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4" r:id="rId3"/>
    <p:sldId id="296" r:id="rId4"/>
    <p:sldId id="268" r:id="rId5"/>
    <p:sldId id="297" r:id="rId6"/>
    <p:sldId id="314" r:id="rId7"/>
    <p:sldId id="315" r:id="rId8"/>
    <p:sldId id="298" r:id="rId9"/>
    <p:sldId id="287" r:id="rId10"/>
    <p:sldId id="299" r:id="rId11"/>
    <p:sldId id="301" r:id="rId12"/>
    <p:sldId id="289" r:id="rId13"/>
    <p:sldId id="292" r:id="rId14"/>
    <p:sldId id="272" r:id="rId15"/>
    <p:sldId id="302" r:id="rId16"/>
    <p:sldId id="303"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20" autoAdjust="0"/>
  </p:normalViewPr>
  <p:slideViewPr>
    <p:cSldViewPr snapToGrid="0" showGuides="1">
      <p:cViewPr varScale="1">
        <p:scale>
          <a:sx n="76" d="100"/>
          <a:sy n="76" d="100"/>
        </p:scale>
        <p:origin x="1950" y="78"/>
      </p:cViewPr>
      <p:guideLst>
        <p:guide orient="horz" pos="2160"/>
        <p:guide pos="3863"/>
      </p:guideLst>
    </p:cSldViewPr>
  </p:slid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2025-02-11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från och med år 2021 är</a:t>
            </a:r>
            <a:r>
              <a:rPr lang="sv-SE" altLang="sv-SE" baseline="0" dirty="0">
                <a:latin typeface="+mn-lt"/>
              </a:rPr>
              <a:t> </a:t>
            </a:r>
            <a:r>
              <a:rPr lang="sv-SE" altLang="sv-SE" dirty="0">
                <a:latin typeface="+mn-lt"/>
              </a:rPr>
              <a:t>1 050 000 kronor. Garantin är 100 000 euro. Det svenska beloppet värdejusteras gentemot euron vart femte år.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a:t>
            </a:r>
            <a:br>
              <a:rPr lang="sv-SE" altLang="sv-SE" dirty="0">
                <a:latin typeface="+mn-lt"/>
              </a:rPr>
            </a:br>
            <a:r>
              <a:rPr lang="sv-SE" altLang="sv-SE" dirty="0">
                <a:latin typeface="+mn-lt"/>
              </a:rPr>
              <a:t>100 000 euro.</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455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Korrekt upprättad framtidsfullmakt gäller på banken.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Ger inte tillgång till internetbank – hör med banken vad som gäller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Oftast begär banken att fullmakten visas i original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Bankföreningen har mall för framtidsfullmakt för banktjänster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Anhörigbehörighet – exempelvis betala räkningar, öppna autogiro, flytta pengar mellan konton för att kunna betala räkningar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Inte tillgång till digitala 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7935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805829"/>
          </a:xfrm>
        </p:spPr>
        <p:txBody>
          <a:bodyPr/>
          <a:lstStyle/>
          <a:p>
            <a:r>
              <a:rPr lang="sv-SE" altLang="sv-SE" b="1" dirty="0">
                <a:latin typeface="+mn-lt"/>
              </a:rPr>
              <a:t>Klagomålstrappan</a:t>
            </a:r>
            <a:r>
              <a:rPr lang="sv-SE" altLang="sv-SE" dirty="0">
                <a:latin typeface="+mn-lt"/>
              </a:rPr>
              <a:t>. </a:t>
            </a:r>
          </a:p>
          <a:p>
            <a:r>
              <a:rPr lang="sv-SE" altLang="sv-SE" dirty="0">
                <a:latin typeface="+mn-lt"/>
              </a:rPr>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latin typeface="+mn-lt"/>
            </a:endParaRPr>
          </a:p>
          <a:p>
            <a:r>
              <a:rPr lang="sv-SE" altLang="sv-SE" b="1" u="sng" dirty="0">
                <a:latin typeface="+mn-lt"/>
              </a:rPr>
              <a:t>ARN</a:t>
            </a:r>
            <a:r>
              <a:rPr lang="sv-SE" altLang="sv-SE" dirty="0">
                <a:latin typeface="+mn-lt"/>
              </a:rPr>
              <a:t>: </a:t>
            </a:r>
          </a:p>
          <a:p>
            <a:r>
              <a:rPr lang="sv-SE" altLang="sv-SE" b="1" dirty="0">
                <a:latin typeface="+mn-lt"/>
              </a:rPr>
              <a:t>Fördelar</a:t>
            </a:r>
            <a:r>
              <a:rPr lang="sv-SE" altLang="sv-SE" dirty="0">
                <a:latin typeface="+mn-lt"/>
              </a:rPr>
              <a:t>: </a:t>
            </a:r>
            <a:r>
              <a:rPr lang="sv-SE" altLang="sv-SE" dirty="0"/>
              <a:t>Enkel skriftlig process, ej behov av juridiskt ombud. Avgift för att anmäla ett ärende 150 kr (från 1 juli 2024).</a:t>
            </a:r>
            <a:r>
              <a:rPr lang="sv-SE" altLang="sv-SE" dirty="0">
                <a:latin typeface="+mn-lt"/>
              </a:rPr>
              <a:t>. Det går relativt snabbt. Enligt nämndens instruktion ska ett ärende prövas inom 90 dagar från det att det är färdigt för avgörande. </a:t>
            </a:r>
          </a:p>
          <a:p>
            <a:endParaRPr lang="sv-SE" altLang="sv-SE" b="1" dirty="0">
              <a:latin typeface="+mn-lt"/>
            </a:endParaRPr>
          </a:p>
          <a:p>
            <a:r>
              <a:rPr lang="sv-SE" altLang="sv-SE" b="1" dirty="0">
                <a:latin typeface="+mn-lt"/>
              </a:rPr>
              <a:t>Nackdelar</a:t>
            </a:r>
            <a:r>
              <a:rPr lang="sv-SE" altLang="sv-SE" dirty="0">
                <a:latin typeface="+mn-lt"/>
              </a:rPr>
              <a:t>: prövas på handlingarna. Ingen möjlighet till muntlig bevisning. Om ”ord mot ord” kan nämnden inte pröva tvisten. Kan inte heller pröva alla typer av tvister, måste finnas ett ekonomiskt yrkande. Inte bindande för parterna (men nästintill </a:t>
            </a:r>
            <a:br>
              <a:rPr lang="sv-SE" altLang="sv-SE" dirty="0">
                <a:latin typeface="+mn-lt"/>
              </a:rPr>
            </a:br>
            <a:r>
              <a:rPr lang="sv-SE" altLang="sv-SE" dirty="0">
                <a:latin typeface="+mn-lt"/>
              </a:rPr>
              <a:t>100 % följsamhet på bankavdelningen).</a:t>
            </a:r>
          </a:p>
          <a:p>
            <a:endParaRPr lang="sv-SE" altLang="sv-SE" b="1" u="sng" dirty="0">
              <a:latin typeface="+mn-lt"/>
            </a:endParaRPr>
          </a:p>
          <a:p>
            <a:r>
              <a:rPr lang="sv-SE" altLang="sv-SE" b="1" u="sng" dirty="0">
                <a:latin typeface="+mn-lt"/>
              </a:rPr>
              <a:t>Tingsrätten</a:t>
            </a:r>
            <a:r>
              <a:rPr lang="sv-SE" altLang="sv-SE" dirty="0">
                <a:latin typeface="+mn-lt"/>
              </a:rPr>
              <a:t>: </a:t>
            </a:r>
          </a:p>
          <a:p>
            <a:r>
              <a:rPr lang="sv-SE" altLang="sv-SE" b="1" dirty="0">
                <a:latin typeface="+mn-lt"/>
              </a:rPr>
              <a:t>Fördelar</a:t>
            </a:r>
            <a:r>
              <a:rPr lang="sv-SE" altLang="sv-SE" dirty="0">
                <a:latin typeface="+mn-lt"/>
              </a:rPr>
              <a:t>: prövar alla typer av tvister. Exekutionstitel, det</a:t>
            </a:r>
            <a:r>
              <a:rPr lang="sv-SE" altLang="sv-SE" baseline="0" dirty="0">
                <a:latin typeface="+mn-lt"/>
              </a:rPr>
              <a:t> vill säga</a:t>
            </a:r>
            <a:r>
              <a:rPr lang="sv-SE" altLang="sv-SE" dirty="0">
                <a:latin typeface="+mn-lt"/>
              </a:rPr>
              <a:t> man kan ta domen till kronofogden och begära utmätning.</a:t>
            </a:r>
          </a:p>
          <a:p>
            <a:endParaRPr lang="sv-SE" altLang="sv-SE" b="1" dirty="0">
              <a:latin typeface="+mn-lt"/>
            </a:endParaRPr>
          </a:p>
          <a:p>
            <a:r>
              <a:rPr lang="sv-SE" altLang="sv-SE" b="1" dirty="0">
                <a:latin typeface="+mn-lt"/>
              </a:rPr>
              <a:t>Nackdelar:</a:t>
            </a:r>
            <a:r>
              <a:rPr lang="sv-SE" altLang="sv-SE" dirty="0">
                <a:latin typeface="+mn-lt"/>
              </a:rPr>
              <a:t> man kan behöva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18601"/>
          </a:xfrm>
        </p:spPr>
        <p:txBody>
          <a:bodyPr/>
          <a:lstStyle/>
          <a:p>
            <a:pPr eaLnBrk="1" hangingPunct="1">
              <a:spcBef>
                <a:spcPct val="0"/>
              </a:spcBef>
            </a:pPr>
            <a:r>
              <a:rPr lang="sv-SE" altLang="sv-SE" dirty="0">
                <a:latin typeface="+mn-lt"/>
              </a:rPr>
              <a:t>Sedlar och mynt är lagliga betalningsmedel, men i Sverige råder principen</a:t>
            </a:r>
            <a:r>
              <a:rPr lang="sv-SE" altLang="sv-SE" baseline="0" dirty="0">
                <a:latin typeface="+mn-lt"/>
              </a:rPr>
              <a:t> om avtalsfrihet. Avtalsfriheten har företräde framför bank  och betalningslagstiftning.</a:t>
            </a:r>
          </a:p>
          <a:p>
            <a:pPr eaLnBrk="1" hangingPunct="1">
              <a:spcBef>
                <a:spcPct val="0"/>
              </a:spcBef>
            </a:pPr>
            <a:endParaRPr lang="sv-SE" altLang="sv-SE" baseline="0" dirty="0">
              <a:latin typeface="+mn-lt"/>
            </a:endParaRPr>
          </a:p>
          <a:p>
            <a:pPr eaLnBrk="1" hangingPunct="1">
              <a:spcBef>
                <a:spcPct val="0"/>
              </a:spcBef>
            </a:pPr>
            <a:r>
              <a:rPr lang="sv-SE" altLang="sv-SE" dirty="0">
                <a:latin typeface="+mn-lt"/>
              </a:rPr>
              <a:t>En butik kan därför</a:t>
            </a:r>
            <a:r>
              <a:rPr lang="sv-SE" altLang="sv-SE" baseline="0" dirty="0">
                <a:latin typeface="+mn-lt"/>
              </a:rPr>
              <a:t> ”avtala” bort skyldigheten att ta emot kontanter genom att sätta upp exempelvis en skylt.</a:t>
            </a:r>
          </a:p>
          <a:p>
            <a:pPr eaLnBrk="1" hangingPunct="1">
              <a:spcBef>
                <a:spcPct val="0"/>
              </a:spcBef>
            </a:pPr>
            <a:endParaRPr lang="sv-SE" altLang="sv-SE" baseline="0" dirty="0">
              <a:latin typeface="+mn-lt"/>
            </a:endParaRPr>
          </a:p>
          <a:p>
            <a:pPr>
              <a:tabLst>
                <a:tab pos="214313" algn="l"/>
              </a:tabLst>
            </a:pPr>
            <a:r>
              <a:rPr lang="sv-SE" sz="1200" dirty="0">
                <a:ea typeface="Arial" charset="0"/>
                <a:cs typeface="Arial" charset="0"/>
              </a:rPr>
              <a:t>Riksbankslagen 5 kap 1 §</a:t>
            </a:r>
          </a:p>
          <a:p>
            <a:pPr marL="171450" indent="-171450">
              <a:buFont typeface="Arial" panose="020B0604020202020204" pitchFamily="34" charset="0"/>
              <a:buChar char="•"/>
              <a:tabLst>
                <a:tab pos="214313" algn="l"/>
              </a:tabLst>
            </a:pPr>
            <a:r>
              <a:rPr lang="sv-SE" sz="1200" dirty="0">
                <a:ea typeface="Arial" charset="0"/>
                <a:cs typeface="Arial" charset="0"/>
              </a:rPr>
              <a:t>Sedlar och mynt är lagliga betalningsmedel </a:t>
            </a:r>
          </a:p>
          <a:p>
            <a:pPr marL="171450" indent="-171450">
              <a:buFont typeface="Arial" panose="020B0604020202020204" pitchFamily="34" charset="0"/>
              <a:buChar char="•"/>
              <a:tabLst>
                <a:tab pos="214313" algn="l"/>
              </a:tabLst>
            </a:pPr>
            <a:r>
              <a:rPr lang="sv-SE" sz="1200" dirty="0">
                <a:ea typeface="Arial" charset="0"/>
                <a:cs typeface="Arial" charset="0"/>
              </a:rPr>
              <a:t>Ingen skyldighet att ta emot kontanter</a:t>
            </a:r>
          </a:p>
          <a:p>
            <a:pPr marL="171450" indent="-171450">
              <a:buFont typeface="Arial" panose="020B0604020202020204" pitchFamily="34" charset="0"/>
              <a:buChar char="•"/>
              <a:tabLst>
                <a:tab pos="214313" algn="l"/>
              </a:tabLst>
            </a:pPr>
            <a:r>
              <a:rPr lang="sv-SE" sz="1200" dirty="0">
                <a:ea typeface="Arial" charset="0"/>
                <a:cs typeface="Arial" charset="0"/>
              </a:rPr>
              <a:t>Går att ”avtala bort”, ex. med skylt i butik</a:t>
            </a:r>
          </a:p>
          <a:p>
            <a:pPr marL="171450" indent="-171450">
              <a:buFont typeface="Arial" panose="020B0604020202020204" pitchFamily="34" charset="0"/>
              <a:buChar char="•"/>
              <a:tabLst>
                <a:tab pos="214313" algn="l"/>
              </a:tabLst>
            </a:pPr>
            <a:r>
              <a:rPr lang="sv-SE" sz="1200" dirty="0">
                <a:ea typeface="Arial" charset="0"/>
                <a:cs typeface="Arial" charset="0"/>
              </a:rPr>
              <a:t>Tillräckligt att insättning och uttag av kontanter kan göras i automater.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6024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65725"/>
          </a:xfrm>
        </p:spPr>
        <p:txBody>
          <a:bodyPr/>
          <a:lstStyle/>
          <a:p>
            <a:r>
              <a:rPr lang="sv-SE" altLang="sv-SE" dirty="0">
                <a:latin typeface="+mn-lt"/>
                <a:cs typeface="Arial" pitchFamily="34" charset="0"/>
              </a:rPr>
              <a:t>Konsumenternas Bank- och finansbyrå startades 1994 och drivs som en stiftelse. Jurister svarar på konsumenternas frågor i vår telefonvägledning och ger gratis information och vägledning inom området bank och finans. Du kan kontakta byrån via telefon, e-post eller brev. Telefonrådgivningen har öppet vardagar mellan klockan  09:00 – 12:00. På webbplatsen finns en stor mängd information och funktioner. Byrån kan inte agera som ombud för konsumenter i tvister eller utreda enskilda ärenden och kan heller inte pröva tvister. Det ingår inte i byråns arbetsuppgift att ge privatekonomisk rådgivning. </a:t>
            </a:r>
          </a:p>
          <a:p>
            <a:endParaRPr lang="sv-SE" dirty="0">
              <a:latin typeface="+mn-lt"/>
            </a:endParaRPr>
          </a:p>
          <a:p>
            <a:r>
              <a:rPr lang="sv-SE" altLang="sv-SE" dirty="0">
                <a:latin typeface="+mn-lt"/>
                <a:cs typeface="Arial" pitchFamily="34" charset="0"/>
              </a:rPr>
              <a:t>Byrån finansieras av Svenska Bankföreningen, Fondbolagens Förening, Svensk Värdepappersmarknad.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Webbplats</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pPr eaLnBrk="1" hangingPunct="1">
              <a:spcBef>
                <a:spcPct val="0"/>
              </a:spcBef>
            </a:pPr>
            <a:endParaRPr lang="sv-SE" altLang="sv-SE" dirty="0">
              <a:cs typeface="Arial" pitchFamily="34" charset="0"/>
            </a:endParaRPr>
          </a:p>
          <a:p>
            <a:pPr eaLnBrk="1" hangingPunct="1">
              <a:spcBef>
                <a:spcPct val="0"/>
              </a:spcBef>
            </a:pPr>
            <a:r>
              <a:rPr lang="sv-SE" altLang="sv-SE" dirty="0">
                <a:latin typeface="+mn-lt"/>
                <a:cs typeface="Arial" pitchFamily="34" charset="0"/>
              </a:rPr>
              <a:t>Bankbyrån har delat in informationen i tre huvudsakliga områden:</a:t>
            </a:r>
          </a:p>
          <a:p>
            <a:pPr marL="171450" indent="-171450" eaLnBrk="1" hangingPunct="1">
              <a:spcBef>
                <a:spcPct val="0"/>
              </a:spcBef>
              <a:buFont typeface="Arial" panose="020B0604020202020204" pitchFamily="34" charset="0"/>
              <a:buChar char="•"/>
            </a:pPr>
            <a:r>
              <a:rPr lang="sv-SE" altLang="sv-SE" dirty="0">
                <a:latin typeface="+mn-lt"/>
                <a:cs typeface="Arial" pitchFamily="34" charset="0"/>
              </a:rPr>
              <a:t>Betala – om betalningar, betala med kontokort, betala till utlandet</a:t>
            </a:r>
          </a:p>
          <a:p>
            <a:pPr marL="171450" indent="-171450">
              <a:buFont typeface="Arial" panose="020B0604020202020204" pitchFamily="34" charset="0"/>
              <a:buChar char="•"/>
            </a:pPr>
            <a:r>
              <a:rPr lang="sv-SE" altLang="sv-SE" dirty="0">
                <a:latin typeface="+mn-lt"/>
                <a:cs typeface="Arial" pitchFamily="34" charset="0"/>
              </a:rPr>
              <a:t>Låna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p>
          <a:p>
            <a:pPr marL="171450" indent="-171450">
              <a:buFont typeface="Arial" panose="020B0604020202020204" pitchFamily="34" charset="0"/>
              <a:buChar char="•"/>
            </a:pPr>
            <a:r>
              <a:rPr lang="sv-SE" altLang="sv-SE" dirty="0">
                <a:latin typeface="+mn-lt"/>
                <a:cs typeface="Arial" pitchFamily="34" charset="0"/>
              </a:rPr>
              <a:t>Spara – sparkonton, värdepapper, ISK, kapitalförsäkringar, finansiell rådgivning</a:t>
            </a:r>
          </a:p>
          <a:p>
            <a:endParaRPr lang="sv-SE" altLang="sv-SE" dirty="0">
              <a:cs typeface="Arial" pitchFamily="34" charset="0"/>
            </a:endParaRPr>
          </a:p>
          <a:p>
            <a:r>
              <a:rPr lang="sv-SE" altLang="sv-SE" dirty="0">
                <a:latin typeface="+mn-lt"/>
                <a:cs typeface="Arial" pitchFamily="34" charset="0"/>
              </a:rPr>
              <a:t>Även: Spara till barn, byta bank, rätt till bankkonto, penningtvätt, banksekretess, Jämförelser – kontokort, sparkonton, ISK och Kalkyler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gäller frågor om framtidsfullmakter och hantering av dödsbon så svarar byrån på frågor som rör förhållandet mellan den enskilde och banken. Om frågan är av ren familjerättslig karaktär (till exempel hur man upprättare en fullmakt) så hänvisar vi konsumenten till att tala med en familjerättsjurist/advokat.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532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366807"/>
          </a:xfrm>
        </p:spPr>
        <p:txBody>
          <a:bodyPr/>
          <a:lstStyle/>
          <a:p>
            <a:r>
              <a:rPr lang="sv-SE" sz="1200" b="0" kern="1200" dirty="0">
                <a:solidFill>
                  <a:schemeClr val="tx1"/>
                </a:solidFill>
                <a:latin typeface="+mn-lt"/>
                <a:ea typeface="+mn-ea"/>
                <a:cs typeface="+mn-cs"/>
              </a:rPr>
              <a:t>Bedragaren utger sig för att ringa eller skicka meddelande från banken, polisen, ett företag, en myndighet eller utger sig för att vara en bekant eller närstående.</a:t>
            </a:r>
          </a:p>
          <a:p>
            <a:r>
              <a:rPr lang="sv-SE" sz="1200" kern="1200" baseline="0" dirty="0">
                <a:solidFill>
                  <a:schemeClr val="tx1"/>
                </a:solidFill>
                <a:latin typeface="+mn-lt"/>
                <a:ea typeface="+mn-ea"/>
                <a:cs typeface="+mn-cs"/>
              </a:rPr>
              <a:t>Konsumenten förmås att logga in i sin internetbank med hjälp av inloggningsdosa eller bank-id. Bedragaren tömmer sedan konsumentens konton.</a:t>
            </a:r>
            <a:endParaRPr lang="sv-SE" sz="1200" b="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konsumentens bank, ett välkänt företag eller en myndighet. </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Andra exempel:</a:t>
            </a:r>
          </a:p>
          <a:p>
            <a:r>
              <a:rPr lang="sv-SE" sz="1200" b="1" kern="1200" baseline="0" dirty="0">
                <a:solidFill>
                  <a:schemeClr val="tx1"/>
                </a:solidFill>
                <a:latin typeface="+mn-lt"/>
                <a:ea typeface="+mn-ea"/>
                <a:cs typeface="+mn-cs"/>
              </a:rPr>
              <a:t>Romansbedrägerier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935217"/>
          </a:xfrm>
        </p:spPr>
        <p:txBody>
          <a:bodyPr/>
          <a:lstStyle/>
          <a:p>
            <a:r>
              <a:rPr lang="sv-SE" altLang="sv-SE" dirty="0"/>
              <a:t>Obehöriga transaktioner är uttag eller köp som görs utan ditt samtycke.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personliga behörighetsfunktioner (som visar att du är du, t.ex. koder, </a:t>
            </a:r>
            <a:r>
              <a:rPr lang="sv-SE" altLang="sv-SE" dirty="0" err="1"/>
              <a:t>tumavtryck</a:t>
            </a:r>
            <a:r>
              <a:rPr lang="sv-SE" altLang="sv-SE" dirty="0"/>
              <a:t>)</a:t>
            </a:r>
          </a:p>
          <a:p>
            <a:pPr marL="165466" indent="-165466">
              <a:buFont typeface="Arial" panose="020B0604020202020204" pitchFamily="34" charset="0"/>
              <a:buChar char="•"/>
            </a:pPr>
            <a:r>
              <a:rPr lang="sv-SE" altLang="sv-SE" dirty="0"/>
              <a:t>spärra betalningsinstrumentet (inloggningsdosa, bank-ID, kort) om det förkommit eller använts obehörigen</a:t>
            </a:r>
          </a:p>
          <a:p>
            <a:pPr marL="165466" indent="-165466">
              <a:buFont typeface="Arial" panose="020B0604020202020204" pitchFamily="34" charset="0"/>
              <a:buChar char="•"/>
            </a:pPr>
            <a:r>
              <a:rPr lang="sv-SE" altLang="sv-SE" dirty="0"/>
              <a:t>följa de villkor som står i ditt avtal</a:t>
            </a:r>
          </a:p>
          <a:p>
            <a:pPr marL="165466" indent="-165466">
              <a:buFont typeface="Arial" panose="020B0604020202020204" pitchFamily="34" charset="0"/>
              <a:buChar char="•"/>
            </a:pPr>
            <a:r>
              <a:rPr lang="sv-SE" altLang="sv-SE" dirty="0"/>
              <a:t>I villkoren står det ofta att du måste ha uppsikt över t.ex. bankkort och inte lämna det obevakat, särskilt när du är på offentliga platser.</a:t>
            </a:r>
          </a:p>
          <a:p>
            <a:endParaRPr lang="sv-SE" altLang="sv-SE" dirty="0"/>
          </a:p>
          <a:p>
            <a:r>
              <a:rPr lang="sv-SE" altLang="sv-SE" dirty="0"/>
              <a:t>Om du inte skyddat din personliga behörighetsfunktion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a:t>
            </a:r>
            <a:r>
              <a:rPr lang="sv-SE" b="0" i="0" dirty="0">
                <a:solidFill>
                  <a:srgbClr val="22252A"/>
                </a:solidFill>
                <a:effectLst/>
              </a:rPr>
              <a:t> </a:t>
            </a:r>
            <a:endParaRPr lang="sv-SE" altLang="sv-SE" dirty="0"/>
          </a:p>
          <a:p>
            <a:endParaRPr lang="sv-SE" altLang="sv-SE" dirty="0"/>
          </a:p>
          <a:p>
            <a:r>
              <a:rPr lang="sv-SE" altLang="sv-SE" dirty="0"/>
              <a:t>Praxis från HD (</a:t>
            </a:r>
            <a:r>
              <a:rPr lang="sv-SE" b="0" i="0" dirty="0">
                <a:solidFill>
                  <a:srgbClr val="505051"/>
                </a:solidFill>
                <a:effectLst/>
              </a:rPr>
              <a:t>Mål: T 4623-21)</a:t>
            </a:r>
          </a:p>
          <a:p>
            <a:r>
              <a:rPr lang="sv-SE" b="0" i="0" dirty="0">
                <a:solidFill>
                  <a:srgbClr val="000000"/>
                </a:solidFill>
                <a:effectLst/>
              </a:rPr>
              <a:t>I augusti 2018 utsattes en konsument för ett bedrägeri när han blev uppringd av en bedragare som uppgav att han ringde från en banks säkerhetsavdelning. Bedragaren lyckades få konsumenten att lämna ut koden till sitt </a:t>
            </a:r>
            <a:r>
              <a:rPr lang="sv-SE" b="0" i="0" dirty="0" err="1">
                <a:solidFill>
                  <a:srgbClr val="000000"/>
                </a:solidFill>
                <a:effectLst/>
              </a:rPr>
              <a:t>BankID</a:t>
            </a:r>
            <a:r>
              <a:rPr lang="sv-SE" b="0" i="0" dirty="0">
                <a:solidFill>
                  <a:srgbClr val="000000"/>
                </a:solidFill>
                <a:effectLst/>
              </a:rPr>
              <a:t> och svarskoder från sin bankdosa.</a:t>
            </a:r>
          </a:p>
          <a:p>
            <a:endParaRPr lang="sv-SE" b="0" i="0" dirty="0">
              <a:solidFill>
                <a:srgbClr val="000000"/>
              </a:solidFill>
              <a:effectLst/>
            </a:endParaRPr>
          </a:p>
          <a:p>
            <a:r>
              <a:rPr lang="sv-SE" b="0" i="0" dirty="0">
                <a:solidFill>
                  <a:srgbClr val="000000"/>
                </a:solidFill>
                <a:effectLst/>
              </a:rPr>
              <a:t>Konsumenten blev av med 397 000 kronor. </a:t>
            </a:r>
            <a:r>
              <a:rPr lang="sv-SE" b="0" i="0" dirty="0">
                <a:solidFill>
                  <a:srgbClr val="22252A"/>
                </a:solidFill>
                <a:effectLst/>
              </a:rPr>
              <a:t>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2413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467735"/>
          </a:xfrm>
        </p:spPr>
        <p:txBody>
          <a:bodyPr/>
          <a:lstStyle/>
          <a:p>
            <a:r>
              <a:rPr lang="sv-SE" b="1" i="0" dirty="0">
                <a:effectLst/>
              </a:rPr>
              <a:t>Obehöriga transaktioner, exempel:</a:t>
            </a:r>
          </a:p>
          <a:p>
            <a:r>
              <a:rPr lang="sv-SE" b="0" i="0" dirty="0">
                <a:effectLst/>
              </a:rPr>
              <a:t>K lämnat ut koder från bankdosa som möjliggör att bedragaren skapar nytt </a:t>
            </a:r>
            <a:r>
              <a:rPr lang="sv-SE" b="0" i="0" dirty="0" err="1">
                <a:effectLst/>
              </a:rPr>
              <a:t>bankID</a:t>
            </a:r>
            <a:endParaRPr lang="sv-SE" b="0" i="0" dirty="0">
              <a:effectLst/>
            </a:endParaRPr>
          </a:p>
          <a:p>
            <a:r>
              <a:rPr lang="sv-SE" b="0" i="0" dirty="0">
                <a:effectLst/>
              </a:rPr>
              <a:t>K lämnar ut koder från bankdosa eller kod som skickats till K:s telefon som möjliggör att bedragaren kan genomföra transaktionen</a:t>
            </a:r>
          </a:p>
          <a:p>
            <a:endParaRPr lang="sv-SE" b="1"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Undantag om konsumenten blivit tvingad att godkänna transaktionen genom hot som innebar eller för konsumenten framstod som trängande fara.</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KO har stämt en bank i december 2023 för att få frågan om behöriga transaktioner prövad.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7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2852186"/>
          </a:xfrm>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a:t>
            </a:r>
          </a:p>
          <a:p>
            <a:endParaRPr lang="sv-SE" sz="1200" kern="1200" dirty="0">
              <a:solidFill>
                <a:schemeClr val="tx1"/>
              </a:solidFill>
              <a:latin typeface="+mn-lt"/>
              <a:ea typeface="+mn-ea"/>
              <a:cs typeface="+mn-cs"/>
            </a:endParaRPr>
          </a:p>
          <a:p>
            <a:r>
              <a:rPr lang="sv-SE" b="0" i="0" dirty="0">
                <a:solidFill>
                  <a:srgbClr val="22252A"/>
                </a:solidFill>
                <a:effectLst/>
                <a:latin typeface="Muli"/>
              </a:rPr>
              <a:t>Att långivaren ska pröva om du har tillräcklig återbetalningsförmåga betyder också att du ska ha tillräcklig betalningsförmåga under hela kreditens löptid. Långivaren behöver därför ha ett framåtblickande perspektiv som motsvarar återbetalningstiden för krediten. Om du inom några år kommer att gå i pension och få lägre inkomster är ett exempel på sådant som långivaren behöver väga in.</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4462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En</a:t>
            </a:r>
            <a:r>
              <a:rPr lang="sv-SE" sz="1200" kern="1200" baseline="0" dirty="0">
                <a:solidFill>
                  <a:schemeClr val="tx1"/>
                </a:solidFill>
                <a:latin typeface="+mn-lt"/>
                <a:ea typeface="+mn-ea"/>
                <a:cs typeface="+mn-cs"/>
              </a:rPr>
              <a:t> kapitalfrigöringskredit</a:t>
            </a:r>
            <a:r>
              <a:rPr lang="sv-SE" sz="1200" kern="1200" dirty="0">
                <a:solidFill>
                  <a:schemeClr val="tx1"/>
                </a:solidFill>
                <a:latin typeface="+mn-lt"/>
                <a:ea typeface="+mn-ea"/>
                <a:cs typeface="+mn-cs"/>
              </a:rPr>
              <a:t> tas med det </a:t>
            </a:r>
            <a:r>
              <a:rPr lang="sv-SE" sz="1200" kern="1200" dirty="0" err="1">
                <a:solidFill>
                  <a:schemeClr val="tx1"/>
                </a:solidFill>
                <a:latin typeface="+mn-lt"/>
                <a:ea typeface="+mn-ea"/>
                <a:cs typeface="+mn-cs"/>
              </a:rPr>
              <a:t>obelånade</a:t>
            </a:r>
            <a:r>
              <a:rPr lang="sv-SE" sz="1200" kern="1200" dirty="0">
                <a:solidFill>
                  <a:schemeClr val="tx1"/>
                </a:solidFill>
                <a:latin typeface="+mn-lt"/>
                <a:ea typeface="+mn-ea"/>
                <a:cs typeface="+mn-cs"/>
              </a:rPr>
              <a:t> värdet i bostaden som säkerhet, inget sedvanligt krav på återbetalningsförmåga. Lånet är amorteringsfritt och du behöver inte betala ränta med pengar från din månadsinkomst.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Räntekostnaden läggs till skulden (kapitaliseras) och skulden ökar efterhand.</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Kapitalfrigöringskrediter</a:t>
            </a:r>
            <a:r>
              <a:rPr lang="sv-SE" sz="1200" kern="1200" baseline="0" dirty="0">
                <a:solidFill>
                  <a:schemeClr val="tx1"/>
                </a:solidFill>
                <a:latin typeface="+mn-lt"/>
                <a:ea typeface="+mn-ea"/>
                <a:cs typeface="+mn-cs"/>
              </a:rPr>
              <a:t> har en skuldfrigaranti och har ingen tidsbegränsning.</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Se vår information om </a:t>
            </a:r>
            <a:r>
              <a:rPr lang="sv-SE" sz="1200" kern="1200" baseline="0" dirty="0">
                <a:solidFill>
                  <a:schemeClr val="tx1"/>
                </a:solidFill>
                <a:latin typeface="+mn-lt"/>
                <a:ea typeface="+mn-ea"/>
                <a:cs typeface="+mn-cs"/>
              </a:rPr>
              <a:t>att låna till äldre – Kapitalfrigöringskrediter på konsumenternas.se.</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847572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30" y="1921315"/>
            <a:ext cx="9144000" cy="1086443"/>
          </a:xfrm>
        </p:spPr>
        <p:txBody>
          <a:bodyPr/>
          <a:lstStyle/>
          <a:p>
            <a:r>
              <a:rPr lang="sv-SE" dirty="0"/>
              <a:t>BANKFRÅGOR </a:t>
            </a:r>
            <a:br>
              <a:rPr lang="sv-SE" dirty="0"/>
            </a:br>
            <a:r>
              <a:rPr lang="sv-SE" dirty="0"/>
              <a:t>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656715"/>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SPARKONTO OCH INSÄTTNINGSGARANTI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99619"/>
            <a:ext cx="5118100" cy="2183268"/>
          </a:xfrm>
        </p:spPr>
        <p:txBody>
          <a:bodyPr>
            <a:noAutofit/>
          </a:bodyPr>
          <a:lstStyle/>
          <a:p>
            <a:r>
              <a:rPr lang="sv-SE" dirty="0">
                <a:latin typeface="Calibri" panose="020F0502020204030204" pitchFamily="34" charset="0"/>
              </a:rPr>
              <a:t>Kontrollera att sparkontot har insättningsgaranti</a:t>
            </a:r>
          </a:p>
          <a:p>
            <a:r>
              <a:rPr lang="sv-SE" dirty="0">
                <a:latin typeface="Calibri" panose="020F0502020204030204" pitchFamily="34" charset="0"/>
              </a:rPr>
              <a:t>1 050 000 kronor per person och institut </a:t>
            </a:r>
          </a:p>
          <a:p>
            <a:r>
              <a:rPr lang="sv-SE" dirty="0">
                <a:latin typeface="Calibri" panose="020F0502020204030204" pitchFamily="34" charset="0"/>
              </a:rPr>
              <a:t>Jämför aktuella räntor och villkor för sparkonton på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full av färg  Automatiskt genererad beskrivning">
            <a:extLst>
              <a:ext uri="{FF2B5EF4-FFF2-40B4-BE49-F238E27FC236}">
                <a16:creationId xmlns:a16="http://schemas.microsoft.com/office/drawing/2014/main" id="{1E72218A-07AB-6316-3AA7-6075CAAA9D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332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8890"/>
            <a:ext cx="5118100" cy="3163928"/>
          </a:xfrm>
        </p:spPr>
        <p:txBody>
          <a:bodyPr>
            <a:normAutofit/>
          </a:bodyPr>
          <a:lstStyle/>
          <a:p>
            <a:pPr marL="0" indent="0">
              <a:buNone/>
            </a:pPr>
            <a:r>
              <a:rPr lang="sv-SE" b="1" dirty="0">
                <a:latin typeface="Calibri" panose="020F0502020204030204" pitchFamily="34" charset="0"/>
              </a:rPr>
              <a:t>Framtidsfullmakt</a:t>
            </a:r>
          </a:p>
          <a:p>
            <a:r>
              <a:rPr lang="sv-SE" sz="2000" dirty="0">
                <a:latin typeface="Calibri" panose="020F0502020204030204" pitchFamily="34" charset="0"/>
              </a:rPr>
              <a:t>Korrekt upprättad fullmakt gäller på banken</a:t>
            </a:r>
          </a:p>
          <a:p>
            <a:r>
              <a:rPr lang="sv-SE" sz="2000" dirty="0">
                <a:latin typeface="Calibri" panose="020F0502020204030204" pitchFamily="34" charset="0"/>
              </a:rPr>
              <a:t>Original</a:t>
            </a:r>
          </a:p>
          <a:p>
            <a:pPr marL="0" indent="0">
              <a:buNone/>
            </a:pPr>
            <a:br>
              <a:rPr lang="sv-SE" b="1" dirty="0">
                <a:latin typeface="Calibri" panose="020F0502020204030204" pitchFamily="34" charset="0"/>
              </a:rPr>
            </a:br>
            <a:r>
              <a:rPr lang="sv-SE" b="1" dirty="0">
                <a:latin typeface="Calibri" panose="020F0502020204030204" pitchFamily="34" charset="0"/>
              </a:rPr>
              <a:t>Anhörigbehörighet</a:t>
            </a:r>
            <a:endParaRPr lang="sv-SE" sz="1800" b="1" dirty="0">
              <a:latin typeface="Calibri" panose="020F0502020204030204" pitchFamily="34" charset="0"/>
            </a:endParaRPr>
          </a:p>
          <a:p>
            <a:r>
              <a:rPr lang="sv-SE" sz="2000" dirty="0">
                <a:latin typeface="Calibri" panose="020F0502020204030204" pitchFamily="34" charset="0"/>
              </a:rPr>
              <a:t>Personbevis/Familjebevis från Skatteverket</a:t>
            </a:r>
          </a:p>
          <a:p>
            <a:r>
              <a:rPr lang="sv-SE" sz="2000" dirty="0">
                <a:latin typeface="Calibri" panose="020F0502020204030204" pitchFamily="34" charset="0"/>
              </a:rPr>
              <a:t>Bankärenden – daglig livsföring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  Automatiskt genererad beskrivning">
            <a:extLst>
              <a:ext uri="{FF2B5EF4-FFF2-40B4-BE49-F238E27FC236}">
                <a16:creationId xmlns:a16="http://schemas.microsoft.com/office/drawing/2014/main" id="{4198D1B9-B23F-1209-273F-DA8F5EBA35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14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KLAGOMÅL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Klagomålsansvarig</a:t>
            </a:r>
          </a:p>
          <a:p>
            <a:r>
              <a:rPr lang="sv-SE" dirty="0">
                <a:latin typeface="Calibri" panose="020F0502020204030204" pitchFamily="34" charset="0"/>
              </a:rPr>
              <a:t>Allmänna Reklamationsnämnden (ARN)</a:t>
            </a:r>
          </a:p>
          <a:p>
            <a:r>
              <a:rPr lang="sv-SE" dirty="0">
                <a:latin typeface="Calibri" panose="020F0502020204030204" pitchFamily="34" charset="0"/>
              </a:rPr>
              <a:t>Allmän domstol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telefon, inomhus, kvinna  Automatiskt genererad beskrivning">
            <a:extLst>
              <a:ext uri="{FF2B5EF4-FFF2-40B4-BE49-F238E27FC236}">
                <a16:creationId xmlns:a16="http://schemas.microsoft.com/office/drawing/2014/main" id="{E12D4934-E51B-6F60-318A-18E31E92AE4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7931" r="8034"/>
          <a:stretch/>
        </p:blipFill>
        <p:spPr>
          <a:xfrm>
            <a:off x="6445250" y="620196"/>
            <a:ext cx="5075025" cy="5283200"/>
          </a:xfrm>
        </p:spPr>
      </p:pic>
    </p:spTree>
    <p:extLst>
      <p:ext uri="{BB962C8B-B14F-4D97-AF65-F5344CB8AC3E}">
        <p14:creationId xmlns:p14="http://schemas.microsoft.com/office/powerpoint/2010/main" val="133389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Erik Hellenius</a:t>
            </a:r>
          </a:p>
          <a:p>
            <a:pPr>
              <a:spcBef>
                <a:spcPts val="0"/>
              </a:spcBef>
            </a:pPr>
            <a:r>
              <a:rPr lang="sv-SE" sz="1800" dirty="0"/>
              <a:t>erik.hellenius@konsumenternas.se</a:t>
            </a:r>
          </a:p>
        </p:txBody>
      </p:sp>
    </p:spTree>
    <p:extLst>
      <p:ext uri="{BB962C8B-B14F-4D97-AF65-F5344CB8AC3E}">
        <p14:creationId xmlns:p14="http://schemas.microsoft.com/office/powerpoint/2010/main" val="76352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KONTANTER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Sedlar och mynt är lagliga betalningsmedel  </a:t>
            </a:r>
          </a:p>
          <a:p>
            <a:r>
              <a:rPr lang="sv-SE" dirty="0">
                <a:latin typeface="Calibri" panose="020F0502020204030204" pitchFamily="34" charset="0"/>
              </a:rPr>
              <a:t>Ingen skyldighet att ta emot kontanter</a:t>
            </a:r>
          </a:p>
          <a:p>
            <a:r>
              <a:rPr lang="sv-SE" dirty="0">
                <a:latin typeface="Calibri" panose="020F0502020204030204" pitchFamily="34" charset="0"/>
              </a:rPr>
              <a:t>Uttag och insättning av kontanter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  Automatiskt genererad beskrivning">
            <a:extLst>
              <a:ext uri="{FF2B5EF4-FFF2-40B4-BE49-F238E27FC236}">
                <a16:creationId xmlns:a16="http://schemas.microsoft.com/office/drawing/2014/main" id="{D8596C70-1EE2-A384-9909-F1C37D8885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830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7681"/>
            <a:ext cx="5118100" cy="4351338"/>
          </a:xfrm>
        </p:spPr>
        <p:txBody>
          <a:bodyPr>
            <a:normAutofit/>
          </a:bodyPr>
          <a:lstStyle/>
          <a:p>
            <a:pPr>
              <a:tabLst>
                <a:tab pos="214313" algn="l"/>
              </a:tabLst>
            </a:pPr>
            <a:r>
              <a:rPr lang="sv-SE" sz="2000" dirty="0">
                <a:ea typeface="Arial" charset="0"/>
                <a:cs typeface="Arial" charset="0"/>
              </a:rPr>
              <a:t>Bedrägerier och obehöriga uttag </a:t>
            </a:r>
          </a:p>
          <a:p>
            <a:pPr>
              <a:tabLst>
                <a:tab pos="214313" algn="l"/>
              </a:tabLst>
            </a:pPr>
            <a:r>
              <a:rPr lang="sv-SE" sz="2000" dirty="0">
                <a:ea typeface="Arial" charset="0"/>
                <a:cs typeface="Arial" charset="0"/>
              </a:rPr>
              <a:t>Bolån</a:t>
            </a:r>
          </a:p>
          <a:p>
            <a:pPr>
              <a:tabLst>
                <a:tab pos="214313" algn="l"/>
              </a:tabLst>
            </a:pPr>
            <a:r>
              <a:rPr lang="sv-SE" sz="2000" dirty="0">
                <a:ea typeface="Arial" charset="0"/>
                <a:cs typeface="Arial" charset="0"/>
              </a:rPr>
              <a:t>Sparkonto/Insättningsgaranti</a:t>
            </a:r>
          </a:p>
          <a:p>
            <a:pPr>
              <a:tabLst>
                <a:tab pos="214313" algn="l"/>
              </a:tabLst>
            </a:pPr>
            <a:r>
              <a:rPr lang="sv-SE" sz="2000" dirty="0">
                <a:ea typeface="Arial" charset="0"/>
                <a:cs typeface="Arial" charset="0"/>
              </a:rPr>
              <a:t>Hjälpa någon annan med bankärenden – framtidsfullmakter, anhörigbehörighet</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3" name="Platshållare för bild 12" descr="En bild som visar person, bärbar dator, inomhus, soffa  Automatiskt genererad beskrivning">
            <a:extLst>
              <a:ext uri="{FF2B5EF4-FFF2-40B4-BE49-F238E27FC236}">
                <a16:creationId xmlns:a16="http://schemas.microsoft.com/office/drawing/2014/main" id="{BF321497-52EC-7257-A183-36594D7E6D2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8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sz="2000"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r>
              <a:rPr lang="sv-SE" dirty="0"/>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22E83-8253-6A36-AD98-7A83EAEADFEA}"/>
              </a:ext>
            </a:extLst>
          </p:cNvPr>
          <p:cNvSpPr>
            <a:spLocks noGrp="1"/>
          </p:cNvSpPr>
          <p:nvPr>
            <p:ph type="title"/>
          </p:nvPr>
        </p:nvSpPr>
        <p:spPr/>
        <p:txBody>
          <a:bodyPr/>
          <a:lstStyle/>
          <a:p>
            <a:r>
              <a:rPr lang="sv-SE" dirty="0"/>
              <a:t>BANKEN ERSÄTTER OBEHÖRIGA TRANSAKTIONER</a:t>
            </a:r>
          </a:p>
        </p:txBody>
      </p:sp>
      <p:sp>
        <p:nvSpPr>
          <p:cNvPr id="3" name="Platshållare för innehåll 2">
            <a:extLst>
              <a:ext uri="{FF2B5EF4-FFF2-40B4-BE49-F238E27FC236}">
                <a16:creationId xmlns:a16="http://schemas.microsoft.com/office/drawing/2014/main" id="{675E9B61-D858-B414-147F-4C68FEDD09AE}"/>
              </a:ext>
            </a:extLst>
          </p:cNvPr>
          <p:cNvSpPr>
            <a:spLocks noGrp="1"/>
          </p:cNvSpPr>
          <p:nvPr>
            <p:ph idx="1"/>
          </p:nvPr>
        </p:nvSpPr>
        <p:spPr>
          <a:xfrm>
            <a:off x="593586" y="1459212"/>
            <a:ext cx="5286514" cy="4351338"/>
          </a:xfrm>
        </p:spPr>
        <p:txBody>
          <a:bodyPr/>
          <a:lstStyle/>
          <a:p>
            <a:r>
              <a:rPr lang="sv-SE" b="1" dirty="0"/>
              <a:t>Aktsamhetskrav - du ska:</a:t>
            </a:r>
          </a:p>
          <a:p>
            <a:pPr lvl="1"/>
            <a:r>
              <a:rPr lang="sv-SE" sz="2000" dirty="0"/>
              <a:t>Hålla uppsikt över bank-ID, bankdosor, kort</a:t>
            </a:r>
          </a:p>
          <a:p>
            <a:pPr lvl="1"/>
            <a:r>
              <a:rPr lang="sv-SE" sz="2000" dirty="0"/>
              <a:t>Skydda koder</a:t>
            </a:r>
          </a:p>
          <a:p>
            <a:pPr lvl="1"/>
            <a:r>
              <a:rPr lang="sv-SE" sz="2000" dirty="0"/>
              <a:t>Spärra skyndsamt</a:t>
            </a:r>
            <a:br>
              <a:rPr lang="sv-SE" sz="2000" dirty="0"/>
            </a:br>
            <a:endParaRPr lang="sv-SE" sz="2000" dirty="0"/>
          </a:p>
          <a:p>
            <a:r>
              <a:rPr lang="sv-SE" b="1" dirty="0"/>
              <a:t>Du kan ibland själv få stå för obehöriga transaktioner:</a:t>
            </a:r>
          </a:p>
          <a:p>
            <a:pPr lvl="1"/>
            <a:r>
              <a:rPr lang="sv-SE" sz="2000" dirty="0">
                <a:latin typeface="Calibri" panose="020F0502020204030204" pitchFamily="34" charset="0"/>
              </a:rPr>
              <a:t>Du har inte skyddat din personliga behörighetsfunktion </a:t>
            </a:r>
            <a:r>
              <a:rPr lang="sv-SE" sz="2000" dirty="0"/>
              <a:t>- självrisk 400 kronor</a:t>
            </a:r>
          </a:p>
          <a:p>
            <a:pPr lvl="1"/>
            <a:r>
              <a:rPr lang="sv-SE" sz="2000" dirty="0"/>
              <a:t>Du har varit grovt oaktsam - självrisk 12000 kronor</a:t>
            </a:r>
          </a:p>
          <a:p>
            <a:pPr lvl="1"/>
            <a:r>
              <a:rPr lang="sv-SE" sz="2000" dirty="0"/>
              <a:t>Du har varit särskilt klandervärd – ingen ersättning</a:t>
            </a:r>
          </a:p>
        </p:txBody>
      </p:sp>
      <p:sp>
        <p:nvSpPr>
          <p:cNvPr id="4" name="Platshållare för innehåll 3">
            <a:extLst>
              <a:ext uri="{FF2B5EF4-FFF2-40B4-BE49-F238E27FC236}">
                <a16:creationId xmlns:a16="http://schemas.microsoft.com/office/drawing/2014/main" id="{633D922A-4B2B-B996-1AE9-61D454B6A039}"/>
              </a:ext>
            </a:extLst>
          </p:cNvPr>
          <p:cNvSpPr>
            <a:spLocks noGrp="1"/>
          </p:cNvSpPr>
          <p:nvPr>
            <p:ph idx="10"/>
          </p:nvPr>
        </p:nvSpPr>
        <p:spPr>
          <a:xfrm>
            <a:off x="6108028" y="1551980"/>
            <a:ext cx="5118100" cy="4351338"/>
          </a:xfrm>
        </p:spPr>
        <p:txBody>
          <a:bodyPr/>
          <a:lstStyle/>
          <a:p>
            <a:r>
              <a:rPr lang="sv-SE" b="1" dirty="0"/>
              <a:t>Praxis från Högsta Domstolen </a:t>
            </a:r>
          </a:p>
          <a:p>
            <a:pPr lvl="1"/>
            <a:r>
              <a:rPr lang="sv-SE" sz="2000" dirty="0"/>
              <a:t>Ej särskilt klandervärt att lämna ut kod till bank-ID och svarskoder från bankdosa till bedragare</a:t>
            </a:r>
          </a:p>
          <a:p>
            <a:pPr marL="0" indent="0">
              <a:buNone/>
            </a:pPr>
            <a:endParaRPr lang="sv-SE" dirty="0"/>
          </a:p>
        </p:txBody>
      </p:sp>
      <p:sp>
        <p:nvSpPr>
          <p:cNvPr id="5" name="Platshållare för text 4">
            <a:extLst>
              <a:ext uri="{FF2B5EF4-FFF2-40B4-BE49-F238E27FC236}">
                <a16:creationId xmlns:a16="http://schemas.microsoft.com/office/drawing/2014/main" id="{1512CD36-5873-951F-90AC-736E632E034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Tree>
    <p:extLst>
      <p:ext uri="{BB962C8B-B14F-4D97-AF65-F5344CB8AC3E}">
        <p14:creationId xmlns:p14="http://schemas.microsoft.com/office/powerpoint/2010/main" val="30476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4"/>
            <a:ext cx="5118100" cy="3068507"/>
          </a:xfrm>
        </p:spPr>
        <p:txBody>
          <a:bodyPr>
            <a:noAutofit/>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det är du själv som har signerat/godkänt transaktionen</a:t>
            </a:r>
          </a:p>
          <a:p>
            <a:pPr marL="0" indent="0">
              <a:buNone/>
            </a:pPr>
            <a:r>
              <a:rPr lang="sv-SE" b="1" dirty="0"/>
              <a:t>KO inlett domstolsprocess</a:t>
            </a:r>
          </a:p>
          <a:p>
            <a:r>
              <a:rPr lang="sv-SE" dirty="0">
                <a:effectLst/>
              </a:rPr>
              <a:t>Prövning av behöriga transaktioner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  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HUR SKYDDAR JAG MIG MOT 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a:bodyPr>
          <a:lstStyle/>
          <a:p>
            <a:r>
              <a:rPr lang="sv-SE" dirty="0">
                <a:latin typeface="Calibri" panose="020F0502020204030204" pitchFamily="34" charset="0"/>
              </a:rPr>
              <a:t>Vem tog kontakten?</a:t>
            </a:r>
          </a:p>
          <a:p>
            <a:r>
              <a:rPr lang="sv-SE" dirty="0">
                <a:latin typeface="Calibri" panose="020F0502020204030204" pitchFamily="34" charset="0"/>
              </a:rPr>
              <a:t>Använd aldrig </a:t>
            </a:r>
            <a:r>
              <a:rPr lang="sv-SE" dirty="0" err="1">
                <a:latin typeface="Calibri" panose="020F0502020204030204" pitchFamily="34" charset="0"/>
              </a:rPr>
              <a:t>BankID</a:t>
            </a:r>
            <a:r>
              <a:rPr lang="sv-SE" dirty="0">
                <a:latin typeface="Calibri" panose="020F0502020204030204" pitchFamily="34" charset="0"/>
              </a:rPr>
              <a:t> eller bankdosa på uppmaning av någon annan</a:t>
            </a:r>
          </a:p>
          <a:p>
            <a:r>
              <a:rPr lang="sv-SE" dirty="0">
                <a:latin typeface="Calibri" panose="020F0502020204030204" pitchFamily="34" charset="0"/>
              </a:rPr>
              <a:t>Klicka inte på länkar i mail eller sms</a:t>
            </a:r>
          </a:p>
          <a:p>
            <a:r>
              <a:rPr lang="sv-SE" sz="2000" dirty="0">
                <a:effectLst/>
                <a:latin typeface="Calibri" panose="020F0502020204030204" pitchFamily="34" charset="0"/>
              </a:rPr>
              <a:t>Lämna inte ut kortnummer och koder</a:t>
            </a:r>
          </a:p>
          <a:p>
            <a:r>
              <a:rPr lang="sv-SE" dirty="0">
                <a:latin typeface="Calibri" panose="020F0502020204030204" pitchFamily="34" charset="0"/>
              </a:rPr>
              <a:t>Var skeptisk mot ”konstiga” 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13" name="Platshållare för bild 12" descr="En bild som visar utomhus, himmel, vatten, mark  Automatiskt genererad beskrivning">
            <a:extLst>
              <a:ext uri="{FF2B5EF4-FFF2-40B4-BE49-F238E27FC236}">
                <a16:creationId xmlns:a16="http://schemas.microsoft.com/office/drawing/2014/main" id="{659B9162-0FA6-ED47-3E25-39AFD68DD3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6501" r="39464"/>
          <a:stretch/>
        </p:blipFill>
        <p:spPr>
          <a:xfrm>
            <a:off x="6445250" y="620196"/>
            <a:ext cx="5075025" cy="5283200"/>
          </a:xfrm>
        </p:spPr>
      </p:pic>
    </p:spTree>
    <p:extLst>
      <p:ext uri="{BB962C8B-B14F-4D97-AF65-F5344CB8AC3E}">
        <p14:creationId xmlns:p14="http://schemas.microsoft.com/office/powerpoint/2010/main" val="21726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BOLÅN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Svårare att få lån som pensionär eller inför pensionen</a:t>
            </a:r>
          </a:p>
          <a:p>
            <a:r>
              <a:rPr lang="sv-SE" dirty="0">
                <a:latin typeface="Calibri" panose="020F0502020204030204" pitchFamily="34" charset="0"/>
              </a:rPr>
              <a:t>Återbetalningsförmåga</a:t>
            </a:r>
          </a:p>
          <a:p>
            <a:r>
              <a:rPr lang="sv-SE" dirty="0">
                <a:latin typeface="Calibri" panose="020F0502020204030204" pitchFamily="34" charset="0"/>
              </a:rPr>
              <a:t>Kreditprövning – kvar-att-leva-på-kalkyl</a:t>
            </a:r>
          </a:p>
          <a:p>
            <a:pPr marL="0" indent="0">
              <a:buNone/>
            </a:pPr>
            <a:r>
              <a:rPr lang="sv-SE" dirty="0">
                <a:latin typeface="Calibri" panose="020F0502020204030204" pitchFamily="34" charset="0"/>
              </a:rPr>
              <a:t>    (KALP)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verktyg  Automatiskt genererad beskrivning">
            <a:extLst>
              <a:ext uri="{FF2B5EF4-FFF2-40B4-BE49-F238E27FC236}">
                <a16:creationId xmlns:a16="http://schemas.microsoft.com/office/drawing/2014/main" id="{3B3B452D-62B9-96F3-6811-5362724F73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99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KAPITALFRIGÖRINGSKREDITER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Inget krav på återbetalningsförmåga</a:t>
            </a:r>
          </a:p>
          <a:p>
            <a:r>
              <a:rPr lang="sv-SE" dirty="0">
                <a:latin typeface="Calibri" panose="020F0502020204030204" pitchFamily="34" charset="0"/>
              </a:rPr>
              <a:t>Från 60 år</a:t>
            </a:r>
          </a:p>
          <a:p>
            <a:r>
              <a:rPr lang="sv-SE" dirty="0">
                <a:latin typeface="Calibri" panose="020F0502020204030204" pitchFamily="34" charset="0"/>
              </a:rPr>
              <a:t>Låg belåning: 25-55 procent av bostadens värde.</a:t>
            </a:r>
          </a:p>
          <a:p>
            <a:r>
              <a:rPr lang="sv-SE" dirty="0">
                <a:latin typeface="Calibri" panose="020F0502020204030204" pitchFamily="34" charset="0"/>
              </a:rPr>
              <a:t>Ränta och amortering betalas inte under lånetiden</a:t>
            </a:r>
          </a:p>
          <a:p>
            <a:r>
              <a:rPr lang="sv-SE" dirty="0">
                <a:latin typeface="Calibri" panose="020F0502020204030204" pitchFamily="34" charset="0"/>
              </a:rPr>
              <a:t>Skulden ökar löpande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a:extLst>
              <a:ext uri="{FF2B5EF4-FFF2-40B4-BE49-F238E27FC236}">
                <a16:creationId xmlns:a16="http://schemas.microsoft.com/office/drawing/2014/main" id="{75DD99BD-FB55-C897-8556-3101C467DF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178600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7879</TotalTime>
  <Words>2072</Words>
  <Application>Microsoft Office PowerPoint</Application>
  <PresentationFormat>Bredbild</PresentationFormat>
  <Paragraphs>214</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Muli</vt:lpstr>
      <vt:lpstr>Office-tema</vt:lpstr>
      <vt:lpstr>BANKFRÅGOR  OCH BEDRÄGERIER</vt:lpstr>
      <vt:lpstr>VERKSAMHET</vt:lpstr>
      <vt:lpstr>VANLIGA FRÅGOR  OCH KLAGOMÅL</vt:lpstr>
      <vt:lpstr>BEDRÄGERIER</vt:lpstr>
      <vt:lpstr>BANKEN ERSÄTTER OBEHÖRIGA TRANSAKTIONER</vt:lpstr>
      <vt:lpstr>INGEN ERSÄTTNING VID  BEHÖRIGA TRANSAKTIONER</vt:lpstr>
      <vt:lpstr>HUR SKYDDAR JAG MIG MOT BEDRÄGERIER?</vt:lpstr>
      <vt:lpstr>BOLÅN</vt:lpstr>
      <vt:lpstr>KAPITALFRIGÖRINGSKREDITER</vt:lpstr>
      <vt:lpstr>SPARKONTO OCH INSÄTTNINGSGARANTI</vt:lpstr>
      <vt:lpstr>FRAMTIDSFULLMAKTER OCH ANHÖRIGBEHÖRIGHET</vt:lpstr>
      <vt:lpstr>KLAGOMÅL</vt:lpstr>
      <vt:lpstr>KONTAKTA OSS</vt:lpstr>
      <vt:lpstr>Tack!</vt:lpstr>
      <vt:lpstr>EXTRAMATERIAL</vt:lpstr>
      <vt:lpstr>KONTANTER</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66</cp:revision>
  <cp:lastPrinted>2024-02-02T09:36:15Z</cp:lastPrinted>
  <dcterms:created xsi:type="dcterms:W3CDTF">2023-01-27T10:51:07Z</dcterms:created>
  <dcterms:modified xsi:type="dcterms:W3CDTF">2025-02-11T09:43:49Z</dcterms:modified>
</cp:coreProperties>
</file>