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3" r:id="rId2"/>
    <p:sldId id="286" r:id="rId3"/>
    <p:sldId id="287" r:id="rId4"/>
    <p:sldId id="288" r:id="rId5"/>
    <p:sldId id="289" r:id="rId6"/>
    <p:sldId id="291" r:id="rId7"/>
    <p:sldId id="292" r:id="rId8"/>
    <p:sldId id="294" r:id="rId9"/>
    <p:sldId id="295" r:id="rId10"/>
    <p:sldId id="296" r:id="rId11"/>
    <p:sldId id="297" r:id="rId12"/>
    <p:sldId id="298" r:id="rId13"/>
    <p:sldId id="299" r:id="rId14"/>
    <p:sldId id="300" r:id="rId15"/>
    <p:sldId id="301" r:id="rId16"/>
    <p:sldId id="302" r:id="rId17"/>
    <p:sldId id="284" r:id="rId18"/>
    <p:sldId id="303" r:id="rId19"/>
    <p:sldId id="304" r:id="rId20"/>
    <p:sldId id="305" r:id="rId21"/>
    <p:sldId id="306" r:id="rId22"/>
    <p:sldId id="307" r:id="rId23"/>
    <p:sldId id="308" r:id="rId24"/>
    <p:sldId id="272" r:id="rId2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0D5"/>
    <a:srgbClr val="44999C"/>
    <a:srgbClr val="00A780"/>
    <a:srgbClr val="404040"/>
    <a:srgbClr val="91CAAF"/>
    <a:srgbClr val="00AA80"/>
    <a:srgbClr val="009CB3"/>
    <a:srgbClr val="E8E6E0"/>
    <a:srgbClr val="90B89D"/>
    <a:srgbClr val="069E6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156"/>
    <p:restoredTop sz="96327"/>
  </p:normalViewPr>
  <p:slideViewPr>
    <p:cSldViewPr snapToGrid="0" showGuides="1">
      <p:cViewPr varScale="1">
        <p:scale>
          <a:sx n="71" d="100"/>
          <a:sy n="71" d="100"/>
        </p:scale>
        <p:origin x="788" y="48"/>
      </p:cViewPr>
      <p:guideLst>
        <p:guide orient="horz" pos="2160"/>
        <p:guide pos="3863"/>
      </p:guideLst>
    </p:cSldViewPr>
  </p:slideViewPr>
  <p:notesTextViewPr>
    <p:cViewPr>
      <p:scale>
        <a:sx n="1" d="1"/>
        <a:sy n="1" d="1"/>
      </p:scale>
      <p:origin x="0" y="0"/>
    </p:cViewPr>
  </p:notesTextViewPr>
  <p:notesViewPr>
    <p:cSldViewPr snapToGrid="0">
      <p:cViewPr varScale="1">
        <p:scale>
          <a:sx n="57" d="100"/>
          <a:sy n="57" d="100"/>
        </p:scale>
        <p:origin x="2560" y="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2025-02-17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katteverket.s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katteverket.s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sz="1200" dirty="0">
                <a:latin typeface="+mn-lt"/>
              </a:rPr>
              <a:t>Välkommen till Skatteverkets del av Seniorekonomi. </a:t>
            </a:r>
          </a:p>
          <a:p>
            <a:endParaRPr lang="sv-SE" altLang="sv-SE" sz="1200" dirty="0">
              <a:latin typeface="+mn-lt"/>
            </a:endParaRPr>
          </a:p>
          <a:p>
            <a:r>
              <a:rPr lang="sv-SE" altLang="sv-SE" sz="1200" dirty="0">
                <a:latin typeface="+mn-lt"/>
              </a:rPr>
              <a:t>Vi går igenom hur pension och lön beskattas,</a:t>
            </a:r>
            <a:r>
              <a:rPr lang="sv-SE" altLang="sv-SE" sz="1200" baseline="0" dirty="0">
                <a:latin typeface="+mn-lt"/>
              </a:rPr>
              <a:t> </a:t>
            </a:r>
            <a:r>
              <a:rPr lang="sv-SE" altLang="sv-SE" sz="1200" dirty="0">
                <a:latin typeface="+mn-lt"/>
              </a:rPr>
              <a:t>lite om</a:t>
            </a:r>
            <a:r>
              <a:rPr lang="sv-SE" altLang="sv-SE" sz="1200" baseline="0" dirty="0">
                <a:latin typeface="+mn-lt"/>
              </a:rPr>
              <a:t> egenavgifter när du </a:t>
            </a:r>
            <a:r>
              <a:rPr lang="sv-SE" altLang="sv-SE" sz="1200" dirty="0">
                <a:latin typeface="+mn-lt"/>
              </a:rPr>
              <a:t>driver</a:t>
            </a:r>
            <a:r>
              <a:rPr lang="sv-SE" altLang="sv-SE" sz="1200" baseline="0" dirty="0">
                <a:latin typeface="+mn-lt"/>
              </a:rPr>
              <a:t> </a:t>
            </a:r>
            <a:r>
              <a:rPr lang="sv-SE" altLang="sv-SE" sz="1200" dirty="0">
                <a:latin typeface="+mn-lt"/>
              </a:rPr>
              <a:t>egen firma. Vi går också igenom rot- och rutavdrag och fastighetsavgift. </a:t>
            </a:r>
          </a:p>
          <a:p>
            <a:endParaRPr lang="sv-SE" altLang="sv-SE" sz="1200" dirty="0">
              <a:latin typeface="+mn-lt"/>
            </a:endParaRPr>
          </a:p>
          <a:p>
            <a:r>
              <a:rPr lang="sv-SE" altLang="sv-SE" sz="1200" dirty="0">
                <a:latin typeface="+mn-lt"/>
              </a:rPr>
              <a:t>Vi hinner också med att titta på vissa inkomster av kapital, främst då försäljning av privatbostad samt vart ni kan hitta information vid försäljning av värdepapper. </a:t>
            </a:r>
          </a:p>
          <a:p>
            <a:endParaRPr lang="sv-SE" altLang="sv-SE" sz="1200" dirty="0">
              <a:latin typeface="+mn-lt"/>
            </a:endParaRPr>
          </a:p>
          <a:p>
            <a:r>
              <a:rPr lang="sv-SE" altLang="sv-SE" sz="1200" dirty="0">
                <a:latin typeface="+mn-lt"/>
              </a:rPr>
              <a:t>En del folkbokföring ska också hinnas med</a:t>
            </a:r>
            <a:r>
              <a:rPr lang="sv-SE" altLang="sv-SE" sz="1200" baseline="0" dirty="0">
                <a:latin typeface="+mn-lt"/>
              </a:rPr>
              <a:t> och s</a:t>
            </a:r>
            <a:r>
              <a:rPr lang="sv-SE" altLang="sv-SE" sz="1200" b="0" u="none" dirty="0">
                <a:latin typeface="+mn-lt"/>
              </a:rPr>
              <a:t>lutligen informerar vi om vissa av våra e-tjänster vi tror att ni kan ha nytta av.</a:t>
            </a:r>
          </a:p>
          <a:p>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868292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523113"/>
          </a:xfrm>
        </p:spPr>
        <p:txBody>
          <a:bodyPr/>
          <a:lstStyle/>
          <a:p>
            <a:r>
              <a:rPr lang="sv-SE" altLang="sv-SE" kern="1200" dirty="0">
                <a:solidFill>
                  <a:schemeClr val="tx1"/>
                </a:solidFill>
              </a:rPr>
              <a:t>Den som köper rot- och </a:t>
            </a:r>
            <a:r>
              <a:rPr lang="sv-SE" altLang="sv-SE" kern="1200" dirty="0" err="1">
                <a:solidFill>
                  <a:schemeClr val="tx1"/>
                </a:solidFill>
              </a:rPr>
              <a:t>ruttjänster</a:t>
            </a:r>
            <a:r>
              <a:rPr lang="sv-SE" altLang="sv-SE" kern="1200" dirty="0">
                <a:solidFill>
                  <a:schemeClr val="tx1"/>
                </a:solidFill>
              </a:rPr>
              <a:t>, får en preliminär skattereduktion direkt på fakturan genom att utföraren drar av halva arbetskostnaden </a:t>
            </a:r>
            <a:r>
              <a:rPr lang="sv-SE" dirty="0"/>
              <a:t>för RUT-arbeten, och 70 procent av arbetskostnaden för ROT-arbeten. </a:t>
            </a:r>
            <a:r>
              <a:rPr lang="sv-SE" altLang="sv-SE" kern="1200" dirty="0">
                <a:solidFill>
                  <a:schemeClr val="tx1"/>
                </a:solidFill>
              </a:rPr>
              <a:t>Under beskattningsåret kan man preliminärt utnyttja 50 000 kronor men vad som slutligen blir skattereduktion för rot- och </a:t>
            </a:r>
            <a:r>
              <a:rPr lang="sv-SE" altLang="sv-SE" kern="1200" dirty="0" err="1">
                <a:solidFill>
                  <a:schemeClr val="tx1"/>
                </a:solidFill>
              </a:rPr>
              <a:t>ruttjänster</a:t>
            </a:r>
            <a:r>
              <a:rPr lang="sv-SE" altLang="sv-SE" kern="1200" dirty="0">
                <a:solidFill>
                  <a:schemeClr val="tx1"/>
                </a:solidFill>
              </a:rPr>
              <a:t> beror på hur mycket slutlig skatt som ska betalas efter det att övriga skattereduktioner är gjorda. </a:t>
            </a:r>
          </a:p>
          <a:p>
            <a:endParaRPr lang="sv-SE" altLang="sv-SE" kern="1200" dirty="0">
              <a:solidFill>
                <a:schemeClr val="tx1"/>
              </a:solidFill>
            </a:endParaRPr>
          </a:p>
          <a:p>
            <a:r>
              <a:rPr lang="sv-SE" dirty="0"/>
              <a:t>Rot- eller rutavdraget räknas av mot kommunal och statlig inkomstskatt, statlig fastighetsskatt och kommunal fastighetsavgift. Du kan aldrig få skattereduktion för rot- eller </a:t>
            </a:r>
            <a:r>
              <a:rPr lang="sv-SE" dirty="0" err="1"/>
              <a:t>rutarbete</a:t>
            </a:r>
            <a:r>
              <a:rPr lang="sv-SE" dirty="0"/>
              <a:t> med större belopp än vad du ska betala i slutlig skatt efter det att den slutliga skatten minskats med skattereduktionerna för allmän pensionsavgift, arbetsinkomst (jobbskatteavdrag) och underskott av kapital.  </a:t>
            </a:r>
            <a:r>
              <a:rPr lang="sv-SE" kern="1200" dirty="0">
                <a:solidFill>
                  <a:schemeClr val="tx1"/>
                </a:solidFill>
              </a:rPr>
              <a:t>Använd e-tjänsten  ”Rot och </a:t>
            </a:r>
            <a:r>
              <a:rPr lang="sv-SE" kern="1200" dirty="0" err="1">
                <a:solidFill>
                  <a:schemeClr val="tx1"/>
                </a:solidFill>
              </a:rPr>
              <a:t>rut</a:t>
            </a:r>
            <a:r>
              <a:rPr lang="sv-SE" kern="1200" dirty="0">
                <a:solidFill>
                  <a:schemeClr val="tx1"/>
                </a:solidFill>
              </a:rPr>
              <a:t> – mina avdrag” på skatteverket.se för att räkna ut hur mycket du kan få i skattereduktion.</a:t>
            </a:r>
          </a:p>
          <a:p>
            <a:endParaRPr lang="sv-SE" altLang="sv-SE" kern="1200" dirty="0">
              <a:solidFill>
                <a:schemeClr val="tx1"/>
              </a:solidFill>
            </a:endParaRPr>
          </a:p>
          <a:p>
            <a:r>
              <a:rPr lang="sv-SE" dirty="0"/>
              <a:t>From den 1 juli 2019 har alla över 18 år rätt till 50 000 kronor per år i rutavdrag, men det maximala beloppet för rot- och rutavdraget är sammanlagt 50 000 kronor per person och år. </a:t>
            </a:r>
            <a:r>
              <a:rPr lang="sv-SE" altLang="sv-SE" kern="1200" dirty="0">
                <a:solidFill>
                  <a:schemeClr val="tx1"/>
                </a:solidFill>
              </a:rPr>
              <a:t>När det gäller rottjänster måste man vara ägare till småhuset eller bostadsrätten för att kunna renovera/bygga och utnyttja rotavdraget. För </a:t>
            </a:r>
            <a:r>
              <a:rPr lang="sv-SE" altLang="sv-SE" kern="1200" dirty="0" err="1">
                <a:solidFill>
                  <a:schemeClr val="tx1"/>
                </a:solidFill>
              </a:rPr>
              <a:t>ruttjänsterna</a:t>
            </a:r>
            <a:r>
              <a:rPr lang="sv-SE" altLang="sv-SE" kern="1200" dirty="0">
                <a:solidFill>
                  <a:schemeClr val="tx1"/>
                </a:solidFill>
              </a:rPr>
              <a:t> måste man inte äga sin bostad utan det räcker med att man har haft sitt hushåll där. </a:t>
            </a:r>
            <a:r>
              <a:rPr lang="sv-SE" dirty="0"/>
              <a:t>För rätt till skattereduktion för rot- och </a:t>
            </a:r>
            <a:r>
              <a:rPr lang="sv-SE" dirty="0" err="1"/>
              <a:t>rutarbete</a:t>
            </a:r>
            <a:r>
              <a:rPr lang="sv-SE" dirty="0"/>
              <a:t> krävs från 1 januari 2020 också att arbetet har betalats elektroniskt via en betaltjänstleverantör enligt lagen om betaltjänster och innehåller uppgifter om avsändare, mottagare, belopp och tidpunkt.</a:t>
            </a:r>
            <a:endParaRPr lang="sv-SE" altLang="sv-SE" kern="1200" dirty="0">
              <a:solidFill>
                <a:schemeClr val="tx1"/>
              </a:solidFill>
            </a:endParaRPr>
          </a:p>
          <a:p>
            <a:endParaRPr lang="sv-SE" altLang="sv-SE" sz="1100" kern="120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322504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Som vi nämnde tidigare styrs din kommunala skattesats av var du är bosatt.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Folkbokföring är den grundläggande registreringen av befolkningen i Sverige. I folkbokföringen registreras uppgifter om vilka som bor i Sverige och var de bor.</a:t>
            </a:r>
          </a:p>
          <a:p>
            <a:r>
              <a:rPr lang="sv-SE" sz="1200" kern="1200" dirty="0">
                <a:solidFill>
                  <a:schemeClr val="tx1"/>
                </a:solidFill>
                <a:latin typeface="+mn-lt"/>
                <a:ea typeface="+mn-ea"/>
                <a:cs typeface="+mn-cs"/>
              </a:rPr>
              <a:t>Många rättigheter och skyldigheter som du har är beroende av att du är folkbokförd</a:t>
            </a:r>
            <a:r>
              <a:rPr lang="sv-SE" sz="1200" kern="1200" baseline="0" dirty="0">
                <a:solidFill>
                  <a:schemeClr val="tx1"/>
                </a:solidFill>
                <a:latin typeface="+mn-lt"/>
                <a:ea typeface="+mn-ea"/>
                <a:cs typeface="+mn-cs"/>
              </a:rPr>
              <a:t> och </a:t>
            </a:r>
            <a:r>
              <a:rPr lang="sv-SE" sz="1200" kern="1200" dirty="0">
                <a:solidFill>
                  <a:schemeClr val="tx1"/>
                </a:solidFill>
                <a:latin typeface="+mn-lt"/>
                <a:ea typeface="+mn-ea"/>
                <a:cs typeface="+mn-cs"/>
              </a:rPr>
              <a:t>var du är folkbokförd.</a:t>
            </a:r>
            <a:r>
              <a:rPr lang="sv-SE" sz="1200" dirty="0">
                <a:effectLst/>
                <a:latin typeface="+mn-lt"/>
              </a:rPr>
              <a:t> Det gäller förutom var du ska betala din skatt till exempel olika bidrag och var du ska rösta.</a:t>
            </a:r>
            <a:endParaRPr lang="sv-SE" sz="1200" kern="120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2180283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tjänsten ”Spärra obehörig adressändring” kan du förhindra att någon obehörig ändrar din adress. När spärren är aktiverad godkänns bara adressändringar som görs med e-legitimation i Skatteverkets tjänster för ”Flyttanmälan” eller ”Särskild postadress”. Det minskar risken för att någon annan använder dina personuppgifter för bedrägerier och id-kapning.</a:t>
            </a:r>
          </a:p>
          <a:p>
            <a:endParaRPr lang="sv-SE" dirty="0"/>
          </a:p>
          <a:p>
            <a:r>
              <a:rPr lang="sv-SE" dirty="0"/>
              <a:t>Du loggar in i tjänsten med din e-legitimation och markerar valet ”Spärra obehörig adressändring”. När du är klar får du en kvittens på ändringen. Nu är det bara du själv som kan aktivera eller ta bort spärren med din e-legitimation. Det går inte att aktivera eller ta bort spärren via telefon, brev eller mejl.</a:t>
            </a:r>
          </a:p>
          <a:p>
            <a:endParaRPr lang="sv-SE" dirty="0"/>
          </a:p>
          <a:p>
            <a:r>
              <a:rPr lang="sv-SE" dirty="0"/>
              <a:t>Om du ska flytta och har spärrat din adress för obehörig adressändring måste du anmäla flytten i Skatteverkets tjänst Flyttanmälan. Det går inte att fylla i och skicka in någon pappersblankett. Detsamma gäller anmälan om särskild postadress.</a:t>
            </a:r>
          </a:p>
          <a:p>
            <a:endParaRPr lang="sv-SE" dirty="0"/>
          </a:p>
          <a:p>
            <a:r>
              <a:rPr lang="sv-SE" dirty="0"/>
              <a:t>https://www.skatteverket.se/privat/etjansterochblanketter/allaetjanster/tjanster/sparraobehorigadressandring</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3849187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sz="1200" kern="1200" dirty="0">
                <a:solidFill>
                  <a:schemeClr val="tx1"/>
                </a:solidFill>
                <a:latin typeface="+mn-lt"/>
                <a:ea typeface="+mn-ea"/>
                <a:cs typeface="+mn-cs"/>
              </a:rPr>
              <a:t>Vid flyttning till utlandet i mer än ett år, </a:t>
            </a:r>
            <a:r>
              <a:rPr lang="sv-SE" altLang="sv-SE" sz="1200" kern="1200" baseline="0" dirty="0">
                <a:solidFill>
                  <a:schemeClr val="tx1"/>
                </a:solidFill>
                <a:latin typeface="+mn-lt"/>
                <a:ea typeface="+mn-ea"/>
                <a:cs typeface="+mn-cs"/>
              </a:rPr>
              <a:t> ska du </a:t>
            </a:r>
            <a:r>
              <a:rPr lang="sv-SE" altLang="sv-SE" sz="1200" kern="1200" dirty="0">
                <a:solidFill>
                  <a:schemeClr val="tx1"/>
                </a:solidFill>
                <a:latin typeface="+mn-lt"/>
                <a:ea typeface="+mn-ea"/>
                <a:cs typeface="+mn-cs"/>
              </a:rPr>
              <a:t>anmäla det till oss på blanketten ”Flyttning</a:t>
            </a:r>
            <a:r>
              <a:rPr lang="sv-SE" altLang="sv-SE" sz="1200" kern="1200" baseline="0" dirty="0">
                <a:solidFill>
                  <a:schemeClr val="tx1"/>
                </a:solidFill>
                <a:latin typeface="+mn-lt"/>
                <a:ea typeface="+mn-ea"/>
                <a:cs typeface="+mn-cs"/>
              </a:rPr>
              <a:t> till utlandet” (</a:t>
            </a:r>
            <a:r>
              <a:rPr lang="sv-SE" altLang="sv-SE" sz="1200" kern="1200" dirty="0">
                <a:solidFill>
                  <a:schemeClr val="tx1"/>
                </a:solidFill>
                <a:latin typeface="+mn-lt"/>
                <a:ea typeface="+mn-ea"/>
                <a:cs typeface="+mn-cs"/>
              </a:rPr>
              <a:t>SKV 7665). Det är viktigt att du anmäler ny utlandsadress även när du flyttar under utlandsvistelsen. Då finns en annan blankett som heter ”Ny adress/röstlängd för utvandrad” (SKV 7842). Det är viktigt bland annat för inkomstdeklarationen och röstkort.</a:t>
            </a:r>
          </a:p>
          <a:p>
            <a:endParaRPr lang="sv-SE" altLang="sv-SE" sz="1200" kern="1200" dirty="0">
              <a:solidFill>
                <a:schemeClr val="tx1"/>
              </a:solidFill>
              <a:latin typeface="+mn-lt"/>
              <a:ea typeface="+mn-ea"/>
              <a:cs typeface="+mn-cs"/>
            </a:endParaRPr>
          </a:p>
          <a:p>
            <a:r>
              <a:rPr lang="sv-SE" altLang="sv-SE" sz="1200" kern="1200" dirty="0">
                <a:solidFill>
                  <a:schemeClr val="tx1"/>
                </a:solidFill>
                <a:latin typeface="+mn-lt"/>
                <a:ea typeface="+mn-ea"/>
                <a:cs typeface="+mn-cs"/>
              </a:rPr>
              <a:t>Om du flyttar tillbaka till Sverige besöker du ett av Skatteverkets servicekontor och anmäler att</a:t>
            </a:r>
            <a:r>
              <a:rPr lang="sv-SE" altLang="sv-SE" sz="1200" kern="1200" baseline="0" dirty="0">
                <a:solidFill>
                  <a:schemeClr val="tx1"/>
                </a:solidFill>
                <a:latin typeface="+mn-lt"/>
                <a:ea typeface="+mn-ea"/>
                <a:cs typeface="+mn-cs"/>
              </a:rPr>
              <a:t> du har </a:t>
            </a:r>
            <a:r>
              <a:rPr lang="sv-SE" altLang="sv-SE" sz="1200" kern="1200" dirty="0">
                <a:solidFill>
                  <a:schemeClr val="tx1"/>
                </a:solidFill>
                <a:latin typeface="+mn-lt"/>
                <a:ea typeface="+mn-ea"/>
                <a:cs typeface="+mn-cs"/>
              </a:rPr>
              <a:t>flyttat</a:t>
            </a:r>
            <a:r>
              <a:rPr lang="sv-SE" altLang="sv-SE" sz="1200" kern="1200" baseline="0" dirty="0">
                <a:solidFill>
                  <a:schemeClr val="tx1"/>
                </a:solidFill>
                <a:latin typeface="+mn-lt"/>
                <a:ea typeface="+mn-ea"/>
                <a:cs typeface="+mn-cs"/>
              </a:rPr>
              <a:t> </a:t>
            </a:r>
            <a:r>
              <a:rPr lang="sv-SE" altLang="sv-SE" sz="1200" kern="1200" dirty="0">
                <a:solidFill>
                  <a:schemeClr val="tx1"/>
                </a:solidFill>
                <a:latin typeface="+mn-lt"/>
                <a:ea typeface="+mn-ea"/>
                <a:cs typeface="+mn-cs"/>
              </a:rPr>
              <a:t>till Sverige (man måste personligen besöka servicekontoret och ha med sig giltig legitimation eller pass).</a:t>
            </a:r>
          </a:p>
          <a:p>
            <a:endParaRPr lang="sv-SE" altLang="sv-SE" sz="1200" kern="1200" dirty="0">
              <a:solidFill>
                <a:schemeClr val="tx1"/>
              </a:solidFill>
              <a:latin typeface="+mn-lt"/>
              <a:ea typeface="+mn-ea"/>
              <a:cs typeface="+mn-cs"/>
            </a:endParaRPr>
          </a:p>
          <a:p>
            <a:r>
              <a:rPr lang="sv-SE" altLang="sv-SE" sz="1200" kern="1200" dirty="0">
                <a:solidFill>
                  <a:schemeClr val="tx1"/>
                </a:solidFill>
                <a:latin typeface="+mn-lt"/>
                <a:ea typeface="+mn-ea"/>
                <a:cs typeface="+mn-cs"/>
              </a:rPr>
              <a:t>Vistas du utomlands mindre än ett år kan du</a:t>
            </a:r>
            <a:r>
              <a:rPr lang="sv-SE" altLang="sv-SE" sz="1200" kern="1200" baseline="0" dirty="0">
                <a:solidFill>
                  <a:schemeClr val="tx1"/>
                </a:solidFill>
                <a:latin typeface="+mn-lt"/>
                <a:ea typeface="+mn-ea"/>
                <a:cs typeface="+mn-cs"/>
              </a:rPr>
              <a:t> </a:t>
            </a:r>
            <a:r>
              <a:rPr lang="sv-SE" altLang="sv-SE" sz="1200" kern="1200" dirty="0">
                <a:solidFill>
                  <a:schemeClr val="tx1"/>
                </a:solidFill>
                <a:latin typeface="+mn-lt"/>
                <a:ea typeface="+mn-ea"/>
                <a:cs typeface="+mn-cs"/>
              </a:rPr>
              <a:t>anmäla särskild postadress om du vill,</a:t>
            </a:r>
            <a:r>
              <a:rPr lang="sv-SE" altLang="sv-SE" sz="1200" kern="1200" baseline="0" dirty="0">
                <a:solidFill>
                  <a:schemeClr val="tx1"/>
                </a:solidFill>
                <a:latin typeface="+mn-lt"/>
                <a:ea typeface="+mn-ea"/>
                <a:cs typeface="+mn-cs"/>
              </a:rPr>
              <a:t> det gör du enklast på vår webbplats. Du kan även använda blanketten ”Särskild postadress” </a:t>
            </a:r>
            <a:r>
              <a:rPr lang="sv-SE" altLang="sv-SE" sz="1200" kern="1200" dirty="0">
                <a:solidFill>
                  <a:schemeClr val="tx1"/>
                </a:solidFill>
                <a:latin typeface="+mn-lt"/>
                <a:ea typeface="+mn-ea"/>
                <a:cs typeface="+mn-cs"/>
              </a:rPr>
              <a:t>(blankett SKV 7844). Särskild postadress är ett komplement till folkbokföringsadressen, din folkbokföringsadress ändras inte. Glöm</a:t>
            </a:r>
            <a:r>
              <a:rPr lang="sv-SE" altLang="sv-SE" sz="1200" kern="1200" baseline="0" dirty="0">
                <a:solidFill>
                  <a:schemeClr val="tx1"/>
                </a:solidFill>
                <a:latin typeface="+mn-lt"/>
                <a:ea typeface="+mn-ea"/>
                <a:cs typeface="+mn-cs"/>
              </a:rPr>
              <a:t> inte att du även måste anmäla om du vill att den särskilda postadressen ska upphöra gälla, det gör du på samma blankett.</a:t>
            </a:r>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1188380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defRPr/>
            </a:pPr>
            <a:r>
              <a:rPr lang="sv-SE" dirty="0"/>
              <a:t>Din skyldighet att betala skatt i Sverige upphör inte automatiskt bara för att du flyttar utomlands. Skatterätt och folkbokföring är två helt skilda regelverk med var sitt bosättningsbegrepp. Du kan behöva lämna inkomstdeklaration i Sverige fast du inte längre bor eller vistas i landet. Läs mer om detta på vår hemsida </a:t>
            </a:r>
            <a:r>
              <a:rPr lang="sv-SE" altLang="sv-SE" dirty="0"/>
              <a:t>under Privat -&gt; Internationellt.</a:t>
            </a:r>
          </a:p>
          <a:p>
            <a:pPr>
              <a:defRPr/>
            </a:pPr>
            <a:endParaRPr lang="sv-SE" altLang="sv-SE" dirty="0"/>
          </a:p>
          <a:p>
            <a:pPr>
              <a:defRPr/>
            </a:pPr>
            <a:r>
              <a:rPr lang="sv-SE" altLang="sv-SE" dirty="0"/>
              <a:t>Tänk också på att du kan lämna de flesta deklarationer elektroniskt även om du inte längre bor i Sverige. Då kan du få hjälp med summeringar, överföringar och även få information om vad som gäller just för dig. För att kunna använda Skatteverkets e-tjänster behöver du oftast en e-legitimation från din bank.</a:t>
            </a:r>
          </a:p>
          <a:p>
            <a:pPr>
              <a:defRPr/>
            </a:pPr>
            <a:endParaRPr lang="sv-SE" dirty="0"/>
          </a:p>
          <a:p>
            <a:pPr>
              <a:defRPr/>
            </a:pPr>
            <a:r>
              <a:rPr lang="sv-SE" dirty="0"/>
              <a:t>https://www.skatteverket.se/privat/internationellt/bosattutomlands/harduflyttatfransverige</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1371234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3762949"/>
          </a:xfrm>
        </p:spPr>
        <p:txBody>
          <a:bodyPr/>
          <a:lstStyle/>
          <a:p>
            <a:pPr algn="l"/>
            <a:r>
              <a:rPr lang="sv-SE" b="1" i="0" dirty="0">
                <a:solidFill>
                  <a:srgbClr val="333333"/>
                </a:solidFill>
                <a:effectLst/>
              </a:rPr>
              <a:t>SINK på pension</a:t>
            </a:r>
          </a:p>
          <a:p>
            <a:pPr algn="l"/>
            <a:r>
              <a:rPr lang="sv-SE" b="0" i="0" dirty="0">
                <a:solidFill>
                  <a:srgbClr val="000000"/>
                </a:solidFill>
                <a:effectLst/>
              </a:rPr>
              <a:t>Bor du i ett annat land och får pension från Sverige ska du betala skatt i Sverige på den svenska pensionen. Vilken skatt du ska betala beror på om du är obegränsat eller begränsat skattskyldig.</a:t>
            </a:r>
          </a:p>
          <a:p>
            <a:pPr algn="l"/>
            <a:endParaRPr lang="sv-SE" b="1" i="0" dirty="0">
              <a:solidFill>
                <a:srgbClr val="333333"/>
              </a:solidFill>
              <a:effectLst/>
            </a:endParaRPr>
          </a:p>
          <a:p>
            <a:pPr algn="l"/>
            <a:r>
              <a:rPr lang="sv-SE" b="1" i="0" dirty="0">
                <a:solidFill>
                  <a:srgbClr val="333333"/>
                </a:solidFill>
                <a:effectLst/>
              </a:rPr>
              <a:t>Obegränsad skattskyldighet</a:t>
            </a:r>
          </a:p>
          <a:p>
            <a:pPr algn="l"/>
            <a:r>
              <a:rPr lang="sv-SE" b="0" i="0" dirty="0">
                <a:solidFill>
                  <a:srgbClr val="121212"/>
                </a:solidFill>
                <a:effectLst/>
              </a:rPr>
              <a:t>Du är obegränsat skattskyldig i Sverige om du har flyttat härifrån men fortfarande har väsentlig anknytning hit (t.ex. har en bostad inrättad för året-runt-bruk eller en fastighet i Sverige). Du är också obegränsat skattskyldig i Sverige om du anses vistas här stadigvarande. Då betalar du skatt på din pension enligt vanliga beskattningsregler. Du ska då lämna inkomstdeklaration i Sverige.</a:t>
            </a:r>
          </a:p>
          <a:p>
            <a:pPr algn="l"/>
            <a:r>
              <a:rPr lang="sv-SE" b="0" i="0" dirty="0">
                <a:solidFill>
                  <a:srgbClr val="121212"/>
                </a:solidFill>
                <a:effectLst/>
              </a:rPr>
              <a:t>Observera att även om du betraktas som obegränsat skattskyldig i Sverige kan vissa inkomster helt eller delvis komma att beskattas i annat land. Detta beror bland annat på bestämmelser i skatteavtal.</a:t>
            </a:r>
          </a:p>
          <a:p>
            <a:pPr algn="l"/>
            <a:endParaRPr lang="sv-SE" b="1" i="0" dirty="0">
              <a:solidFill>
                <a:srgbClr val="333333"/>
              </a:solidFill>
              <a:effectLst/>
            </a:endParaRPr>
          </a:p>
          <a:p>
            <a:pPr algn="l"/>
            <a:r>
              <a:rPr lang="sv-SE" b="1" i="0" dirty="0">
                <a:solidFill>
                  <a:srgbClr val="333333"/>
                </a:solidFill>
                <a:effectLst/>
              </a:rPr>
              <a:t>Begränsad skattskyldighet</a:t>
            </a:r>
          </a:p>
          <a:p>
            <a:pPr algn="l"/>
            <a:r>
              <a:rPr lang="sv-SE" b="0" i="0" dirty="0">
                <a:solidFill>
                  <a:srgbClr val="121212"/>
                </a:solidFill>
                <a:effectLst/>
              </a:rPr>
              <a:t>Om du är begränsat skattskyldig ska du betala särskild inkomstskatt för utomlands bosatta (SINK) på din pension. Det är en definitiv skatt på 25 procent, och du behöver inte deklarera din inkomst. Utbetalaren gör avdrag för skatten innan pensionen betalas ut till dig.</a:t>
            </a:r>
          </a:p>
          <a:p>
            <a:pPr algn="l"/>
            <a:endParaRPr lang="sv-SE" b="0" i="0" dirty="0">
              <a:solidFill>
                <a:srgbClr val="121212"/>
              </a:solidFill>
              <a:effectLst/>
            </a:endParaRPr>
          </a:p>
          <a:p>
            <a:pPr algn="l"/>
            <a:r>
              <a:rPr lang="sv-SE" b="0" i="0" dirty="0">
                <a:solidFill>
                  <a:srgbClr val="121212"/>
                </a:solidFill>
                <a:effectLst/>
              </a:rPr>
              <a:t>Skatten beräknas från första kronan, men på vissa ersättningar enligt socialförsäkringsbalken finns ett fribelopp. Detta gäller för:</a:t>
            </a:r>
          </a:p>
          <a:p>
            <a:pPr algn="l">
              <a:buFont typeface="Arial" panose="020B0604020202020204" pitchFamily="34" charset="0"/>
              <a:buChar char="•"/>
            </a:pPr>
            <a:r>
              <a:rPr lang="sv-SE" b="0" i="0" dirty="0">
                <a:solidFill>
                  <a:srgbClr val="121212"/>
                </a:solidFill>
                <a:effectLst/>
              </a:rPr>
              <a:t>socialförsäkringspension (med undantag av barnpension) </a:t>
            </a:r>
          </a:p>
          <a:p>
            <a:pPr algn="l">
              <a:buFont typeface="Arial" panose="020B0604020202020204" pitchFamily="34" charset="0"/>
              <a:buChar char="•"/>
            </a:pPr>
            <a:r>
              <a:rPr lang="sv-SE" b="0" i="0" dirty="0">
                <a:solidFill>
                  <a:srgbClr val="121212"/>
                </a:solidFill>
                <a:effectLst/>
              </a:rPr>
              <a:t>sjukersättning</a:t>
            </a:r>
          </a:p>
          <a:p>
            <a:pPr algn="l">
              <a:buFont typeface="Arial" panose="020B0604020202020204" pitchFamily="34" charset="0"/>
              <a:buChar char="•"/>
            </a:pPr>
            <a:r>
              <a:rPr lang="sv-SE" b="0" i="0" dirty="0">
                <a:solidFill>
                  <a:srgbClr val="121212"/>
                </a:solidFill>
                <a:effectLst/>
              </a:rPr>
              <a:t>Aktivitetsersättning</a:t>
            </a:r>
          </a:p>
          <a:p>
            <a:pPr algn="l"/>
            <a:endParaRPr lang="sv-SE" b="0" i="0" dirty="0">
              <a:solidFill>
                <a:srgbClr val="121212"/>
              </a:solidFill>
              <a:effectLst/>
            </a:endParaRPr>
          </a:p>
          <a:p>
            <a:pPr algn="l"/>
            <a:r>
              <a:rPr lang="sv-SE" b="0" i="0" dirty="0">
                <a:solidFill>
                  <a:srgbClr val="121212"/>
                </a:solidFill>
                <a:effectLst/>
              </a:rPr>
              <a:t>Det innebär att de inkomsterna är skattepliktiga till den del de överstiger fribeloppet, som för 2022 är 3100 kr / månad (För inkomståret 2021 var fribeloppet 3055 kr / månad). Med socialförsäkringspension menas inkomstgrundad ålderspension, garantipension, efterlevandepension och efterlevandestöd. Även för begränsat skattskyldiga kan svensk beskattning påverkas av skatteavtal. Sverige har skatteavtal med ett stort antal länder.</a:t>
            </a:r>
          </a:p>
          <a:p>
            <a:pPr lvl="0">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125792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kern="1200" dirty="0">
                <a:solidFill>
                  <a:schemeClr val="tx1"/>
                </a:solidFill>
                <a:latin typeface="+mn-lt"/>
                <a:ea typeface="+mn-ea"/>
                <a:cs typeface="+mn-cs"/>
              </a:rPr>
              <a:t>Det bästa sättet att snabbt få information är, som ni säkert redan förstått, på Skatteverkets webbplats. www.skatteverket.se. Där kan ni också ”chatta” med vår AI-robot </a:t>
            </a:r>
            <a:r>
              <a:rPr lang="sv-SE" altLang="sv-SE" kern="1200" dirty="0" err="1">
                <a:solidFill>
                  <a:schemeClr val="tx1"/>
                </a:solidFill>
                <a:latin typeface="+mn-lt"/>
                <a:ea typeface="+mn-ea"/>
                <a:cs typeface="+mn-cs"/>
              </a:rPr>
              <a:t>Skatti</a:t>
            </a:r>
            <a:r>
              <a:rPr lang="sv-SE" altLang="sv-SE" kern="1200" dirty="0">
                <a:solidFill>
                  <a:schemeClr val="tx1"/>
                </a:solidFill>
                <a:latin typeface="+mn-lt"/>
                <a:ea typeface="+mn-ea"/>
                <a:cs typeface="+mn-cs"/>
              </a:rPr>
              <a:t>, (artificiell intelligens-robot) som är jätteduktig på att besvara frågor om till exempel skatter och folkbokföring.  Om ni vill beställa broschyrer och blanketter går det jättebra att göra det via vår</a:t>
            </a:r>
            <a:r>
              <a:rPr lang="sv-SE" altLang="sv-SE" kern="1200" baseline="0" dirty="0">
                <a:solidFill>
                  <a:schemeClr val="tx1"/>
                </a:solidFill>
                <a:latin typeface="+mn-lt"/>
                <a:ea typeface="+mn-ea"/>
                <a:cs typeface="+mn-cs"/>
              </a:rPr>
              <a:t> beställningstjänst på webbplatsen.</a:t>
            </a:r>
          </a:p>
          <a:p>
            <a:endParaRPr lang="sv-SE" altLang="sv-SE" kern="1200" dirty="0">
              <a:solidFill>
                <a:schemeClr val="tx1"/>
              </a:solidFill>
              <a:latin typeface="+mn-lt"/>
              <a:ea typeface="+mn-ea"/>
              <a:cs typeface="+mn-cs"/>
            </a:endParaRPr>
          </a:p>
          <a:p>
            <a:r>
              <a:rPr lang="sv-SE" altLang="sv-SE" kern="1200" dirty="0">
                <a:solidFill>
                  <a:schemeClr val="tx1"/>
                </a:solidFill>
                <a:latin typeface="+mn-lt"/>
                <a:ea typeface="+mn-ea"/>
                <a:cs typeface="+mn-cs"/>
              </a:rPr>
              <a:t>Vill ni ha mer personlig service kan ni kontakta Skatteupplysningen</a:t>
            </a:r>
            <a:r>
              <a:rPr lang="sv-SE" altLang="sv-SE" kern="1200" baseline="0" dirty="0">
                <a:solidFill>
                  <a:schemeClr val="tx1"/>
                </a:solidFill>
                <a:latin typeface="+mn-lt"/>
                <a:ea typeface="+mn-ea"/>
                <a:cs typeface="+mn-cs"/>
              </a:rPr>
              <a:t> eller besöka ett Servicekontor. Servicekontoren drivs ihop med Försäkringskassan och Pensionsmyndigheten. </a:t>
            </a:r>
            <a:r>
              <a:rPr lang="sv-SE" altLang="sv-SE" kern="1200" dirty="0">
                <a:solidFill>
                  <a:schemeClr val="tx1"/>
                </a:solidFill>
                <a:latin typeface="+mn-lt"/>
                <a:ea typeface="+mn-ea"/>
                <a:cs typeface="+mn-cs"/>
              </a:rPr>
              <a:t>För att hitta adresser och öppettider till närmaste servicekontor, titta på vår webbplats eller ring vår skatteupplysning.</a:t>
            </a:r>
          </a:p>
          <a:p>
            <a:endParaRPr lang="sv-SE" altLang="sv-SE"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kern="1200" dirty="0">
                <a:solidFill>
                  <a:schemeClr val="tx1"/>
                </a:solidFill>
                <a:latin typeface="+mn-lt"/>
                <a:ea typeface="+mn-ea"/>
                <a:cs typeface="+mn-cs"/>
              </a:rPr>
              <a:t>Skatteverket har även en mängd informationsträffar för dig som vill starta eller</a:t>
            </a:r>
            <a:r>
              <a:rPr lang="sv-SE" altLang="sv-SE" kern="1200" baseline="0" dirty="0">
                <a:solidFill>
                  <a:schemeClr val="tx1"/>
                </a:solidFill>
                <a:latin typeface="+mn-lt"/>
                <a:ea typeface="+mn-ea"/>
                <a:cs typeface="+mn-cs"/>
              </a:rPr>
              <a:t> driver eget företag.</a:t>
            </a:r>
            <a:r>
              <a:rPr lang="sv-SE" altLang="sv-SE" kern="1200" dirty="0">
                <a:solidFill>
                  <a:schemeClr val="tx1"/>
                </a:solidFill>
                <a:latin typeface="+mn-lt"/>
                <a:ea typeface="+mn-ea"/>
                <a:cs typeface="+mn-cs"/>
              </a:rPr>
              <a:t> Du anmäler dig,</a:t>
            </a:r>
            <a:r>
              <a:rPr lang="sv-SE" altLang="sv-SE" kern="1200" baseline="0" dirty="0">
                <a:solidFill>
                  <a:schemeClr val="tx1"/>
                </a:solidFill>
                <a:latin typeface="+mn-lt"/>
                <a:ea typeface="+mn-ea"/>
                <a:cs typeface="+mn-cs"/>
              </a:rPr>
              <a:t> även här, på</a:t>
            </a:r>
            <a:r>
              <a:rPr lang="sv-SE" altLang="sv-SE" kern="1200" dirty="0">
                <a:solidFill>
                  <a:schemeClr val="tx1"/>
                </a:solidFill>
                <a:latin typeface="+mn-lt"/>
                <a:ea typeface="+mn-ea"/>
                <a:cs typeface="+mn-cs"/>
              </a:rPr>
              <a:t> skatteverket webbplats. Under fliken företagare hittar du Skatteverkets informationsträffar som finns över hela landet. </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1019877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1909546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148539"/>
          </a:xfrm>
        </p:spPr>
        <p:txBody>
          <a:bodyPr/>
          <a:lstStyle/>
          <a:p>
            <a:r>
              <a:rPr lang="sv-SE" altLang="sv-SE" kern="1200" dirty="0">
                <a:solidFill>
                  <a:schemeClr val="tx1"/>
                </a:solidFill>
                <a:latin typeface="+mn-lt"/>
                <a:ea typeface="+mn-ea"/>
                <a:cs typeface="+mn-cs"/>
              </a:rPr>
              <a:t>Till avsnittet inkomst av kapital hör sådana inkomster och utgifter som inte ska redovisas som näringsverksamhet eller som tjänst. Till kapitalinkomst räknas till exempel inkomster du får vid uthyrning av privata tillgångar, utdelning på aktier, vinst vid försäljning av tillgångar och ränteinkomster. Det saknar betydelse om inkomsterna/utgifterna är löpande eller tillfälliga. Det är endast fysiska personer (människor) och dödsbon som beskattas för inkomst av kapital. </a:t>
            </a:r>
          </a:p>
          <a:p>
            <a:endParaRPr lang="sv-SE" altLang="sv-SE" kern="1200" dirty="0">
              <a:solidFill>
                <a:schemeClr val="tx1"/>
              </a:solidFill>
              <a:latin typeface="+mn-lt"/>
              <a:ea typeface="+mn-ea"/>
              <a:cs typeface="+mn-cs"/>
            </a:endParaRPr>
          </a:p>
          <a:p>
            <a:r>
              <a:rPr lang="sv-SE" altLang="sv-SE" kern="1200" dirty="0">
                <a:solidFill>
                  <a:schemeClr val="tx1"/>
                </a:solidFill>
                <a:latin typeface="+mn-lt"/>
                <a:ea typeface="+mn-ea"/>
                <a:cs typeface="+mn-cs"/>
              </a:rPr>
              <a:t>Inkomstslaget kapital utgör en egen beräkningsenhet och därmed får kapitalförluster och utgifter kvittas mot alla slag av intäkter i detta inkomstslag.</a:t>
            </a:r>
          </a:p>
          <a:p>
            <a:endParaRPr lang="sv-SE" altLang="sv-SE" kern="1200" dirty="0">
              <a:solidFill>
                <a:schemeClr val="tx1"/>
              </a:solidFill>
              <a:latin typeface="+mn-lt"/>
              <a:ea typeface="+mn-ea"/>
              <a:cs typeface="+mn-cs"/>
            </a:endParaRPr>
          </a:p>
          <a:p>
            <a:r>
              <a:rPr lang="sv-SE" altLang="sv-SE" kern="1200" dirty="0">
                <a:solidFill>
                  <a:schemeClr val="tx1"/>
                </a:solidFill>
                <a:latin typeface="+mn-lt"/>
                <a:ea typeface="+mn-ea"/>
                <a:cs typeface="+mn-cs"/>
              </a:rPr>
              <a:t>Redovisning av kapitalinkomster och utgifter sker enligt kontantprincipen (= när avkastningen kan disponeras eller när utgiften betalas eller man på annat sätt har kostnaden). Kapitalvinster beskattas vid avyttringen (= vid försäljning, byte och liknande).</a:t>
            </a:r>
          </a:p>
          <a:p>
            <a:endParaRPr lang="sv-SE" altLang="sv-SE" kern="1200" dirty="0">
              <a:solidFill>
                <a:schemeClr val="tx1"/>
              </a:solidFill>
              <a:latin typeface="+mn-lt"/>
              <a:ea typeface="+mn-ea"/>
              <a:cs typeface="+mn-cs"/>
            </a:endParaRPr>
          </a:p>
          <a:p>
            <a:r>
              <a:rPr lang="sv-SE" altLang="sv-SE" kern="1200" dirty="0">
                <a:solidFill>
                  <a:schemeClr val="tx1"/>
                </a:solidFill>
                <a:latin typeface="+mn-lt"/>
                <a:ea typeface="+mn-ea"/>
                <a:cs typeface="+mn-cs"/>
              </a:rPr>
              <a:t>Kapitalvinster beräknas nominellt och är med några undantag skattepliktiga till 100 procent. Överskott beskattas med en separat statlig skatt på 30 procent. </a:t>
            </a:r>
          </a:p>
          <a:p>
            <a:endParaRPr lang="sv-SE" altLang="sv-SE" kern="1200" dirty="0">
              <a:solidFill>
                <a:schemeClr val="tx1"/>
              </a:solidFill>
              <a:latin typeface="+mn-lt"/>
              <a:ea typeface="+mn-ea"/>
              <a:cs typeface="+mn-cs"/>
            </a:endParaRPr>
          </a:p>
          <a:p>
            <a:r>
              <a:rPr lang="sv-SE" altLang="sv-SE" kern="1200" dirty="0">
                <a:solidFill>
                  <a:schemeClr val="tx1"/>
                </a:solidFill>
                <a:latin typeface="+mn-lt"/>
                <a:ea typeface="+mn-ea"/>
                <a:cs typeface="+mn-cs"/>
              </a:rPr>
              <a:t>Kapitalförluster är i regel bara avdragsgilla till 70 procent. Underskott ger rätt till skattereduktion med 30 procent upp till ett underskott på 100 000 kronor. På kapitalförluster över 100 000 kronor är skattereduktionen 21 procent.</a:t>
            </a:r>
          </a:p>
          <a:p>
            <a:endParaRPr lang="sv-SE" sz="1050" dirty="0">
              <a:effectLst/>
              <a:latin typeface="+mn-lt"/>
            </a:endParaRPr>
          </a:p>
          <a:p>
            <a:endParaRPr lang="sv-SE" sz="1100" dirty="0">
              <a:effectLst/>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978334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523113"/>
          </a:xfrm>
        </p:spPr>
        <p:txBody>
          <a:bodyPr/>
          <a:lstStyle/>
          <a:p>
            <a:r>
              <a:rPr lang="sv-SE" altLang="sv-SE" dirty="0"/>
              <a:t>När du säljer eller löser in aktier eller andra värdepapper så ska du redovisa det i din deklaration året efter försäljningen. Det måste du också göra om du har ägt aktier i ett bolag som har gått i konkurs. Du ska däremot inte deklarera vinster och förluster som du har fått genom handel av värdepapper på investeringssparkonto.</a:t>
            </a:r>
          </a:p>
          <a:p>
            <a:endParaRPr lang="sv-SE" altLang="sv-SE" dirty="0"/>
          </a:p>
          <a:p>
            <a:r>
              <a:rPr lang="sv-SE" altLang="sv-SE" dirty="0"/>
              <a:t>Bilden visar Skatteverkets hemsida Privat -&gt; Skatter -&gt; Värdepapper och där kan du få hjälp genom Skatteverkets tjänst ”Aktieguiden” som du kommer till om du klickar på länken ”Så deklarerar du aktier” i den markerade rutan till vänster. Där får du både hjälp och svar på hur du ska deklarera dina aktier.</a:t>
            </a:r>
          </a:p>
          <a:p>
            <a:endParaRPr lang="sv-SE" altLang="sv-SE" dirty="0"/>
          </a:p>
          <a:p>
            <a:r>
              <a:rPr lang="sv-SE" altLang="sv-SE" dirty="0"/>
              <a:t>Vid redovisningen ska du ta upp vad du fick betalt för aktien (försäljningspriset). Det belopp hittar du på avräkningsnotan eller kontrolluppgiften. Beloppet är oftast redan minskat med det courtage som du fick betala till banken vid försäljningen. Du ska också ta upp vad du har betalat för aktierna och i vissa fall även ta hänsyn till om det har skett några händelser i bolaget, till exempel split och emissioner. Då får du fram omkostnadsbeloppet. Hur mycket du har betalat för aktierna hittar du på avräkningsnotan när du köpte dem, så det är därför viktigt att du sparar dessa vid varje inköp.</a:t>
            </a:r>
          </a:p>
          <a:p>
            <a:endParaRPr lang="sv-SE" altLang="sv-SE" dirty="0"/>
          </a:p>
          <a:p>
            <a:r>
              <a:rPr lang="sv-SE" altLang="sv-SE" dirty="0"/>
              <a:t>Omkostnadsbeloppet kan räknas fram enligt det verkliga anskaffningsvärdet eller, om du inte har några uppgifter om vad du köpte aktierna för, kan du använda schablonmetoden. Schablonmetoden innebär att omkostnadsbeloppet beräknas till 20 procent av försäljningspriset. Resterande del, 80 procent av försäljningspriset, räknas som vinst.</a:t>
            </a:r>
          </a:p>
          <a:p>
            <a:endParaRPr lang="sv-SE" altLang="sv-SE" dirty="0"/>
          </a:p>
          <a:p>
            <a:r>
              <a:rPr lang="sv-SE" altLang="sv-SE" dirty="0"/>
              <a:t>Om du inte har köpt aktierna, utan istället fått dem genom gåva, arv eller bodelning, så tar du över den tidigare ägarens omkostnadsbelopp. Om du till exempel har ärvt aktier, så har aktiernas värdering i bouppteckningen ingen betydelse för din vinstberäkning. Det är i stället det omkostnadsbelopp från den som du ärvde aktierna av som du ska använda. </a:t>
            </a:r>
          </a:p>
          <a:p>
            <a:endParaRPr lang="sv-SE" altLang="sv-SE" dirty="0"/>
          </a:p>
          <a:p>
            <a:r>
              <a:rPr lang="sv-SE" altLang="sv-SE" dirty="0"/>
              <a:t>På bilden i den markerade rutan till höger ser du att det står ”Aktiehistorik”. Vad du kan få hjälp med där berättar vi mer om strax. </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19</a:t>
            </a:fld>
            <a:endParaRPr lang="sv-SE"/>
          </a:p>
        </p:txBody>
      </p:sp>
    </p:spTree>
    <p:extLst>
      <p:ext uri="{BB962C8B-B14F-4D97-AF65-F5344CB8AC3E}">
        <p14:creationId xmlns:p14="http://schemas.microsoft.com/office/powerpoint/2010/main" val="2653842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börjar med att titta på skatteverkets hemsida </a:t>
            </a:r>
            <a:r>
              <a:rPr lang="sv-SE" dirty="0">
                <a:hlinkClick r:id="rId3"/>
              </a:rPr>
              <a:t>www.skatteverket.se</a:t>
            </a:r>
            <a:r>
              <a:rPr lang="sv-SE" dirty="0"/>
              <a:t>. Här hittar du information om det vi ska prata om idag och mycket mer. För att kunna läsa om det som gäller för dig som privatperson så är det viktigt att du väljer fliken ”Privat”. </a:t>
            </a:r>
          </a:p>
          <a:p>
            <a:endParaRPr lang="sv-SE" dirty="0"/>
          </a:p>
          <a:p>
            <a:r>
              <a:rPr lang="sv-SE" dirty="0"/>
              <a:t>Här på Skatteverkets webbplats hittar du också alla våra e-tjänster. Välj ”E-tjänster och blanketter” i den gula listen. Högst upp till höger hittar du en gul ”Logga in-knapp” till Mina Sidor. Detta ska vi snart berätta mer om. </a:t>
            </a:r>
            <a:r>
              <a:rPr lang="sv-SE" altLang="sv-SE" dirty="0"/>
              <a:t>För att kunna använda Skatteverkets e-tjänster och logga in på Mina Sidor behöver du en e-legitimation från din bank.</a:t>
            </a:r>
          </a:p>
          <a:p>
            <a:endParaRPr lang="sv-SE" altLang="sv-SE" dirty="0"/>
          </a:p>
          <a:p>
            <a:r>
              <a:rPr lang="sv-SE" altLang="sv-SE" dirty="0"/>
              <a:t>Då går vi in och tittar på Mina sidor.</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1209240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049387"/>
          </a:xfrm>
        </p:spPr>
        <p:txBody>
          <a:bodyPr/>
          <a:lstStyle/>
          <a:p>
            <a:r>
              <a:rPr lang="sv-SE" altLang="sv-SE" dirty="0"/>
              <a:t>Det finns olika regler om hur vinster får kvittas mot förluster vid försäljning av värdepapper. Vissa får kvittas fullt ut medan det för andra finns begränsningar.</a:t>
            </a:r>
          </a:p>
          <a:p>
            <a:endParaRPr lang="sv-SE" altLang="sv-SE" dirty="0"/>
          </a:p>
          <a:p>
            <a:r>
              <a:rPr lang="sv-SE" altLang="sv-SE" dirty="0"/>
              <a:t>Om du deklarerar elektroniskt så får du mycket hjälp när du ska deklarera din försäljning av värdepapper på K4-bilagan. Skatteverket har då redan fyllt i de uppgifter som de känner till med hjälp av kontrolluppgifterna och hjälper dig att räkna fram din vinst eller förlust. I princip behöver du bara fylla i dina omkostnadsbelopp.</a:t>
            </a:r>
          </a:p>
          <a:p>
            <a:endParaRPr lang="sv-SE" altLang="sv-SE" dirty="0"/>
          </a:p>
          <a:p>
            <a:r>
              <a:rPr lang="sv-SE" altLang="sv-SE" dirty="0"/>
              <a:t>Mer information om vad som gäller för värdepapper hittar du på Skatteverkets hemsida under rubriken Skatter -&gt; Värdepapper. Skatteverket har även en sida som heter ”Aktiehistorik”. Du kommer till den bl.a. genom att trycka på boxen Aktiehistorik som vi visade på förra bilden eller så kan du söka fram den: Du hittar aktiehistorik antingen under rubriken Skatter -&gt; Värdepapper -&gt; Aktiehistorik som du ser på bilden eller om du i sökrutan längst upp till höger skriver aktiehistorik och trycker på förstoringsglaset.</a:t>
            </a:r>
          </a:p>
          <a:p>
            <a:endParaRPr lang="sv-SE" altLang="sv-SE" dirty="0">
              <a:solidFill>
                <a:srgbClr val="FF0000"/>
              </a:solidFill>
            </a:endParaRPr>
          </a:p>
          <a:p>
            <a:r>
              <a:rPr lang="sv-SE" altLang="sv-SE" dirty="0"/>
              <a:t>Genom aktiehistoriken hittar du allt som har hänt med en specifik aktie genom åren.  Det kan till exempel vara emissioner och </a:t>
            </a:r>
            <a:r>
              <a:rPr lang="sv-SE" altLang="sv-SE" dirty="0" err="1"/>
              <a:t>splittar</a:t>
            </a:r>
            <a:r>
              <a:rPr lang="sv-SE" altLang="sv-SE" dirty="0"/>
              <a:t> och det måste du veta för att kunna räkna ut din genomsnittliga anskaffningsutgift alltså omkostnadsbeloppet, när du ska redovisa dina aktieförsäljningar i inkomstdeklarationen.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20</a:t>
            </a:fld>
            <a:endParaRPr lang="sv-SE"/>
          </a:p>
        </p:txBody>
      </p:sp>
    </p:spTree>
    <p:extLst>
      <p:ext uri="{BB962C8B-B14F-4D97-AF65-F5344CB8AC3E}">
        <p14:creationId xmlns:p14="http://schemas.microsoft.com/office/powerpoint/2010/main" val="2634339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545146"/>
          </a:xfrm>
        </p:spPr>
        <p:txBody>
          <a:bodyPr/>
          <a:lstStyle/>
          <a:p>
            <a:r>
              <a:rPr lang="sv-SE" altLang="sv-SE" kern="1200" dirty="0">
                <a:solidFill>
                  <a:schemeClr val="tx1"/>
                </a:solidFill>
                <a:latin typeface="+mn-lt"/>
              </a:rPr>
              <a:t>Om du säljer ditt småhus eller din bostadsrätt ska du redovisa försäljningen i deklarationen året efter att du säljer ( när kontraktet skrevs). Försäljning av småhus ska deklareras på bilaga K5 och av bostadsrätt på bilaga K6 om det är fråga om en privatbostadsfastighet/privatbostadsrätt.  </a:t>
            </a:r>
          </a:p>
          <a:p>
            <a:endParaRPr lang="sv-SE" altLang="sv-SE" kern="1200" dirty="0">
              <a:solidFill>
                <a:schemeClr val="tx1"/>
              </a:solidFill>
              <a:latin typeface="+mn-lt"/>
            </a:endParaRPr>
          </a:p>
          <a:p>
            <a:r>
              <a:rPr lang="sv-SE" altLang="sv-SE" dirty="0">
                <a:latin typeface="+mn-lt"/>
              </a:rPr>
              <a:t>Om du sålt en näringsfastighet deklarerar du på bilaga K7 och har du sålt en så kallad oäkta bostadsrätt ska den deklareras på bilaga K9. </a:t>
            </a:r>
            <a:r>
              <a:rPr lang="sv-SE" altLang="sv-SE" kern="1200" dirty="0">
                <a:solidFill>
                  <a:schemeClr val="tx1"/>
                </a:solidFill>
                <a:latin typeface="+mn-lt"/>
              </a:rPr>
              <a:t>Enklast deklarerar du försäljningen av småhus och bostadsrätt på internet (kräver e-legitimation). När du har loggat in för att deklarera hittar du hjälpavsnitt som förklarar hur du ska fylla i uppgifterna. Under ”Försäljning av bostad” på skatteverket.se hittar du också många bra exempel på hur du fyller i bilagorna.</a:t>
            </a:r>
          </a:p>
          <a:p>
            <a:endParaRPr lang="sv-SE" altLang="sv-SE" kern="1200" dirty="0">
              <a:solidFill>
                <a:schemeClr val="tx1"/>
              </a:solidFill>
              <a:latin typeface="+mn-lt"/>
            </a:endParaRPr>
          </a:p>
          <a:p>
            <a:r>
              <a:rPr lang="sv-SE" altLang="sv-SE" kern="1200" dirty="0">
                <a:solidFill>
                  <a:schemeClr val="tx1"/>
                </a:solidFill>
                <a:latin typeface="+mn-lt"/>
              </a:rPr>
              <a:t>Säljer du en privatbostad ska 22/30 av vinsten beskattas medan 90 procent av vinsten beskattas om det är en näringsfastighet/näringsbostadsrätt. En förlust får dras av med 50 procent för en privatbostadsfastighet och med 63 procent för en näringsfastighet/näringsbostadsrätt.</a:t>
            </a:r>
          </a:p>
          <a:p>
            <a:endParaRPr lang="sv-SE" altLang="sv-SE" kern="1200" dirty="0">
              <a:solidFill>
                <a:schemeClr val="tx1"/>
              </a:solidFill>
              <a:latin typeface="+mn-lt"/>
            </a:endParaRPr>
          </a:p>
          <a:p>
            <a:r>
              <a:rPr lang="sv-SE" altLang="sv-SE" dirty="0">
                <a:latin typeface="+mn-lt"/>
              </a:rPr>
              <a:t>Under vissa förutsättningar finns möjlighet att begära uppskov med beskattningen av vinsten. </a:t>
            </a:r>
            <a:r>
              <a:rPr lang="sv-SE" dirty="0">
                <a:latin typeface="+mn-lt"/>
              </a:rPr>
              <a:t>Det är inte det belopp du skulle ha betalat i skatt som du får uppskov med, utan beskattningen av hela eller delar av vinsten. Den vinst som du skjuter fram beskattningen av är alltså ditt uppskovsbelopp. </a:t>
            </a:r>
            <a:r>
              <a:rPr lang="sv-SE" altLang="sv-SE" dirty="0">
                <a:latin typeface="+mn-lt"/>
              </a:rPr>
              <a:t>Du väljer själv om/hur mycket av vinsten du vill beskatta i samband med de årliga deklarationerna, dock minst 20 000 kronor/gång. Skatten på hela uppskovsbeloppet måste ha betalats senast när du säljer den nya privatbostaden. </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21</a:t>
            </a:fld>
            <a:endParaRPr lang="sv-SE"/>
          </a:p>
        </p:txBody>
      </p:sp>
    </p:spTree>
    <p:extLst>
      <p:ext uri="{BB962C8B-B14F-4D97-AF65-F5344CB8AC3E}">
        <p14:creationId xmlns:p14="http://schemas.microsoft.com/office/powerpoint/2010/main" val="3448822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906168"/>
          </a:xfrm>
        </p:spPr>
        <p:txBody>
          <a:bodyPr/>
          <a:lstStyle/>
          <a:p>
            <a:r>
              <a:rPr lang="sv-SE" altLang="sv-SE" dirty="0">
                <a:latin typeface="+mn-lt"/>
              </a:rPr>
              <a:t>Du ansöker om uppskov samtidigt som du deklarerar försäljningen av din bostad. </a:t>
            </a:r>
          </a:p>
          <a:p>
            <a:endParaRPr lang="sv-SE" altLang="sv-SE" kern="1200" dirty="0">
              <a:solidFill>
                <a:schemeClr val="tx1"/>
              </a:solidFill>
            </a:endParaRPr>
          </a:p>
          <a:p>
            <a:r>
              <a:rPr lang="sv-SE" altLang="sv-SE" kern="1200" dirty="0">
                <a:solidFill>
                  <a:schemeClr val="tx1"/>
                </a:solidFill>
                <a:latin typeface="+mn-lt"/>
              </a:rPr>
              <a:t>Förutsättningar för att du ska kunna få uppskov är:</a:t>
            </a:r>
          </a:p>
          <a:p>
            <a:pPr marL="171450" indent="-171450">
              <a:buFont typeface="Arial" panose="020B0604020202020204" pitchFamily="34" charset="0"/>
              <a:buChar char="•"/>
            </a:pPr>
            <a:r>
              <a:rPr lang="sv-SE" altLang="sv-SE" kern="1200" dirty="0">
                <a:solidFill>
                  <a:schemeClr val="tx1"/>
                </a:solidFill>
                <a:latin typeface="+mn-lt"/>
              </a:rPr>
              <a:t>Uppskovsbeloppet måste uppgå till minst 50 000 kronor. </a:t>
            </a:r>
          </a:p>
          <a:p>
            <a:pPr marL="171450" indent="-171450">
              <a:buFont typeface="Arial" panose="020B0604020202020204" pitchFamily="34" charset="0"/>
              <a:buChar char="•"/>
            </a:pPr>
            <a:r>
              <a:rPr lang="sv-SE" altLang="sv-SE" kern="1200" dirty="0">
                <a:solidFill>
                  <a:schemeClr val="tx1"/>
                </a:solidFill>
                <a:latin typeface="+mn-lt"/>
              </a:rPr>
              <a:t>Bostaden du säljer är en privatbostadsfastighet eller en privatbostadsrätt där du varit permanent bosatt (folkbokförd) det senaste året eller 3 av de 5 senaste åren. </a:t>
            </a:r>
          </a:p>
          <a:p>
            <a:pPr marL="171450" indent="-171450">
              <a:buFont typeface="Arial" panose="020B0604020202020204" pitchFamily="34" charset="0"/>
              <a:buChar char="•"/>
            </a:pPr>
            <a:r>
              <a:rPr lang="sv-SE" altLang="sv-SE" kern="1200" dirty="0">
                <a:solidFill>
                  <a:schemeClr val="tx1"/>
                </a:solidFill>
                <a:latin typeface="+mn-lt"/>
              </a:rPr>
              <a:t>Den gamla och/eller den nya bostaden ska vara belägen i Sverige eller i ett EES-land (EU + Island, Liechtenstein och Norge).</a:t>
            </a:r>
          </a:p>
          <a:p>
            <a:pPr marL="171450" indent="-171450">
              <a:buFont typeface="Arial" panose="020B0604020202020204" pitchFamily="34" charset="0"/>
              <a:buChar char="•"/>
            </a:pPr>
            <a:r>
              <a:rPr lang="sv-SE" altLang="sv-SE" dirty="0">
                <a:latin typeface="+mn-lt"/>
              </a:rPr>
              <a:t>Du måste köpa en ny bostad och bosätta dig i din nya bostad inom bestämda tidsramar: Ersättningsbostaden måste förvärvas tidigast året innan du säljer din bostad, och senast året efter att du sålt bostaden.</a:t>
            </a:r>
          </a:p>
          <a:p>
            <a:pPr marL="171450" indent="-171450">
              <a:buFont typeface="Arial" panose="020B0604020202020204" pitchFamily="34" charset="0"/>
              <a:buChar char="•"/>
            </a:pPr>
            <a:r>
              <a:rPr lang="sv-SE" altLang="sv-SE" dirty="0">
                <a:latin typeface="+mn-lt"/>
              </a:rPr>
              <a:t>Du måste också bosätta dig i den nya bostaden senast 2 maj året efter att du köpt den. </a:t>
            </a:r>
          </a:p>
          <a:p>
            <a:endParaRPr lang="sv-SE" dirty="0">
              <a:latin typeface="+mn-lt"/>
            </a:endParaRPr>
          </a:p>
          <a:p>
            <a:r>
              <a:rPr lang="sv-SE" dirty="0">
                <a:latin typeface="+mn-lt"/>
              </a:rPr>
              <a:t>Ska jag välja uppskov eller inte?</a:t>
            </a:r>
          </a:p>
          <a:p>
            <a:r>
              <a:rPr lang="sv-SE" dirty="0">
                <a:latin typeface="+mn-lt"/>
              </a:rPr>
              <a:t>Använd först tjänsten Beräkningshjälp för din bostadsförsäljning för att beräkna vilket uppskovsbelopp du kan få. Där ser du också vad uppskovet skulle kosta. Sedan kan du jämföra kostnaderna för att ha ett uppskov med eventuella kostnader för annan finansiering. Kom ihåg att du betalar skatt för ditt uppskov varje år.</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22</a:t>
            </a:fld>
            <a:endParaRPr lang="sv-SE"/>
          </a:p>
        </p:txBody>
      </p:sp>
    </p:spTree>
    <p:extLst>
      <p:ext uri="{BB962C8B-B14F-4D97-AF65-F5344CB8AC3E}">
        <p14:creationId xmlns:p14="http://schemas.microsoft.com/office/powerpoint/2010/main" val="818472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501079"/>
          </a:xfrm>
        </p:spPr>
        <p:txBody>
          <a:bodyPr/>
          <a:lstStyle/>
          <a:p>
            <a:r>
              <a:rPr lang="sv-SE" altLang="sv-SE" dirty="0"/>
              <a:t>Så här ser det ut när man loggat in på Mina Sidor och valt ”Fastigheter och bostad”. Överst ser du vilka fastigheter du står registrerad som ägare för. I rutan under, kan du se om det finns ett uppskovsbelopp knutet till någon av dina fastigheter. </a:t>
            </a:r>
          </a:p>
          <a:p>
            <a:endParaRPr lang="sv-SE" altLang="sv-SE" dirty="0"/>
          </a:p>
          <a:p>
            <a:r>
              <a:rPr lang="sv-SE" altLang="sv-SE" dirty="0"/>
              <a:t>Precis under ”Bostadsuppskov” hittar du även vår tjänst ”Skicka in uppgifter om en såld bostad”. Här kan du förbereda redovisningen av din bostadsförsäljning redan när du säljer bostaden! I tjänsten fyller du i och skicka in den bilaga K5 eller K6 som du ska deklarera nästa år. </a:t>
            </a:r>
          </a:p>
          <a:p>
            <a:endParaRPr lang="sv-SE" altLang="sv-SE" dirty="0"/>
          </a:p>
          <a:p>
            <a:r>
              <a:rPr lang="sv-SE" altLang="sv-SE" dirty="0"/>
              <a:t>Dina uppgifter om bostaden kommer då att finnas med i din inkomstdeklaration när det är dags att deklarera försäljningen året efter. För att du ska kunna se uppgifterna måste du deklarera elektroniskt och det är först när du signerar den elektroniska deklarationen som försäljningen blir deklarerad. Deklarerar du på papper fyller Skatteverket i uppgifterna åt dig i inkomstdeklarationen när du skickat in den.</a:t>
            </a:r>
          </a:p>
          <a:p>
            <a:endParaRPr lang="sv-SE" altLang="sv-SE" dirty="0"/>
          </a:p>
          <a:p>
            <a:r>
              <a:rPr lang="sv-SE" altLang="sv-SE" dirty="0"/>
              <a:t>Fördelen med att använda tjänsten är att du kan göra din bilaga för bostadsförsäljningen direkt när du har sålt bostaden och att du då också kan räkna ut hur mycket skatt du kommer att behöva betala nästa år.</a:t>
            </a:r>
          </a:p>
          <a:p>
            <a:endParaRPr lang="sv-SE" altLang="sv-SE" dirty="0"/>
          </a:p>
          <a:p>
            <a:r>
              <a:rPr lang="sv-SE" altLang="sv-SE" dirty="0"/>
              <a:t>Vid bostadsförsäljningar blir det ofta en kapitalvinst som kan leda till kvarskatt. Om du får en kvarskatt på mer än 30 000 kronor får du också betala ränta på beloppet om du betalar för sent. Belopp över 30 000 kr måste betalas innan den 12 februari det år du deklarerar och resten av kvarskatten måste betalas innan den 3 maj för att du ska slippa räntekostnaden.</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23</a:t>
            </a:fld>
            <a:endParaRPr lang="sv-SE"/>
          </a:p>
        </p:txBody>
      </p:sp>
    </p:spTree>
    <p:extLst>
      <p:ext uri="{BB962C8B-B14F-4D97-AF65-F5344CB8AC3E}">
        <p14:creationId xmlns:p14="http://schemas.microsoft.com/office/powerpoint/2010/main" val="2388377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24</a:t>
            </a:fld>
            <a:endParaRPr lang="sv-SE"/>
          </a:p>
        </p:txBody>
      </p:sp>
    </p:spTree>
    <p:extLst>
      <p:ext uri="{BB962C8B-B14F-4D97-AF65-F5344CB8AC3E}">
        <p14:creationId xmlns:p14="http://schemas.microsoft.com/office/powerpoint/2010/main" val="1520950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284663"/>
          </a:xfrm>
        </p:spPr>
        <p:txBody>
          <a:bodyPr/>
          <a:lstStyle/>
          <a:p>
            <a:r>
              <a:rPr lang="sv-SE" dirty="0"/>
              <a:t>På Mina sidor </a:t>
            </a:r>
            <a:r>
              <a:rPr lang="sv-SE" sz="1200" dirty="0">
                <a:latin typeface="+mn-lt"/>
              </a:rPr>
              <a:t>på Skatteverkets webbplats </a:t>
            </a:r>
            <a:r>
              <a:rPr lang="sv-SE" sz="1200" dirty="0">
                <a:latin typeface="+mn-lt"/>
                <a:hlinkClick r:id="rId3"/>
              </a:rPr>
              <a:t>www.skatteverket.se</a:t>
            </a:r>
            <a:r>
              <a:rPr lang="sv-SE" dirty="0"/>
              <a:t> finns uppgifter om dig och om de skatter du ska betala. Du hittar bland annat de inkomstuppgifter som din utbetalare lämnat till Skatteverket. Det kan vara din arbetsgivare, pensionsutbetalare, Försäkringskassan eller dylikt. </a:t>
            </a:r>
          </a:p>
          <a:p>
            <a:endParaRPr lang="sv-SE" dirty="0"/>
          </a:p>
          <a:p>
            <a:r>
              <a:rPr lang="sv-SE" dirty="0"/>
              <a:t>När du loggat in på Mina sidor med din e-legitimation hittar du uppgifterna under</a:t>
            </a:r>
            <a:r>
              <a:rPr lang="sv-SE" baseline="0" dirty="0"/>
              <a:t> </a:t>
            </a:r>
            <a:r>
              <a:rPr lang="sv-SE" dirty="0"/>
              <a:t>Skatter och deklarationer -&gt; Lön, pension, sjukpenning mm. Där hittar du till exempel utbetald lön, pension och avdragen skatt.</a:t>
            </a:r>
          </a:p>
          <a:p>
            <a:endParaRPr lang="sv-SE" dirty="0"/>
          </a:p>
          <a:p>
            <a:r>
              <a:rPr lang="sv-SE" dirty="0"/>
              <a:t>Hur kan då dessa uppgifter vara till hjälp? </a:t>
            </a:r>
          </a:p>
          <a:p>
            <a:r>
              <a:rPr lang="sv-SE" dirty="0"/>
              <a:t>Jo, du ser en sammanställning av dina inkomster månad för månad, vilket gör att du kan ha bättre koll på din privatekonomi. Du ser också hur mycket skatt som det gjorts skatteavdrag med. Dessa uppgifter kan du behöva om du ska fylla i en jämkning, preliminär inkomstdeklaration eller en skatteuträkning. Är det någon som vill titta på uppgifterna kan du enkelt skriva ut dem här.</a:t>
            </a:r>
          </a:p>
          <a:p>
            <a:endParaRPr lang="sv-SE" dirty="0"/>
          </a:p>
          <a:p>
            <a:r>
              <a:rPr lang="sv-SE" dirty="0"/>
              <a:t>Allmänt om Mina Sidor</a:t>
            </a:r>
          </a:p>
          <a:p>
            <a:r>
              <a:rPr lang="sv-SE" dirty="0"/>
              <a:t>På Mina sidor hittar du fler uppgifter: Till exempel saldo på skattekontot, inlämnade inkomstdeklarationer och beslutade skatteuppgifter. Det finns också länkar till andra </a:t>
            </a:r>
            <a:br>
              <a:rPr lang="sv-SE" dirty="0"/>
            </a:br>
            <a:r>
              <a:rPr lang="sv-SE" dirty="0"/>
              <a:t>e-tjänster som kan vara aktuella för dig.</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2465921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Från utbetald ersättning</a:t>
            </a:r>
            <a:r>
              <a:rPr lang="sv-SE" baseline="0" dirty="0">
                <a:latin typeface="+mn-lt"/>
              </a:rPr>
              <a:t> som lön och pension ska a</a:t>
            </a:r>
            <a:r>
              <a:rPr lang="sv-SE" dirty="0">
                <a:latin typeface="+mn-lt"/>
              </a:rPr>
              <a:t>rbetsgivaren/utbetalaren göra skatteavdrag vid varje utbetalningstillfälle. På den inkomst som är din huvudinkomst görs skatteavdrag enligt skattetabell eller enligt beslut från Skatteverket. På ersättningar som inte är huvudinkomst görs skatteavdrag med 30 procent. Pensionsmyndigheten gör dock avdrag på din allmänna pension enligt skattetabellen för kommunen där du bor. </a:t>
            </a:r>
            <a:r>
              <a:rPr lang="sv-SE" kern="1200" dirty="0">
                <a:solidFill>
                  <a:schemeClr val="tx1"/>
                </a:solidFill>
                <a:latin typeface="+mn-lt"/>
              </a:rPr>
              <a:t>Om du vill kan du ändra detta på Pensionsmyndighetens hemsida.</a:t>
            </a:r>
          </a:p>
          <a:p>
            <a:endParaRPr lang="sv-SE" altLang="sv-SE" kern="1200" dirty="0">
              <a:solidFill>
                <a:schemeClr val="tx1"/>
              </a:solidFill>
              <a:latin typeface="+mn-lt"/>
            </a:endParaRPr>
          </a:p>
          <a:p>
            <a:r>
              <a:rPr lang="sv-SE" altLang="sv-SE" kern="1200" dirty="0">
                <a:solidFill>
                  <a:schemeClr val="tx1"/>
                </a:solidFill>
                <a:latin typeface="+mn-lt"/>
              </a:rPr>
              <a:t>Hur mycket skatt som utbetalaren gör avdrag med enligt skattetabellerna, beror på var du bor, vilken typ av inkomst som avses, om du är medlem i Svenska kyrkan eller annat godkänt samfund samt hur gammal du är.</a:t>
            </a:r>
          </a:p>
          <a:p>
            <a:endParaRPr lang="sv-SE" altLang="sv-SE" kern="1200" dirty="0">
              <a:solidFill>
                <a:schemeClr val="tx1"/>
              </a:solidFill>
              <a:latin typeface="+mn-lt"/>
            </a:endParaRPr>
          </a:p>
          <a:p>
            <a:r>
              <a:rPr lang="sv-SE" altLang="sv-SE" kern="1200" dirty="0">
                <a:solidFill>
                  <a:schemeClr val="tx1"/>
                </a:solidFill>
                <a:latin typeface="+mn-lt"/>
              </a:rPr>
              <a:t>I skattetabellerna som utbetalaren använder för att beräkna skatteavdraget är alla inkomstskatter som vi kommer att prata om inbakade, så det är inget man behöver tänka på själv. De inkomstskatter och avgifter som finns med i tabellerna är kommunalskatten, eventuell statlig inkomstskatt, eventuell kyrkoavgift,</a:t>
            </a:r>
            <a:r>
              <a:rPr lang="sv-SE" altLang="sv-SE" kern="1200" baseline="0" dirty="0">
                <a:solidFill>
                  <a:schemeClr val="tx1"/>
                </a:solidFill>
                <a:latin typeface="+mn-lt"/>
              </a:rPr>
              <a:t> begravningsavgift, </a:t>
            </a:r>
            <a:r>
              <a:rPr lang="sv-SE" altLang="sv-SE" kern="1200" dirty="0">
                <a:solidFill>
                  <a:schemeClr val="tx1"/>
                </a:solidFill>
                <a:latin typeface="+mn-lt"/>
              </a:rPr>
              <a:t>public service-avgift och allmän löneavgift. Även grundavdrag och ev. jobbskatteavdrag finns med och beräknas automatiskt. Skattetabellerna kommer nya varje år och finns på Skatteverkets webbplats. </a:t>
            </a:r>
          </a:p>
          <a:p>
            <a:endParaRPr lang="sv-SE" altLang="sv-SE" kern="1200" dirty="0">
              <a:solidFill>
                <a:schemeClr val="tx1"/>
              </a:solidFill>
              <a:latin typeface="+mn-lt"/>
            </a:endParaRPr>
          </a:p>
          <a:p>
            <a:r>
              <a:rPr lang="sv-SE" altLang="sv-SE" kern="1200" dirty="0">
                <a:solidFill>
                  <a:schemeClr val="tx1"/>
                </a:solidFill>
                <a:latin typeface="+mn-lt"/>
              </a:rPr>
              <a:t>Så här beräknas</a:t>
            </a:r>
            <a:r>
              <a:rPr lang="sv-SE" altLang="sv-SE" kern="1200" baseline="0" dirty="0">
                <a:solidFill>
                  <a:schemeClr val="tx1"/>
                </a:solidFill>
                <a:latin typeface="+mn-lt"/>
              </a:rPr>
              <a:t> det underlag som du ska betala skatt på:</a:t>
            </a:r>
          </a:p>
          <a:p>
            <a:r>
              <a:rPr lang="sv-SE" altLang="sv-SE" kern="1200" dirty="0">
                <a:solidFill>
                  <a:schemeClr val="tx1"/>
                </a:solidFill>
                <a:latin typeface="+mn-lt"/>
              </a:rPr>
              <a:t>Lön/pension eller liknande </a:t>
            </a:r>
          </a:p>
          <a:p>
            <a:r>
              <a:rPr lang="sv-SE" altLang="sv-SE" kern="1200" dirty="0">
                <a:solidFill>
                  <a:schemeClr val="tx1"/>
                </a:solidFill>
                <a:latin typeface="+mn-lt"/>
              </a:rPr>
              <a:t>Grundavdrag </a:t>
            </a:r>
          </a:p>
          <a:p>
            <a:r>
              <a:rPr lang="sv-SE" altLang="sv-SE" kern="1200" dirty="0">
                <a:solidFill>
                  <a:schemeClr val="tx1"/>
                </a:solidFill>
                <a:latin typeface="+mn-lt"/>
              </a:rPr>
              <a:t>Eventuell jobbskatteavdrag </a:t>
            </a:r>
          </a:p>
          <a:p>
            <a:r>
              <a:rPr lang="sv-SE" altLang="sv-SE" kern="1200" dirty="0">
                <a:solidFill>
                  <a:schemeClr val="tx1"/>
                </a:solidFill>
                <a:latin typeface="+mn-lt"/>
              </a:rPr>
              <a:t>Förhöjt</a:t>
            </a:r>
            <a:r>
              <a:rPr lang="sv-SE" altLang="sv-SE" kern="1200" baseline="0" dirty="0">
                <a:solidFill>
                  <a:schemeClr val="tx1"/>
                </a:solidFill>
                <a:latin typeface="+mn-lt"/>
              </a:rPr>
              <a:t> grundavdrag = </a:t>
            </a:r>
            <a:r>
              <a:rPr lang="sv-SE" altLang="sv-SE" kern="1200" dirty="0">
                <a:solidFill>
                  <a:schemeClr val="tx1"/>
                </a:solidFill>
                <a:latin typeface="+mn-lt"/>
              </a:rPr>
              <a:t>Beskattningsbar inkomst</a:t>
            </a:r>
          </a:p>
          <a:p>
            <a:r>
              <a:rPr lang="sv-SE" altLang="sv-SE" kern="1200" dirty="0">
                <a:solidFill>
                  <a:schemeClr val="tx1"/>
                </a:solidFill>
                <a:latin typeface="+mn-lt"/>
              </a:rPr>
              <a:t>Den beskattningsbara</a:t>
            </a:r>
            <a:r>
              <a:rPr lang="sv-SE" altLang="sv-SE" kern="1200" baseline="0" dirty="0">
                <a:solidFill>
                  <a:schemeClr val="tx1"/>
                </a:solidFill>
                <a:latin typeface="+mn-lt"/>
              </a:rPr>
              <a:t> inkomsten är underlag för kommunal inkomstskatt och eventuell statlig inkomstskatt. </a:t>
            </a:r>
            <a:endParaRPr lang="sv-SE" altLang="sv-SE" kern="1200" dirty="0">
              <a:solidFill>
                <a:schemeClr val="tx1"/>
              </a:solidFill>
              <a:latin typeface="+mn-lt"/>
            </a:endParaRPr>
          </a:p>
          <a:p>
            <a:endParaRPr lang="sv-SE" altLang="sv-SE" kern="1200" dirty="0">
              <a:solidFill>
                <a:schemeClr val="tx1"/>
              </a:solidFill>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3209434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altLang="sv-SE" kern="1200" dirty="0">
                <a:solidFill>
                  <a:schemeClr val="tx1"/>
                </a:solidFill>
                <a:latin typeface="+mn-lt"/>
              </a:rPr>
              <a:t>Kommunalskatt betalar du på allt du tjänar men kommer inkomsten upp till brytpunkten</a:t>
            </a:r>
            <a:r>
              <a:rPr lang="sv-SE" altLang="sv-SE" kern="1200" baseline="0" dirty="0">
                <a:solidFill>
                  <a:schemeClr val="tx1"/>
                </a:solidFill>
                <a:latin typeface="+mn-lt"/>
              </a:rPr>
              <a:t> </a:t>
            </a:r>
            <a:r>
              <a:rPr lang="sv-SE" altLang="sv-SE" kern="1200" dirty="0">
                <a:solidFill>
                  <a:schemeClr val="tx1"/>
                </a:solidFill>
                <a:latin typeface="+mn-lt"/>
              </a:rPr>
              <a:t>tillkommer statlig skatt med 20 procent. Man betalar bara statlig inkomstskatt på de inkomster som överstiger brytpunkten. Brytpunkten ändras varje</a:t>
            </a:r>
            <a:r>
              <a:rPr lang="sv-SE" altLang="sv-SE" kern="1200" baseline="0" dirty="0">
                <a:solidFill>
                  <a:schemeClr val="tx1"/>
                </a:solidFill>
                <a:latin typeface="+mn-lt"/>
              </a:rPr>
              <a:t> år och anges före grundavdraget. För aktuella belopp för respektive</a:t>
            </a:r>
            <a:r>
              <a:rPr lang="sv-SE" altLang="sv-SE" kern="1200" dirty="0">
                <a:solidFill>
                  <a:schemeClr val="tx1"/>
                </a:solidFill>
                <a:latin typeface="+mn-lt"/>
              </a:rPr>
              <a:t> år gå in på skatteverket.se och </a:t>
            </a:r>
            <a:r>
              <a:rPr lang="sv-SE" altLang="sv-SE" dirty="0"/>
              <a:t>skriv ”</a:t>
            </a:r>
            <a:r>
              <a:rPr lang="sv-SE" altLang="sv-SE" kern="1200" dirty="0">
                <a:solidFill>
                  <a:schemeClr val="tx1"/>
                </a:solidFill>
                <a:latin typeface="+mn-lt"/>
              </a:rPr>
              <a:t>belopp och procent” i sökrutan.</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altLang="sv-SE" dirty="0">
              <a:latin typeface="+mn-lt"/>
            </a:endParaRPr>
          </a:p>
          <a:p>
            <a:pPr>
              <a:defRPr/>
            </a:pPr>
            <a:r>
              <a:rPr lang="sv-SE" altLang="sv-SE" dirty="0">
                <a:latin typeface="+mn-lt"/>
              </a:rPr>
              <a:t>Brytpunkten är högre för pensionärer, vilket innebär att en äldre person kan ha en högre inkomst av tjänst än en yngre person innan det blir aktuellt med statlig inkomstskatt.</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latin typeface="+mn-lt"/>
            </a:endParaRPr>
          </a:p>
          <a:p>
            <a:r>
              <a:rPr lang="sv-SE" sz="1200" b="0" i="0" kern="1200" dirty="0">
                <a:solidFill>
                  <a:schemeClr val="tx1"/>
                </a:solidFill>
                <a:effectLst/>
                <a:latin typeface="+mn-lt"/>
                <a:ea typeface="+mn-ea"/>
                <a:cs typeface="+mn-cs"/>
              </a:rPr>
              <a:t>För inkomstår 2023 gäller: Brytpunkten är gränsen för uttag av statlig inkomstskatt (20 procent), före grundavdrag.</a:t>
            </a:r>
          </a:p>
          <a:p>
            <a:r>
              <a:rPr lang="sv-SE" sz="1200" b="0" i="0" kern="1200" dirty="0">
                <a:solidFill>
                  <a:schemeClr val="tx1"/>
                </a:solidFill>
                <a:effectLst/>
                <a:latin typeface="+mn-lt"/>
                <a:ea typeface="+mn-ea"/>
                <a:cs typeface="+mn-cs"/>
              </a:rPr>
              <a:t>Brytpunkten är 613 900 kronor för dig som inte fyllt 66 år vid inkomstårets ingång.</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Brytpunkten är 683 200 kronor för dig som fyllt 66 år vid inkomstårets ingång.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1084866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dirty="0"/>
              <a:t>För att ha koll på hur mycket skatt du egentligen borde betala så kan du själv räkna ut din skatt. Det kan du göra via e-tjänsten ”Räkna ut din</a:t>
            </a:r>
            <a:r>
              <a:rPr lang="sv-SE" altLang="sv-SE" baseline="0" dirty="0"/>
              <a:t> </a:t>
            </a:r>
            <a:r>
              <a:rPr lang="sv-SE" altLang="sv-SE" dirty="0"/>
              <a:t>skatt”. I programmet hittar du ett skatteuträkningsprogram där du knappar in dina inkomster, pension, vilket födelseår du har med mera. Du behöver ingen e-legitimation för att använda tjänsten och uppgifterna sparas inte när du är klar. Det är därför viktigt att du skriver ut skatteuträkningen om du vill ha kvar resultatet. </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2695165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kern="1200" dirty="0">
                <a:solidFill>
                  <a:schemeClr val="tx1"/>
                </a:solidFill>
                <a:latin typeface="+mn-lt"/>
              </a:rPr>
              <a:t>Om du tar ut pension och vill arbeta extra så går det bra. Men då kommer dina inkomster att beskattas på olika sätt. Om du vill veta vilken skatt du kommer att betala på totalen kan det vara bra att göra en beräkning hos Skatteverket.</a:t>
            </a:r>
          </a:p>
          <a:p>
            <a:r>
              <a:rPr lang="sv-SE" altLang="sv-SE" kern="1200" dirty="0">
                <a:solidFill>
                  <a:schemeClr val="tx1"/>
                </a:solidFill>
                <a:latin typeface="+mn-lt"/>
              </a:rPr>
              <a:t> Här kan du lägga in dina uppgifter på månadsbasis. Det är bra om du till exempel inte kommer att arbeta hela året. </a:t>
            </a:r>
          </a:p>
          <a:p>
            <a:endParaRPr lang="sv-SE" altLang="sv-SE" kern="1200" dirty="0">
              <a:solidFill>
                <a:schemeClr val="tx1"/>
              </a:solidFill>
              <a:latin typeface="+mn-lt"/>
            </a:endParaRPr>
          </a:p>
          <a:p>
            <a:r>
              <a:rPr lang="sv-SE" altLang="sv-SE" kern="1200" dirty="0">
                <a:solidFill>
                  <a:schemeClr val="tx1"/>
                </a:solidFill>
                <a:latin typeface="+mn-lt"/>
              </a:rPr>
              <a:t>Tänk på att fylla in löneinkomster för sig och pensioner för sig. Det är också viktigt att du anger vilket år du är född så att beräkningen blir rätt. </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3986559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kern="1200" dirty="0">
                <a:solidFill>
                  <a:schemeClr val="tx1"/>
                </a:solidFill>
                <a:latin typeface="+mn-lt"/>
                <a:ea typeface="+mn-ea"/>
                <a:cs typeface="+mn-cs"/>
              </a:rPr>
              <a:t>Om du driver en enskild firma eller är delägare i ett handelsbolag betalar du dina sociala avgifter själv. Sociala avgifter är arbetsgivaravgifter om du är anställd och då betalar ju din arbetsgivare dessa till Skatteverket. Om du är egenföretagare och är godkänd för F-skatt måste du själv betala dina sociala avgifter och då i form av egenavgifter. Både arbetsgivaravgifter och egenavgifter är olika stora beroende på den anställdes/egenföretagarens ålder.</a:t>
            </a:r>
          </a:p>
          <a:p>
            <a:endParaRPr lang="sv-SE" altLang="sv-SE" kern="1200" dirty="0">
              <a:solidFill>
                <a:schemeClr val="tx1"/>
              </a:solidFill>
              <a:latin typeface="+mn-lt"/>
              <a:ea typeface="+mn-ea"/>
              <a:cs typeface="+mn-cs"/>
            </a:endParaRPr>
          </a:p>
          <a:p>
            <a:r>
              <a:rPr lang="sv-SE" altLang="sv-SE" kern="1200" dirty="0">
                <a:solidFill>
                  <a:schemeClr val="tx1"/>
                </a:solidFill>
                <a:latin typeface="+mn-lt"/>
                <a:ea typeface="+mn-ea"/>
                <a:cs typeface="+mn-cs"/>
              </a:rPr>
              <a:t>De sociala avgifterna är med och finansierar vår välfärd till socialförsäkringen, som till exempel ålderspensioner</a:t>
            </a:r>
            <a:r>
              <a:rPr lang="sv-SE" altLang="sv-SE" kern="1200" baseline="0" dirty="0">
                <a:solidFill>
                  <a:schemeClr val="tx1"/>
                </a:solidFill>
                <a:latin typeface="+mn-lt"/>
                <a:ea typeface="+mn-ea"/>
                <a:cs typeface="+mn-cs"/>
              </a:rPr>
              <a:t> och sjukpenning</a:t>
            </a:r>
            <a:r>
              <a:rPr lang="sv-SE" altLang="sv-SE" kern="1200" dirty="0">
                <a:solidFill>
                  <a:schemeClr val="tx1"/>
                </a:solidFill>
                <a:latin typeface="+mn-lt"/>
                <a:ea typeface="+mn-ea"/>
                <a:cs typeface="+mn-cs"/>
              </a:rPr>
              <a:t>. Om du inte är 65 år fyllda vid årets ingång är egenavgifterna 28,97 procent. Om du inte har fyllt 6 år men tar ut hel ålderspension är egenavgifterna 10,21 procent. </a:t>
            </a:r>
          </a:p>
          <a:p>
            <a:endParaRPr lang="sv-SE" altLang="sv-SE" kern="1200" dirty="0">
              <a:solidFill>
                <a:schemeClr val="tx1"/>
              </a:solidFill>
              <a:latin typeface="+mn-lt"/>
              <a:ea typeface="+mn-ea"/>
              <a:cs typeface="+mn-cs"/>
            </a:endParaRPr>
          </a:p>
          <a:p>
            <a:r>
              <a:rPr lang="sv-SE" kern="1200" dirty="0">
                <a:solidFill>
                  <a:schemeClr val="tx1"/>
                </a:solidFill>
                <a:latin typeface="+mn-lt"/>
                <a:ea typeface="+mn-ea"/>
                <a:cs typeface="+mn-cs"/>
              </a:rPr>
              <a:t>Är du född 1937 och tidigare betalar du inga egenavgifter. </a:t>
            </a:r>
          </a:p>
          <a:p>
            <a:endParaRPr lang="sv-SE" kern="120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451013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479045"/>
          </a:xfrm>
        </p:spPr>
        <p:txBody>
          <a:bodyPr/>
          <a:lstStyle/>
          <a:p>
            <a:r>
              <a:rPr lang="sv-SE" altLang="sv-SE" kern="1200" dirty="0">
                <a:solidFill>
                  <a:schemeClr val="tx1"/>
                </a:solidFill>
                <a:latin typeface="+mn-lt"/>
                <a:ea typeface="+mn-ea"/>
                <a:cs typeface="+mn-cs"/>
              </a:rPr>
              <a:t>Om du under hela inkomståret äger och är bosatt (folkbokförd) i ett småhus eller småhus som är inrättat till bostad åt högst två familjer på en lantbruksenhet kan du få fastighetsavgiften begränsad till 4 procent av din inkomst (så</a:t>
            </a:r>
            <a:r>
              <a:rPr lang="sv-SE" altLang="sv-SE" kern="1200" baseline="0" dirty="0">
                <a:solidFill>
                  <a:schemeClr val="tx1"/>
                </a:solidFill>
                <a:latin typeface="+mn-lt"/>
                <a:ea typeface="+mn-ea"/>
                <a:cs typeface="+mn-cs"/>
              </a:rPr>
              <a:t> kallat spärrbelopp)</a:t>
            </a:r>
            <a:r>
              <a:rPr lang="sv-SE" altLang="sv-SE" kern="1200" dirty="0">
                <a:solidFill>
                  <a:schemeClr val="tx1"/>
                </a:solidFill>
                <a:latin typeface="+mn-lt"/>
                <a:ea typeface="+mn-ea"/>
                <a:cs typeface="+mn-cs"/>
              </a:rPr>
              <a:t>.</a:t>
            </a:r>
          </a:p>
          <a:p>
            <a:endParaRPr lang="sv-SE" altLang="sv-SE" kern="1200" dirty="0">
              <a:solidFill>
                <a:schemeClr val="tx1"/>
              </a:solidFill>
              <a:latin typeface="+mn-lt"/>
              <a:ea typeface="+mn-ea"/>
              <a:cs typeface="+mn-cs"/>
            </a:endParaRPr>
          </a:p>
          <a:p>
            <a:r>
              <a:rPr lang="sv-SE" altLang="sv-SE" kern="1200" dirty="0">
                <a:solidFill>
                  <a:schemeClr val="tx1"/>
                </a:solidFill>
                <a:latin typeface="+mn-lt"/>
                <a:ea typeface="+mn-ea"/>
                <a:cs typeface="+mn-cs"/>
              </a:rPr>
              <a:t>Begränsningen sker genom att du får en skattereduktion motsvarande den del av fastighetsavgiften för reduktionsfastigheten som överstiger 4 procent av inkomsten.</a:t>
            </a:r>
          </a:p>
          <a:p>
            <a:endParaRPr lang="sv-SE" altLang="sv-SE" kern="1200" dirty="0">
              <a:solidFill>
                <a:schemeClr val="tx1"/>
              </a:solidFill>
              <a:latin typeface="+mn-lt"/>
              <a:ea typeface="+mn-ea"/>
              <a:cs typeface="+mn-cs"/>
            </a:endParaRPr>
          </a:p>
          <a:p>
            <a:r>
              <a:rPr lang="sv-SE" altLang="sv-SE" kern="1200" dirty="0">
                <a:solidFill>
                  <a:schemeClr val="tx1"/>
                </a:solidFill>
                <a:latin typeface="+mn-lt"/>
                <a:ea typeface="+mn-ea"/>
                <a:cs typeface="+mn-cs"/>
              </a:rPr>
              <a:t>Förutsättning för denna reduktion är att du är 65 år eller äldre vid inkomstårets ingång eller att du under inkomståret får sjuk- eller aktivitetsersättning (eller ersättning enligt lagstiftning om social trygghet i en annan stat inom europeiska ekonomiska samarbetsområdet, om ersättningen betalas ut enligt grunder som är jämförbara med vad som gäller för sjuk- och aktivitetsersättning). Reduktionen ges inte till dödsbo efter person som avlidit under inkomståret eller tidigare. </a:t>
            </a:r>
          </a:p>
          <a:p>
            <a:endParaRPr lang="sv-SE" altLang="sv-SE" kern="1200" dirty="0">
              <a:solidFill>
                <a:schemeClr val="tx1"/>
              </a:solidFill>
              <a:latin typeface="+mn-lt"/>
              <a:ea typeface="+mn-ea"/>
              <a:cs typeface="+mn-cs"/>
            </a:endParaRPr>
          </a:p>
          <a:p>
            <a:r>
              <a:rPr lang="sv-SE" altLang="sv-SE" kern="1200" dirty="0">
                <a:solidFill>
                  <a:schemeClr val="tx1"/>
                </a:solidFill>
                <a:latin typeface="+mn-lt"/>
                <a:ea typeface="+mn-ea"/>
                <a:cs typeface="+mn-cs"/>
              </a:rPr>
              <a:t>Vid beräkning av skattereduktionen fastställs ett spärrbelopp, som är 4 procent av beskattningsbar förvärvsinkomst och överskott av kapital. </a:t>
            </a:r>
            <a:endParaRPr lang="sv-SE" kern="1200" dirty="0">
              <a:solidFill>
                <a:schemeClr val="tx1"/>
              </a:solidFill>
              <a:latin typeface="+mn-lt"/>
              <a:ea typeface="+mn-ea"/>
              <a:cs typeface="+mn-cs"/>
            </a:endParaRPr>
          </a:p>
          <a:p>
            <a:endParaRPr lang="sv-SE" altLang="sv-SE" kern="1200" dirty="0">
              <a:solidFill>
                <a:schemeClr val="tx1"/>
              </a:solidFill>
              <a:latin typeface="+mn-lt"/>
              <a:ea typeface="+mn-ea"/>
              <a:cs typeface="+mn-cs"/>
            </a:endParaRPr>
          </a:p>
          <a:p>
            <a:r>
              <a:rPr lang="sv-SE" sz="1200" b="0" i="0" kern="1200" dirty="0">
                <a:solidFill>
                  <a:schemeClr val="tx1"/>
                </a:solidFill>
                <a:effectLst/>
                <a:latin typeface="+mn-lt"/>
                <a:ea typeface="+mn-ea"/>
                <a:cs typeface="+mn-cs"/>
              </a:rPr>
              <a:t>Du behöver inte själv ansöka om skattereduktionen, den medges automatiskt om förutsättningarna är uppfyllda.</a:t>
            </a:r>
            <a:endParaRPr lang="sv-SE" altLang="sv-SE" kern="1200" dirty="0">
              <a:solidFill>
                <a:schemeClr val="tx1"/>
              </a:solidFill>
              <a:latin typeface="+mn-lt"/>
              <a:ea typeface="+mn-ea"/>
              <a:cs typeface="+mn-cs"/>
            </a:endParaRPr>
          </a:p>
          <a:p>
            <a:endParaRPr lang="sv-SE" altLang="sv-SE" kern="1200" dirty="0">
              <a:solidFill>
                <a:schemeClr val="tx1"/>
              </a:solidFill>
              <a:latin typeface="+mn-lt"/>
              <a:ea typeface="+mn-ea"/>
              <a:cs typeface="+mn-cs"/>
            </a:endParaRPr>
          </a:p>
          <a:p>
            <a:r>
              <a:rPr lang="sv-SE" altLang="sv-SE" kern="1200" dirty="0">
                <a:solidFill>
                  <a:schemeClr val="tx1"/>
                </a:solidFill>
                <a:latin typeface="+mn-lt"/>
                <a:ea typeface="+mn-ea"/>
                <a:cs typeface="+mn-cs"/>
              </a:rPr>
              <a:t>Beloppen ändrar sig år från år, ring till Skatteupplysningen 0771-567567 eller se aktuella belopp på skatteverket.se/fastigheter och bostad/fastighetsavgift och fastighetsskatt. </a:t>
            </a:r>
          </a:p>
          <a:p>
            <a:endParaRPr lang="sv-SE" altLang="sv-SE" kern="120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3194861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10;&#10;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10;&#10;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10;&#10;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10;&#10;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14" name="Bildobjekt 13" descr="En bild som visar text, elektronik, visitkort&#10;&#10;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10;&#10;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10;&#10;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10;&#10;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5" name="Bildobjekt 4" descr="En bild som visar text, elektronik, visitkort&#10;&#10;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10;&#10;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5.JP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p:txBody>
          <a:bodyPr/>
          <a:lstStyle/>
          <a:p>
            <a:r>
              <a:rPr lang="sv-SE" dirty="0"/>
              <a:t>SENIOREKONOMI</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Minpension</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ROT- OCH RUTARBETE</a:t>
            </a:r>
            <a:endParaRPr lang="sv-SE" sz="3200" b="1" i="1" dirty="0">
              <a:latin typeface="Calibri" panose="020F0502020204030204" pitchFamily="34" charset="0"/>
              <a:ea typeface="Arial" charset="0"/>
              <a:cs typeface="Calibri" panose="020F0502020204030204" pitchFamily="34" charset="0"/>
            </a:endParaRP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882776" y="1570134"/>
            <a:ext cx="884177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latin typeface="Calibri" panose="020F0502020204030204" pitchFamily="34" charset="0"/>
              </a:rPr>
              <a:t>Avdrag för arbetskostnaden när du anlitar någon för reparation, underhåll samt ombyggnad och tillbyggnad (ROT). </a:t>
            </a:r>
          </a:p>
          <a:p>
            <a:r>
              <a:rPr lang="sv-SE" sz="2000" dirty="0">
                <a:latin typeface="Calibri" panose="020F0502020204030204" pitchFamily="34" charset="0"/>
              </a:rPr>
              <a:t>Avdrag för hushållsnära tjänster, inklusive </a:t>
            </a:r>
            <a:r>
              <a:rPr lang="sv-SE" sz="2000" dirty="0" err="1">
                <a:latin typeface="Calibri" panose="020F0502020204030204" pitchFamily="34" charset="0"/>
              </a:rPr>
              <a:t>flyttjänster</a:t>
            </a:r>
            <a:r>
              <a:rPr lang="sv-SE" sz="2000" dirty="0">
                <a:latin typeface="Calibri" panose="020F0502020204030204" pitchFamily="34" charset="0"/>
              </a:rPr>
              <a:t>, reparation och underhåll av vitvaror och IT-utrustning (RUT). </a:t>
            </a:r>
          </a:p>
          <a:p>
            <a:r>
              <a:rPr lang="sv-SE" sz="2000" dirty="0">
                <a:latin typeface="Calibri" panose="020F0502020204030204" pitchFamily="34" charset="0"/>
              </a:rPr>
              <a:t>Du betalar halva arbetskostnaden till utföraren för RUT-arbeten, och 70 procent av arbetskostnaden för ROT-arbeten. </a:t>
            </a:r>
          </a:p>
          <a:p>
            <a:r>
              <a:rPr lang="sv-SE" sz="2000" dirty="0">
                <a:latin typeface="Calibri" panose="020F0502020204030204" pitchFamily="34" charset="0"/>
              </a:rPr>
              <a:t>Skattereduktionen får kvittas mot:</a:t>
            </a:r>
            <a:br>
              <a:rPr lang="sv-SE" sz="2000" dirty="0">
                <a:latin typeface="Calibri" panose="020F0502020204030204" pitchFamily="34" charset="0"/>
              </a:rPr>
            </a:br>
            <a:r>
              <a:rPr lang="sv-SE" sz="2000" dirty="0">
                <a:latin typeface="Calibri" panose="020F0502020204030204" pitchFamily="34" charset="0"/>
              </a:rPr>
              <a:t>– kommunal och statlig skatt </a:t>
            </a:r>
            <a:br>
              <a:rPr lang="sv-SE" sz="2000" dirty="0">
                <a:latin typeface="Calibri" panose="020F0502020204030204" pitchFamily="34" charset="0"/>
              </a:rPr>
            </a:br>
            <a:r>
              <a:rPr lang="sv-SE" sz="2000" dirty="0">
                <a:latin typeface="Calibri" panose="020F0502020204030204" pitchFamily="34" charset="0"/>
              </a:rPr>
              <a:t>– fastighetsavgift/-skatt.</a:t>
            </a:r>
          </a:p>
          <a:p>
            <a:r>
              <a:rPr lang="sv-SE" sz="2000" dirty="0">
                <a:latin typeface="Calibri" panose="020F0502020204030204" pitchFamily="34" charset="0"/>
              </a:rPr>
              <a:t>Max 50 000 kronor per person och år.</a:t>
            </a:r>
          </a:p>
          <a:p>
            <a:r>
              <a:rPr lang="sv-SE" sz="2000" dirty="0">
                <a:latin typeface="Calibri" panose="020F0502020204030204" pitchFamily="34" charset="0"/>
              </a:rPr>
              <a:t>Se över om du betalar tillräckligt mycket i skatt för att få hela ROT-avdraget! </a:t>
            </a:r>
          </a:p>
          <a:p>
            <a:endParaRPr lang="sv-SE" sz="2000" dirty="0"/>
          </a:p>
        </p:txBody>
      </p:sp>
      <p:sp>
        <p:nvSpPr>
          <p:cNvPr id="6" name="Platshållare för text 15">
            <a:extLst>
              <a:ext uri="{FF2B5EF4-FFF2-40B4-BE49-F238E27FC236}">
                <a16:creationId xmlns:a16="http://schemas.microsoft.com/office/drawing/2014/main" id="{63099393-A4BA-7938-0561-ACD59BE29B57}"/>
              </a:ext>
            </a:extLst>
          </p:cNvPr>
          <p:cNvSpPr>
            <a:spLocks noGrp="1"/>
          </p:cNvSpPr>
          <p:nvPr>
            <p:ph type="body" sz="quarter" idx="11"/>
          </p:nvPr>
        </p:nvSpPr>
        <p:spPr>
          <a:xfrm>
            <a:off x="809624" y="6379463"/>
            <a:ext cx="1044000" cy="257369"/>
          </a:xfrm>
        </p:spPr>
        <p:txBody>
          <a:bodyPr wrap="none">
            <a:spAutoFit/>
          </a:bodyPr>
          <a:lstStyle/>
          <a:p>
            <a:r>
              <a:rPr lang="sv-SE" dirty="0"/>
              <a:t>SENIOREKONOMI</a:t>
            </a:r>
          </a:p>
        </p:txBody>
      </p:sp>
    </p:spTree>
    <p:extLst>
      <p:ext uri="{BB962C8B-B14F-4D97-AF65-F5344CB8AC3E}">
        <p14:creationId xmlns:p14="http://schemas.microsoft.com/office/powerpoint/2010/main" val="3697969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a:extLst>
              <a:ext uri="{FF2B5EF4-FFF2-40B4-BE49-F238E27FC236}">
                <a16:creationId xmlns:a16="http://schemas.microsoft.com/office/drawing/2014/main" id="{3549414A-BDE0-8862-38CF-F31BE6BA2C6E}"/>
              </a:ext>
            </a:extLst>
          </p:cNvPr>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a:xfrm>
            <a:off x="0" y="6350"/>
            <a:ext cx="12192000" cy="6845300"/>
          </a:xfrm>
          <a:prstGeom prst="rect">
            <a:avLst/>
          </a:prstGeom>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0" y="6350"/>
            <a:ext cx="12192000" cy="6858000"/>
          </a:xfrm>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p:txBody>
          <a:bodyPr/>
          <a:lstStyle/>
          <a:p>
            <a:r>
              <a:rPr lang="sv-SE" sz="4800" b="1" dirty="0">
                <a:solidFill>
                  <a:schemeClr val="bg1"/>
                </a:solidFill>
                <a:latin typeface="Calibri" panose="020F0502020204030204" pitchFamily="34" charset="0"/>
                <a:ea typeface="Arial" charset="0"/>
                <a:cs typeface="Calibri" panose="020F0502020204030204" pitchFamily="34" charset="0"/>
              </a:rPr>
              <a:t>FOLKBOKFÖRING</a:t>
            </a:r>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Tree>
    <p:extLst>
      <p:ext uri="{BB962C8B-B14F-4D97-AF65-F5344CB8AC3E}">
        <p14:creationId xmlns:p14="http://schemas.microsoft.com/office/powerpoint/2010/main" val="1507958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SPÄRRA OBEHÖRIG ADRESS</a:t>
            </a:r>
          </a:p>
        </p:txBody>
      </p:sp>
      <p:pic>
        <p:nvPicPr>
          <p:cNvPr id="5" name="Bildobjekt 4">
            <a:extLst>
              <a:ext uri="{FF2B5EF4-FFF2-40B4-BE49-F238E27FC236}">
                <a16:creationId xmlns:a16="http://schemas.microsoft.com/office/drawing/2014/main" id="{230E53FA-580F-F31B-411F-A91C94BDD5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0595" y="1660647"/>
            <a:ext cx="10716768" cy="4069018"/>
          </a:xfrm>
          <a:prstGeom prst="rect">
            <a:avLst/>
          </a:prstGeom>
        </p:spPr>
      </p:pic>
      <p:sp>
        <p:nvSpPr>
          <p:cNvPr id="8" name="Platshållare för text 15">
            <a:extLst>
              <a:ext uri="{FF2B5EF4-FFF2-40B4-BE49-F238E27FC236}">
                <a16:creationId xmlns:a16="http://schemas.microsoft.com/office/drawing/2014/main" id="{0B911358-C0B4-EF78-11BD-7665CEE10C11}"/>
              </a:ext>
            </a:extLst>
          </p:cNvPr>
          <p:cNvSpPr>
            <a:spLocks noGrp="1"/>
          </p:cNvSpPr>
          <p:nvPr>
            <p:ph type="body" sz="quarter" idx="11"/>
          </p:nvPr>
        </p:nvSpPr>
        <p:spPr>
          <a:xfrm>
            <a:off x="809624" y="6379463"/>
            <a:ext cx="1044000" cy="257369"/>
          </a:xfrm>
        </p:spPr>
        <p:txBody>
          <a:bodyPr wrap="none">
            <a:spAutoFit/>
          </a:bodyPr>
          <a:lstStyle/>
          <a:p>
            <a:r>
              <a:rPr lang="sv-SE" dirty="0"/>
              <a:t>SENIOREKONOMI</a:t>
            </a:r>
          </a:p>
        </p:txBody>
      </p:sp>
    </p:spTree>
    <p:extLst>
      <p:ext uri="{BB962C8B-B14F-4D97-AF65-F5344CB8AC3E}">
        <p14:creationId xmlns:p14="http://schemas.microsoft.com/office/powerpoint/2010/main" val="1856884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a:extLst>
              <a:ext uri="{FF2B5EF4-FFF2-40B4-BE49-F238E27FC236}">
                <a16:creationId xmlns:a16="http://schemas.microsoft.com/office/drawing/2014/main" id="{85FA9330-F276-3EAF-4B38-FE134C223BE4}"/>
              </a:ext>
            </a:extLst>
          </p:cNvPr>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a:xfrm>
            <a:off x="0" y="6350"/>
            <a:ext cx="12192000" cy="6845300"/>
          </a:xfrm>
          <a:prstGeom prst="rect">
            <a:avLst/>
          </a:prstGeom>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0" y="6350"/>
            <a:ext cx="12192000" cy="6858000"/>
          </a:xfrm>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513232" y="2109787"/>
            <a:ext cx="11165535" cy="1325563"/>
          </a:xfrm>
        </p:spPr>
        <p:txBody>
          <a:bodyPr/>
          <a:lstStyle/>
          <a:p>
            <a:pPr lvl="0" defTabSz="685800" fontAlgn="auto">
              <a:spcBef>
                <a:spcPts val="0"/>
              </a:spcBef>
              <a:spcAft>
                <a:spcPts val="0"/>
              </a:spcAft>
            </a:pPr>
            <a:r>
              <a:rPr lang="sv-SE" sz="4000" b="1" dirty="0">
                <a:solidFill>
                  <a:prstClr val="white"/>
                </a:solidFill>
                <a:latin typeface="Calibri" panose="020F0502020204030204" pitchFamily="34" charset="0"/>
                <a:ea typeface="Arial" charset="0"/>
                <a:cs typeface="Calibri" panose="020F0502020204030204" pitchFamily="34" charset="0"/>
              </a:rPr>
              <a:t>Om du flyttar utomlands</a:t>
            </a:r>
            <a:br>
              <a:rPr lang="sv-SE" sz="4000" b="1" dirty="0">
                <a:solidFill>
                  <a:prstClr val="white"/>
                </a:solidFill>
                <a:latin typeface="Calibri" panose="020F0502020204030204" pitchFamily="34" charset="0"/>
                <a:ea typeface="Arial" charset="0"/>
                <a:cs typeface="Calibri" panose="020F0502020204030204" pitchFamily="34" charset="0"/>
              </a:rPr>
            </a:br>
            <a:r>
              <a:rPr lang="sv-SE" sz="4000" b="1" dirty="0">
                <a:solidFill>
                  <a:prstClr val="white"/>
                </a:solidFill>
                <a:latin typeface="Calibri" panose="020F0502020204030204" pitchFamily="34" charset="0"/>
                <a:ea typeface="Arial" charset="0"/>
                <a:cs typeface="Calibri" panose="020F0502020204030204" pitchFamily="34" charset="0"/>
              </a:rPr>
              <a:t> - gör en anmälan till Skatteverket!</a:t>
            </a:r>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Tree>
    <p:extLst>
      <p:ext uri="{BB962C8B-B14F-4D97-AF65-F5344CB8AC3E}">
        <p14:creationId xmlns:p14="http://schemas.microsoft.com/office/powerpoint/2010/main" val="1110086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BETALA SKATT I SVERIGE</a:t>
            </a:r>
          </a:p>
        </p:txBody>
      </p:sp>
      <p:pic>
        <p:nvPicPr>
          <p:cNvPr id="4" name="Bildobjekt 3">
            <a:extLst>
              <a:ext uri="{FF2B5EF4-FFF2-40B4-BE49-F238E27FC236}">
                <a16:creationId xmlns:a16="http://schemas.microsoft.com/office/drawing/2014/main" id="{9D0D0400-8598-F992-3DA7-C172F7DE5A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0595" y="1724655"/>
            <a:ext cx="10762488" cy="4086377"/>
          </a:xfrm>
          <a:prstGeom prst="rect">
            <a:avLst/>
          </a:prstGeom>
        </p:spPr>
      </p:pic>
      <p:sp>
        <p:nvSpPr>
          <p:cNvPr id="6" name="Platshållare för text 15">
            <a:extLst>
              <a:ext uri="{FF2B5EF4-FFF2-40B4-BE49-F238E27FC236}">
                <a16:creationId xmlns:a16="http://schemas.microsoft.com/office/drawing/2014/main" id="{E9A52A7C-CD79-CE99-E731-371B871C2CF6}"/>
              </a:ext>
            </a:extLst>
          </p:cNvPr>
          <p:cNvSpPr>
            <a:spLocks noGrp="1"/>
          </p:cNvSpPr>
          <p:nvPr>
            <p:ph type="body" sz="quarter" idx="11"/>
          </p:nvPr>
        </p:nvSpPr>
        <p:spPr>
          <a:xfrm>
            <a:off x="809624" y="6379463"/>
            <a:ext cx="1044000" cy="257369"/>
          </a:xfrm>
        </p:spPr>
        <p:txBody>
          <a:bodyPr wrap="none">
            <a:spAutoFit/>
          </a:bodyPr>
          <a:lstStyle/>
          <a:p>
            <a:r>
              <a:rPr lang="sv-SE" dirty="0"/>
              <a:t>SENIOREKONOMI</a:t>
            </a:r>
          </a:p>
        </p:txBody>
      </p:sp>
    </p:spTree>
    <p:extLst>
      <p:ext uri="{BB962C8B-B14F-4D97-AF65-F5344CB8AC3E}">
        <p14:creationId xmlns:p14="http://schemas.microsoft.com/office/powerpoint/2010/main" val="113620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SINK PÅ PENSION</a:t>
            </a:r>
          </a:p>
        </p:txBody>
      </p:sp>
      <p:pic>
        <p:nvPicPr>
          <p:cNvPr id="7" name="Bildobjekt 6">
            <a:extLst>
              <a:ext uri="{FF2B5EF4-FFF2-40B4-BE49-F238E27FC236}">
                <a16:creationId xmlns:a16="http://schemas.microsoft.com/office/drawing/2014/main" id="{6877835E-6889-0BDE-DCED-7C4EC2463B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41199" y="1526403"/>
            <a:ext cx="9884326" cy="4586240"/>
          </a:xfrm>
          <a:prstGeom prst="rect">
            <a:avLst/>
          </a:prstGeom>
        </p:spPr>
      </p:pic>
      <p:sp>
        <p:nvSpPr>
          <p:cNvPr id="8" name="Platshållare för text 15">
            <a:extLst>
              <a:ext uri="{FF2B5EF4-FFF2-40B4-BE49-F238E27FC236}">
                <a16:creationId xmlns:a16="http://schemas.microsoft.com/office/drawing/2014/main" id="{203D7931-659B-B4A8-D5B3-138BE73A6925}"/>
              </a:ext>
            </a:extLst>
          </p:cNvPr>
          <p:cNvSpPr>
            <a:spLocks noGrp="1"/>
          </p:cNvSpPr>
          <p:nvPr>
            <p:ph type="body" sz="quarter" idx="11"/>
          </p:nvPr>
        </p:nvSpPr>
        <p:spPr>
          <a:xfrm>
            <a:off x="809624" y="6379463"/>
            <a:ext cx="1044000" cy="257369"/>
          </a:xfrm>
        </p:spPr>
        <p:txBody>
          <a:bodyPr wrap="none">
            <a:spAutoFit/>
          </a:bodyPr>
          <a:lstStyle/>
          <a:p>
            <a:r>
              <a:rPr lang="sv-SE" dirty="0"/>
              <a:t>SENIOREKONOMI</a:t>
            </a:r>
          </a:p>
        </p:txBody>
      </p:sp>
    </p:spTree>
    <p:extLst>
      <p:ext uri="{BB962C8B-B14F-4D97-AF65-F5344CB8AC3E}">
        <p14:creationId xmlns:p14="http://schemas.microsoft.com/office/powerpoint/2010/main" val="1431913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VAR KAN DU FÅ HJÄLP?</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386202"/>
            <a:ext cx="5118100" cy="4351338"/>
          </a:xfrm>
        </p:spPr>
        <p:txBody>
          <a:bodyPr>
            <a:normAutofit/>
          </a:bodyPr>
          <a:lstStyle/>
          <a:p>
            <a:r>
              <a:rPr lang="sv-SE" dirty="0">
                <a:latin typeface="Calibri" panose="020F0502020204030204" pitchFamily="34" charset="0"/>
              </a:rPr>
              <a:t>Skatteverket.se</a:t>
            </a:r>
          </a:p>
          <a:p>
            <a:r>
              <a:rPr lang="sv-SE" dirty="0">
                <a:latin typeface="Calibri" panose="020F0502020204030204" pitchFamily="34" charset="0"/>
              </a:rPr>
              <a:t>Skatteupplysningen </a:t>
            </a:r>
            <a:br>
              <a:rPr lang="sv-SE" dirty="0">
                <a:latin typeface="Calibri" panose="020F0502020204030204" pitchFamily="34" charset="0"/>
              </a:rPr>
            </a:br>
            <a:r>
              <a:rPr lang="sv-SE" dirty="0">
                <a:latin typeface="Calibri" panose="020F0502020204030204" pitchFamily="34" charset="0"/>
              </a:rPr>
              <a:t>0771-567 567</a:t>
            </a:r>
          </a:p>
          <a:p>
            <a:r>
              <a:rPr lang="sv-SE" dirty="0">
                <a:latin typeface="Calibri" panose="020F0502020204030204" pitchFamily="34" charset="0"/>
              </a:rPr>
              <a:t>Servicekontor</a:t>
            </a:r>
          </a:p>
          <a:p>
            <a:r>
              <a:rPr lang="sv-SE" dirty="0">
                <a:latin typeface="Calibri" panose="020F0502020204030204" pitchFamily="34" charset="0"/>
              </a:rPr>
              <a:t>Informationsträffar för företagare</a:t>
            </a:r>
          </a:p>
          <a:p>
            <a:pPr marL="0" indent="0">
              <a:buNone/>
            </a:pPr>
            <a:endParaRPr lang="sv-SE" dirty="0"/>
          </a:p>
        </p:txBody>
      </p:sp>
      <p:pic>
        <p:nvPicPr>
          <p:cNvPr id="7" name="Platshållare för bild 6">
            <a:extLst>
              <a:ext uri="{FF2B5EF4-FFF2-40B4-BE49-F238E27FC236}">
                <a16:creationId xmlns:a16="http://schemas.microsoft.com/office/drawing/2014/main" id="{45366855-3514-E483-A528-FFE17F1C46FE}"/>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6445250" y="620713"/>
            <a:ext cx="5075238" cy="5283200"/>
          </a:xfrm>
          <a:prstGeom prst="rect">
            <a:avLst/>
          </a:prstGeom>
        </p:spPr>
      </p:pic>
      <p:sp>
        <p:nvSpPr>
          <p:cNvPr id="11" name="Platshållare för text 15">
            <a:extLst>
              <a:ext uri="{FF2B5EF4-FFF2-40B4-BE49-F238E27FC236}">
                <a16:creationId xmlns:a16="http://schemas.microsoft.com/office/drawing/2014/main" id="{E0F029A3-C766-12DE-729F-4BAA1F88B13D}"/>
              </a:ext>
            </a:extLst>
          </p:cNvPr>
          <p:cNvSpPr>
            <a:spLocks noGrp="1"/>
          </p:cNvSpPr>
          <p:nvPr>
            <p:ph type="body" sz="quarter" idx="11"/>
          </p:nvPr>
        </p:nvSpPr>
        <p:spPr>
          <a:xfrm>
            <a:off x="809624" y="6379463"/>
            <a:ext cx="1044000" cy="257369"/>
          </a:xfrm>
        </p:spPr>
        <p:txBody>
          <a:bodyPr wrap="none">
            <a:spAutoFit/>
          </a:bodyPr>
          <a:lstStyle/>
          <a:p>
            <a:r>
              <a:rPr lang="sv-SE" dirty="0"/>
              <a:t>SENIOREKONOMI</a:t>
            </a:r>
          </a:p>
        </p:txBody>
      </p:sp>
    </p:spTree>
    <p:extLst>
      <p:ext uri="{BB962C8B-B14F-4D97-AF65-F5344CB8AC3E}">
        <p14:creationId xmlns:p14="http://schemas.microsoft.com/office/powerpoint/2010/main" val="2891621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5C67B7-80C8-B4CE-681D-22964B29CA44}"/>
              </a:ext>
            </a:extLst>
          </p:cNvPr>
          <p:cNvSpPr>
            <a:spLocks noGrp="1"/>
          </p:cNvSpPr>
          <p:nvPr>
            <p:ph type="title"/>
          </p:nvPr>
        </p:nvSpPr>
        <p:spPr/>
        <p:txBody>
          <a:bodyPr/>
          <a:lstStyle/>
          <a:p>
            <a:r>
              <a:rPr lang="sv-SE" sz="4800" dirty="0"/>
              <a:t>EXTRAMATERIAL</a:t>
            </a:r>
          </a:p>
        </p:txBody>
      </p:sp>
    </p:spTree>
    <p:extLst>
      <p:ext uri="{BB962C8B-B14F-4D97-AF65-F5344CB8AC3E}">
        <p14:creationId xmlns:p14="http://schemas.microsoft.com/office/powerpoint/2010/main" val="3751568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KAPITALINKOMSTER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316533"/>
            <a:ext cx="5118100" cy="4351338"/>
          </a:xfrm>
        </p:spPr>
        <p:txBody>
          <a:bodyPr>
            <a:normAutofit/>
          </a:bodyPr>
          <a:lstStyle/>
          <a:p>
            <a:r>
              <a:rPr lang="sv-SE" dirty="0">
                <a:latin typeface="Calibri" panose="020F0502020204030204" pitchFamily="34" charset="0"/>
              </a:rPr>
              <a:t>Inkomster du får till exempel från uthyrning av fastighet, försäljning av privatbostad, försäljning av aktier eller ränta.</a:t>
            </a:r>
          </a:p>
          <a:p>
            <a:r>
              <a:rPr lang="sv-SE" dirty="0">
                <a:latin typeface="Calibri" panose="020F0502020204030204" pitchFamily="34" charset="0"/>
              </a:rPr>
              <a:t>Överskott beskattas med en statlig inkomstskatt på 30 procent.</a:t>
            </a:r>
          </a:p>
          <a:p>
            <a:r>
              <a:rPr lang="sv-SE" dirty="0">
                <a:latin typeface="Calibri" panose="020F0502020204030204" pitchFamily="34" charset="0"/>
              </a:rPr>
              <a:t>Underskott ger rätt till skattereduktion med 30 procent upp till 100 000 kronor, över 100 000 kronor är skattereduktionen 21 procent.</a:t>
            </a:r>
          </a:p>
          <a:p>
            <a:endParaRPr lang="sv-SE" dirty="0"/>
          </a:p>
        </p:txBody>
      </p:sp>
      <p:pic>
        <p:nvPicPr>
          <p:cNvPr id="8" name="Platshållare för bild 7">
            <a:extLst>
              <a:ext uri="{FF2B5EF4-FFF2-40B4-BE49-F238E27FC236}">
                <a16:creationId xmlns:a16="http://schemas.microsoft.com/office/drawing/2014/main" id="{02654CD8-FFAE-6FF2-1D00-954FA8118C8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12" name="Platshållare för text 15">
            <a:extLst>
              <a:ext uri="{FF2B5EF4-FFF2-40B4-BE49-F238E27FC236}">
                <a16:creationId xmlns:a16="http://schemas.microsoft.com/office/drawing/2014/main" id="{132EE36F-7C95-34E4-71CF-CD4D05E4A980}"/>
              </a:ext>
            </a:extLst>
          </p:cNvPr>
          <p:cNvSpPr>
            <a:spLocks noGrp="1"/>
          </p:cNvSpPr>
          <p:nvPr>
            <p:ph type="body" sz="quarter" idx="11"/>
          </p:nvPr>
        </p:nvSpPr>
        <p:spPr>
          <a:xfrm>
            <a:off x="809624" y="6379463"/>
            <a:ext cx="1044000" cy="257369"/>
          </a:xfrm>
        </p:spPr>
        <p:txBody>
          <a:bodyPr wrap="none">
            <a:spAutoFit/>
          </a:bodyPr>
          <a:lstStyle/>
          <a:p>
            <a:r>
              <a:rPr lang="sv-SE" dirty="0"/>
              <a:t>SENIOREKONOMI</a:t>
            </a:r>
          </a:p>
        </p:txBody>
      </p:sp>
    </p:spTree>
    <p:extLst>
      <p:ext uri="{BB962C8B-B14F-4D97-AF65-F5344CB8AC3E}">
        <p14:creationId xmlns:p14="http://schemas.microsoft.com/office/powerpoint/2010/main" val="459141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SÄLJA VÄRDEPAPPER</a:t>
            </a:r>
          </a:p>
        </p:txBody>
      </p:sp>
      <p:grpSp>
        <p:nvGrpSpPr>
          <p:cNvPr id="4" name="Grupp 3">
            <a:extLst>
              <a:ext uri="{FF2B5EF4-FFF2-40B4-BE49-F238E27FC236}">
                <a16:creationId xmlns:a16="http://schemas.microsoft.com/office/drawing/2014/main" id="{DA741C1E-4FDC-408C-C47A-C6CAE7584773}"/>
              </a:ext>
            </a:extLst>
          </p:cNvPr>
          <p:cNvGrpSpPr/>
          <p:nvPr/>
        </p:nvGrpSpPr>
        <p:grpSpPr>
          <a:xfrm>
            <a:off x="952500" y="1664208"/>
            <a:ext cx="10287000" cy="4105697"/>
            <a:chOff x="0" y="1372205"/>
            <a:chExt cx="12193200" cy="4671634"/>
          </a:xfrm>
        </p:grpSpPr>
        <p:pic>
          <p:nvPicPr>
            <p:cNvPr id="6" name="Bildobjekt 5">
              <a:extLst>
                <a:ext uri="{FF2B5EF4-FFF2-40B4-BE49-F238E27FC236}">
                  <a16:creationId xmlns:a16="http://schemas.microsoft.com/office/drawing/2014/main" id="{AF284036-4112-7EAC-4D2F-5224D54734E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372205"/>
              <a:ext cx="12193200" cy="4629600"/>
            </a:xfrm>
            <a:prstGeom prst="rect">
              <a:avLst/>
            </a:prstGeom>
          </p:spPr>
        </p:pic>
        <p:sp>
          <p:nvSpPr>
            <p:cNvPr id="7" name="Rektangel med rundade hörn 16">
              <a:extLst>
                <a:ext uri="{FF2B5EF4-FFF2-40B4-BE49-F238E27FC236}">
                  <a16:creationId xmlns:a16="http://schemas.microsoft.com/office/drawing/2014/main" id="{AAE4D1E2-5E24-BB8F-4C88-60EDC1EC3E3E}"/>
                </a:ext>
              </a:extLst>
            </p:cNvPr>
            <p:cNvSpPr/>
            <p:nvPr/>
          </p:nvSpPr>
          <p:spPr>
            <a:xfrm>
              <a:off x="6994947" y="3688422"/>
              <a:ext cx="1872000" cy="990000"/>
            </a:xfrm>
            <a:prstGeom prst="roundRect">
              <a:avLst>
                <a:gd name="adj" fmla="val 8596"/>
              </a:avLst>
            </a:prstGeom>
            <a:noFill/>
            <a:ln w="22225">
              <a:solidFill>
                <a:srgbClr val="FB2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8" name="Rektangel med rundade hörn 17">
              <a:extLst>
                <a:ext uri="{FF2B5EF4-FFF2-40B4-BE49-F238E27FC236}">
                  <a16:creationId xmlns:a16="http://schemas.microsoft.com/office/drawing/2014/main" id="{17C07A32-91D1-3399-CD39-9EACD14141C4}"/>
                </a:ext>
              </a:extLst>
            </p:cNvPr>
            <p:cNvSpPr/>
            <p:nvPr/>
          </p:nvSpPr>
          <p:spPr>
            <a:xfrm>
              <a:off x="5146858" y="4657839"/>
              <a:ext cx="1872000" cy="1386000"/>
            </a:xfrm>
            <a:prstGeom prst="roundRect">
              <a:avLst>
                <a:gd name="adj" fmla="val 6401"/>
              </a:avLst>
            </a:prstGeom>
            <a:noFill/>
            <a:ln w="22225">
              <a:solidFill>
                <a:srgbClr val="FB2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sp>
        <p:nvSpPr>
          <p:cNvPr id="9" name="Platshållare för text 15">
            <a:extLst>
              <a:ext uri="{FF2B5EF4-FFF2-40B4-BE49-F238E27FC236}">
                <a16:creationId xmlns:a16="http://schemas.microsoft.com/office/drawing/2014/main" id="{80E769C9-432A-683B-4E40-7734D5E3C149}"/>
              </a:ext>
            </a:extLst>
          </p:cNvPr>
          <p:cNvSpPr>
            <a:spLocks noGrp="1"/>
          </p:cNvSpPr>
          <p:nvPr>
            <p:ph type="body" sz="quarter" idx="11"/>
          </p:nvPr>
        </p:nvSpPr>
        <p:spPr>
          <a:xfrm>
            <a:off x="809624" y="6379463"/>
            <a:ext cx="1044000" cy="257369"/>
          </a:xfrm>
        </p:spPr>
        <p:txBody>
          <a:bodyPr wrap="none">
            <a:spAutoFit/>
          </a:bodyPr>
          <a:lstStyle/>
          <a:p>
            <a:r>
              <a:rPr lang="sv-SE" dirty="0"/>
              <a:t>SENIOREKONOMI</a:t>
            </a:r>
          </a:p>
        </p:txBody>
      </p:sp>
    </p:spTree>
    <p:extLst>
      <p:ext uri="{BB962C8B-B14F-4D97-AF65-F5344CB8AC3E}">
        <p14:creationId xmlns:p14="http://schemas.microsoft.com/office/powerpoint/2010/main" val="3024467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SKATTEVERKET.SE</a:t>
            </a:r>
          </a:p>
        </p:txBody>
      </p:sp>
      <p:sp>
        <p:nvSpPr>
          <p:cNvPr id="3" name="Platshållare för text 2">
            <a:extLst>
              <a:ext uri="{FF2B5EF4-FFF2-40B4-BE49-F238E27FC236}">
                <a16:creationId xmlns:a16="http://schemas.microsoft.com/office/drawing/2014/main" id="{C9BDB2FD-3633-A8D9-30DA-578E00EFAA62}"/>
              </a:ext>
            </a:extLst>
          </p:cNvPr>
          <p:cNvSpPr>
            <a:spLocks noGrp="1"/>
          </p:cNvSpPr>
          <p:nvPr>
            <p:ph type="body" sz="quarter" idx="11"/>
          </p:nvPr>
        </p:nvSpPr>
        <p:spPr>
          <a:xfrm>
            <a:off x="809624" y="6379463"/>
            <a:ext cx="1044000" cy="257369"/>
          </a:xfrm>
        </p:spPr>
        <p:txBody>
          <a:bodyPr wrap="none">
            <a:spAutoFit/>
          </a:bodyPr>
          <a:lstStyle/>
          <a:p>
            <a:r>
              <a:rPr lang="sv-SE" dirty="0"/>
              <a:t>SENIOREKONOMI</a:t>
            </a:r>
          </a:p>
        </p:txBody>
      </p:sp>
      <p:grpSp>
        <p:nvGrpSpPr>
          <p:cNvPr id="13" name="Grupp 12">
            <a:extLst>
              <a:ext uri="{FF2B5EF4-FFF2-40B4-BE49-F238E27FC236}">
                <a16:creationId xmlns:a16="http://schemas.microsoft.com/office/drawing/2014/main" id="{E65B1C6A-1982-ED06-1CD7-9A8107055C49}"/>
              </a:ext>
            </a:extLst>
          </p:cNvPr>
          <p:cNvGrpSpPr/>
          <p:nvPr/>
        </p:nvGrpSpPr>
        <p:grpSpPr>
          <a:xfrm>
            <a:off x="2097946" y="1531864"/>
            <a:ext cx="7996107" cy="5077280"/>
            <a:chOff x="2536426" y="2596571"/>
            <a:chExt cx="5880311" cy="3607366"/>
          </a:xfrm>
        </p:grpSpPr>
        <p:grpSp>
          <p:nvGrpSpPr>
            <p:cNvPr id="8" name="Grupp 7">
              <a:extLst>
                <a:ext uri="{FF2B5EF4-FFF2-40B4-BE49-F238E27FC236}">
                  <a16:creationId xmlns:a16="http://schemas.microsoft.com/office/drawing/2014/main" id="{ABF5DFF4-7B25-159D-BF83-5BAD068812D1}"/>
                </a:ext>
              </a:extLst>
            </p:cNvPr>
            <p:cNvGrpSpPr/>
            <p:nvPr/>
          </p:nvGrpSpPr>
          <p:grpSpPr>
            <a:xfrm>
              <a:off x="2536426" y="2596571"/>
              <a:ext cx="5880311" cy="3607366"/>
              <a:chOff x="5526851" y="2573093"/>
              <a:chExt cx="5880311" cy="3607366"/>
            </a:xfrm>
          </p:grpSpPr>
          <p:grpSp>
            <p:nvGrpSpPr>
              <p:cNvPr id="9" name="Grupp 8">
                <a:extLst>
                  <a:ext uri="{FF2B5EF4-FFF2-40B4-BE49-F238E27FC236}">
                    <a16:creationId xmlns:a16="http://schemas.microsoft.com/office/drawing/2014/main" id="{D3D671D2-E890-65B0-C104-57DA3B8C5980}"/>
                  </a:ext>
                </a:extLst>
              </p:cNvPr>
              <p:cNvGrpSpPr/>
              <p:nvPr/>
            </p:nvGrpSpPr>
            <p:grpSpPr>
              <a:xfrm>
                <a:off x="5526851" y="2573093"/>
                <a:ext cx="5880311" cy="3607366"/>
                <a:chOff x="5491424" y="1950720"/>
                <a:chExt cx="7042556" cy="4320363"/>
              </a:xfrm>
            </p:grpSpPr>
            <p:pic>
              <p:nvPicPr>
                <p:cNvPr id="11" name="Platshållare för bild 4" descr="laptop-start.png">
                  <a:extLst>
                    <a:ext uri="{FF2B5EF4-FFF2-40B4-BE49-F238E27FC236}">
                      <a16:creationId xmlns:a16="http://schemas.microsoft.com/office/drawing/2014/main" id="{20668F1F-CA5F-8C8B-20C5-A196551AE2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12" r="-761"/>
                <a:stretch/>
              </p:blipFill>
              <p:spPr bwMode="auto">
                <a:xfrm>
                  <a:off x="5491424" y="1950720"/>
                  <a:ext cx="7042556" cy="43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ildobjekt 11">
                  <a:extLst>
                    <a:ext uri="{FF2B5EF4-FFF2-40B4-BE49-F238E27FC236}">
                      <a16:creationId xmlns:a16="http://schemas.microsoft.com/office/drawing/2014/main" id="{5EFDCA05-DB88-C964-CF80-A09756C0DC6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0940" r="7538"/>
                <a:stretch/>
              </p:blipFill>
              <p:spPr>
                <a:xfrm>
                  <a:off x="6336943" y="2197165"/>
                  <a:ext cx="5351518" cy="3322311"/>
                </a:xfrm>
                <a:prstGeom prst="rect">
                  <a:avLst/>
                </a:prstGeom>
              </p:spPr>
            </p:pic>
          </p:grpSp>
          <p:pic>
            <p:nvPicPr>
              <p:cNvPr id="10" name="Bildobjekt 9">
                <a:extLst>
                  <a:ext uri="{FF2B5EF4-FFF2-40B4-BE49-F238E27FC236}">
                    <a16:creationId xmlns:a16="http://schemas.microsoft.com/office/drawing/2014/main" id="{A1205D2C-1C9E-E0B2-F441-3B797C7A915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32833" y="2778866"/>
                <a:ext cx="4468348" cy="2774025"/>
              </a:xfrm>
              <a:prstGeom prst="rect">
                <a:avLst/>
              </a:prstGeom>
            </p:spPr>
          </p:pic>
        </p:grpSp>
        <p:grpSp>
          <p:nvGrpSpPr>
            <p:cNvPr id="4" name="Grupp 3">
              <a:extLst>
                <a:ext uri="{FF2B5EF4-FFF2-40B4-BE49-F238E27FC236}">
                  <a16:creationId xmlns:a16="http://schemas.microsoft.com/office/drawing/2014/main" id="{F2144BF6-E450-9C1A-6430-9C3876386AA6}"/>
                </a:ext>
              </a:extLst>
            </p:cNvPr>
            <p:cNvGrpSpPr/>
            <p:nvPr/>
          </p:nvGrpSpPr>
          <p:grpSpPr>
            <a:xfrm>
              <a:off x="3242408" y="2788704"/>
              <a:ext cx="4468348" cy="2787664"/>
              <a:chOff x="-2" y="-33722"/>
              <a:chExt cx="12191999" cy="6891720"/>
            </a:xfrm>
          </p:grpSpPr>
          <p:pic>
            <p:nvPicPr>
              <p:cNvPr id="6" name="Bildobjekt 5">
                <a:extLst>
                  <a:ext uri="{FF2B5EF4-FFF2-40B4-BE49-F238E27FC236}">
                    <a16:creationId xmlns:a16="http://schemas.microsoft.com/office/drawing/2014/main" id="{BB50EAA5-6962-D211-84D0-7F9A83B2AF2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 y="-33722"/>
                <a:ext cx="12191999" cy="6891720"/>
              </a:xfrm>
              <a:prstGeom prst="rect">
                <a:avLst/>
              </a:prstGeom>
            </p:spPr>
          </p:pic>
          <p:sp>
            <p:nvSpPr>
              <p:cNvPr id="7" name="Rektangel med rundade hörn 21">
                <a:extLst>
                  <a:ext uri="{FF2B5EF4-FFF2-40B4-BE49-F238E27FC236}">
                    <a16:creationId xmlns:a16="http://schemas.microsoft.com/office/drawing/2014/main" id="{39E27007-01B2-ED1C-1DD6-FECB1BB25F39}"/>
                  </a:ext>
                </a:extLst>
              </p:cNvPr>
              <p:cNvSpPr/>
              <p:nvPr/>
            </p:nvSpPr>
            <p:spPr>
              <a:xfrm>
                <a:off x="9944100" y="51061"/>
                <a:ext cx="866776" cy="425190"/>
              </a:xfrm>
              <a:prstGeom prst="roundRect">
                <a:avLst>
                  <a:gd name="adj" fmla="val 15363"/>
                </a:avLst>
              </a:prstGeom>
              <a:noFill/>
              <a:ln w="22225">
                <a:solidFill>
                  <a:srgbClr val="FB2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grpSp>
    </p:spTree>
    <p:extLst>
      <p:ext uri="{BB962C8B-B14F-4D97-AF65-F5344CB8AC3E}">
        <p14:creationId xmlns:p14="http://schemas.microsoft.com/office/powerpoint/2010/main" val="692272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SÄLJA VÄRDEPAPPER</a:t>
            </a:r>
          </a:p>
        </p:txBody>
      </p:sp>
      <p:grpSp>
        <p:nvGrpSpPr>
          <p:cNvPr id="5" name="Grupp 4">
            <a:extLst>
              <a:ext uri="{FF2B5EF4-FFF2-40B4-BE49-F238E27FC236}">
                <a16:creationId xmlns:a16="http://schemas.microsoft.com/office/drawing/2014/main" id="{54EDB0AF-4FF7-F697-F061-A253A420277C}"/>
              </a:ext>
            </a:extLst>
          </p:cNvPr>
          <p:cNvGrpSpPr/>
          <p:nvPr/>
        </p:nvGrpSpPr>
        <p:grpSpPr>
          <a:xfrm>
            <a:off x="898883" y="1686224"/>
            <a:ext cx="10595125" cy="4146338"/>
            <a:chOff x="0" y="1379339"/>
            <a:chExt cx="12193200" cy="4629600"/>
          </a:xfrm>
        </p:grpSpPr>
        <p:pic>
          <p:nvPicPr>
            <p:cNvPr id="9" name="Bildobjekt 8">
              <a:extLst>
                <a:ext uri="{FF2B5EF4-FFF2-40B4-BE49-F238E27FC236}">
                  <a16:creationId xmlns:a16="http://schemas.microsoft.com/office/drawing/2014/main" id="{DB9B7188-75E6-0CF2-C107-98B7F0EEB3A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379339"/>
              <a:ext cx="12193200" cy="4629600"/>
            </a:xfrm>
            <a:prstGeom prst="rect">
              <a:avLst/>
            </a:prstGeom>
          </p:spPr>
        </p:pic>
        <p:sp>
          <p:nvSpPr>
            <p:cNvPr id="10" name="Rektangel med rundade hörn 20">
              <a:extLst>
                <a:ext uri="{FF2B5EF4-FFF2-40B4-BE49-F238E27FC236}">
                  <a16:creationId xmlns:a16="http://schemas.microsoft.com/office/drawing/2014/main" id="{7D60C648-31E8-087F-E80F-3B78F4DBD232}"/>
                </a:ext>
              </a:extLst>
            </p:cNvPr>
            <p:cNvSpPr/>
            <p:nvPr/>
          </p:nvSpPr>
          <p:spPr>
            <a:xfrm>
              <a:off x="7266938" y="1612821"/>
              <a:ext cx="1728000" cy="342000"/>
            </a:xfrm>
            <a:prstGeom prst="roundRect">
              <a:avLst>
                <a:gd name="adj" fmla="val 18879"/>
              </a:avLst>
            </a:prstGeom>
            <a:noFill/>
            <a:ln w="22225">
              <a:solidFill>
                <a:srgbClr val="FB2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sp>
        <p:nvSpPr>
          <p:cNvPr id="11" name="Platshållare för text 15">
            <a:extLst>
              <a:ext uri="{FF2B5EF4-FFF2-40B4-BE49-F238E27FC236}">
                <a16:creationId xmlns:a16="http://schemas.microsoft.com/office/drawing/2014/main" id="{F479B201-7D37-1459-2401-BAC988DC8834}"/>
              </a:ext>
            </a:extLst>
          </p:cNvPr>
          <p:cNvSpPr>
            <a:spLocks noGrp="1"/>
          </p:cNvSpPr>
          <p:nvPr>
            <p:ph type="body" sz="quarter" idx="11"/>
          </p:nvPr>
        </p:nvSpPr>
        <p:spPr>
          <a:xfrm>
            <a:off x="809624" y="6379463"/>
            <a:ext cx="1044000" cy="257369"/>
          </a:xfrm>
        </p:spPr>
        <p:txBody>
          <a:bodyPr wrap="none">
            <a:spAutoFit/>
          </a:bodyPr>
          <a:lstStyle/>
          <a:p>
            <a:r>
              <a:rPr lang="sv-SE" dirty="0"/>
              <a:t>SENIOREKONOMI</a:t>
            </a:r>
          </a:p>
        </p:txBody>
      </p:sp>
    </p:spTree>
    <p:extLst>
      <p:ext uri="{BB962C8B-B14F-4D97-AF65-F5344CB8AC3E}">
        <p14:creationId xmlns:p14="http://schemas.microsoft.com/office/powerpoint/2010/main" val="1229558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FÖRSÄLJNING AV PRIVATBOSTAD</a:t>
            </a:r>
            <a:endParaRPr lang="sv-SE" b="1" i="1" dirty="0">
              <a:latin typeface="Calibri" panose="020F0502020204030204" pitchFamily="34" charset="0"/>
              <a:ea typeface="Arial" charset="0"/>
              <a:cs typeface="Calibri" panose="020F0502020204030204" pitchFamily="34" charset="0"/>
            </a:endParaRP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377493"/>
            <a:ext cx="5118100" cy="4351338"/>
          </a:xfrm>
        </p:spPr>
        <p:txBody>
          <a:bodyPr>
            <a:normAutofit/>
          </a:bodyPr>
          <a:lstStyle/>
          <a:p>
            <a:pPr>
              <a:tabLst>
                <a:tab pos="214313" algn="l"/>
              </a:tabLst>
            </a:pPr>
            <a:r>
              <a:rPr lang="sv-SE" dirty="0">
                <a:ea typeface="Arial" charset="0"/>
                <a:cs typeface="Arial" charset="0"/>
              </a:rPr>
              <a:t>Redovisas i deklarationen för det inkomstår då kontraktet är underskrivet.</a:t>
            </a:r>
          </a:p>
          <a:p>
            <a:pPr>
              <a:tabLst>
                <a:tab pos="214313" algn="l"/>
              </a:tabLst>
            </a:pPr>
            <a:r>
              <a:rPr lang="sv-SE" dirty="0">
                <a:ea typeface="Arial" charset="0"/>
                <a:cs typeface="Arial" charset="0"/>
              </a:rPr>
              <a:t>Vinst beskattas med 22 procent.</a:t>
            </a:r>
          </a:p>
          <a:p>
            <a:pPr>
              <a:tabLst>
                <a:tab pos="214313" algn="l"/>
              </a:tabLst>
            </a:pPr>
            <a:r>
              <a:rPr lang="sv-SE" dirty="0">
                <a:ea typeface="Arial" charset="0"/>
                <a:cs typeface="Arial" charset="0"/>
              </a:rPr>
              <a:t>Möjlighet att söka om uppskov med beskattning av vinsten, i samband med att försäljningen deklareras. </a:t>
            </a:r>
          </a:p>
          <a:p>
            <a:pPr>
              <a:tabLst>
                <a:tab pos="214313" algn="l"/>
              </a:tabLst>
            </a:pPr>
            <a:r>
              <a:rPr lang="sv-SE" dirty="0">
                <a:ea typeface="Arial" charset="0"/>
                <a:cs typeface="Arial" charset="0"/>
              </a:rPr>
              <a:t>50 procent av förlust är avdragsgill.</a:t>
            </a:r>
          </a:p>
          <a:p>
            <a:endParaRPr lang="sv-SE" sz="1800" dirty="0"/>
          </a:p>
        </p:txBody>
      </p:sp>
      <p:sp>
        <p:nvSpPr>
          <p:cNvPr id="3" name="Rektangel 2">
            <a:extLst>
              <a:ext uri="{FF2B5EF4-FFF2-40B4-BE49-F238E27FC236}">
                <a16:creationId xmlns:a16="http://schemas.microsoft.com/office/drawing/2014/main" id="{ABCBB670-A309-FEA9-593C-80ABDC5F9553}"/>
              </a:ext>
            </a:extLst>
          </p:cNvPr>
          <p:cNvSpPr/>
          <p:nvPr/>
        </p:nvSpPr>
        <p:spPr>
          <a:xfrm>
            <a:off x="3182815" y="4339526"/>
            <a:ext cx="3262435" cy="8712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fontAlgn="auto">
              <a:spcBef>
                <a:spcPts val="0"/>
              </a:spcBef>
              <a:spcAft>
                <a:spcPts val="0"/>
              </a:spcAft>
              <a:tabLst>
                <a:tab pos="160735" algn="l"/>
              </a:tabLst>
              <a:defRPr/>
            </a:pPr>
            <a:r>
              <a:rPr lang="sv-SE" dirty="0">
                <a:solidFill>
                  <a:schemeClr val="bg1"/>
                </a:solidFill>
                <a:latin typeface="Calibri Light" panose="020F0302020204030204"/>
                <a:ea typeface="Arial" charset="0"/>
                <a:cs typeface="Arial" charset="0"/>
              </a:rPr>
              <a:t>	</a:t>
            </a:r>
            <a:r>
              <a:rPr lang="sv-SE" dirty="0">
                <a:solidFill>
                  <a:schemeClr val="tx1"/>
                </a:solidFill>
                <a:latin typeface="Calibri Light" panose="020F0302020204030204"/>
                <a:ea typeface="Arial" charset="0"/>
                <a:cs typeface="Arial" charset="0"/>
              </a:rPr>
              <a:t>Skatteverket.se/fastigheter och 	bostad/försäljning av bostad</a:t>
            </a:r>
          </a:p>
        </p:txBody>
      </p:sp>
      <p:pic>
        <p:nvPicPr>
          <p:cNvPr id="8" name="Platshållare för bild 7" descr="En bild som visar himmel, utomhus, hus, byggnad&#10;&#10;Automatiskt genererad beskrivning">
            <a:extLst>
              <a:ext uri="{FF2B5EF4-FFF2-40B4-BE49-F238E27FC236}">
                <a16:creationId xmlns:a16="http://schemas.microsoft.com/office/drawing/2014/main" id="{ABEE1221-75B1-966D-BCDB-86CEFDD28AD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6445250" y="620713"/>
            <a:ext cx="5075238" cy="5283200"/>
          </a:xfrm>
        </p:spPr>
      </p:pic>
      <p:sp>
        <p:nvSpPr>
          <p:cNvPr id="12" name="Platshållare för text 15">
            <a:extLst>
              <a:ext uri="{FF2B5EF4-FFF2-40B4-BE49-F238E27FC236}">
                <a16:creationId xmlns:a16="http://schemas.microsoft.com/office/drawing/2014/main" id="{9092AAF5-D180-D17B-908E-B814F0534E9A}"/>
              </a:ext>
            </a:extLst>
          </p:cNvPr>
          <p:cNvSpPr>
            <a:spLocks noGrp="1"/>
          </p:cNvSpPr>
          <p:nvPr>
            <p:ph type="body" sz="quarter" idx="11"/>
          </p:nvPr>
        </p:nvSpPr>
        <p:spPr>
          <a:xfrm>
            <a:off x="809624" y="6379463"/>
            <a:ext cx="1044000" cy="257369"/>
          </a:xfrm>
        </p:spPr>
        <p:txBody>
          <a:bodyPr wrap="none">
            <a:spAutoFit/>
          </a:bodyPr>
          <a:lstStyle/>
          <a:p>
            <a:r>
              <a:rPr lang="sv-SE" dirty="0"/>
              <a:t>SENIOREKONOMI</a:t>
            </a:r>
          </a:p>
        </p:txBody>
      </p:sp>
    </p:spTree>
    <p:extLst>
      <p:ext uri="{BB962C8B-B14F-4D97-AF65-F5344CB8AC3E}">
        <p14:creationId xmlns:p14="http://schemas.microsoft.com/office/powerpoint/2010/main" val="2304774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FÖRSÄLJNING AV PRIVATBOSTAD, UPPSKOV</a:t>
            </a:r>
            <a:endParaRPr lang="sv-SE" b="1" i="1" dirty="0">
              <a:latin typeface="Calibri" panose="020F0502020204030204" pitchFamily="34" charset="0"/>
              <a:ea typeface="Arial"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751962"/>
            <a:ext cx="5118100" cy="4351338"/>
          </a:xfrm>
        </p:spPr>
        <p:txBody>
          <a:bodyPr>
            <a:normAutofit/>
          </a:bodyPr>
          <a:lstStyle/>
          <a:p>
            <a:r>
              <a:rPr lang="sv-SE" dirty="0">
                <a:latin typeface="Calibri" panose="020F0502020204030204" pitchFamily="34" charset="0"/>
              </a:rPr>
              <a:t>Uppskovsbeloppet måste uppgå till minst </a:t>
            </a:r>
            <a:br>
              <a:rPr lang="sv-SE" dirty="0">
                <a:latin typeface="Calibri" panose="020F0502020204030204" pitchFamily="34" charset="0"/>
              </a:rPr>
            </a:br>
            <a:r>
              <a:rPr lang="sv-SE" dirty="0">
                <a:latin typeface="Calibri" panose="020F0502020204030204" pitchFamily="34" charset="0"/>
              </a:rPr>
              <a:t>50 000 kronor.</a:t>
            </a:r>
          </a:p>
          <a:p>
            <a:r>
              <a:rPr lang="sv-SE" dirty="0">
                <a:latin typeface="Calibri" panose="020F0502020204030204" pitchFamily="34" charset="0"/>
              </a:rPr>
              <a:t>Bostaden du säljer är en privatbostad där du varit permanent bosatt minst ett år före försäljningen eller tre av de fem senaste åren.</a:t>
            </a:r>
          </a:p>
          <a:p>
            <a:r>
              <a:rPr lang="sv-SE" dirty="0">
                <a:latin typeface="Calibri" panose="020F0502020204030204" pitchFamily="34" charset="0"/>
              </a:rPr>
              <a:t>Ersättningsbostaden ska vara belägen i Sverige eller i ett EES-land.</a:t>
            </a:r>
          </a:p>
          <a:p>
            <a:r>
              <a:rPr lang="sv-SE" dirty="0">
                <a:latin typeface="Calibri" panose="020F0502020204030204" pitchFamily="34" charset="0"/>
              </a:rPr>
              <a:t>Du måste köpa ersättningsbostaden inom en bestämd tidsperiod för att ha rätt till uppskov.</a:t>
            </a:r>
          </a:p>
          <a:p>
            <a:endParaRPr lang="sv-SE" dirty="0"/>
          </a:p>
        </p:txBody>
      </p:sp>
      <p:pic>
        <p:nvPicPr>
          <p:cNvPr id="8" name="Platshållare för bild 7" descr="En bild som visar byggnad, utomhus, flerfamiljshus, hög&#10;&#10;Automatiskt genererad beskrivning">
            <a:extLst>
              <a:ext uri="{FF2B5EF4-FFF2-40B4-BE49-F238E27FC236}">
                <a16:creationId xmlns:a16="http://schemas.microsoft.com/office/drawing/2014/main" id="{6097D29B-78C8-6BA4-F269-4B17D12CD2A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12" name="Platshållare för text 15">
            <a:extLst>
              <a:ext uri="{FF2B5EF4-FFF2-40B4-BE49-F238E27FC236}">
                <a16:creationId xmlns:a16="http://schemas.microsoft.com/office/drawing/2014/main" id="{ABBB31E0-6902-E7A9-1A55-BA427579E6E1}"/>
              </a:ext>
            </a:extLst>
          </p:cNvPr>
          <p:cNvSpPr>
            <a:spLocks noGrp="1"/>
          </p:cNvSpPr>
          <p:nvPr>
            <p:ph type="body" sz="quarter" idx="11"/>
          </p:nvPr>
        </p:nvSpPr>
        <p:spPr>
          <a:xfrm>
            <a:off x="809624" y="6379463"/>
            <a:ext cx="1044000" cy="257369"/>
          </a:xfrm>
        </p:spPr>
        <p:txBody>
          <a:bodyPr wrap="none">
            <a:spAutoFit/>
          </a:bodyPr>
          <a:lstStyle/>
          <a:p>
            <a:r>
              <a:rPr lang="sv-SE" dirty="0"/>
              <a:t>SENIOREKONOMI</a:t>
            </a:r>
          </a:p>
        </p:txBody>
      </p:sp>
    </p:spTree>
    <p:extLst>
      <p:ext uri="{BB962C8B-B14F-4D97-AF65-F5344CB8AC3E}">
        <p14:creationId xmlns:p14="http://schemas.microsoft.com/office/powerpoint/2010/main" val="1961920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SÄLJA PRIVATBOSTAD</a:t>
            </a:r>
          </a:p>
        </p:txBody>
      </p:sp>
      <p:grpSp>
        <p:nvGrpSpPr>
          <p:cNvPr id="4" name="Grupp 3">
            <a:extLst>
              <a:ext uri="{FF2B5EF4-FFF2-40B4-BE49-F238E27FC236}">
                <a16:creationId xmlns:a16="http://schemas.microsoft.com/office/drawing/2014/main" id="{FDEBAC00-924A-EC5A-9268-D0673A7B4F72}"/>
              </a:ext>
            </a:extLst>
          </p:cNvPr>
          <p:cNvGrpSpPr/>
          <p:nvPr/>
        </p:nvGrpSpPr>
        <p:grpSpPr>
          <a:xfrm>
            <a:off x="809624" y="1945759"/>
            <a:ext cx="10314432" cy="3632509"/>
            <a:chOff x="0" y="1368000"/>
            <a:chExt cx="12193200" cy="4700313"/>
          </a:xfrm>
        </p:grpSpPr>
        <p:pic>
          <p:nvPicPr>
            <p:cNvPr id="6" name="Bildobjekt 5">
              <a:extLst>
                <a:ext uri="{FF2B5EF4-FFF2-40B4-BE49-F238E27FC236}">
                  <a16:creationId xmlns:a16="http://schemas.microsoft.com/office/drawing/2014/main" id="{CE493C17-30F6-8C19-F182-13E3F5D25FA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368000"/>
              <a:ext cx="12193200" cy="4629600"/>
            </a:xfrm>
            <a:prstGeom prst="rect">
              <a:avLst/>
            </a:prstGeom>
          </p:spPr>
        </p:pic>
        <p:sp>
          <p:nvSpPr>
            <p:cNvPr id="7" name="Rektangel med rundade hörn 16">
              <a:extLst>
                <a:ext uri="{FF2B5EF4-FFF2-40B4-BE49-F238E27FC236}">
                  <a16:creationId xmlns:a16="http://schemas.microsoft.com/office/drawing/2014/main" id="{7DCF894C-8555-72B1-0899-F87013517C22}"/>
                </a:ext>
              </a:extLst>
            </p:cNvPr>
            <p:cNvSpPr/>
            <p:nvPr/>
          </p:nvSpPr>
          <p:spPr>
            <a:xfrm>
              <a:off x="2447206" y="4880313"/>
              <a:ext cx="4860000" cy="1188000"/>
            </a:xfrm>
            <a:prstGeom prst="roundRect">
              <a:avLst>
                <a:gd name="adj" fmla="val 6418"/>
              </a:avLst>
            </a:prstGeom>
            <a:noFill/>
            <a:ln w="22225">
              <a:solidFill>
                <a:srgbClr val="FB2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sp>
        <p:nvSpPr>
          <p:cNvPr id="8" name="Platshållare för text 15">
            <a:extLst>
              <a:ext uri="{FF2B5EF4-FFF2-40B4-BE49-F238E27FC236}">
                <a16:creationId xmlns:a16="http://schemas.microsoft.com/office/drawing/2014/main" id="{67DAF160-C138-965D-FF64-1E69A41A1C17}"/>
              </a:ext>
            </a:extLst>
          </p:cNvPr>
          <p:cNvSpPr>
            <a:spLocks noGrp="1"/>
          </p:cNvSpPr>
          <p:nvPr>
            <p:ph type="body" sz="quarter" idx="11"/>
          </p:nvPr>
        </p:nvSpPr>
        <p:spPr>
          <a:xfrm>
            <a:off x="809624" y="6379463"/>
            <a:ext cx="1044000" cy="257369"/>
          </a:xfrm>
        </p:spPr>
        <p:txBody>
          <a:bodyPr wrap="none">
            <a:spAutoFit/>
          </a:bodyPr>
          <a:lstStyle/>
          <a:p>
            <a:r>
              <a:rPr lang="sv-SE" dirty="0"/>
              <a:t>SENIOREKONOMI</a:t>
            </a:r>
          </a:p>
        </p:txBody>
      </p:sp>
    </p:spTree>
    <p:extLst>
      <p:ext uri="{BB962C8B-B14F-4D97-AF65-F5344CB8AC3E}">
        <p14:creationId xmlns:p14="http://schemas.microsoft.com/office/powerpoint/2010/main" val="2906571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Kristina Kamp</a:t>
            </a:r>
          </a:p>
          <a:p>
            <a:pPr>
              <a:spcBef>
                <a:spcPts val="0"/>
              </a:spcBef>
            </a:pPr>
            <a:r>
              <a:rPr lang="sv-SE" sz="1800" dirty="0"/>
              <a:t>Kristina.kamp@minpension.se</a:t>
            </a:r>
          </a:p>
        </p:txBody>
      </p:sp>
    </p:spTree>
    <p:extLst>
      <p:ext uri="{BB962C8B-B14F-4D97-AF65-F5344CB8AC3E}">
        <p14:creationId xmlns:p14="http://schemas.microsoft.com/office/powerpoint/2010/main" val="76352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dirty="0"/>
              <a:t>INKOMSTUPPGIFTER PÅ MINA SIDOR</a:t>
            </a:r>
          </a:p>
        </p:txBody>
      </p:sp>
      <p:grpSp>
        <p:nvGrpSpPr>
          <p:cNvPr id="4" name="Grupp 3">
            <a:extLst>
              <a:ext uri="{FF2B5EF4-FFF2-40B4-BE49-F238E27FC236}">
                <a16:creationId xmlns:a16="http://schemas.microsoft.com/office/drawing/2014/main" id="{993E11BF-BB68-7BBE-7567-E6920618505C}"/>
              </a:ext>
            </a:extLst>
          </p:cNvPr>
          <p:cNvGrpSpPr/>
          <p:nvPr/>
        </p:nvGrpSpPr>
        <p:grpSpPr>
          <a:xfrm>
            <a:off x="977893" y="1627632"/>
            <a:ext cx="10236214" cy="4270247"/>
            <a:chOff x="0" y="1369291"/>
            <a:chExt cx="12193200" cy="4629100"/>
          </a:xfrm>
        </p:grpSpPr>
        <p:pic>
          <p:nvPicPr>
            <p:cNvPr id="6" name="Bildobjekt 5">
              <a:extLst>
                <a:ext uri="{FF2B5EF4-FFF2-40B4-BE49-F238E27FC236}">
                  <a16:creationId xmlns:a16="http://schemas.microsoft.com/office/drawing/2014/main" id="{F987A12D-ED9D-9906-EE4C-47D039DC64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369291"/>
              <a:ext cx="12193200" cy="4629100"/>
            </a:xfrm>
            <a:prstGeom prst="rect">
              <a:avLst/>
            </a:prstGeom>
          </p:spPr>
        </p:pic>
        <p:sp>
          <p:nvSpPr>
            <p:cNvPr id="7" name="Rektangel med rundade hörn 14">
              <a:extLst>
                <a:ext uri="{FF2B5EF4-FFF2-40B4-BE49-F238E27FC236}">
                  <a16:creationId xmlns:a16="http://schemas.microsoft.com/office/drawing/2014/main" id="{7B3A1BDF-62D7-0E1B-E4E1-AD56F82DDE31}"/>
                </a:ext>
              </a:extLst>
            </p:cNvPr>
            <p:cNvSpPr/>
            <p:nvPr/>
          </p:nvSpPr>
          <p:spPr>
            <a:xfrm>
              <a:off x="4438500" y="4276477"/>
              <a:ext cx="3132000" cy="468000"/>
            </a:xfrm>
            <a:prstGeom prst="roundRect">
              <a:avLst>
                <a:gd name="adj" fmla="val 15363"/>
              </a:avLst>
            </a:prstGeom>
            <a:noFill/>
            <a:ln w="22225">
              <a:solidFill>
                <a:srgbClr val="FB2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sp>
        <p:nvSpPr>
          <p:cNvPr id="8" name="Platshållare för text 2">
            <a:extLst>
              <a:ext uri="{FF2B5EF4-FFF2-40B4-BE49-F238E27FC236}">
                <a16:creationId xmlns:a16="http://schemas.microsoft.com/office/drawing/2014/main" id="{D16B9C49-6CB5-6643-D1AC-04B25F050F89}"/>
              </a:ext>
            </a:extLst>
          </p:cNvPr>
          <p:cNvSpPr>
            <a:spLocks noGrp="1"/>
          </p:cNvSpPr>
          <p:nvPr>
            <p:ph type="body" sz="quarter" idx="11"/>
          </p:nvPr>
        </p:nvSpPr>
        <p:spPr>
          <a:xfrm>
            <a:off x="809624" y="6379463"/>
            <a:ext cx="1044000" cy="257369"/>
          </a:xfrm>
        </p:spPr>
        <p:txBody>
          <a:bodyPr wrap="none">
            <a:spAutoFit/>
          </a:bodyPr>
          <a:lstStyle/>
          <a:p>
            <a:r>
              <a:rPr lang="sv-SE" dirty="0"/>
              <a:t>SENIOREKONOMI</a:t>
            </a:r>
          </a:p>
        </p:txBody>
      </p:sp>
    </p:spTree>
    <p:extLst>
      <p:ext uri="{BB962C8B-B14F-4D97-AF65-F5344CB8AC3E}">
        <p14:creationId xmlns:p14="http://schemas.microsoft.com/office/powerpoint/2010/main" val="3162285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SKATTEAVDRAG</a:t>
            </a:r>
          </a:p>
        </p:txBody>
      </p:sp>
      <p:grpSp>
        <p:nvGrpSpPr>
          <p:cNvPr id="36" name="Grupp 35">
            <a:extLst>
              <a:ext uri="{FF2B5EF4-FFF2-40B4-BE49-F238E27FC236}">
                <a16:creationId xmlns:a16="http://schemas.microsoft.com/office/drawing/2014/main" id="{A558167A-CD27-C96B-0262-E06F73E805BD}"/>
              </a:ext>
            </a:extLst>
          </p:cNvPr>
          <p:cNvGrpSpPr/>
          <p:nvPr/>
        </p:nvGrpSpPr>
        <p:grpSpPr>
          <a:xfrm>
            <a:off x="5973559" y="1201775"/>
            <a:ext cx="6218441" cy="3955945"/>
            <a:chOff x="4909807" y="1041215"/>
            <a:chExt cx="7282193" cy="4496642"/>
          </a:xfrm>
        </p:grpSpPr>
        <p:grpSp>
          <p:nvGrpSpPr>
            <p:cNvPr id="25" name="Grupp 24">
              <a:extLst>
                <a:ext uri="{FF2B5EF4-FFF2-40B4-BE49-F238E27FC236}">
                  <a16:creationId xmlns:a16="http://schemas.microsoft.com/office/drawing/2014/main" id="{7896B979-CEDD-9001-255F-79BCC6DA78FB}"/>
                </a:ext>
              </a:extLst>
            </p:cNvPr>
            <p:cNvGrpSpPr/>
            <p:nvPr/>
          </p:nvGrpSpPr>
          <p:grpSpPr>
            <a:xfrm>
              <a:off x="4909807" y="1041215"/>
              <a:ext cx="7282193" cy="4496642"/>
              <a:chOff x="2536426" y="2596571"/>
              <a:chExt cx="5880311" cy="3607366"/>
            </a:xfrm>
          </p:grpSpPr>
          <p:grpSp>
            <p:nvGrpSpPr>
              <p:cNvPr id="26" name="Grupp 25">
                <a:extLst>
                  <a:ext uri="{FF2B5EF4-FFF2-40B4-BE49-F238E27FC236}">
                    <a16:creationId xmlns:a16="http://schemas.microsoft.com/office/drawing/2014/main" id="{FA59A2E3-BAE0-6EC3-F5D3-833F9036F49C}"/>
                  </a:ext>
                </a:extLst>
              </p:cNvPr>
              <p:cNvGrpSpPr/>
              <p:nvPr/>
            </p:nvGrpSpPr>
            <p:grpSpPr>
              <a:xfrm>
                <a:off x="2536426" y="2596571"/>
                <a:ext cx="5880311" cy="3607366"/>
                <a:chOff x="5526851" y="2573093"/>
                <a:chExt cx="5880311" cy="3607366"/>
              </a:xfrm>
            </p:grpSpPr>
            <p:grpSp>
              <p:nvGrpSpPr>
                <p:cNvPr id="30" name="Grupp 29">
                  <a:extLst>
                    <a:ext uri="{FF2B5EF4-FFF2-40B4-BE49-F238E27FC236}">
                      <a16:creationId xmlns:a16="http://schemas.microsoft.com/office/drawing/2014/main" id="{3A15A319-F2B2-AE40-802D-E77EB8BD9E35}"/>
                    </a:ext>
                  </a:extLst>
                </p:cNvPr>
                <p:cNvGrpSpPr/>
                <p:nvPr/>
              </p:nvGrpSpPr>
              <p:grpSpPr>
                <a:xfrm>
                  <a:off x="5526851" y="2573093"/>
                  <a:ext cx="5880311" cy="3607366"/>
                  <a:chOff x="5491424" y="1950720"/>
                  <a:chExt cx="7042556" cy="4320363"/>
                </a:xfrm>
              </p:grpSpPr>
              <p:pic>
                <p:nvPicPr>
                  <p:cNvPr id="32" name="Platshållare för bild 4" descr="laptop-start.png">
                    <a:extLst>
                      <a:ext uri="{FF2B5EF4-FFF2-40B4-BE49-F238E27FC236}">
                        <a16:creationId xmlns:a16="http://schemas.microsoft.com/office/drawing/2014/main" id="{2A694A44-E73B-18F6-8771-A0E65D976B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12" r="-761"/>
                  <a:stretch/>
                </p:blipFill>
                <p:spPr bwMode="auto">
                  <a:xfrm>
                    <a:off x="5491424" y="1950720"/>
                    <a:ext cx="7042556" cy="43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Bildobjekt 32">
                    <a:extLst>
                      <a:ext uri="{FF2B5EF4-FFF2-40B4-BE49-F238E27FC236}">
                        <a16:creationId xmlns:a16="http://schemas.microsoft.com/office/drawing/2014/main" id="{B131DB17-FDF4-11AB-DF7A-1100095D764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36943" y="2197165"/>
                    <a:ext cx="5351518" cy="3322311"/>
                  </a:xfrm>
                  <a:prstGeom prst="rect">
                    <a:avLst/>
                  </a:prstGeom>
                </p:spPr>
              </p:pic>
            </p:grpSp>
            <p:pic>
              <p:nvPicPr>
                <p:cNvPr id="31" name="Bildobjekt 30">
                  <a:extLst>
                    <a:ext uri="{FF2B5EF4-FFF2-40B4-BE49-F238E27FC236}">
                      <a16:creationId xmlns:a16="http://schemas.microsoft.com/office/drawing/2014/main" id="{435D9FFF-033B-C1C6-01C3-4A96B2E54BD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32833" y="2778866"/>
                  <a:ext cx="4468348" cy="2774025"/>
                </a:xfrm>
                <a:prstGeom prst="rect">
                  <a:avLst/>
                </a:prstGeom>
              </p:spPr>
            </p:pic>
          </p:grpSp>
          <p:grpSp>
            <p:nvGrpSpPr>
              <p:cNvPr id="27" name="Grupp 26">
                <a:extLst>
                  <a:ext uri="{FF2B5EF4-FFF2-40B4-BE49-F238E27FC236}">
                    <a16:creationId xmlns:a16="http://schemas.microsoft.com/office/drawing/2014/main" id="{1C658727-B35A-913C-BD89-A508B827494B}"/>
                  </a:ext>
                </a:extLst>
              </p:cNvPr>
              <p:cNvGrpSpPr/>
              <p:nvPr/>
            </p:nvGrpSpPr>
            <p:grpSpPr>
              <a:xfrm>
                <a:off x="3242408" y="2788704"/>
                <a:ext cx="4468348" cy="2787664"/>
                <a:chOff x="-2" y="-33722"/>
                <a:chExt cx="12191999" cy="6891720"/>
              </a:xfrm>
            </p:grpSpPr>
            <p:pic>
              <p:nvPicPr>
                <p:cNvPr id="28" name="Bildobjekt 27">
                  <a:extLst>
                    <a:ext uri="{FF2B5EF4-FFF2-40B4-BE49-F238E27FC236}">
                      <a16:creationId xmlns:a16="http://schemas.microsoft.com/office/drawing/2014/main" id="{A174EFD9-42E8-519F-19F7-10358108B18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 y="-33722"/>
                  <a:ext cx="12191999" cy="6891720"/>
                </a:xfrm>
                <a:prstGeom prst="rect">
                  <a:avLst/>
                </a:prstGeom>
              </p:spPr>
            </p:pic>
            <p:sp>
              <p:nvSpPr>
                <p:cNvPr id="29" name="Rektangel med rundade hörn 21">
                  <a:extLst>
                    <a:ext uri="{FF2B5EF4-FFF2-40B4-BE49-F238E27FC236}">
                      <a16:creationId xmlns:a16="http://schemas.microsoft.com/office/drawing/2014/main" id="{FAC1BC03-D11A-25E0-1D6B-1C891375CC94}"/>
                    </a:ext>
                  </a:extLst>
                </p:cNvPr>
                <p:cNvSpPr/>
                <p:nvPr/>
              </p:nvSpPr>
              <p:spPr>
                <a:xfrm>
                  <a:off x="9944100" y="51061"/>
                  <a:ext cx="866776" cy="425190"/>
                </a:xfrm>
                <a:prstGeom prst="roundRect">
                  <a:avLst>
                    <a:gd name="adj" fmla="val 15363"/>
                  </a:avLst>
                </a:prstGeom>
                <a:noFill/>
                <a:ln w="22225">
                  <a:solidFill>
                    <a:srgbClr val="FB2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grpSp>
        <p:pic>
          <p:nvPicPr>
            <p:cNvPr id="35" name="Bildobjekt 34">
              <a:extLst>
                <a:ext uri="{FF2B5EF4-FFF2-40B4-BE49-F238E27FC236}">
                  <a16:creationId xmlns:a16="http://schemas.microsoft.com/office/drawing/2014/main" id="{331A96FE-6F4F-92C8-FB1B-09B11299312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4978"/>
            <a:stretch/>
          </p:blipFill>
          <p:spPr>
            <a:xfrm>
              <a:off x="5784096" y="1229254"/>
              <a:ext cx="5533614" cy="3457868"/>
            </a:xfrm>
            <a:prstGeom prst="rect">
              <a:avLst/>
            </a:prstGeom>
          </p:spPr>
        </p:pic>
      </p:grpSp>
      <p:sp>
        <p:nvSpPr>
          <p:cNvPr id="39" name="Platshållare för text 2">
            <a:extLst>
              <a:ext uri="{FF2B5EF4-FFF2-40B4-BE49-F238E27FC236}">
                <a16:creationId xmlns:a16="http://schemas.microsoft.com/office/drawing/2014/main" id="{CDCF83D7-E069-A72E-FF6A-1D2FEC09C815}"/>
              </a:ext>
            </a:extLst>
          </p:cNvPr>
          <p:cNvSpPr>
            <a:spLocks noGrp="1"/>
          </p:cNvSpPr>
          <p:nvPr>
            <p:ph type="body" sz="quarter" idx="11"/>
          </p:nvPr>
        </p:nvSpPr>
        <p:spPr>
          <a:xfrm>
            <a:off x="809624" y="6379463"/>
            <a:ext cx="1044000" cy="257369"/>
          </a:xfrm>
        </p:spPr>
        <p:txBody>
          <a:bodyPr wrap="none">
            <a:spAutoFit/>
          </a:bodyPr>
          <a:lstStyle/>
          <a:p>
            <a:r>
              <a:rPr lang="sv-SE" dirty="0"/>
              <a:t>SENIOREKONOMI</a:t>
            </a:r>
          </a:p>
        </p:txBody>
      </p:sp>
      <p:sp>
        <p:nvSpPr>
          <p:cNvPr id="4" name="Platshållare för innehåll 5">
            <a:extLst>
              <a:ext uri="{FF2B5EF4-FFF2-40B4-BE49-F238E27FC236}">
                <a16:creationId xmlns:a16="http://schemas.microsoft.com/office/drawing/2014/main" id="{4B342573-9942-9698-A1F7-BE7AE49C7603}"/>
              </a:ext>
            </a:extLst>
          </p:cNvPr>
          <p:cNvSpPr txBox="1">
            <a:spLocks/>
          </p:cNvSpPr>
          <p:nvPr/>
        </p:nvSpPr>
        <p:spPr>
          <a:xfrm>
            <a:off x="598516" y="1295003"/>
            <a:ext cx="5118100" cy="353825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214313" algn="l"/>
              </a:tabLst>
            </a:pPr>
            <a:r>
              <a:rPr lang="sv-SE" dirty="0">
                <a:ea typeface="Arial" charset="0"/>
                <a:cs typeface="Arial" charset="0"/>
              </a:rPr>
              <a:t>Pensionsmyndigheten gör skatteavdrag på din allmänna pension enligt den skattetabell som gäller för din kommun. </a:t>
            </a:r>
          </a:p>
          <a:p>
            <a:pPr>
              <a:tabLst>
                <a:tab pos="214313" algn="l"/>
              </a:tabLst>
            </a:pPr>
            <a:r>
              <a:rPr lang="sv-SE" dirty="0">
                <a:ea typeface="Arial" charset="0"/>
                <a:cs typeface="Arial" charset="0"/>
              </a:rPr>
              <a:t>De andra pensionsutbetalarna, som troligen betalar ut en lägre summa än den allmänna pensionen och då blir sidoarbetsgivare, drar av 30 procent i skatt på dina tjänstepensioner.</a:t>
            </a:r>
          </a:p>
          <a:p>
            <a:pPr>
              <a:tabLst>
                <a:tab pos="214313" algn="l"/>
              </a:tabLst>
            </a:pPr>
            <a:r>
              <a:rPr lang="sv-SE" dirty="0">
                <a:ea typeface="Arial" charset="0"/>
                <a:cs typeface="Arial" charset="0"/>
              </a:rPr>
              <a:t>Du begär jämkning av skatten på Skatteverkets hemsida. Tänk på att om du har låg pension kan du behöva jämka för att inte betala för mycket skatt. </a:t>
            </a:r>
          </a:p>
        </p:txBody>
      </p:sp>
    </p:spTree>
    <p:extLst>
      <p:ext uri="{BB962C8B-B14F-4D97-AF65-F5344CB8AC3E}">
        <p14:creationId xmlns:p14="http://schemas.microsoft.com/office/powerpoint/2010/main" val="907380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När betalar man statlig skatt?</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421036"/>
            <a:ext cx="5118100" cy="2654575"/>
          </a:xfrm>
        </p:spPr>
        <p:txBody>
          <a:bodyPr>
            <a:normAutofit/>
          </a:bodyPr>
          <a:lstStyle/>
          <a:p>
            <a:pPr>
              <a:tabLst>
                <a:tab pos="214313" algn="l"/>
              </a:tabLst>
            </a:pPr>
            <a:r>
              <a:rPr lang="sv-SE" dirty="0">
                <a:ea typeface="Arial" charset="0"/>
                <a:cs typeface="Arial" charset="0"/>
              </a:rPr>
              <a:t>Du börjar betala statlig inkomstskatt om du kommer över brytpunkten.</a:t>
            </a:r>
          </a:p>
          <a:p>
            <a:pPr>
              <a:tabLst>
                <a:tab pos="214313" algn="l"/>
              </a:tabLst>
            </a:pPr>
            <a:r>
              <a:rPr lang="sv-SE" dirty="0">
                <a:ea typeface="Arial" charset="0"/>
                <a:cs typeface="Arial" charset="0"/>
              </a:rPr>
              <a:t>Personer som fyllt 66 år vid årets ingång har en högre gräns innan statlig inkomstskatt börjar betalas. Den här åldersgränsen höjs 2026 med ytterligare ett år.</a:t>
            </a:r>
          </a:p>
          <a:p>
            <a:endParaRPr lang="sv-SE" sz="1800" dirty="0"/>
          </a:p>
        </p:txBody>
      </p:sp>
      <p:sp>
        <p:nvSpPr>
          <p:cNvPr id="3" name="Rektangel 2">
            <a:extLst>
              <a:ext uri="{FF2B5EF4-FFF2-40B4-BE49-F238E27FC236}">
                <a16:creationId xmlns:a16="http://schemas.microsoft.com/office/drawing/2014/main" id="{ABCBB670-A309-FEA9-593C-80ABDC5F9553}"/>
              </a:ext>
            </a:extLst>
          </p:cNvPr>
          <p:cNvSpPr/>
          <p:nvPr/>
        </p:nvSpPr>
        <p:spPr>
          <a:xfrm>
            <a:off x="3182815" y="4339526"/>
            <a:ext cx="3262435" cy="8712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fontAlgn="auto">
              <a:spcBef>
                <a:spcPts val="0"/>
              </a:spcBef>
              <a:spcAft>
                <a:spcPts val="0"/>
              </a:spcAft>
              <a:tabLst>
                <a:tab pos="160735" algn="l"/>
              </a:tabLst>
              <a:defRPr/>
            </a:pPr>
            <a:r>
              <a:rPr lang="sv-SE" dirty="0">
                <a:solidFill>
                  <a:schemeClr val="tx1"/>
                </a:solidFill>
                <a:ea typeface="Arial" charset="0"/>
                <a:cs typeface="Arial" charset="0"/>
              </a:rPr>
              <a:t>För aktuella belopp se: skatteverket.se/Skatter/Belopp och procent</a:t>
            </a:r>
          </a:p>
        </p:txBody>
      </p:sp>
      <p:pic>
        <p:nvPicPr>
          <p:cNvPr id="14" name="Platshållare för bild 13" descr="En bild som visar text, visitkort&#10;&#10;Automatiskt genererad beskrivning">
            <a:extLst>
              <a:ext uri="{FF2B5EF4-FFF2-40B4-BE49-F238E27FC236}">
                <a16:creationId xmlns:a16="http://schemas.microsoft.com/office/drawing/2014/main" id="{CD387219-16C9-E552-209B-F3B819E5636B}"/>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16" name="Platshållare för text 15">
            <a:extLst>
              <a:ext uri="{FF2B5EF4-FFF2-40B4-BE49-F238E27FC236}">
                <a16:creationId xmlns:a16="http://schemas.microsoft.com/office/drawing/2014/main" id="{28550C0C-ECB9-DAF6-CB35-FCA11E790847}"/>
              </a:ext>
            </a:extLst>
          </p:cNvPr>
          <p:cNvSpPr>
            <a:spLocks noGrp="1"/>
          </p:cNvSpPr>
          <p:nvPr>
            <p:ph type="body" sz="quarter" idx="11"/>
          </p:nvPr>
        </p:nvSpPr>
        <p:spPr>
          <a:xfrm>
            <a:off x="809624" y="6379463"/>
            <a:ext cx="1044000" cy="257369"/>
          </a:xfrm>
        </p:spPr>
        <p:txBody>
          <a:bodyPr wrap="none">
            <a:spAutoFit/>
          </a:bodyPr>
          <a:lstStyle/>
          <a:p>
            <a:r>
              <a:rPr lang="sv-SE" dirty="0"/>
              <a:t>SENIOREKONOMI</a:t>
            </a:r>
          </a:p>
        </p:txBody>
      </p:sp>
    </p:spTree>
    <p:extLst>
      <p:ext uri="{BB962C8B-B14F-4D97-AF65-F5344CB8AC3E}">
        <p14:creationId xmlns:p14="http://schemas.microsoft.com/office/powerpoint/2010/main" val="1019171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RÄKNA UT DIN SKATT</a:t>
            </a:r>
          </a:p>
        </p:txBody>
      </p:sp>
      <p:grpSp>
        <p:nvGrpSpPr>
          <p:cNvPr id="4" name="Grupp 3">
            <a:extLst>
              <a:ext uri="{FF2B5EF4-FFF2-40B4-BE49-F238E27FC236}">
                <a16:creationId xmlns:a16="http://schemas.microsoft.com/office/drawing/2014/main" id="{FF2C7AE2-68B0-B3E1-7B71-AD7596E52576}"/>
              </a:ext>
            </a:extLst>
          </p:cNvPr>
          <p:cNvGrpSpPr/>
          <p:nvPr/>
        </p:nvGrpSpPr>
        <p:grpSpPr>
          <a:xfrm>
            <a:off x="809624" y="1761871"/>
            <a:ext cx="10453658" cy="3916553"/>
            <a:chOff x="-1200" y="1369291"/>
            <a:chExt cx="12193200" cy="4667370"/>
          </a:xfrm>
        </p:grpSpPr>
        <p:pic>
          <p:nvPicPr>
            <p:cNvPr id="6" name="Bildobjekt 5">
              <a:extLst>
                <a:ext uri="{FF2B5EF4-FFF2-40B4-BE49-F238E27FC236}">
                  <a16:creationId xmlns:a16="http://schemas.microsoft.com/office/drawing/2014/main" id="{75ACA391-A8C3-9E6E-0A1C-0B61BDA1153B}"/>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200" y="1369291"/>
              <a:ext cx="12193200" cy="4629600"/>
            </a:xfrm>
            <a:prstGeom prst="rect">
              <a:avLst/>
            </a:prstGeom>
          </p:spPr>
        </p:pic>
        <p:sp>
          <p:nvSpPr>
            <p:cNvPr id="7" name="Rektangel med rundade hörn 13">
              <a:extLst>
                <a:ext uri="{FF2B5EF4-FFF2-40B4-BE49-F238E27FC236}">
                  <a16:creationId xmlns:a16="http://schemas.microsoft.com/office/drawing/2014/main" id="{DED1F1EC-6184-E6EE-B067-48FE1EC389E3}"/>
                </a:ext>
              </a:extLst>
            </p:cNvPr>
            <p:cNvSpPr/>
            <p:nvPr/>
          </p:nvSpPr>
          <p:spPr>
            <a:xfrm>
              <a:off x="2123706" y="4848969"/>
              <a:ext cx="5328000" cy="1187692"/>
            </a:xfrm>
            <a:prstGeom prst="roundRect">
              <a:avLst>
                <a:gd name="adj" fmla="val 8596"/>
              </a:avLst>
            </a:prstGeom>
            <a:noFill/>
            <a:ln w="22225">
              <a:solidFill>
                <a:srgbClr val="FB2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grpSp>
      <p:sp>
        <p:nvSpPr>
          <p:cNvPr id="8" name="Platshållare för text 15">
            <a:extLst>
              <a:ext uri="{FF2B5EF4-FFF2-40B4-BE49-F238E27FC236}">
                <a16:creationId xmlns:a16="http://schemas.microsoft.com/office/drawing/2014/main" id="{A7A5D0C3-1EB9-0404-47CA-74DBDB371D49}"/>
              </a:ext>
            </a:extLst>
          </p:cNvPr>
          <p:cNvSpPr>
            <a:spLocks noGrp="1"/>
          </p:cNvSpPr>
          <p:nvPr>
            <p:ph type="body" sz="quarter" idx="11"/>
          </p:nvPr>
        </p:nvSpPr>
        <p:spPr>
          <a:xfrm>
            <a:off x="809624" y="6379463"/>
            <a:ext cx="1044000" cy="257369"/>
          </a:xfrm>
        </p:spPr>
        <p:txBody>
          <a:bodyPr wrap="none">
            <a:spAutoFit/>
          </a:bodyPr>
          <a:lstStyle/>
          <a:p>
            <a:r>
              <a:rPr lang="sv-SE" dirty="0"/>
              <a:t>SENIOREKONOMI</a:t>
            </a:r>
          </a:p>
        </p:txBody>
      </p:sp>
    </p:spTree>
    <p:extLst>
      <p:ext uri="{BB962C8B-B14F-4D97-AF65-F5344CB8AC3E}">
        <p14:creationId xmlns:p14="http://schemas.microsoft.com/office/powerpoint/2010/main" val="484814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TA UT PENSION OCH JOBBA SAMTIDIGT</a:t>
            </a:r>
          </a:p>
        </p:txBody>
      </p:sp>
      <p:pic>
        <p:nvPicPr>
          <p:cNvPr id="7" name="Bildobjekt 6">
            <a:extLst>
              <a:ext uri="{FF2B5EF4-FFF2-40B4-BE49-F238E27FC236}">
                <a16:creationId xmlns:a16="http://schemas.microsoft.com/office/drawing/2014/main" id="{0D37D703-1D95-EF3C-2848-7EDF1EE8CD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13446" y="626020"/>
            <a:ext cx="4606829" cy="4897124"/>
          </a:xfrm>
          <a:prstGeom prst="rect">
            <a:avLst/>
          </a:prstGeom>
        </p:spPr>
      </p:pic>
      <p:sp>
        <p:nvSpPr>
          <p:cNvPr id="11" name="Platshållare för text 15">
            <a:extLst>
              <a:ext uri="{FF2B5EF4-FFF2-40B4-BE49-F238E27FC236}">
                <a16:creationId xmlns:a16="http://schemas.microsoft.com/office/drawing/2014/main" id="{C27CCC95-E7CB-DBE9-D7CA-1A0EAEA4E0DB}"/>
              </a:ext>
            </a:extLst>
          </p:cNvPr>
          <p:cNvSpPr>
            <a:spLocks noGrp="1"/>
          </p:cNvSpPr>
          <p:nvPr>
            <p:ph type="body" sz="quarter" idx="11"/>
          </p:nvPr>
        </p:nvSpPr>
        <p:spPr>
          <a:xfrm>
            <a:off x="809624" y="6379463"/>
            <a:ext cx="1044000" cy="257369"/>
          </a:xfrm>
        </p:spPr>
        <p:txBody>
          <a:bodyPr wrap="none">
            <a:spAutoFit/>
          </a:bodyPr>
          <a:lstStyle/>
          <a:p>
            <a:r>
              <a:rPr lang="sv-SE" dirty="0"/>
              <a:t>SENIOREKONOMI</a:t>
            </a:r>
          </a:p>
        </p:txBody>
      </p:sp>
      <p:sp>
        <p:nvSpPr>
          <p:cNvPr id="4" name="Platshållare för innehåll 5">
            <a:extLst>
              <a:ext uri="{FF2B5EF4-FFF2-40B4-BE49-F238E27FC236}">
                <a16:creationId xmlns:a16="http://schemas.microsoft.com/office/drawing/2014/main" id="{53D0D435-5E47-2FF8-97F7-C424091E5997}"/>
              </a:ext>
            </a:extLst>
          </p:cNvPr>
          <p:cNvSpPr txBox="1">
            <a:spLocks/>
          </p:cNvSpPr>
          <p:nvPr/>
        </p:nvSpPr>
        <p:spPr>
          <a:xfrm>
            <a:off x="598516" y="1747294"/>
            <a:ext cx="5118100" cy="26545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214313" algn="l"/>
              </a:tabLst>
            </a:pPr>
            <a:r>
              <a:rPr lang="sv-SE" dirty="0">
                <a:ea typeface="Arial" charset="0"/>
                <a:cs typeface="Arial" charset="0"/>
              </a:rPr>
              <a:t>Det går utmärkt att vara pensionär och arbeta på samma gång. </a:t>
            </a:r>
          </a:p>
          <a:p>
            <a:pPr>
              <a:tabLst>
                <a:tab pos="214313" algn="l"/>
              </a:tabLst>
            </a:pPr>
            <a:r>
              <a:rPr lang="sv-SE" dirty="0">
                <a:ea typeface="Arial" charset="0"/>
                <a:cs typeface="Arial" charset="0"/>
              </a:rPr>
              <a:t>Pension och lön beskattas olika och därför är det bra att använda Skatteverkets snurra när du ska beräkna din skatt. </a:t>
            </a:r>
          </a:p>
          <a:p>
            <a:pPr>
              <a:tabLst>
                <a:tab pos="214313" algn="l"/>
              </a:tabLst>
            </a:pPr>
            <a:r>
              <a:rPr lang="sv-SE" dirty="0">
                <a:ea typeface="Arial" charset="0"/>
                <a:cs typeface="Arial" charset="0"/>
              </a:rPr>
              <a:t>Glöm inte att du kan behöva ändra din jämkning om du arbetar extra. Tänk också på att skriva in rätt födelseår eftersom skatten kan påverkas av din ålder. </a:t>
            </a:r>
          </a:p>
          <a:p>
            <a:endParaRPr lang="sv-SE" sz="1800" dirty="0"/>
          </a:p>
        </p:txBody>
      </p:sp>
    </p:spTree>
    <p:extLst>
      <p:ext uri="{BB962C8B-B14F-4D97-AF65-F5344CB8AC3E}">
        <p14:creationId xmlns:p14="http://schemas.microsoft.com/office/powerpoint/2010/main" val="1104183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EGENAVGIFTER FÖR DIG SOM ÄR EGENFÖRETAGARE</a:t>
            </a:r>
            <a:endParaRPr lang="sv-SE" dirty="0"/>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r>
              <a:rPr lang="sv-SE" dirty="0">
                <a:latin typeface="Calibri" panose="020F0502020204030204" pitchFamily="34" charset="0"/>
              </a:rPr>
              <a:t>Har du fyllt 66 år vid årets ingång betalar du endast ålderspensionsavgiften med 10,21 procent, istället för egenavgifter.</a:t>
            </a:r>
          </a:p>
          <a:p>
            <a:r>
              <a:rPr lang="sv-SE" dirty="0">
                <a:latin typeface="Calibri" panose="020F0502020204030204" pitchFamily="34" charset="0"/>
              </a:rPr>
              <a:t>Om du är under 66 år men har tagit ut hel ålderspension och premiepension under hela året betalar du också 10,21 procent i egenavgifter.  Åldersgränsen höjs med ett år från 2023. </a:t>
            </a:r>
          </a:p>
          <a:p>
            <a:pPr marL="0" indent="0">
              <a:buNone/>
            </a:pPr>
            <a:endParaRPr lang="sv-SE" dirty="0"/>
          </a:p>
        </p:txBody>
      </p:sp>
      <p:pic>
        <p:nvPicPr>
          <p:cNvPr id="9" name="Platshållare för bild 8" descr="En bild som visar himmel, vatten, utomhus, våg&#10;&#10;Automatiskt genererad beskrivning">
            <a:extLst>
              <a:ext uri="{FF2B5EF4-FFF2-40B4-BE49-F238E27FC236}">
                <a16:creationId xmlns:a16="http://schemas.microsoft.com/office/drawing/2014/main" id="{A466BA84-CB27-FF57-2BD9-2866358B774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7" name="Platshållare för text 15">
            <a:extLst>
              <a:ext uri="{FF2B5EF4-FFF2-40B4-BE49-F238E27FC236}">
                <a16:creationId xmlns:a16="http://schemas.microsoft.com/office/drawing/2014/main" id="{71E8F7FE-8B0D-6E54-D4B7-BB6494769DD6}"/>
              </a:ext>
            </a:extLst>
          </p:cNvPr>
          <p:cNvSpPr>
            <a:spLocks noGrp="1"/>
          </p:cNvSpPr>
          <p:nvPr>
            <p:ph type="body" sz="quarter" idx="11"/>
          </p:nvPr>
        </p:nvSpPr>
        <p:spPr>
          <a:xfrm>
            <a:off x="809624" y="6379463"/>
            <a:ext cx="1044000" cy="257369"/>
          </a:xfrm>
        </p:spPr>
        <p:txBody>
          <a:bodyPr wrap="none">
            <a:spAutoFit/>
          </a:bodyPr>
          <a:lstStyle/>
          <a:p>
            <a:r>
              <a:rPr lang="sv-SE" dirty="0"/>
              <a:t>SENIOREKONOMI</a:t>
            </a:r>
          </a:p>
        </p:txBody>
      </p:sp>
    </p:spTree>
    <p:extLst>
      <p:ext uri="{BB962C8B-B14F-4D97-AF65-F5344CB8AC3E}">
        <p14:creationId xmlns:p14="http://schemas.microsoft.com/office/powerpoint/2010/main" val="421217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BEGRÄNSAD FASTIGHETSAVGIFT</a:t>
            </a:r>
            <a:endParaRPr lang="sv-SE" b="1" i="1" dirty="0">
              <a:latin typeface="Calibri" panose="020F0502020204030204" pitchFamily="34" charset="0"/>
              <a:ea typeface="Arial" charset="0"/>
              <a:cs typeface="Calibri" panose="020F0502020204030204" pitchFamily="34" charset="0"/>
            </a:endParaRP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809624" y="1410323"/>
            <a:ext cx="884177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latin typeface="Calibri" panose="020F0502020204030204" pitchFamily="34" charset="0"/>
              </a:rPr>
              <a:t>Som pensionär ska du inte betala mer än 4 procent av din inkomst i fastighetsavgift, om du är ägare av fastigheten och bosatt där hela året. </a:t>
            </a:r>
          </a:p>
          <a:p>
            <a:endParaRPr lang="sv-SE" sz="2000" dirty="0">
              <a:latin typeface="Calibri" panose="020F0502020204030204" pitchFamily="34" charset="0"/>
            </a:endParaRPr>
          </a:p>
          <a:p>
            <a:pPr marL="0" indent="0">
              <a:buNone/>
            </a:pPr>
            <a:r>
              <a:rPr lang="sv-SE" sz="2000" b="1" dirty="0">
                <a:latin typeface="Calibri" panose="020F0502020204030204" pitchFamily="34" charset="0"/>
              </a:rPr>
              <a:t>Vem räknas som pensionär?</a:t>
            </a:r>
          </a:p>
          <a:p>
            <a:r>
              <a:rPr lang="sv-SE" sz="2000" dirty="0">
                <a:latin typeface="Calibri" panose="020F0502020204030204" pitchFamily="34" charset="0"/>
              </a:rPr>
              <a:t>Du är 65 år eller äldre.  Ännu inget sagt om att den här åldersgränsen ska höjas. </a:t>
            </a:r>
          </a:p>
          <a:p>
            <a:r>
              <a:rPr lang="sv-SE" sz="2000" dirty="0">
                <a:latin typeface="Calibri" panose="020F0502020204030204" pitchFamily="34" charset="0"/>
              </a:rPr>
              <a:t>Du fick under året ersättning enligt lagstiftning om social trygghet i en annan stat inom EES, om ersättningen betalas ut enligt grunder som är jämförbara med vad som gäller för sjuk- eller aktivitetsersättning.</a:t>
            </a:r>
          </a:p>
          <a:p>
            <a:r>
              <a:rPr lang="sv-SE" sz="2000" dirty="0">
                <a:latin typeface="Calibri" panose="020F0502020204030204" pitchFamily="34" charset="0"/>
              </a:rPr>
              <a:t>Du fick sjuk- eller aktivitetsersättning enligt socialförsäkringsbalken under någon del av året.</a:t>
            </a:r>
          </a:p>
          <a:p>
            <a:endParaRPr lang="sv-SE" sz="2000" dirty="0"/>
          </a:p>
        </p:txBody>
      </p:sp>
      <p:sp>
        <p:nvSpPr>
          <p:cNvPr id="10" name="Platshållare för text 15">
            <a:extLst>
              <a:ext uri="{FF2B5EF4-FFF2-40B4-BE49-F238E27FC236}">
                <a16:creationId xmlns:a16="http://schemas.microsoft.com/office/drawing/2014/main" id="{74400914-AC23-E493-3B73-E4F03517509C}"/>
              </a:ext>
            </a:extLst>
          </p:cNvPr>
          <p:cNvSpPr>
            <a:spLocks noGrp="1"/>
          </p:cNvSpPr>
          <p:nvPr>
            <p:ph type="body" sz="quarter" idx="11"/>
          </p:nvPr>
        </p:nvSpPr>
        <p:spPr>
          <a:xfrm>
            <a:off x="809624" y="6379463"/>
            <a:ext cx="1044000" cy="257369"/>
          </a:xfrm>
        </p:spPr>
        <p:txBody>
          <a:bodyPr wrap="none">
            <a:spAutoFit/>
          </a:bodyPr>
          <a:lstStyle/>
          <a:p>
            <a:r>
              <a:rPr lang="sv-SE" dirty="0"/>
              <a:t>SENIOREKONOMI</a:t>
            </a:r>
          </a:p>
        </p:txBody>
      </p:sp>
    </p:spTree>
    <p:extLst>
      <p:ext uri="{BB962C8B-B14F-4D97-AF65-F5344CB8AC3E}">
        <p14:creationId xmlns:p14="http://schemas.microsoft.com/office/powerpoint/2010/main" val="2399507464"/>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PPT_mall_budget</Template>
  <TotalTime>310</TotalTime>
  <Words>4903</Words>
  <Application>Microsoft Office PowerPoint</Application>
  <PresentationFormat>Bredbild</PresentationFormat>
  <Paragraphs>271</Paragraphs>
  <Slides>24</Slides>
  <Notes>24</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24</vt:i4>
      </vt:variant>
    </vt:vector>
  </HeadingPairs>
  <TitlesOfParts>
    <vt:vector size="28" baseType="lpstr">
      <vt:lpstr>Arial</vt:lpstr>
      <vt:lpstr>Calibri</vt:lpstr>
      <vt:lpstr>Calibri Light</vt:lpstr>
      <vt:lpstr>Office-tema</vt:lpstr>
      <vt:lpstr>SENIOREKONOMI</vt:lpstr>
      <vt:lpstr>SKATTEVERKET.SE</vt:lpstr>
      <vt:lpstr>INKOMSTUPPGIFTER PÅ MINA SIDOR</vt:lpstr>
      <vt:lpstr>SKATTEAVDRAG</vt:lpstr>
      <vt:lpstr>När betalar man statlig skatt?</vt:lpstr>
      <vt:lpstr>RÄKNA UT DIN SKATT</vt:lpstr>
      <vt:lpstr>TA UT PENSION OCH JOBBA SAMTIDIGT</vt:lpstr>
      <vt:lpstr>EGENAVGIFTER FÖR DIG SOM ÄR EGENFÖRETAGARE</vt:lpstr>
      <vt:lpstr>BEGRÄNSAD FASTIGHETSAVGIFT</vt:lpstr>
      <vt:lpstr>ROT- OCH RUTARBETE</vt:lpstr>
      <vt:lpstr>FOLKBOKFÖRING</vt:lpstr>
      <vt:lpstr>SPÄRRA OBEHÖRIG ADRESS</vt:lpstr>
      <vt:lpstr>Om du flyttar utomlands  - gör en anmälan till Skatteverket!</vt:lpstr>
      <vt:lpstr>BETALA SKATT I SVERIGE</vt:lpstr>
      <vt:lpstr>SINK PÅ PENSION</vt:lpstr>
      <vt:lpstr>VAR KAN DU FÅ HJÄLP?</vt:lpstr>
      <vt:lpstr>EXTRAMATERIAL</vt:lpstr>
      <vt:lpstr>KAPITALINKOMSTER</vt:lpstr>
      <vt:lpstr>SÄLJA VÄRDEPAPPER</vt:lpstr>
      <vt:lpstr>SÄLJA VÄRDEPAPPER</vt:lpstr>
      <vt:lpstr>FÖRSÄLJNING AV PRIVATBOSTAD</vt:lpstr>
      <vt:lpstr>FÖRSÄLJNING AV PRIVATBOSTAD, UPPSKOV</vt:lpstr>
      <vt:lpstr>SÄLJA PRIVATBOSTAD</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SENIOREKONOMI</dc:title>
  <dc:creator>Niklas Uppenberg</dc:creator>
  <cp:lastModifiedBy>Vanda Brandt</cp:lastModifiedBy>
  <cp:revision>4</cp:revision>
  <dcterms:created xsi:type="dcterms:W3CDTF">2023-03-09T08:34:08Z</dcterms:created>
  <dcterms:modified xsi:type="dcterms:W3CDTF">2025-02-17T09:40:32Z</dcterms:modified>
</cp:coreProperties>
</file>