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307" r:id="rId3"/>
    <p:sldId id="264" r:id="rId4"/>
    <p:sldId id="268" r:id="rId5"/>
    <p:sldId id="308" r:id="rId6"/>
    <p:sldId id="309" r:id="rId7"/>
    <p:sldId id="310" r:id="rId8"/>
    <p:sldId id="311" r:id="rId9"/>
    <p:sldId id="312" r:id="rId10"/>
    <p:sldId id="313" r:id="rId11"/>
    <p:sldId id="314" r:id="rId12"/>
    <p:sldId id="272" r:id="rId13"/>
    <p:sldId id="283" r:id="rId14"/>
    <p:sldId id="315" r:id="rId15"/>
    <p:sldId id="316" r:id="rId16"/>
    <p:sldId id="31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030" autoAdjust="0"/>
  </p:normalViewPr>
  <p:slideViewPr>
    <p:cSldViewPr snapToGrid="0" showGuides="1">
      <p:cViewPr varScale="1">
        <p:scale>
          <a:sx n="42" d="100"/>
          <a:sy n="42" d="100"/>
        </p:scale>
        <p:origin x="1564" y="36"/>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lisen.se/utsatt-for-brott/olika-typer-av-brott/bedrager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rapporter/svenskarna-och-internet-202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pbxFoNasD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nkid.com/privat/skaffa-banki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wish.nu/priv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allakonsument.se/konsumentratt-kopsatt/nathande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06268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Bankens tjänster är säkra. Tyvärr finns bedragare som försöker lura oss. Det händer till exempel att de påstår att de ringer från banken, att de behöver hjälp att säkra kundens konto och kunden ska logga i med </a:t>
            </a:r>
            <a:r>
              <a:rPr lang="sv-SE" dirty="0" err="1"/>
              <a:t>BankID</a:t>
            </a:r>
            <a:r>
              <a:rPr lang="sv-SE" dirty="0"/>
              <a:t>. Kom ihåg - banken ringer aldrig upp och ber dig logga in. Får du erbjudanden som låter för bra för att vara sant handlar det troligen också om bedrägeriförsök.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lvl="0">
              <a:defRPr/>
            </a:pPr>
            <a:r>
              <a:rPr lang="sv-SE" dirty="0"/>
              <a:t>Se även polisens hemsida om hur du kan skydda dig mot bedrägerier </a:t>
            </a:r>
            <a:r>
              <a:rPr lang="sv-SE" dirty="0">
                <a:hlinkClick r:id="rId3"/>
              </a:rPr>
              <a:t>Bedrägeri | Polismyndigheten (polisen.se)</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har vi tittat på hur tekniken kan öppna nya dörrar. Våga ta första steget. Ta hjälp av personer i din närhet. Som sagt har man väl provat är det få som vrida klocka tillbaka.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8896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93029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61512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Äldre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associationsbanor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bättre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sammanhang</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åldern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mognar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samspelet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mellan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kognition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emotionell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intelligens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förnuft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färdigheter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livserfarenheter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medvetande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Hjärnan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dessutom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starkare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när</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används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utmanas,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ungefär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muskler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stärks</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träning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också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ihåg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väldigt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många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människor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hjälpa</a:t>
            </a:r>
            <a:r>
              <a:rPr lang="en-US" sz="1200" kern="1200" dirty="0">
                <a:solidFill>
                  <a:schemeClr val="tx1"/>
                </a:solidFill>
                <a:effectLst/>
                <a:latin typeface="+mn-lt"/>
                <a:ea typeface="+mn-ea"/>
                <a:cs typeface="+mn-cs"/>
              </a:rPr>
              <a:t> dig – de </a:t>
            </a:r>
            <a:r>
              <a:rPr lang="en-US" sz="1200" kern="1200" dirty="0" err="1">
                <a:solidFill>
                  <a:schemeClr val="tx1"/>
                </a:solidFill>
                <a:effectLst/>
                <a:latin typeface="+mn-lt"/>
                <a:ea typeface="+mn-ea"/>
                <a:cs typeface="+mn-cs"/>
              </a:rPr>
              <a:t>flesta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tycker</a:t>
            </a:r>
            <a:r>
              <a:rPr lang="en-US" sz="1200" kern="1200" dirty="0">
                <a:solidFill>
                  <a:schemeClr val="tx1"/>
                </a:solidFill>
                <a:effectLst/>
                <a:latin typeface="+mn-lt"/>
                <a:ea typeface="+mn-ea"/>
                <a:cs typeface="+mn-cs"/>
              </a:rPr>
              <a:t> bara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roligt</a:t>
            </a:r>
            <a:r>
              <a:rPr lang="en-US"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3626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som en gång lärt sig använda ny teknik vill sällan vara utan den. Att få tillgång till internet och olika digitala tjänster underlättar livet på många sätt. Du behöver till exempel</a:t>
            </a:r>
            <a:r>
              <a:rPr lang="sv-SE" baseline="0" dirty="0"/>
              <a:t> </a:t>
            </a:r>
            <a:r>
              <a:rPr lang="sv-SE" dirty="0"/>
              <a:t>inte passa tider eller ta dig till olika platser. Tekniken kan också innebära en extra säkerhet. I nödsituationer går det till</a:t>
            </a:r>
            <a:r>
              <a:rPr lang="sv-SE" baseline="0" dirty="0"/>
              <a:t> </a:t>
            </a:r>
            <a:r>
              <a:rPr lang="sv-SE" dirty="0"/>
              <a:t>exempel att se var du befinner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61323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har vi tittat på hur tekniken kan öppna nya dörrar. Våga ta första steget. Ta hjälp av personer i din närhet. Som sagt har man väl provat är det få som vrida klocka tillbaka.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70501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t>Sex procent av svenskarna lever i digitalt utanförskap då de inte använder internet. Detta framgår i undersökningen Svenskarna och internet 2022 från Internetstiftelsen. </a:t>
            </a:r>
            <a:r>
              <a:rPr lang="sv-SE" sz="1200" b="0" i="0" u="none" strike="noStrike" kern="1200" dirty="0">
                <a:solidFill>
                  <a:schemeClr val="tx1"/>
                </a:solidFill>
                <a:effectLst/>
                <a:latin typeface="+mn-lt"/>
                <a:ea typeface="+mn-ea"/>
                <a:cs typeface="+mn-cs"/>
              </a:rPr>
              <a:t>De som inte använder internet dagligen känner sig också mindre delaktiga i det digitala samhället.</a:t>
            </a:r>
            <a:r>
              <a:rPr lang="sv-SE" dirty="0"/>
              <a:t> De flesta av dem är äldre. Med den här presentationen vill vi skapa intresse och nyfikenhet och förhoppningsvis få fler att ta steget och upptäcka den nya världen som digitala tjänster öppnar upp för. </a:t>
            </a:r>
          </a:p>
          <a:p>
            <a:endParaRPr lang="sv-SE" dirty="0"/>
          </a:p>
          <a:p>
            <a:r>
              <a:rPr lang="sv-SE" dirty="0"/>
              <a:t>Här finns rapporten</a:t>
            </a:r>
            <a:r>
              <a:rPr lang="sv-SE" i="1" dirty="0"/>
              <a:t> </a:t>
            </a:r>
            <a:r>
              <a:rPr lang="sv-SE" dirty="0"/>
              <a:t>av Internetstiftelsen: </a:t>
            </a:r>
            <a:r>
              <a:rPr lang="sv-SE" dirty="0">
                <a:hlinkClick r:id="rId3"/>
              </a:rPr>
              <a:t>Svenskarna och internet 2022 | Svenskarna och internet</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ett klipp på Youtube från 1984 där journalisten Herbert Söderström säger att han haft hemdator i fyra år men helt saknar privat användning. Han nämner bland annat att det ryktas om att man ska kunna beställa biobiljetter via datorn, men det tror han inte på. Tänk så fel han hade! Mycket har faktiskt blivit enklare jämfört med förr. Här är några fler exempel på vad man kan göra med sin hemdator – och sin telefon.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lvl="0">
              <a:defRPr/>
            </a:pPr>
            <a:r>
              <a:rPr lang="sv-SE" dirty="0"/>
              <a:t>En något bitter Herbert Söderström förutspår hemdatorns framtid: </a:t>
            </a:r>
            <a:r>
              <a:rPr lang="sv-SE" dirty="0">
                <a:hlinkClick r:id="rId3"/>
              </a:rPr>
              <a:t>En något bitter Herbert Söderström förutspår hemdatorns framtid - YouTube</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15413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 brukar ibland tala om </a:t>
            </a:r>
            <a:r>
              <a:rPr lang="en-US" sz="1200" kern="1200" dirty="0" err="1">
                <a:solidFill>
                  <a:schemeClr val="tx1"/>
                </a:solidFill>
                <a:effectLst/>
                <a:latin typeface="+mn-lt"/>
                <a:ea typeface="+mn-ea"/>
                <a:cs typeface="+mn-cs"/>
              </a:rPr>
              <a:t>digitalt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infödda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digitala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immigranter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Skillnaden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gruppen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vuxit</a:t>
            </a:r>
            <a:r>
              <a:rPr lang="en-US" sz="1200" kern="1200" dirty="0">
                <a:solidFill>
                  <a:schemeClr val="tx1"/>
                </a:solidFill>
                <a:effectLst/>
                <a:latin typeface="+mn-lt"/>
                <a:ea typeface="+mn-ea"/>
                <a:cs typeface="+mn-cs"/>
              </a:rPr>
              <a:t> upp med internet, </a:t>
            </a:r>
            <a:r>
              <a:rPr lang="en-US" sz="1200" kern="1200" dirty="0" err="1">
                <a:solidFill>
                  <a:schemeClr val="tx1"/>
                </a:solidFill>
                <a:effectLst/>
                <a:latin typeface="+mn-lt"/>
                <a:ea typeface="+mn-ea"/>
                <a:cs typeface="+mn-cs"/>
              </a:rPr>
              <a:t>medan</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andra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det. De </a:t>
            </a:r>
            <a:r>
              <a:rPr lang="en-US" sz="1200" kern="1200" dirty="0" err="1">
                <a:solidFill>
                  <a:schemeClr val="tx1"/>
                </a:solidFill>
                <a:effectLst/>
                <a:latin typeface="+mn-lt"/>
                <a:ea typeface="+mn-ea"/>
                <a:cs typeface="+mn-cs"/>
              </a:rPr>
              <a:t>flesta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svenskar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växte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alltså</a:t>
            </a:r>
            <a:r>
              <a:rPr lang="en-US" sz="1200" kern="1200" dirty="0">
                <a:solidFill>
                  <a:schemeClr val="tx1"/>
                </a:solidFill>
                <a:effectLst/>
                <a:latin typeface="+mn-lt"/>
                <a:ea typeface="+mn-ea"/>
                <a:cs typeface="+mn-cs"/>
              </a:rPr>
              <a:t> upp </a:t>
            </a:r>
            <a:r>
              <a:rPr lang="en-US" sz="1200" kern="1200" dirty="0" err="1">
                <a:solidFill>
                  <a:schemeClr val="tx1"/>
                </a:solidFill>
                <a:effectLst/>
                <a:latin typeface="+mn-lt"/>
                <a:ea typeface="+mn-ea"/>
                <a:cs typeface="+mn-cs"/>
              </a:rPr>
              <a:t>utan</a:t>
            </a:r>
            <a:r>
              <a:rPr lang="en-US" sz="1200" kern="1200" dirty="0">
                <a:solidFill>
                  <a:schemeClr val="tx1"/>
                </a:solidFill>
                <a:effectLst/>
                <a:latin typeface="+mn-lt"/>
                <a:ea typeface="+mn-ea"/>
                <a:cs typeface="+mn-cs"/>
              </a:rPr>
              <a:t> internet. Vi </a:t>
            </a:r>
            <a:r>
              <a:rPr lang="en-US" sz="1200" kern="1200" dirty="0" err="1">
                <a:solidFill>
                  <a:schemeClr val="tx1"/>
                </a:solidFill>
                <a:effectLst/>
                <a:latin typeface="+mn-lt"/>
                <a:ea typeface="+mn-ea"/>
                <a:cs typeface="+mn-cs"/>
              </a:rPr>
              <a:t>digitala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immigranter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sällskap</a:t>
            </a:r>
            <a:r>
              <a:rPr lang="en-US"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0346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BankID</a:t>
            </a:r>
            <a:r>
              <a:rPr lang="sv-SE" dirty="0"/>
              <a:t> kom 2003. Ett genombrott som öppnat upp för många andra digitala tjänster. Genom den elektroniska identifieringen kan du utföra ärenden digitalt hos till exempel banken, Skatteverket, vårdguiden. Det kan jämföras med pass eller körkort. Mobilt </a:t>
            </a:r>
            <a:r>
              <a:rPr lang="sv-SE" dirty="0" err="1"/>
              <a:t>BankID</a:t>
            </a:r>
            <a:r>
              <a:rPr lang="sv-SE" dirty="0"/>
              <a:t> är vanligast idag men du kan även ha </a:t>
            </a:r>
            <a:r>
              <a:rPr lang="sv-SE" dirty="0" err="1"/>
              <a:t>BankID</a:t>
            </a:r>
            <a:r>
              <a:rPr lang="sv-SE" dirty="0"/>
              <a:t> på kort eller på fil i din dator. Du använder en och samma kod när du loggar in via </a:t>
            </a:r>
            <a:r>
              <a:rPr lang="sv-SE" dirty="0" err="1"/>
              <a:t>BankID</a:t>
            </a:r>
            <a:r>
              <a:rPr lang="sv-SE" dirty="0"/>
              <a:t>. Du kan även välja att använda fingeravtryck eller ansiktsigenkänning istället för kod.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Alla privatpersoner som har svenskt personnummer kan skaffa </a:t>
            </a:r>
            <a:r>
              <a:rPr lang="sv-SE" sz="1200" b="0" i="0" u="none" strike="noStrike" kern="1200" dirty="0" err="1">
                <a:solidFill>
                  <a:schemeClr val="tx1"/>
                </a:solidFill>
                <a:effectLst/>
                <a:latin typeface="+mn-lt"/>
                <a:ea typeface="+mn-ea"/>
                <a:cs typeface="+mn-cs"/>
              </a:rPr>
              <a:t>BankID</a:t>
            </a:r>
            <a:r>
              <a:rPr lang="sv-SE" sz="1200" b="0" i="0" u="none" strike="noStrike" kern="1200" dirty="0">
                <a:solidFill>
                  <a:schemeClr val="tx1"/>
                </a:solidFill>
                <a:effectLst/>
                <a:latin typeface="+mn-lt"/>
                <a:ea typeface="+mn-ea"/>
                <a:cs typeface="+mn-cs"/>
              </a:rPr>
              <a:t> via sin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 även </a:t>
            </a:r>
            <a:r>
              <a:rPr lang="sv-SE" dirty="0">
                <a:hlinkClick r:id="rId3"/>
              </a:rPr>
              <a:t>Skaffa </a:t>
            </a:r>
            <a:r>
              <a:rPr lang="sv-SE" dirty="0" err="1">
                <a:hlinkClick r:id="rId3"/>
              </a:rPr>
              <a:t>BankID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59663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här går det till att logga in med Mobilt </a:t>
            </a:r>
            <a:r>
              <a:rPr lang="sv-SE" dirty="0" err="1"/>
              <a:t>BankID</a:t>
            </a:r>
            <a:r>
              <a:rPr lang="sv-SE" dirty="0"/>
              <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6526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finns alla möjligheter att ha full koll på sin privatekonomi. Förr fick vi kontobesked en gång i månaden och bad om saldobesked i bankomaten. Nu kan den som vill logga in i sin internetbank eller </a:t>
            </a:r>
            <a:r>
              <a:rPr lang="sv-SE" dirty="0" err="1"/>
              <a:t>bankapp</a:t>
            </a:r>
            <a:r>
              <a:rPr lang="sv-SE" dirty="0"/>
              <a:t> närsomhelst för att sköta bankärenden och hålla koll på privatekonomin. Räkningar kan betalas på olika sätt, till exempel via e-faktura. Idag sköter många sina vardagsärenden via sin </a:t>
            </a:r>
            <a:r>
              <a:rPr lang="sv-SE" dirty="0" err="1"/>
              <a:t>bankapp</a:t>
            </a:r>
            <a:r>
              <a:rPr lang="sv-SE" dirty="0"/>
              <a:t> i telefonen medan mer komplexa ärenden fortfarande ofta sker via personlig kontakt, till exempel bostadslån och placeringar. Bankerna hjälper även kunderna med digital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24662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Swish lanserades av Sveriges största banker år 2012 och är idag en av de största mobila betalningslösningarna i Europa. Swish har förenklat vardagen för många och används av 8 miljoner svenskar. </a:t>
            </a:r>
          </a:p>
          <a:p>
            <a:endParaRPr lang="sv-SE" dirty="0"/>
          </a:p>
          <a:p>
            <a:r>
              <a:rPr lang="sv-SE" dirty="0"/>
              <a:t>Med Swish kan du enkelt föra över pengar till en annan person eller till företag i realtid. Du behöver inget kontonummer utan bara mobilnummer (eller QR-kod) och </a:t>
            </a:r>
            <a:r>
              <a:rPr lang="sv-SE" dirty="0" err="1"/>
              <a:t>BankID</a:t>
            </a:r>
            <a:r>
              <a:rPr lang="sv-SE" dirty="0"/>
              <a:t>. Mottagaren ser pengarna på kontot direkt och kan få notis om att de kommit fram. </a:t>
            </a:r>
          </a:p>
          <a:p>
            <a:endParaRPr lang="sv-SE" dirty="0"/>
          </a:p>
          <a:p>
            <a:r>
              <a:rPr lang="sv-SE" dirty="0"/>
              <a:t>Bra att veta - Swish-nummer som börjar på 123 är kopplat till ett företag.</a:t>
            </a:r>
          </a:p>
          <a:p>
            <a:r>
              <a:rPr lang="sv-SE" dirty="0"/>
              <a:t>Via din bank kan du välja beloppsgräns för Swish och tillfälligt höja om du t ex ska göra en tillfällig större betalning.</a:t>
            </a:r>
          </a:p>
          <a:p>
            <a:endParaRPr lang="sv-SE" dirty="0"/>
          </a:p>
          <a:p>
            <a:r>
              <a:rPr lang="sv-SE" dirty="0"/>
              <a:t>Läs mer på </a:t>
            </a:r>
            <a:r>
              <a:rPr lang="sv-SE" dirty="0">
                <a:hlinkClick r:id="rId3"/>
              </a:rPr>
              <a:t>Swish – Privat</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7560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kan du handla varor och tjänster via internet från i stort sett hela världen. Utbudet är enormt och det finns många olika betalningslösningar (direktbetalning, kort, faktura, Swish). Välj i första hand kända butiker. Kontrollera att det finns en kundtjänst att kontakta och googla för att läsa recensioner från andra som handlat från företaget. Om du handlar med kort ska du undvika att lagra kortuppgifter hos företaget. </a:t>
            </a:r>
          </a:p>
          <a:p>
            <a:endParaRPr lang="sv-SE" dirty="0"/>
          </a:p>
          <a:p>
            <a:r>
              <a:rPr lang="sv-SE" dirty="0"/>
              <a:t>Läs mer på:</a:t>
            </a:r>
            <a:r>
              <a:rPr lang="sv-SE" baseline="0" dirty="0"/>
              <a:t> </a:t>
            </a:r>
            <a:r>
              <a:rPr lang="sv-SE" dirty="0">
                <a:hlinkClick r:id="rId3"/>
              </a:rPr>
              <a:t>E-handel | Hallå konsument – Konsumentverket (hallakonsument.se)</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54036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2592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allakonsument.se/tips-for-olika-kop/olika-kopsituationer/handla-pa-nate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096341"/>
            <a:ext cx="9144000" cy="1086443"/>
          </a:xfrm>
        </p:spPr>
        <p:txBody>
          <a:bodyPr/>
          <a:lstStyle/>
          <a:p>
            <a:r>
              <a:rPr lang="sv-SE" dirty="0"/>
              <a:t>DIGITALA VERKTYG </a:t>
            </a:r>
            <a:br>
              <a:rPr lang="sv-SE" dirty="0"/>
            </a:br>
            <a:r>
              <a:rPr lang="sv-SE" dirty="0"/>
              <a:t>FÖR DIN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04573"/>
            <a:ext cx="9144000" cy="1655762"/>
          </a:xfrm>
        </p:spPr>
        <p:txBody>
          <a:bodyPr/>
          <a:lstStyle/>
          <a:p>
            <a:r>
              <a:rPr lang="sv-SE" dirty="0"/>
              <a:t>Swedbank</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tx2">
                <a:tint val="45000"/>
                <a:satMod val="400000"/>
              </a:schemeClr>
            </a:duotone>
          </a:blip>
          <a:srcRect/>
          <a:stretch/>
        </p:blipFill>
        <p:spPr>
          <a:xfrm>
            <a:off x="1370" y="-5054"/>
            <a:ext cx="12189260"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37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SÄKERHET PÅ NÄTET</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109991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ea typeface="Arial" charset="0"/>
                <a:cs typeface="Arial" charset="0"/>
              </a:rPr>
              <a:t>Bankerna har säkra lösningar men det är viktigt att du själv skyddar dina uppgifter:</a:t>
            </a:r>
            <a:br>
              <a:rPr lang="sv-SE" sz="2000" b="1" dirty="0">
                <a:solidFill>
                  <a:schemeClr val="bg1"/>
                </a:solidFill>
                <a:ea typeface="Arial" charset="0"/>
                <a:cs typeface="Arial" charset="0"/>
              </a:rPr>
            </a:br>
            <a:endParaRPr lang="sv-SE" sz="2000" b="1" dirty="0">
              <a:solidFill>
                <a:schemeClr val="bg1"/>
              </a:solidFill>
              <a:ea typeface="Arial" charset="0"/>
              <a:cs typeface="Arial" charset="0"/>
            </a:endParaRPr>
          </a:p>
          <a:p>
            <a:r>
              <a:rPr lang="sv-SE" sz="2000" dirty="0">
                <a:solidFill>
                  <a:schemeClr val="bg1"/>
                </a:solidFill>
                <a:ea typeface="Arial" charset="0"/>
                <a:cs typeface="Arial" charset="0"/>
              </a:rPr>
              <a:t>Lämna aldrig ut koder från säkerhetsdosa, kort eller </a:t>
            </a:r>
            <a:r>
              <a:rPr lang="sv-SE" sz="2000" dirty="0" err="1">
                <a:solidFill>
                  <a:schemeClr val="bg1"/>
                </a:solidFill>
                <a:ea typeface="Arial" charset="0"/>
                <a:cs typeface="Arial" charset="0"/>
              </a:rPr>
              <a:t>BankID</a:t>
            </a:r>
            <a:endParaRPr lang="sv-SE" sz="2000" dirty="0">
              <a:solidFill>
                <a:schemeClr val="bg1"/>
              </a:solidFill>
              <a:ea typeface="Arial" charset="0"/>
              <a:cs typeface="Arial" charset="0"/>
            </a:endParaRPr>
          </a:p>
          <a:p>
            <a:r>
              <a:rPr lang="sv-SE" sz="2000" dirty="0">
                <a:solidFill>
                  <a:schemeClr val="bg1"/>
                </a:solidFill>
                <a:ea typeface="Arial" charset="0"/>
                <a:cs typeface="Arial" charset="0"/>
              </a:rPr>
              <a:t>Använd aldrig e-legitimation t ex </a:t>
            </a:r>
            <a:r>
              <a:rPr lang="sv-SE" sz="2000" dirty="0" err="1">
                <a:solidFill>
                  <a:schemeClr val="bg1"/>
                </a:solidFill>
                <a:ea typeface="Arial" charset="0"/>
                <a:cs typeface="Arial" charset="0"/>
              </a:rPr>
              <a:t>BankID</a:t>
            </a:r>
            <a:r>
              <a:rPr lang="sv-SE" sz="2000" dirty="0">
                <a:solidFill>
                  <a:schemeClr val="bg1"/>
                </a:solidFill>
                <a:ea typeface="Arial" charset="0"/>
                <a:cs typeface="Arial" charset="0"/>
              </a:rPr>
              <a:t> på uppmaning av någon som kontaktar dig</a:t>
            </a:r>
          </a:p>
          <a:p>
            <a:r>
              <a:rPr lang="sv-SE" sz="2000" dirty="0">
                <a:solidFill>
                  <a:schemeClr val="bg1"/>
                </a:solidFill>
                <a:ea typeface="Arial" charset="0"/>
                <a:cs typeface="Arial" charset="0"/>
              </a:rPr>
              <a:t>Om du blir misstänksam, lägg på luren och slå själv in numret till bankens kundtjänst för att kontrollringa</a:t>
            </a:r>
          </a:p>
          <a:p>
            <a:r>
              <a:rPr lang="sv-SE" sz="2000" dirty="0">
                <a:solidFill>
                  <a:schemeClr val="bg1"/>
                </a:solidFill>
                <a:ea typeface="Arial" charset="0"/>
                <a:cs typeface="Arial" charset="0"/>
              </a:rPr>
              <a:t>Om du drabbas: polisanmäl alltid! Både bedrägeriförsök och genomförda bedrägerier</a:t>
            </a:r>
          </a:p>
        </p:txBody>
      </p:sp>
    </p:spTree>
    <p:extLst>
      <p:ext uri="{BB962C8B-B14F-4D97-AF65-F5344CB8AC3E}">
        <p14:creationId xmlns:p14="http://schemas.microsoft.com/office/powerpoint/2010/main" val="162525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tx2">
                <a:tint val="45000"/>
                <a:satMod val="400000"/>
              </a:schemeClr>
            </a:duotone>
          </a:blip>
          <a:srcRect/>
          <a:stretch/>
        </p:blipFill>
        <p:spPr>
          <a:xfrm>
            <a:off x="1370" y="-5054"/>
            <a:ext cx="12189260" cy="6856458"/>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370" y="6596"/>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095D5001-9EC2-1CD9-339B-9F5C37F9F021}"/>
              </a:ext>
            </a:extLst>
          </p:cNvPr>
          <p:cNvSpPr>
            <a:spLocks noGrp="1"/>
          </p:cNvSpPr>
          <p:nvPr>
            <p:ph type="title"/>
          </p:nvPr>
        </p:nvSpPr>
        <p:spPr>
          <a:xfrm>
            <a:off x="511862" y="1093920"/>
            <a:ext cx="11165535" cy="1325563"/>
          </a:xfrm>
        </p:spPr>
        <p:txBody>
          <a:bodyPr/>
          <a:lstStyle/>
          <a:p>
            <a:r>
              <a:rPr lang="sv-SE" sz="3600" b="1" dirty="0">
                <a:ea typeface="Arial" charset="0"/>
                <a:cs typeface="Calibri Light" panose="020F0302020204030204" pitchFamily="34" charset="0"/>
              </a:rPr>
              <a:t>I</a:t>
            </a:r>
            <a:r>
              <a:rPr lang="sv-SE" sz="3600" b="1" dirty="0">
                <a:solidFill>
                  <a:schemeClr val="bg1"/>
                </a:solidFill>
                <a:ea typeface="Arial" charset="0"/>
                <a:cs typeface="Calibri Light" panose="020F0302020204030204" pitchFamily="34" charset="0"/>
              </a:rPr>
              <a:t> DAG HAR VI TITTAT PÅ HUR TEKNIKEN </a:t>
            </a:r>
            <a:br>
              <a:rPr lang="sv-SE" sz="3600" b="1" dirty="0">
                <a:solidFill>
                  <a:schemeClr val="bg1"/>
                </a:solidFill>
                <a:ea typeface="Arial" charset="0"/>
                <a:cs typeface="Calibri Light" panose="020F0302020204030204" pitchFamily="34" charset="0"/>
              </a:rPr>
            </a:br>
            <a:r>
              <a:rPr lang="sv-SE" sz="3600" b="1" dirty="0">
                <a:solidFill>
                  <a:schemeClr val="bg1"/>
                </a:solidFill>
                <a:ea typeface="Arial" charset="0"/>
                <a:cs typeface="Calibri Light" panose="020F0302020204030204" pitchFamily="34" charset="0"/>
              </a:rPr>
              <a:t>KAN ÖPPNA NYA DÖRRAR.</a:t>
            </a:r>
            <a:br>
              <a:rPr lang="sv-SE" sz="3600" dirty="0">
                <a:solidFill>
                  <a:schemeClr val="bg1"/>
                </a:solidFill>
                <a:ea typeface="Arial" charset="0"/>
                <a:cs typeface="Calibri Light" panose="020F0302020204030204" pitchFamily="34" charset="0"/>
              </a:rPr>
            </a:b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VÅGA FRÅGA OCH VÅGA PROVA!</a:t>
            </a:r>
            <a:endParaRPr lang="sv-SE" sz="3600" dirty="0">
              <a:solidFill>
                <a:schemeClr val="bg1"/>
              </a:solidFill>
              <a:ea typeface="Arial" charset="0"/>
              <a:cs typeface="Calibri" panose="020F0502020204030204" pitchFamily="34" charset="0"/>
            </a:endParaRPr>
          </a:p>
        </p:txBody>
      </p:sp>
    </p:spTree>
    <p:extLst>
      <p:ext uri="{BB962C8B-B14F-4D97-AF65-F5344CB8AC3E}">
        <p14:creationId xmlns:p14="http://schemas.microsoft.com/office/powerpoint/2010/main" val="151014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Ulrica Bergström</a:t>
            </a:r>
          </a:p>
          <a:p>
            <a:pPr>
              <a:spcBef>
                <a:spcPts val="0"/>
              </a:spcBef>
            </a:pPr>
            <a:r>
              <a:rPr lang="sv-SE" sz="1800" dirty="0"/>
              <a:t>ulrica.bergstrom@swedbank.se</a:t>
            </a:r>
          </a:p>
        </p:txBody>
      </p:sp>
    </p:spTree>
    <p:extLst>
      <p:ext uri="{BB962C8B-B14F-4D97-AF65-F5344CB8AC3E}">
        <p14:creationId xmlns:p14="http://schemas.microsoft.com/office/powerpoint/2010/main" val="76352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p:txBody>
          <a:bodyPr/>
          <a:lstStyle/>
          <a:p>
            <a:r>
              <a:rPr lang="sv-SE" sz="5400" dirty="0"/>
              <a:t>EXTRAMATERIAL</a:t>
            </a:r>
            <a:endParaRPr lang="sv-SE" dirty="0"/>
          </a:p>
        </p:txBody>
      </p:sp>
    </p:spTree>
    <p:extLst>
      <p:ext uri="{BB962C8B-B14F-4D97-AF65-F5344CB8AC3E}">
        <p14:creationId xmlns:p14="http://schemas.microsoft.com/office/powerpoint/2010/main" val="237120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HUR LÄNGE KAN VI LÄRA OSS NYA SAKER?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49131"/>
            <a:ext cx="5118100" cy="4351338"/>
          </a:xfrm>
        </p:spPr>
        <p:txBody>
          <a:bodyPr>
            <a:normAutofit/>
          </a:bodyPr>
          <a:lstStyle/>
          <a:p>
            <a:pPr marL="0" indent="0">
              <a:buNone/>
              <a:tabLst>
                <a:tab pos="214313" algn="l"/>
              </a:tabLst>
            </a:pPr>
            <a:r>
              <a:rPr lang="sv-SE" sz="2000" b="1" dirty="0">
                <a:ea typeface="Arial" charset="0"/>
                <a:cs typeface="Arial" charset="0"/>
              </a:rPr>
              <a:t>Hur länge som helst!</a:t>
            </a:r>
          </a:p>
          <a:p>
            <a:pPr>
              <a:tabLst>
                <a:tab pos="214313" algn="l"/>
              </a:tabLst>
            </a:pPr>
            <a:r>
              <a:rPr lang="sv-SE" sz="2000" dirty="0">
                <a:ea typeface="Arial" charset="0"/>
                <a:cs typeface="Arial" charset="0"/>
              </a:rPr>
              <a:t>När vi blir äldre får vi generellt fler associationsbanor och blir bättre på </a:t>
            </a:r>
            <a:br>
              <a:rPr lang="sv-SE" sz="2000" dirty="0">
                <a:ea typeface="Arial" charset="0"/>
                <a:cs typeface="Arial" charset="0"/>
              </a:rPr>
            </a:br>
            <a:r>
              <a:rPr lang="sv-SE" sz="2000" dirty="0">
                <a:ea typeface="Arial" charset="0"/>
                <a:cs typeface="Arial" charset="0"/>
              </a:rPr>
              <a:t>att se sammanhang.</a:t>
            </a:r>
          </a:p>
          <a:p>
            <a:pPr marL="0" indent="0">
              <a:buNone/>
              <a:tabLst>
                <a:tab pos="214313" algn="l"/>
              </a:tabLst>
            </a:pPr>
            <a:r>
              <a:rPr lang="sv-SE" sz="2000" b="1" dirty="0">
                <a:ea typeface="Arial" charset="0"/>
                <a:cs typeface="Arial" charset="0"/>
              </a:rPr>
              <a:t>Börja smått och lär dig successivt</a:t>
            </a:r>
          </a:p>
          <a:p>
            <a:pPr>
              <a:tabLst>
                <a:tab pos="214313" algn="l"/>
              </a:tabLst>
            </a:pPr>
            <a:r>
              <a:rPr lang="sv-SE" sz="2000" dirty="0">
                <a:ea typeface="Arial" charset="0"/>
                <a:cs typeface="Arial" charset="0"/>
              </a:rPr>
              <a:t>Och våga fråga, det är många som vill hjälpa till!</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8" name="Platshållare för bild 7">
            <a:extLst>
              <a:ext uri="{FF2B5EF4-FFF2-40B4-BE49-F238E27FC236}">
                <a16:creationId xmlns:a16="http://schemas.microsoft.com/office/drawing/2014/main" id="{79E22FEF-BCC8-982F-A635-19876D19395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7647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DEN SOM EN GÅNG PROVAT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VILL SÄLLAN VRIDA KLOCKAN TILLBAKA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2238241"/>
            <a:ext cx="5118100" cy="4351338"/>
          </a:xfrm>
        </p:spPr>
        <p:txBody>
          <a:bodyPr>
            <a:normAutofit/>
          </a:bodyPr>
          <a:lstStyle/>
          <a:p>
            <a:pPr marL="0" indent="0">
              <a:buNone/>
              <a:tabLst>
                <a:tab pos="214313" algn="l"/>
              </a:tabLst>
            </a:pPr>
            <a:r>
              <a:rPr lang="sv-SE" sz="2000" b="1" dirty="0">
                <a:ea typeface="Arial" charset="0"/>
                <a:cs typeface="Arial" charset="0"/>
              </a:rPr>
              <a:t>Världen kommer till dig</a:t>
            </a:r>
          </a:p>
          <a:p>
            <a:pPr>
              <a:tabLst>
                <a:tab pos="214313" algn="l"/>
              </a:tabLst>
            </a:pPr>
            <a:r>
              <a:rPr lang="sv-SE" sz="2000" dirty="0">
                <a:ea typeface="Arial" charset="0"/>
                <a:cs typeface="Arial" charset="0"/>
              </a:rPr>
              <a:t>Plötslig finns nästan allt tillgängligt, utan att du behöver passa tider eller springa benen av dig.</a:t>
            </a:r>
          </a:p>
          <a:p>
            <a:pPr marL="0" indent="0">
              <a:buNone/>
              <a:tabLst>
                <a:tab pos="214313" algn="l"/>
              </a:tabLst>
            </a:pPr>
            <a:r>
              <a:rPr lang="sv-SE" sz="2000" b="1" dirty="0">
                <a:ea typeface="Arial" charset="0"/>
                <a:cs typeface="Arial" charset="0"/>
              </a:rPr>
              <a:t>Tekniken kan också rädda liv</a:t>
            </a:r>
          </a:p>
          <a:p>
            <a:pPr>
              <a:tabLst>
                <a:tab pos="214313" algn="l"/>
              </a:tabLst>
            </a:pPr>
            <a:r>
              <a:rPr lang="sv-SE" sz="2000" dirty="0">
                <a:ea typeface="Arial" charset="0"/>
                <a:cs typeface="Arial" charset="0"/>
              </a:rPr>
              <a:t>I nödsituationer går det att se var du befinner dig geografiskt.</a:t>
            </a: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klocka&#10;&#10;Automatiskt genererad beskrivning">
            <a:extLst>
              <a:ext uri="{FF2B5EF4-FFF2-40B4-BE49-F238E27FC236}">
                <a16:creationId xmlns:a16="http://schemas.microsoft.com/office/drawing/2014/main" id="{5BF46810-C105-0827-D817-B28756C3E67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0585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71" y="-5054"/>
            <a:ext cx="12189258" cy="6856458"/>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3193"/>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095D5001-9EC2-1CD9-339B-9F5C37F9F021}"/>
              </a:ext>
            </a:extLst>
          </p:cNvPr>
          <p:cNvSpPr>
            <a:spLocks noGrp="1"/>
          </p:cNvSpPr>
          <p:nvPr>
            <p:ph type="title"/>
          </p:nvPr>
        </p:nvSpPr>
        <p:spPr>
          <a:xfrm>
            <a:off x="513232" y="976988"/>
            <a:ext cx="11165535" cy="1325563"/>
          </a:xfrm>
        </p:spPr>
        <p:txBody>
          <a:bodyPr/>
          <a:lstStyle/>
          <a:p>
            <a:pPr algn="ctr"/>
            <a:r>
              <a:rPr lang="sv-SE" sz="3600" dirty="0">
                <a:ea typeface="Arial" charset="0"/>
                <a:cs typeface="Calibri Light" panose="020F0302020204030204" pitchFamily="34" charset="0"/>
              </a:rPr>
              <a:t>M</a:t>
            </a:r>
            <a:r>
              <a:rPr lang="sv-SE" sz="3600" dirty="0">
                <a:solidFill>
                  <a:schemeClr val="bg1"/>
                </a:solidFill>
                <a:ea typeface="Arial" charset="0"/>
                <a:cs typeface="Calibri Light" panose="020F0302020204030204" pitchFamily="34" charset="0"/>
              </a:rPr>
              <a:t>AN VET VAD MAN HAR </a:t>
            </a: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MEN INTE VAD MAN FÅR..</a:t>
            </a:r>
            <a:br>
              <a:rPr lang="sv-SE" sz="3600" dirty="0">
                <a:solidFill>
                  <a:schemeClr val="bg1"/>
                </a:solidFill>
                <a:ea typeface="Arial" charset="0"/>
                <a:cs typeface="Calibri Light" panose="020F0302020204030204" pitchFamily="34" charset="0"/>
              </a:rPr>
            </a:b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DET INVANDA ÄR DET TRYGGA. </a:t>
            </a: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OCH DET GÄLLER FÖRSTÅS ÄVEN NY TEKNIK.</a:t>
            </a:r>
            <a:endParaRPr lang="sv-SE" sz="3600" dirty="0">
              <a:solidFill>
                <a:schemeClr val="bg1"/>
              </a:solidFill>
              <a:ea typeface="Arial" charset="0"/>
              <a:cs typeface="Calibri" panose="020F0502020204030204" pitchFamily="34" charset="0"/>
            </a:endParaRPr>
          </a:p>
        </p:txBody>
      </p:sp>
    </p:spTree>
    <p:extLst>
      <p:ext uri="{BB962C8B-B14F-4D97-AF65-F5344CB8AC3E}">
        <p14:creationId xmlns:p14="http://schemas.microsoft.com/office/powerpoint/2010/main" val="69845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rgbClr val="D9C3A5">
                <a:tint val="50000"/>
                <a:satMod val="180000"/>
              </a:srgbClr>
            </a:duotone>
          </a:blip>
          <a:srcRect/>
          <a:stretch/>
        </p:blipFill>
        <p:spPr>
          <a:xfrm>
            <a:off x="2740" y="0"/>
            <a:ext cx="12189260"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BFBE53B2-EA7C-431C-AB37-E3B81A768C63}"/>
              </a:ext>
            </a:extLst>
          </p:cNvPr>
          <p:cNvSpPr>
            <a:spLocks noGrp="1"/>
          </p:cNvSpPr>
          <p:nvPr>
            <p:ph type="title"/>
          </p:nvPr>
        </p:nvSpPr>
        <p:spPr/>
        <p:txBody>
          <a:bodyPr/>
          <a:lstStyle/>
          <a:p>
            <a:pPr>
              <a:lnSpc>
                <a:spcPct val="100000"/>
              </a:lnSpc>
            </a:pPr>
            <a:r>
              <a:rPr lang="sv-SE" sz="5000" b="1" dirty="0"/>
              <a:t>TA STEGET</a:t>
            </a:r>
            <a:br>
              <a:rPr lang="sv-SE" sz="5000" dirty="0"/>
            </a:br>
            <a:r>
              <a:rPr lang="sv-SE" sz="4000" i="1" dirty="0"/>
              <a:t>- OCH UPPTÄCK EN HELT NY VÄRLD</a:t>
            </a:r>
            <a:endParaRPr lang="sv-SE" sz="5000" i="1" dirty="0"/>
          </a:p>
        </p:txBody>
      </p:sp>
    </p:spTree>
    <p:extLst>
      <p:ext uri="{BB962C8B-B14F-4D97-AF65-F5344CB8AC3E}">
        <p14:creationId xmlns:p14="http://schemas.microsoft.com/office/powerpoint/2010/main" val="5515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VAD HAR </a:t>
            </a:r>
            <a:r>
              <a:rPr lang="sv-SE" sz="3200" b="1" dirty="0">
                <a:latin typeface="Calibri" panose="020F0502020204030204" pitchFamily="34" charset="0"/>
                <a:ea typeface="Arial" charset="0"/>
                <a:cs typeface="Calibri" panose="020F0502020204030204" pitchFamily="34" charset="0"/>
              </a:rPr>
              <a:t>BLIVIT LÄTTARE TACK VARE TEKNIKEN OCH INTERNET?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r>
              <a:rPr lang="sv-SE" dirty="0">
                <a:latin typeface="Calibri" panose="020F0502020204030204" pitchFamily="34" charset="0"/>
              </a:rPr>
              <a:t>Sköta ekonomin och deklarera </a:t>
            </a:r>
          </a:p>
          <a:p>
            <a:r>
              <a:rPr lang="sv-SE" dirty="0">
                <a:latin typeface="Calibri" panose="020F0502020204030204" pitchFamily="34" charset="0"/>
              </a:rPr>
              <a:t>Ha kontakt med vården, t ex boka tid</a:t>
            </a:r>
          </a:p>
          <a:p>
            <a:r>
              <a:rPr lang="sv-SE" dirty="0">
                <a:latin typeface="Calibri" panose="020F0502020204030204" pitchFamily="34" charset="0"/>
              </a:rPr>
              <a:t>Beställa varor från när och fjärran</a:t>
            </a:r>
          </a:p>
          <a:p>
            <a:r>
              <a:rPr lang="sv-SE" dirty="0">
                <a:latin typeface="Calibri" panose="020F0502020204030204" pitchFamily="34" charset="0"/>
              </a:rPr>
              <a:t>Enkelt hålla kontakt med nära och kära</a:t>
            </a:r>
          </a:p>
          <a:p>
            <a:r>
              <a:rPr lang="sv-SE" dirty="0">
                <a:latin typeface="Calibri" panose="020F0502020204030204" pitchFamily="34" charset="0"/>
              </a:rPr>
              <a:t>Direkt få veta vad som händer i världen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inomhus, gul, objekt, verktyg&#10;&#10;Automatiskt genererad beskrivning">
            <a:extLst>
              <a:ext uri="{FF2B5EF4-FFF2-40B4-BE49-F238E27FC236}">
                <a16:creationId xmlns:a16="http://schemas.microsoft.com/office/drawing/2014/main" id="{3F20EE94-B44D-0234-388F-2042A30473C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ATT TA TILL SIG TEKNIKEN - OLIKA FÖRUTSÄTTNINGAR FÖR OLIKA GENERATIONER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85072"/>
            <a:ext cx="5118100" cy="4351338"/>
          </a:xfrm>
        </p:spPr>
        <p:txBody>
          <a:bodyPr>
            <a:normAutofit/>
          </a:bodyPr>
          <a:lstStyle/>
          <a:p>
            <a:r>
              <a:rPr lang="sv-SE" b="1" dirty="0"/>
              <a:t>Personer födda 1980 eller senare </a:t>
            </a:r>
            <a:br>
              <a:rPr lang="sv-SE" dirty="0"/>
            </a:br>
            <a:r>
              <a:rPr lang="sv-SE" dirty="0"/>
              <a:t>– Tar tekniken för given</a:t>
            </a:r>
          </a:p>
          <a:p>
            <a:r>
              <a:rPr lang="sv-SE" b="1" dirty="0"/>
              <a:t>Personer födda före 1980 </a:t>
            </a:r>
            <a:br>
              <a:rPr lang="sv-SE" dirty="0"/>
            </a:br>
            <a:r>
              <a:rPr lang="sv-SE" dirty="0"/>
              <a:t>– Har aktivt behövt lära sig tekniken</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10" name="Platshållare för bild 9" descr="En bild som visar person, inomhus&#10;&#10;Automatiskt genererad beskrivning">
            <a:extLst>
              <a:ext uri="{FF2B5EF4-FFF2-40B4-BE49-F238E27FC236}">
                <a16:creationId xmlns:a16="http://schemas.microsoft.com/office/drawing/2014/main" id="{E89F0F97-B4BA-8323-1944-B441B6BFD3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BANKID – DIN LEGITIMATION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PÅ NÄTET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r>
              <a:rPr lang="sv-SE" dirty="0" err="1">
                <a:latin typeface="Calibri" panose="020F0502020204030204" pitchFamily="34" charset="0"/>
              </a:rPr>
              <a:t>BankID</a:t>
            </a:r>
            <a:r>
              <a:rPr lang="sv-SE" dirty="0">
                <a:latin typeface="Calibri" panose="020F0502020204030204" pitchFamily="34" charset="0"/>
              </a:rPr>
              <a:t> är en elektronisk ID-handling som är jämförbar med pass, körkort och andra fysiska legitimationshandlingar.</a:t>
            </a:r>
          </a:p>
          <a:p>
            <a:r>
              <a:rPr lang="sv-SE" dirty="0">
                <a:latin typeface="Calibri" panose="020F0502020204030204" pitchFamily="34" charset="0"/>
              </a:rPr>
              <a:t>Gör det möjligt för företag, banker, organisationer och myndigheter att identifiera privatpersoner på Internet. </a:t>
            </a:r>
          </a:p>
          <a:p>
            <a:r>
              <a:rPr lang="sv-SE" dirty="0">
                <a:latin typeface="Calibri" panose="020F0502020204030204" pitchFamily="34" charset="0"/>
              </a:rPr>
              <a:t>Mobilt </a:t>
            </a:r>
            <a:r>
              <a:rPr lang="sv-SE" dirty="0" err="1">
                <a:latin typeface="Calibri" panose="020F0502020204030204" pitchFamily="34" charset="0"/>
              </a:rPr>
              <a:t>BankID</a:t>
            </a:r>
            <a:r>
              <a:rPr lang="sv-SE" dirty="0">
                <a:latin typeface="Calibri" panose="020F0502020204030204" pitchFamily="34" charset="0"/>
              </a:rPr>
              <a:t> är vanligast.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9" name="Platshållare för bild 8">
            <a:extLst>
              <a:ext uri="{FF2B5EF4-FFF2-40B4-BE49-F238E27FC236}">
                <a16:creationId xmlns:a16="http://schemas.microsoft.com/office/drawing/2014/main" id="{38EA7F49-AD48-4D4B-8D96-8D6BAD24D9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43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SÅ IDENTIFIERAR DU DIG MED MOBILT BANKID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91659"/>
            <a:ext cx="5118100" cy="4351338"/>
          </a:xfrm>
        </p:spPr>
        <p:txBody>
          <a:bodyPr>
            <a:normAutofit/>
          </a:bodyPr>
          <a:lstStyle/>
          <a:p>
            <a:r>
              <a:rPr lang="sv-SE" dirty="0"/>
              <a:t>Gå in på exempelvis Skatteverkets hemsida eller </a:t>
            </a:r>
            <a:r>
              <a:rPr lang="sv-SE" dirty="0" err="1"/>
              <a:t>app</a:t>
            </a:r>
            <a:r>
              <a:rPr lang="sv-SE" dirty="0"/>
              <a:t>, klicka på Logga in.</a:t>
            </a:r>
          </a:p>
          <a:p>
            <a:r>
              <a:rPr lang="sv-SE" dirty="0"/>
              <a:t>Välj Mobilt </a:t>
            </a:r>
            <a:r>
              <a:rPr lang="sv-SE" dirty="0" err="1"/>
              <a:t>BankID</a:t>
            </a:r>
            <a:r>
              <a:rPr lang="sv-SE" dirty="0"/>
              <a:t> och skriv ditt personnummer.</a:t>
            </a:r>
          </a:p>
          <a:p>
            <a:r>
              <a:rPr lang="sv-SE" dirty="0"/>
              <a:t>Starta </a:t>
            </a:r>
            <a:r>
              <a:rPr lang="sv-SE" dirty="0" err="1"/>
              <a:t>BankID-appen</a:t>
            </a:r>
            <a:r>
              <a:rPr lang="sv-SE" dirty="0"/>
              <a:t> i din telefon och slå din kod eller använd annan identifiering.</a:t>
            </a:r>
          </a:p>
          <a:p>
            <a:r>
              <a:rPr lang="sv-SE" dirty="0"/>
              <a:t>Klart! Nu kan du till exempel deklarera. </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8" name="Platshållare för bild 7" descr="En bild som visar text&#10;&#10;Automatiskt genererad beskrivning">
            <a:extLst>
              <a:ext uri="{FF2B5EF4-FFF2-40B4-BE49-F238E27FC236}">
                <a16:creationId xmlns:a16="http://schemas.microsoft.com/office/drawing/2014/main" id="{9363A6D0-C498-1781-BEC1-40EADC8256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235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MÖJLIGHETER MED BANKEN I DATORN ELLER MOBILEN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pPr>
              <a:tabLst>
                <a:tab pos="214313" algn="l"/>
              </a:tabLst>
            </a:pPr>
            <a:r>
              <a:rPr lang="sv-SE" dirty="0">
                <a:ea typeface="Arial" charset="0"/>
                <a:cs typeface="Arial" charset="0"/>
              </a:rPr>
              <a:t>Ha koll på privatekonomin när det passar dig. </a:t>
            </a:r>
          </a:p>
          <a:p>
            <a:pPr>
              <a:tabLst>
                <a:tab pos="214313" algn="l"/>
              </a:tabLst>
            </a:pPr>
            <a:r>
              <a:rPr lang="sv-SE" dirty="0">
                <a:ea typeface="Arial" charset="0"/>
                <a:cs typeface="Arial" charset="0"/>
              </a:rPr>
              <a:t>Se ditt saldo, betala räkningar och för</a:t>
            </a:r>
            <a:br>
              <a:rPr lang="sv-SE" dirty="0">
                <a:ea typeface="Arial" charset="0"/>
                <a:cs typeface="Arial" charset="0"/>
              </a:rPr>
            </a:br>
            <a:r>
              <a:rPr lang="sv-SE" dirty="0">
                <a:ea typeface="Arial" charset="0"/>
                <a:cs typeface="Arial" charset="0"/>
              </a:rPr>
              <a:t>över pengar.</a:t>
            </a:r>
          </a:p>
          <a:p>
            <a:pPr>
              <a:tabLst>
                <a:tab pos="214313" algn="l"/>
              </a:tabLst>
            </a:pPr>
            <a:r>
              <a:rPr lang="sv-SE" dirty="0">
                <a:ea typeface="Arial" charset="0"/>
                <a:cs typeface="Arial" charset="0"/>
              </a:rPr>
              <a:t>Du kan även handla fonder eller aktier.</a:t>
            </a: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text, bärbar dator, dator, använder&#10;&#10;Automatiskt genererad beskrivning">
            <a:extLst>
              <a:ext uri="{FF2B5EF4-FFF2-40B4-BE49-F238E27FC236}">
                <a16:creationId xmlns:a16="http://schemas.microsoft.com/office/drawing/2014/main" id="{F197F605-ACA0-504F-16C3-6B077FAED69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5458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SWISH – BETALA MED MOBILEN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8252"/>
            <a:ext cx="5118100" cy="4351338"/>
          </a:xfrm>
        </p:spPr>
        <p:txBody>
          <a:bodyPr>
            <a:normAutofit/>
          </a:bodyPr>
          <a:lstStyle/>
          <a:p>
            <a:pPr>
              <a:tabLst>
                <a:tab pos="214313" algn="l"/>
              </a:tabLst>
            </a:pPr>
            <a:r>
              <a:rPr lang="sv-SE" sz="2000" dirty="0">
                <a:ea typeface="Arial" charset="0"/>
                <a:cs typeface="Arial" charset="0"/>
              </a:rPr>
              <a:t>Skicka och ta emot pengar via mobilnummer </a:t>
            </a:r>
          </a:p>
          <a:p>
            <a:pPr>
              <a:tabLst>
                <a:tab pos="214313" algn="l"/>
              </a:tabLst>
            </a:pPr>
            <a:r>
              <a:rPr lang="sv-SE" sz="2000" dirty="0">
                <a:ea typeface="Arial" charset="0"/>
                <a:cs typeface="Arial" charset="0"/>
              </a:rPr>
              <a:t>Smidigt när du betalar på t.ex. loppis, vill dela nota eller ge en digital födelsedagspeng</a:t>
            </a:r>
          </a:p>
          <a:p>
            <a:pPr>
              <a:tabLst>
                <a:tab pos="214313" algn="l"/>
              </a:tabLst>
            </a:pPr>
            <a:r>
              <a:rPr lang="sv-SE" sz="2000" dirty="0">
                <a:ea typeface="Arial" charset="0"/>
                <a:cs typeface="Arial" charset="0"/>
              </a:rPr>
              <a:t>Kostnadsfritt för privatpersoner</a:t>
            </a:r>
          </a:p>
          <a:p>
            <a:pPr>
              <a:tabLst>
                <a:tab pos="214313" algn="l"/>
              </a:tabLst>
            </a:pPr>
            <a:r>
              <a:rPr lang="sv-SE" sz="2000" dirty="0">
                <a:cs typeface="Arial" charset="0"/>
              </a:rPr>
              <a:t>Även QR-kod kan användas </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11" name="Platshållare för bild 10">
            <a:extLst>
              <a:ext uri="{FF2B5EF4-FFF2-40B4-BE49-F238E27FC236}">
                <a16:creationId xmlns:a16="http://schemas.microsoft.com/office/drawing/2014/main" id="{A51583BA-D003-505F-E297-072E22D09C5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718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HANDLA PÅ NÄTET MED DIGITALA BANKTJÄNSTER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pPr>
              <a:tabLst>
                <a:tab pos="214313" algn="l"/>
              </a:tabLst>
            </a:pPr>
            <a:r>
              <a:rPr lang="sv-SE" sz="2000" dirty="0">
                <a:cs typeface="Arial" charset="0"/>
              </a:rPr>
              <a:t>Större utbud och ibland bättre pris än i fysiska butiker</a:t>
            </a:r>
          </a:p>
          <a:p>
            <a:pPr>
              <a:tabLst>
                <a:tab pos="214313" algn="l"/>
              </a:tabLst>
            </a:pPr>
            <a:r>
              <a:rPr lang="sv-SE" sz="2000" dirty="0">
                <a:cs typeface="Arial" charset="0"/>
              </a:rPr>
              <a:t>Lättare att jämföra produkter och priser</a:t>
            </a:r>
          </a:p>
          <a:p>
            <a:pPr>
              <a:tabLst>
                <a:tab pos="214313" algn="l"/>
              </a:tabLst>
            </a:pPr>
            <a:r>
              <a:rPr lang="sv-SE" sz="2000" dirty="0">
                <a:cs typeface="Arial" charset="0"/>
              </a:rPr>
              <a:t>Få varorna hemskickade</a:t>
            </a:r>
          </a:p>
          <a:p>
            <a:pPr>
              <a:tabLst>
                <a:tab pos="214313" algn="l"/>
              </a:tabLst>
            </a:pPr>
            <a:r>
              <a:rPr lang="sv-SE" sz="2000" dirty="0">
                <a:cs typeface="Arial" charset="0"/>
              </a:rPr>
              <a:t>Kom ihåg - kontrollera företaget och var misstänksam mot alltför bra erbjudanden </a:t>
            </a:r>
          </a:p>
          <a:p>
            <a:pPr>
              <a:tabLst>
                <a:tab pos="214313" algn="l"/>
              </a:tabLst>
            </a:pPr>
            <a:r>
              <a:rPr lang="sv-SE" sz="2000" dirty="0">
                <a:cs typeface="Arial" charset="0"/>
              </a:rPr>
              <a:t>Läs mer på </a:t>
            </a:r>
            <a:r>
              <a:rPr lang="sv-SE" sz="2000" dirty="0">
                <a:ea typeface="Arial" charset="0"/>
                <a:cs typeface="Arial" charset="0"/>
                <a:hlinkClick r:id="rId3"/>
              </a:rPr>
              <a:t>Hallakonsument.se</a:t>
            </a:r>
            <a:endParaRPr lang="sv-SE" sz="2000" dirty="0">
              <a:ea typeface="Arial" charset="0"/>
              <a:cs typeface="Arial" charset="0"/>
            </a:endParaRP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9" name="Platshållare för bild 8" descr="En bild som visar text&#10;&#10;Automatiskt genererad beskrivning">
            <a:extLst>
              <a:ext uri="{FF2B5EF4-FFF2-40B4-BE49-F238E27FC236}">
                <a16:creationId xmlns:a16="http://schemas.microsoft.com/office/drawing/2014/main" id="{2492CD8A-506C-8C7A-D847-4509C9E6AF25}"/>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019249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58</TotalTime>
  <Words>1588</Words>
  <Application>Microsoft Office PowerPoint</Application>
  <PresentationFormat>Bredbild</PresentationFormat>
  <Paragraphs>116</Paragraphs>
  <Slides>16</Slides>
  <Notes>16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DIGITALA VERKTYG  FÖR DIN EKONOMI</vt:lpstr>
      <vt:lpstr>TA STEGET - OCH UPPTÄCK EN HELT NY VÄRLD</vt:lpstr>
      <vt:lpstr>VAD HAR BLIVIT LÄTTARE TACK VARE TEKNIKEN OCH INTERNET?</vt:lpstr>
      <vt:lpstr>ATT TA TILL SIG TEKNIKEN - OLIKA FÖRUTSÄTTNINGAR FÖR OLIKA GENERATIONER</vt:lpstr>
      <vt:lpstr>BANKID – DIN LEGITIMATION  PÅ NÄTET</vt:lpstr>
      <vt:lpstr>SÅ IDENTIFIERAR DU DIG MED MOBILT BANKID</vt:lpstr>
      <vt:lpstr>MÖJLIGHETER MED BANKEN I DATORN ELLER MOBILEN   </vt:lpstr>
      <vt:lpstr>SWISH – BETALA MED MOBILEN  </vt:lpstr>
      <vt:lpstr>HANDLA PÅ NÄTET MED DIGITALA BANKTJÄNSTER</vt:lpstr>
      <vt:lpstr>SÄKERHET PÅ NÄTET</vt:lpstr>
      <vt:lpstr>I DAG HAR VI TITTAT PÅ HUR TEKNIKEN  KAN ÖPPNA NYA DÖRRAR.  VÅGA FRÅGA OCH VÅGA PROVA!</vt:lpstr>
      <vt:lpstr>Tack!</vt:lpstr>
      <vt:lpstr>EXTRAMATERIAL</vt:lpstr>
      <vt:lpstr>HUR LÄNGE KAN VI LÄRA OSS NYA SAKER?</vt:lpstr>
      <vt:lpstr>DEN SOM EN GÅNG PROVAT  VILL SÄLLAN VRIDA KLOCKAN TILLBAKA</vt:lpstr>
      <vt:lpstr>MAN VET VAD MAN HAR  MEN INTE VAD MAN FÅR..  DET INVANDA ÄR DET TRYGGA.  OCH DET GÄLLER FÖRSTÅS ÄVEN NY TEKNIK.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DIGITALA VERKTYG  FÖR DIN EKONOMI</dc:title>
  <dc:creator>Vanda Brandt</dc:creator>
  <cp:lastModifiedBy>Vanda Brandt</cp:lastModifiedBy>
  <cp:revision>8</cp:revision>
  <dcterms:created xsi:type="dcterms:W3CDTF">2023-03-03T13:23:07Z</dcterms:created>
  <dcterms:modified xsi:type="dcterms:W3CDTF">2025-02-10T12:14:25Z</dcterms:modified>
</cp:coreProperties>
</file>