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85" r:id="rId3"/>
    <p:sldId id="264" r:id="rId4"/>
    <p:sldId id="268" r:id="rId5"/>
    <p:sldId id="286" r:id="rId6"/>
    <p:sldId id="287" r:id="rId7"/>
    <p:sldId id="297" r:id="rId8"/>
    <p:sldId id="293" r:id="rId9"/>
    <p:sldId id="288" r:id="rId10"/>
    <p:sldId id="296" r:id="rId11"/>
    <p:sldId id="289" r:id="rId12"/>
    <p:sldId id="274" r:id="rId13"/>
    <p:sldId id="290" r:id="rId14"/>
    <p:sldId id="291" r:id="rId15"/>
    <p:sldId id="292" r:id="rId16"/>
    <p:sldId id="295" r:id="rId17"/>
    <p:sldId id="294"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F5D056"/>
    <a:srgbClr val="DB9B3D"/>
    <a:srgbClr val="F5D162"/>
    <a:srgbClr val="E05040"/>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7972" autoAdjust="0"/>
  </p:normalViewPr>
  <p:slideViewPr>
    <p:cSldViewPr snapToGrid="0" showGuides="1">
      <p:cViewPr varScale="1">
        <p:scale>
          <a:sx n="58" d="100"/>
          <a:sy n="58" d="100"/>
        </p:scale>
        <p:origin x="1112" y="56"/>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62723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099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Några exempel på bedrägerier</a:t>
            </a:r>
          </a:p>
          <a:p>
            <a:endParaRPr lang="sv-SE"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 finns i alla typer av digitala forum där vi är aktiva och försöker där bygga upp ett förtroende för att sedan erbjuda en påstådd investering som visar sig vara ett bedrägeri.</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n a</a:t>
            </a:r>
            <a:r>
              <a:rPr lang="sv-SE" sz="1200" b="0" i="0" kern="1200" dirty="0">
                <a:solidFill>
                  <a:schemeClr val="tx1"/>
                </a:solidFill>
                <a:effectLst/>
                <a:latin typeface="+mn-lt"/>
                <a:ea typeface="+mn-ea"/>
                <a:cs typeface="+mn-cs"/>
              </a:rPr>
              <a:t>nvänder någon annans kortuppgifter vid köp på nätet.</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Skimming</a:t>
            </a:r>
            <a:r>
              <a:rPr lang="sv-SE" sz="1200" b="0" i="0" kern="1200" dirty="0">
                <a:solidFill>
                  <a:schemeClr val="tx1"/>
                </a:solidFill>
                <a:effectLst/>
                <a:latin typeface="+mn-lt"/>
                <a:ea typeface="+mn-ea"/>
                <a:cs typeface="+mn-cs"/>
              </a:rPr>
              <a:t> av kontokort.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använder vilseledande uppgifter för databearbetning.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a:t>
            </a:r>
            <a:r>
              <a:rPr lang="sv-SE" sz="1200" b="0" i="0" kern="1200" baseline="0" dirty="0">
                <a:solidFill>
                  <a:schemeClr val="tx1"/>
                </a:solidFill>
                <a:effectLst/>
                <a:latin typeface="+mn-lt"/>
                <a:ea typeface="+mn-ea"/>
                <a:cs typeface="+mn-cs"/>
              </a:rPr>
              <a:t> kapar din väns konto </a:t>
            </a:r>
            <a:r>
              <a:rPr lang="sv-SE" sz="1200" b="0" i="0" kern="1200" dirty="0">
                <a:solidFill>
                  <a:schemeClr val="tx1"/>
                </a:solidFill>
                <a:effectLst/>
                <a:latin typeface="+mn-lt"/>
                <a:ea typeface="+mn-ea"/>
                <a:cs typeface="+mn-cs"/>
              </a:rPr>
              <a:t>på Sociala medier och via dennes konto kontaktar bedragaren dig och ber om en överföring.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gör ett kreditköp i annans namn via internet, varan hämtas med falsk legitimation.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På</a:t>
            </a:r>
            <a:r>
              <a:rPr lang="sv-SE" sz="1200" b="0" i="0" kern="1200" baseline="0" dirty="0">
                <a:solidFill>
                  <a:schemeClr val="tx1"/>
                </a:solidFill>
                <a:effectLst/>
                <a:latin typeface="+mn-lt"/>
                <a:ea typeface="+mn-ea"/>
                <a:cs typeface="+mn-cs"/>
              </a:rPr>
              <a:t> köp- och säljsajter på internet levereras inte den köpta varan alternativt att säljaren får inte betalningen trots att varan levererats. </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3266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Bedrägerier och ekobrott: </a:t>
            </a:r>
            <a:r>
              <a:rPr lang="sv-SE" sz="1200" b="0" i="0" kern="1200" dirty="0">
                <a:solidFill>
                  <a:schemeClr val="tx1"/>
                </a:solidFill>
                <a:effectLst/>
                <a:latin typeface="+mn-lt"/>
                <a:ea typeface="+mn-ea"/>
                <a:cs typeface="+mn-cs"/>
              </a:rPr>
              <a:t>https://www.bra.se/statistik/statistik-utifran-brottstyper/bedragerier-och-ekobrott.html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Ökningen av bedrägeribrotten sista tio åren beror bland annat på en ökad internetanvändning i samhället, och den tekniska utvecklingen bidrar till att nya metoder och möjligheter för att begå bedrägeribrott utvecklas. Anmälningsbenägenheten varierar mellan olika typer av bedrägerier, bland annat beroende på omständigheterna kring brottet samt myndigheters och privata aktörers förmåga att upptäcka de brott som riktas mot dem. Bedrägeri är ett typiskt seriebrott där en enda gärningsperson kan ge upphov till tusentals anmälda brott under en kort period. För enskilda typer av bedrägerier, exempelvis datorbedrägeri, kan därför statistiken uppvisa stora variationer från ett år till ett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99394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rPr>
              <a:t>Alla kan drabbas</a:t>
            </a:r>
          </a:p>
          <a:p>
            <a:r>
              <a:rPr lang="sv-SE" sz="1200" b="0" i="0" kern="1200" dirty="0">
                <a:solidFill>
                  <a:schemeClr val="tx1"/>
                </a:solidFill>
                <a:effectLst/>
              </a:rPr>
              <a:t>De som drabbas kan ha goda kunskaper om investeringar och placeringar, även de med yrkesmässig erfarenhet har blivit lurade. Just därför kan en del känna skam när de inser vad som hänt, och inte vilja berätta. Men sanningen är att alla kan falla offer för någon form av bedrägeri. De som arbetar med att utreda den här typen av fall har sett att ingen människa är immun mot bedrägerier.</a:t>
            </a:r>
          </a:p>
          <a:p>
            <a:endParaRPr lang="sv-SE" sz="1200" b="0" i="0" kern="1200" dirty="0">
              <a:solidFill>
                <a:schemeClr val="tx1"/>
              </a:solidFill>
              <a:effectLst/>
            </a:endParaRPr>
          </a:p>
          <a:p>
            <a:r>
              <a:rPr lang="sv-SE" sz="1200" b="0" i="0" kern="1200" dirty="0">
                <a:solidFill>
                  <a:schemeClr val="tx1"/>
                </a:solidFill>
                <a:effectLst/>
              </a:rPr>
              <a:t>Det kan börja med ett </a:t>
            </a:r>
            <a:r>
              <a:rPr lang="sv-SE" sz="1200" kern="1200" dirty="0">
                <a:solidFill>
                  <a:schemeClr val="tx1"/>
                </a:solidFill>
                <a:effectLst/>
                <a:latin typeface="+mn-lt"/>
                <a:ea typeface="+mn-ea"/>
                <a:cs typeface="+mn-cs"/>
              </a:rPr>
              <a:t>oväntat telefonsamtal. Den som ringer påstår sig vara investeringsrådgivare eller säljare åt ett mäklarföretag eller liknande. </a:t>
            </a:r>
            <a:r>
              <a:rPr lang="sv-SE" sz="1200" dirty="0"/>
              <a:t>Ibland är de bara ute efter att testa intresset för en viss slags investering, och höra efter om det går bra att återkomma</a:t>
            </a:r>
            <a:endParaRPr lang="sv-SE" sz="1200" b="0" i="0" kern="1200" dirty="0">
              <a:solidFill>
                <a:schemeClr val="tx1"/>
              </a:solidFill>
              <a:effectLst/>
            </a:endParaRPr>
          </a:p>
          <a:p>
            <a:endParaRPr lang="sv-SE" sz="1200" b="0" i="0" kern="1200" dirty="0">
              <a:solidFill>
                <a:schemeClr val="tx1"/>
              </a:solidFill>
              <a:effectLst/>
            </a:endParaRPr>
          </a:p>
          <a:p>
            <a:r>
              <a:rPr lang="sv-SE" sz="1200" b="0" i="0" kern="1200" dirty="0">
                <a:solidFill>
                  <a:schemeClr val="tx1"/>
                </a:solidFill>
                <a:effectLst/>
              </a:rPr>
              <a:t>Det har på senare tid varit vanligt att bedragarna kontaktar</a:t>
            </a:r>
            <a:r>
              <a:rPr lang="sv-SE" sz="1200" b="0" i="0" kern="1200" baseline="0" dirty="0">
                <a:solidFill>
                  <a:schemeClr val="tx1"/>
                </a:solidFill>
                <a:effectLst/>
              </a:rPr>
              <a:t> de som skrivit in kontaktuppgifter via sociala medier. På så sätt vet den som ringer redan att det finns i alla fall ett litet intresse att spinna vidare på. </a:t>
            </a:r>
          </a:p>
          <a:p>
            <a:endParaRPr lang="sv-SE" sz="1200" b="0" i="0" kern="1200" baseline="0" dirty="0">
              <a:solidFill>
                <a:schemeClr val="tx1"/>
              </a:solidFill>
              <a:effectLst/>
            </a:endParaRPr>
          </a:p>
          <a:p>
            <a:r>
              <a:rPr lang="sv-SE" sz="1200" b="0" i="0" kern="1200" baseline="0" dirty="0">
                <a:solidFill>
                  <a:schemeClr val="tx1"/>
                </a:solidFill>
                <a:effectLst/>
              </a:rPr>
              <a:t>Vilken metod som än använts så vet vi att den som en gång blivit lurad löper stor risk att bli kontaktad igen då kontaktuppgifterna från investeringsbedrägerier säljs vidare och sprids till andra som är intresserade.</a:t>
            </a:r>
          </a:p>
          <a:p>
            <a:endParaRPr lang="sv-SE" sz="1200" b="0" i="0" kern="1200" baseline="0" dirty="0">
              <a:solidFill>
                <a:schemeClr val="tx1"/>
              </a:solidFill>
              <a:effectLst/>
            </a:endParaRPr>
          </a:p>
          <a:p>
            <a:r>
              <a:rPr lang="sv-SE" sz="1200" b="1" i="0" kern="1200" dirty="0">
                <a:solidFill>
                  <a:schemeClr val="tx1"/>
                </a:solidFill>
                <a:effectLst/>
              </a:rPr>
              <a:t>Små och stora belopp</a:t>
            </a:r>
          </a:p>
          <a:p>
            <a:r>
              <a:rPr lang="sv-SE" sz="1200" b="0" i="0" kern="1200" dirty="0">
                <a:solidFill>
                  <a:schemeClr val="tx1"/>
                </a:solidFill>
                <a:effectLst/>
              </a:rPr>
              <a:t>För några år sedan var</a:t>
            </a:r>
            <a:r>
              <a:rPr lang="sv-SE" sz="1200" b="0" i="0" kern="1200" baseline="0" dirty="0">
                <a:solidFill>
                  <a:schemeClr val="tx1"/>
                </a:solidFill>
                <a:effectLst/>
              </a:rPr>
              <a:t> det vanligare att bedragarna riktade in sig på de som var rikare och på så sätt hade mer att investera. Sedan en tid tillbaka är det dock vanligare att man marknadsför en relativt liten initial investering på runt 2.500 kronor så att fler ska bli lockade. Det har i vissa fall tyvärr ändå slutat med att miljoner har investerats och försvunnit.</a:t>
            </a:r>
          </a:p>
          <a:p>
            <a:endParaRPr lang="sv-SE" sz="1200" b="0" i="0" kern="1200" baseline="0" dirty="0">
              <a:solidFill>
                <a:schemeClr val="tx1"/>
              </a:solidFill>
              <a:effectLst/>
            </a:endParaRPr>
          </a:p>
          <a:p>
            <a:r>
              <a:rPr lang="sv-SE" sz="1200" b="1" i="0" kern="1200" dirty="0">
                <a:solidFill>
                  <a:schemeClr val="tx1"/>
                </a:solidFill>
                <a:effectLst/>
              </a:rPr>
              <a:t>Bedragare lockar med </a:t>
            </a:r>
            <a:r>
              <a:rPr lang="sv-SE" sz="1200" b="1" i="0" kern="1200" dirty="0" err="1">
                <a:solidFill>
                  <a:schemeClr val="tx1"/>
                </a:solidFill>
                <a:effectLst/>
              </a:rPr>
              <a:t>bitcoin</a:t>
            </a:r>
            <a:endParaRPr lang="sv-SE" sz="1200" b="1" i="0" kern="1200" dirty="0">
              <a:solidFill>
                <a:schemeClr val="tx1"/>
              </a:solidFill>
              <a:effectLst/>
            </a:endParaRPr>
          </a:p>
          <a:p>
            <a:r>
              <a:rPr lang="sv-SE" sz="1200" b="0" i="0" kern="1200" dirty="0">
                <a:solidFill>
                  <a:schemeClr val="tx1"/>
                </a:solidFill>
                <a:effectLst/>
              </a:rPr>
              <a:t>Bedragare lockar med </a:t>
            </a:r>
            <a:r>
              <a:rPr lang="sv-SE" sz="1200" b="0" i="0" kern="1200" dirty="0" err="1">
                <a:solidFill>
                  <a:schemeClr val="tx1"/>
                </a:solidFill>
                <a:effectLst/>
              </a:rPr>
              <a:t>bitcoin</a:t>
            </a:r>
            <a:r>
              <a:rPr lang="sv-SE" sz="1200" b="0" i="0" kern="1200" dirty="0">
                <a:solidFill>
                  <a:schemeClr val="tx1"/>
                </a:solidFill>
                <a:effectLst/>
              </a:rPr>
              <a:t> genom att ringa eller mejla till konsumenter och berätta att det finns upphittade investeringar i </a:t>
            </a:r>
            <a:r>
              <a:rPr lang="sv-SE" sz="1200" b="0" i="0" kern="1200" dirty="0" err="1">
                <a:solidFill>
                  <a:schemeClr val="tx1"/>
                </a:solidFill>
                <a:effectLst/>
              </a:rPr>
              <a:t>bitcoin</a:t>
            </a:r>
            <a:r>
              <a:rPr lang="sv-SE" sz="1200" b="0" i="0" kern="1200" dirty="0">
                <a:solidFill>
                  <a:schemeClr val="tx1"/>
                </a:solidFill>
                <a:effectLst/>
              </a:rPr>
              <a:t>. Den stora uppgången för </a:t>
            </a:r>
            <a:r>
              <a:rPr lang="sv-SE" sz="1200" b="0" i="0" kern="1200" dirty="0" err="1">
                <a:solidFill>
                  <a:schemeClr val="tx1"/>
                </a:solidFill>
                <a:effectLst/>
              </a:rPr>
              <a:t>bitcoin</a:t>
            </a:r>
            <a:r>
              <a:rPr lang="sv-SE" sz="1200" b="0" i="0" kern="1200" dirty="0">
                <a:solidFill>
                  <a:schemeClr val="tx1"/>
                </a:solidFill>
                <a:effectLst/>
              </a:rPr>
              <a:t>-kursen gjorde att bedragare kan säga att en ganska liten investering för 5-10 år sedan nu har vuxit till ett mångdubbelt belopp.</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59455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56163"/>
          </a:xfrm>
        </p:spPr>
        <p:txBody>
          <a:bodyPr/>
          <a:lstStyle/>
          <a:p>
            <a:r>
              <a:rPr lang="sv-SE" sz="1200" b="0" i="0" kern="1200" dirty="0">
                <a:solidFill>
                  <a:schemeClr val="tx1"/>
                </a:solidFill>
                <a:effectLst/>
                <a:latin typeface="+mn-lt"/>
                <a:ea typeface="+mn-ea"/>
                <a:cs typeface="+mn-cs"/>
              </a:rPr>
              <a:t>De som genomför investeringsbedrägerier är ofta väldigt skickliga på att efterlikna seriös affärsverksamhet. Men det finns, trots allt, tecken som bör väcka misstankar om att allt inte står rätt till. Här är några exempel på signaler på oseriös verksamhet. Var uppmärksam på dessa om du blir kontaktad av ett företag som du inte känner till.</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För bra för att vara sant - </a:t>
            </a:r>
            <a:r>
              <a:rPr lang="sv-SE" sz="1200" b="0" i="0" kern="1200" dirty="0">
                <a:solidFill>
                  <a:schemeClr val="tx1"/>
                </a:solidFill>
                <a:effectLst/>
                <a:latin typeface="+mn-lt"/>
                <a:ea typeface="+mn-ea"/>
                <a:cs typeface="+mn-cs"/>
              </a:rPr>
              <a:t>Se alltid upp med erbjudanden som dimper ned från ingenstans – exempelvis oväntade telefonsamtal från främmande säljare – och som låter som snabba och enkla sätt att göra en vinst utan någon större ansträngning.</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Spänner över flera länder - </a:t>
            </a:r>
            <a:r>
              <a:rPr lang="sv-SE" sz="1200" b="0" i="0" kern="1200" dirty="0">
                <a:solidFill>
                  <a:schemeClr val="tx1"/>
                </a:solidFill>
                <a:effectLst/>
                <a:latin typeface="+mn-lt"/>
                <a:ea typeface="+mn-ea"/>
                <a:cs typeface="+mn-cs"/>
              </a:rPr>
              <a:t>Om du ser att mäklaren uppger en adress i ett land, att investeringen ska ske i ytterligare ett land och banken som du ska betala till finns i ett tredje land, bör du ta det som en allvarlig varningssignal. Investeringsbedrägerier organiseras ofta så att verksamheten är utspridd på flera länder för att göra det svårare att bli spårad</a:t>
            </a:r>
          </a:p>
          <a:p>
            <a:endParaRPr lang="sv-SE" sz="1200" dirty="0"/>
          </a:p>
          <a:p>
            <a:r>
              <a:rPr lang="sv-SE" sz="1200" b="1" i="0" kern="1200" dirty="0">
                <a:solidFill>
                  <a:schemeClr val="tx1"/>
                </a:solidFill>
                <a:effectLst/>
                <a:latin typeface="+mn-lt"/>
                <a:ea typeface="+mn-ea"/>
                <a:cs typeface="+mn-cs"/>
              </a:rPr>
              <a:t>Saknar nödvändigt tillstånd - </a:t>
            </a:r>
            <a:r>
              <a:rPr lang="sv-SE" sz="1200" b="0" i="0" kern="1200" dirty="0">
                <a:solidFill>
                  <a:schemeClr val="tx1"/>
                </a:solidFill>
                <a:effectLst/>
                <a:latin typeface="+mn-lt"/>
                <a:ea typeface="+mn-ea"/>
                <a:cs typeface="+mn-cs"/>
              </a:rPr>
              <a:t>För att få vända sig till kunder i Sverige och erbjuda finansiell rådgivning, investeringar och andra finansiella produkter måste ett företag ha tillstånd från FI eller från motsvarande tillsynsmyndighet i något annat land som i sin tur anmält detta till FI. Vissa påstår sig ha tillstånd i landet de verkar, vilket kan vara helt gripet ur luften och dessutom otillräckligt.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Aktuella</a:t>
            </a:r>
            <a:r>
              <a:rPr lang="sv-SE" sz="1200" b="1" i="0" kern="1200" baseline="0" dirty="0">
                <a:solidFill>
                  <a:schemeClr val="tx1"/>
                </a:solidFill>
                <a:effectLst/>
                <a:latin typeface="+mn-lt"/>
                <a:ea typeface="+mn-ea"/>
                <a:cs typeface="+mn-cs"/>
              </a:rPr>
              <a:t> produkter</a:t>
            </a:r>
            <a:r>
              <a:rPr lang="sv-SE" sz="1200" b="1" i="0" kern="1200" dirty="0">
                <a:solidFill>
                  <a:schemeClr val="tx1"/>
                </a:solidFill>
                <a:effectLst/>
                <a:latin typeface="+mn-lt"/>
                <a:ea typeface="+mn-ea"/>
                <a:cs typeface="+mn-cs"/>
              </a:rPr>
              <a:t> - </a:t>
            </a:r>
            <a:r>
              <a:rPr lang="sv-SE" sz="1200" b="0" i="0" kern="1200" dirty="0">
                <a:solidFill>
                  <a:schemeClr val="tx1"/>
                </a:solidFill>
                <a:effectLst/>
                <a:latin typeface="+mn-lt"/>
                <a:ea typeface="+mn-ea"/>
                <a:cs typeface="+mn-cs"/>
              </a:rPr>
              <a:t>Investeringsförslagen rör ofta något som ligger i tiden och som det skrivs mycket om i tidningarna, till exempel valuta, kryptovaluta (till exempel </a:t>
            </a:r>
            <a:r>
              <a:rPr lang="sv-SE" sz="1200" b="0" i="0" kern="1200" dirty="0" err="1">
                <a:solidFill>
                  <a:schemeClr val="tx1"/>
                </a:solidFill>
                <a:effectLst/>
                <a:latin typeface="+mn-lt"/>
                <a:ea typeface="+mn-ea"/>
                <a:cs typeface="+mn-cs"/>
              </a:rPr>
              <a:t>Bitcoin</a:t>
            </a:r>
            <a:r>
              <a:rPr lang="sv-SE" sz="1200" b="0" i="0" kern="1200" dirty="0">
                <a:solidFill>
                  <a:schemeClr val="tx1"/>
                </a:solidFill>
                <a:effectLst/>
                <a:latin typeface="+mn-lt"/>
                <a:ea typeface="+mn-ea"/>
                <a:cs typeface="+mn-cs"/>
              </a:rPr>
              <a:t>), miljöteknik</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och aktier relaterade till </a:t>
            </a:r>
            <a:r>
              <a:rPr lang="sv-SE" sz="1200" b="0" i="0" kern="1200" dirty="0" err="1">
                <a:solidFill>
                  <a:schemeClr val="tx1"/>
                </a:solidFill>
                <a:effectLst/>
                <a:latin typeface="+mn-lt"/>
                <a:ea typeface="+mn-ea"/>
                <a:cs typeface="+mn-cs"/>
              </a:rPr>
              <a:t>covid</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Snabba beslut - </a:t>
            </a:r>
            <a:r>
              <a:rPr lang="sv-SE" sz="1200" b="0" i="0" kern="1200" dirty="0">
                <a:solidFill>
                  <a:schemeClr val="tx1"/>
                </a:solidFill>
                <a:effectLst/>
                <a:latin typeface="+mn-lt"/>
                <a:ea typeface="+mn-ea"/>
                <a:cs typeface="+mn-cs"/>
              </a:rPr>
              <a:t>Ett typiskt drag för investeringsbedrägerier är att du får press på dig att fatta snabba beslut. Betänketid ges, men bedragarna återkommer upprepade gånger om att du måste bestämma dig, för att sätta dig under tryck.</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Påstådd låg risk - </a:t>
            </a:r>
            <a:r>
              <a:rPr lang="sv-SE" sz="1200" b="0" i="0" kern="1200" dirty="0">
                <a:solidFill>
                  <a:schemeClr val="tx1"/>
                </a:solidFill>
                <a:effectLst/>
                <a:latin typeface="+mn-lt"/>
                <a:ea typeface="+mn-ea"/>
                <a:cs typeface="+mn-cs"/>
              </a:rPr>
              <a:t>De som tar kontakt på det här sättet och föreslår en investering framhåller gärna att den självfallet innebär en viss risk, men att de har tillgång till information som gör att de bedömer den som säker. Dessutom kan du få löfte om att kunna sälja när du vill, eller få pengarna tillbaka om investeringen inte ökar i värde eller ger utdelning. De kan också locka med en rabatt för tidiga investerare.</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Alltid tillfälle att köpa – aldrig att sälja - </a:t>
            </a:r>
            <a:r>
              <a:rPr lang="sv-SE" sz="1200" b="0" i="0" kern="1200" dirty="0">
                <a:solidFill>
                  <a:schemeClr val="tx1"/>
                </a:solidFill>
                <a:effectLst/>
                <a:latin typeface="+mn-lt"/>
                <a:ea typeface="+mn-ea"/>
                <a:cs typeface="+mn-cs"/>
              </a:rPr>
              <a:t>Om du gjort en investering och efter en tid vill sälja kommer bedragarna envetet att hävda att det är fel tillfälle. Investeringen kommer att öka i värde och du kommer att ångra dig, påstår de.</a:t>
            </a:r>
          </a:p>
          <a:p>
            <a:endParaRPr lang="sv-SE" sz="1200" dirty="0"/>
          </a:p>
          <a:p>
            <a:r>
              <a:rPr lang="sv-SE" sz="1200" b="1" i="0" kern="1200" dirty="0">
                <a:solidFill>
                  <a:schemeClr val="tx1"/>
                </a:solidFill>
                <a:effectLst/>
                <a:latin typeface="+mn-lt"/>
                <a:ea typeface="+mn-ea"/>
                <a:cs typeface="+mn-cs"/>
              </a:rPr>
              <a:t>Insiderinformation - </a:t>
            </a:r>
            <a:r>
              <a:rPr lang="sv-SE" sz="1200" b="0" i="0" kern="1200" dirty="0">
                <a:solidFill>
                  <a:schemeClr val="tx1"/>
                </a:solidFill>
                <a:effectLst/>
                <a:latin typeface="+mn-lt"/>
                <a:ea typeface="+mn-ea"/>
                <a:cs typeface="+mn-cs"/>
              </a:rPr>
              <a:t>Det är också vanligt att den som kontaktar dig säger sig ha insiderinformation som övriga marknaden inte känner till – och att detta inte skulle vara olagligt när det sker utomlands.</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Skattefri avkastning - </a:t>
            </a:r>
            <a:r>
              <a:rPr lang="sv-SE" sz="1200" b="0" i="0" kern="1200" dirty="0">
                <a:solidFill>
                  <a:schemeClr val="tx1"/>
                </a:solidFill>
                <a:effectLst/>
                <a:latin typeface="+mn-lt"/>
                <a:ea typeface="+mn-ea"/>
                <a:cs typeface="+mn-cs"/>
              </a:rPr>
              <a:t>En annan variant är att det handlar om en möjlighet att investera innan en förestående börsintroduktion. Löften kan ges om en notering inom exempelvis ett halvår och en årlig aktieutdelning. Skattefri avkastning är ett annat ofta använt lockbete.</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Upprepade långa samtal - </a:t>
            </a:r>
            <a:r>
              <a:rPr lang="sv-SE" sz="1200" b="0" i="0" kern="1200" dirty="0">
                <a:solidFill>
                  <a:schemeClr val="tx1"/>
                </a:solidFill>
                <a:effectLst/>
                <a:latin typeface="+mn-lt"/>
                <a:ea typeface="+mn-ea"/>
                <a:cs typeface="+mn-cs"/>
              </a:rPr>
              <a:t>Nästan alla som drabbats vittnar om en anmärkningsvärd envetenhet och uthållighet hos bedragarna. Så fort de noterat minsta intresse ringer de om och om igen, ofta långa samtal där de lovar hög och snabb avkastning och varnar för besvikelse om du inte skulle våga investera.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85600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45147"/>
          </a:xfrm>
        </p:spPr>
        <p:txBody>
          <a:bodyPr/>
          <a:lstStyle/>
          <a:p>
            <a:r>
              <a:rPr lang="sv-SE" b="1" i="0" kern="1200" dirty="0">
                <a:solidFill>
                  <a:schemeClr val="tx1"/>
                </a:solidFill>
                <a:effectLst/>
              </a:rPr>
              <a:t>Undvik att lämna ut kontaktuppgifter via annonser om investeringar som cirkulerar i sociala medier. </a:t>
            </a:r>
            <a:r>
              <a:rPr lang="sv-SE" b="0" i="0" kern="1200" dirty="0">
                <a:solidFill>
                  <a:schemeClr val="tx1"/>
                </a:solidFill>
                <a:effectLst/>
              </a:rPr>
              <a:t>Det har ofta varit då man blivit kontaktad inom en dag. Seriösa företag erbjuder sällan finansiella investeringar över telefon utan att ytterligare dokumentation ska finnas. Var skeptisk mot försäljare som ringer</a:t>
            </a:r>
            <a:r>
              <a:rPr lang="sv-SE" b="0" i="0" kern="1200" baseline="0" dirty="0">
                <a:solidFill>
                  <a:schemeClr val="tx1"/>
                </a:solidFill>
                <a:effectLst/>
              </a:rPr>
              <a:t> och</a:t>
            </a:r>
            <a:r>
              <a:rPr lang="sv-SE" b="0" i="0" kern="1200" dirty="0">
                <a:solidFill>
                  <a:schemeClr val="tx1"/>
                </a:solidFill>
                <a:effectLst/>
              </a:rPr>
              <a:t> försöker sälja investeringar, framförallt om de är väldigt påstridiga samt ringer flera gånger utan att du har efterfrågat</a:t>
            </a:r>
            <a:r>
              <a:rPr lang="sv-SE" b="0" i="0" kern="1200" baseline="0" dirty="0">
                <a:solidFill>
                  <a:schemeClr val="tx1"/>
                </a:solidFill>
                <a:effectLst/>
              </a:rPr>
              <a:t> det</a:t>
            </a:r>
            <a:r>
              <a:rPr lang="sv-SE" b="0" i="0" kern="1200" dirty="0">
                <a:solidFill>
                  <a:schemeClr val="tx1"/>
                </a:solidFill>
                <a:effectLst/>
              </a:rPr>
              <a:t>. Be även att få se allt skriftligt!</a:t>
            </a:r>
          </a:p>
          <a:p>
            <a:endParaRPr lang="sv-SE" b="0" i="0" kern="1200" dirty="0">
              <a:solidFill>
                <a:schemeClr val="tx1"/>
              </a:solidFill>
              <a:effectLst/>
            </a:endParaRPr>
          </a:p>
          <a:p>
            <a:r>
              <a:rPr lang="sv-SE" b="1" i="0" kern="1200" dirty="0">
                <a:solidFill>
                  <a:schemeClr val="tx1"/>
                </a:solidFill>
                <a:effectLst/>
              </a:rPr>
              <a:t>Förstå investeringen</a:t>
            </a:r>
          </a:p>
          <a:p>
            <a:r>
              <a:rPr lang="sv-SE" b="0" i="0" kern="1200" dirty="0">
                <a:solidFill>
                  <a:schemeClr val="tx1"/>
                </a:solidFill>
                <a:effectLst/>
              </a:rPr>
              <a:t>Finansmarknaden är komplex och består av många komplicerade produkter. Avstå från att investera om du inte begriper vad det handlar om.</a:t>
            </a:r>
          </a:p>
          <a:p>
            <a:endParaRPr lang="sv-SE" b="0" i="0" kern="1200" dirty="0">
              <a:solidFill>
                <a:schemeClr val="tx1"/>
              </a:solidFill>
              <a:effectLst/>
            </a:endParaRPr>
          </a:p>
          <a:p>
            <a:r>
              <a:rPr lang="sv-SE" b="1" i="0" kern="1200" dirty="0">
                <a:effectLst/>
              </a:rPr>
              <a:t>Kontrollera tillstånd och FI:s varningslista</a:t>
            </a:r>
          </a:p>
          <a:p>
            <a:r>
              <a:rPr lang="sv-SE" b="0" i="0" kern="1200" dirty="0">
                <a:effectLst/>
              </a:rPr>
              <a:t>För de flesta finansiella verksamheter krävs tillstånd från FI. I FI:s företagsregister hittar du de företag som har tillstånd från FI eller är registrerade hos FI. Har företaget som kontaktar dig inget tillstånd ska du inte heller göra affärer med det. I FI:s varningslista hittar du företag som inte existerar eller saknar tillstånd, dessa erbjuder ofta investeringar som senare visat sig vara värdelösa. Det går även att kontrollera bolagsregistret om man är osäker på om ett företag överhuvudtaget</a:t>
            </a:r>
            <a:r>
              <a:rPr lang="sv-SE" b="0" i="0" kern="1200" baseline="0" dirty="0">
                <a:effectLst/>
              </a:rPr>
              <a:t> existerar.</a:t>
            </a:r>
            <a:endParaRPr lang="sv-SE" b="0" i="0" kern="1200" dirty="0">
              <a:effectLst/>
            </a:endParaRPr>
          </a:p>
          <a:p>
            <a:endParaRPr lang="sv-SE" b="0" i="0" kern="1200" dirty="0">
              <a:solidFill>
                <a:schemeClr val="tx1"/>
              </a:solidFill>
              <a:effectLst/>
            </a:endParaRPr>
          </a:p>
          <a:p>
            <a:r>
              <a:rPr lang="sv-SE" b="1" i="0" kern="1200" dirty="0">
                <a:solidFill>
                  <a:schemeClr val="tx1"/>
                </a:solidFill>
                <a:effectLst/>
              </a:rPr>
              <a:t>Sök mer fakta </a:t>
            </a:r>
          </a:p>
          <a:p>
            <a:r>
              <a:rPr lang="sv-SE" b="0" i="0" kern="1200" dirty="0">
                <a:solidFill>
                  <a:schemeClr val="tx1"/>
                </a:solidFill>
                <a:effectLst/>
              </a:rPr>
              <a:t>Gör en sökning på internet efter vad andra har för upplevelser av bolaget, gärna flera sidor så att man kan vara säker på att de är oberoende av företaget. Det är samtidigt bra att känna till att bedragare hela tiden skapar nya hemsidor som ingen hunnit skriva seriösa omdömen om.</a:t>
            </a:r>
          </a:p>
          <a:p>
            <a:endParaRPr lang="sv-SE" b="0" i="0" kern="1200" dirty="0">
              <a:solidFill>
                <a:schemeClr val="tx1"/>
              </a:solidFill>
              <a:effectLst/>
            </a:endParaRPr>
          </a:p>
          <a:p>
            <a:r>
              <a:rPr lang="sv-SE" b="1" i="0" kern="1200" dirty="0">
                <a:solidFill>
                  <a:schemeClr val="tx1"/>
                </a:solidFill>
                <a:effectLst/>
              </a:rPr>
              <a:t>Berätta om erbjudandet</a:t>
            </a:r>
          </a:p>
          <a:p>
            <a:r>
              <a:rPr lang="sv-SE" altLang="sv-SE" b="0" i="0" kern="1200" baseline="0" dirty="0">
                <a:solidFill>
                  <a:schemeClr val="tx1"/>
                </a:solidFill>
                <a:effectLst/>
              </a:rPr>
              <a:t>Berätta för någon anhörig eller vän om erbjudandet, helst någon med kunskap om värdepapper, investeringar eller det område erbjudandet omfattar. Ibland är bedragarna så övertygande och ihärdiga att det blir svårt att ifrågasätta. Då kan det vara till hjälp att bolla erbjudandet med någon utomstående. </a:t>
            </a:r>
          </a:p>
          <a:p>
            <a:endParaRPr lang="sv-SE" altLang="sv-SE" b="0" i="0" kern="1200" baseline="0" dirty="0">
              <a:solidFill>
                <a:schemeClr val="tx1"/>
              </a:solidFill>
              <a:effectLst/>
            </a:endParaRPr>
          </a:p>
          <a:p>
            <a:r>
              <a:rPr lang="sv-SE" altLang="sv-SE" b="1" i="0" kern="1200" baseline="0" dirty="0">
                <a:solidFill>
                  <a:schemeClr val="tx1"/>
                </a:solidFill>
                <a:effectLst/>
              </a:rPr>
              <a:t>Bank-id och koder</a:t>
            </a:r>
          </a:p>
          <a:p>
            <a:r>
              <a:rPr lang="sv-SE" dirty="0"/>
              <a:t>Under inga omständigheter ska du hjälpa till genom att logga in med din bankdosa, bank-id eller läsa upp inloggningskoder.</a:t>
            </a:r>
            <a:endParaRPr lang="sv-SE" altLang="sv-SE" kern="1200" baseline="0" dirty="0">
              <a:solidFill>
                <a:schemeClr val="tx1"/>
              </a:solidFill>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3907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ea typeface="Calibri" panose="020F0502020204030204" pitchFamily="34" charset="0"/>
              </a:rPr>
              <a:t>Varningslistan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Calibri" panose="020F0502020204030204" pitchFamily="34" charset="0"/>
              </a:rPr>
              <a:t>FI utreder inte det enskilda fallet men har möjlighet att varna för företag som erbjuder svenska konsumenter och investerare finansiella tjänster eller produkter utan att företaget har nödvändiga tillstånd i eller utanför Sverige. Dessa företag erbjuder ofta investeringar som senare visar sig värdelösa. Vi tar gärna emot tips om den här typen av företag eller hemsidor.</a:t>
            </a:r>
          </a:p>
          <a:p>
            <a:endParaRPr lang="sv-SE" kern="1200" dirty="0"/>
          </a:p>
          <a:p>
            <a:r>
              <a:rPr lang="sv-SE" b="1" kern="1200" dirty="0"/>
              <a:t>Företag under tillsyn</a:t>
            </a:r>
          </a:p>
          <a:p>
            <a:r>
              <a:rPr lang="sv-SE" kern="1200" dirty="0"/>
              <a:t>Information som FI får från allmänheten är ofta till stor hjälp i vårt arbete. Speciellt om den pekar på systematiska fel</a:t>
            </a:r>
            <a:r>
              <a:rPr lang="sv-SE" kern="1200" baseline="0" dirty="0"/>
              <a:t> samt</a:t>
            </a:r>
            <a:r>
              <a:rPr lang="sv-SE" kern="1200" dirty="0"/>
              <a:t> fel som kan drabba fler kunder. </a:t>
            </a:r>
            <a:r>
              <a:rPr lang="sv-SE" dirty="0"/>
              <a:t>FI tar gärna emot anmälningar som tyder på brister i hur ett företag följer lagar och regler.</a:t>
            </a:r>
          </a:p>
          <a:p>
            <a:endParaRPr lang="sv-SE" kern="1200" dirty="0"/>
          </a:p>
          <a:p>
            <a:r>
              <a:rPr lang="sv-SE" dirty="0"/>
              <a:t>Vägledning och juridiska</a:t>
            </a:r>
            <a:r>
              <a:rPr lang="sv-SE" baseline="0" dirty="0"/>
              <a:t> frågor går det även att få hjälp med genom att kontakta</a:t>
            </a:r>
            <a:r>
              <a:rPr lang="sv-SE" dirty="0"/>
              <a:t> Konsumenternas Bank- och finansbyrå och av Konsumenternas försäkringsbyrå, www.konsumenternas.se eller per telefon 0200-22 58 00 mellan klockan 9 och 12.</a:t>
            </a:r>
            <a:endParaRPr lang="sv-SE" kern="1200"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66495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Företagsregistret</a:t>
            </a:r>
          </a:p>
          <a:p>
            <a:r>
              <a:rPr lang="sv-SE" kern="1200" dirty="0">
                <a:solidFill>
                  <a:schemeClr val="tx1"/>
                </a:solidFill>
                <a:latin typeface="+mn-lt"/>
                <a:ea typeface="+mn-ea"/>
                <a:cs typeface="+mn-cs"/>
              </a:rPr>
              <a:t>https://www.fi.se/sv/vara-register/foretagsregistret/</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Varningslistan</a:t>
            </a:r>
          </a:p>
          <a:p>
            <a:r>
              <a:rPr lang="sv-SE" kern="1200" dirty="0">
                <a:solidFill>
                  <a:schemeClr val="tx1"/>
                </a:solidFill>
                <a:latin typeface="+mn-lt"/>
                <a:ea typeface="+mn-ea"/>
                <a:cs typeface="+mn-cs"/>
              </a:rPr>
              <a:t>https://www.fi.se/sv/vara-register/fis-varningslista/</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Om investeringsbedrägerier</a:t>
            </a:r>
          </a:p>
          <a:p>
            <a:r>
              <a:rPr lang="sv-SE" kern="1200" dirty="0">
                <a:solidFill>
                  <a:schemeClr val="tx1"/>
                </a:solidFill>
                <a:latin typeface="+mn-lt"/>
                <a:ea typeface="+mn-ea"/>
                <a:cs typeface="+mn-cs"/>
              </a:rPr>
              <a:t>https://www.fi.se/sv/konsumentskydd/investeringsbedragerier/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34537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37928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r>
              <a:rPr lang="sv-SE" sz="1200" b="1" dirty="0">
                <a:latin typeface="+mn-lt"/>
              </a:rPr>
              <a:t>Innan du investerar eller sparar</a:t>
            </a:r>
          </a:p>
          <a:p>
            <a:r>
              <a:rPr lang="sv-SE" sz="1200" dirty="0">
                <a:latin typeface="+mn-lt"/>
              </a:rPr>
              <a:t>Finansmarknaden erbjuder en mängd olika sätt att spara eller investera. Det finns mer eller mindre trygga alternativ, alternativ med högre risk och rena bedrägerier. Därför är det viktigt att du förstår vad det är du köper och placerar dina pengar i.</a:t>
            </a:r>
          </a:p>
          <a:p>
            <a:endParaRPr lang="sv-SE" sz="1200" dirty="0">
              <a:latin typeface="+mn-lt"/>
            </a:endParaRPr>
          </a:p>
          <a:p>
            <a:r>
              <a:rPr lang="sv-SE" sz="1200" b="1" dirty="0">
                <a:latin typeface="+mn-lt"/>
              </a:rPr>
              <a:t>Var vaksam mot bedrägerier </a:t>
            </a:r>
          </a:p>
          <a:p>
            <a:r>
              <a:rPr lang="sv-SE" sz="1200" dirty="0">
                <a:latin typeface="+mn-lt"/>
              </a:rPr>
              <a:t>Har du fått ett oväntat telefonsamtal från en investeringsrådgivare? Var försiktig! Om ett erbjudande låter för bra för att vara sant är det nog heller inte sant. Investeringsbedragare utger sig ofta för att representera företag som inte finns, eller som i vart fall inte har tillstånd för sin verksamhet. Investeringar som de erbjuder visar sig ofta vara värdelösa. FI samlar varningar för företag som inte har de nödvändiga tillstånden i en lista, se FI:s varningslista.</a:t>
            </a:r>
          </a:p>
          <a:p>
            <a:endParaRPr lang="sv-SE" sz="1200" dirty="0">
              <a:latin typeface="+mn-lt"/>
            </a:endParaRPr>
          </a:p>
          <a:p>
            <a:r>
              <a:rPr lang="sv-SE" sz="1200" dirty="0">
                <a:latin typeface="+mn-lt"/>
              </a:rPr>
              <a:t>Bank-id, bankdosa och dina koder är personliga värdehandlingar som du inte ska använda på uppmaning av någon annan. Även Polisen har bra information och enkla tips för att skydda sig.</a:t>
            </a:r>
            <a:r>
              <a:rPr lang="sv-SE" sz="1200" baseline="0" dirty="0">
                <a:latin typeface="+mn-lt"/>
              </a:rPr>
              <a:t> Man kan hitta deras information genom att söka på: Polisen s</a:t>
            </a:r>
            <a:r>
              <a:rPr lang="sv-SE" sz="1200" dirty="0">
                <a:latin typeface="+mn-lt"/>
              </a:rPr>
              <a:t>kydda dig mot telefonbedragare. Alternativt gå via denna länk: https://polisen.se/utsatt-for-brott/polisanmalan/bedrageri/bedragerier/telefonbedrageri/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0414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dirty="0"/>
              <a:t>Investeringsbedrägeri</a:t>
            </a:r>
          </a:p>
          <a:p>
            <a:pPr marL="0" marR="0" lvl="0" indent="0" algn="l" defTabSz="457200" rtl="0" eaLnBrk="1" fontAlgn="auto" latinLnBrk="0" hangingPunct="1">
              <a:spcBef>
                <a:spcPts val="0"/>
              </a:spcBef>
              <a:spcAft>
                <a:spcPts val="0"/>
              </a:spcAft>
              <a:buClrTx/>
              <a:buSzTx/>
              <a:buFontTx/>
              <a:buNone/>
              <a:tabLst/>
              <a:defRPr/>
            </a:pPr>
            <a:r>
              <a:rPr lang="sv-SE" dirty="0"/>
              <a:t>Bedragare erbjuder lysande investeringar som bara är luft. Avsikten är att kunna lura konsumenter på pengar, helst vid upprepade tillfällen.</a:t>
            </a:r>
            <a:r>
              <a:rPr lang="sv-SE" baseline="0" dirty="0"/>
              <a:t> </a:t>
            </a:r>
            <a:r>
              <a:rPr lang="sv-SE" dirty="0"/>
              <a:t>Ett utmärkande drag för investeringsbedrägerier är det metodiska och långsiktiga arbetssättet som bedragarna använder sig av. De kan</a:t>
            </a:r>
            <a:r>
              <a:rPr lang="sv-SE" baseline="0" dirty="0"/>
              <a:t> höra av sig flera gånger per dag eller långsiktigt bygga upp förtroende med färre samtal men hålla kontakten under flera år istället. </a:t>
            </a:r>
            <a:r>
              <a:rPr lang="sv-SE" b="0" i="0" kern="1200" dirty="0">
                <a:solidFill>
                  <a:schemeClr val="tx1"/>
                </a:solidFill>
                <a:effectLst/>
              </a:rPr>
              <a:t>De som råkat ut för investeringsbedrägerier har ofta först blivit uppringda av en främmande person som utger sig för att vara placeringsrådgivare eller specialist. Den som ringer säger sig arbeta för en firma i finansbranschen, som beskrivs som seriös och respektabel, gärna med adress i finanskvarteren i någon känd storstad. Investeringsbedrägerier är mycket vanligare än vad som är allmänt känt. Bara i Sverige har flera tusen personer och företag drabbats.</a:t>
            </a:r>
            <a:r>
              <a:rPr lang="sv-SE" dirty="0"/>
              <a:t> En del investerar flera hundra tusen kronor</a:t>
            </a:r>
            <a:r>
              <a:rPr lang="sv-SE" baseline="0" dirty="0"/>
              <a:t> och i vissa fall miljoner. </a:t>
            </a:r>
            <a:r>
              <a:rPr lang="sv-SE" b="0" i="0" kern="1200" dirty="0">
                <a:solidFill>
                  <a:schemeClr val="tx1"/>
                </a:solidFill>
                <a:effectLst/>
              </a:rPr>
              <a:t>Bedrägerierna omfattar miljardbelopp varje år.</a:t>
            </a:r>
          </a:p>
          <a:p>
            <a:pPr marL="0" marR="0" lvl="0" indent="0" algn="l" defTabSz="457200" rtl="0" eaLnBrk="1" fontAlgn="auto" latinLnBrk="0" hangingPunct="1">
              <a:spcBef>
                <a:spcPts val="0"/>
              </a:spcBef>
              <a:spcAft>
                <a:spcPts val="0"/>
              </a:spcAft>
              <a:buClrTx/>
              <a:buSzTx/>
              <a:buFontTx/>
              <a:buNone/>
              <a:tabLst/>
              <a:defRPr/>
            </a:pPr>
            <a:endParaRPr lang="sv-SE" dirty="0"/>
          </a:p>
          <a:p>
            <a:r>
              <a:rPr lang="sv-SE" sz="1200" b="1" i="0" kern="1200" dirty="0">
                <a:solidFill>
                  <a:schemeClr val="tx1"/>
                </a:solidFill>
                <a:effectLst/>
                <a:latin typeface="+mn-lt"/>
                <a:ea typeface="+mn-ea"/>
                <a:cs typeface="+mn-cs"/>
              </a:rPr>
              <a:t>Falska annonser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typ av investeringsbedrägerier har ökat markant under det senaste året, det gäller erbjudanden om mindre investeringar med koppling till valutor och kryptovalutor där bedragarna riktar in sig mot en mycket bredare målgrupp än tidigare. Ofta har den drabbade fått upp en annons i sociala medier och där skrivit in sina kontaktuppgifter,</a:t>
            </a:r>
            <a:r>
              <a:rPr lang="sv-SE" sz="1200" b="0" i="0" kern="1200" baseline="0" dirty="0">
                <a:solidFill>
                  <a:schemeClr val="tx1"/>
                </a:solidFill>
                <a:effectLst/>
                <a:latin typeface="+mn-lt"/>
                <a:ea typeface="+mn-ea"/>
                <a:cs typeface="+mn-cs"/>
              </a:rPr>
              <a:t> dessa sprids vidare till en mängd bedragare. Inom kort</a:t>
            </a:r>
            <a:r>
              <a:rPr lang="sv-SE" sz="1200" b="0" i="0" kern="1200" dirty="0">
                <a:solidFill>
                  <a:schemeClr val="tx1"/>
                </a:solidFill>
                <a:effectLst/>
                <a:latin typeface="+mn-lt"/>
                <a:ea typeface="+mn-ea"/>
                <a:cs typeface="+mn-cs"/>
              </a:rPr>
              <a:t> ringer någon upp från ett av de påhittade bolagen och försöker sälja in erbjudandet genom att man ska satsa en mindre summa, ofta runt 250 Euro eller </a:t>
            </a:r>
            <a:r>
              <a:rPr lang="sv-SE" dirty="0"/>
              <a:t>USD</a:t>
            </a:r>
            <a:r>
              <a:rPr lang="sv-SE" sz="1200" b="0" i="0" kern="1200" dirty="0">
                <a:solidFill>
                  <a:schemeClr val="tx1"/>
                </a:solidFill>
                <a:effectLst/>
                <a:latin typeface="+mn-lt"/>
                <a:ea typeface="+mn-ea"/>
                <a:cs typeface="+mn-cs"/>
              </a:rPr>
              <a:t>. Därefter följer fler telefonsamtal för att man ska investera mer, argumentet kan vara att den första investeringen gått så otroligt bra. Alternativt har investeringen gått dåligt men det har dykt upp en möjlighet att ”rädda” investeringen. Ofta med tillägget att man måste agera direkt.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r>
              <a:rPr lang="sv-SE" b="1" dirty="0"/>
              <a:t>Exklusivt</a:t>
            </a:r>
          </a:p>
          <a:p>
            <a:pPr marL="0" marR="0" lvl="0" indent="0" algn="l" defTabSz="457200" rtl="0" eaLnBrk="1" fontAlgn="auto" latinLnBrk="0" hangingPunct="1">
              <a:spcBef>
                <a:spcPts val="0"/>
              </a:spcBef>
              <a:spcAft>
                <a:spcPts val="0"/>
              </a:spcAft>
              <a:buClrTx/>
              <a:buSzTx/>
              <a:buFontTx/>
              <a:buNone/>
              <a:tabLst/>
              <a:defRPr/>
            </a:pPr>
            <a:r>
              <a:rPr lang="sv-SE" dirty="0">
                <a:effectLst/>
              </a:rPr>
              <a:t>De som ligger bakom för fram budskapet</a:t>
            </a:r>
            <a:r>
              <a:rPr lang="sv-SE" baseline="0" dirty="0">
                <a:effectLst/>
              </a:rPr>
              <a:t> om hur duktiga de är och hur unik produkten och möjligheten är. Den som blir uppringd kan få höra hur exklusivt erbjudandet är och att bara en utvald skara människor får prova och ta del av möjligheten.</a:t>
            </a:r>
            <a:br>
              <a:rPr lang="sv-SE" dirty="0">
                <a:effectLst/>
              </a:rPr>
            </a:b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i="0" kern="1200" dirty="0">
                <a:solidFill>
                  <a:schemeClr val="tx1"/>
                </a:solidFill>
                <a:effectLst/>
              </a:rPr>
              <a:t>Säljare</a:t>
            </a:r>
          </a:p>
          <a:p>
            <a:pPr marL="0" marR="0" lvl="0" indent="0" algn="l" defTabSz="457200" rtl="0" eaLnBrk="1" fontAlgn="auto" latinLnBrk="0" hangingPunct="1">
              <a:spcBef>
                <a:spcPts val="0"/>
              </a:spcBef>
              <a:spcAft>
                <a:spcPts val="0"/>
              </a:spcAft>
              <a:buClrTx/>
              <a:buSzTx/>
              <a:buFontTx/>
              <a:buNone/>
              <a:tabLst/>
              <a:defRPr/>
            </a:pPr>
            <a:r>
              <a:rPr lang="sv-SE" b="0" i="0" kern="1200" dirty="0">
                <a:solidFill>
                  <a:schemeClr val="tx1"/>
                </a:solidFill>
                <a:effectLst/>
              </a:rPr>
              <a:t>De som hör</a:t>
            </a:r>
            <a:r>
              <a:rPr lang="sv-SE" b="0" i="0" kern="1200" baseline="0" dirty="0">
                <a:solidFill>
                  <a:schemeClr val="tx1"/>
                </a:solidFill>
                <a:effectLst/>
              </a:rPr>
              <a:t> av sig är kunniga och har lätt för att prata för sin produkt. De vet vad de ska säga för att övertyga och de kan locka med hög avkastning. Alla frågor har de ett svar på. Bedragarna är ofta envisa och det finns drabbade som vittnat om att de fått hundratals telefonsamtal under bara några veckor där de drabbade till slut givit efter för trycket och investerat.</a:t>
            </a:r>
          </a:p>
          <a:p>
            <a:pPr marL="0" marR="0" lvl="0" indent="0" algn="l" defTabSz="457200" rtl="0" eaLnBrk="1" fontAlgn="auto" latinLnBrk="0" hangingPunct="1">
              <a:spcBef>
                <a:spcPts val="0"/>
              </a:spcBef>
              <a:spcAft>
                <a:spcPts val="0"/>
              </a:spcAft>
              <a:buClrTx/>
              <a:buSzTx/>
              <a:buFontTx/>
              <a:buNone/>
              <a:tabLst/>
              <a:defRPr/>
            </a:pP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dirty="0"/>
              <a:t>Falska förhoppningar</a:t>
            </a:r>
          </a:p>
          <a:p>
            <a:r>
              <a:rPr lang="sv-SE" dirty="0"/>
              <a:t>Tyvärr kan det som till en början låter fantastiskt i själva verket vara ett bedrägeri som slutar med att du förlorar allt du investerat. Löften som ”m</a:t>
            </a:r>
            <a:r>
              <a:rPr lang="sv-SE" dirty="0">
                <a:effectLst/>
              </a:rPr>
              <a:t>iljonär inom en månad” är en</a:t>
            </a:r>
            <a:r>
              <a:rPr lang="sv-SE" baseline="0" dirty="0">
                <a:effectLst/>
              </a:rPr>
              <a:t> typ av budskap som använts. </a:t>
            </a:r>
            <a:r>
              <a:rPr lang="sv-SE" sz="1200" b="0" i="0" kern="1200" dirty="0">
                <a:solidFill>
                  <a:schemeClr val="tx1"/>
                </a:solidFill>
                <a:effectLst/>
                <a:latin typeface="+mn-lt"/>
                <a:ea typeface="+mn-ea"/>
                <a:cs typeface="+mn-cs"/>
              </a:rPr>
              <a:t>Vanligtvis utlovas hög och snabb avkastning. Att </a:t>
            </a:r>
            <a:r>
              <a:rPr lang="sv-SE" sz="1200" dirty="0">
                <a:effectLst/>
              </a:rPr>
              <a:t>garantera exempelvis 10 procents avkastning per månad eller en strategi som ”vinner”... i minst 90 procent av fallen är inte</a:t>
            </a:r>
            <a:r>
              <a:rPr lang="sv-SE" sz="1200" baseline="0" dirty="0">
                <a:effectLst/>
              </a:rPr>
              <a:t> realistiskt</a:t>
            </a:r>
            <a:r>
              <a:rPr lang="sv-SE" sz="1200" dirty="0">
                <a:effectLst/>
              </a:rPr>
              <a:t>. Men</a:t>
            </a:r>
            <a:r>
              <a:rPr lang="sv-SE" sz="1200" baseline="0" dirty="0">
                <a:effectLst/>
              </a:rPr>
              <a:t> det är den typen av argument som används.</a:t>
            </a:r>
            <a:endParaRPr lang="sv-SE" sz="1200" b="0" i="0" kern="1200" dirty="0">
              <a:solidFill>
                <a:schemeClr val="tx1"/>
              </a:solidFill>
              <a:effectLst/>
              <a:latin typeface="+mn-lt"/>
              <a:ea typeface="+mn-ea"/>
              <a:cs typeface="+mn-cs"/>
            </a:endParaRPr>
          </a:p>
          <a:p>
            <a:endParaRPr lang="sv-SE" b="1" i="0" kern="1200" dirty="0">
              <a:solidFill>
                <a:schemeClr val="tx1"/>
              </a:solidFill>
              <a:effectLst/>
            </a:endParaRPr>
          </a:p>
          <a:p>
            <a:r>
              <a:rPr lang="sv-SE" b="1" i="0" kern="1200" dirty="0">
                <a:solidFill>
                  <a:schemeClr val="tx1"/>
                </a:solidFill>
                <a:effectLst/>
              </a:rPr>
              <a:t>Hakar på trender</a:t>
            </a:r>
          </a:p>
          <a:p>
            <a:r>
              <a:rPr lang="sv-SE" b="0" i="0" kern="1200" dirty="0">
                <a:solidFill>
                  <a:schemeClr val="tx1"/>
                </a:solidFill>
                <a:effectLst/>
              </a:rPr>
              <a:t>Bedragarna vet vad som är aktuellt och vilka produkter som har synts mycket i media. Som</a:t>
            </a:r>
            <a:r>
              <a:rPr lang="sv-SE" b="0" i="0" kern="1200" baseline="0" dirty="0">
                <a:solidFill>
                  <a:schemeClr val="tx1"/>
                </a:solidFill>
                <a:effectLst/>
              </a:rPr>
              <a:t> exempel har bedrägerierna som har att göra med valutahandel och kryptovaluta ökat ordentligt senaste året.</a:t>
            </a: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endParaRPr lang="sv-SE" dirty="0"/>
          </a:p>
          <a:p>
            <a:r>
              <a:rPr lang="sv-SE" b="1" dirty="0"/>
              <a:t>Alltid köpläge</a:t>
            </a:r>
          </a:p>
          <a:p>
            <a:r>
              <a:rPr lang="sv-SE" dirty="0"/>
              <a:t>Ett genomgående drag är att de råd som bedragarna lämnar alltid verkar handla om att investera mer pengar. Om du själv är inne på att sälja får du motargument. Är du riktigt påstridig kan det hända att mäklaren "försvinner". Pengar går bara i en riktning – från dig. Vill man ta ut pengar händer samma sak, då får man ett argument för att investera mer eller att det finns något hinder för att ta ut pengarna.</a:t>
            </a:r>
          </a:p>
          <a:p>
            <a:endParaRPr lang="sv-SE" dirty="0"/>
          </a:p>
          <a:p>
            <a:r>
              <a:rPr lang="sv-SE" b="1" dirty="0"/>
              <a:t>Olika faser</a:t>
            </a:r>
          </a:p>
          <a:p>
            <a:r>
              <a:rPr lang="sv-SE" dirty="0"/>
              <a:t>Ett investeringsbedrägeri kan omfatta olika</a:t>
            </a:r>
            <a:r>
              <a:rPr lang="sv-SE" baseline="0" dirty="0"/>
              <a:t> </a:t>
            </a:r>
            <a:r>
              <a:rPr lang="sv-SE" dirty="0"/>
              <a:t>faser, exempel på detta är</a:t>
            </a:r>
            <a:r>
              <a:rPr lang="sv-SE" baseline="0" dirty="0"/>
              <a:t> </a:t>
            </a:r>
            <a:r>
              <a:rPr lang="sv-SE" baseline="0" dirty="0" err="1"/>
              <a:t>Försäljningsfasen</a:t>
            </a:r>
            <a:r>
              <a:rPr lang="sv-SE" baseline="0" dirty="0"/>
              <a:t> som beskrivits ovan och Räddningsfasen som vi kommer till senare.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82912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50237"/>
          </a:xfrm>
        </p:spPr>
        <p:txBody>
          <a:bodyPr/>
          <a:lstStyle/>
          <a:p>
            <a:r>
              <a:rPr lang="sv-SE" b="1" dirty="0"/>
              <a:t>Snygg fasad</a:t>
            </a:r>
          </a:p>
          <a:p>
            <a:r>
              <a:rPr lang="sv-SE" dirty="0"/>
              <a:t>Strategin är att efterlikna en riktig affärsverksamhet i allt, från bolagsnamn – som kan vara snarlika välkända företags – till väldesignade webbplatser. Webbplatserna kan ha länkar till ansedda aktörer, allt för att det ska verka seriöst. I annonseringen syns falska annonser med kändisar som berättar hur nöjda de är med sina investeringar i produkten. Annonserna finns på sociala medier och på internet, ibland ser det ut som de publicerats av någon känd dagstidning vilket också är en del av bluffen.</a:t>
            </a:r>
          </a:p>
          <a:p>
            <a:endParaRPr lang="sv-SE" b="1" dirty="0"/>
          </a:p>
          <a:p>
            <a:r>
              <a:rPr lang="sv-SE" b="1" dirty="0"/>
              <a:t>Teknik</a:t>
            </a:r>
          </a:p>
          <a:p>
            <a:r>
              <a:rPr lang="sv-SE" dirty="0"/>
              <a:t>I något skede kan bedragarna försöka få fjärransluta till din dator och då be dig att installera någon form av programvara, till exempel </a:t>
            </a:r>
            <a:r>
              <a:rPr lang="sv-SE" dirty="0" err="1"/>
              <a:t>Anydesk</a:t>
            </a:r>
            <a:r>
              <a:rPr lang="sv-SE" dirty="0"/>
              <a:t>. På så sätt kan en bedragare komma åt känslig information. De kan även begära att man ska logga in i sin bank med sitt bank-id för att lättare</a:t>
            </a:r>
            <a:r>
              <a:rPr lang="sv-SE" baseline="0" dirty="0"/>
              <a:t> kunna ”hjälpa till”. Istället kan de då komma åt konton och den vägen ta alla pengarna.</a:t>
            </a:r>
            <a:endParaRPr lang="sv-SE" dirty="0"/>
          </a:p>
          <a:p>
            <a:endParaRPr lang="sv-SE" dirty="0"/>
          </a:p>
          <a:p>
            <a:r>
              <a:rPr lang="sv-SE" b="1" dirty="0"/>
              <a:t>Påhittad kursutveckling</a:t>
            </a:r>
          </a:p>
          <a:p>
            <a:r>
              <a:rPr lang="sv-SE" dirty="0"/>
              <a:t>Ofta skapar man själv eller får hjälp att skapa ett konto online via den falska hemsidan. Där kan man sedan logga in och se sin insättning samt hur investeringarna utvecklas. Det är ofta en påhittad positiv utveckling på investeringarna och detsamma gäller sammanställningar som man kan se på vinstgivande affärer. Allt är manipulerat för att man ska vilja investera mer.</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Påhittade avgifter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För att få göra uttag påstår bedragarna att man ska betala olika avgifter, det kan vara påstådda skatter, bankavgifter, provisioner och liknande. Några pengar får man sedan ändå aldrig.</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Mindre uttag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har hört talas om fall där bedragarna tillåter mindre uttag enbart för att man ska få ökat förtroende för tjänsten och vilja investera 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Kontaktvägar och falska telefonnummer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Investeringsbedrägerier börjar numera ofta med att man får ett telefonsamtal, mejl eller sms där en investering presenteras. Bedragare idag kan köpa en tjänst som gör att det telefonnummer som dyker upp i telefonen när de ringer kan vara ett redan existerande telefonnummer. Det kan till exempel vara din banks nummer eller bara ett lokalt ortsnummer som ska</a:t>
            </a:r>
            <a:r>
              <a:rPr lang="sv-SE" baseline="0" dirty="0"/>
              <a:t> öka sannolikheten att man svarar.</a:t>
            </a:r>
          </a:p>
          <a:p>
            <a:endParaRPr lang="sv-SE" sz="1200" b="0" kern="1200" baseline="0" dirty="0">
              <a:solidFill>
                <a:schemeClr val="tx1"/>
              </a:solidFill>
              <a:latin typeface="+mn-lt"/>
              <a:ea typeface="+mn-ea"/>
              <a:cs typeface="+mn-cs"/>
            </a:endParaRPr>
          </a:p>
          <a:p>
            <a:endParaRPr lang="sv-SE" sz="1200" b="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14920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743451"/>
          </a:xfrm>
        </p:spPr>
        <p:txBody>
          <a:bodyPr/>
          <a:lstStyle/>
          <a:p>
            <a:r>
              <a:rPr lang="sv-SE" sz="1200" b="1" kern="1200" dirty="0">
                <a:solidFill>
                  <a:schemeClr val="tx1"/>
                </a:solidFill>
                <a:latin typeface="+mn-lt"/>
                <a:ea typeface="+mn-ea"/>
                <a:cs typeface="+mn-cs"/>
              </a:rPr>
              <a:t>Kontakt</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dirty="0"/>
              <a:t>Det är bedragare som ringer upp och säger sig erbjuda hjälp att få tillbaka pengarna till dem som redan blivit utsatta för investeringsbedrägerier. Den som ringer upp konsumenten har ofta redan kännedom om det tidigare bedrägeriet och hänvisar exempelvis till att de ringer på uppdrag av en myndighet eller juridisk avdelning.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Hänvisningar</a:t>
            </a:r>
            <a:r>
              <a:rPr lang="sv-SE" sz="1200" b="1" kern="1200" baseline="0" dirty="0">
                <a:solidFill>
                  <a:schemeClr val="tx1"/>
                </a:solidFill>
                <a:latin typeface="+mn-lt"/>
                <a:ea typeface="+mn-ea"/>
                <a:cs typeface="+mn-cs"/>
              </a:rPr>
              <a:t> - </a:t>
            </a:r>
            <a:r>
              <a:rPr lang="sv-SE" sz="1200" dirty="0"/>
              <a:t>Det har även hänt att skärmen på telefonen felaktigt visar en myndighets telefonnummer, till exempel FI:s växelnummer. Detta är alltså en fortsättning på tidigare bedrägeri. </a:t>
            </a:r>
            <a:r>
              <a:rPr lang="sv-SE" sz="1200" kern="1200" dirty="0">
                <a:solidFill>
                  <a:schemeClr val="tx1"/>
                </a:solidFill>
                <a:latin typeface="+mn-lt"/>
                <a:ea typeface="+mn-ea"/>
                <a:cs typeface="+mn-cs"/>
              </a:rPr>
              <a:t>Det</a:t>
            </a:r>
            <a:r>
              <a:rPr lang="sv-SE" sz="1200" kern="1200" baseline="0" dirty="0">
                <a:solidFill>
                  <a:schemeClr val="tx1"/>
                </a:solidFill>
                <a:latin typeface="+mn-lt"/>
                <a:ea typeface="+mn-ea"/>
                <a:cs typeface="+mn-cs"/>
              </a:rPr>
              <a:t> händer att dessa aktörer även använder namn och snarlika mejladresser på existerande medarbetare på företag.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Förutbetald</a:t>
            </a:r>
            <a:r>
              <a:rPr lang="sv-SE" sz="1200" b="1" kern="1200" baseline="0" dirty="0">
                <a:solidFill>
                  <a:schemeClr val="tx1"/>
                </a:solidFill>
                <a:latin typeface="+mn-lt"/>
                <a:ea typeface="+mn-ea"/>
                <a:cs typeface="+mn-cs"/>
              </a:rPr>
              <a:t> avgift - </a:t>
            </a:r>
            <a:r>
              <a:rPr lang="sv-SE" sz="1200" kern="1200" dirty="0">
                <a:solidFill>
                  <a:schemeClr val="tx1"/>
                </a:solidFill>
                <a:latin typeface="+mn-lt"/>
                <a:ea typeface="+mn-ea"/>
                <a:cs typeface="+mn-cs"/>
              </a:rPr>
              <a:t>Mycket förmånligt pris erbjuds men ”avgift” måste betalas innan pengar kan betalas ut. </a:t>
            </a:r>
            <a:r>
              <a:rPr lang="sv-SE" sz="1200" dirty="0"/>
              <a:t>Andra har från början fått löfte om att inga avgifter ska dras förrän beloppet ska betalas ut, men plötsligt dyker det ändå upp en summa som ska betalas. Det kan påstås vara en avgift för ett dokument som måste skapas, en licensavgift, skatt, en bankavgift eller något annat som är en del av bedrägeriet.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Erbjudande</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Erbjudandet gäller oftast under en begränsad tid</a:t>
            </a:r>
            <a:r>
              <a:rPr lang="sv-SE" sz="1200" kern="1200" baseline="0" dirty="0">
                <a:solidFill>
                  <a:schemeClr val="tx1"/>
                </a:solidFill>
                <a:latin typeface="+mn-lt"/>
                <a:ea typeface="+mn-ea"/>
                <a:cs typeface="+mn-cs"/>
              </a:rPr>
              <a:t> för att du ska agera utan att tänka efter.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Bank id</a:t>
            </a:r>
            <a:r>
              <a:rPr lang="sv-SE" sz="1200" b="1" baseline="0" dirty="0"/>
              <a:t> -</a:t>
            </a:r>
            <a:r>
              <a:rPr lang="sv-SE" sz="1200" b="1" dirty="0"/>
              <a:t> </a:t>
            </a:r>
            <a:r>
              <a:rPr lang="sv-SE" sz="1200" b="0" dirty="0"/>
              <a:t>Ibland</a:t>
            </a:r>
            <a:r>
              <a:rPr lang="sv-SE" sz="1200" b="0" baseline="0" dirty="0"/>
              <a:t> vill den som ringer ha bevis på identiteten genom att man ska använda sin bankinloggning. </a:t>
            </a:r>
            <a:r>
              <a:rPr lang="sv-SE" sz="1200" dirty="0"/>
              <a:t>Under inga omständigheter ska man hjälpa till genom att logga in med bankdosa, bank-id eller läsa upp inloggningskoder. Kravet på bankinloggning kan komma när som helst,</a:t>
            </a:r>
            <a:r>
              <a:rPr lang="sv-SE" sz="1200" baseline="0" dirty="0"/>
              <a:t> kanske är motiveringen något i stil med: Vi </a:t>
            </a:r>
            <a:r>
              <a:rPr lang="sv-SE" sz="1200" dirty="0"/>
              <a:t>tror att pengarna nu är lokaliserade och för att komma vidare behöver vi bara titta på hur de överföringar du gjorde till utlandet ser ut på din internetbank”</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Hot – </a:t>
            </a:r>
            <a:r>
              <a:rPr lang="sv-SE" sz="1200" b="0" dirty="0"/>
              <a:t>Ibland tar bedragaren till hot om man vägrar att lyssna och betala de påhittade avgifter som krävs. Vanliga hot är att om man inte hjälper till kan man själv bli misstänkt för penningtvätt och svartlistad av bankerna. Eller att lagen kräver att man betalar dessa avgifter och att hela ärendet annars går till domstol för att man vägrar samarbeta. Detta är också lögner för att man ska känna sig tvingad att betala mer.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270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err="1">
                <a:solidFill>
                  <a:schemeClr val="tx1"/>
                </a:solidFill>
              </a:rPr>
              <a:t>Phishing</a:t>
            </a:r>
            <a:endParaRPr lang="sv-SE" sz="1200" b="1" i="0" u="none" strike="noStrike" kern="1200" baseline="0" dirty="0">
              <a:solidFill>
                <a:schemeClr val="tx1"/>
              </a:solidFill>
            </a:endParaRPr>
          </a:p>
          <a:p>
            <a:r>
              <a:rPr lang="sv-SE" sz="1200" b="0" i="0" kern="1200" dirty="0" err="1">
                <a:solidFill>
                  <a:schemeClr val="tx1"/>
                </a:solidFill>
                <a:effectLst/>
                <a:latin typeface="+mn-lt"/>
                <a:ea typeface="+mn-ea"/>
                <a:cs typeface="+mn-cs"/>
              </a:rPr>
              <a:t>Phishing</a:t>
            </a:r>
            <a:r>
              <a:rPr lang="sv-SE" sz="1200" b="0" i="0" kern="1200" dirty="0">
                <a:solidFill>
                  <a:schemeClr val="tx1"/>
                </a:solidFill>
                <a:effectLst/>
                <a:latin typeface="+mn-lt"/>
                <a:ea typeface="+mn-ea"/>
                <a:cs typeface="+mn-cs"/>
              </a:rPr>
              <a:t>, eller nätfiske som det även kallas, är en vanlig metod</a:t>
            </a:r>
            <a:r>
              <a:rPr lang="sv-SE" sz="1200" b="0" i="0" kern="1200" baseline="0" dirty="0">
                <a:solidFill>
                  <a:schemeClr val="tx1"/>
                </a:solidFill>
                <a:effectLst/>
                <a:latin typeface="+mn-lt"/>
                <a:ea typeface="+mn-ea"/>
                <a:cs typeface="+mn-cs"/>
              </a:rPr>
              <a:t> för bedragare att försöka komma åt känsliga uppgifter</a:t>
            </a:r>
            <a:r>
              <a:rPr lang="sv-SE" sz="1200" b="0" i="0" kern="1200" dirty="0">
                <a:solidFill>
                  <a:schemeClr val="tx1"/>
                </a:solidFill>
                <a:effectLst/>
                <a:latin typeface="+mn-lt"/>
                <a:ea typeface="+mn-ea"/>
                <a:cs typeface="+mn-cs"/>
              </a:rPr>
              <a:t>. Kontakten sker genom </a:t>
            </a:r>
            <a:r>
              <a:rPr lang="sv-SE" sz="1200" b="0" i="0" kern="1200" dirty="0" err="1">
                <a:solidFill>
                  <a:schemeClr val="tx1"/>
                </a:solidFill>
                <a:effectLst/>
                <a:latin typeface="+mn-lt"/>
                <a:ea typeface="+mn-ea"/>
                <a:cs typeface="+mn-cs"/>
              </a:rPr>
              <a:t>genom</a:t>
            </a:r>
            <a:r>
              <a:rPr lang="sv-SE" sz="1200" b="0" i="0" kern="1200" dirty="0">
                <a:solidFill>
                  <a:schemeClr val="tx1"/>
                </a:solidFill>
                <a:effectLst/>
                <a:latin typeface="+mn-lt"/>
                <a:ea typeface="+mn-ea"/>
                <a:cs typeface="+mn-cs"/>
              </a:rPr>
              <a:t> mail, SMS, eller </a:t>
            </a:r>
            <a:r>
              <a:rPr lang="sv-SE" sz="1200" b="0" i="0" kern="1200" dirty="0" err="1">
                <a:solidFill>
                  <a:schemeClr val="tx1"/>
                </a:solidFill>
                <a:effectLst/>
                <a:latin typeface="+mn-lt"/>
                <a:ea typeface="+mn-ea"/>
                <a:cs typeface="+mn-cs"/>
              </a:rPr>
              <a:t>chatt-tjänster</a:t>
            </a:r>
            <a:r>
              <a:rPr lang="sv-SE" sz="1200" b="0" i="0" kern="1200" dirty="0">
                <a:solidFill>
                  <a:schemeClr val="tx1"/>
                </a:solidFill>
                <a:effectLst/>
                <a:latin typeface="+mn-lt"/>
                <a:ea typeface="+mn-ea"/>
                <a:cs typeface="+mn-cs"/>
              </a:rPr>
              <a:t> för att lura mottagaren att öppna ett dokument, besöka en webbplats eller ladda ner en fil. Bedragaren kan till exempel påstå sig höra av sig från banken eller någon myndighet och kräva</a:t>
            </a:r>
            <a:r>
              <a:rPr lang="sv-SE" sz="1200" b="0" i="0" kern="1200" baseline="0" dirty="0">
                <a:solidFill>
                  <a:schemeClr val="tx1"/>
                </a:solidFill>
                <a:effectLst/>
                <a:latin typeface="+mn-lt"/>
                <a:ea typeface="+mn-ea"/>
                <a:cs typeface="+mn-cs"/>
              </a:rPr>
              <a:t> att man ska klicka på en länk för att exempelvis godkänna eller kontrollera något.</a:t>
            </a:r>
          </a:p>
          <a:p>
            <a:endParaRPr lang="sv-SE" sz="1200" b="0" i="0" kern="1200" baseline="0" dirty="0">
              <a:solidFill>
                <a:schemeClr val="tx1"/>
              </a:solidFill>
              <a:effectLst/>
              <a:latin typeface="+mn-lt"/>
              <a:ea typeface="+mn-ea"/>
              <a:cs typeface="+mn-cs"/>
            </a:endParaRPr>
          </a:p>
          <a:p>
            <a:r>
              <a:rPr lang="sv-SE" sz="1200" b="1" dirty="0" err="1"/>
              <a:t>Vishing</a:t>
            </a:r>
            <a:endParaRPr lang="sv-SE" sz="12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err="1"/>
              <a:t>Vishing</a:t>
            </a:r>
            <a:r>
              <a:rPr lang="sv-SE" sz="1200" dirty="0"/>
              <a:t> (voice </a:t>
            </a:r>
            <a:r>
              <a:rPr lang="sv-SE" sz="1200" dirty="0" err="1"/>
              <a:t>phishing</a:t>
            </a:r>
            <a:r>
              <a:rPr lang="sv-SE" sz="1200" dirty="0"/>
              <a:t> – falska telefonsamtal) innebär att en person blir uppringd av en bedragare som utger sig för att vara från exempelvis banken, för att lura till sig personlig-, finansiell- eller säkerhetsinformation. </a:t>
            </a:r>
            <a:r>
              <a:rPr lang="sv-SE" sz="1200" b="0" i="0" u="none" strike="noStrike" kern="1200" baseline="0" dirty="0">
                <a:solidFill>
                  <a:schemeClr val="tx1"/>
                </a:solidFill>
              </a:rPr>
              <a:t>Företeelsen har under senare år vuxit till ett stort nationellt problem. </a:t>
            </a:r>
            <a:endParaRPr lang="sv-SE" sz="1200" i="1" dirty="0">
              <a:solidFill>
                <a:srgbClr val="009AB0"/>
              </a:solidFill>
            </a:endParaRPr>
          </a:p>
          <a:p>
            <a:endParaRPr lang="sv-SE" sz="1200" b="1" i="0" u="none" strike="noStrike" kern="1200" baseline="0" dirty="0">
              <a:solidFill>
                <a:schemeClr val="tx1"/>
              </a:solidFill>
            </a:endParaRPr>
          </a:p>
          <a:p>
            <a:r>
              <a:rPr lang="sv-SE" sz="1200" b="0" i="0" u="none" strike="noStrike" kern="1200" baseline="0" dirty="0">
                <a:solidFill>
                  <a:schemeClr val="tx1"/>
                </a:solidFill>
              </a:rPr>
              <a:t>Denna metod kan inledas med att bedragaren ringer sitt offer och utger sig för att vara från bank, polis, myndighet eller annan aktör i näringslivet som brottsoffret kan känna förtroende för. Under samtalet förmår bedragaren brottsoffret att antingen ge ifrån sig koder från sin bankdosa eller logga in bedragaren på sin internetbank via bank-id. Väl där för bedragaren snabbt över samtliga medel på kontona till målvaktskonton. Vi har kunnat se att den största målgruppen för bedragarna är våra äldre. </a:t>
            </a:r>
          </a:p>
          <a:p>
            <a:endParaRPr lang="sv-SE" sz="1200" b="0" i="0" u="none" strike="noStrike" kern="1200" baseline="0" dirty="0">
              <a:solidFill>
                <a:schemeClr val="tx1"/>
              </a:solidFill>
            </a:endParaRPr>
          </a:p>
          <a:p>
            <a:r>
              <a:rPr lang="sv-SE" sz="1200" b="0" i="0" u="none" strike="noStrike" kern="1200" baseline="0" dirty="0">
                <a:solidFill>
                  <a:schemeClr val="tx1"/>
                </a:solidFill>
              </a:rPr>
              <a:t>Målet för bedrägeriet kan också vara identitetsstöld.</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0156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a:solidFill>
                  <a:schemeClr val="tx1"/>
                </a:solidFill>
              </a:rPr>
              <a:t>Falska erbjudanden om lån</a:t>
            </a:r>
          </a:p>
          <a:p>
            <a:r>
              <a:rPr lang="sv-SE" sz="1200" b="0" i="0" u="none" strike="noStrike" kern="1200" baseline="0" dirty="0">
                <a:solidFill>
                  <a:schemeClr val="tx1"/>
                </a:solidFill>
              </a:rPr>
              <a:t>Bedragare erbjuder lån via annonser i sociala medier. Det finns ofta en hemsida man blir länkad till där det går att ansöka. Hemsidan lovar ofta låg ränta och snabb utbetalning av lånet. Vad som istället sker är att lånet blir beviljat men det kommer ett krav på någon påhittad avgift som ska betalas innan lånet kan betalas ut. Avgiften är det bedrägeriet går ut på och kan påstås vara första årets räntebetalningar, uppläggningsavgift eller första månadernas avbetalning.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5195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Avbryt kontakten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b="0" kern="1200" dirty="0">
                <a:solidFill>
                  <a:schemeClr val="tx1"/>
                </a:solidFill>
                <a:latin typeface="+mn-lt"/>
                <a:ea typeface="+mn-ea"/>
                <a:cs typeface="+mn-cs"/>
              </a:rPr>
              <a:t>Om du inte har gjort någon investering ännu kan du avbryta kontakten. Även om du har drabbats bör du avbryta kontakten.</a:t>
            </a:r>
            <a:endParaRPr lang="sv-SE" b="0"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Polisen -</a:t>
            </a:r>
            <a:r>
              <a:rPr lang="sv-SE" b="1" kern="1200" baseline="0" dirty="0">
                <a:solidFill>
                  <a:schemeClr val="tx1"/>
                </a:solidFill>
                <a:latin typeface="+mn-lt"/>
                <a:ea typeface="+mn-ea"/>
                <a:cs typeface="+mn-cs"/>
              </a:rPr>
              <a:t> </a:t>
            </a:r>
            <a:r>
              <a:rPr lang="sv-SE" b="0" kern="1200" baseline="0" dirty="0">
                <a:solidFill>
                  <a:schemeClr val="tx1"/>
                </a:solidFill>
                <a:latin typeface="+mn-lt"/>
                <a:ea typeface="+mn-ea"/>
                <a:cs typeface="+mn-cs"/>
              </a:rPr>
              <a:t>Anmäl ett bedrägeri eller bedrägeriförsök så fort du misstänker att du drabbats. En tidig anmälan underlättar för Polisen. </a:t>
            </a:r>
            <a:r>
              <a:rPr lang="sv-SE" kern="1200" dirty="0">
                <a:solidFill>
                  <a:schemeClr val="tx1"/>
                </a:solidFill>
                <a:latin typeface="+mn-lt"/>
                <a:ea typeface="+mn-ea"/>
                <a:cs typeface="+mn-cs"/>
              </a:rPr>
              <a:t>Detta oavsett om man har investerat eller inte.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banken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Om du precis gjort en betalning bör du kontakta din bank för att försöka stoppa betalningen. Du kanske också behöver kontakta din kortutgivare.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dirty="0">
                <a:solidFill>
                  <a:schemeClr val="tx1"/>
                </a:solidFill>
                <a:latin typeface="+mn-lt"/>
                <a:ea typeface="+mn-ea"/>
                <a:cs typeface="+mn-cs"/>
              </a:rPr>
              <a:t>Kontakta Finansinspektionen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Kontakta FI så att vi kan varna andra om vi inte redan har bolaget på varningslistan. Det går även bra att kontakta FI med frågor om</a:t>
            </a:r>
            <a:r>
              <a:rPr lang="sv-SE" kern="1200" baseline="0" dirty="0">
                <a:solidFill>
                  <a:schemeClr val="tx1"/>
                </a:solidFill>
                <a:latin typeface="+mn-lt"/>
                <a:ea typeface="+mn-ea"/>
                <a:cs typeface="+mn-cs"/>
              </a:rPr>
              <a:t> ett specifikt företag eller erbjudande för att lättare avgöra om det är seriöst eller ej. </a:t>
            </a:r>
          </a:p>
          <a:p>
            <a:pPr marL="0" indent="0">
              <a:buClr>
                <a:srgbClr val="009AB0"/>
              </a:buClr>
              <a:buFont typeface="Wingdings" panose="05000000000000000000" pitchFamily="2" charset="2"/>
              <a:buNone/>
            </a:pPr>
            <a:endParaRPr lang="sv-SE" kern="1200" baseline="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baseline="0" dirty="0">
                <a:solidFill>
                  <a:schemeClr val="tx1"/>
                </a:solidFill>
                <a:latin typeface="+mn-lt"/>
                <a:ea typeface="+mn-ea"/>
                <a:cs typeface="+mn-cs"/>
              </a:rPr>
              <a:t>Anmäl och berätta - </a:t>
            </a:r>
            <a:r>
              <a:rPr lang="sv-SE" kern="1200" baseline="0" dirty="0">
                <a:solidFill>
                  <a:schemeClr val="tx1"/>
                </a:solidFill>
                <a:latin typeface="+mn-lt"/>
                <a:ea typeface="+mn-ea"/>
                <a:cs typeface="+mn-cs"/>
              </a:rPr>
              <a:t>Många skäms efter att de blivit lurade men det är viktigt att anmäla och berätta vad som har hänt så att det i alla fall går att sätta stopp för utflödet av pengar. Efteråt är det vanligt att man inte förstår hur man kunde gå på bluffen men bedragarna är oerhört skickliga och även personer med stor erfarenhet av värdepapper och investeringar har blivit lurade. Behöver man stöd kan man även kontakta Brottsofferjouren oavsett om man har anmält brottet eller ej. </a:t>
            </a:r>
            <a:endParaRPr lang="sv-SE"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3336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70574"/>
          </a:xfrm>
        </p:spPr>
        <p:txBody>
          <a:bodyPr/>
          <a:lstStyle/>
          <a:p>
            <a:r>
              <a:rPr lang="sv-SE" b="1" i="0" dirty="0">
                <a:effectLst/>
              </a:rPr>
              <a:t>Erbjudanden i digitala kanaler</a:t>
            </a:r>
          </a:p>
          <a:p>
            <a:r>
              <a:rPr lang="sv-SE" b="0" i="0" dirty="0">
                <a:effectLst/>
              </a:rPr>
              <a:t>Var skeptisk till alla som erbjuder dig investeringar på sociala medier, telefon eller mejl. Särskilt om det utlovas snabb värdestegring, garanterad avkastning och du inte känner till företaget som står bakom erbjudandet. Seriösa företag erbjuder inte investeringar på det här sättet. Blockera personen och svara inte igen.</a:t>
            </a:r>
            <a:endParaRPr lang="sv-SE" b="1" kern="1200" dirty="0">
              <a:ea typeface="+mn-ea"/>
              <a:cs typeface="+mn-cs"/>
            </a:endParaRPr>
          </a:p>
          <a:p>
            <a:endParaRPr lang="sv-SE" b="1" kern="1200" dirty="0">
              <a:ea typeface="+mn-ea"/>
              <a:cs typeface="+mn-cs"/>
            </a:endParaRPr>
          </a:p>
          <a:p>
            <a:r>
              <a:rPr lang="sv-SE" b="1" kern="1200" dirty="0">
                <a:ea typeface="+mn-ea"/>
                <a:cs typeface="+mn-cs"/>
              </a:rPr>
              <a:t>FI:s företagsregister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I FI:s företagsregister finns företag och personer med tillstånd att erbjuda finansiella tjänster. Registret innehåller även finansiella institut och inlåningsföretag, som enbart är registrerade hos FI. De står dock inte under vår tillsyn.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b="1" kern="1200" dirty="0">
                <a:ea typeface="+mn-ea"/>
                <a:cs typeface="+mn-cs"/>
              </a:rPr>
              <a:t>FI:s Varningslista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FI varnar för företag som erbjuder svenska konsumenter och investerare finansiella tjänster eller produkter utan att företaget har nödvändiga tillstånd i eller utanför Sverige. Företag på varningslistan erbjuder ofta investeringar som senare visar sig värdelösa.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kern="1200" dirty="0">
                <a:ea typeface="+mn-ea"/>
                <a:cs typeface="+mn-cs"/>
              </a:rPr>
              <a:t>FI samarbetar med andra tillsynsmyndigheter. Bland annat inom EU genom Europeiska värdepappers- och marknadsmyndigheten, ESMA och utanför EU genom internationella organisationen för värdepapperstillsyn, IOSCO. FI:s varningslista innehåller även varningar som har utfärdats av tillsynsmyndigheter som ingår i dessa samarbeten</a:t>
            </a:r>
            <a:r>
              <a:rPr lang="sv-SE" kern="1200" baseline="0" dirty="0">
                <a:ea typeface="+mn-ea"/>
                <a:cs typeface="+mn-cs"/>
              </a:rPr>
              <a:t> så listan är omfattande och nya bolag tillkommer regelbundet.</a:t>
            </a:r>
          </a:p>
          <a:p>
            <a:endParaRPr lang="sv-SE" kern="1200" baseline="0" dirty="0">
              <a:ea typeface="+mn-ea"/>
              <a:cs typeface="+mn-cs"/>
            </a:endParaRPr>
          </a:p>
          <a:p>
            <a:r>
              <a:rPr lang="sv-SE" b="1" kern="1200" baseline="0" dirty="0">
                <a:ea typeface="+mn-ea"/>
                <a:cs typeface="+mn-cs"/>
              </a:rPr>
              <a:t>Det är viktigt att upprepa att bedragarna kan försöka komma åt uppgifter på din dator eller få åtkomst till dina bankkonton.</a:t>
            </a:r>
          </a:p>
          <a:p>
            <a:pPr>
              <a:tabLst>
                <a:tab pos="214313" algn="l"/>
              </a:tabLst>
            </a:pPr>
            <a:r>
              <a:rPr lang="sv-SE" dirty="0">
                <a:ea typeface="Arial" charset="0"/>
                <a:cs typeface="Arial" charset="0"/>
              </a:rPr>
              <a:t>• </a:t>
            </a:r>
            <a:r>
              <a:rPr lang="sv-SE" kern="1200" dirty="0">
                <a:ea typeface="Arial" charset="0"/>
                <a:cs typeface="Arial" charset="0"/>
              </a:rPr>
              <a:t>Logga inte in på din bank på någon annans begäran</a:t>
            </a:r>
          </a:p>
          <a:p>
            <a:pPr>
              <a:tabLst>
                <a:tab pos="214313" algn="l"/>
              </a:tabLst>
            </a:pPr>
            <a:r>
              <a:rPr lang="sv-SE" dirty="0">
                <a:ea typeface="Arial" charset="0"/>
                <a:cs typeface="Arial" charset="0"/>
              </a:rPr>
              <a:t>• </a:t>
            </a:r>
            <a:r>
              <a:rPr lang="sv-SE" kern="1200" dirty="0">
                <a:ea typeface="Arial" charset="0"/>
                <a:cs typeface="Arial" charset="0"/>
              </a:rPr>
              <a:t>Tillåt aldrig att någon du inte känner får fjärransluta till din dator</a:t>
            </a:r>
          </a:p>
          <a:p>
            <a:pPr>
              <a:tabLst>
                <a:tab pos="214313" algn="l"/>
              </a:tabLst>
            </a:pPr>
            <a:r>
              <a:rPr lang="sv-SE" dirty="0">
                <a:ea typeface="Arial" charset="0"/>
                <a:cs typeface="Arial" charset="0"/>
              </a:rPr>
              <a:t>• </a:t>
            </a:r>
            <a:r>
              <a:rPr lang="sv-SE" kern="1200" dirty="0">
                <a:ea typeface="Arial" charset="0"/>
                <a:cs typeface="Arial" charset="0"/>
              </a:rPr>
              <a:t>Använd inte bank-id på uppmaning av någon som kontaktar dig.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76654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10;&#10;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10;&#10;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10;&#10;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10;&#10;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10;&#10;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10;&#10;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10;&#10;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9272117" cy="1086443"/>
          </a:xfrm>
        </p:spPr>
        <p:txBody>
          <a:bodyPr/>
          <a:lstStyle/>
          <a:p>
            <a:r>
              <a:rPr lang="sv-SE" dirty="0"/>
              <a:t>INVESTERINGSBEDRÄGERIER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04DB8-0350-39C1-ABA4-1FB1F2336B36}"/>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25494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TYPER AV 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4351338"/>
          </a:xfrm>
        </p:spPr>
        <p:txBody>
          <a:bodyPr>
            <a:normAutofit/>
          </a:bodyPr>
          <a:lstStyle/>
          <a:p>
            <a:pPr>
              <a:tabLst>
                <a:tab pos="214313" algn="l"/>
              </a:tabLst>
            </a:pPr>
            <a:r>
              <a:rPr lang="sv-SE" dirty="0">
                <a:ea typeface="Arial" charset="0"/>
                <a:cs typeface="Arial" charset="0"/>
              </a:rPr>
              <a:t>Social manipulation</a:t>
            </a:r>
            <a:br>
              <a:rPr lang="sv-SE" dirty="0">
                <a:ea typeface="Arial" charset="0"/>
                <a:cs typeface="Arial" charset="0"/>
              </a:rPr>
            </a:br>
            <a:r>
              <a:rPr lang="sv-SE" dirty="0">
                <a:ea typeface="Arial" charset="0"/>
                <a:cs typeface="Arial" charset="0"/>
              </a:rPr>
              <a:t>- Romans</a:t>
            </a:r>
            <a:br>
              <a:rPr lang="sv-SE" dirty="0">
                <a:ea typeface="Arial" charset="0"/>
                <a:cs typeface="Arial" charset="0"/>
              </a:rPr>
            </a:br>
            <a:r>
              <a:rPr lang="sv-SE" dirty="0">
                <a:ea typeface="Arial" charset="0"/>
                <a:cs typeface="Arial" charset="0"/>
              </a:rPr>
              <a:t>- Investering</a:t>
            </a:r>
            <a:br>
              <a:rPr lang="sv-SE" dirty="0">
                <a:ea typeface="Arial" charset="0"/>
                <a:cs typeface="Arial" charset="0"/>
              </a:rPr>
            </a:br>
            <a:r>
              <a:rPr lang="sv-SE" dirty="0">
                <a:ea typeface="Arial" charset="0"/>
                <a:cs typeface="Arial" charset="0"/>
              </a:rPr>
              <a:t>- Befogenhet</a:t>
            </a:r>
          </a:p>
          <a:p>
            <a:pPr>
              <a:tabLst>
                <a:tab pos="214313" algn="l"/>
              </a:tabLst>
            </a:pPr>
            <a:r>
              <a:rPr lang="sv-SE" dirty="0">
                <a:ea typeface="Arial" charset="0"/>
                <a:cs typeface="Arial" charset="0"/>
              </a:rPr>
              <a:t>Identitetsbedrägeri </a:t>
            </a:r>
          </a:p>
          <a:p>
            <a:pPr>
              <a:tabLst>
                <a:tab pos="214313" algn="l"/>
              </a:tabLst>
            </a:pPr>
            <a:r>
              <a:rPr lang="sv-SE" dirty="0">
                <a:ea typeface="Arial" charset="0"/>
                <a:cs typeface="Arial" charset="0"/>
              </a:rPr>
              <a:t>Fakturabedrägeri</a:t>
            </a:r>
          </a:p>
          <a:p>
            <a:pPr>
              <a:tabLst>
                <a:tab pos="214313" algn="l"/>
              </a:tabLst>
            </a:pPr>
            <a:r>
              <a:rPr lang="sv-SE" dirty="0">
                <a:ea typeface="Arial" charset="0"/>
                <a:cs typeface="Arial" charset="0"/>
              </a:rPr>
              <a:t>Kortbedrägeri</a:t>
            </a:r>
          </a:p>
          <a:p>
            <a:pPr>
              <a:tabLst>
                <a:tab pos="214313" algn="l"/>
              </a:tabLst>
            </a:pPr>
            <a:r>
              <a:rPr lang="sv-SE" dirty="0">
                <a:ea typeface="Arial" charset="0"/>
                <a:cs typeface="Arial" charset="0"/>
              </a:rPr>
              <a:t>Annonsbedrägeri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inomhus, flera, ordnad&#10;&#10;Automatiskt genererad beskrivning">
            <a:extLst>
              <a:ext uri="{FF2B5EF4-FFF2-40B4-BE49-F238E27FC236}">
                <a16:creationId xmlns:a16="http://schemas.microsoft.com/office/drawing/2014/main" id="{E139DDF1-F56A-47E4-9150-BB8FB7F997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611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HUR MÅNGA BEDRÄGERIER ANMÄLS?</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65778"/>
            <a:ext cx="1660307" cy="257369"/>
          </a:xfrm>
        </p:spPr>
        <p:txBody>
          <a:bodyPr>
            <a:spAutoFit/>
          </a:bodyPr>
          <a:lstStyle/>
          <a:p>
            <a:r>
              <a:rPr lang="sv-SE" dirty="0"/>
              <a:t>INVESTERINGSBEDRÄGERIER</a:t>
            </a:r>
          </a:p>
        </p:txBody>
      </p:sp>
      <p:sp>
        <p:nvSpPr>
          <p:cNvPr id="7" name="Platshållare för innehåll 5">
            <a:extLst>
              <a:ext uri="{FF2B5EF4-FFF2-40B4-BE49-F238E27FC236}">
                <a16:creationId xmlns:a16="http://schemas.microsoft.com/office/drawing/2014/main" id="{0ABD37CE-5B75-4607-B34B-7355D7D52058}"/>
              </a:ext>
            </a:extLst>
          </p:cNvPr>
          <p:cNvSpPr txBox="1">
            <a:spLocks/>
          </p:cNvSpPr>
          <p:nvPr/>
        </p:nvSpPr>
        <p:spPr>
          <a:xfrm>
            <a:off x="601438" y="1354757"/>
            <a:ext cx="5775300" cy="2229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Totalt 229 742 bedrägeribrott anmäldes under </a:t>
            </a:r>
            <a:br>
              <a:rPr lang="sv-SE" dirty="0">
                <a:ea typeface="Arial" charset="0"/>
                <a:cs typeface="Arial" charset="0"/>
              </a:rPr>
            </a:br>
            <a:r>
              <a:rPr lang="sv-SE" dirty="0">
                <a:ea typeface="Arial" charset="0"/>
                <a:cs typeface="Arial" charset="0"/>
              </a:rPr>
              <a:t>2024. Detta var en minskning med 3 procent jämfört </a:t>
            </a:r>
            <a:br>
              <a:rPr lang="sv-SE" dirty="0">
                <a:ea typeface="Arial" charset="0"/>
                <a:cs typeface="Arial" charset="0"/>
              </a:rPr>
            </a:br>
            <a:r>
              <a:rPr lang="sv-SE" dirty="0">
                <a:ea typeface="Arial" charset="0"/>
                <a:cs typeface="Arial" charset="0"/>
              </a:rPr>
              <a:t>med 2023. </a:t>
            </a:r>
            <a:endParaRPr lang="sv-SE" u="sng" dirty="0">
              <a:solidFill>
                <a:srgbClr val="FF0000"/>
              </a:solidFill>
              <a:ea typeface="Arial" charset="0"/>
              <a:cs typeface="Arial" charset="0"/>
            </a:endParaRPr>
          </a:p>
          <a:p>
            <a:pPr marL="185738" indent="-185738">
              <a:buFont typeface="Arial" panose="020B0604020202020204" pitchFamily="34" charset="0"/>
              <a:buChar char="•"/>
            </a:pPr>
            <a:r>
              <a:rPr lang="sv-SE" dirty="0">
                <a:ea typeface="Arial" charset="0"/>
                <a:cs typeface="Arial" charset="0"/>
              </a:rPr>
              <a:t>De bedrägeribrott som minskade mest var kortbedrägerier och annonsbedrägerier.</a:t>
            </a:r>
          </a:p>
        </p:txBody>
      </p:sp>
      <p:sp>
        <p:nvSpPr>
          <p:cNvPr id="10" name="Rektangel 9">
            <a:extLst>
              <a:ext uri="{FF2B5EF4-FFF2-40B4-BE49-F238E27FC236}">
                <a16:creationId xmlns:a16="http://schemas.microsoft.com/office/drawing/2014/main" id="{3F09F0D6-AE87-41A7-A8A4-B7550A7A6735}"/>
              </a:ext>
            </a:extLst>
          </p:cNvPr>
          <p:cNvSpPr/>
          <p:nvPr/>
        </p:nvSpPr>
        <p:spPr>
          <a:xfrm>
            <a:off x="9666009" y="6494462"/>
            <a:ext cx="2052165" cy="261610"/>
          </a:xfrm>
          <a:prstGeom prst="rect">
            <a:avLst/>
          </a:prstGeom>
        </p:spPr>
        <p:txBody>
          <a:bodyPr wrap="none">
            <a:spAutoFit/>
          </a:bodyPr>
          <a:lstStyle/>
          <a:p>
            <a:r>
              <a:rPr lang="sv-SE" sz="1100" dirty="0">
                <a:latin typeface="+mj-lt"/>
                <a:ea typeface="Calibri" panose="020F0502020204030204" pitchFamily="34" charset="0"/>
              </a:rPr>
              <a:t>Källa: Brottsförebyggande rådet</a:t>
            </a:r>
            <a:endParaRPr lang="sv-SE" sz="1100" dirty="0">
              <a:latin typeface="+mj-lt"/>
            </a:endParaRPr>
          </a:p>
        </p:txBody>
      </p:sp>
      <p:sp>
        <p:nvSpPr>
          <p:cNvPr id="12" name="textruta 11">
            <a:extLst>
              <a:ext uri="{FF2B5EF4-FFF2-40B4-BE49-F238E27FC236}">
                <a16:creationId xmlns:a16="http://schemas.microsoft.com/office/drawing/2014/main" id="{66BAE481-D4FD-4C70-B32A-F13658804995}"/>
              </a:ext>
            </a:extLst>
          </p:cNvPr>
          <p:cNvSpPr txBox="1"/>
          <p:nvPr/>
        </p:nvSpPr>
        <p:spPr>
          <a:xfrm>
            <a:off x="6096000" y="5672645"/>
            <a:ext cx="6074430" cy="369332"/>
          </a:xfrm>
          <a:prstGeom prst="rect">
            <a:avLst/>
          </a:prstGeom>
          <a:noFill/>
        </p:spPr>
        <p:txBody>
          <a:bodyPr wrap="square">
            <a:spAutoFit/>
          </a:bodyPr>
          <a:lstStyle/>
          <a:p>
            <a:pPr algn="ctr"/>
            <a:r>
              <a:rPr lang="sv-SE" dirty="0">
                <a:ea typeface="Arial" charset="0"/>
                <a:cs typeface="Arial" charset="0"/>
              </a:rPr>
              <a:t>Antal anmälda bedrägeribrott, åren 2015-2024</a:t>
            </a:r>
          </a:p>
        </p:txBody>
      </p:sp>
      <p:pic>
        <p:nvPicPr>
          <p:cNvPr id="6" name="Bildobjekt 5">
            <a:extLst>
              <a:ext uri="{FF2B5EF4-FFF2-40B4-BE49-F238E27FC236}">
                <a16:creationId xmlns:a16="http://schemas.microsoft.com/office/drawing/2014/main" id="{43B9E716-A994-E226-95A3-2EE3D1F76112}"/>
              </a:ext>
            </a:extLst>
          </p:cNvPr>
          <p:cNvPicPr>
            <a:picLocks noChangeAspect="1"/>
          </p:cNvPicPr>
          <p:nvPr/>
        </p:nvPicPr>
        <p:blipFill>
          <a:blip r:embed="rId3"/>
          <a:stretch>
            <a:fillRect/>
          </a:stretch>
        </p:blipFill>
        <p:spPr>
          <a:xfrm>
            <a:off x="6737399" y="1751527"/>
            <a:ext cx="5091571" cy="3468633"/>
          </a:xfrm>
          <a:prstGeom prst="rect">
            <a:avLst/>
          </a:prstGeom>
        </p:spPr>
      </p:pic>
    </p:spTree>
    <p:extLst>
      <p:ext uri="{BB962C8B-B14F-4D97-AF65-F5344CB8AC3E}">
        <p14:creationId xmlns:p14="http://schemas.microsoft.com/office/powerpoint/2010/main" val="67999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BEDRAGARNA HAR MÅNGA TILLVÄGAGÅNGSÄTT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67394"/>
            <a:ext cx="5118100" cy="3139024"/>
          </a:xfrm>
        </p:spPr>
        <p:txBody>
          <a:bodyPr>
            <a:normAutofit/>
          </a:bodyPr>
          <a:lstStyle/>
          <a:p>
            <a:r>
              <a:rPr lang="sv-SE" dirty="0">
                <a:latin typeface="Calibri" panose="020F0502020204030204" pitchFamily="34" charset="0"/>
              </a:rPr>
              <a:t>Vem är målgruppen</a:t>
            </a:r>
          </a:p>
          <a:p>
            <a:r>
              <a:rPr lang="sv-SE" dirty="0">
                <a:latin typeface="Calibri" panose="020F0502020204030204" pitchFamily="34" charset="0"/>
              </a:rPr>
              <a:t>Hur och var hittar bedragarna dig</a:t>
            </a:r>
          </a:p>
          <a:p>
            <a:r>
              <a:rPr lang="sv-SE" dirty="0">
                <a:latin typeface="Calibri" panose="020F0502020204030204" pitchFamily="34" charset="0"/>
              </a:rPr>
              <a:t>Inte bara stora belopp</a:t>
            </a:r>
          </a:p>
          <a:p>
            <a:r>
              <a:rPr lang="sv-SE" dirty="0">
                <a:latin typeface="Calibri" panose="020F0502020204030204" pitchFamily="34" charset="0"/>
              </a:rPr>
              <a:t>Trender - </a:t>
            </a:r>
            <a:r>
              <a:rPr lang="sv-SE" dirty="0" err="1">
                <a:latin typeface="Calibri" panose="020F0502020204030204" pitchFamily="34" charset="0"/>
              </a:rPr>
              <a:t>Bitcoin</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descr="En bild som visar inomhus, objekt, verktyg&#10;&#10;Automatiskt genererad beskrivning">
            <a:extLst>
              <a:ext uri="{FF2B5EF4-FFF2-40B4-BE49-F238E27FC236}">
                <a16:creationId xmlns:a16="http://schemas.microsoft.com/office/drawing/2014/main" id="{1A69EE6A-A48B-4E2D-8C95-52925CB2C7A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97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VARNINGSSIGNALER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För bra för att vara sant</a:t>
            </a:r>
          </a:p>
          <a:p>
            <a:pPr>
              <a:tabLst>
                <a:tab pos="214313" algn="l"/>
              </a:tabLst>
            </a:pPr>
            <a:r>
              <a:rPr lang="sv-SE" dirty="0">
                <a:ea typeface="Arial" charset="0"/>
                <a:cs typeface="Arial" charset="0"/>
              </a:rPr>
              <a:t>Spänner över flera länder</a:t>
            </a:r>
          </a:p>
          <a:p>
            <a:pPr>
              <a:tabLst>
                <a:tab pos="214313" algn="l"/>
              </a:tabLst>
            </a:pPr>
            <a:r>
              <a:rPr lang="sv-SE" dirty="0">
                <a:ea typeface="Arial" charset="0"/>
                <a:cs typeface="Arial" charset="0"/>
              </a:rPr>
              <a:t>Saknar nödvändiga tillstånd</a:t>
            </a:r>
          </a:p>
          <a:p>
            <a:pPr>
              <a:tabLst>
                <a:tab pos="214313" algn="l"/>
              </a:tabLst>
            </a:pPr>
            <a:r>
              <a:rPr lang="sv-SE" dirty="0">
                <a:ea typeface="Arial" charset="0"/>
                <a:cs typeface="Arial" charset="0"/>
              </a:rPr>
              <a:t>Aktuella produkter</a:t>
            </a:r>
          </a:p>
          <a:p>
            <a:pPr>
              <a:tabLst>
                <a:tab pos="214313" algn="l"/>
              </a:tabLst>
            </a:pPr>
            <a:r>
              <a:rPr lang="sv-SE" dirty="0">
                <a:ea typeface="Arial" charset="0"/>
                <a:cs typeface="Arial" charset="0"/>
              </a:rPr>
              <a:t>Snabba beslut</a:t>
            </a:r>
          </a:p>
          <a:p>
            <a:pPr>
              <a:tabLst>
                <a:tab pos="214313" algn="l"/>
              </a:tabLst>
            </a:pPr>
            <a:r>
              <a:rPr lang="sv-SE" dirty="0">
                <a:ea typeface="Arial" charset="0"/>
                <a:cs typeface="Arial" charset="0"/>
              </a:rPr>
              <a:t>Påstådd låg risk</a:t>
            </a:r>
          </a:p>
          <a:p>
            <a:pPr>
              <a:tabLst>
                <a:tab pos="214313" algn="l"/>
              </a:tabLst>
            </a:pPr>
            <a:r>
              <a:rPr lang="sv-SE" dirty="0">
                <a:ea typeface="Arial" charset="0"/>
                <a:cs typeface="Arial" charset="0"/>
              </a:rPr>
              <a:t>Alltid tillfälle att köpa – aldrig att sälja</a:t>
            </a:r>
          </a:p>
          <a:p>
            <a:pPr>
              <a:tabLst>
                <a:tab pos="214313" algn="l"/>
              </a:tabLst>
            </a:pPr>
            <a:r>
              <a:rPr lang="sv-SE" dirty="0">
                <a:ea typeface="Arial" charset="0"/>
                <a:cs typeface="Arial" charset="0"/>
              </a:rPr>
              <a:t>Insiderinformation</a:t>
            </a:r>
          </a:p>
          <a:p>
            <a:pPr>
              <a:tabLst>
                <a:tab pos="214313" algn="l"/>
              </a:tabLst>
            </a:pPr>
            <a:r>
              <a:rPr lang="sv-SE" dirty="0">
                <a:ea typeface="Arial" charset="0"/>
                <a:cs typeface="Arial" charset="0"/>
              </a:rPr>
              <a:t>Skattefri avkastning</a:t>
            </a:r>
          </a:p>
          <a:p>
            <a:pPr>
              <a:tabLst>
                <a:tab pos="214313" algn="l"/>
              </a:tabLst>
            </a:pPr>
            <a:r>
              <a:rPr lang="sv-SE" dirty="0">
                <a:ea typeface="Arial" charset="0"/>
                <a:cs typeface="Arial" charset="0"/>
              </a:rPr>
              <a:t>Upprepade långa samtal</a:t>
            </a:r>
          </a:p>
          <a:p>
            <a:pPr>
              <a:tabLst>
                <a:tab pos="214313" algn="l"/>
              </a:tabLst>
            </a:pPr>
            <a:endParaRPr lang="sv-SE" sz="1900"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 utomhus, trafik, himmel&#10;&#10;Automatiskt genererad beskrivning">
            <a:extLst>
              <a:ext uri="{FF2B5EF4-FFF2-40B4-BE49-F238E27FC236}">
                <a16:creationId xmlns:a16="http://schemas.microsoft.com/office/drawing/2014/main" id="{4373D368-537A-42F8-9B39-CC774C97385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4814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UNDVIKER DU ATT BLI LURAD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39195"/>
            <a:ext cx="5118100" cy="3139024"/>
          </a:xfrm>
        </p:spPr>
        <p:txBody>
          <a:bodyPr>
            <a:noAutofit/>
          </a:bodyPr>
          <a:lstStyle/>
          <a:p>
            <a:r>
              <a:rPr lang="sv-SE" dirty="0">
                <a:latin typeface="Calibri" panose="020F0502020204030204" pitchFamily="34" charset="0"/>
              </a:rPr>
              <a:t>Anmäl dig inte via sociala medier</a:t>
            </a:r>
          </a:p>
          <a:p>
            <a:r>
              <a:rPr lang="sv-SE" dirty="0">
                <a:latin typeface="Calibri" panose="020F0502020204030204" pitchFamily="34" charset="0"/>
              </a:rPr>
              <a:t>Be att få se allt skriftligt</a:t>
            </a:r>
          </a:p>
          <a:p>
            <a:r>
              <a:rPr lang="sv-SE" dirty="0">
                <a:latin typeface="Calibri" panose="020F0502020204030204" pitchFamily="34" charset="0"/>
              </a:rPr>
              <a:t>Se till att du förstår vad du investerar i</a:t>
            </a:r>
          </a:p>
          <a:p>
            <a:r>
              <a:rPr lang="sv-SE" dirty="0">
                <a:latin typeface="Calibri" panose="020F0502020204030204" pitchFamily="34" charset="0"/>
              </a:rPr>
              <a:t>Kontrollera att företaget har tillstånd och FI:s varningslista</a:t>
            </a:r>
          </a:p>
          <a:p>
            <a:r>
              <a:rPr lang="sv-SE" dirty="0">
                <a:latin typeface="Calibri" panose="020F0502020204030204" pitchFamily="34" charset="0"/>
              </a:rPr>
              <a:t>Kontrollera bolagsregister</a:t>
            </a:r>
          </a:p>
          <a:p>
            <a:r>
              <a:rPr lang="sv-SE" dirty="0">
                <a:latin typeface="Calibri" panose="020F0502020204030204" pitchFamily="34" charset="0"/>
              </a:rPr>
              <a:t>Sök efter omdömen på internet</a:t>
            </a:r>
          </a:p>
          <a:p>
            <a:r>
              <a:rPr lang="sv-SE" dirty="0">
                <a:latin typeface="Calibri" panose="020F0502020204030204" pitchFamily="34" charset="0"/>
              </a:rPr>
              <a:t>Be någon du litar på om en åsikt</a:t>
            </a:r>
          </a:p>
          <a:p>
            <a:r>
              <a:rPr lang="sv-SE" dirty="0">
                <a:latin typeface="Calibri" panose="020F0502020204030204" pitchFamily="34" charset="0"/>
              </a:rPr>
              <a:t>Använd inte Bank-id åt andra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paraply, accessoarer, himmel, utomhus&#10;&#10;Automatiskt genererad beskrivning">
            <a:extLst>
              <a:ext uri="{FF2B5EF4-FFF2-40B4-BE49-F238E27FC236}">
                <a16:creationId xmlns:a16="http://schemas.microsoft.com/office/drawing/2014/main" id="{3291F03A-7B72-43FF-95BE-5BE0B628EED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059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TIPSA FI OM…</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04025"/>
            <a:ext cx="5118100" cy="3607299"/>
          </a:xfrm>
        </p:spPr>
        <p:txBody>
          <a:bodyPr>
            <a:noAutofit/>
          </a:bodyPr>
          <a:lstStyle/>
          <a:p>
            <a:r>
              <a:rPr lang="sv-SE" dirty="0">
                <a:latin typeface="Calibri" panose="020F0502020204030204" pitchFamily="34" charset="0"/>
              </a:rPr>
              <a:t>Så mycket som möjligt, </a:t>
            </a:r>
            <a:br>
              <a:rPr lang="sv-SE" dirty="0">
                <a:latin typeface="Calibri" panose="020F0502020204030204" pitchFamily="34" charset="0"/>
              </a:rPr>
            </a:br>
            <a:r>
              <a:rPr lang="sv-SE" dirty="0">
                <a:latin typeface="Calibri" panose="020F0502020204030204" pitchFamily="34" charset="0"/>
              </a:rPr>
              <a:t>exempelvis händelseförlopp</a:t>
            </a:r>
          </a:p>
          <a:p>
            <a:r>
              <a:rPr lang="sv-SE" dirty="0">
                <a:latin typeface="Calibri" panose="020F0502020204030204" pitchFamily="34" charset="0"/>
              </a:rPr>
              <a:t>Företagsnamn</a:t>
            </a:r>
          </a:p>
          <a:p>
            <a:r>
              <a:rPr lang="sv-SE" dirty="0">
                <a:latin typeface="Calibri" panose="020F0502020204030204" pitchFamily="34" charset="0"/>
              </a:rPr>
              <a:t>Vad säljer bolaget?</a:t>
            </a:r>
          </a:p>
          <a:p>
            <a:r>
              <a:rPr lang="sv-SE" dirty="0">
                <a:latin typeface="Calibri" panose="020F0502020204030204" pitchFamily="34" charset="0"/>
              </a:rPr>
              <a:t>Var finns bolaget?</a:t>
            </a:r>
          </a:p>
          <a:p>
            <a:r>
              <a:rPr lang="sv-SE" dirty="0">
                <a:latin typeface="Calibri" panose="020F0502020204030204" pitchFamily="34" charset="0"/>
              </a:rPr>
              <a:t>Webbplats - kontaktuppgifter</a:t>
            </a:r>
          </a:p>
          <a:p>
            <a:r>
              <a:rPr lang="sv-SE" dirty="0">
                <a:latin typeface="Calibri" panose="020F0502020204030204" pitchFamily="34" charset="0"/>
              </a:rPr>
              <a:t>Mejlkorrespondens</a:t>
            </a:r>
          </a:p>
          <a:p>
            <a:r>
              <a:rPr lang="sv-SE" dirty="0">
                <a:latin typeface="Calibri" panose="020F0502020204030204" pitchFamily="34" charset="0"/>
              </a:rPr>
              <a:t>Eventuella avtal</a:t>
            </a:r>
          </a:p>
          <a:p>
            <a:r>
              <a:rPr lang="sv-SE" dirty="0">
                <a:latin typeface="Calibri" panose="020F0502020204030204" pitchFamily="34" charset="0"/>
              </a:rPr>
              <a:t>Hänvisning till myndighet/organisation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a:extLst>
              <a:ext uri="{FF2B5EF4-FFF2-40B4-BE49-F238E27FC236}">
                <a16:creationId xmlns:a16="http://schemas.microsoft.com/office/drawing/2014/main" id="{36275CC5-4658-4F27-8A51-645B9DA5403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5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FI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44005"/>
            <a:ext cx="5118100" cy="2423515"/>
          </a:xfrm>
        </p:spPr>
        <p:txBody>
          <a:bodyPr>
            <a:normAutofit/>
          </a:bodyPr>
          <a:lstStyle/>
          <a:p>
            <a:pPr>
              <a:tabLst>
                <a:tab pos="214313" algn="l"/>
              </a:tabLst>
            </a:pPr>
            <a:r>
              <a:rPr lang="nb-NO" dirty="0">
                <a:ea typeface="Arial" charset="0"/>
                <a:cs typeface="Arial" charset="0"/>
              </a:rPr>
              <a:t>Telefon 08-408 980 00</a:t>
            </a:r>
          </a:p>
          <a:p>
            <a:pPr>
              <a:tabLst>
                <a:tab pos="214313" algn="l"/>
              </a:tabLst>
            </a:pPr>
            <a:r>
              <a:rPr lang="nb-NO" dirty="0">
                <a:ea typeface="Arial" charset="0"/>
                <a:cs typeface="Arial" charset="0"/>
              </a:rPr>
              <a:t>finansinspektionen@fi.se</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79463"/>
            <a:ext cx="1639961" cy="257369"/>
          </a:xfrm>
        </p:spPr>
        <p:txBody>
          <a:bodyPr>
            <a:spAutoFit/>
          </a:bodyPr>
          <a:lstStyle/>
          <a:p>
            <a:r>
              <a:rPr lang="sv-SE" dirty="0"/>
              <a:t>INVESTERINGSBEDRÄGERIER</a:t>
            </a:r>
          </a:p>
        </p:txBody>
      </p:sp>
      <p:pic>
        <p:nvPicPr>
          <p:cNvPr id="9" name="Platshållare för bild 8">
            <a:extLst>
              <a:ext uri="{FF2B5EF4-FFF2-40B4-BE49-F238E27FC236}">
                <a16:creationId xmlns:a16="http://schemas.microsoft.com/office/drawing/2014/main" id="{64FD5035-B6DF-4BE1-B838-66AE3735C89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966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Mikael Sandahl</a:t>
            </a:r>
          </a:p>
          <a:p>
            <a:pPr>
              <a:spcBef>
                <a:spcPts val="0"/>
              </a:spcBef>
            </a:pPr>
            <a:r>
              <a:rPr lang="sv-SE" sz="1800" dirty="0"/>
              <a:t>mikael.sandahl@fi.se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537062" y="2249905"/>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prstClr val="white"/>
                </a:solidFill>
                <a:ea typeface="Arial" charset="0"/>
                <a:cs typeface="Calibri Light" panose="020F0302020204030204" pitchFamily="34" charset="0"/>
              </a:rPr>
              <a:t>VAD ÄR ETT BEDRÄGERI?</a:t>
            </a:r>
          </a:p>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”Bedrägeri innebär att en gärningsperson vilseleder (lurar) någon att göra något eller att inte göra något som denne annars skulle ha gjort. Vilseledandet måste medföra att gärningspersonen tjänar ekonomiskt på det och att det leder till ekonomisk skada för den som blir vilseledd.” </a:t>
            </a:r>
          </a:p>
          <a:p>
            <a:pPr algn="ctr"/>
            <a:endParaRPr lang="sv-SE" sz="4000" dirty="0">
              <a:solidFill>
                <a:schemeClr val="bg1"/>
              </a:solidFill>
              <a:ea typeface="Arial" charset="0"/>
              <a:cs typeface="Calibri Light" panose="020F0302020204030204" pitchFamily="34" charset="0"/>
            </a:endParaRPr>
          </a:p>
          <a:p>
            <a:pPr algn="r"/>
            <a:r>
              <a:rPr lang="sv-SE" sz="2800" dirty="0">
                <a:solidFill>
                  <a:schemeClr val="bg1"/>
                </a:solidFill>
                <a:ea typeface="Arial" charset="0"/>
                <a:cs typeface="Calibri Light" panose="020F0302020204030204" pitchFamily="34" charset="0"/>
              </a:rPr>
              <a:t>Brottsbalken 9 kap 1§</a:t>
            </a:r>
          </a:p>
        </p:txBody>
      </p:sp>
    </p:spTree>
    <p:extLst>
      <p:ext uri="{BB962C8B-B14F-4D97-AF65-F5344CB8AC3E}">
        <p14:creationId xmlns:p14="http://schemas.microsoft.com/office/powerpoint/2010/main" val="47385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INVESTERINGSBEDRÄGERI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19034"/>
            <a:ext cx="5118100" cy="4351338"/>
          </a:xfrm>
        </p:spPr>
        <p:txBody>
          <a:bodyPr>
            <a:normAutofit/>
          </a:bodyPr>
          <a:lstStyle/>
          <a:p>
            <a:r>
              <a:rPr lang="sv-SE" dirty="0">
                <a:latin typeface="Calibri" panose="020F0502020204030204" pitchFamily="34" charset="0"/>
              </a:rPr>
              <a:t>Investering som inte finns</a:t>
            </a:r>
          </a:p>
          <a:p>
            <a:r>
              <a:rPr lang="sv-SE" dirty="0">
                <a:latin typeface="Calibri" panose="020F0502020204030204" pitchFamily="34" charset="0"/>
              </a:rPr>
              <a:t>Lura någon på pengar flera gånger</a:t>
            </a:r>
          </a:p>
          <a:p>
            <a:r>
              <a:rPr lang="sv-SE" dirty="0">
                <a:latin typeface="Calibri" panose="020F0502020204030204" pitchFamily="34" charset="0"/>
              </a:rPr>
              <a:t>Falska annonser och kändisar</a:t>
            </a:r>
          </a:p>
          <a:p>
            <a:r>
              <a:rPr lang="sv-SE" dirty="0">
                <a:latin typeface="Calibri" panose="020F0502020204030204" pitchFamily="34" charset="0"/>
              </a:rPr>
              <a:t>Exklusivt</a:t>
            </a:r>
          </a:p>
          <a:p>
            <a:r>
              <a:rPr lang="sv-SE" dirty="0">
                <a:latin typeface="Calibri" panose="020F0502020204030204" pitchFamily="34" charset="0"/>
              </a:rPr>
              <a:t>Skickliga ”säljare” eller ”rådgivare” ringer</a:t>
            </a:r>
          </a:p>
          <a:p>
            <a:r>
              <a:rPr lang="sv-SE" dirty="0">
                <a:latin typeface="Calibri" panose="020F0502020204030204" pitchFamily="34" charset="0"/>
              </a:rPr>
              <a:t>Falska förhoppningar</a:t>
            </a:r>
          </a:p>
          <a:p>
            <a:r>
              <a:rPr lang="sv-SE" dirty="0">
                <a:latin typeface="Calibri" panose="020F0502020204030204" pitchFamily="34" charset="0"/>
              </a:rPr>
              <a:t>Manipulation</a:t>
            </a:r>
          </a:p>
          <a:p>
            <a:r>
              <a:rPr lang="sv-SE" dirty="0">
                <a:latin typeface="Calibri" panose="020F0502020204030204" pitchFamily="34" charset="0"/>
              </a:rPr>
              <a:t>Trender</a:t>
            </a:r>
          </a:p>
          <a:p>
            <a:r>
              <a:rPr lang="sv-SE" dirty="0">
                <a:latin typeface="Calibri" panose="020F0502020204030204" pitchFamily="34" charset="0"/>
              </a:rPr>
              <a:t>Ska passa alla – börjar med 250 EUR/USD</a:t>
            </a:r>
          </a:p>
          <a:p>
            <a:r>
              <a:rPr lang="sv-SE" dirty="0">
                <a:latin typeface="Calibri" panose="020F0502020204030204" pitchFamily="34" charset="0"/>
              </a:rPr>
              <a:t>Alltid köpläge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iPod, person, håller, hand&#10;&#10;Automatiskt genererad beskrivning">
            <a:extLst>
              <a:ext uri="{FF2B5EF4-FFF2-40B4-BE49-F238E27FC236}">
                <a16:creationId xmlns:a16="http://schemas.microsoft.com/office/drawing/2014/main" id="{FD88C499-246A-40B8-AE90-992EEF3280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EN MODERN BEDRAGARE</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73667"/>
            <a:ext cx="5118100" cy="4351338"/>
          </a:xfrm>
        </p:spPr>
        <p:txBody>
          <a:bodyPr>
            <a:normAutofit/>
          </a:bodyPr>
          <a:lstStyle/>
          <a:p>
            <a:pPr>
              <a:tabLst>
                <a:tab pos="214313" algn="l"/>
              </a:tabLst>
            </a:pPr>
            <a:r>
              <a:rPr lang="sv-SE" dirty="0">
                <a:ea typeface="Arial" charset="0"/>
                <a:cs typeface="Arial" charset="0"/>
              </a:rPr>
              <a:t>Fjärrstyra datorn</a:t>
            </a:r>
          </a:p>
          <a:p>
            <a:pPr>
              <a:tabLst>
                <a:tab pos="214313" algn="l"/>
              </a:tabLst>
            </a:pPr>
            <a:r>
              <a:rPr lang="sv-SE" dirty="0">
                <a:ea typeface="Arial" charset="0"/>
                <a:cs typeface="Arial" charset="0"/>
              </a:rPr>
              <a:t>Bank-id</a:t>
            </a:r>
          </a:p>
          <a:p>
            <a:pPr>
              <a:tabLst>
                <a:tab pos="214313" algn="l"/>
              </a:tabLst>
            </a:pPr>
            <a:r>
              <a:rPr lang="sv-SE" dirty="0">
                <a:ea typeface="Arial" charset="0"/>
                <a:cs typeface="Arial" charset="0"/>
              </a:rPr>
              <a:t>Hemsida med inloggning</a:t>
            </a:r>
          </a:p>
          <a:p>
            <a:pPr>
              <a:tabLst>
                <a:tab pos="214313" algn="l"/>
              </a:tabLst>
            </a:pPr>
            <a:r>
              <a:rPr lang="sv-SE" dirty="0">
                <a:ea typeface="Arial" charset="0"/>
                <a:cs typeface="Arial" charset="0"/>
              </a:rPr>
              <a:t>Påhittad kursutveckling</a:t>
            </a:r>
          </a:p>
          <a:p>
            <a:pPr>
              <a:tabLst>
                <a:tab pos="214313" algn="l"/>
              </a:tabLst>
            </a:pPr>
            <a:r>
              <a:rPr lang="sv-SE" dirty="0">
                <a:ea typeface="Arial" charset="0"/>
                <a:cs typeface="Arial" charset="0"/>
              </a:rPr>
              <a:t>Påhittade avgifter</a:t>
            </a:r>
          </a:p>
          <a:p>
            <a:pPr>
              <a:tabLst>
                <a:tab pos="214313" algn="l"/>
              </a:tabLst>
            </a:pPr>
            <a:r>
              <a:rPr lang="sv-SE" dirty="0">
                <a:ea typeface="Arial" charset="0"/>
                <a:cs typeface="Arial" charset="0"/>
              </a:rPr>
              <a:t>Endast mindre uttag tillåts</a:t>
            </a:r>
          </a:p>
          <a:p>
            <a:pPr>
              <a:tabLst>
                <a:tab pos="214313" algn="l"/>
              </a:tabLst>
            </a:pPr>
            <a:r>
              <a:rPr lang="sv-SE" dirty="0">
                <a:ea typeface="Arial" charset="0"/>
                <a:cs typeface="Arial" charset="0"/>
              </a:rPr>
              <a:t>Telefon, e-post, chattjänster</a:t>
            </a:r>
          </a:p>
          <a:p>
            <a:pPr>
              <a:tabLst>
                <a:tab pos="214313" algn="l"/>
              </a:tabLst>
            </a:pPr>
            <a:r>
              <a:rPr lang="sv-SE" dirty="0">
                <a:ea typeface="Arial" charset="0"/>
                <a:cs typeface="Arial" charset="0"/>
              </a:rPr>
              <a:t>Ringer från lokala telefonnummer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10;&#10;Automatiskt genererad beskrivning">
            <a:extLst>
              <a:ext uri="{FF2B5EF4-FFF2-40B4-BE49-F238E27FC236}">
                <a16:creationId xmlns:a16="http://schemas.microsoft.com/office/drawing/2014/main" id="{A70681C7-3502-4558-B343-14EDC9D33C8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ÅTERKÖPS- OCH RÄDDNINGSFASEN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54203"/>
            <a:ext cx="5118100" cy="4351338"/>
          </a:xfrm>
        </p:spPr>
        <p:txBody>
          <a:bodyPr>
            <a:normAutofit/>
          </a:bodyPr>
          <a:lstStyle/>
          <a:p>
            <a:r>
              <a:rPr lang="sv-SE" dirty="0">
                <a:latin typeface="Calibri" panose="020F0502020204030204" pitchFamily="34" charset="0"/>
              </a:rPr>
              <a:t>Kontakt med någon som vill hjälpa till</a:t>
            </a:r>
          </a:p>
          <a:p>
            <a:r>
              <a:rPr lang="sv-SE" dirty="0">
                <a:latin typeface="Calibri" panose="020F0502020204030204" pitchFamily="34" charset="0"/>
              </a:rPr>
              <a:t>Hänvisning till myndigheter och företag</a:t>
            </a:r>
          </a:p>
          <a:p>
            <a:r>
              <a:rPr lang="sv-SE" dirty="0">
                <a:ea typeface="Arial" charset="0"/>
                <a:cs typeface="Arial" charset="0"/>
              </a:rPr>
              <a:t>Bedragare påstår att de ringer från FI</a:t>
            </a:r>
            <a:endParaRPr lang="sv-SE" dirty="0">
              <a:latin typeface="Calibri" panose="020F0502020204030204" pitchFamily="34" charset="0"/>
            </a:endParaRPr>
          </a:p>
          <a:p>
            <a:r>
              <a:rPr lang="sv-SE" dirty="0">
                <a:latin typeface="Calibri" panose="020F0502020204030204" pitchFamily="34" charset="0"/>
              </a:rPr>
              <a:t>Avgifter</a:t>
            </a:r>
          </a:p>
          <a:p>
            <a:r>
              <a:rPr lang="sv-SE" dirty="0">
                <a:latin typeface="Calibri" panose="020F0502020204030204" pitchFamily="34" charset="0"/>
              </a:rPr>
              <a:t>Erbjudandet gäller oftast en begränsad tid</a:t>
            </a:r>
          </a:p>
          <a:p>
            <a:r>
              <a:rPr lang="sv-SE" dirty="0">
                <a:latin typeface="Calibri" panose="020F0502020204030204" pitchFamily="34" charset="0"/>
              </a:rPr>
              <a:t>Hot</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himmel, utomhus, strand, orange&#10;&#10;Automatiskt genererad beskrivning">
            <a:extLst>
              <a:ext uri="{FF2B5EF4-FFF2-40B4-BE49-F238E27FC236}">
                <a16:creationId xmlns:a16="http://schemas.microsoft.com/office/drawing/2014/main" id="{27873F8B-6C80-4261-AA43-D90DC6630B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492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PHISHING OCH VISHING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Bedrägeri via mejl och telefon</a:t>
            </a:r>
          </a:p>
          <a:p>
            <a:pPr>
              <a:tabLst>
                <a:tab pos="214313" algn="l"/>
              </a:tabLst>
            </a:pPr>
            <a:r>
              <a:rPr lang="sv-SE" dirty="0">
                <a:ea typeface="Arial" charset="0"/>
                <a:cs typeface="Arial" charset="0"/>
              </a:rPr>
              <a:t>Bedragare påstår att de ringer från myndighet, banken eller välkänt företag</a:t>
            </a:r>
          </a:p>
          <a:p>
            <a:pPr>
              <a:tabLst>
                <a:tab pos="214313" algn="l"/>
              </a:tabLst>
            </a:pPr>
            <a:r>
              <a:rPr lang="sv-SE" dirty="0">
                <a:ea typeface="Arial" charset="0"/>
                <a:cs typeface="Arial" charset="0"/>
              </a:rPr>
              <a:t>Var misstänksam, lämna inte ut dina uppgifter</a:t>
            </a:r>
          </a:p>
          <a:p>
            <a:pPr>
              <a:tabLst>
                <a:tab pos="214313" algn="l"/>
              </a:tabLst>
            </a:pPr>
            <a:r>
              <a:rPr lang="sv-SE" dirty="0" err="1">
                <a:ea typeface="Arial" charset="0"/>
                <a:cs typeface="Arial" charset="0"/>
              </a:rPr>
              <a:t>Motring</a:t>
            </a:r>
            <a:r>
              <a:rPr lang="sv-SE" dirty="0">
                <a:ea typeface="Arial" charset="0"/>
                <a:cs typeface="Arial" charset="0"/>
              </a:rPr>
              <a:t>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person, telefon, inomhus, kvinna&#10;&#10;Automatiskt genererad beskrivning">
            <a:extLst>
              <a:ext uri="{FF2B5EF4-FFF2-40B4-BE49-F238E27FC236}">
                <a16:creationId xmlns:a16="http://schemas.microsoft.com/office/drawing/2014/main" id="{3C63600D-92DA-65B4-C21E-35E3286BEBB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0614" r="5351"/>
          <a:stretch/>
        </p:blipFill>
        <p:spPr>
          <a:xfrm>
            <a:off x="6445250" y="620196"/>
            <a:ext cx="5075025" cy="5283200"/>
          </a:xfrm>
        </p:spPr>
      </p:pic>
    </p:spTree>
    <p:extLst>
      <p:ext uri="{BB962C8B-B14F-4D97-AF65-F5344CB8AC3E}">
        <p14:creationId xmlns:p14="http://schemas.microsoft.com/office/powerpoint/2010/main" val="6408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Bedragare erbjuder lån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Erbjudanden om lån till låg ränta i sociala medier</a:t>
            </a:r>
          </a:p>
          <a:p>
            <a:pPr>
              <a:tabLst>
                <a:tab pos="214313" algn="l"/>
              </a:tabLst>
            </a:pPr>
            <a:r>
              <a:rPr lang="sv-SE" dirty="0">
                <a:ea typeface="Arial" charset="0"/>
                <a:cs typeface="Arial" charset="0"/>
              </a:rPr>
              <a:t>Ansökan via en snygg hemsida</a:t>
            </a:r>
          </a:p>
          <a:p>
            <a:pPr>
              <a:tabLst>
                <a:tab pos="214313" algn="l"/>
              </a:tabLst>
            </a:pPr>
            <a:r>
              <a:rPr lang="sv-SE" dirty="0">
                <a:ea typeface="Arial" charset="0"/>
                <a:cs typeface="Arial" charset="0"/>
              </a:rPr>
              <a:t>Utlovas ofta låg ränta, smidighet och snabb utbetalning</a:t>
            </a:r>
          </a:p>
          <a:p>
            <a:pPr>
              <a:tabLst>
                <a:tab pos="214313" algn="l"/>
              </a:tabLst>
            </a:pPr>
            <a:r>
              <a:rPr lang="sv-SE" dirty="0">
                <a:ea typeface="Arial" charset="0"/>
                <a:cs typeface="Arial" charset="0"/>
              </a:rPr>
              <a:t>Krav på avgifter innan lånet betalas ut</a:t>
            </a:r>
          </a:p>
          <a:p>
            <a:pPr>
              <a:tabLst>
                <a:tab pos="214313" algn="l"/>
              </a:tabLst>
            </a:pPr>
            <a:r>
              <a:rPr lang="sv-SE" dirty="0">
                <a:ea typeface="Arial" charset="0"/>
                <a:cs typeface="Arial" charset="0"/>
              </a:rPr>
              <a:t>Drabbar ofta de mest utsatta</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7" name="Platshållare för bild 6">
            <a:extLst>
              <a:ext uri="{FF2B5EF4-FFF2-40B4-BE49-F238E27FC236}">
                <a16:creationId xmlns:a16="http://schemas.microsoft.com/office/drawing/2014/main" id="{F04D49A4-4FF3-3AB0-5A8A-3B06B44ED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982" r="22982"/>
          <a:stretch/>
        </p:blipFill>
        <p:spPr>
          <a:xfrm>
            <a:off x="6481763" y="590550"/>
            <a:ext cx="5075237" cy="5283200"/>
          </a:xfrm>
        </p:spPr>
      </p:pic>
    </p:spTree>
    <p:extLst>
      <p:ext uri="{BB962C8B-B14F-4D97-AF65-F5344CB8AC3E}">
        <p14:creationId xmlns:p14="http://schemas.microsoft.com/office/powerpoint/2010/main" val="110799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OM DU HAR DRABBATS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Avbryt kontakten</a:t>
            </a:r>
          </a:p>
          <a:p>
            <a:pPr>
              <a:tabLst>
                <a:tab pos="214313" algn="l"/>
              </a:tabLst>
            </a:pPr>
            <a:r>
              <a:rPr lang="sv-SE" dirty="0">
                <a:ea typeface="Arial" charset="0"/>
                <a:cs typeface="Arial" charset="0"/>
              </a:rPr>
              <a:t>Kontakta Polisen</a:t>
            </a:r>
          </a:p>
          <a:p>
            <a:pPr>
              <a:tabLst>
                <a:tab pos="214313" algn="l"/>
              </a:tabLst>
            </a:pPr>
            <a:r>
              <a:rPr lang="sv-SE" dirty="0">
                <a:ea typeface="Arial" charset="0"/>
                <a:cs typeface="Arial" charset="0"/>
              </a:rPr>
              <a:t>Kontakta din bank</a:t>
            </a:r>
          </a:p>
          <a:p>
            <a:pPr>
              <a:tabLst>
                <a:tab pos="214313" algn="l"/>
              </a:tabLst>
            </a:pPr>
            <a:r>
              <a:rPr lang="sv-SE" dirty="0">
                <a:ea typeface="Arial" charset="0"/>
                <a:cs typeface="Arial" charset="0"/>
              </a:rPr>
              <a:t>Kontakta FI så att vi kan varna andra genom varningslistan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17" name="Platshållare för bild 16" descr="En bild som visar vägg, inomhus, orange&#10;&#10;Automatiskt genererad beskrivning">
            <a:extLst>
              <a:ext uri="{FF2B5EF4-FFF2-40B4-BE49-F238E27FC236}">
                <a16:creationId xmlns:a16="http://schemas.microsoft.com/office/drawing/2014/main" id="{EA50F3FD-E527-436E-BE41-95BF6D6995F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Rektangel 6">
            <a:extLst>
              <a:ext uri="{FF2B5EF4-FFF2-40B4-BE49-F238E27FC236}">
                <a16:creationId xmlns:a16="http://schemas.microsoft.com/office/drawing/2014/main" id="{C638FA0E-ED1A-44BD-9903-28EDBCB84295}"/>
              </a:ext>
            </a:extLst>
          </p:cNvPr>
          <p:cNvSpPr/>
          <p:nvPr/>
        </p:nvSpPr>
        <p:spPr>
          <a:xfrm>
            <a:off x="3182815" y="3885238"/>
            <a:ext cx="3262435" cy="13255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Viktigt! Skäms inte för att du har blivit lurad. Många investerare med gedigen kunskap har blivit lurade.</a:t>
            </a:r>
            <a:endParaRPr lang="sv-SE" sz="1200" dirty="0">
              <a:solidFill>
                <a:schemeClr val="tx1"/>
              </a:solidFill>
            </a:endParaRPr>
          </a:p>
        </p:txBody>
      </p:sp>
    </p:spTree>
    <p:extLst>
      <p:ext uri="{BB962C8B-B14F-4D97-AF65-F5344CB8AC3E}">
        <p14:creationId xmlns:p14="http://schemas.microsoft.com/office/powerpoint/2010/main" val="351935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NÅGRA TIPS</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01095"/>
            <a:ext cx="5118100" cy="4351338"/>
          </a:xfrm>
        </p:spPr>
        <p:txBody>
          <a:bodyPr>
            <a:normAutofit/>
          </a:bodyPr>
          <a:lstStyle/>
          <a:p>
            <a:r>
              <a:rPr lang="sv-SE" dirty="0">
                <a:latin typeface="Calibri" panose="020F0502020204030204" pitchFamily="34" charset="0"/>
              </a:rPr>
              <a:t>Var skeptisk till erbjudanden i digitala kanaler</a:t>
            </a:r>
          </a:p>
          <a:p>
            <a:r>
              <a:rPr lang="sv-SE" dirty="0">
                <a:latin typeface="Calibri" panose="020F0502020204030204" pitchFamily="34" charset="0"/>
              </a:rPr>
              <a:t>FI:s företagsregister.</a:t>
            </a:r>
          </a:p>
          <a:p>
            <a:r>
              <a:rPr lang="sv-SE" dirty="0">
                <a:latin typeface="Calibri" panose="020F0502020204030204" pitchFamily="34" charset="0"/>
              </a:rPr>
              <a:t>FI:s varningslista.</a:t>
            </a:r>
          </a:p>
          <a:p>
            <a:r>
              <a:rPr lang="sv-SE" dirty="0">
                <a:latin typeface="Calibri" panose="020F0502020204030204" pitchFamily="34" charset="0"/>
              </a:rPr>
              <a:t>Var försiktig med ditt bank-id.</a:t>
            </a:r>
          </a:p>
          <a:p>
            <a:r>
              <a:rPr lang="sv-SE" dirty="0">
                <a:latin typeface="Calibri" panose="020F0502020204030204" pitchFamily="34" charset="0"/>
              </a:rPr>
              <a:t>Tillåt aldrig att någon du inte känner får fjärransluta till din dator.</a:t>
            </a:r>
          </a:p>
          <a:p>
            <a:pPr marL="0" indent="0">
              <a:buNone/>
            </a:pP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spegel, bubbla, bilspegel, mikroskop&#10;&#10;Automatiskt genererad beskrivning">
            <a:extLst>
              <a:ext uri="{FF2B5EF4-FFF2-40B4-BE49-F238E27FC236}">
                <a16:creationId xmlns:a16="http://schemas.microsoft.com/office/drawing/2014/main" id="{8664F542-263E-4E7C-A5FF-7D614560F4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EAB18CF6-958B-0209-A124-9F0B5C811E54}"/>
              </a:ext>
            </a:extLst>
          </p:cNvPr>
          <p:cNvSpPr txBox="1"/>
          <p:nvPr/>
        </p:nvSpPr>
        <p:spPr>
          <a:xfrm>
            <a:off x="598516" y="4001592"/>
            <a:ext cx="4255665" cy="677108"/>
          </a:xfrm>
          <a:prstGeom prst="rect">
            <a:avLst/>
          </a:prstGeom>
          <a:noFill/>
        </p:spPr>
        <p:txBody>
          <a:bodyPr wrap="square" rtlCol="0">
            <a:spAutoFit/>
          </a:bodyPr>
          <a:lstStyle/>
          <a:p>
            <a:r>
              <a:rPr lang="sv-SE" sz="2000" b="1" dirty="0">
                <a:latin typeface="Calibri" panose="020F0502020204030204" pitchFamily="34" charset="0"/>
              </a:rPr>
              <a:t>Låter det för bra för att vara sant?</a:t>
            </a:r>
          </a:p>
          <a:p>
            <a:endParaRPr lang="sv-SE" dirty="0"/>
          </a:p>
        </p:txBody>
      </p:sp>
    </p:spTree>
    <p:extLst>
      <p:ext uri="{BB962C8B-B14F-4D97-AF65-F5344CB8AC3E}">
        <p14:creationId xmlns:p14="http://schemas.microsoft.com/office/powerpoint/2010/main" val="17455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PPT_mall_spara_investera_la╠èna</Template>
  <TotalTime>2048</TotalTime>
  <Words>4640</Words>
  <Application>Microsoft Office PowerPoint</Application>
  <PresentationFormat>Bredbild</PresentationFormat>
  <Paragraphs>316</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Wingdings</vt:lpstr>
      <vt:lpstr>familjejuridik</vt:lpstr>
      <vt:lpstr>INVESTERINGSBEDRÄGERIER</vt:lpstr>
      <vt:lpstr>PowerPoint-presentation</vt:lpstr>
      <vt:lpstr>INVESTERINGSBEDRÄGERI</vt:lpstr>
      <vt:lpstr>EN MODERN BEDRAGARE</vt:lpstr>
      <vt:lpstr>ÅTERKÖPS- OCH RÄDDNINGSFASEN</vt:lpstr>
      <vt:lpstr>PHISHING OCH VISHING</vt:lpstr>
      <vt:lpstr>Bedragare erbjuder lån</vt:lpstr>
      <vt:lpstr>OM DU HAR DRABBATS</vt:lpstr>
      <vt:lpstr>NÅGRA TIPS</vt:lpstr>
      <vt:lpstr>EXTRAMATERIAL</vt:lpstr>
      <vt:lpstr>OLIKA TYPER AV BEDRÄGERIER</vt:lpstr>
      <vt:lpstr>HUR MÅNGA BEDRÄGERIER ANMÄLS?</vt:lpstr>
      <vt:lpstr>BEDRAGARNA HAR MÅNGA TILLVÄGAGÅNGSÄTT</vt:lpstr>
      <vt:lpstr>VARNINGSSIGNALER</vt:lpstr>
      <vt:lpstr>SÅ UNDVIKER DU ATT BLI LURAD</vt:lpstr>
      <vt:lpstr>TIPSA FI OM…</vt:lpstr>
      <vt:lpstr>KONTAKTA FI</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INVESTERINGSBEDRÄGERIER</dc:title>
  <dc:creator>Vanda Brandt</dc:creator>
  <cp:lastModifiedBy>Vanda Brandt</cp:lastModifiedBy>
  <cp:revision>41</cp:revision>
  <dcterms:created xsi:type="dcterms:W3CDTF">2023-01-26T14:16:47Z</dcterms:created>
  <dcterms:modified xsi:type="dcterms:W3CDTF">2025-02-17T10:04:16Z</dcterms:modified>
</cp:coreProperties>
</file>