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305" r:id="rId3"/>
    <p:sldId id="286" r:id="rId4"/>
    <p:sldId id="287" r:id="rId5"/>
    <p:sldId id="288" r:id="rId6"/>
    <p:sldId id="306" r:id="rId7"/>
    <p:sldId id="301" r:id="rId8"/>
    <p:sldId id="289" r:id="rId9"/>
    <p:sldId id="307" r:id="rId10"/>
    <p:sldId id="296" r:id="rId11"/>
    <p:sldId id="297" r:id="rId12"/>
    <p:sldId id="290" r:id="rId13"/>
    <p:sldId id="300" r:id="rId14"/>
    <p:sldId id="291" r:id="rId15"/>
    <p:sldId id="299"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D61"/>
    <a:srgbClr val="EE7558"/>
    <a:srgbClr val="E05040"/>
    <a:srgbClr val="44999C"/>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25"/>
    <p:restoredTop sz="74618" autoAdjust="0"/>
  </p:normalViewPr>
  <p:slideViewPr>
    <p:cSldViewPr snapToGrid="0" showGuides="1">
      <p:cViewPr varScale="1">
        <p:scale>
          <a:sx n="83" d="100"/>
          <a:sy n="83" d="100"/>
        </p:scale>
        <p:origin x="2286" y="90"/>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23363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Anna avlider så ska arvet på 300 000 kronor efter henne delas i två lika stora lotter, eftersom Anna hade två barn.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blir 150 000 kronor per barn. Eftersom Sven avled före Anna så ska Svens lott gå vidare till hans barn, Bengt och Bertil, och delas lika mellan dem. Det blir 150 000 kronor var.</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Sven hade varit barnlös hade hans lott gått till systern Stina.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Eftersom Elin är barnlös så finns det ingen i första arvsklassen som kan ärva henne. Då går arvet till arvtagare i andra arvsklassen. Föräldrarna hade fått arvet om de varit i livet. Nu är båda döda. Då går arvet till föräldrarnas arvingar i rakt nedstigande led, det vill säga Elins bröder, Per och Pålle.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99161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Fortfarande gäller att arvet efter Elin går till arvsberättigade i andra arvsklassen eftersom Elin är barnlös. Hade båda hennes föräldrar varit i livet hade de fått hälften var. Nu går hälften till mamma Svea. Den del som skulle ha ärvts av Elins pappa får bröderna Per och Pålle dela på.</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Skulle Per ha avlidit tidigare och han hade två barn så hade dessa fått dela på Pers lott och fått 125 000 kronor 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09289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8127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743451"/>
          </a:xfrm>
        </p:spPr>
        <p:txBody>
          <a:bodyPr/>
          <a:lstStyle/>
          <a:p>
            <a:r>
              <a:rPr lang="sv-SE" sz="1200" kern="1200" dirty="0">
                <a:solidFill>
                  <a:schemeClr val="tx1"/>
                </a:solidFill>
                <a:latin typeface="+mn-lt"/>
                <a:ea typeface="+mn-ea"/>
                <a:cs typeface="+mn-cs"/>
              </a:rPr>
              <a:t>Från och med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Framtidsfullmakten ska ses som ett alternativ till god man och förvaltare.  När sådan utsetts gäller inte framtidsfullmakten.</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Anhörighetsbehörighet</a:t>
            </a:r>
            <a:r>
              <a:rPr lang="sv-SE" sz="1200" kern="1200" dirty="0">
                <a:solidFill>
                  <a:schemeClr val="tx1"/>
                </a:solidFill>
                <a:latin typeface="+mn-lt"/>
                <a:ea typeface="+mn-ea"/>
                <a:cs typeface="+mn-cs"/>
              </a:rPr>
              <a:t> innebär att anhöriga har rätt att företräda enskild som inte längre kan ta hand om sina ekonomiska angelägenheter på grund av sjukdom, försvagat hälsotillstånd eller liknande.</a:t>
            </a:r>
          </a:p>
          <a:p>
            <a:r>
              <a:rPr lang="sv-SE" sz="1200" kern="1200" dirty="0">
                <a:solidFill>
                  <a:schemeClr val="tx1"/>
                </a:solidFill>
                <a:latin typeface="+mn-lt"/>
                <a:ea typeface="+mn-ea"/>
                <a:cs typeface="+mn-cs"/>
              </a:rPr>
              <a:t>Det handlar om att maka/make sambo i första hand kan ta hand om saker dom handlar om den dagliga livsföringen såsom löpande kostnader för boende, läkarbesök med mera. Finns inte maka/make sambo tillfaller samma rätt barn, barnbarn, förälder och syskon i nämnd ordning.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415700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30681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39138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Beställ broschyrer kostnadsfritt: www.gilladinekonomi.se/kursdeltagare-larare/bestall-broschyrer/ </a:t>
            </a:r>
          </a:p>
          <a:p>
            <a:endParaRPr lang="sv-SE" dirty="0"/>
          </a:p>
          <a:p>
            <a:r>
              <a:rPr lang="sv-SE" dirty="0"/>
              <a:t>Se e-utbildning och presentationer från grundkursen: www.gilladinekonomi.se/kursdeltagare-larare/tryggare-ekonomi-pa-aldre-dar-grundkurs/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7905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84559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57014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30406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72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86623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26215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Så fördelas arvet enligt lag</a:t>
            </a:r>
          </a:p>
          <a:p>
            <a:pPr>
              <a:tabLst>
                <a:tab pos="214313" algn="l"/>
              </a:tabLst>
            </a:pPr>
            <a:r>
              <a:rPr lang="sv-SE" sz="1200" dirty="0">
                <a:ea typeface="Arial" charset="0"/>
                <a:cs typeface="Arial" charset="0"/>
              </a:rPr>
              <a:t>• Bröstarvingar, det vill säga barn, barnbarn 	och så vidare.</a:t>
            </a:r>
          </a:p>
          <a:p>
            <a:pPr>
              <a:tabLst>
                <a:tab pos="214313" algn="l"/>
              </a:tabLst>
            </a:pPr>
            <a:r>
              <a:rPr lang="sv-SE" sz="1200" dirty="0">
                <a:ea typeface="Arial" charset="0"/>
                <a:cs typeface="Arial" charset="0"/>
              </a:rPr>
              <a:t>• Föräldrar, syskon, syskonbarn, syskonbarnbarn.</a:t>
            </a:r>
          </a:p>
          <a:p>
            <a:pPr>
              <a:tabLst>
                <a:tab pos="214313" algn="l"/>
              </a:tabLst>
            </a:pPr>
            <a:r>
              <a:rPr lang="sv-SE" sz="1200" dirty="0">
                <a:ea typeface="Arial" charset="0"/>
                <a:cs typeface="Arial" charset="0"/>
              </a:rPr>
              <a:t>• Mor/farföräldrar, mostrar, morbröder, fastrar, farbröder. </a:t>
            </a:r>
          </a:p>
          <a:p>
            <a:pPr>
              <a:tabLst>
                <a:tab pos="214313" algn="l"/>
              </a:tabLst>
            </a:pPr>
            <a:r>
              <a:rPr lang="sv-SE" sz="1200" dirty="0">
                <a:ea typeface="Arial" charset="0"/>
                <a:cs typeface="Arial" charset="0"/>
              </a:rPr>
              <a:t>• Makars arvsrätt är en specialregel.</a:t>
            </a:r>
          </a:p>
          <a:p>
            <a:pPr>
              <a:tabLst>
                <a:tab pos="214313" algn="l"/>
              </a:tabLst>
            </a:pPr>
            <a:r>
              <a:rPr lang="sv-SE" sz="1200" dirty="0">
                <a:ea typeface="Arial" charset="0"/>
                <a:cs typeface="Arial" charset="0"/>
              </a:rPr>
              <a:t>• Efterlevande maken har ingen arvsrätt om 	det enbart finns särkullbarn efter den avlidne maken.</a:t>
            </a:r>
          </a:p>
          <a:p>
            <a:pPr>
              <a:tabLst>
                <a:tab pos="214313" algn="l"/>
              </a:tabLst>
            </a:pPr>
            <a:endParaRPr lang="sv-SE" sz="1200" kern="1200" dirty="0">
              <a:solidFill>
                <a:schemeClr val="tx1"/>
              </a:solidFill>
              <a:ea typeface="+mn-ea"/>
              <a:cs typeface="+mn-cs"/>
            </a:endParaRPr>
          </a:p>
          <a:p>
            <a:pPr>
              <a:tabLst>
                <a:tab pos="214313" algn="l"/>
              </a:tabLst>
            </a:pPr>
            <a:r>
              <a:rPr lang="sv-SE" sz="1200" kern="1200" dirty="0">
                <a:solidFill>
                  <a:schemeClr val="tx1"/>
                </a:solidFill>
                <a:ea typeface="+mn-ea"/>
                <a:cs typeface="+mn-cs"/>
              </a:rPr>
              <a:t>Om en person inte skrivit ett testamente om hur vederbörande vill att arvet efter honom/henne ska fördelas så finns det lagregler (arvsordningen) som säger hur arvet ska fördelas.</a:t>
            </a:r>
          </a:p>
          <a:p>
            <a:endParaRPr lang="sv-SE" sz="1200" kern="1200" dirty="0">
              <a:solidFill>
                <a:schemeClr val="tx1"/>
              </a:solidFill>
              <a:ea typeface="+mn-ea"/>
              <a:cs typeface="+mn-cs"/>
            </a:endParaRPr>
          </a:p>
          <a:p>
            <a:r>
              <a:rPr lang="sv-SE" sz="1200" kern="1200" dirty="0">
                <a:solidFill>
                  <a:schemeClr val="tx1"/>
                </a:solidFill>
                <a:ea typeface="+mn-ea"/>
                <a:cs typeface="+mn-cs"/>
              </a:rPr>
              <a:t>Det finns tre arvsklasser och vid sidan om det ligger makes arvsrätt, i de fall där makar ärver varandra.</a:t>
            </a:r>
            <a:br>
              <a:rPr lang="sv-SE" sz="1200" kern="1200" dirty="0">
                <a:solidFill>
                  <a:schemeClr val="tx1"/>
                </a:solidFill>
                <a:ea typeface="+mn-ea"/>
                <a:cs typeface="+mn-cs"/>
              </a:rPr>
            </a:br>
            <a:endParaRPr lang="sv-SE" sz="1200" kern="1200" dirty="0">
              <a:solidFill>
                <a:schemeClr val="tx1"/>
              </a:solidFill>
              <a:ea typeface="+mn-ea"/>
              <a:cs typeface="+mn-cs"/>
            </a:endParaRPr>
          </a:p>
          <a:p>
            <a:r>
              <a:rPr lang="sv-SE" sz="1200" kern="1200" dirty="0">
                <a:solidFill>
                  <a:schemeClr val="tx1"/>
                </a:solidFill>
                <a:ea typeface="+mn-ea"/>
                <a:cs typeface="+mn-cs"/>
              </a:rPr>
              <a:t>Observera att om en avliden make efterlämnar särkullbarn, men inga gemensamma barn med sin efterlevande make så har den efterlevande maken ingen arvsrätt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045746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amiljejuridik_framsid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F3AEE2-1545-D55C-1DEF-B85AC2BD62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E0504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miljejuridik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1">
    <p:spTree>
      <p:nvGrpSpPr>
        <p:cNvPr id="1" name=""/>
        <p:cNvGrpSpPr/>
        <p:nvPr/>
      </p:nvGrpSpPr>
      <p:grpSpPr>
        <a:xfrm>
          <a:off x="0" y="0"/>
          <a:ext cx="0" cy="0"/>
          <a:chOff x="0" y="0"/>
          <a:chExt cx="0" cy="0"/>
        </a:xfrm>
      </p:grpSpPr>
      <p:pic>
        <p:nvPicPr>
          <p:cNvPr id="5" name="Bildobjekt 4" descr="En bild som visar himmel, vatten, utomhus, solnedgång  Automatiskt genererad beskrivning">
            <a:extLst>
              <a:ext uri="{FF2B5EF4-FFF2-40B4-BE49-F238E27FC236}">
                <a16:creationId xmlns:a16="http://schemas.microsoft.com/office/drawing/2014/main" id="{7804E5D7-7EBD-BC24-201E-26A8A126EB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2">
    <p:spTree>
      <p:nvGrpSpPr>
        <p:cNvPr id="1" name=""/>
        <p:cNvGrpSpPr/>
        <p:nvPr/>
      </p:nvGrpSpPr>
      <p:grpSpPr>
        <a:xfrm>
          <a:off x="0" y="0"/>
          <a:ext cx="0" cy="0"/>
          <a:chOff x="0" y="0"/>
          <a:chExt cx="0" cy="0"/>
        </a:xfrm>
      </p:grpSpPr>
      <p:pic>
        <p:nvPicPr>
          <p:cNvPr id="4" name="Bildobjekt 3" descr="En bild som visar himmel, vatten, utomhus, orange  Automatiskt genererad beskrivning">
            <a:extLst>
              <a:ext uri="{FF2B5EF4-FFF2-40B4-BE49-F238E27FC236}">
                <a16:creationId xmlns:a16="http://schemas.microsoft.com/office/drawing/2014/main" id="{E43F6EC9-659C-0702-942A-242D15AA3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3">
    <p:spTree>
      <p:nvGrpSpPr>
        <p:cNvPr id="1" name=""/>
        <p:cNvGrpSpPr/>
        <p:nvPr/>
      </p:nvGrpSpPr>
      <p:grpSpPr>
        <a:xfrm>
          <a:off x="0" y="0"/>
          <a:ext cx="0" cy="0"/>
          <a:chOff x="0" y="0"/>
          <a:chExt cx="0" cy="0"/>
        </a:xfrm>
      </p:grpSpPr>
      <p:pic>
        <p:nvPicPr>
          <p:cNvPr id="5" name="Bildobjekt 4" descr="En bild som visar inomhus, mörk  Automatiskt genererad beskrivning">
            <a:extLst>
              <a:ext uri="{FF2B5EF4-FFF2-40B4-BE49-F238E27FC236}">
                <a16:creationId xmlns:a16="http://schemas.microsoft.com/office/drawing/2014/main" id="{48979712-2890-1623-3989-B0E45C391B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4">
    <p:spTree>
      <p:nvGrpSpPr>
        <p:cNvPr id="1" name=""/>
        <p:cNvGrpSpPr/>
        <p:nvPr/>
      </p:nvGrpSpPr>
      <p:grpSpPr>
        <a:xfrm>
          <a:off x="0" y="0"/>
          <a:ext cx="0" cy="0"/>
          <a:chOff x="0" y="0"/>
          <a:chExt cx="0" cy="0"/>
        </a:xfrm>
      </p:grpSpPr>
      <p:pic>
        <p:nvPicPr>
          <p:cNvPr id="4" name="Bildobjekt 3" descr="En bild som visar text  Automatiskt genererad beskrivning">
            <a:extLst>
              <a:ext uri="{FF2B5EF4-FFF2-40B4-BE49-F238E27FC236}">
                <a16:creationId xmlns:a16="http://schemas.microsoft.com/office/drawing/2014/main" id="{A17112CA-FB81-6DAA-2551-9AA6AF0845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C273376-7464-072D-08D0-31E48FB839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E0504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A801CA0D-63E7-2647-6FA6-1EE9F6BAE04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277972"/>
            <a:ext cx="12192000" cy="2580027"/>
          </a:xfrm>
          <a:prstGeom prst="rect">
            <a:avLst/>
          </a:prstGeom>
        </p:spPr>
      </p:pic>
      <p:pic>
        <p:nvPicPr>
          <p:cNvPr id="7" name="Bildobjekt 6">
            <a:extLst>
              <a:ext uri="{FF2B5EF4-FFF2-40B4-BE49-F238E27FC236}">
                <a16:creationId xmlns:a16="http://schemas.microsoft.com/office/drawing/2014/main" id="{682565ED-3BCF-CF96-3A70-B795F777F5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miljejuridik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miljejuridik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1E0D18B-E887-099B-0129-DCBCAA981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49A50CC-2348-4FA1-BA20-B6985FFCD6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jejuridik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5" name="Bildobjekt 4">
            <a:extLst>
              <a:ext uri="{FF2B5EF4-FFF2-40B4-BE49-F238E27FC236}">
                <a16:creationId xmlns:a16="http://schemas.microsoft.com/office/drawing/2014/main" id="{BBBF6EAD-E546-E1C8-11DD-11C50E3FF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cxnSp>
        <p:nvCxnSpPr>
          <p:cNvPr id="8" name="Rak 7">
            <a:extLst>
              <a:ext uri="{FF2B5EF4-FFF2-40B4-BE49-F238E27FC236}">
                <a16:creationId xmlns:a16="http://schemas.microsoft.com/office/drawing/2014/main" id="{8302A90D-D1D5-DD20-DF80-574CCC0EBC90}"/>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406CFD7-D902-0973-0E9C-3CD4E6652173}"/>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53DA6943-52C9-0035-C787-5CDF1D6DC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miljejuridik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D185B3-5998-69C1-EE78-9B338EE1A1E3}"/>
              </a:ext>
            </a:extLst>
          </p:cNvPr>
          <p:cNvSpPr/>
          <p:nvPr userDrawn="1"/>
        </p:nvSpPr>
        <p:spPr>
          <a:xfrm>
            <a:off x="7859330" y="322155"/>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558AEC9D-1F9A-476B-9A12-8686CFE73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6" name="Platshållare för text 6">
            <a:extLst>
              <a:ext uri="{FF2B5EF4-FFF2-40B4-BE49-F238E27FC236}">
                <a16:creationId xmlns:a16="http://schemas.microsoft.com/office/drawing/2014/main" id="{16F2890B-14E5-22B2-9BC2-C333B703EF3F}"/>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miljejuridik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8179ABE-8E8D-B224-26F2-2956C27464EB}"/>
              </a:ext>
            </a:extLst>
          </p:cNvPr>
          <p:cNvSpPr/>
          <p:nvPr userDrawn="1"/>
        </p:nvSpPr>
        <p:spPr>
          <a:xfrm>
            <a:off x="7861954" y="2241971"/>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DF2F0F4C-7273-761B-3268-ED9C923503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7" name="Platshållare för text 6">
            <a:extLst>
              <a:ext uri="{FF2B5EF4-FFF2-40B4-BE49-F238E27FC236}">
                <a16:creationId xmlns:a16="http://schemas.microsoft.com/office/drawing/2014/main" id="{3C840E0D-9AA1-C1B5-CE4E-22247E3EE419}"/>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miljejuridik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03E17F58-5B98-423F-24F2-83AAE6D4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82821B39-F4D2-CA2C-E8C2-01BC8DEEC120}"/>
              </a:ext>
            </a:extLst>
          </p:cNvPr>
          <p:cNvSpPr>
            <a:spLocks noGrp="1"/>
          </p:cNvSpPr>
          <p:nvPr>
            <p:ph type="body" sz="quarter" idx="12"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9" name="Rak 8">
            <a:extLst>
              <a:ext uri="{FF2B5EF4-FFF2-40B4-BE49-F238E27FC236}">
                <a16:creationId xmlns:a16="http://schemas.microsoft.com/office/drawing/2014/main" id="{8E42B78F-C6C0-CB48-177E-4E9A669DD1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F5B3A734-4286-0723-EC77-ED4F0064AE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miljejuridik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9C11774F-D030-2875-A9D0-C5A32A97DF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11C29785-56BA-537D-502E-6EB358F0BE20}"/>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10" name="Rak 9">
            <a:extLst>
              <a:ext uri="{FF2B5EF4-FFF2-40B4-BE49-F238E27FC236}">
                <a16:creationId xmlns:a16="http://schemas.microsoft.com/office/drawing/2014/main" id="{B79B8567-531C-36CC-874D-B1038DCB108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BCF24E1B-ACC8-58AB-0269-7150E25BB4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miljejuridik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E37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10163939" cy="1086443"/>
          </a:xfrm>
        </p:spPr>
        <p:txBody>
          <a:bodyPr/>
          <a:lstStyle/>
          <a:p>
            <a:r>
              <a:rPr lang="sv-SE" dirty="0"/>
              <a:t>FÖRDJUPNING FAMILJEJURIDIK</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Susanne Eliasson, SEB</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bild som visar inomhus, mörk, lampa  Automatiskt genererad beskrivning">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11823"/>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266096"/>
            <a:ext cx="11165535" cy="1325563"/>
          </a:xfrm>
        </p:spPr>
        <p:txBody>
          <a:bodyPr/>
          <a:lstStyle/>
          <a:p>
            <a:pPr algn="l"/>
            <a:r>
              <a:rPr lang="sv-SE" b="1" dirty="0">
                <a:latin typeface="Calibri" panose="020F0502020204030204" pitchFamily="34" charset="0"/>
                <a:ea typeface="Arial" charset="0"/>
                <a:cs typeface="Calibri" panose="020F0502020204030204" pitchFamily="34" charset="0"/>
              </a:rPr>
              <a:t>SÅ FÖRDELAS ARVET NÄR DET FINNS BRÖSTARVINGAR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786384"/>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tshållare för innehåll 5">
            <a:extLst>
              <a:ext uri="{FF2B5EF4-FFF2-40B4-BE49-F238E27FC236}">
                <a16:creationId xmlns:a16="http://schemas.microsoft.com/office/drawing/2014/main" id="{E73130C5-7714-4F37-8C68-324C88967020}"/>
              </a:ext>
            </a:extLst>
          </p:cNvPr>
          <p:cNvSpPr txBox="1">
            <a:spLocks/>
          </p:cNvSpPr>
          <p:nvPr/>
        </p:nvSpPr>
        <p:spPr>
          <a:xfrm>
            <a:off x="899316" y="1156066"/>
            <a:ext cx="724798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solidFill>
                  <a:schemeClr val="bg1"/>
                </a:solidFill>
                <a:ea typeface="Arial" charset="0"/>
                <a:cs typeface="Arial" charset="0"/>
              </a:rPr>
              <a:t>Frånskilda Anna avlider.</a:t>
            </a:r>
          </a:p>
          <a:p>
            <a:pPr marL="185738" indent="-185738">
              <a:buFont typeface="Arial" panose="020B0604020202020204" pitchFamily="34" charset="0"/>
              <a:buChar char="•"/>
            </a:pPr>
            <a:r>
              <a:rPr lang="sv-SE" dirty="0">
                <a:solidFill>
                  <a:schemeClr val="bg1"/>
                </a:solidFill>
                <a:ea typeface="Arial" charset="0"/>
                <a:cs typeface="Arial" charset="0"/>
              </a:rPr>
              <a:t>Anna hade två barn, Stina och Sven. </a:t>
            </a:r>
          </a:p>
          <a:p>
            <a:pPr marL="185738" indent="-185738">
              <a:buFont typeface="Arial" panose="020B0604020202020204" pitchFamily="34" charset="0"/>
              <a:buChar char="•"/>
            </a:pPr>
            <a:r>
              <a:rPr lang="sv-SE" dirty="0">
                <a:solidFill>
                  <a:schemeClr val="bg1"/>
                </a:solidFill>
                <a:ea typeface="Arial" charset="0"/>
                <a:cs typeface="Arial" charset="0"/>
              </a:rPr>
              <a:t>Sven avled en tid före Anna. Han efterlämnade två barn, </a:t>
            </a:r>
            <a:br>
              <a:rPr lang="sv-SE" dirty="0">
                <a:solidFill>
                  <a:schemeClr val="bg1"/>
                </a:solidFill>
                <a:ea typeface="Arial" charset="0"/>
                <a:cs typeface="Arial" charset="0"/>
              </a:rPr>
            </a:br>
            <a:r>
              <a:rPr lang="sv-SE" dirty="0">
                <a:solidFill>
                  <a:schemeClr val="bg1"/>
                </a:solidFill>
                <a:ea typeface="Arial" charset="0"/>
                <a:cs typeface="Arial" charset="0"/>
              </a:rPr>
              <a:t>Bengt och Bertil.</a:t>
            </a:r>
          </a:p>
          <a:p>
            <a:pPr marL="185738" indent="-185738">
              <a:buFont typeface="Arial" panose="020B0604020202020204" pitchFamily="34" charset="0"/>
              <a:buChar char="•"/>
            </a:pPr>
            <a:r>
              <a:rPr lang="sv-SE" dirty="0">
                <a:solidFill>
                  <a:schemeClr val="bg1"/>
                </a:solidFill>
                <a:ea typeface="Arial" charset="0"/>
                <a:cs typeface="Arial" charset="0"/>
              </a:rPr>
              <a:t>Så här delas arvet på 300 000 kronor efter Anna:</a:t>
            </a:r>
          </a:p>
          <a:p>
            <a:pPr lvl="1">
              <a:buFontTx/>
              <a:buChar char="-"/>
            </a:pPr>
            <a:r>
              <a:rPr lang="sv-SE" sz="2000" dirty="0">
                <a:solidFill>
                  <a:schemeClr val="bg1"/>
                </a:solidFill>
                <a:ea typeface="Arial" charset="0"/>
                <a:cs typeface="Arial" charset="0"/>
              </a:rPr>
              <a:t>Stina får 150 000 kronor.</a:t>
            </a:r>
          </a:p>
          <a:p>
            <a:pPr lvl="1">
              <a:buFontTx/>
              <a:buChar char="-"/>
            </a:pPr>
            <a:r>
              <a:rPr lang="sv-SE" sz="2000" dirty="0">
                <a:solidFill>
                  <a:schemeClr val="bg1"/>
                </a:solidFill>
                <a:ea typeface="Arial" charset="0"/>
                <a:cs typeface="Arial" charset="0"/>
              </a:rPr>
              <a:t>Svens del, 150 000 kronor, delas mellan Bengt och Bertil.</a:t>
            </a:r>
          </a:p>
          <a:p>
            <a:pPr lvl="1">
              <a:buFontTx/>
              <a:buChar char="-"/>
            </a:pPr>
            <a:endParaRPr lang="sv-SE" sz="2000" b="1" dirty="0">
              <a:solidFill>
                <a:schemeClr val="bg1"/>
              </a:solidFill>
              <a:ea typeface="Arial" charset="0"/>
              <a:cs typeface="Arial" charset="0"/>
            </a:endParaRPr>
          </a:p>
          <a:p>
            <a:pPr marL="0" indent="0">
              <a:buNone/>
            </a:pPr>
            <a:r>
              <a:rPr lang="sv-SE" b="1" dirty="0">
                <a:solidFill>
                  <a:schemeClr val="bg1"/>
                </a:solidFill>
                <a:ea typeface="Arial" charset="0"/>
                <a:cs typeface="Arial" charset="0"/>
              </a:rPr>
              <a:t>Bengt och Bertil får alltså 75 000 kronor var.</a:t>
            </a:r>
          </a:p>
          <a:p>
            <a:endParaRPr lang="sv-SE" dirty="0">
              <a:solidFill>
                <a:schemeClr val="bg1"/>
              </a:solidFill>
            </a:endParaRPr>
          </a:p>
        </p:txBody>
      </p:sp>
    </p:spTree>
    <p:extLst>
      <p:ext uri="{BB962C8B-B14F-4D97-AF65-F5344CB8AC3E}">
        <p14:creationId xmlns:p14="http://schemas.microsoft.com/office/powerpoint/2010/main" val="5515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ARVETS FÖRDELNING FÖR OGIFTA BARNLÖSA</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445955"/>
            <a:ext cx="1786820" cy="175181"/>
          </a:xfrm>
        </p:spPr>
        <p:txBody>
          <a:bodyPr>
            <a:noAutofit/>
          </a:bodyPr>
          <a:lstStyle/>
          <a:p>
            <a:r>
              <a:rPr lang="sv-SE" dirty="0"/>
              <a:t>FÖRDJUPNING FAMILJEJURIDIK</a:t>
            </a:r>
          </a:p>
        </p:txBody>
      </p:sp>
      <p:sp>
        <p:nvSpPr>
          <p:cNvPr id="9" name="Platshållare för innehåll 2">
            <a:extLst>
              <a:ext uri="{FF2B5EF4-FFF2-40B4-BE49-F238E27FC236}">
                <a16:creationId xmlns:a16="http://schemas.microsoft.com/office/drawing/2014/main" id="{3F32BE55-8BD4-48DA-BE0E-55F38172527D}"/>
              </a:ext>
            </a:extLst>
          </p:cNvPr>
          <p:cNvSpPr txBox="1">
            <a:spLocks/>
          </p:cNvSpPr>
          <p:nvPr/>
        </p:nvSpPr>
        <p:spPr>
          <a:xfrm>
            <a:off x="601132" y="1368386"/>
            <a:ext cx="565266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Andra arvsklassens arvingar;  föräldrar och deras bröstarvingar.</a:t>
            </a:r>
          </a:p>
          <a:p>
            <a:pPr marL="185738" indent="-185738">
              <a:buFont typeface="Arial" panose="020B0604020202020204" pitchFamily="34" charset="0"/>
              <a:buChar char="•"/>
            </a:pPr>
            <a:r>
              <a:rPr lang="sv-SE" dirty="0">
                <a:ea typeface="Arial" charset="0"/>
                <a:cs typeface="Arial" charset="0"/>
              </a:rPr>
              <a:t>Barnlösa Elin avlider.</a:t>
            </a:r>
          </a:p>
          <a:p>
            <a:pPr marL="185738" indent="-185738">
              <a:buFont typeface="Arial" panose="020B0604020202020204" pitchFamily="34" charset="0"/>
              <a:buChar char="•"/>
            </a:pPr>
            <a:r>
              <a:rPr lang="sv-SE" dirty="0">
                <a:ea typeface="Arial" charset="0"/>
                <a:cs typeface="Arial" charset="0"/>
              </a:rPr>
              <a:t>Boet efter henne är </a:t>
            </a:r>
            <a:r>
              <a:rPr lang="sv-SE" b="1" dirty="0">
                <a:ea typeface="Arial" charset="0"/>
                <a:cs typeface="Arial" charset="0"/>
              </a:rPr>
              <a:t>värt 1 miljon kronor.</a:t>
            </a:r>
          </a:p>
          <a:p>
            <a:pPr marL="185738" indent="-185738">
              <a:buFont typeface="Arial" panose="020B0604020202020204" pitchFamily="34" charset="0"/>
              <a:buChar char="•"/>
            </a:pPr>
            <a:r>
              <a:rPr lang="sv-SE" dirty="0">
                <a:ea typeface="Arial" charset="0"/>
                <a:cs typeface="Arial" charset="0"/>
              </a:rPr>
              <a:t>Elins föräldrar är avlidna men Elin har två bröder, Per och Pålle, i livet.</a:t>
            </a:r>
          </a:p>
          <a:p>
            <a:pPr marL="185738" indent="-185738">
              <a:buFont typeface="Arial" panose="020B0604020202020204" pitchFamily="34" charset="0"/>
              <a:buChar char="•"/>
            </a:pPr>
            <a:r>
              <a:rPr lang="sv-SE" b="1" dirty="0">
                <a:ea typeface="Arial" charset="0"/>
                <a:cs typeface="Arial" charset="0"/>
              </a:rPr>
              <a:t>De får 500 000 kronor var.</a:t>
            </a:r>
          </a:p>
        </p:txBody>
      </p:sp>
      <p:sp>
        <p:nvSpPr>
          <p:cNvPr id="13" name="Rectangle 12">
            <a:extLst>
              <a:ext uri="{FF2B5EF4-FFF2-40B4-BE49-F238E27FC236}">
                <a16:creationId xmlns:a16="http://schemas.microsoft.com/office/drawing/2014/main" id="{3B3CEF40-BA6F-478B-AC5B-D44BFA63B2A3}"/>
              </a:ext>
            </a:extLst>
          </p:cNvPr>
          <p:cNvSpPr>
            <a:spLocks noChangeArrowheads="1"/>
          </p:cNvSpPr>
          <p:nvPr/>
        </p:nvSpPr>
        <p:spPr bwMode="gray">
          <a:xfrm>
            <a:off x="7588441"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mamma</a:t>
            </a:r>
            <a:endParaRPr lang="sv-SE" dirty="0"/>
          </a:p>
        </p:txBody>
      </p:sp>
      <p:sp>
        <p:nvSpPr>
          <p:cNvPr id="14" name="Rectangle 13">
            <a:extLst>
              <a:ext uri="{FF2B5EF4-FFF2-40B4-BE49-F238E27FC236}">
                <a16:creationId xmlns:a16="http://schemas.microsoft.com/office/drawing/2014/main" id="{B35C2230-1ECF-4663-8BA9-1E1B07B85FD0}"/>
              </a:ext>
            </a:extLst>
          </p:cNvPr>
          <p:cNvSpPr>
            <a:spLocks noChangeArrowheads="1"/>
          </p:cNvSpPr>
          <p:nvPr/>
        </p:nvSpPr>
        <p:spPr bwMode="gray">
          <a:xfrm>
            <a:off x="9677342"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pappa</a:t>
            </a:r>
            <a:endParaRPr lang="sv-SE" dirty="0"/>
          </a:p>
        </p:txBody>
      </p:sp>
      <p:sp>
        <p:nvSpPr>
          <p:cNvPr id="15" name="Rectangle 14">
            <a:extLst>
              <a:ext uri="{FF2B5EF4-FFF2-40B4-BE49-F238E27FC236}">
                <a16:creationId xmlns:a16="http://schemas.microsoft.com/office/drawing/2014/main" id="{98DC831B-8ACC-4063-9B9E-F7E4E0BAA35D}"/>
              </a:ext>
            </a:extLst>
          </p:cNvPr>
          <p:cNvSpPr>
            <a:spLocks noChangeArrowheads="1"/>
          </p:cNvSpPr>
          <p:nvPr/>
        </p:nvSpPr>
        <p:spPr bwMode="gray">
          <a:xfrm>
            <a:off x="5617151" y="4703562"/>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Elin</a:t>
            </a:r>
            <a:endParaRPr lang="sv-SE" dirty="0"/>
          </a:p>
        </p:txBody>
      </p:sp>
      <p:sp>
        <p:nvSpPr>
          <p:cNvPr id="16" name="Line 15">
            <a:extLst>
              <a:ext uri="{FF2B5EF4-FFF2-40B4-BE49-F238E27FC236}">
                <a16:creationId xmlns:a16="http://schemas.microsoft.com/office/drawing/2014/main" id="{91A89651-EC8B-42A8-BBCF-2450C76DB33A}"/>
              </a:ext>
            </a:extLst>
          </p:cNvPr>
          <p:cNvSpPr>
            <a:spLocks noChangeShapeType="1"/>
          </p:cNvSpPr>
          <p:nvPr/>
        </p:nvSpPr>
        <p:spPr bwMode="gray">
          <a:xfrm flipV="1">
            <a:off x="6082488" y="3778002"/>
            <a:ext cx="1623566"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7" name="Line 16">
            <a:extLst>
              <a:ext uri="{FF2B5EF4-FFF2-40B4-BE49-F238E27FC236}">
                <a16:creationId xmlns:a16="http://schemas.microsoft.com/office/drawing/2014/main" id="{4BE69988-844F-4F1F-BA58-3441B28EECDD}"/>
              </a:ext>
            </a:extLst>
          </p:cNvPr>
          <p:cNvSpPr>
            <a:spLocks noChangeShapeType="1"/>
          </p:cNvSpPr>
          <p:nvPr/>
        </p:nvSpPr>
        <p:spPr bwMode="gray">
          <a:xfrm flipV="1">
            <a:off x="6892992" y="3778002"/>
            <a:ext cx="3364743"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8" name="Rectangle 17">
            <a:extLst>
              <a:ext uri="{FF2B5EF4-FFF2-40B4-BE49-F238E27FC236}">
                <a16:creationId xmlns:a16="http://schemas.microsoft.com/office/drawing/2014/main" id="{43A9405A-29F4-4475-A2B1-3E41B31DF467}"/>
              </a:ext>
            </a:extLst>
          </p:cNvPr>
          <p:cNvSpPr>
            <a:spLocks noChangeArrowheads="1"/>
          </p:cNvSpPr>
          <p:nvPr/>
        </p:nvSpPr>
        <p:spPr bwMode="gray">
          <a:xfrm>
            <a:off x="10025066"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Pålle</a:t>
            </a:r>
            <a:endParaRPr lang="sv-SE" dirty="0"/>
          </a:p>
        </p:txBody>
      </p:sp>
      <p:sp>
        <p:nvSpPr>
          <p:cNvPr id="19" name="Rectangle 18">
            <a:extLst>
              <a:ext uri="{FF2B5EF4-FFF2-40B4-BE49-F238E27FC236}">
                <a16:creationId xmlns:a16="http://schemas.microsoft.com/office/drawing/2014/main" id="{419658C6-FCD0-4A6C-985C-AB5D60196C3A}"/>
              </a:ext>
            </a:extLst>
          </p:cNvPr>
          <p:cNvSpPr>
            <a:spLocks noChangeArrowheads="1"/>
          </p:cNvSpPr>
          <p:nvPr/>
        </p:nvSpPr>
        <p:spPr bwMode="gray">
          <a:xfrm>
            <a:off x="7936165"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Per</a:t>
            </a:r>
            <a:r>
              <a:rPr lang="sv-SE" dirty="0">
                <a:latin typeface="Georgia" pitchFamily="18" charset="0"/>
              </a:rPr>
              <a:t> </a:t>
            </a:r>
          </a:p>
        </p:txBody>
      </p:sp>
      <p:sp>
        <p:nvSpPr>
          <p:cNvPr id="20" name="Line 19">
            <a:extLst>
              <a:ext uri="{FF2B5EF4-FFF2-40B4-BE49-F238E27FC236}">
                <a16:creationId xmlns:a16="http://schemas.microsoft.com/office/drawing/2014/main" id="{DB27A82B-C716-4D16-A6B6-003D145C1A39}"/>
              </a:ext>
            </a:extLst>
          </p:cNvPr>
          <p:cNvSpPr>
            <a:spLocks noChangeShapeType="1"/>
          </p:cNvSpPr>
          <p:nvPr/>
        </p:nvSpPr>
        <p:spPr bwMode="gray">
          <a:xfrm>
            <a:off x="8401502"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1" name="Line 20">
            <a:extLst>
              <a:ext uri="{FF2B5EF4-FFF2-40B4-BE49-F238E27FC236}">
                <a16:creationId xmlns:a16="http://schemas.microsoft.com/office/drawing/2014/main" id="{4CA88CBA-951F-4400-9ED2-186121E06687}"/>
              </a:ext>
            </a:extLst>
          </p:cNvPr>
          <p:cNvSpPr>
            <a:spLocks noChangeShapeType="1"/>
          </p:cNvSpPr>
          <p:nvPr/>
        </p:nvSpPr>
        <p:spPr bwMode="gray">
          <a:xfrm>
            <a:off x="8401502" y="3660389"/>
            <a:ext cx="2203958"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2" name="Line 21">
            <a:extLst>
              <a:ext uri="{FF2B5EF4-FFF2-40B4-BE49-F238E27FC236}">
                <a16:creationId xmlns:a16="http://schemas.microsoft.com/office/drawing/2014/main" id="{EB5946FF-93BD-4A1E-86AC-9C29CBED55DF}"/>
              </a:ext>
            </a:extLst>
          </p:cNvPr>
          <p:cNvSpPr>
            <a:spLocks noChangeShapeType="1"/>
          </p:cNvSpPr>
          <p:nvPr/>
        </p:nvSpPr>
        <p:spPr bwMode="gray">
          <a:xfrm>
            <a:off x="11068239"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3" name="Line 22">
            <a:extLst>
              <a:ext uri="{FF2B5EF4-FFF2-40B4-BE49-F238E27FC236}">
                <a16:creationId xmlns:a16="http://schemas.microsoft.com/office/drawing/2014/main" id="{3699E3F6-09E4-4823-9E15-0C76AD37C9C4}"/>
              </a:ext>
            </a:extLst>
          </p:cNvPr>
          <p:cNvSpPr>
            <a:spLocks noChangeShapeType="1"/>
          </p:cNvSpPr>
          <p:nvPr/>
        </p:nvSpPr>
        <p:spPr bwMode="gray">
          <a:xfrm flipH="1">
            <a:off x="8981894" y="3660389"/>
            <a:ext cx="1853677"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4" name="Line 23">
            <a:extLst>
              <a:ext uri="{FF2B5EF4-FFF2-40B4-BE49-F238E27FC236}">
                <a16:creationId xmlns:a16="http://schemas.microsoft.com/office/drawing/2014/main" id="{1BBF2699-1D97-4449-BBC5-4AC86D40AA0A}"/>
              </a:ext>
            </a:extLst>
          </p:cNvPr>
          <p:cNvSpPr>
            <a:spLocks noChangeShapeType="1"/>
          </p:cNvSpPr>
          <p:nvPr/>
        </p:nvSpPr>
        <p:spPr bwMode="gray">
          <a:xfrm>
            <a:off x="7125660" y="331266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5" name="Line 24">
            <a:extLst>
              <a:ext uri="{FF2B5EF4-FFF2-40B4-BE49-F238E27FC236}">
                <a16:creationId xmlns:a16="http://schemas.microsoft.com/office/drawing/2014/main" id="{63F9C074-9B93-49A0-836E-A3A37F028871}"/>
              </a:ext>
            </a:extLst>
          </p:cNvPr>
          <p:cNvSpPr>
            <a:spLocks noChangeShapeType="1"/>
          </p:cNvSpPr>
          <p:nvPr/>
        </p:nvSpPr>
        <p:spPr bwMode="gray">
          <a:xfrm>
            <a:off x="11531019" y="3312665"/>
            <a:ext cx="0" cy="46533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6" name="Line 25">
            <a:extLst>
              <a:ext uri="{FF2B5EF4-FFF2-40B4-BE49-F238E27FC236}">
                <a16:creationId xmlns:a16="http://schemas.microsoft.com/office/drawing/2014/main" id="{512F3BB9-AB51-43D5-9528-4AB44EE87E63}"/>
              </a:ext>
            </a:extLst>
          </p:cNvPr>
          <p:cNvSpPr>
            <a:spLocks noChangeShapeType="1"/>
          </p:cNvSpPr>
          <p:nvPr/>
        </p:nvSpPr>
        <p:spPr bwMode="gray">
          <a:xfrm>
            <a:off x="7008047"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7" name="Line 26">
            <a:extLst>
              <a:ext uri="{FF2B5EF4-FFF2-40B4-BE49-F238E27FC236}">
                <a16:creationId xmlns:a16="http://schemas.microsoft.com/office/drawing/2014/main" id="{F783B4E0-87CB-4B3B-B0BA-ED6DDC019C95}"/>
              </a:ext>
            </a:extLst>
          </p:cNvPr>
          <p:cNvSpPr>
            <a:spLocks noChangeShapeType="1"/>
          </p:cNvSpPr>
          <p:nvPr/>
        </p:nvSpPr>
        <p:spPr bwMode="gray">
          <a:xfrm>
            <a:off x="11415963"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p>
        </p:txBody>
      </p:sp>
      <p:sp>
        <p:nvSpPr>
          <p:cNvPr id="28" name="Line 23">
            <a:extLst>
              <a:ext uri="{FF2B5EF4-FFF2-40B4-BE49-F238E27FC236}">
                <a16:creationId xmlns:a16="http://schemas.microsoft.com/office/drawing/2014/main" id="{373BF885-340F-483D-8128-4116CD492993}"/>
              </a:ext>
            </a:extLst>
          </p:cNvPr>
          <p:cNvSpPr>
            <a:spLocks noChangeShapeType="1"/>
          </p:cNvSpPr>
          <p:nvPr/>
        </p:nvSpPr>
        <p:spPr bwMode="gray">
          <a:xfrm>
            <a:off x="5284668" y="469950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9" name="Line 25">
            <a:extLst>
              <a:ext uri="{FF2B5EF4-FFF2-40B4-BE49-F238E27FC236}">
                <a16:creationId xmlns:a16="http://schemas.microsoft.com/office/drawing/2014/main" id="{94A23DC1-02A4-4149-B977-92342FC89ECC}"/>
              </a:ext>
            </a:extLst>
          </p:cNvPr>
          <p:cNvSpPr>
            <a:spLocks noChangeShapeType="1"/>
          </p:cNvSpPr>
          <p:nvPr/>
        </p:nvSpPr>
        <p:spPr bwMode="gray">
          <a:xfrm>
            <a:off x="5167055" y="481711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Tree>
    <p:extLst>
      <p:ext uri="{BB962C8B-B14F-4D97-AF65-F5344CB8AC3E}">
        <p14:creationId xmlns:p14="http://schemas.microsoft.com/office/powerpoint/2010/main" val="112591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ARVETS FÖRDELNING NÄR EN FÖRÄLDER AVLIDIT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4921140" cy="4351338"/>
          </a:xfrm>
        </p:spPr>
        <p:txBody>
          <a:bodyPr>
            <a:normAutofit/>
          </a:bodyPr>
          <a:lstStyle/>
          <a:p>
            <a:pPr>
              <a:tabLst>
                <a:tab pos="214313" algn="l"/>
              </a:tabLst>
            </a:pPr>
            <a:r>
              <a:rPr lang="sv-SE" dirty="0">
                <a:ea typeface="Arial" charset="0"/>
                <a:cs typeface="Arial" charset="0"/>
              </a:rPr>
              <a:t>Barnlösa Elin avlider.</a:t>
            </a:r>
          </a:p>
          <a:p>
            <a:pPr>
              <a:tabLst>
                <a:tab pos="214313" algn="l"/>
              </a:tabLst>
            </a:pPr>
            <a:r>
              <a:rPr lang="sv-SE" dirty="0">
                <a:ea typeface="Arial" charset="0"/>
                <a:cs typeface="Arial" charset="0"/>
              </a:rPr>
              <a:t>Pappan är död, men mamma Svea är i livet.</a:t>
            </a:r>
          </a:p>
          <a:p>
            <a:pPr>
              <a:tabLst>
                <a:tab pos="214313" algn="l"/>
              </a:tabLst>
            </a:pPr>
            <a:r>
              <a:rPr lang="sv-SE" dirty="0">
                <a:ea typeface="Arial" charset="0"/>
                <a:cs typeface="Arial" charset="0"/>
              </a:rPr>
              <a:t>Elin har bröderna Per och Pålle.</a:t>
            </a:r>
          </a:p>
          <a:p>
            <a:pPr>
              <a:tabLst>
                <a:tab pos="214313" algn="l"/>
              </a:tabLst>
            </a:pPr>
            <a:r>
              <a:rPr lang="sv-SE" b="1" dirty="0">
                <a:ea typeface="Arial" charset="0"/>
                <a:cs typeface="Arial" charset="0"/>
              </a:rPr>
              <a:t>1 000 000 kronor </a:t>
            </a:r>
            <a:r>
              <a:rPr lang="sv-SE" dirty="0">
                <a:ea typeface="Arial" charset="0"/>
                <a:cs typeface="Arial" charset="0"/>
              </a:rPr>
              <a:t>efter Elin fördelas mellan mamma Svea, som får </a:t>
            </a:r>
            <a:r>
              <a:rPr lang="sv-SE" b="1" dirty="0">
                <a:ea typeface="Arial" charset="0"/>
                <a:cs typeface="Arial" charset="0"/>
              </a:rPr>
              <a:t>500 000 kronor</a:t>
            </a:r>
            <a:r>
              <a:rPr lang="sv-SE" dirty="0">
                <a:ea typeface="Arial" charset="0"/>
                <a:cs typeface="Arial" charset="0"/>
              </a:rPr>
              <a:t>, och Per och Pålle som får </a:t>
            </a:r>
            <a:r>
              <a:rPr lang="sv-SE" b="1" dirty="0">
                <a:ea typeface="Arial" charset="0"/>
                <a:cs typeface="Arial" charset="0"/>
              </a:rPr>
              <a:t>250 000 kronor</a:t>
            </a:r>
            <a:r>
              <a:rPr lang="sv-SE" dirty="0">
                <a:ea typeface="Arial" charset="0"/>
                <a:cs typeface="Arial" charset="0"/>
              </a:rPr>
              <a:t> var.</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7" name="Platshållare för bild 16" descr="En bild som visar himmel, utomhus, vatten  Automatiskt genererad beskrivning">
            <a:extLst>
              <a:ext uri="{FF2B5EF4-FFF2-40B4-BE49-F238E27FC236}">
                <a16:creationId xmlns:a16="http://schemas.microsoft.com/office/drawing/2014/main" id="{CB169EAE-11F5-49DB-9528-17E5D354906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8666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05160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2707466"/>
          </a:xfrm>
        </p:spPr>
        <p:txBody>
          <a:bodyPr>
            <a:normAutofit lnSpcReduction="10000"/>
          </a:bodyPr>
          <a:lstStyle/>
          <a:p>
            <a:pPr marL="342900" indent="-342900">
              <a:buFont typeface="Arial" panose="020B0604020202020204" pitchFamily="34" charset="0"/>
              <a:buChar char="•"/>
              <a:tabLst>
                <a:tab pos="214313" algn="l"/>
              </a:tabLst>
            </a:pPr>
            <a:r>
              <a:rPr lang="sv-SE" dirty="0">
                <a:ea typeface="Arial" charset="0"/>
                <a:cs typeface="Arial" charset="0"/>
              </a:rPr>
              <a:t>Syfte</a:t>
            </a:r>
          </a:p>
          <a:p>
            <a:pPr marL="342900" indent="-342900">
              <a:buFont typeface="Arial" panose="020B0604020202020204" pitchFamily="34" charset="0"/>
              <a:buChar char="•"/>
              <a:tabLst>
                <a:tab pos="214313" algn="l"/>
              </a:tabLst>
            </a:pPr>
            <a:r>
              <a:rPr lang="sv-SE" dirty="0">
                <a:ea typeface="Arial" charset="0"/>
                <a:cs typeface="Arial" charset="0"/>
              </a:rPr>
              <a:t>Formkrav</a:t>
            </a:r>
          </a:p>
          <a:p>
            <a:pPr marL="342900" indent="-342900">
              <a:buFont typeface="Arial" panose="020B0604020202020204" pitchFamily="34" charset="0"/>
              <a:buChar char="•"/>
              <a:tabLst>
                <a:tab pos="214313" algn="l"/>
              </a:tabLst>
            </a:pPr>
            <a:r>
              <a:rPr lang="sv-SE" dirty="0">
                <a:ea typeface="Arial" charset="0"/>
                <a:cs typeface="Arial" charset="0"/>
              </a:rPr>
              <a:t>Vad får ombudet göra?</a:t>
            </a:r>
          </a:p>
          <a:p>
            <a:pPr marL="342900" indent="-342900">
              <a:buFont typeface="Arial" panose="020B0604020202020204" pitchFamily="34" charset="0"/>
              <a:buChar char="•"/>
              <a:tabLst>
                <a:tab pos="214313" algn="l"/>
              </a:tabLst>
            </a:pPr>
            <a:r>
              <a:rPr lang="sv-SE" dirty="0">
                <a:ea typeface="Arial" charset="0"/>
                <a:cs typeface="Arial" charset="0"/>
              </a:rPr>
              <a:t>När upphör den?</a:t>
            </a:r>
          </a:p>
          <a:p>
            <a:pPr marL="342900" indent="-342900">
              <a:buFont typeface="Arial" panose="020B0604020202020204" pitchFamily="34" charset="0"/>
              <a:buChar char="•"/>
              <a:tabLst>
                <a:tab pos="214313" algn="l"/>
              </a:tabLst>
            </a:pPr>
            <a:r>
              <a:rPr lang="sv-SE" dirty="0">
                <a:ea typeface="Arial" charset="0"/>
                <a:cs typeface="Arial" charset="0"/>
              </a:rPr>
              <a:t>Framtidsfullmakten i banken</a:t>
            </a:r>
          </a:p>
          <a:p>
            <a:pPr marL="342900" indent="-342900">
              <a:buFont typeface="Arial" panose="020B0604020202020204" pitchFamily="34" charset="0"/>
              <a:buChar char="•"/>
              <a:tabLst>
                <a:tab pos="214313" algn="l"/>
              </a:tabLst>
            </a:pPr>
            <a:r>
              <a:rPr lang="sv-SE" dirty="0">
                <a:ea typeface="Arial" charset="0"/>
                <a:cs typeface="Arial" charset="0"/>
              </a:rPr>
              <a:t>Jävsregler</a:t>
            </a:r>
          </a:p>
          <a:p>
            <a:pPr marL="342900" indent="-342900">
              <a:buFont typeface="Arial" panose="020B0604020202020204" pitchFamily="34" charset="0"/>
              <a:buChar char="•"/>
              <a:tabLst>
                <a:tab pos="214313" algn="l"/>
              </a:tabLst>
            </a:pPr>
            <a:r>
              <a:rPr lang="sv-SE" b="1" dirty="0">
                <a:ea typeface="Arial" charset="0"/>
                <a:cs typeface="Arial" charset="0"/>
              </a:rPr>
              <a:t>Anhörigbehörighet</a:t>
            </a:r>
            <a:endParaRPr lang="sv-SE" dirty="0">
              <a:ea typeface="Arial" charset="0"/>
              <a:cs typeface="Arial" charset="0"/>
            </a:endParaRPr>
          </a:p>
        </p:txBody>
      </p:sp>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20" name="Platshållare för bild 19" descr="En bild som visar text, person  Automatiskt genererad beskrivning">
            <a:extLst>
              <a:ext uri="{FF2B5EF4-FFF2-40B4-BE49-F238E27FC236}">
                <a16:creationId xmlns:a16="http://schemas.microsoft.com/office/drawing/2014/main" id="{D1B1BDAA-3695-4269-A98B-6D50617879E1}"/>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300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295431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Susanne Eliasson</a:t>
            </a:r>
          </a:p>
          <a:p>
            <a:pPr>
              <a:spcBef>
                <a:spcPts val="0"/>
              </a:spcBef>
            </a:pPr>
            <a:r>
              <a:rPr lang="sv-SE" sz="1800" dirty="0"/>
              <a:t>susanne.eliasson@seb.se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4DCA8-7829-3F09-9E01-94DD3C9F8296}"/>
              </a:ext>
            </a:extLst>
          </p:cNvPr>
          <p:cNvSpPr>
            <a:spLocks noGrp="1"/>
          </p:cNvSpPr>
          <p:nvPr>
            <p:ph type="title"/>
          </p:nvPr>
        </p:nvSpPr>
        <p:spPr/>
        <p:txBody>
          <a:bodyPr/>
          <a:lstStyle/>
          <a:p>
            <a:r>
              <a:rPr lang="sv-SE" dirty="0"/>
              <a:t>INNEHÅLL FRÅN GRUNDKURSEN</a:t>
            </a:r>
          </a:p>
        </p:txBody>
      </p:sp>
      <p:sp>
        <p:nvSpPr>
          <p:cNvPr id="3" name="Platshållare för innehåll 2">
            <a:extLst>
              <a:ext uri="{FF2B5EF4-FFF2-40B4-BE49-F238E27FC236}">
                <a16:creationId xmlns:a16="http://schemas.microsoft.com/office/drawing/2014/main" id="{ECED22C7-528F-31E4-4955-78C967914639}"/>
              </a:ext>
            </a:extLst>
          </p:cNvPr>
          <p:cNvSpPr>
            <a:spLocks noGrp="1"/>
          </p:cNvSpPr>
          <p:nvPr>
            <p:ph idx="1"/>
          </p:nvPr>
        </p:nvSpPr>
        <p:spPr>
          <a:xfrm>
            <a:off x="598516" y="1288801"/>
            <a:ext cx="5118100" cy="4351338"/>
          </a:xfrm>
        </p:spPr>
        <p:txBody>
          <a:bodyPr/>
          <a:lstStyle/>
          <a:p>
            <a:r>
              <a:rPr lang="sv-SE" dirty="0"/>
              <a:t>Giftorätt, enskild- och särskild/personlig egendom</a:t>
            </a:r>
          </a:p>
          <a:p>
            <a:r>
              <a:rPr lang="sv-SE" dirty="0"/>
              <a:t>Sambolagen</a:t>
            </a:r>
          </a:p>
          <a:p>
            <a:r>
              <a:rPr lang="sv-SE" dirty="0"/>
              <a:t>Bodelning</a:t>
            </a:r>
          </a:p>
          <a:p>
            <a:r>
              <a:rPr lang="sv-SE" dirty="0"/>
              <a:t>Arv </a:t>
            </a:r>
          </a:p>
          <a:p>
            <a:r>
              <a:rPr lang="sv-SE" dirty="0"/>
              <a:t>Framtidsfullmakt  </a:t>
            </a:r>
          </a:p>
          <a:p>
            <a:r>
              <a:rPr lang="sv-SE" dirty="0"/>
              <a:t>Testamente </a:t>
            </a:r>
          </a:p>
        </p:txBody>
      </p:sp>
      <p:pic>
        <p:nvPicPr>
          <p:cNvPr id="7" name="Platshållare för bild 6" descr="En bild som visar text, bok, logotyp, Pryttlar  Automatiskt genererad beskrivning">
            <a:extLst>
              <a:ext uri="{FF2B5EF4-FFF2-40B4-BE49-F238E27FC236}">
                <a16:creationId xmlns:a16="http://schemas.microsoft.com/office/drawing/2014/main" id="{614A9832-0955-3161-9E7E-25D53CA6514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0" name="Platshållare för text 3">
            <a:extLst>
              <a:ext uri="{FF2B5EF4-FFF2-40B4-BE49-F238E27FC236}">
                <a16:creationId xmlns:a16="http://schemas.microsoft.com/office/drawing/2014/main" id="{19485F8C-649A-CD4B-FB1B-C53065274CDC}"/>
              </a:ext>
            </a:extLst>
          </p:cNvPr>
          <p:cNvSpPr txBox="1">
            <a:spLocks/>
          </p:cNvSpPr>
          <p:nvPr/>
        </p:nvSpPr>
        <p:spPr>
          <a:xfrm>
            <a:off x="809624" y="6379951"/>
            <a:ext cx="1752527" cy="257369"/>
          </a:xfrm>
          <a:prstGeom prst="rect">
            <a:avLst/>
          </a:prstGeom>
          <a:solidFill>
            <a:srgbClr val="E05040"/>
          </a:solidFill>
        </p:spPr>
        <p:txBody>
          <a:bodyPr vert="horz" wrap="none" lIns="91440" tIns="72000" rIns="36000" bIns="45720" rtlCol="0" anchor="ctr" anchorCtr="0">
            <a:spAutoFit/>
          </a:bodyPr>
          <a:lstStyle>
            <a:lvl1pPr marL="0" indent="0" algn="l" defTabSz="914400" rtl="0" eaLnBrk="1" latinLnBrk="0" hangingPunct="1">
              <a:lnSpc>
                <a:spcPct val="90000"/>
              </a:lnSpc>
              <a:spcBef>
                <a:spcPts val="1000"/>
              </a:spcBef>
              <a:buFontTx/>
              <a:buNone/>
              <a:defRPr sz="10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FÖRDJUPNING FAMILJEJURIDIK</a:t>
            </a:r>
            <a:endParaRPr lang="sv-SE" dirty="0"/>
          </a:p>
        </p:txBody>
      </p:sp>
      <p:sp>
        <p:nvSpPr>
          <p:cNvPr id="11" name="Rektangel 10">
            <a:extLst>
              <a:ext uri="{FF2B5EF4-FFF2-40B4-BE49-F238E27FC236}">
                <a16:creationId xmlns:a16="http://schemas.microsoft.com/office/drawing/2014/main" id="{6AF16BFC-AA6F-8052-C2EE-BBF8DFD9D204}"/>
              </a:ext>
            </a:extLst>
          </p:cNvPr>
          <p:cNvSpPr/>
          <p:nvPr/>
        </p:nvSpPr>
        <p:spPr>
          <a:xfrm>
            <a:off x="4119239" y="4439654"/>
            <a:ext cx="2326011" cy="14157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dirty="0">
                <a:solidFill>
                  <a:schemeClr val="tx1"/>
                </a:solidFill>
              </a:rPr>
              <a:t>Läs mer i broschyren Familjejuridik och på gilladinekonomi.se</a:t>
            </a:r>
          </a:p>
        </p:txBody>
      </p:sp>
    </p:spTree>
    <p:extLst>
      <p:ext uri="{BB962C8B-B14F-4D97-AF65-F5344CB8AC3E}">
        <p14:creationId xmlns:p14="http://schemas.microsoft.com/office/powerpoint/2010/main" val="23538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ALLT MITT ÄR INTE DITT… ÄGANDE ÄR MAKT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marL="0" indent="0">
              <a:buNone/>
              <a:tabLst>
                <a:tab pos="214313" algn="l"/>
              </a:tabLst>
            </a:pPr>
            <a:r>
              <a:rPr lang="sv-SE" dirty="0">
                <a:ea typeface="Arial" charset="0"/>
                <a:cs typeface="Arial" charset="0"/>
              </a:rPr>
              <a:t>Vardera make äger sina tillgångar och ansvarar för sina skulder under äktenskapet </a:t>
            </a:r>
          </a:p>
          <a:p>
            <a:pPr marL="0" indent="0">
              <a:buNone/>
              <a:tabLst>
                <a:tab pos="214313" algn="l"/>
              </a:tabLst>
            </a:pPr>
            <a:endParaRPr lang="sv-SE" dirty="0">
              <a:ea typeface="Arial" charset="0"/>
              <a:cs typeface="Arial" charset="0"/>
            </a:endParaRPr>
          </a:p>
          <a:p>
            <a:pPr marL="342900" indent="-342900">
              <a:buFont typeface="Arial" panose="020B0604020202020204" pitchFamily="34" charset="0"/>
              <a:buChar char="•"/>
              <a:tabLst>
                <a:tab pos="214313" algn="l"/>
              </a:tabLst>
            </a:pPr>
            <a:r>
              <a:rPr lang="sv-SE" dirty="0">
                <a:ea typeface="Arial" charset="0"/>
                <a:cs typeface="Arial" charset="0"/>
              </a:rPr>
              <a:t>Giftorätt- giftorättsgods</a:t>
            </a:r>
          </a:p>
          <a:p>
            <a:pPr marL="342900" indent="-342900">
              <a:buFont typeface="Arial" panose="020B0604020202020204" pitchFamily="34" charset="0"/>
              <a:buChar char="•"/>
              <a:tabLst>
                <a:tab pos="214313" algn="l"/>
              </a:tabLst>
            </a:pPr>
            <a:r>
              <a:rPr lang="sv-SE" dirty="0">
                <a:ea typeface="Arial" charset="0"/>
                <a:cs typeface="Arial" charset="0"/>
              </a:rPr>
              <a:t>Det är nettot som delas genom bodelning, det vill säga efter att vardera maken dragit av sina skulder.</a:t>
            </a:r>
          </a:p>
          <a:p>
            <a:pPr marL="342900" indent="-342900">
              <a:buFont typeface="Arial" panose="020B0604020202020204" pitchFamily="34" charset="0"/>
              <a:buChar char="•"/>
              <a:tabLst>
                <a:tab pos="214313" algn="l"/>
              </a:tabLst>
            </a:pPr>
            <a:r>
              <a:rPr lang="sv-SE" dirty="0">
                <a:ea typeface="Arial" charset="0"/>
                <a:cs typeface="Arial" charset="0"/>
              </a:rPr>
              <a:t>Enskild egendom undantagen – förstå innebörden och konsekvenser</a:t>
            </a:r>
          </a:p>
          <a:p>
            <a:pPr marL="342900" indent="-342900">
              <a:buFont typeface="Arial" panose="020B0604020202020204" pitchFamily="34" charset="0"/>
              <a:buChar char="•"/>
              <a:tabLst>
                <a:tab pos="214313" algn="l"/>
              </a:tabLst>
            </a:pPr>
            <a:r>
              <a:rPr lang="sv-SE" dirty="0">
                <a:ea typeface="Arial" charset="0"/>
                <a:cs typeface="Arial" charset="0"/>
              </a:rPr>
              <a:t>Bevisbördan för enskild egendom</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9" name="Platshållare för bild 8" descr="En bild som visar byggnad, utomhus, motorcykel, transport  Automatiskt genererad beskrivning">
            <a:extLst>
              <a:ext uri="{FF2B5EF4-FFF2-40B4-BE49-F238E27FC236}">
                <a16:creationId xmlns:a16="http://schemas.microsoft.com/office/drawing/2014/main" id="{28AC206B-EE72-525D-89B2-6B64358A6A1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2888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BODELNING VID SKILSMÄSSA</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99635"/>
            <a:ext cx="4674486" cy="4351338"/>
          </a:xfrm>
        </p:spPr>
        <p:txBody>
          <a:bodyPr>
            <a:normAutofit lnSpcReduction="10000"/>
          </a:bodyPr>
          <a:lstStyle/>
          <a:p>
            <a:pPr marL="0" indent="0">
              <a:buNone/>
              <a:tabLst>
                <a:tab pos="214313" algn="l"/>
              </a:tabLst>
            </a:pPr>
            <a:r>
              <a:rPr lang="sv-SE" dirty="0">
                <a:ea typeface="Arial" charset="0"/>
                <a:cs typeface="Arial" charset="0"/>
              </a:rPr>
              <a:t>Värdet av vardera makarnas nettoegendom tas fram och delas i två delar. </a:t>
            </a:r>
          </a:p>
          <a:p>
            <a:pPr marL="342900" indent="-342900">
              <a:buFont typeface="Arial" panose="020B0604020202020204" pitchFamily="34" charset="0"/>
              <a:buChar char="•"/>
              <a:tabLst>
                <a:tab pos="214313" algn="l"/>
              </a:tabLst>
            </a:pPr>
            <a:r>
              <a:rPr lang="sv-SE" dirty="0">
                <a:ea typeface="Arial" charset="0"/>
                <a:cs typeface="Arial" charset="0"/>
              </a:rPr>
              <a:t>Datum för ansökan som avgör vilka skulder och tillgångar som ska ingå</a:t>
            </a:r>
          </a:p>
          <a:p>
            <a:pPr marL="342900" indent="-342900">
              <a:buFont typeface="Arial" panose="020B0604020202020204" pitchFamily="34" charset="0"/>
              <a:buChar char="•"/>
              <a:tabLst>
                <a:tab pos="214313" algn="l"/>
              </a:tabLst>
            </a:pPr>
            <a:r>
              <a:rPr lang="sv-SE" dirty="0">
                <a:ea typeface="Arial" charset="0"/>
                <a:cs typeface="Arial" charset="0"/>
              </a:rPr>
              <a:t>Datum när bodelningen görs avgör vilket värde tillgångarna ska ha</a:t>
            </a:r>
          </a:p>
          <a:p>
            <a:pPr marL="342900" indent="-342900">
              <a:buFont typeface="Arial" panose="020B0604020202020204" pitchFamily="34" charset="0"/>
              <a:buChar char="•"/>
              <a:tabLst>
                <a:tab pos="214313" algn="l"/>
              </a:tabLst>
            </a:pPr>
            <a:r>
              <a:rPr lang="sv-SE" dirty="0">
                <a:ea typeface="Arial" charset="0"/>
                <a:cs typeface="Arial" charset="0"/>
              </a:rPr>
              <a:t>I mellantiden redovisningsskyldighet</a:t>
            </a:r>
          </a:p>
          <a:p>
            <a:pPr marL="342900" indent="-342900">
              <a:buFont typeface="Arial" panose="020B0604020202020204" pitchFamily="34" charset="0"/>
              <a:buChar char="•"/>
              <a:tabLst>
                <a:tab pos="214313" algn="l"/>
              </a:tabLst>
            </a:pPr>
            <a:r>
              <a:rPr lang="sv-SE" dirty="0">
                <a:ea typeface="Arial" charset="0"/>
                <a:cs typeface="Arial" charset="0"/>
              </a:rPr>
              <a:t>Särskild förvaltning om vårdslöshet</a:t>
            </a:r>
          </a:p>
          <a:p>
            <a:pPr marL="342900" indent="-342900">
              <a:buFont typeface="Arial" panose="020B0604020202020204" pitchFamily="34" charset="0"/>
              <a:buChar char="•"/>
              <a:tabLst>
                <a:tab pos="214313" algn="l"/>
              </a:tabLst>
            </a:pPr>
            <a:r>
              <a:rPr lang="sv-SE" dirty="0" err="1">
                <a:ea typeface="Arial" charset="0"/>
                <a:cs typeface="Arial" charset="0"/>
              </a:rPr>
              <a:t>Lottläggning</a:t>
            </a:r>
            <a:r>
              <a:rPr lang="sv-SE" dirty="0">
                <a:ea typeface="Arial" charset="0"/>
                <a:cs typeface="Arial" charset="0"/>
              </a:rPr>
              <a:t> – huvudregel – behålla sin egendom</a:t>
            </a:r>
          </a:p>
          <a:p>
            <a:pPr marL="342900" indent="-342900">
              <a:buFont typeface="Arial" panose="020B0604020202020204" pitchFamily="34" charset="0"/>
              <a:buChar char="•"/>
              <a:tabLst>
                <a:tab pos="214313" algn="l"/>
              </a:tabLst>
            </a:pPr>
            <a:r>
              <a:rPr lang="sv-SE" dirty="0">
                <a:ea typeface="Arial" charset="0"/>
                <a:cs typeface="Arial" charset="0"/>
              </a:rPr>
              <a:t>Undantag - gemensam bostad och bohag – störst behov </a:t>
            </a:r>
          </a:p>
          <a:p>
            <a:pPr marL="342900" indent="-342900">
              <a:buFont typeface="Arial" panose="020B0604020202020204" pitchFamily="34" charset="0"/>
              <a:buChar char="•"/>
              <a:tabLst>
                <a:tab pos="214313" algn="l"/>
              </a:tabLst>
            </a:pPr>
            <a:r>
              <a:rPr lang="sv-SE" dirty="0">
                <a:ea typeface="Arial" charset="0"/>
                <a:cs typeface="Arial" charset="0"/>
              </a:rPr>
              <a:t>Kompensation</a:t>
            </a:r>
          </a:p>
          <a:p>
            <a:endParaRPr lang="sv-SE" sz="1800" dirty="0"/>
          </a:p>
        </p:txBody>
      </p:sp>
      <p:pic>
        <p:nvPicPr>
          <p:cNvPr id="9" name="Platshållare för bild 8">
            <a:extLst>
              <a:ext uri="{FF2B5EF4-FFF2-40B4-BE49-F238E27FC236}">
                <a16:creationId xmlns:a16="http://schemas.microsoft.com/office/drawing/2014/main" id="{EEED2666-D803-4F69-B02F-5ED708EB19F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10"/>
          <a:stretch/>
        </p:blipFill>
        <p:spPr>
          <a:xfrm>
            <a:off x="6445250" y="620196"/>
            <a:ext cx="5075025" cy="5283200"/>
          </a:xfrm>
        </p:spPr>
      </p:pic>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sp>
        <p:nvSpPr>
          <p:cNvPr id="2" name="Rektangel 1">
            <a:extLst>
              <a:ext uri="{FF2B5EF4-FFF2-40B4-BE49-F238E27FC236}">
                <a16:creationId xmlns:a16="http://schemas.microsoft.com/office/drawing/2014/main" id="{CC9DE394-5BF2-5C89-1F18-D2A979B30E5F}"/>
              </a:ext>
            </a:extLst>
          </p:cNvPr>
          <p:cNvSpPr/>
          <p:nvPr/>
        </p:nvSpPr>
        <p:spPr>
          <a:xfrm>
            <a:off x="4017404" y="5022728"/>
            <a:ext cx="2427846"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Den som äger mest bestämmer mest!</a:t>
            </a:r>
            <a:endParaRPr lang="sv-SE" sz="1200" dirty="0">
              <a:solidFill>
                <a:schemeClr val="tx1"/>
              </a:solidFill>
            </a:endParaRPr>
          </a:p>
        </p:txBody>
      </p:sp>
    </p:spTree>
    <p:extLst>
      <p:ext uri="{BB962C8B-B14F-4D97-AF65-F5344CB8AC3E}">
        <p14:creationId xmlns:p14="http://schemas.microsoft.com/office/powerpoint/2010/main" val="63545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BODELNING - PRESUMTIONER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40063"/>
            <a:ext cx="5118100" cy="4351338"/>
          </a:xfrm>
        </p:spPr>
        <p:txBody>
          <a:bodyPr>
            <a:normAutofit/>
          </a:bodyPr>
          <a:lstStyle/>
          <a:p>
            <a:pPr marL="342900" indent="-342900">
              <a:buFont typeface="Arial" panose="020B0604020202020204" pitchFamily="34" charset="0"/>
              <a:buChar char="•"/>
              <a:tabLst>
                <a:tab pos="214313" algn="l"/>
              </a:tabLst>
            </a:pPr>
            <a:r>
              <a:rPr lang="sv-SE" dirty="0">
                <a:ea typeface="Arial" charset="0"/>
                <a:cs typeface="Arial" charset="0"/>
              </a:rPr>
              <a:t>Lösöre – samägt</a:t>
            </a:r>
          </a:p>
          <a:p>
            <a:pPr marL="342900" indent="-342900">
              <a:buFont typeface="Arial" panose="020B0604020202020204" pitchFamily="34" charset="0"/>
              <a:buChar char="•"/>
              <a:tabLst>
                <a:tab pos="214313" algn="l"/>
              </a:tabLst>
            </a:pPr>
            <a:r>
              <a:rPr lang="sv-SE" dirty="0">
                <a:ea typeface="Arial" charset="0"/>
                <a:cs typeface="Arial" charset="0"/>
              </a:rPr>
              <a:t>Dold samäganderätt</a:t>
            </a:r>
          </a:p>
          <a:p>
            <a:pPr marL="800100" lvl="1" indent="-342900">
              <a:buAutoNum type="arabicPeriod"/>
              <a:tabLst>
                <a:tab pos="214313" algn="l"/>
              </a:tabLst>
            </a:pPr>
            <a:r>
              <a:rPr lang="sv-SE" sz="2000" dirty="0">
                <a:ea typeface="Arial" charset="0"/>
                <a:cs typeface="Arial" charset="0"/>
              </a:rPr>
              <a:t>Avsedd för gemensamt bruk</a:t>
            </a:r>
          </a:p>
          <a:p>
            <a:pPr marL="800100" lvl="1" indent="-342900">
              <a:buAutoNum type="arabicPeriod"/>
              <a:tabLst>
                <a:tab pos="214313" algn="l"/>
              </a:tabLst>
            </a:pPr>
            <a:r>
              <a:rPr lang="sv-SE" sz="2000" dirty="0">
                <a:ea typeface="Arial" charset="0"/>
                <a:cs typeface="Arial" charset="0"/>
              </a:rPr>
              <a:t>Andre maken bidragit ekonomiskt </a:t>
            </a:r>
          </a:p>
          <a:p>
            <a:pPr marL="342900" indent="-342900">
              <a:buFont typeface="Arial" panose="020B0604020202020204" pitchFamily="34" charset="0"/>
              <a:buChar char="•"/>
              <a:tabLst>
                <a:tab pos="214313" algn="l"/>
              </a:tabLst>
            </a:pPr>
            <a:r>
              <a:rPr lang="sv-SE" dirty="0">
                <a:ea typeface="Arial" charset="0"/>
                <a:cs typeface="Arial" charset="0"/>
              </a:rPr>
              <a:t>Pensionsrättigheter?</a:t>
            </a:r>
          </a:p>
          <a:p>
            <a:pPr marL="342900" indent="-342900">
              <a:buFont typeface="Arial" panose="020B0604020202020204" pitchFamily="34" charset="0"/>
              <a:buChar char="•"/>
              <a:tabLst>
                <a:tab pos="214313" algn="l"/>
              </a:tabLst>
            </a:pPr>
            <a:r>
              <a:rPr lang="sv-SE" dirty="0">
                <a:ea typeface="Arial" charset="0"/>
                <a:cs typeface="Arial" charset="0"/>
              </a:rPr>
              <a:t>Oskäligt bodelningsresultat, ex kort äktenskap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0" name="Platshållare för bild 9" descr="En bild som visar dekorerat  Automatiskt genererad beskrivning">
            <a:extLst>
              <a:ext uri="{FF2B5EF4-FFF2-40B4-BE49-F238E27FC236}">
                <a16:creationId xmlns:a16="http://schemas.microsoft.com/office/drawing/2014/main" id="{2EB9ACF6-F02F-400A-A277-A02226CFE1F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111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663" y="575733"/>
            <a:ext cx="10515600" cy="986693"/>
          </a:xfrm>
        </p:spPr>
        <p:txBody>
          <a:bodyPr/>
          <a:lstStyle/>
          <a:p>
            <a:r>
              <a:rPr lang="sv-SE" b="1" dirty="0">
                <a:latin typeface="Calibri" panose="020F0502020204030204" pitchFamily="34" charset="0"/>
                <a:ea typeface="Arial" charset="0"/>
                <a:cs typeface="Calibri" panose="020F0502020204030204" pitchFamily="34" charset="0"/>
              </a:rPr>
              <a:t>BODELNING VID SEPARATION - PROBLEMATISERING</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579085" y="1741433"/>
          <a:ext cx="5949243" cy="2919827"/>
        </p:xfrm>
        <a:graphic>
          <a:graphicData uri="http://schemas.openxmlformats.org/drawingml/2006/table">
            <a:tbl>
              <a:tblPr firstRow="1" bandRow="1">
                <a:tableStyleId>{5C22544A-7EE6-4342-B048-85BDC9FD1C3A}</a:tableStyleId>
              </a:tblPr>
              <a:tblGrid>
                <a:gridCol w="4290491">
                  <a:extLst>
                    <a:ext uri="{9D8B030D-6E8A-4147-A177-3AD203B41FA5}">
                      <a16:colId xmlns:a16="http://schemas.microsoft.com/office/drawing/2014/main" val="2336489506"/>
                    </a:ext>
                  </a:extLst>
                </a:gridCol>
                <a:gridCol w="1658752">
                  <a:extLst>
                    <a:ext uri="{9D8B030D-6E8A-4147-A177-3AD203B41FA5}">
                      <a16:colId xmlns:a16="http://schemas.microsoft.com/office/drawing/2014/main" val="3788303289"/>
                    </a:ext>
                  </a:extLst>
                </a:gridCol>
              </a:tblGrid>
              <a:tr h="43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rgbClr val="E05040"/>
                          </a:solidFill>
                        </a:rPr>
                        <a:t>Anna egen insats på 2 000 000 kronor</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E05040"/>
                        </a:solidFill>
                      </a:endParaRP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18647">
                <a:tc>
                  <a:txBody>
                    <a:bodyPr/>
                    <a:lstStyle/>
                    <a:p>
                      <a:r>
                        <a:rPr lang="sv-SE" sz="1900" dirty="0">
                          <a:latin typeface="+mj-lt"/>
                        </a:rPr>
                        <a:t>Tillgång</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2 000 000 kr</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18647">
                <a:tc>
                  <a:txBody>
                    <a:bodyPr/>
                    <a:lstStyle/>
                    <a:p>
                      <a:r>
                        <a:rPr lang="sv-SE" sz="1900" dirty="0">
                          <a:latin typeface="+mj-lt"/>
                        </a:rPr>
                        <a:t>Lån</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18647">
                <a:tc>
                  <a:txBody>
                    <a:bodyPr/>
                    <a:lstStyle/>
                    <a:p>
                      <a:r>
                        <a:rPr lang="sv-SE" sz="1900" dirty="0">
                          <a:latin typeface="+mj-lt"/>
                        </a:rPr>
                        <a:t>Netto </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60818">
                <a:tc>
                  <a:txBody>
                    <a:bodyPr/>
                    <a:lstStyle/>
                    <a:p>
                      <a:endParaRPr lang="sv-SE" sz="1900" dirty="0">
                        <a:latin typeface="+mj-lt"/>
                      </a:endParaRPr>
                    </a:p>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578984">
                <a:tc>
                  <a:txBody>
                    <a:bodyPr/>
                    <a:lstStyle/>
                    <a:p>
                      <a:r>
                        <a:rPr lang="sv-SE" sz="1900" dirty="0">
                          <a:latin typeface="+mj-lt"/>
                        </a:rPr>
                        <a:t>Fordringsrätt/revers, Samboavtal alternativt olika ägarandelar</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434667"/>
            <a:ext cx="1786820" cy="186470"/>
          </a:xfrm>
        </p:spPr>
        <p:txBody>
          <a:bodyPr>
            <a:noAutofit/>
          </a:bodyPr>
          <a:lstStyle/>
          <a:p>
            <a:r>
              <a:rPr lang="sv-SE" dirty="0"/>
              <a:t>FÖRDJUPNING FAMILJEJURIDIK</a:t>
            </a:r>
          </a:p>
        </p:txBody>
      </p:sp>
      <p:graphicFrame>
        <p:nvGraphicFramePr>
          <p:cNvPr id="8" name="Tabell 5">
            <a:extLst>
              <a:ext uri="{FF2B5EF4-FFF2-40B4-BE49-F238E27FC236}">
                <a16:creationId xmlns:a16="http://schemas.microsoft.com/office/drawing/2014/main" id="{9D2FA389-A945-428E-AB39-A912103ABF2F}"/>
              </a:ext>
            </a:extLst>
          </p:cNvPr>
          <p:cNvGraphicFramePr>
            <a:graphicFrameLocks/>
          </p:cNvGraphicFramePr>
          <p:nvPr/>
        </p:nvGraphicFramePr>
        <p:xfrm>
          <a:off x="6751750" y="1752722"/>
          <a:ext cx="5008915" cy="2473591"/>
        </p:xfrm>
        <a:graphic>
          <a:graphicData uri="http://schemas.openxmlformats.org/drawingml/2006/table">
            <a:tbl>
              <a:tblPr firstRow="1" bandRow="1">
                <a:tableStyleId>{5C22544A-7EE6-4342-B048-85BDC9FD1C3A}</a:tableStyleId>
              </a:tblPr>
              <a:tblGrid>
                <a:gridCol w="3534757">
                  <a:extLst>
                    <a:ext uri="{9D8B030D-6E8A-4147-A177-3AD203B41FA5}">
                      <a16:colId xmlns:a16="http://schemas.microsoft.com/office/drawing/2014/main" val="2336489506"/>
                    </a:ext>
                  </a:extLst>
                </a:gridCol>
                <a:gridCol w="1474158">
                  <a:extLst>
                    <a:ext uri="{9D8B030D-6E8A-4147-A177-3AD203B41FA5}">
                      <a16:colId xmlns:a16="http://schemas.microsoft.com/office/drawing/2014/main" val="3788303289"/>
                    </a:ext>
                  </a:extLst>
                </a:gridCol>
              </a:tblGrid>
              <a:tr h="425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rgbClr val="E05040"/>
                          </a:solidFill>
                        </a:rPr>
                        <a:t>Sven ingen insats</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E05040"/>
                        </a:solidFill>
                      </a:endParaRP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09535">
                <a:tc>
                  <a:txBody>
                    <a:bodyPr/>
                    <a:lstStyle/>
                    <a:p>
                      <a:r>
                        <a:rPr lang="sv-SE" sz="1900" dirty="0">
                          <a:latin typeface="+mj-lt"/>
                        </a:rPr>
                        <a:t>Tillgång</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09535">
                <a:tc>
                  <a:txBody>
                    <a:bodyPr/>
                    <a:lstStyle/>
                    <a:p>
                      <a:r>
                        <a:rPr lang="sv-SE" sz="1900" dirty="0">
                          <a:latin typeface="+mj-lt"/>
                        </a:rPr>
                        <a:t>Lån</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09535">
                <a:tc>
                  <a:txBody>
                    <a:bodyPr/>
                    <a:lstStyle/>
                    <a:p>
                      <a:r>
                        <a:rPr lang="sv-SE" sz="1900" dirty="0">
                          <a:latin typeface="+mj-lt"/>
                        </a:rPr>
                        <a:t>Skuld Anna</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09535">
                <a:tc>
                  <a:txBody>
                    <a:bodyPr/>
                    <a:lstStyle/>
                    <a:p>
                      <a:r>
                        <a:rPr lang="sv-SE" sz="1900" dirty="0">
                          <a:latin typeface="+mj-lt"/>
                        </a:rPr>
                        <a:t>Netto</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                0 kr</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09535">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9" name="TextBox 8">
            <a:extLst>
              <a:ext uri="{FF2B5EF4-FFF2-40B4-BE49-F238E27FC236}">
                <a16:creationId xmlns:a16="http://schemas.microsoft.com/office/drawing/2014/main" id="{75A35030-7BE6-49CA-B4B4-D9C91DC9A418}"/>
              </a:ext>
            </a:extLst>
          </p:cNvPr>
          <p:cNvSpPr txBox="1"/>
          <p:nvPr/>
        </p:nvSpPr>
        <p:spPr>
          <a:xfrm>
            <a:off x="3777128" y="5104516"/>
            <a:ext cx="5949243" cy="1200329"/>
          </a:xfrm>
          <a:prstGeom prst="rect">
            <a:avLst/>
          </a:prstGeom>
          <a:noFill/>
        </p:spPr>
        <p:txBody>
          <a:bodyPr wrap="square">
            <a:spAutoFit/>
          </a:bodyPr>
          <a:lstStyle/>
          <a:p>
            <a:pPr algn="ctr"/>
            <a:r>
              <a:rPr lang="sv-SE" sz="2400" b="1" dirty="0">
                <a:latin typeface="Calibri" panose="020F0502020204030204" pitchFamily="34" charset="0"/>
                <a:ea typeface="Arial" charset="0"/>
                <a:cs typeface="Calibri" panose="020F0502020204030204" pitchFamily="34" charset="0"/>
              </a:rPr>
              <a:t>Köpt bostad för 4 000 000 kronor och äger hälften var – olika kontantinsatser </a:t>
            </a:r>
          </a:p>
          <a:p>
            <a:pPr algn="ctr"/>
            <a:r>
              <a:rPr lang="sv-SE" sz="2400" b="1" dirty="0">
                <a:latin typeface="Calibri" panose="020F0502020204030204" pitchFamily="34" charset="0"/>
                <a:ea typeface="Arial" charset="0"/>
                <a:cs typeface="Calibri" panose="020F0502020204030204" pitchFamily="34" charset="0"/>
              </a:rPr>
              <a:t>- Vad bör man tänka på?</a:t>
            </a:r>
            <a:endParaRPr lang="sv-SE" sz="2400" dirty="0"/>
          </a:p>
        </p:txBody>
      </p:sp>
    </p:spTree>
    <p:extLst>
      <p:ext uri="{BB962C8B-B14F-4D97-AF65-F5344CB8AC3E}">
        <p14:creationId xmlns:p14="http://schemas.microsoft.com/office/powerpoint/2010/main" val="417539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391219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LURIGT ATT SKILJA PÅ GIFTORÄTT OCH ARV</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812925"/>
            <a:ext cx="5118100" cy="2996142"/>
          </a:xfrm>
        </p:spPr>
        <p:txBody>
          <a:bodyPr>
            <a:normAutofit/>
          </a:bodyPr>
          <a:lstStyle/>
          <a:p>
            <a:pPr>
              <a:tabLst>
                <a:tab pos="214313" algn="l"/>
              </a:tabLst>
            </a:pPr>
            <a:r>
              <a:rPr lang="sv-SE" dirty="0">
                <a:ea typeface="Arial" charset="0"/>
                <a:cs typeface="Arial" charset="0"/>
              </a:rPr>
              <a:t>Makars egendomsförhållanden, det vill säga GIFTORÄTTEN, som regleras i Äktenskapsbalken.</a:t>
            </a:r>
          </a:p>
          <a:p>
            <a:pPr>
              <a:tabLst>
                <a:tab pos="214313" algn="l"/>
              </a:tabLst>
            </a:pPr>
            <a:r>
              <a:rPr lang="sv-SE" dirty="0">
                <a:ea typeface="Arial" charset="0"/>
                <a:cs typeface="Arial" charset="0"/>
              </a:rPr>
              <a:t>Makars ARV – som regleras i Ärvdabalken.</a:t>
            </a:r>
          </a:p>
          <a:p>
            <a:pPr>
              <a:tabLst>
                <a:tab pos="214313" algn="l"/>
              </a:tabLst>
            </a:pPr>
            <a:endParaRPr lang="sv-SE" dirty="0">
              <a:ea typeface="Arial" charset="0"/>
              <a:cs typeface="Arial" charset="0"/>
            </a:endParaRPr>
          </a:p>
          <a:p>
            <a:pPr marL="0" indent="0">
              <a:buNone/>
              <a:tabLst>
                <a:tab pos="214313" algn="l"/>
              </a:tabLst>
            </a:pPr>
            <a:r>
              <a:rPr lang="sv-SE" sz="2000" b="1" dirty="0">
                <a:solidFill>
                  <a:schemeClr val="tx1"/>
                </a:solidFill>
                <a:ea typeface="Arial" charset="0"/>
                <a:cs typeface="Arial" charset="0"/>
              </a:rPr>
              <a:t>När en make avlider så får man tänka i två steg: först ”lösa ut” giftorätten, sedan eventuellt arv.</a:t>
            </a:r>
            <a:endParaRPr lang="sv-SE" dirty="0">
              <a:ea typeface="Arial" charset="0"/>
              <a:cs typeface="Arial" charset="0"/>
            </a:endParaRPr>
          </a:p>
          <a:p>
            <a:pPr marL="0" indent="0">
              <a:buNone/>
            </a:pPr>
            <a:endParaRPr lang="sv-SE" dirty="0"/>
          </a:p>
        </p:txBody>
      </p:sp>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2" name="Platshållare för bild 11" descr="En bild som visar person, utomhus  Automatiskt genererad beskrivning">
            <a:extLst>
              <a:ext uri="{FF2B5EF4-FFF2-40B4-BE49-F238E27FC236}">
                <a16:creationId xmlns:a16="http://schemas.microsoft.com/office/drawing/2014/main" id="{91A21163-1B7D-4FB2-AEDE-FD446AB54A1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19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LEGALA ARVSORDNINGEN</a:t>
            </a:r>
          </a:p>
        </p:txBody>
      </p:sp>
      <p:cxnSp>
        <p:nvCxnSpPr>
          <p:cNvPr id="15" name="Rak 33">
            <a:extLst>
              <a:ext uri="{FF2B5EF4-FFF2-40B4-BE49-F238E27FC236}">
                <a16:creationId xmlns:a16="http://schemas.microsoft.com/office/drawing/2014/main" id="{2683C049-BDF6-404F-BC60-2737079D6D7E}"/>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85" name="Grupp 184">
            <a:extLst>
              <a:ext uri="{FF2B5EF4-FFF2-40B4-BE49-F238E27FC236}">
                <a16:creationId xmlns:a16="http://schemas.microsoft.com/office/drawing/2014/main" id="{0AE9968C-3C3C-4F98-B010-13F942D0C819}"/>
              </a:ext>
            </a:extLst>
          </p:cNvPr>
          <p:cNvGrpSpPr/>
          <p:nvPr/>
        </p:nvGrpSpPr>
        <p:grpSpPr>
          <a:xfrm>
            <a:off x="1183451" y="1343828"/>
            <a:ext cx="10098584" cy="5369378"/>
            <a:chOff x="288558" y="781053"/>
            <a:chExt cx="11184270" cy="6112048"/>
          </a:xfrm>
        </p:grpSpPr>
        <p:sp>
          <p:nvSpPr>
            <p:cNvPr id="108" name="Rectangle 140">
              <a:extLst>
                <a:ext uri="{FF2B5EF4-FFF2-40B4-BE49-F238E27FC236}">
                  <a16:creationId xmlns:a16="http://schemas.microsoft.com/office/drawing/2014/main" id="{2D7E4FF5-F3B6-42D9-849F-16AAD74631C8}"/>
                </a:ext>
              </a:extLst>
            </p:cNvPr>
            <p:cNvSpPr/>
            <p:nvPr/>
          </p:nvSpPr>
          <p:spPr>
            <a:xfrm>
              <a:off x="9926604" y="2235730"/>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 name="Rectangle 137">
              <a:extLst>
                <a:ext uri="{FF2B5EF4-FFF2-40B4-BE49-F238E27FC236}">
                  <a16:creationId xmlns:a16="http://schemas.microsoft.com/office/drawing/2014/main" id="{B23A8877-0420-4E9F-99B6-4B63313B45B7}"/>
                </a:ext>
              </a:extLst>
            </p:cNvPr>
            <p:cNvSpPr/>
            <p:nvPr/>
          </p:nvSpPr>
          <p:spPr>
            <a:xfrm>
              <a:off x="7656473" y="4443600"/>
              <a:ext cx="990711"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 name="Rectangle 136">
              <a:extLst>
                <a:ext uri="{FF2B5EF4-FFF2-40B4-BE49-F238E27FC236}">
                  <a16:creationId xmlns:a16="http://schemas.microsoft.com/office/drawing/2014/main" id="{812E214B-06CE-41EC-A6FE-29CBEBA0D2AD}"/>
                </a:ext>
              </a:extLst>
            </p:cNvPr>
            <p:cNvSpPr/>
            <p:nvPr/>
          </p:nvSpPr>
          <p:spPr>
            <a:xfrm>
              <a:off x="7656473" y="3240326"/>
              <a:ext cx="1032814" cy="9121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 name="Rectangle 120">
              <a:extLst>
                <a:ext uri="{FF2B5EF4-FFF2-40B4-BE49-F238E27FC236}">
                  <a16:creationId xmlns:a16="http://schemas.microsoft.com/office/drawing/2014/main" id="{CC5D08B4-FC8C-4D13-A836-80DE1F6E0CED}"/>
                </a:ext>
              </a:extLst>
            </p:cNvPr>
            <p:cNvSpPr/>
            <p:nvPr/>
          </p:nvSpPr>
          <p:spPr>
            <a:xfrm>
              <a:off x="4869267" y="3794476"/>
              <a:ext cx="1431930" cy="417575"/>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 name="Rectangle 46">
              <a:extLst>
                <a:ext uri="{FF2B5EF4-FFF2-40B4-BE49-F238E27FC236}">
                  <a16:creationId xmlns:a16="http://schemas.microsoft.com/office/drawing/2014/main" id="{AFDF9578-42DD-4D19-884C-EE5D0C3F70E9}"/>
                </a:ext>
              </a:extLst>
            </p:cNvPr>
            <p:cNvSpPr/>
            <p:nvPr/>
          </p:nvSpPr>
          <p:spPr>
            <a:xfrm>
              <a:off x="3920150" y="5605222"/>
              <a:ext cx="1074840" cy="8730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 name="Rectangle 45">
              <a:extLst>
                <a:ext uri="{FF2B5EF4-FFF2-40B4-BE49-F238E27FC236}">
                  <a16:creationId xmlns:a16="http://schemas.microsoft.com/office/drawing/2014/main" id="{82654BFA-678D-42F9-81B3-30240E13D516}"/>
                </a:ext>
              </a:extLst>
            </p:cNvPr>
            <p:cNvSpPr/>
            <p:nvPr/>
          </p:nvSpPr>
          <p:spPr>
            <a:xfrm>
              <a:off x="5810140" y="5621661"/>
              <a:ext cx="1027265" cy="873091"/>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Rectangle 44">
              <a:extLst>
                <a:ext uri="{FF2B5EF4-FFF2-40B4-BE49-F238E27FC236}">
                  <a16:creationId xmlns:a16="http://schemas.microsoft.com/office/drawing/2014/main" id="{EE17CB97-FD1E-4018-991C-6354DBDF9CE9}"/>
                </a:ext>
              </a:extLst>
            </p:cNvPr>
            <p:cNvSpPr/>
            <p:nvPr/>
          </p:nvSpPr>
          <p:spPr>
            <a:xfrm>
              <a:off x="4418087" y="4407620"/>
              <a:ext cx="822326" cy="822326"/>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Rectangle 43">
              <a:extLst>
                <a:ext uri="{FF2B5EF4-FFF2-40B4-BE49-F238E27FC236}">
                  <a16:creationId xmlns:a16="http://schemas.microsoft.com/office/drawing/2014/main" id="{8494B68C-2596-439E-BEAD-E57A691E7885}"/>
                </a:ext>
              </a:extLst>
            </p:cNvPr>
            <p:cNvSpPr/>
            <p:nvPr/>
          </p:nvSpPr>
          <p:spPr>
            <a:xfrm>
              <a:off x="5810141" y="4407620"/>
              <a:ext cx="730842" cy="822326"/>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6" name="Rectangle 26">
              <a:extLst>
                <a:ext uri="{FF2B5EF4-FFF2-40B4-BE49-F238E27FC236}">
                  <a16:creationId xmlns:a16="http://schemas.microsoft.com/office/drawing/2014/main" id="{33EDA74C-7A5B-487A-9FA0-98AA5BE1ACCE}"/>
                </a:ext>
              </a:extLst>
            </p:cNvPr>
            <p:cNvSpPr/>
            <p:nvPr/>
          </p:nvSpPr>
          <p:spPr>
            <a:xfrm>
              <a:off x="5021434" y="2323820"/>
              <a:ext cx="1150361" cy="112775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4" name="TextBox 47">
              <a:extLst>
                <a:ext uri="{FF2B5EF4-FFF2-40B4-BE49-F238E27FC236}">
                  <a16:creationId xmlns:a16="http://schemas.microsoft.com/office/drawing/2014/main" id="{9D95DD78-55C7-493A-BDCA-8C2AB2F5694B}"/>
                </a:ext>
              </a:extLst>
            </p:cNvPr>
            <p:cNvSpPr txBox="1"/>
            <p:nvPr/>
          </p:nvSpPr>
          <p:spPr>
            <a:xfrm>
              <a:off x="6220330" y="2365640"/>
              <a:ext cx="1321387" cy="369332"/>
            </a:xfrm>
            <a:prstGeom prst="rect">
              <a:avLst/>
            </a:prstGeom>
            <a:noFill/>
          </p:spPr>
          <p:txBody>
            <a:bodyPr wrap="none" rtlCol="0">
              <a:spAutoFit/>
            </a:bodyPr>
            <a:lstStyle/>
            <a:p>
              <a:r>
                <a:rPr lang="sv-SE" dirty="0"/>
                <a:t>Far och Mor</a:t>
              </a:r>
            </a:p>
          </p:txBody>
        </p:sp>
        <p:sp>
          <p:nvSpPr>
            <p:cNvPr id="135" name="TextBox 48">
              <a:extLst>
                <a:ext uri="{FF2B5EF4-FFF2-40B4-BE49-F238E27FC236}">
                  <a16:creationId xmlns:a16="http://schemas.microsoft.com/office/drawing/2014/main" id="{1BBA0C94-2CBA-4C0B-A9E5-614C74AAF09A}"/>
                </a:ext>
              </a:extLst>
            </p:cNvPr>
            <p:cNvSpPr txBox="1"/>
            <p:nvPr/>
          </p:nvSpPr>
          <p:spPr>
            <a:xfrm>
              <a:off x="6540983" y="4628310"/>
              <a:ext cx="622286" cy="369332"/>
            </a:xfrm>
            <a:prstGeom prst="rect">
              <a:avLst/>
            </a:prstGeom>
            <a:noFill/>
          </p:spPr>
          <p:txBody>
            <a:bodyPr wrap="none" rtlCol="0">
              <a:spAutoFit/>
            </a:bodyPr>
            <a:lstStyle/>
            <a:p>
              <a:r>
                <a:rPr lang="sv-SE" dirty="0"/>
                <a:t>Barn</a:t>
              </a:r>
            </a:p>
          </p:txBody>
        </p:sp>
        <p:sp>
          <p:nvSpPr>
            <p:cNvPr id="136" name="TextBox 50">
              <a:extLst>
                <a:ext uri="{FF2B5EF4-FFF2-40B4-BE49-F238E27FC236}">
                  <a16:creationId xmlns:a16="http://schemas.microsoft.com/office/drawing/2014/main" id="{0A4224DF-9B2F-4E3E-8B20-81BF48CCC77F}"/>
                </a:ext>
              </a:extLst>
            </p:cNvPr>
            <p:cNvSpPr txBox="1"/>
            <p:nvPr/>
          </p:nvSpPr>
          <p:spPr>
            <a:xfrm>
              <a:off x="3716831" y="4608959"/>
              <a:ext cx="898595" cy="369332"/>
            </a:xfrm>
            <a:prstGeom prst="rect">
              <a:avLst/>
            </a:prstGeom>
            <a:noFill/>
          </p:spPr>
          <p:txBody>
            <a:bodyPr wrap="square">
              <a:spAutoFit/>
            </a:bodyPr>
            <a:lstStyle/>
            <a:p>
              <a:r>
                <a:rPr lang="sv-SE" dirty="0"/>
                <a:t>Barn</a:t>
              </a:r>
            </a:p>
          </p:txBody>
        </p:sp>
        <p:sp>
          <p:nvSpPr>
            <p:cNvPr id="137" name="TextBox 51">
              <a:extLst>
                <a:ext uri="{FF2B5EF4-FFF2-40B4-BE49-F238E27FC236}">
                  <a16:creationId xmlns:a16="http://schemas.microsoft.com/office/drawing/2014/main" id="{C0EC7A1F-2E3B-4A2F-AC11-F200A2FBC4B8}"/>
                </a:ext>
              </a:extLst>
            </p:cNvPr>
            <p:cNvSpPr txBox="1"/>
            <p:nvPr/>
          </p:nvSpPr>
          <p:spPr>
            <a:xfrm>
              <a:off x="6817727" y="6145455"/>
              <a:ext cx="1128835" cy="369332"/>
            </a:xfrm>
            <a:prstGeom prst="rect">
              <a:avLst/>
            </a:prstGeom>
            <a:noFill/>
          </p:spPr>
          <p:txBody>
            <a:bodyPr wrap="none" rtlCol="0">
              <a:spAutoFit/>
            </a:bodyPr>
            <a:lstStyle/>
            <a:p>
              <a:r>
                <a:rPr lang="sv-SE" dirty="0"/>
                <a:t>Barnbarn </a:t>
              </a:r>
            </a:p>
          </p:txBody>
        </p:sp>
        <p:sp>
          <p:nvSpPr>
            <p:cNvPr id="138" name="TextBox 53">
              <a:extLst>
                <a:ext uri="{FF2B5EF4-FFF2-40B4-BE49-F238E27FC236}">
                  <a16:creationId xmlns:a16="http://schemas.microsoft.com/office/drawing/2014/main" id="{493B0FEF-AD6D-46F9-8EA0-660016F62C05}"/>
                </a:ext>
              </a:extLst>
            </p:cNvPr>
            <p:cNvSpPr txBox="1"/>
            <p:nvPr/>
          </p:nvSpPr>
          <p:spPr>
            <a:xfrm>
              <a:off x="2760964" y="6101918"/>
              <a:ext cx="1288105" cy="369332"/>
            </a:xfrm>
            <a:prstGeom prst="rect">
              <a:avLst/>
            </a:prstGeom>
            <a:noFill/>
          </p:spPr>
          <p:txBody>
            <a:bodyPr wrap="square">
              <a:spAutoFit/>
            </a:bodyPr>
            <a:lstStyle/>
            <a:p>
              <a:r>
                <a:rPr lang="sv-SE" dirty="0"/>
                <a:t>Barnbarn </a:t>
              </a:r>
            </a:p>
          </p:txBody>
        </p:sp>
        <p:cxnSp>
          <p:nvCxnSpPr>
            <p:cNvPr id="139" name="Straight Arrow Connector 55">
              <a:extLst>
                <a:ext uri="{FF2B5EF4-FFF2-40B4-BE49-F238E27FC236}">
                  <a16:creationId xmlns:a16="http://schemas.microsoft.com/office/drawing/2014/main" id="{631FA8BB-FFDD-4EF8-8D77-21C4221615BC}"/>
                </a:ext>
              </a:extLst>
            </p:cNvPr>
            <p:cNvCxnSpPr>
              <a:stCxn id="112" idx="2"/>
            </p:cNvCxnSpPr>
            <p:nvPr/>
          </p:nvCxnSpPr>
          <p:spPr>
            <a:xfrm>
              <a:off x="4457570" y="6478314"/>
              <a:ext cx="0" cy="1375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0" name="Straight Arrow Connector 59">
              <a:extLst>
                <a:ext uri="{FF2B5EF4-FFF2-40B4-BE49-F238E27FC236}">
                  <a16:creationId xmlns:a16="http://schemas.microsoft.com/office/drawing/2014/main" id="{4AA7923D-48F5-483B-821E-14873D866081}"/>
                </a:ext>
              </a:extLst>
            </p:cNvPr>
            <p:cNvCxnSpPr>
              <a:stCxn id="113" idx="2"/>
            </p:cNvCxnSpPr>
            <p:nvPr/>
          </p:nvCxnSpPr>
          <p:spPr>
            <a:xfrm flipH="1">
              <a:off x="6301197" y="6494752"/>
              <a:ext cx="22576" cy="1211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1" name="Straight Connector 62">
              <a:extLst>
                <a:ext uri="{FF2B5EF4-FFF2-40B4-BE49-F238E27FC236}">
                  <a16:creationId xmlns:a16="http://schemas.microsoft.com/office/drawing/2014/main" id="{3B0B8BDE-DE88-4553-8B40-37953370135D}"/>
                </a:ext>
              </a:extLst>
            </p:cNvPr>
            <p:cNvCxnSpPr>
              <a:cxnSpLocks/>
            </p:cNvCxnSpPr>
            <p:nvPr/>
          </p:nvCxnSpPr>
          <p:spPr>
            <a:xfrm flipH="1">
              <a:off x="5096215" y="3463824"/>
              <a:ext cx="1" cy="322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64">
              <a:extLst>
                <a:ext uri="{FF2B5EF4-FFF2-40B4-BE49-F238E27FC236}">
                  <a16:creationId xmlns:a16="http://schemas.microsoft.com/office/drawing/2014/main" id="{6BB543DE-6C3F-4B60-9D6D-C267D509490E}"/>
                </a:ext>
              </a:extLst>
            </p:cNvPr>
            <p:cNvCxnSpPr/>
            <p:nvPr/>
          </p:nvCxnSpPr>
          <p:spPr>
            <a:xfrm flipH="1">
              <a:off x="5021434" y="4201297"/>
              <a:ext cx="473204" cy="206323"/>
            </a:xfrm>
            <a:prstGeom prst="line">
              <a:avLst/>
            </a:prstGeom>
          </p:spPr>
          <p:style>
            <a:lnRef idx="1">
              <a:schemeClr val="accent2"/>
            </a:lnRef>
            <a:fillRef idx="0">
              <a:schemeClr val="accent2"/>
            </a:fillRef>
            <a:effectRef idx="0">
              <a:schemeClr val="accent2"/>
            </a:effectRef>
            <a:fontRef idx="minor">
              <a:schemeClr val="tx1"/>
            </a:fontRef>
          </p:style>
        </p:cxnSp>
        <p:cxnSp>
          <p:nvCxnSpPr>
            <p:cNvPr id="143" name="Straight Connector 66">
              <a:extLst>
                <a:ext uri="{FF2B5EF4-FFF2-40B4-BE49-F238E27FC236}">
                  <a16:creationId xmlns:a16="http://schemas.microsoft.com/office/drawing/2014/main" id="{13933866-7FEB-4EBF-A4AF-BB462E3FC03E}"/>
                </a:ext>
              </a:extLst>
            </p:cNvPr>
            <p:cNvCxnSpPr/>
            <p:nvPr/>
          </p:nvCxnSpPr>
          <p:spPr>
            <a:xfrm>
              <a:off x="5666745" y="4196772"/>
              <a:ext cx="314797" cy="21084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4" name="Straight Connector 68">
              <a:extLst>
                <a:ext uri="{FF2B5EF4-FFF2-40B4-BE49-F238E27FC236}">
                  <a16:creationId xmlns:a16="http://schemas.microsoft.com/office/drawing/2014/main" id="{DBAA1324-AA3C-44F9-BB7A-8E157E3E67BE}"/>
                </a:ext>
              </a:extLst>
            </p:cNvPr>
            <p:cNvCxnSpPr>
              <a:cxnSpLocks/>
            </p:cNvCxnSpPr>
            <p:nvPr/>
          </p:nvCxnSpPr>
          <p:spPr>
            <a:xfrm>
              <a:off x="6309829" y="4054520"/>
              <a:ext cx="1320993" cy="11309"/>
            </a:xfrm>
            <a:prstGeom prst="line">
              <a:avLst/>
            </a:prstGeom>
          </p:spPr>
          <p:style>
            <a:lnRef idx="3">
              <a:schemeClr val="accent6"/>
            </a:lnRef>
            <a:fillRef idx="0">
              <a:schemeClr val="accent6"/>
            </a:fillRef>
            <a:effectRef idx="2">
              <a:schemeClr val="accent6"/>
            </a:effectRef>
            <a:fontRef idx="minor">
              <a:schemeClr val="tx1"/>
            </a:fontRef>
          </p:style>
        </p:cxnSp>
        <p:sp>
          <p:nvSpPr>
            <p:cNvPr id="145" name="TextBox 70">
              <a:extLst>
                <a:ext uri="{FF2B5EF4-FFF2-40B4-BE49-F238E27FC236}">
                  <a16:creationId xmlns:a16="http://schemas.microsoft.com/office/drawing/2014/main" id="{2E20DD18-E225-4385-A7C5-523E8835E1A0}"/>
                </a:ext>
              </a:extLst>
            </p:cNvPr>
            <p:cNvSpPr txBox="1"/>
            <p:nvPr/>
          </p:nvSpPr>
          <p:spPr>
            <a:xfrm>
              <a:off x="4151870" y="6554547"/>
              <a:ext cx="531107" cy="338554"/>
            </a:xfrm>
            <a:prstGeom prst="rect">
              <a:avLst/>
            </a:prstGeom>
            <a:noFill/>
          </p:spPr>
          <p:txBody>
            <a:bodyPr wrap="none" rtlCol="0">
              <a:spAutoFit/>
            </a:bodyPr>
            <a:lstStyle/>
            <a:p>
              <a:r>
                <a:rPr lang="sv-SE" sz="1600" dirty="0"/>
                <a:t>OSV</a:t>
              </a:r>
            </a:p>
          </p:txBody>
        </p:sp>
        <p:sp>
          <p:nvSpPr>
            <p:cNvPr id="146" name="TextBox 71">
              <a:extLst>
                <a:ext uri="{FF2B5EF4-FFF2-40B4-BE49-F238E27FC236}">
                  <a16:creationId xmlns:a16="http://schemas.microsoft.com/office/drawing/2014/main" id="{A0237C6F-6B3F-41B8-A235-EE199742EF10}"/>
                </a:ext>
              </a:extLst>
            </p:cNvPr>
            <p:cNvSpPr txBox="1"/>
            <p:nvPr/>
          </p:nvSpPr>
          <p:spPr>
            <a:xfrm>
              <a:off x="6089485" y="6519972"/>
              <a:ext cx="531107" cy="338554"/>
            </a:xfrm>
            <a:prstGeom prst="rect">
              <a:avLst/>
            </a:prstGeom>
            <a:noFill/>
          </p:spPr>
          <p:txBody>
            <a:bodyPr wrap="none" rtlCol="0">
              <a:spAutoFit/>
            </a:bodyPr>
            <a:lstStyle/>
            <a:p>
              <a:r>
                <a:rPr lang="sv-SE" sz="1600" dirty="0"/>
                <a:t>OSV</a:t>
              </a:r>
            </a:p>
          </p:txBody>
        </p:sp>
        <p:sp>
          <p:nvSpPr>
            <p:cNvPr id="147" name="TextBox 75">
              <a:extLst>
                <a:ext uri="{FF2B5EF4-FFF2-40B4-BE49-F238E27FC236}">
                  <a16:creationId xmlns:a16="http://schemas.microsoft.com/office/drawing/2014/main" id="{9874A857-ABC2-4083-AC64-37111B0BDB77}"/>
                </a:ext>
              </a:extLst>
            </p:cNvPr>
            <p:cNvSpPr txBox="1"/>
            <p:nvPr/>
          </p:nvSpPr>
          <p:spPr>
            <a:xfrm>
              <a:off x="8726851" y="3803943"/>
              <a:ext cx="819583" cy="369332"/>
            </a:xfrm>
            <a:prstGeom prst="rect">
              <a:avLst/>
            </a:prstGeom>
            <a:noFill/>
          </p:spPr>
          <p:txBody>
            <a:bodyPr wrap="none" rtlCol="0">
              <a:spAutoFit/>
            </a:bodyPr>
            <a:lstStyle/>
            <a:p>
              <a:r>
                <a:rPr lang="sv-SE" dirty="0"/>
                <a:t>Syskon</a:t>
              </a:r>
            </a:p>
          </p:txBody>
        </p:sp>
        <p:sp>
          <p:nvSpPr>
            <p:cNvPr id="148" name="TextBox 76">
              <a:extLst>
                <a:ext uri="{FF2B5EF4-FFF2-40B4-BE49-F238E27FC236}">
                  <a16:creationId xmlns:a16="http://schemas.microsoft.com/office/drawing/2014/main" id="{8F730631-946B-49AC-AF7A-EF4C93E5856E}"/>
                </a:ext>
              </a:extLst>
            </p:cNvPr>
            <p:cNvSpPr txBox="1"/>
            <p:nvPr/>
          </p:nvSpPr>
          <p:spPr>
            <a:xfrm>
              <a:off x="1059398" y="3870133"/>
              <a:ext cx="1213153" cy="369332"/>
            </a:xfrm>
            <a:prstGeom prst="rect">
              <a:avLst/>
            </a:prstGeom>
            <a:noFill/>
          </p:spPr>
          <p:txBody>
            <a:bodyPr wrap="none" rtlCol="0">
              <a:spAutoFit/>
            </a:bodyPr>
            <a:lstStyle/>
            <a:p>
              <a:r>
                <a:rPr lang="sv-SE" dirty="0"/>
                <a:t>Halvsyskon</a:t>
              </a:r>
            </a:p>
          </p:txBody>
        </p:sp>
        <p:sp>
          <p:nvSpPr>
            <p:cNvPr id="149" name="TextBox 77">
              <a:extLst>
                <a:ext uri="{FF2B5EF4-FFF2-40B4-BE49-F238E27FC236}">
                  <a16:creationId xmlns:a16="http://schemas.microsoft.com/office/drawing/2014/main" id="{DBCECB81-DA87-4D8C-88EF-60EE1D366664}"/>
                </a:ext>
              </a:extLst>
            </p:cNvPr>
            <p:cNvSpPr txBox="1"/>
            <p:nvPr/>
          </p:nvSpPr>
          <p:spPr>
            <a:xfrm>
              <a:off x="8723351" y="4906535"/>
              <a:ext cx="1359796" cy="369332"/>
            </a:xfrm>
            <a:prstGeom prst="rect">
              <a:avLst/>
            </a:prstGeom>
            <a:noFill/>
          </p:spPr>
          <p:txBody>
            <a:bodyPr wrap="none" rtlCol="0">
              <a:spAutoFit/>
            </a:bodyPr>
            <a:lstStyle/>
            <a:p>
              <a:r>
                <a:rPr lang="sv-SE" dirty="0"/>
                <a:t>Syskon barn </a:t>
              </a:r>
            </a:p>
          </p:txBody>
        </p:sp>
        <p:cxnSp>
          <p:nvCxnSpPr>
            <p:cNvPr id="150" name="Straight Arrow Connector 79">
              <a:extLst>
                <a:ext uri="{FF2B5EF4-FFF2-40B4-BE49-F238E27FC236}">
                  <a16:creationId xmlns:a16="http://schemas.microsoft.com/office/drawing/2014/main" id="{3D833FDB-543D-411D-90BF-75496CC69989}"/>
                </a:ext>
              </a:extLst>
            </p:cNvPr>
            <p:cNvCxnSpPr/>
            <p:nvPr/>
          </p:nvCxnSpPr>
          <p:spPr>
            <a:xfrm>
              <a:off x="8057562" y="5336297"/>
              <a:ext cx="0" cy="2853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51" name="TextBox 80">
              <a:extLst>
                <a:ext uri="{FF2B5EF4-FFF2-40B4-BE49-F238E27FC236}">
                  <a16:creationId xmlns:a16="http://schemas.microsoft.com/office/drawing/2014/main" id="{4B25E3CB-D7B1-4308-BF93-6825B08FF858}"/>
                </a:ext>
              </a:extLst>
            </p:cNvPr>
            <p:cNvSpPr txBox="1"/>
            <p:nvPr/>
          </p:nvSpPr>
          <p:spPr>
            <a:xfrm>
              <a:off x="7823391" y="5520963"/>
              <a:ext cx="496996" cy="369332"/>
            </a:xfrm>
            <a:prstGeom prst="rect">
              <a:avLst/>
            </a:prstGeom>
            <a:noFill/>
          </p:spPr>
          <p:txBody>
            <a:bodyPr wrap="none" rtlCol="0">
              <a:spAutoFit/>
            </a:bodyPr>
            <a:lstStyle/>
            <a:p>
              <a:r>
                <a:rPr lang="sv-SE" dirty="0"/>
                <a:t>osv</a:t>
              </a:r>
            </a:p>
          </p:txBody>
        </p:sp>
        <p:sp>
          <p:nvSpPr>
            <p:cNvPr id="152" name="TextBox 81">
              <a:extLst>
                <a:ext uri="{FF2B5EF4-FFF2-40B4-BE49-F238E27FC236}">
                  <a16:creationId xmlns:a16="http://schemas.microsoft.com/office/drawing/2014/main" id="{F21CA8AD-5232-43AE-A53F-C791B8792BEE}"/>
                </a:ext>
              </a:extLst>
            </p:cNvPr>
            <p:cNvSpPr txBox="1"/>
            <p:nvPr/>
          </p:nvSpPr>
          <p:spPr>
            <a:xfrm>
              <a:off x="5194218" y="3411180"/>
              <a:ext cx="1316322" cy="369332"/>
            </a:xfrm>
            <a:prstGeom prst="rect">
              <a:avLst/>
            </a:prstGeom>
            <a:noFill/>
          </p:spPr>
          <p:txBody>
            <a:bodyPr wrap="none" rtlCol="0">
              <a:spAutoFit/>
            </a:bodyPr>
            <a:lstStyle/>
            <a:p>
              <a:r>
                <a:rPr lang="sv-SE" b="1" dirty="0"/>
                <a:t>Den avlidne</a:t>
              </a:r>
            </a:p>
          </p:txBody>
        </p:sp>
        <p:sp>
          <p:nvSpPr>
            <p:cNvPr id="157" name="TextBox 86">
              <a:extLst>
                <a:ext uri="{FF2B5EF4-FFF2-40B4-BE49-F238E27FC236}">
                  <a16:creationId xmlns:a16="http://schemas.microsoft.com/office/drawing/2014/main" id="{552AC7D7-4CB6-475B-9980-E3234B698667}"/>
                </a:ext>
              </a:extLst>
            </p:cNvPr>
            <p:cNvSpPr txBox="1"/>
            <p:nvPr/>
          </p:nvSpPr>
          <p:spPr>
            <a:xfrm>
              <a:off x="288558" y="5125301"/>
              <a:ext cx="1824695" cy="420416"/>
            </a:xfrm>
            <a:prstGeom prst="rect">
              <a:avLst/>
            </a:prstGeom>
            <a:noFill/>
          </p:spPr>
          <p:txBody>
            <a:bodyPr wrap="none" rtlCol="0">
              <a:spAutoFit/>
            </a:bodyPr>
            <a:lstStyle/>
            <a:p>
              <a:r>
                <a:rPr lang="sv-SE" dirty="0"/>
                <a:t>Halvsyskonbarn</a:t>
              </a:r>
            </a:p>
          </p:txBody>
        </p:sp>
        <p:cxnSp>
          <p:nvCxnSpPr>
            <p:cNvPr id="158" name="Straight Arrow Connector 88">
              <a:extLst>
                <a:ext uri="{FF2B5EF4-FFF2-40B4-BE49-F238E27FC236}">
                  <a16:creationId xmlns:a16="http://schemas.microsoft.com/office/drawing/2014/main" id="{75103AA7-CD9C-4535-ABA0-97FB17C70AA3}"/>
                </a:ext>
              </a:extLst>
            </p:cNvPr>
            <p:cNvCxnSpPr/>
            <p:nvPr/>
          </p:nvCxnSpPr>
          <p:spPr>
            <a:xfrm>
              <a:off x="2592423" y="5465379"/>
              <a:ext cx="0" cy="2918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59" name="TextBox 89">
              <a:extLst>
                <a:ext uri="{FF2B5EF4-FFF2-40B4-BE49-F238E27FC236}">
                  <a16:creationId xmlns:a16="http://schemas.microsoft.com/office/drawing/2014/main" id="{0E27C1FE-F4C6-43A6-8CA9-1B1EBE8FB662}"/>
                </a:ext>
              </a:extLst>
            </p:cNvPr>
            <p:cNvSpPr txBox="1"/>
            <p:nvPr/>
          </p:nvSpPr>
          <p:spPr>
            <a:xfrm>
              <a:off x="2354659" y="5638441"/>
              <a:ext cx="496996" cy="369332"/>
            </a:xfrm>
            <a:prstGeom prst="rect">
              <a:avLst/>
            </a:prstGeom>
            <a:noFill/>
          </p:spPr>
          <p:txBody>
            <a:bodyPr wrap="none" rtlCol="0">
              <a:spAutoFit/>
            </a:bodyPr>
            <a:lstStyle/>
            <a:p>
              <a:r>
                <a:rPr lang="sv-SE" dirty="0"/>
                <a:t>osv</a:t>
              </a:r>
            </a:p>
          </p:txBody>
        </p:sp>
        <p:sp>
          <p:nvSpPr>
            <p:cNvPr id="160" name="TextBox 90">
              <a:extLst>
                <a:ext uri="{FF2B5EF4-FFF2-40B4-BE49-F238E27FC236}">
                  <a16:creationId xmlns:a16="http://schemas.microsoft.com/office/drawing/2014/main" id="{3D564A0D-28AC-477B-96E6-5261F68D1897}"/>
                </a:ext>
              </a:extLst>
            </p:cNvPr>
            <p:cNvSpPr txBox="1"/>
            <p:nvPr/>
          </p:nvSpPr>
          <p:spPr>
            <a:xfrm>
              <a:off x="9759667" y="3319494"/>
              <a:ext cx="1713161" cy="369332"/>
            </a:xfrm>
            <a:prstGeom prst="rect">
              <a:avLst/>
            </a:prstGeom>
            <a:noFill/>
          </p:spPr>
          <p:txBody>
            <a:bodyPr wrap="none" rtlCol="0">
              <a:spAutoFit/>
            </a:bodyPr>
            <a:lstStyle/>
            <a:p>
              <a:r>
                <a:rPr lang="sv-SE" dirty="0"/>
                <a:t>Morbror Moster</a:t>
              </a:r>
            </a:p>
          </p:txBody>
        </p:sp>
        <p:sp>
          <p:nvSpPr>
            <p:cNvPr id="161" name="TextBox 91">
              <a:extLst>
                <a:ext uri="{FF2B5EF4-FFF2-40B4-BE49-F238E27FC236}">
                  <a16:creationId xmlns:a16="http://schemas.microsoft.com/office/drawing/2014/main" id="{93634716-B300-428B-92C0-3235A7322537}"/>
                </a:ext>
              </a:extLst>
            </p:cNvPr>
            <p:cNvSpPr txBox="1"/>
            <p:nvPr/>
          </p:nvSpPr>
          <p:spPr>
            <a:xfrm>
              <a:off x="510388" y="3216209"/>
              <a:ext cx="1495538" cy="369332"/>
            </a:xfrm>
            <a:prstGeom prst="rect">
              <a:avLst/>
            </a:prstGeom>
            <a:noFill/>
          </p:spPr>
          <p:txBody>
            <a:bodyPr wrap="none" rtlCol="0">
              <a:spAutoFit/>
            </a:bodyPr>
            <a:lstStyle/>
            <a:p>
              <a:r>
                <a:rPr lang="sv-SE" dirty="0"/>
                <a:t>Farbror Faster</a:t>
              </a:r>
            </a:p>
          </p:txBody>
        </p:sp>
        <p:cxnSp>
          <p:nvCxnSpPr>
            <p:cNvPr id="166" name="Connector: Elbow 99">
              <a:extLst>
                <a:ext uri="{FF2B5EF4-FFF2-40B4-BE49-F238E27FC236}">
                  <a16:creationId xmlns:a16="http://schemas.microsoft.com/office/drawing/2014/main" id="{5663D741-8C7B-462E-A137-B683EB222F79}"/>
                </a:ext>
              </a:extLst>
            </p:cNvPr>
            <p:cNvCxnSpPr>
              <a:cxnSpLocks/>
            </p:cNvCxnSpPr>
            <p:nvPr/>
          </p:nvCxnSpPr>
          <p:spPr>
            <a:xfrm rot="10800000" flipV="1">
              <a:off x="3275528" y="2855624"/>
              <a:ext cx="1628720" cy="780045"/>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7" name="Straight Connector 101">
              <a:extLst>
                <a:ext uri="{FF2B5EF4-FFF2-40B4-BE49-F238E27FC236}">
                  <a16:creationId xmlns:a16="http://schemas.microsoft.com/office/drawing/2014/main" id="{D8E49686-6183-427B-B6CF-8D5009995F27}"/>
                </a:ext>
              </a:extLst>
            </p:cNvPr>
            <p:cNvCxnSpPr>
              <a:cxnSpLocks/>
            </p:cNvCxnSpPr>
            <p:nvPr/>
          </p:nvCxnSpPr>
          <p:spPr>
            <a:xfrm>
              <a:off x="6194665" y="5241870"/>
              <a:ext cx="16802" cy="33516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8" name="Straight Connector 103">
              <a:extLst>
                <a:ext uri="{FF2B5EF4-FFF2-40B4-BE49-F238E27FC236}">
                  <a16:creationId xmlns:a16="http://schemas.microsoft.com/office/drawing/2014/main" id="{BBE8C917-C967-4140-9197-7F270F4CFDBB}"/>
                </a:ext>
              </a:extLst>
            </p:cNvPr>
            <p:cNvCxnSpPr>
              <a:cxnSpLocks/>
            </p:cNvCxnSpPr>
            <p:nvPr/>
          </p:nvCxnSpPr>
          <p:spPr>
            <a:xfrm>
              <a:off x="4573258" y="5212860"/>
              <a:ext cx="0" cy="3693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9" name="Straight Connector 110">
              <a:extLst>
                <a:ext uri="{FF2B5EF4-FFF2-40B4-BE49-F238E27FC236}">
                  <a16:creationId xmlns:a16="http://schemas.microsoft.com/office/drawing/2014/main" id="{911C081E-DF70-4C2D-AF72-E8CF85F2340F}"/>
                </a:ext>
              </a:extLst>
            </p:cNvPr>
            <p:cNvCxnSpPr>
              <a:cxnSpLocks/>
            </p:cNvCxnSpPr>
            <p:nvPr/>
          </p:nvCxnSpPr>
          <p:spPr>
            <a:xfrm flipV="1">
              <a:off x="5743830" y="1947599"/>
              <a:ext cx="0" cy="376221"/>
            </a:xfrm>
            <a:prstGeom prst="line">
              <a:avLst/>
            </a:prstGeom>
          </p:spPr>
          <p:style>
            <a:lnRef idx="3">
              <a:schemeClr val="dk1"/>
            </a:lnRef>
            <a:fillRef idx="0">
              <a:schemeClr val="dk1"/>
            </a:fillRef>
            <a:effectRef idx="2">
              <a:schemeClr val="dk1"/>
            </a:effectRef>
            <a:fontRef idx="minor">
              <a:schemeClr val="tx1"/>
            </a:fontRef>
          </p:style>
        </p:cxnSp>
        <p:cxnSp>
          <p:nvCxnSpPr>
            <p:cNvPr id="170" name="Straight Connector 112">
              <a:extLst>
                <a:ext uri="{FF2B5EF4-FFF2-40B4-BE49-F238E27FC236}">
                  <a16:creationId xmlns:a16="http://schemas.microsoft.com/office/drawing/2014/main" id="{50FB4D05-8441-4378-A8A0-5C62D0A3074F}"/>
                </a:ext>
              </a:extLst>
            </p:cNvPr>
            <p:cNvCxnSpPr>
              <a:cxnSpLocks/>
            </p:cNvCxnSpPr>
            <p:nvPr/>
          </p:nvCxnSpPr>
          <p:spPr>
            <a:xfrm flipV="1">
              <a:off x="5361448" y="1907951"/>
              <a:ext cx="1575" cy="415869"/>
            </a:xfrm>
            <a:prstGeom prst="line">
              <a:avLst/>
            </a:prstGeom>
          </p:spPr>
          <p:style>
            <a:lnRef idx="3">
              <a:schemeClr val="dk1"/>
            </a:lnRef>
            <a:fillRef idx="0">
              <a:schemeClr val="dk1"/>
            </a:fillRef>
            <a:effectRef idx="2">
              <a:schemeClr val="dk1"/>
            </a:effectRef>
            <a:fontRef idx="minor">
              <a:schemeClr val="tx1"/>
            </a:fontRef>
          </p:style>
        </p:cxnSp>
        <p:cxnSp>
          <p:nvCxnSpPr>
            <p:cNvPr id="171" name="Straight Connector 114">
              <a:extLst>
                <a:ext uri="{FF2B5EF4-FFF2-40B4-BE49-F238E27FC236}">
                  <a16:creationId xmlns:a16="http://schemas.microsoft.com/office/drawing/2014/main" id="{01F0F6EE-358E-4275-BA74-C626E35AA078}"/>
                </a:ext>
              </a:extLst>
            </p:cNvPr>
            <p:cNvCxnSpPr>
              <a:cxnSpLocks/>
            </p:cNvCxnSpPr>
            <p:nvPr/>
          </p:nvCxnSpPr>
          <p:spPr>
            <a:xfrm flipV="1">
              <a:off x="5753178" y="1922559"/>
              <a:ext cx="4378842" cy="30975"/>
            </a:xfrm>
            <a:prstGeom prst="line">
              <a:avLst/>
            </a:prstGeom>
          </p:spPr>
          <p:style>
            <a:lnRef idx="3">
              <a:schemeClr val="dk1"/>
            </a:lnRef>
            <a:fillRef idx="0">
              <a:schemeClr val="dk1"/>
            </a:fillRef>
            <a:effectRef idx="2">
              <a:schemeClr val="dk1"/>
            </a:effectRef>
            <a:fontRef idx="minor">
              <a:schemeClr val="tx1"/>
            </a:fontRef>
          </p:style>
        </p:cxnSp>
        <p:cxnSp>
          <p:nvCxnSpPr>
            <p:cNvPr id="172" name="Straight Connector 117">
              <a:extLst>
                <a:ext uri="{FF2B5EF4-FFF2-40B4-BE49-F238E27FC236}">
                  <a16:creationId xmlns:a16="http://schemas.microsoft.com/office/drawing/2014/main" id="{2C47802B-A112-4172-81F9-DD100A18D0D0}"/>
                </a:ext>
              </a:extLst>
            </p:cNvPr>
            <p:cNvCxnSpPr>
              <a:stCxn id="160" idx="0"/>
              <a:endCxn id="160" idx="0"/>
            </p:cNvCxnSpPr>
            <p:nvPr/>
          </p:nvCxnSpPr>
          <p:spPr>
            <a:xfrm>
              <a:off x="10616248" y="331949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19">
              <a:extLst>
                <a:ext uri="{FF2B5EF4-FFF2-40B4-BE49-F238E27FC236}">
                  <a16:creationId xmlns:a16="http://schemas.microsoft.com/office/drawing/2014/main" id="{10A04BF4-41B7-4300-ABFE-00677F35B3DB}"/>
                </a:ext>
              </a:extLst>
            </p:cNvPr>
            <p:cNvCxnSpPr>
              <a:cxnSpLocks/>
              <a:endCxn id="183" idx="2"/>
            </p:cNvCxnSpPr>
            <p:nvPr/>
          </p:nvCxnSpPr>
          <p:spPr>
            <a:xfrm flipV="1">
              <a:off x="8680788" y="1849286"/>
              <a:ext cx="86992" cy="88760"/>
            </a:xfrm>
            <a:prstGeom prst="line">
              <a:avLst/>
            </a:prstGeom>
          </p:spPr>
          <p:style>
            <a:lnRef idx="3">
              <a:schemeClr val="dk1"/>
            </a:lnRef>
            <a:fillRef idx="0">
              <a:schemeClr val="dk1"/>
            </a:fillRef>
            <a:effectRef idx="2">
              <a:schemeClr val="dk1"/>
            </a:effectRef>
            <a:fontRef idx="minor">
              <a:schemeClr val="tx1"/>
            </a:fontRef>
          </p:style>
        </p:cxnSp>
        <p:cxnSp>
          <p:nvCxnSpPr>
            <p:cNvPr id="174" name="Straight Connector 124">
              <a:extLst>
                <a:ext uri="{FF2B5EF4-FFF2-40B4-BE49-F238E27FC236}">
                  <a16:creationId xmlns:a16="http://schemas.microsoft.com/office/drawing/2014/main" id="{DD0B3F9D-BE78-476B-9A17-27CA9B31210E}"/>
                </a:ext>
              </a:extLst>
            </p:cNvPr>
            <p:cNvCxnSpPr>
              <a:stCxn id="160" idx="0"/>
              <a:endCxn id="160" idx="0"/>
            </p:cNvCxnSpPr>
            <p:nvPr/>
          </p:nvCxnSpPr>
          <p:spPr>
            <a:xfrm>
              <a:off x="10616248" y="331949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29">
              <a:extLst>
                <a:ext uri="{FF2B5EF4-FFF2-40B4-BE49-F238E27FC236}">
                  <a16:creationId xmlns:a16="http://schemas.microsoft.com/office/drawing/2014/main" id="{0A029933-BBC7-4040-87B4-730A6DE6C0A2}"/>
                </a:ext>
              </a:extLst>
            </p:cNvPr>
            <p:cNvCxnSpPr>
              <a:cxnSpLocks/>
            </p:cNvCxnSpPr>
            <p:nvPr/>
          </p:nvCxnSpPr>
          <p:spPr>
            <a:xfrm flipH="1" flipV="1">
              <a:off x="1314047" y="1887400"/>
              <a:ext cx="4038054" cy="33650"/>
            </a:xfrm>
            <a:prstGeom prst="line">
              <a:avLst/>
            </a:prstGeom>
          </p:spPr>
          <p:style>
            <a:lnRef idx="3">
              <a:schemeClr val="dk1"/>
            </a:lnRef>
            <a:fillRef idx="0">
              <a:schemeClr val="dk1"/>
            </a:fillRef>
            <a:effectRef idx="2">
              <a:schemeClr val="dk1"/>
            </a:effectRef>
            <a:fontRef idx="minor">
              <a:schemeClr val="tx1"/>
            </a:fontRef>
          </p:style>
        </p:cxnSp>
        <p:cxnSp>
          <p:nvCxnSpPr>
            <p:cNvPr id="176" name="Straight Connector 131">
              <a:extLst>
                <a:ext uri="{FF2B5EF4-FFF2-40B4-BE49-F238E27FC236}">
                  <a16:creationId xmlns:a16="http://schemas.microsoft.com/office/drawing/2014/main" id="{03205716-2D25-42D8-A745-C8DB2A747ED2}"/>
                </a:ext>
              </a:extLst>
            </p:cNvPr>
            <p:cNvCxnSpPr/>
            <p:nvPr/>
          </p:nvCxnSpPr>
          <p:spPr>
            <a:xfrm flipV="1">
              <a:off x="2934116" y="1762231"/>
              <a:ext cx="0" cy="145720"/>
            </a:xfrm>
            <a:prstGeom prst="line">
              <a:avLst/>
            </a:prstGeom>
          </p:spPr>
          <p:style>
            <a:lnRef idx="3">
              <a:schemeClr val="dk1"/>
            </a:lnRef>
            <a:fillRef idx="0">
              <a:schemeClr val="dk1"/>
            </a:fillRef>
            <a:effectRef idx="2">
              <a:schemeClr val="dk1"/>
            </a:effectRef>
            <a:fontRef idx="minor">
              <a:schemeClr val="tx1"/>
            </a:fontRef>
          </p:style>
        </p:cxnSp>
        <p:cxnSp>
          <p:nvCxnSpPr>
            <p:cNvPr id="177" name="Straight Connector 133">
              <a:extLst>
                <a:ext uri="{FF2B5EF4-FFF2-40B4-BE49-F238E27FC236}">
                  <a16:creationId xmlns:a16="http://schemas.microsoft.com/office/drawing/2014/main" id="{033B61C2-DD1F-4C6E-9A38-678789D6B664}"/>
                </a:ext>
              </a:extLst>
            </p:cNvPr>
            <p:cNvCxnSpPr>
              <a:stCxn id="161" idx="0"/>
              <a:endCxn id="161" idx="0"/>
            </p:cNvCxnSpPr>
            <p:nvPr/>
          </p:nvCxnSpPr>
          <p:spPr>
            <a:xfrm>
              <a:off x="1258157" y="321620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35">
              <a:extLst>
                <a:ext uri="{FF2B5EF4-FFF2-40B4-BE49-F238E27FC236}">
                  <a16:creationId xmlns:a16="http://schemas.microsoft.com/office/drawing/2014/main" id="{211DB852-5F57-43BE-A956-942E674DBA1F}"/>
                </a:ext>
              </a:extLst>
            </p:cNvPr>
            <p:cNvCxnSpPr/>
            <p:nvPr/>
          </p:nvCxnSpPr>
          <p:spPr>
            <a:xfrm>
              <a:off x="8467354" y="1921050"/>
              <a:ext cx="11628" cy="114"/>
            </a:xfrm>
            <a:prstGeom prst="line">
              <a:avLst/>
            </a:prstGeom>
          </p:spPr>
          <p:style>
            <a:lnRef idx="1">
              <a:schemeClr val="dk1"/>
            </a:lnRef>
            <a:fillRef idx="0">
              <a:schemeClr val="dk1"/>
            </a:fillRef>
            <a:effectRef idx="0">
              <a:schemeClr val="dk1"/>
            </a:effectRef>
            <a:fontRef idx="minor">
              <a:schemeClr val="tx1"/>
            </a:fontRef>
          </p:style>
        </p:cxnSp>
        <p:sp>
          <p:nvSpPr>
            <p:cNvPr id="179" name="Rectangle 138">
              <a:extLst>
                <a:ext uri="{FF2B5EF4-FFF2-40B4-BE49-F238E27FC236}">
                  <a16:creationId xmlns:a16="http://schemas.microsoft.com/office/drawing/2014/main" id="{5B5D8437-D48E-48B7-8EC4-B9D81F06CA1F}"/>
                </a:ext>
              </a:extLst>
            </p:cNvPr>
            <p:cNvSpPr/>
            <p:nvPr/>
          </p:nvSpPr>
          <p:spPr>
            <a:xfrm>
              <a:off x="2420032" y="3386118"/>
              <a:ext cx="1032137"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0" name="Rectangle 139">
              <a:extLst>
                <a:ext uri="{FF2B5EF4-FFF2-40B4-BE49-F238E27FC236}">
                  <a16:creationId xmlns:a16="http://schemas.microsoft.com/office/drawing/2014/main" id="{41137B73-ADBE-4C29-A04C-B9788CCF1072}"/>
                </a:ext>
              </a:extLst>
            </p:cNvPr>
            <p:cNvSpPr/>
            <p:nvPr/>
          </p:nvSpPr>
          <p:spPr>
            <a:xfrm>
              <a:off x="2126608" y="4553398"/>
              <a:ext cx="990711"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1" name="Rectangle 141">
              <a:extLst>
                <a:ext uri="{FF2B5EF4-FFF2-40B4-BE49-F238E27FC236}">
                  <a16:creationId xmlns:a16="http://schemas.microsoft.com/office/drawing/2014/main" id="{A7BE90A0-9ABE-4A79-93B3-5317344F838E}"/>
                </a:ext>
              </a:extLst>
            </p:cNvPr>
            <p:cNvSpPr/>
            <p:nvPr/>
          </p:nvSpPr>
          <p:spPr>
            <a:xfrm>
              <a:off x="605374" y="2207290"/>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2" name="Rectangle 142">
              <a:extLst>
                <a:ext uri="{FF2B5EF4-FFF2-40B4-BE49-F238E27FC236}">
                  <a16:creationId xmlns:a16="http://schemas.microsoft.com/office/drawing/2014/main" id="{62058587-4F3C-4D47-9205-4876E9BD363A}"/>
                </a:ext>
              </a:extLst>
            </p:cNvPr>
            <p:cNvSpPr/>
            <p:nvPr/>
          </p:nvSpPr>
          <p:spPr>
            <a:xfrm>
              <a:off x="2363053" y="781053"/>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3" name="Rectangle 143">
              <a:extLst>
                <a:ext uri="{FF2B5EF4-FFF2-40B4-BE49-F238E27FC236}">
                  <a16:creationId xmlns:a16="http://schemas.microsoft.com/office/drawing/2014/main" id="{90F96436-5CAD-4392-B27B-84F94E996B2A}"/>
                </a:ext>
              </a:extLst>
            </p:cNvPr>
            <p:cNvSpPr/>
            <p:nvPr/>
          </p:nvSpPr>
          <p:spPr>
            <a:xfrm>
              <a:off x="8104323" y="834605"/>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4" name="TextBox 148">
              <a:extLst>
                <a:ext uri="{FF2B5EF4-FFF2-40B4-BE49-F238E27FC236}">
                  <a16:creationId xmlns:a16="http://schemas.microsoft.com/office/drawing/2014/main" id="{933BFAFD-B0ED-4C12-ADA6-D321E834F4C5}"/>
                </a:ext>
              </a:extLst>
            </p:cNvPr>
            <p:cNvSpPr txBox="1"/>
            <p:nvPr/>
          </p:nvSpPr>
          <p:spPr>
            <a:xfrm>
              <a:off x="4490031" y="959605"/>
              <a:ext cx="2389536" cy="455452"/>
            </a:xfrm>
            <a:prstGeom prst="rect">
              <a:avLst/>
            </a:prstGeom>
            <a:noFill/>
          </p:spPr>
          <p:txBody>
            <a:bodyPr wrap="none" rtlCol="0">
              <a:spAutoFit/>
            </a:bodyPr>
            <a:lstStyle/>
            <a:p>
              <a:r>
                <a:rPr lang="sv-SE" sz="2000" b="1" dirty="0">
                  <a:solidFill>
                    <a:schemeClr val="accent1"/>
                  </a:solidFill>
                </a:rPr>
                <a:t>Kusiner ärver inte!</a:t>
              </a:r>
            </a:p>
          </p:txBody>
        </p:sp>
      </p:grpSp>
      <p:sp>
        <p:nvSpPr>
          <p:cNvPr id="188" name="Platshållare för text 3">
            <a:extLst>
              <a:ext uri="{FF2B5EF4-FFF2-40B4-BE49-F238E27FC236}">
                <a16:creationId xmlns:a16="http://schemas.microsoft.com/office/drawing/2014/main" id="{88EE91EE-FE05-4866-A9E2-9CC6CD7AE498}"/>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9" name="Bild 8" descr="Man kontur">
            <a:extLst>
              <a:ext uri="{FF2B5EF4-FFF2-40B4-BE49-F238E27FC236}">
                <a16:creationId xmlns:a16="http://schemas.microsoft.com/office/drawing/2014/main" id="{54BDAE9D-EB4D-44AF-A0E3-C0370A1C3A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991" y="1430092"/>
            <a:ext cx="699718" cy="699718"/>
          </a:xfrm>
          <a:prstGeom prst="rect">
            <a:avLst/>
          </a:prstGeom>
        </p:spPr>
      </p:pic>
      <p:pic>
        <p:nvPicPr>
          <p:cNvPr id="92" name="Bild 91" descr="Man kontur">
            <a:extLst>
              <a:ext uri="{FF2B5EF4-FFF2-40B4-BE49-F238E27FC236}">
                <a16:creationId xmlns:a16="http://schemas.microsoft.com/office/drawing/2014/main" id="{E11BA05C-DA4C-4468-B868-24446BB86F1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54484" y="1428152"/>
            <a:ext cx="699718" cy="699718"/>
          </a:xfrm>
          <a:prstGeom prst="rect">
            <a:avLst/>
          </a:prstGeom>
        </p:spPr>
      </p:pic>
      <p:pic>
        <p:nvPicPr>
          <p:cNvPr id="93" name="Bild 92" descr="Man kontur">
            <a:extLst>
              <a:ext uri="{FF2B5EF4-FFF2-40B4-BE49-F238E27FC236}">
                <a16:creationId xmlns:a16="http://schemas.microsoft.com/office/drawing/2014/main" id="{03940799-EAC0-44C2-9706-81A86A170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30812" y="1472342"/>
            <a:ext cx="699718" cy="699718"/>
          </a:xfrm>
          <a:prstGeom prst="rect">
            <a:avLst/>
          </a:prstGeom>
        </p:spPr>
      </p:pic>
      <p:pic>
        <p:nvPicPr>
          <p:cNvPr id="94" name="Bild 93" descr="Man kontur">
            <a:extLst>
              <a:ext uri="{FF2B5EF4-FFF2-40B4-BE49-F238E27FC236}">
                <a16:creationId xmlns:a16="http://schemas.microsoft.com/office/drawing/2014/main" id="{EFF03B6A-076B-4A81-B59B-60550ACCD2F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61026" y="1472019"/>
            <a:ext cx="699718" cy="699718"/>
          </a:xfrm>
          <a:prstGeom prst="rect">
            <a:avLst/>
          </a:prstGeom>
        </p:spPr>
      </p:pic>
      <p:pic>
        <p:nvPicPr>
          <p:cNvPr id="95" name="Bild 94" descr="Man kontur">
            <a:extLst>
              <a:ext uri="{FF2B5EF4-FFF2-40B4-BE49-F238E27FC236}">
                <a16:creationId xmlns:a16="http://schemas.microsoft.com/office/drawing/2014/main" id="{54FE3907-E978-43DD-9D33-1B9A1945EF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79001" y="2691940"/>
            <a:ext cx="699718" cy="699718"/>
          </a:xfrm>
          <a:prstGeom prst="rect">
            <a:avLst/>
          </a:prstGeom>
        </p:spPr>
      </p:pic>
      <p:pic>
        <p:nvPicPr>
          <p:cNvPr id="96" name="Bild 95" descr="Man kontur">
            <a:extLst>
              <a:ext uri="{FF2B5EF4-FFF2-40B4-BE49-F238E27FC236}">
                <a16:creationId xmlns:a16="http://schemas.microsoft.com/office/drawing/2014/main" id="{CEB538B2-EC63-408D-83C0-ED263AA2C82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20847" y="2688672"/>
            <a:ext cx="699718" cy="699718"/>
          </a:xfrm>
          <a:prstGeom prst="rect">
            <a:avLst/>
          </a:prstGeom>
        </p:spPr>
      </p:pic>
      <p:pic>
        <p:nvPicPr>
          <p:cNvPr id="97" name="Bild 96" descr="Man kontur">
            <a:extLst>
              <a:ext uri="{FF2B5EF4-FFF2-40B4-BE49-F238E27FC236}">
                <a16:creationId xmlns:a16="http://schemas.microsoft.com/office/drawing/2014/main" id="{EAF8876A-BB9A-4F50-809E-732F4566B6C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85907" y="2688672"/>
            <a:ext cx="699718" cy="699718"/>
          </a:xfrm>
          <a:prstGeom prst="rect">
            <a:avLst/>
          </a:prstGeom>
        </p:spPr>
      </p:pic>
      <p:pic>
        <p:nvPicPr>
          <p:cNvPr id="98" name="Bild 97" descr="Man kontur">
            <a:extLst>
              <a:ext uri="{FF2B5EF4-FFF2-40B4-BE49-F238E27FC236}">
                <a16:creationId xmlns:a16="http://schemas.microsoft.com/office/drawing/2014/main" id="{6E929DCB-3F39-49EA-81B1-82D661FFFFE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9011" y="2688672"/>
            <a:ext cx="699718" cy="699718"/>
          </a:xfrm>
          <a:prstGeom prst="rect">
            <a:avLst/>
          </a:prstGeom>
        </p:spPr>
      </p:pic>
      <p:grpSp>
        <p:nvGrpSpPr>
          <p:cNvPr id="10" name="Grupp 9">
            <a:extLst>
              <a:ext uri="{FF2B5EF4-FFF2-40B4-BE49-F238E27FC236}">
                <a16:creationId xmlns:a16="http://schemas.microsoft.com/office/drawing/2014/main" id="{D63E8041-45EE-44A0-815F-7C8B81C6B362}"/>
              </a:ext>
            </a:extLst>
          </p:cNvPr>
          <p:cNvGrpSpPr/>
          <p:nvPr/>
        </p:nvGrpSpPr>
        <p:grpSpPr>
          <a:xfrm>
            <a:off x="5490935" y="2839380"/>
            <a:ext cx="1052972" cy="701298"/>
            <a:chOff x="5490935" y="2839380"/>
            <a:chExt cx="1052972" cy="701298"/>
          </a:xfrm>
          <a:solidFill>
            <a:schemeClr val="tx2">
              <a:lumMod val="75000"/>
            </a:schemeClr>
          </a:solidFill>
        </p:grpSpPr>
        <p:pic>
          <p:nvPicPr>
            <p:cNvPr id="99" name="Bild 98" descr="Man kontur">
              <a:extLst>
                <a:ext uri="{FF2B5EF4-FFF2-40B4-BE49-F238E27FC236}">
                  <a16:creationId xmlns:a16="http://schemas.microsoft.com/office/drawing/2014/main" id="{1875FCF5-5B33-4851-B0C0-277179768EC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00" name="Bild 99" descr="Man kontur">
              <a:extLst>
                <a:ext uri="{FF2B5EF4-FFF2-40B4-BE49-F238E27FC236}">
                  <a16:creationId xmlns:a16="http://schemas.microsoft.com/office/drawing/2014/main" id="{6F4B0F4A-09CC-4048-B0C2-5CB037DF322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04" name="Grupp 103">
            <a:extLst>
              <a:ext uri="{FF2B5EF4-FFF2-40B4-BE49-F238E27FC236}">
                <a16:creationId xmlns:a16="http://schemas.microsoft.com/office/drawing/2014/main" id="{89E59B7B-F227-4D82-A358-D7B6E16E9BAB}"/>
              </a:ext>
            </a:extLst>
          </p:cNvPr>
          <p:cNvGrpSpPr/>
          <p:nvPr/>
        </p:nvGrpSpPr>
        <p:grpSpPr>
          <a:xfrm>
            <a:off x="3019371" y="3682288"/>
            <a:ext cx="1052972" cy="701298"/>
            <a:chOff x="5490935" y="2839380"/>
            <a:chExt cx="1052972" cy="701298"/>
          </a:xfrm>
          <a:solidFill>
            <a:schemeClr val="tx2">
              <a:lumMod val="75000"/>
            </a:schemeClr>
          </a:solidFill>
        </p:grpSpPr>
        <p:pic>
          <p:nvPicPr>
            <p:cNvPr id="105" name="Bild 104" descr="Man kontur">
              <a:extLst>
                <a:ext uri="{FF2B5EF4-FFF2-40B4-BE49-F238E27FC236}">
                  <a16:creationId xmlns:a16="http://schemas.microsoft.com/office/drawing/2014/main" id="{8252D52A-68B5-4F60-95D9-394C6AB50D8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06" name="Bild 105" descr="Man kontur">
              <a:extLst>
                <a:ext uri="{FF2B5EF4-FFF2-40B4-BE49-F238E27FC236}">
                  <a16:creationId xmlns:a16="http://schemas.microsoft.com/office/drawing/2014/main" id="{9BA8287F-EEB3-4151-BEF6-B4B1F3BB5E7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07" name="Grupp 106">
            <a:extLst>
              <a:ext uri="{FF2B5EF4-FFF2-40B4-BE49-F238E27FC236}">
                <a16:creationId xmlns:a16="http://schemas.microsoft.com/office/drawing/2014/main" id="{F7ECC91D-9CB5-4B6E-9979-DA45E8C560E8}"/>
              </a:ext>
            </a:extLst>
          </p:cNvPr>
          <p:cNvGrpSpPr/>
          <p:nvPr/>
        </p:nvGrpSpPr>
        <p:grpSpPr>
          <a:xfrm>
            <a:off x="7756928" y="3548421"/>
            <a:ext cx="1052972" cy="701298"/>
            <a:chOff x="5490935" y="2839380"/>
            <a:chExt cx="1052972" cy="701298"/>
          </a:xfrm>
          <a:solidFill>
            <a:schemeClr val="tx2">
              <a:lumMod val="75000"/>
            </a:schemeClr>
          </a:solidFill>
        </p:grpSpPr>
        <p:pic>
          <p:nvPicPr>
            <p:cNvPr id="186" name="Bild 185" descr="Man kontur">
              <a:extLst>
                <a:ext uri="{FF2B5EF4-FFF2-40B4-BE49-F238E27FC236}">
                  <a16:creationId xmlns:a16="http://schemas.microsoft.com/office/drawing/2014/main" id="{52EA723E-0A0C-4679-A6F6-C72DCFB94C7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87" name="Bild 186" descr="Man kontur">
              <a:extLst>
                <a:ext uri="{FF2B5EF4-FFF2-40B4-BE49-F238E27FC236}">
                  <a16:creationId xmlns:a16="http://schemas.microsoft.com/office/drawing/2014/main" id="{6CA1D315-ADE6-4F91-B1D6-C6B5AC4744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89" name="Grupp 188">
            <a:extLst>
              <a:ext uri="{FF2B5EF4-FFF2-40B4-BE49-F238E27FC236}">
                <a16:creationId xmlns:a16="http://schemas.microsoft.com/office/drawing/2014/main" id="{9243B6FF-ADBD-47F7-A95D-8F289AB700FB}"/>
              </a:ext>
            </a:extLst>
          </p:cNvPr>
          <p:cNvGrpSpPr/>
          <p:nvPr/>
        </p:nvGrpSpPr>
        <p:grpSpPr>
          <a:xfrm>
            <a:off x="7775936" y="4618167"/>
            <a:ext cx="1052972" cy="701298"/>
            <a:chOff x="5490935" y="2839380"/>
            <a:chExt cx="1052972" cy="701298"/>
          </a:xfrm>
          <a:solidFill>
            <a:schemeClr val="tx2">
              <a:lumMod val="75000"/>
            </a:schemeClr>
          </a:solidFill>
        </p:grpSpPr>
        <p:pic>
          <p:nvPicPr>
            <p:cNvPr id="190" name="Bild 189" descr="Man kontur">
              <a:extLst>
                <a:ext uri="{FF2B5EF4-FFF2-40B4-BE49-F238E27FC236}">
                  <a16:creationId xmlns:a16="http://schemas.microsoft.com/office/drawing/2014/main" id="{7FA2DF35-6D4C-4222-8FB8-96943BBDEAB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91" name="Bild 190" descr="Man kontur">
              <a:extLst>
                <a:ext uri="{FF2B5EF4-FFF2-40B4-BE49-F238E27FC236}">
                  <a16:creationId xmlns:a16="http://schemas.microsoft.com/office/drawing/2014/main" id="{426858CA-80D3-44AD-8967-4E6EBC264D0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92" name="Grupp 191">
            <a:extLst>
              <a:ext uri="{FF2B5EF4-FFF2-40B4-BE49-F238E27FC236}">
                <a16:creationId xmlns:a16="http://schemas.microsoft.com/office/drawing/2014/main" id="{2DFA62F1-6827-4D13-905B-7A4E574CAC76}"/>
              </a:ext>
            </a:extLst>
          </p:cNvPr>
          <p:cNvGrpSpPr/>
          <p:nvPr/>
        </p:nvGrpSpPr>
        <p:grpSpPr>
          <a:xfrm>
            <a:off x="2754725" y="4703927"/>
            <a:ext cx="1052972" cy="701298"/>
            <a:chOff x="5490935" y="2839380"/>
            <a:chExt cx="1052972" cy="701298"/>
          </a:xfrm>
          <a:solidFill>
            <a:schemeClr val="tx2">
              <a:lumMod val="75000"/>
            </a:schemeClr>
          </a:solidFill>
        </p:grpSpPr>
        <p:pic>
          <p:nvPicPr>
            <p:cNvPr id="193" name="Bild 192" descr="Man kontur">
              <a:extLst>
                <a:ext uri="{FF2B5EF4-FFF2-40B4-BE49-F238E27FC236}">
                  <a16:creationId xmlns:a16="http://schemas.microsoft.com/office/drawing/2014/main" id="{B10A071B-23F2-4C9E-9B9B-7D728F8F96A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94" name="Bild 193" descr="Man kontur">
              <a:extLst>
                <a:ext uri="{FF2B5EF4-FFF2-40B4-BE49-F238E27FC236}">
                  <a16:creationId xmlns:a16="http://schemas.microsoft.com/office/drawing/2014/main" id="{41C49BFC-61F4-4AAE-BB35-2D27D8FC37C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pic>
        <p:nvPicPr>
          <p:cNvPr id="197" name="Bild 196" descr="Man kontur">
            <a:extLst>
              <a:ext uri="{FF2B5EF4-FFF2-40B4-BE49-F238E27FC236}">
                <a16:creationId xmlns:a16="http://schemas.microsoft.com/office/drawing/2014/main" id="{6AC0152B-11F2-4559-BF22-41CDC04462D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3376" y="4600428"/>
            <a:ext cx="636702" cy="636702"/>
          </a:xfrm>
          <a:prstGeom prst="rect">
            <a:avLst/>
          </a:prstGeom>
        </p:spPr>
      </p:pic>
      <p:pic>
        <p:nvPicPr>
          <p:cNvPr id="198" name="Bild 197" descr="Man kontur">
            <a:extLst>
              <a:ext uri="{FF2B5EF4-FFF2-40B4-BE49-F238E27FC236}">
                <a16:creationId xmlns:a16="http://schemas.microsoft.com/office/drawing/2014/main" id="{9960A410-49BA-4739-AF47-8EC338C7981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98619" y="4603465"/>
            <a:ext cx="636702" cy="636702"/>
          </a:xfrm>
          <a:prstGeom prst="rect">
            <a:avLst/>
          </a:prstGeom>
        </p:spPr>
      </p:pic>
      <p:grpSp>
        <p:nvGrpSpPr>
          <p:cNvPr id="199" name="Grupp 198">
            <a:extLst>
              <a:ext uri="{FF2B5EF4-FFF2-40B4-BE49-F238E27FC236}">
                <a16:creationId xmlns:a16="http://schemas.microsoft.com/office/drawing/2014/main" id="{CA53025B-8295-4584-944D-2B89FC8C54B4}"/>
              </a:ext>
            </a:extLst>
          </p:cNvPr>
          <p:cNvGrpSpPr/>
          <p:nvPr/>
        </p:nvGrpSpPr>
        <p:grpSpPr>
          <a:xfrm>
            <a:off x="4452275" y="5628555"/>
            <a:ext cx="990982" cy="672984"/>
            <a:chOff x="5490935" y="2839380"/>
            <a:chExt cx="1052972" cy="701298"/>
          </a:xfrm>
          <a:solidFill>
            <a:schemeClr val="tx1"/>
          </a:solidFill>
        </p:grpSpPr>
        <p:pic>
          <p:nvPicPr>
            <p:cNvPr id="200" name="Bild 199" descr="Man kontur">
              <a:extLst>
                <a:ext uri="{FF2B5EF4-FFF2-40B4-BE49-F238E27FC236}">
                  <a16:creationId xmlns:a16="http://schemas.microsoft.com/office/drawing/2014/main" id="{D19D2DA8-ADD3-4DB8-8FB3-F47EB480CDE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0935" y="2840960"/>
              <a:ext cx="699718" cy="699718"/>
            </a:xfrm>
            <a:prstGeom prst="rect">
              <a:avLst/>
            </a:prstGeom>
          </p:spPr>
        </p:pic>
        <p:pic>
          <p:nvPicPr>
            <p:cNvPr id="201" name="Bild 200" descr="Man kontur">
              <a:extLst>
                <a:ext uri="{FF2B5EF4-FFF2-40B4-BE49-F238E27FC236}">
                  <a16:creationId xmlns:a16="http://schemas.microsoft.com/office/drawing/2014/main" id="{2E810D7E-C2BC-45AF-A39D-B4D27B813F4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4189" y="2839380"/>
              <a:ext cx="699718" cy="699718"/>
            </a:xfrm>
            <a:prstGeom prst="rect">
              <a:avLst/>
            </a:prstGeom>
          </p:spPr>
        </p:pic>
      </p:grpSp>
      <p:grpSp>
        <p:nvGrpSpPr>
          <p:cNvPr id="202" name="Grupp 201">
            <a:extLst>
              <a:ext uri="{FF2B5EF4-FFF2-40B4-BE49-F238E27FC236}">
                <a16:creationId xmlns:a16="http://schemas.microsoft.com/office/drawing/2014/main" id="{08D22458-CF15-4B2C-B32E-F5A8135A8727}"/>
              </a:ext>
            </a:extLst>
          </p:cNvPr>
          <p:cNvGrpSpPr/>
          <p:nvPr/>
        </p:nvGrpSpPr>
        <p:grpSpPr>
          <a:xfrm>
            <a:off x="6144987" y="5663974"/>
            <a:ext cx="990982" cy="672984"/>
            <a:chOff x="5490935" y="2839380"/>
            <a:chExt cx="1052972" cy="701298"/>
          </a:xfrm>
          <a:solidFill>
            <a:schemeClr val="tx1"/>
          </a:solidFill>
        </p:grpSpPr>
        <p:pic>
          <p:nvPicPr>
            <p:cNvPr id="203" name="Bild 202" descr="Man kontur">
              <a:extLst>
                <a:ext uri="{FF2B5EF4-FFF2-40B4-BE49-F238E27FC236}">
                  <a16:creationId xmlns:a16="http://schemas.microsoft.com/office/drawing/2014/main" id="{7720E096-2EBD-442C-AFE7-7DF3743C6D3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0935" y="2840960"/>
              <a:ext cx="699718" cy="699718"/>
            </a:xfrm>
            <a:prstGeom prst="rect">
              <a:avLst/>
            </a:prstGeom>
          </p:spPr>
        </p:pic>
        <p:pic>
          <p:nvPicPr>
            <p:cNvPr id="204" name="Bild 203" descr="Man kontur">
              <a:extLst>
                <a:ext uri="{FF2B5EF4-FFF2-40B4-BE49-F238E27FC236}">
                  <a16:creationId xmlns:a16="http://schemas.microsoft.com/office/drawing/2014/main" id="{45FF0C66-0FCC-4555-B253-73E8F24DE11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4189" y="2839380"/>
              <a:ext cx="699718" cy="699718"/>
            </a:xfrm>
            <a:prstGeom prst="rect">
              <a:avLst/>
            </a:prstGeom>
          </p:spPr>
        </p:pic>
      </p:grpSp>
      <p:pic>
        <p:nvPicPr>
          <p:cNvPr id="205" name="Bild 204" descr="Man kontur">
            <a:extLst>
              <a:ext uri="{FF2B5EF4-FFF2-40B4-BE49-F238E27FC236}">
                <a16:creationId xmlns:a16="http://schemas.microsoft.com/office/drawing/2014/main" id="{3ED9856E-20B2-47E2-8A9B-23321784C9A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5631559" y="3846939"/>
            <a:ext cx="636702" cy="636702"/>
          </a:xfrm>
          <a:prstGeom prst="rect">
            <a:avLst/>
          </a:prstGeom>
        </p:spPr>
      </p:pic>
      <p:sp>
        <p:nvSpPr>
          <p:cNvPr id="3" name="TextBox 91">
            <a:extLst>
              <a:ext uri="{FF2B5EF4-FFF2-40B4-BE49-F238E27FC236}">
                <a16:creationId xmlns:a16="http://schemas.microsoft.com/office/drawing/2014/main" id="{D700BF85-88C5-66C9-1F0A-6E59B29E3BD0}"/>
              </a:ext>
            </a:extLst>
          </p:cNvPr>
          <p:cNvSpPr txBox="1"/>
          <p:nvPr/>
        </p:nvSpPr>
        <p:spPr>
          <a:xfrm>
            <a:off x="2980441" y="2382665"/>
            <a:ext cx="1289392" cy="369332"/>
          </a:xfrm>
          <a:prstGeom prst="rect">
            <a:avLst/>
          </a:prstGeom>
          <a:noFill/>
        </p:spPr>
        <p:txBody>
          <a:bodyPr wrap="none" rtlCol="0">
            <a:spAutoFit/>
          </a:bodyPr>
          <a:lstStyle/>
          <a:p>
            <a:r>
              <a:rPr lang="sv-SE" dirty="0"/>
              <a:t>Farföräldrar</a:t>
            </a:r>
          </a:p>
        </p:txBody>
      </p:sp>
      <p:sp>
        <p:nvSpPr>
          <p:cNvPr id="4" name="TextBox 91">
            <a:extLst>
              <a:ext uri="{FF2B5EF4-FFF2-40B4-BE49-F238E27FC236}">
                <a16:creationId xmlns:a16="http://schemas.microsoft.com/office/drawing/2014/main" id="{B7661C86-4874-6BA1-00C2-4B67D4C53B45}"/>
              </a:ext>
            </a:extLst>
          </p:cNvPr>
          <p:cNvSpPr txBox="1"/>
          <p:nvPr/>
        </p:nvSpPr>
        <p:spPr>
          <a:xfrm>
            <a:off x="8225632" y="2387943"/>
            <a:ext cx="1398203" cy="369332"/>
          </a:xfrm>
          <a:prstGeom prst="rect">
            <a:avLst/>
          </a:prstGeom>
          <a:noFill/>
        </p:spPr>
        <p:txBody>
          <a:bodyPr wrap="none" rtlCol="0">
            <a:spAutoFit/>
          </a:bodyPr>
          <a:lstStyle/>
          <a:p>
            <a:r>
              <a:rPr lang="sv-SE" dirty="0"/>
              <a:t>Morföräldrar</a:t>
            </a:r>
          </a:p>
        </p:txBody>
      </p:sp>
    </p:spTree>
    <p:extLst>
      <p:ext uri="{BB962C8B-B14F-4D97-AF65-F5344CB8AC3E}">
        <p14:creationId xmlns:p14="http://schemas.microsoft.com/office/powerpoint/2010/main" val="2415851397"/>
      </p:ext>
    </p:extLst>
  </p:cSld>
  <p:clrMapOvr>
    <a:masterClrMapping/>
  </p:clrMapOvr>
</p:sld>
</file>

<file path=ppt/theme/theme1.xml><?xml version="1.0" encoding="utf-8"?>
<a:theme xmlns:a="http://schemas.openxmlformats.org/drawingml/2006/main" name="familjejuridik">
  <a:themeElements>
    <a:clrScheme name="familjejuridik 1">
      <a:dk1>
        <a:srgbClr val="000000"/>
      </a:dk1>
      <a:lt1>
        <a:srgbClr val="FFFFFF"/>
      </a:lt1>
      <a:dk2>
        <a:srgbClr val="44546A"/>
      </a:dk2>
      <a:lt2>
        <a:srgbClr val="E7E6E6"/>
      </a:lt2>
      <a:accent1>
        <a:srgbClr val="C7170A"/>
      </a:accent1>
      <a:accent2>
        <a:srgbClr val="E27C61"/>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familjejuridik" id="{831298D2-B66E-5F45-AA17-ECDD1DF25D3D}" vid="{FA422EE5-F6AD-714F-8824-2702C5AF8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522a4d-f12f-4888-8028-d80fdde3b7d9}" enabled="1" method="Privileged" siteId="{9a8ff9e3-0e35-4620-a724-e9834dc50b51}" contentBits="0" removed="0"/>
</clbl:labelList>
</file>

<file path=docProps/app.xml><?xml version="1.0" encoding="utf-8"?>
<Properties xmlns="http://schemas.openxmlformats.org/officeDocument/2006/extended-properties" xmlns:vt="http://schemas.openxmlformats.org/officeDocument/2006/docPropsVTypes">
  <Template>FIIN0056 PPT_mall_familjejuridik</Template>
  <TotalTime>13</TotalTime>
  <Words>1234</Words>
  <Application>Microsoft Office PowerPoint</Application>
  <PresentationFormat>Bredbild</PresentationFormat>
  <Paragraphs>177</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Georgia</vt:lpstr>
      <vt:lpstr>familjejuridik</vt:lpstr>
      <vt:lpstr>FÖRDJUPNING FAMILJEJURIDIK</vt:lpstr>
      <vt:lpstr>INNEHÅLL FRÅN GRUNDKURSEN</vt:lpstr>
      <vt:lpstr>ALLT MITT ÄR INTE DITT… ÄGANDE ÄR MAKT</vt:lpstr>
      <vt:lpstr>BODELNING VID SKILSMÄSSA</vt:lpstr>
      <vt:lpstr>BODELNING - PRESUMTIONER</vt:lpstr>
      <vt:lpstr>BODELNING VID SEPARATION - PROBLEMATISERING</vt:lpstr>
      <vt:lpstr>FRÅGOR?</vt:lpstr>
      <vt:lpstr>LURIGT ATT SKILJA PÅ GIFTORÄTT OCH ARV</vt:lpstr>
      <vt:lpstr>LEGALA ARVSORDNINGEN</vt:lpstr>
      <vt:lpstr>SÅ FÖRDELAS ARVET NÄR DET FINNS BRÖSTARVINGAR</vt:lpstr>
      <vt:lpstr>ARVETS FÖRDELNING FÖR OGIFTA BARNLÖSA</vt:lpstr>
      <vt:lpstr>ARVETS FÖRDELNING NÄR EN FÖRÄLDER AVLIDIT</vt:lpstr>
      <vt:lpstr>FRÅGOR?</vt:lpstr>
      <vt:lpstr>FRAMTIDSFULLMAKT</vt:lpstr>
      <vt:lpstr>FRÅGOR?</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FAMILJENS JURIDIK - DEL 2</dc:title>
  <dc:creator>Niklas Uppenberg</dc:creator>
  <cp:lastModifiedBy>Vanda Brandt</cp:lastModifiedBy>
  <cp:revision>21</cp:revision>
  <dcterms:created xsi:type="dcterms:W3CDTF">2023-02-06T14:25:48Z</dcterms:created>
  <dcterms:modified xsi:type="dcterms:W3CDTF">2025-02-11T10:24:24Z</dcterms:modified>
</cp:coreProperties>
</file>