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0"/>
  </p:notesMasterIdLst>
  <p:sldIdLst>
    <p:sldId id="263" r:id="rId4"/>
    <p:sldId id="285" r:id="rId5"/>
    <p:sldId id="287" r:id="rId6"/>
    <p:sldId id="288" r:id="rId7"/>
    <p:sldId id="286" r:id="rId8"/>
    <p:sldId id="298" r:id="rId9"/>
    <p:sldId id="299" r:id="rId10"/>
    <p:sldId id="301" r:id="rId11"/>
    <p:sldId id="294" r:id="rId12"/>
    <p:sldId id="293" r:id="rId13"/>
    <p:sldId id="295" r:id="rId14"/>
    <p:sldId id="302" r:id="rId15"/>
    <p:sldId id="305" r:id="rId16"/>
    <p:sldId id="284" r:id="rId17"/>
    <p:sldId id="297" r:id="rId18"/>
    <p:sldId id="272"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B3"/>
    <a:srgbClr val="00AA80"/>
    <a:srgbClr val="CC3300"/>
    <a:srgbClr val="B40000"/>
    <a:srgbClr val="90B89D"/>
    <a:srgbClr val="88C8AB"/>
    <a:srgbClr val="00A780"/>
    <a:srgbClr val="91CAAF"/>
    <a:srgbClr val="404040"/>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4582" autoAdjust="0"/>
  </p:normalViewPr>
  <p:slideViewPr>
    <p:cSldViewPr snapToGrid="0" showGuides="1">
      <p:cViewPr varScale="1">
        <p:scale>
          <a:sx n="112" d="100"/>
          <a:sy n="112" d="100"/>
        </p:scale>
        <p:origin x="384" y="96"/>
      </p:cViewPr>
      <p:guideLst>
        <p:guide orient="horz" pos="2160"/>
        <p:guide pos="3863"/>
      </p:guideLst>
    </p:cSldViewPr>
  </p:slideViewPr>
  <p:notesTextViewPr>
    <p:cViewPr>
      <p:scale>
        <a:sx n="1" d="1"/>
        <a:sy n="1" d="1"/>
      </p:scale>
      <p:origin x="0" y="0"/>
    </p:cViewPr>
  </p:notesTextViewPr>
  <p:notesViewPr>
    <p:cSldViewPr snapToGrid="0">
      <p:cViewPr varScale="1">
        <p:scale>
          <a:sx n="85" d="100"/>
          <a:sy n="85" d="100"/>
        </p:scale>
        <p:origin x="388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Jansson" userId="e8724c67-f277-4784-b751-5fb664516e67" providerId="ADAL" clId="{8FDF875E-0D58-4639-ACEB-950C46A77484}"/>
    <pc:docChg chg="undo custSel addSld delSld modSld">
      <pc:chgData name="Rebecca Jansson" userId="e8724c67-f277-4784-b751-5fb664516e67" providerId="ADAL" clId="{8FDF875E-0D58-4639-ACEB-950C46A77484}" dt="2025-01-21T12:46:16.315" v="238" actId="1076"/>
      <pc:docMkLst>
        <pc:docMk/>
      </pc:docMkLst>
      <pc:sldChg chg="addSp delSp modSp del mod">
        <pc:chgData name="Rebecca Jansson" userId="e8724c67-f277-4784-b751-5fb664516e67" providerId="ADAL" clId="{8FDF875E-0D58-4639-ACEB-950C46A77484}" dt="2025-01-21T12:33:00.016" v="107" actId="47"/>
        <pc:sldMkLst>
          <pc:docMk/>
          <pc:sldMk cId="3598072093" sldId="289"/>
        </pc:sldMkLst>
        <pc:spChg chg="add mod">
          <ac:chgData name="Rebecca Jansson" userId="e8724c67-f277-4784-b751-5fb664516e67" providerId="ADAL" clId="{8FDF875E-0D58-4639-ACEB-950C46A77484}" dt="2025-01-20T15:01:23.011" v="35" actId="1076"/>
          <ac:spMkLst>
            <pc:docMk/>
            <pc:sldMk cId="3598072093" sldId="289"/>
            <ac:spMk id="3" creationId="{D09A8FDC-4AFA-D0A0-1142-1BB780DCC211}"/>
          </ac:spMkLst>
        </pc:spChg>
        <pc:spChg chg="add del mod">
          <ac:chgData name="Rebecca Jansson" userId="e8724c67-f277-4784-b751-5fb664516e67" providerId="ADAL" clId="{8FDF875E-0D58-4639-ACEB-950C46A77484}" dt="2025-01-21T12:32:34.895" v="103" actId="478"/>
          <ac:spMkLst>
            <pc:docMk/>
            <pc:sldMk cId="3598072093" sldId="289"/>
            <ac:spMk id="7" creationId="{3D144A25-0A2D-63D9-43F0-973FB71F361F}"/>
          </ac:spMkLst>
        </pc:spChg>
        <pc:graphicFrameChg chg="add mod">
          <ac:chgData name="Rebecca Jansson" userId="e8724c67-f277-4784-b751-5fb664516e67" providerId="ADAL" clId="{8FDF875E-0D58-4639-ACEB-950C46A77484}" dt="2025-01-21T12:32:56.267" v="106"/>
          <ac:graphicFrameMkLst>
            <pc:docMk/>
            <pc:sldMk cId="3598072093" sldId="289"/>
            <ac:graphicFrameMk id="8" creationId="{19BE9EAD-0FFC-41DC-BE97-AED2B893BC60}"/>
          </ac:graphicFrameMkLst>
        </pc:graphicFrameChg>
        <pc:graphicFrameChg chg="del">
          <ac:chgData name="Rebecca Jansson" userId="e8724c67-f277-4784-b751-5fb664516e67" providerId="ADAL" clId="{8FDF875E-0D58-4639-ACEB-950C46A77484}" dt="2025-01-21T12:32:29.956" v="102" actId="478"/>
          <ac:graphicFrameMkLst>
            <pc:docMk/>
            <pc:sldMk cId="3598072093" sldId="289"/>
            <ac:graphicFrameMk id="9" creationId="{380F2D36-DADD-4526-B128-7CF0D1B9D2FF}"/>
          </ac:graphicFrameMkLst>
        </pc:graphicFrameChg>
      </pc:sldChg>
      <pc:sldChg chg="addSp modSp mod">
        <pc:chgData name="Rebecca Jansson" userId="e8724c67-f277-4784-b751-5fb664516e67" providerId="ADAL" clId="{8FDF875E-0D58-4639-ACEB-950C46A77484}" dt="2025-01-21T12:44:07.300" v="205" actId="20577"/>
        <pc:sldMkLst>
          <pc:docMk/>
          <pc:sldMk cId="1315382210" sldId="290"/>
        </pc:sldMkLst>
        <pc:spChg chg="add mod">
          <ac:chgData name="Rebecca Jansson" userId="e8724c67-f277-4784-b751-5fb664516e67" providerId="ADAL" clId="{8FDF875E-0D58-4639-ACEB-950C46A77484}" dt="2025-01-21T12:44:07.300" v="205" actId="20577"/>
          <ac:spMkLst>
            <pc:docMk/>
            <pc:sldMk cId="1315382210" sldId="290"/>
            <ac:spMk id="3" creationId="{AB08E593-EB4A-4CA9-27FD-9F85652437D7}"/>
          </ac:spMkLst>
        </pc:spChg>
      </pc:sldChg>
      <pc:sldChg chg="addSp modSp mod">
        <pc:chgData name="Rebecca Jansson" userId="e8724c67-f277-4784-b751-5fb664516e67" providerId="ADAL" clId="{8FDF875E-0D58-4639-ACEB-950C46A77484}" dt="2025-01-21T12:34:47.783" v="136" actId="20577"/>
        <pc:sldMkLst>
          <pc:docMk/>
          <pc:sldMk cId="1692696890" sldId="291"/>
        </pc:sldMkLst>
        <pc:spChg chg="add mod">
          <ac:chgData name="Rebecca Jansson" userId="e8724c67-f277-4784-b751-5fb664516e67" providerId="ADAL" clId="{8FDF875E-0D58-4639-ACEB-950C46A77484}" dt="2025-01-21T12:34:47.783" v="136" actId="20577"/>
          <ac:spMkLst>
            <pc:docMk/>
            <pc:sldMk cId="1692696890" sldId="291"/>
            <ac:spMk id="3" creationId="{065D51B9-7B95-AC18-F4AC-A908A29F8AF2}"/>
          </ac:spMkLst>
        </pc:spChg>
      </pc:sldChg>
      <pc:sldChg chg="addSp modSp mod">
        <pc:chgData name="Rebecca Jansson" userId="e8724c67-f277-4784-b751-5fb664516e67" providerId="ADAL" clId="{8FDF875E-0D58-4639-ACEB-950C46A77484}" dt="2025-01-20T15:03:01.560" v="92" actId="20577"/>
        <pc:sldMkLst>
          <pc:docMk/>
          <pc:sldMk cId="3888229457" sldId="295"/>
        </pc:sldMkLst>
        <pc:spChg chg="add mod">
          <ac:chgData name="Rebecca Jansson" userId="e8724c67-f277-4784-b751-5fb664516e67" providerId="ADAL" clId="{8FDF875E-0D58-4639-ACEB-950C46A77484}" dt="2025-01-20T15:02:25.798" v="39" actId="1076"/>
          <ac:spMkLst>
            <pc:docMk/>
            <pc:sldMk cId="3888229457" sldId="295"/>
            <ac:spMk id="5" creationId="{B555C793-6769-F42D-D175-F34E65569B3D}"/>
          </ac:spMkLst>
        </pc:spChg>
        <pc:spChg chg="add mod">
          <ac:chgData name="Rebecca Jansson" userId="e8724c67-f277-4784-b751-5fb664516e67" providerId="ADAL" clId="{8FDF875E-0D58-4639-ACEB-950C46A77484}" dt="2025-01-20T15:03:01.560" v="92" actId="20577"/>
          <ac:spMkLst>
            <pc:docMk/>
            <pc:sldMk cId="3888229457" sldId="295"/>
            <ac:spMk id="8" creationId="{1EBA374B-322E-A1B2-38E2-E3DEDAF7F98C}"/>
          </ac:spMkLst>
        </pc:spChg>
      </pc:sldChg>
      <pc:sldChg chg="addSp modSp mod">
        <pc:chgData name="Rebecca Jansson" userId="e8724c67-f277-4784-b751-5fb664516e67" providerId="ADAL" clId="{8FDF875E-0D58-4639-ACEB-950C46A77484}" dt="2025-01-20T15:03:24.197" v="100" actId="14100"/>
        <pc:sldMkLst>
          <pc:docMk/>
          <pc:sldMk cId="2802586861" sldId="296"/>
        </pc:sldMkLst>
        <pc:spChg chg="add mod">
          <ac:chgData name="Rebecca Jansson" userId="e8724c67-f277-4784-b751-5fb664516e67" providerId="ADAL" clId="{8FDF875E-0D58-4639-ACEB-950C46A77484}" dt="2025-01-20T15:03:24.197" v="100" actId="14100"/>
          <ac:spMkLst>
            <pc:docMk/>
            <pc:sldMk cId="2802586861" sldId="296"/>
            <ac:spMk id="4" creationId="{C6742943-C794-74D8-613B-1E5E99547010}"/>
          </ac:spMkLst>
        </pc:spChg>
      </pc:sldChg>
      <pc:sldChg chg="add">
        <pc:chgData name="Rebecca Jansson" userId="e8724c67-f277-4784-b751-5fb664516e67" providerId="ADAL" clId="{8FDF875E-0D58-4639-ACEB-950C46A77484}" dt="2025-01-21T08:02:03.968" v="101" actId="2890"/>
        <pc:sldMkLst>
          <pc:docMk/>
          <pc:sldMk cId="50787001" sldId="298"/>
        </pc:sldMkLst>
      </pc:sldChg>
      <pc:sldChg chg="addSp delSp modSp add mod">
        <pc:chgData name="Rebecca Jansson" userId="e8724c67-f277-4784-b751-5fb664516e67" providerId="ADAL" clId="{8FDF875E-0D58-4639-ACEB-950C46A77484}" dt="2025-01-21T12:35:17.109" v="171" actId="208"/>
        <pc:sldMkLst>
          <pc:docMk/>
          <pc:sldMk cId="50767411" sldId="299"/>
        </pc:sldMkLst>
        <pc:spChg chg="del">
          <ac:chgData name="Rebecca Jansson" userId="e8724c67-f277-4784-b751-5fb664516e67" providerId="ADAL" clId="{8FDF875E-0D58-4639-ACEB-950C46A77484}" dt="2025-01-21T12:33:35.316" v="118" actId="478"/>
          <ac:spMkLst>
            <pc:docMk/>
            <pc:sldMk cId="50767411" sldId="299"/>
            <ac:spMk id="3" creationId="{065D51B9-7B95-AC18-F4AC-A908A29F8AF2}"/>
          </ac:spMkLst>
        </pc:spChg>
        <pc:spChg chg="add del mod">
          <ac:chgData name="Rebecca Jansson" userId="e8724c67-f277-4784-b751-5fb664516e67" providerId="ADAL" clId="{8FDF875E-0D58-4639-ACEB-950C46A77484}" dt="2025-01-21T12:33:17.097" v="110" actId="478"/>
          <ac:spMkLst>
            <pc:docMk/>
            <pc:sldMk cId="50767411" sldId="299"/>
            <ac:spMk id="6" creationId="{231716E3-95A1-12F7-E888-A94A6C4655D5}"/>
          </ac:spMkLst>
        </pc:spChg>
        <pc:spChg chg="add mod">
          <ac:chgData name="Rebecca Jansson" userId="e8724c67-f277-4784-b751-5fb664516e67" providerId="ADAL" clId="{8FDF875E-0D58-4639-ACEB-950C46A77484}" dt="2025-01-21T12:35:17.109" v="171" actId="208"/>
          <ac:spMkLst>
            <pc:docMk/>
            <pc:sldMk cId="50767411" sldId="299"/>
            <ac:spMk id="9" creationId="{2A63EC06-83C6-A553-4659-19AC23C12297}"/>
          </ac:spMkLst>
        </pc:spChg>
        <pc:spChg chg="mod">
          <ac:chgData name="Rebecca Jansson" userId="e8724c67-f277-4784-b751-5fb664516e67" providerId="ADAL" clId="{8FDF875E-0D58-4639-ACEB-950C46A77484}" dt="2025-01-21T12:33:26.896" v="116" actId="20577"/>
          <ac:spMkLst>
            <pc:docMk/>
            <pc:sldMk cId="50767411" sldId="299"/>
            <ac:spMk id="10" creationId="{020F52F2-604A-4559-AC06-AAC2CAF1A64E}"/>
          </ac:spMkLst>
        </pc:spChg>
        <pc:graphicFrameChg chg="add mod">
          <ac:chgData name="Rebecca Jansson" userId="e8724c67-f277-4784-b751-5fb664516e67" providerId="ADAL" clId="{8FDF875E-0D58-4639-ACEB-950C46A77484}" dt="2025-01-21T12:34:21.657" v="130" actId="207"/>
          <ac:graphicFrameMkLst>
            <pc:docMk/>
            <pc:sldMk cId="50767411" sldId="299"/>
            <ac:graphicFrameMk id="7" creationId="{19BE9EAD-0FFC-41DC-BE97-AED2B893BC60}"/>
          </ac:graphicFrameMkLst>
        </pc:graphicFrameChg>
        <pc:graphicFrameChg chg="del">
          <ac:chgData name="Rebecca Jansson" userId="e8724c67-f277-4784-b751-5fb664516e67" providerId="ADAL" clId="{8FDF875E-0D58-4639-ACEB-950C46A77484}" dt="2025-01-21T12:33:14.153" v="109" actId="478"/>
          <ac:graphicFrameMkLst>
            <pc:docMk/>
            <pc:sldMk cId="50767411" sldId="299"/>
            <ac:graphicFrameMk id="8" creationId="{62FFF1B4-C608-4991-97DE-4DF20B2D9CF2}"/>
          </ac:graphicFrameMkLst>
        </pc:graphicFrameChg>
      </pc:sldChg>
      <pc:sldChg chg="modSp new mod">
        <pc:chgData name="Rebecca Jansson" userId="e8724c67-f277-4784-b751-5fb664516e67" providerId="ADAL" clId="{8FDF875E-0D58-4639-ACEB-950C46A77484}" dt="2025-01-21T12:37:23.574" v="198" actId="20577"/>
        <pc:sldMkLst>
          <pc:docMk/>
          <pc:sldMk cId="2493391979" sldId="300"/>
        </pc:sldMkLst>
        <pc:spChg chg="mod">
          <ac:chgData name="Rebecca Jansson" userId="e8724c67-f277-4784-b751-5fb664516e67" providerId="ADAL" clId="{8FDF875E-0D58-4639-ACEB-950C46A77484}" dt="2025-01-21T12:37:23.574" v="198" actId="20577"/>
          <ac:spMkLst>
            <pc:docMk/>
            <pc:sldMk cId="2493391979" sldId="300"/>
            <ac:spMk id="2" creationId="{D650CFCB-4DC3-D013-F4F2-52A5D62EEACB}"/>
          </ac:spMkLst>
        </pc:spChg>
      </pc:sldChg>
      <pc:sldChg chg="addSp delSp modSp add mod">
        <pc:chgData name="Rebecca Jansson" userId="e8724c67-f277-4784-b751-5fb664516e67" providerId="ADAL" clId="{8FDF875E-0D58-4639-ACEB-950C46A77484}" dt="2025-01-21T12:46:16.315" v="238" actId="1076"/>
        <pc:sldMkLst>
          <pc:docMk/>
          <pc:sldMk cId="521828233" sldId="301"/>
        </pc:sldMkLst>
        <pc:spChg chg="mod">
          <ac:chgData name="Rebecca Jansson" userId="e8724c67-f277-4784-b751-5fb664516e67" providerId="ADAL" clId="{8FDF875E-0D58-4639-ACEB-950C46A77484}" dt="2025-01-21T12:45:34.624" v="231" actId="1076"/>
          <ac:spMkLst>
            <pc:docMk/>
            <pc:sldMk cId="521828233" sldId="301"/>
            <ac:spMk id="3" creationId="{AB08E593-EB4A-4CA9-27FD-9F85652437D7}"/>
          </ac:spMkLst>
        </pc:spChg>
        <pc:spChg chg="mod">
          <ac:chgData name="Rebecca Jansson" userId="e8724c67-f277-4784-b751-5fb664516e67" providerId="ADAL" clId="{8FDF875E-0D58-4639-ACEB-950C46A77484}" dt="2025-01-21T12:46:09.340" v="237" actId="1076"/>
          <ac:spMkLst>
            <pc:docMk/>
            <pc:sldMk cId="521828233" sldId="301"/>
            <ac:spMk id="33" creationId="{75BA4DCB-962C-4BA8-9830-A2E9F298881B}"/>
          </ac:spMkLst>
        </pc:spChg>
        <pc:spChg chg="mod">
          <ac:chgData name="Rebecca Jansson" userId="e8724c67-f277-4784-b751-5fb664516e67" providerId="ADAL" clId="{8FDF875E-0D58-4639-ACEB-950C46A77484}" dt="2025-01-21T12:46:16.315" v="238" actId="1076"/>
          <ac:spMkLst>
            <pc:docMk/>
            <pc:sldMk cId="521828233" sldId="301"/>
            <ac:spMk id="34" creationId="{763DEFFC-A976-4620-8558-5CF96C2D97EE}"/>
          </ac:spMkLst>
        </pc:spChg>
        <pc:graphicFrameChg chg="add mod">
          <ac:chgData name="Rebecca Jansson" userId="e8724c67-f277-4784-b751-5fb664516e67" providerId="ADAL" clId="{8FDF875E-0D58-4639-ACEB-950C46A77484}" dt="2025-01-21T12:46:05.290" v="236" actId="1076"/>
          <ac:graphicFrameMkLst>
            <pc:docMk/>
            <pc:sldMk cId="521828233" sldId="301"/>
            <ac:graphicFrameMk id="5" creationId="{7B3E2667-821B-3731-858E-FA167D98C863}"/>
          </ac:graphicFrameMkLst>
        </pc:graphicFrameChg>
        <pc:graphicFrameChg chg="del">
          <ac:chgData name="Rebecca Jansson" userId="e8724c67-f277-4784-b751-5fb664516e67" providerId="ADAL" clId="{8FDF875E-0D58-4639-ACEB-950C46A77484}" dt="2025-01-21T12:45:50.285" v="232" actId="478"/>
          <ac:graphicFrameMkLst>
            <pc:docMk/>
            <pc:sldMk cId="521828233" sldId="301"/>
            <ac:graphicFrameMk id="31" creationId="{6B2599A5-D5C6-4B4C-8319-B91DD2B56C8E}"/>
          </ac:graphicFrameMkLst>
        </pc:graphicFrameChg>
        <pc:graphicFrameChg chg="del">
          <ac:chgData name="Rebecca Jansson" userId="e8724c67-f277-4784-b751-5fb664516e67" providerId="ADAL" clId="{8FDF875E-0D58-4639-ACEB-950C46A77484}" dt="2025-01-21T12:44:14.033" v="206" actId="478"/>
          <ac:graphicFrameMkLst>
            <pc:docMk/>
            <pc:sldMk cId="521828233" sldId="301"/>
            <ac:graphicFrameMk id="32" creationId="{07E9BCDC-BE0D-4A13-9A52-77C80210D5DB}"/>
          </ac:graphicFrameMkLst>
        </pc:graphicFrameChg>
      </pc:sldChg>
    </pc:docChg>
  </pc:docChgLst>
  <pc:docChgLst>
    <pc:chgData name="Rebecca Jansson" userId="e8724c67-f277-4784-b751-5fb664516e67" providerId="ADAL" clId="{BE46005C-9350-41A4-B239-B37C24B792F6}"/>
    <pc:docChg chg="undo custSel addSld delSld modSld sldOrd">
      <pc:chgData name="Rebecca Jansson" userId="e8724c67-f277-4784-b751-5fb664516e67" providerId="ADAL" clId="{BE46005C-9350-41A4-B239-B37C24B792F6}" dt="2025-01-24T12:27:36.126" v="3550" actId="164"/>
      <pc:docMkLst>
        <pc:docMk/>
      </pc:docMkLst>
      <pc:sldChg chg="modNotesTx">
        <pc:chgData name="Rebecca Jansson" userId="e8724c67-f277-4784-b751-5fb664516e67" providerId="ADAL" clId="{BE46005C-9350-41A4-B239-B37C24B792F6}" dt="2025-01-22T15:16:08.447" v="2549" actId="20577"/>
        <pc:sldMkLst>
          <pc:docMk/>
          <pc:sldMk cId="246945794" sldId="285"/>
        </pc:sldMkLst>
      </pc:sldChg>
      <pc:sldChg chg="ord modNotesTx">
        <pc:chgData name="Rebecca Jansson" userId="e8724c67-f277-4784-b751-5fb664516e67" providerId="ADAL" clId="{BE46005C-9350-41A4-B239-B37C24B792F6}" dt="2025-01-24T10:41:56.286" v="3543" actId="20577"/>
        <pc:sldMkLst>
          <pc:docMk/>
          <pc:sldMk cId="3902135721" sldId="286"/>
        </pc:sldMkLst>
      </pc:sldChg>
      <pc:sldChg chg="ord">
        <pc:chgData name="Rebecca Jansson" userId="e8724c67-f277-4784-b751-5fb664516e67" providerId="ADAL" clId="{BE46005C-9350-41A4-B239-B37C24B792F6}" dt="2025-01-22T14:02:34.573" v="2318"/>
        <pc:sldMkLst>
          <pc:docMk/>
          <pc:sldMk cId="1239292861" sldId="288"/>
        </pc:sldMkLst>
      </pc:sldChg>
      <pc:sldChg chg="del">
        <pc:chgData name="Rebecca Jansson" userId="e8724c67-f277-4784-b751-5fb664516e67" providerId="ADAL" clId="{BE46005C-9350-41A4-B239-B37C24B792F6}" dt="2025-01-23T14:57:17.200" v="3030" actId="47"/>
        <pc:sldMkLst>
          <pc:docMk/>
          <pc:sldMk cId="1315382210" sldId="290"/>
        </pc:sldMkLst>
      </pc:sldChg>
      <pc:sldChg chg="del">
        <pc:chgData name="Rebecca Jansson" userId="e8724c67-f277-4784-b751-5fb664516e67" providerId="ADAL" clId="{BE46005C-9350-41A4-B239-B37C24B792F6}" dt="2025-01-22T13:01:42.576" v="299" actId="47"/>
        <pc:sldMkLst>
          <pc:docMk/>
          <pc:sldMk cId="1692696890" sldId="291"/>
        </pc:sldMkLst>
      </pc:sldChg>
      <pc:sldChg chg="delSp modSp mod">
        <pc:chgData name="Rebecca Jansson" userId="e8724c67-f277-4784-b751-5fb664516e67" providerId="ADAL" clId="{BE46005C-9350-41A4-B239-B37C24B792F6}" dt="2025-01-22T13:17:29.773" v="393" actId="14100"/>
        <pc:sldMkLst>
          <pc:docMk/>
          <pc:sldMk cId="3888229457" sldId="295"/>
        </pc:sldMkLst>
        <pc:spChg chg="del">
          <ac:chgData name="Rebecca Jansson" userId="e8724c67-f277-4784-b751-5fb664516e67" providerId="ADAL" clId="{BE46005C-9350-41A4-B239-B37C24B792F6}" dt="2025-01-22T13:15:30.179" v="368" actId="478"/>
          <ac:spMkLst>
            <pc:docMk/>
            <pc:sldMk cId="3888229457" sldId="295"/>
            <ac:spMk id="5" creationId="{B555C793-6769-F42D-D175-F34E65569B3D}"/>
          </ac:spMkLst>
        </pc:spChg>
        <pc:spChg chg="mod">
          <ac:chgData name="Rebecca Jansson" userId="e8724c67-f277-4784-b751-5fb664516e67" providerId="ADAL" clId="{BE46005C-9350-41A4-B239-B37C24B792F6}" dt="2025-01-22T13:17:29.773" v="393" actId="14100"/>
          <ac:spMkLst>
            <pc:docMk/>
            <pc:sldMk cId="3888229457" sldId="295"/>
            <ac:spMk id="7" creationId="{C0B32DBE-6EEA-4D9E-9E88-8FD42CA7D4E4}"/>
          </ac:spMkLst>
        </pc:spChg>
        <pc:spChg chg="del">
          <ac:chgData name="Rebecca Jansson" userId="e8724c67-f277-4784-b751-5fb664516e67" providerId="ADAL" clId="{BE46005C-9350-41A4-B239-B37C24B792F6}" dt="2025-01-22T13:13:35.668" v="363" actId="478"/>
          <ac:spMkLst>
            <pc:docMk/>
            <pc:sldMk cId="3888229457" sldId="295"/>
            <ac:spMk id="8" creationId="{1EBA374B-322E-A1B2-38E2-E3DEDAF7F98C}"/>
          </ac:spMkLst>
        </pc:spChg>
      </pc:sldChg>
      <pc:sldChg chg="modSp del mod ord">
        <pc:chgData name="Rebecca Jansson" userId="e8724c67-f277-4784-b751-5fb664516e67" providerId="ADAL" clId="{BE46005C-9350-41A4-B239-B37C24B792F6}" dt="2025-01-23T14:47:14.726" v="3022" actId="47"/>
        <pc:sldMkLst>
          <pc:docMk/>
          <pc:sldMk cId="2802586861" sldId="296"/>
        </pc:sldMkLst>
        <pc:spChg chg="mod">
          <ac:chgData name="Rebecca Jansson" userId="e8724c67-f277-4784-b751-5fb664516e67" providerId="ADAL" clId="{BE46005C-9350-41A4-B239-B37C24B792F6}" dt="2025-01-22T15:35:52.164" v="2591" actId="20577"/>
          <ac:spMkLst>
            <pc:docMk/>
            <pc:sldMk cId="2802586861" sldId="296"/>
            <ac:spMk id="4" creationId="{C6742943-C794-74D8-613B-1E5E99547010}"/>
          </ac:spMkLst>
        </pc:spChg>
      </pc:sldChg>
      <pc:sldChg chg="addSp modSp mod">
        <pc:chgData name="Rebecca Jansson" userId="e8724c67-f277-4784-b751-5fb664516e67" providerId="ADAL" clId="{BE46005C-9350-41A4-B239-B37C24B792F6}" dt="2025-01-24T12:27:36.126" v="3550" actId="164"/>
        <pc:sldMkLst>
          <pc:docMk/>
          <pc:sldMk cId="3129234019" sldId="297"/>
        </pc:sldMkLst>
        <pc:grpChg chg="add mod">
          <ac:chgData name="Rebecca Jansson" userId="e8724c67-f277-4784-b751-5fb664516e67" providerId="ADAL" clId="{BE46005C-9350-41A4-B239-B37C24B792F6}" dt="2025-01-24T12:27:36.126" v="3550" actId="164"/>
          <ac:grpSpMkLst>
            <pc:docMk/>
            <pc:sldMk cId="3129234019" sldId="297"/>
            <ac:grpSpMk id="4" creationId="{C9AE2719-7108-DB70-0041-BE0880292E21}"/>
          </ac:grpSpMkLst>
        </pc:grpChg>
        <pc:grpChg chg="mod">
          <ac:chgData name="Rebecca Jansson" userId="e8724c67-f277-4784-b751-5fb664516e67" providerId="ADAL" clId="{BE46005C-9350-41A4-B239-B37C24B792F6}" dt="2025-01-24T12:27:36.126" v="3550" actId="164"/>
          <ac:grpSpMkLst>
            <pc:docMk/>
            <pc:sldMk cId="3129234019" sldId="297"/>
            <ac:grpSpMk id="7" creationId="{C36D21EB-90F5-4F4F-875A-68397BD324D2}"/>
          </ac:grpSpMkLst>
        </pc:grpChg>
        <pc:picChg chg="mod">
          <ac:chgData name="Rebecca Jansson" userId="e8724c67-f277-4784-b751-5fb664516e67" providerId="ADAL" clId="{BE46005C-9350-41A4-B239-B37C24B792F6}" dt="2025-01-24T12:27:36.126" v="3550" actId="164"/>
          <ac:picMkLst>
            <pc:docMk/>
            <pc:sldMk cId="3129234019" sldId="297"/>
            <ac:picMk id="5" creationId="{FE708C58-4971-EFAC-FA8D-FBB71553C88C}"/>
          </ac:picMkLst>
        </pc:picChg>
      </pc:sldChg>
      <pc:sldChg chg="delSp mod modNotesTx">
        <pc:chgData name="Rebecca Jansson" userId="e8724c67-f277-4784-b751-5fb664516e67" providerId="ADAL" clId="{BE46005C-9350-41A4-B239-B37C24B792F6}" dt="2025-01-24T09:24:51.302" v="3101" actId="20577"/>
        <pc:sldMkLst>
          <pc:docMk/>
          <pc:sldMk cId="50787001" sldId="298"/>
        </pc:sldMkLst>
        <pc:spChg chg="del">
          <ac:chgData name="Rebecca Jansson" userId="e8724c67-f277-4784-b751-5fb664516e67" providerId="ADAL" clId="{BE46005C-9350-41A4-B239-B37C24B792F6}" dt="2025-01-22T15:28:46.751" v="2567" actId="478"/>
          <ac:spMkLst>
            <pc:docMk/>
            <pc:sldMk cId="50787001" sldId="298"/>
            <ac:spMk id="3" creationId="{D09A8FDC-4AFA-D0A0-1142-1BB780DCC211}"/>
          </ac:spMkLst>
        </pc:spChg>
      </pc:sldChg>
      <pc:sldChg chg="delSp modSp mod modNotesTx">
        <pc:chgData name="Rebecca Jansson" userId="e8724c67-f277-4784-b751-5fb664516e67" providerId="ADAL" clId="{BE46005C-9350-41A4-B239-B37C24B792F6}" dt="2025-01-24T09:30:02.605" v="3142" actId="20577"/>
        <pc:sldMkLst>
          <pc:docMk/>
          <pc:sldMk cId="50767411" sldId="299"/>
        </pc:sldMkLst>
        <pc:spChg chg="mod">
          <ac:chgData name="Rebecca Jansson" userId="e8724c67-f277-4784-b751-5fb664516e67" providerId="ADAL" clId="{BE46005C-9350-41A4-B239-B37C24B792F6}" dt="2025-01-21T15:47:22.999" v="86" actId="20577"/>
          <ac:spMkLst>
            <pc:docMk/>
            <pc:sldMk cId="50767411" sldId="299"/>
            <ac:spMk id="2" creationId="{89E424EB-553F-68D9-2099-36E35354136F}"/>
          </ac:spMkLst>
        </pc:spChg>
        <pc:spChg chg="del">
          <ac:chgData name="Rebecca Jansson" userId="e8724c67-f277-4784-b751-5fb664516e67" providerId="ADAL" clId="{BE46005C-9350-41A4-B239-B37C24B792F6}" dt="2025-01-22T13:01:40.626" v="298" actId="478"/>
          <ac:spMkLst>
            <pc:docMk/>
            <pc:sldMk cId="50767411" sldId="299"/>
            <ac:spMk id="9" creationId="{2A63EC06-83C6-A553-4659-19AC23C12297}"/>
          </ac:spMkLst>
        </pc:spChg>
      </pc:sldChg>
      <pc:sldChg chg="modSp del mod ord">
        <pc:chgData name="Rebecca Jansson" userId="e8724c67-f277-4784-b751-5fb664516e67" providerId="ADAL" clId="{BE46005C-9350-41A4-B239-B37C24B792F6}" dt="2025-01-22T14:49:37.560" v="2398" actId="47"/>
        <pc:sldMkLst>
          <pc:docMk/>
          <pc:sldMk cId="2493391979" sldId="300"/>
        </pc:sldMkLst>
        <pc:spChg chg="mod">
          <ac:chgData name="Rebecca Jansson" userId="e8724c67-f277-4784-b751-5fb664516e67" providerId="ADAL" clId="{BE46005C-9350-41A4-B239-B37C24B792F6}" dt="2025-01-21T16:00:46.712" v="286" actId="20577"/>
          <ac:spMkLst>
            <pc:docMk/>
            <pc:sldMk cId="2493391979" sldId="300"/>
            <ac:spMk id="3" creationId="{C56EACC2-3429-F36A-021B-0C9A31C1DD61}"/>
          </ac:spMkLst>
        </pc:spChg>
      </pc:sldChg>
      <pc:sldChg chg="addSp delSp modSp mod ord modNotesTx">
        <pc:chgData name="Rebecca Jansson" userId="e8724c67-f277-4784-b751-5fb664516e67" providerId="ADAL" clId="{BE46005C-9350-41A4-B239-B37C24B792F6}" dt="2025-01-24T09:30:52.262" v="3144" actId="1076"/>
        <pc:sldMkLst>
          <pc:docMk/>
          <pc:sldMk cId="521828233" sldId="301"/>
        </pc:sldMkLst>
        <pc:spChg chg="mod">
          <ac:chgData name="Rebecca Jansson" userId="e8724c67-f277-4784-b751-5fb664516e67" providerId="ADAL" clId="{BE46005C-9350-41A4-B239-B37C24B792F6}" dt="2025-01-22T13:58:58.901" v="2315" actId="20577"/>
          <ac:spMkLst>
            <pc:docMk/>
            <pc:sldMk cId="521828233" sldId="301"/>
            <ac:spMk id="2" creationId="{89E424EB-553F-68D9-2099-36E35354136F}"/>
          </ac:spMkLst>
        </pc:spChg>
        <pc:spChg chg="del">
          <ac:chgData name="Rebecca Jansson" userId="e8724c67-f277-4784-b751-5fb664516e67" providerId="ADAL" clId="{BE46005C-9350-41A4-B239-B37C24B792F6}" dt="2025-01-22T13:02:12.958" v="301" actId="478"/>
          <ac:spMkLst>
            <pc:docMk/>
            <pc:sldMk cId="521828233" sldId="301"/>
            <ac:spMk id="3" creationId="{AB08E593-EB4A-4CA9-27FD-9F85652437D7}"/>
          </ac:spMkLst>
        </pc:spChg>
        <pc:spChg chg="mod">
          <ac:chgData name="Rebecca Jansson" userId="e8724c67-f277-4784-b751-5fb664516e67" providerId="ADAL" clId="{BE46005C-9350-41A4-B239-B37C24B792F6}" dt="2025-01-23T14:38:34.697" v="2757" actId="20577"/>
          <ac:spMkLst>
            <pc:docMk/>
            <pc:sldMk cId="521828233" sldId="301"/>
            <ac:spMk id="8" creationId="{FBBE9A60-4BC0-4A08-8454-32D24C61607F}"/>
          </ac:spMkLst>
        </pc:spChg>
        <pc:spChg chg="add del mod">
          <ac:chgData name="Rebecca Jansson" userId="e8724c67-f277-4784-b751-5fb664516e67" providerId="ADAL" clId="{BE46005C-9350-41A4-B239-B37C24B792F6}" dt="2025-01-22T14:00:57.747" v="2316" actId="478"/>
          <ac:spMkLst>
            <pc:docMk/>
            <pc:sldMk cId="521828233" sldId="301"/>
            <ac:spMk id="10" creationId="{0AC72080-34E7-B122-8575-CBFF4C8F6B78}"/>
          </ac:spMkLst>
        </pc:spChg>
        <pc:spChg chg="mod">
          <ac:chgData name="Rebecca Jansson" userId="e8724c67-f277-4784-b751-5fb664516e67" providerId="ADAL" clId="{BE46005C-9350-41A4-B239-B37C24B792F6}" dt="2025-01-22T13:07:56.133" v="348" actId="1076"/>
          <ac:spMkLst>
            <pc:docMk/>
            <pc:sldMk cId="521828233" sldId="301"/>
            <ac:spMk id="33" creationId="{75BA4DCB-962C-4BA8-9830-A2E9F298881B}"/>
          </ac:spMkLst>
        </pc:spChg>
        <pc:spChg chg="mod">
          <ac:chgData name="Rebecca Jansson" userId="e8724c67-f277-4784-b751-5fb664516e67" providerId="ADAL" clId="{BE46005C-9350-41A4-B239-B37C24B792F6}" dt="2025-01-24T09:30:52.262" v="3144" actId="1076"/>
          <ac:spMkLst>
            <pc:docMk/>
            <pc:sldMk cId="521828233" sldId="301"/>
            <ac:spMk id="34" creationId="{763DEFFC-A976-4620-8558-5CF96C2D97EE}"/>
          </ac:spMkLst>
        </pc:spChg>
        <pc:graphicFrameChg chg="del">
          <ac:chgData name="Rebecca Jansson" userId="e8724c67-f277-4784-b751-5fb664516e67" providerId="ADAL" clId="{BE46005C-9350-41A4-B239-B37C24B792F6}" dt="2025-01-21T15:41:12.393" v="0" actId="478"/>
          <ac:graphicFrameMkLst>
            <pc:docMk/>
            <pc:sldMk cId="521828233" sldId="301"/>
            <ac:graphicFrameMk id="5" creationId="{7B3E2667-821B-3731-858E-FA167D98C863}"/>
          </ac:graphicFrameMkLst>
        </pc:graphicFrameChg>
        <pc:graphicFrameChg chg="add mod">
          <ac:chgData name="Rebecca Jansson" userId="e8724c67-f277-4784-b751-5fb664516e67" providerId="ADAL" clId="{BE46005C-9350-41A4-B239-B37C24B792F6}" dt="2025-01-23T15:27:35.720" v="3032"/>
          <ac:graphicFrameMkLst>
            <pc:docMk/>
            <pc:sldMk cId="521828233" sldId="301"/>
            <ac:graphicFrameMk id="6" creationId="{00000000-0008-0000-0000-000002000000}"/>
          </ac:graphicFrameMkLst>
        </pc:graphicFrameChg>
        <pc:graphicFrameChg chg="add del mod">
          <ac:chgData name="Rebecca Jansson" userId="e8724c67-f277-4784-b751-5fb664516e67" providerId="ADAL" clId="{BE46005C-9350-41A4-B239-B37C24B792F6}" dt="2025-01-21T15:42:41.814" v="10" actId="478"/>
          <ac:graphicFrameMkLst>
            <pc:docMk/>
            <pc:sldMk cId="521828233" sldId="301"/>
            <ac:graphicFrameMk id="7" creationId="{1E84F713-3128-25F1-D91B-E375FB8DC533}"/>
          </ac:graphicFrameMkLst>
        </pc:graphicFrameChg>
        <pc:graphicFrameChg chg="add del mod">
          <ac:chgData name="Rebecca Jansson" userId="e8724c67-f277-4784-b751-5fb664516e67" providerId="ADAL" clId="{BE46005C-9350-41A4-B239-B37C24B792F6}" dt="2025-01-21T16:10:43.453" v="287" actId="478"/>
          <ac:graphicFrameMkLst>
            <pc:docMk/>
            <pc:sldMk cId="521828233" sldId="301"/>
            <ac:graphicFrameMk id="9" creationId="{57746856-6D3B-F6A8-1132-AAB46542048F}"/>
          </ac:graphicFrameMkLst>
        </pc:graphicFrameChg>
        <pc:graphicFrameChg chg="add mod">
          <ac:chgData name="Rebecca Jansson" userId="e8724c67-f277-4784-b751-5fb664516e67" providerId="ADAL" clId="{BE46005C-9350-41A4-B239-B37C24B792F6}" dt="2025-01-23T14:48:10.108" v="3029" actId="403"/>
          <ac:graphicFrameMkLst>
            <pc:docMk/>
            <pc:sldMk cId="521828233" sldId="301"/>
            <ac:graphicFrameMk id="11" creationId="{7EDDE008-BE32-2EFE-5536-E183931B7D01}"/>
          </ac:graphicFrameMkLst>
        </pc:graphicFrameChg>
      </pc:sldChg>
      <pc:sldChg chg="addSp delSp modSp add mod ord modNotesTx">
        <pc:chgData name="Rebecca Jansson" userId="e8724c67-f277-4784-b751-5fb664516e67" providerId="ADAL" clId="{BE46005C-9350-41A4-B239-B37C24B792F6}" dt="2025-01-24T12:26:21.059" v="3547"/>
        <pc:sldMkLst>
          <pc:docMk/>
          <pc:sldMk cId="3966392949" sldId="302"/>
        </pc:sldMkLst>
        <pc:spChg chg="mod">
          <ac:chgData name="Rebecca Jansson" userId="e8724c67-f277-4784-b751-5fb664516e67" providerId="ADAL" clId="{BE46005C-9350-41A4-B239-B37C24B792F6}" dt="2025-01-24T10:17:03.144" v="3354" actId="20577"/>
          <ac:spMkLst>
            <pc:docMk/>
            <pc:sldMk cId="3966392949" sldId="302"/>
            <ac:spMk id="2" creationId="{D650CFCB-4DC3-D013-F4F2-52A5D62EEACB}"/>
          </ac:spMkLst>
        </pc:spChg>
        <pc:spChg chg="mod">
          <ac:chgData name="Rebecca Jansson" userId="e8724c67-f277-4784-b751-5fb664516e67" providerId="ADAL" clId="{BE46005C-9350-41A4-B239-B37C24B792F6}" dt="2025-01-24T10:33:12.239" v="3541" actId="20577"/>
          <ac:spMkLst>
            <pc:docMk/>
            <pc:sldMk cId="3966392949" sldId="302"/>
            <ac:spMk id="3" creationId="{C56EACC2-3429-F36A-021B-0C9A31C1DD61}"/>
          </ac:spMkLst>
        </pc:spChg>
        <pc:spChg chg="del">
          <ac:chgData name="Rebecca Jansson" userId="e8724c67-f277-4784-b751-5fb664516e67" providerId="ADAL" clId="{BE46005C-9350-41A4-B239-B37C24B792F6}" dt="2025-01-22T13:46:01.205" v="869" actId="931"/>
          <ac:spMkLst>
            <pc:docMk/>
            <pc:sldMk cId="3966392949" sldId="302"/>
            <ac:spMk id="4" creationId="{8422892D-8545-835B-4C98-BED14EB5F69B}"/>
          </ac:spMkLst>
        </pc:spChg>
        <pc:spChg chg="add del mod">
          <ac:chgData name="Rebecca Jansson" userId="e8724c67-f277-4784-b751-5fb664516e67" providerId="ADAL" clId="{BE46005C-9350-41A4-B239-B37C24B792F6}" dt="2025-01-23T14:38:55.435" v="2758" actId="478"/>
          <ac:spMkLst>
            <pc:docMk/>
            <pc:sldMk cId="3966392949" sldId="302"/>
            <ac:spMk id="8" creationId="{E28DA8E6-030B-8D46-AA95-79C81E7C257A}"/>
          </ac:spMkLst>
        </pc:spChg>
        <pc:picChg chg="add mod">
          <ac:chgData name="Rebecca Jansson" userId="e8724c67-f277-4784-b751-5fb664516e67" providerId="ADAL" clId="{BE46005C-9350-41A4-B239-B37C24B792F6}" dt="2025-01-22T13:46:03.996" v="871" actId="962"/>
          <ac:picMkLst>
            <pc:docMk/>
            <pc:sldMk cId="3966392949" sldId="302"/>
            <ac:picMk id="7" creationId="{974DB0FA-8BEA-1F7B-7E30-871AF5A89B7E}"/>
          </ac:picMkLst>
        </pc:picChg>
      </pc:sldChg>
      <pc:sldChg chg="new del">
        <pc:chgData name="Rebecca Jansson" userId="e8724c67-f277-4784-b751-5fb664516e67" providerId="ADAL" clId="{BE46005C-9350-41A4-B239-B37C24B792F6}" dt="2025-01-22T14:52:50.717" v="2400" actId="47"/>
        <pc:sldMkLst>
          <pc:docMk/>
          <pc:sldMk cId="255825651" sldId="303"/>
        </pc:sldMkLst>
      </pc:sldChg>
      <pc:sldChg chg="modSp new del mod">
        <pc:chgData name="Rebecca Jansson" userId="e8724c67-f277-4784-b751-5fb664516e67" providerId="ADAL" clId="{BE46005C-9350-41A4-B239-B37C24B792F6}" dt="2025-01-23T14:57:21.570" v="3031" actId="47"/>
        <pc:sldMkLst>
          <pc:docMk/>
          <pc:sldMk cId="3522459996" sldId="303"/>
        </pc:sldMkLst>
        <pc:spChg chg="mod">
          <ac:chgData name="Rebecca Jansson" userId="e8724c67-f277-4784-b751-5fb664516e67" providerId="ADAL" clId="{BE46005C-9350-41A4-B239-B37C24B792F6}" dt="2025-01-22T14:52:55.936" v="2407" actId="20577"/>
          <ac:spMkLst>
            <pc:docMk/>
            <pc:sldMk cId="3522459996" sldId="303"/>
            <ac:spMk id="2" creationId="{F7C9588A-7AD9-5267-728E-451CC2A3EE32}"/>
          </ac:spMkLst>
        </pc:spChg>
        <pc:spChg chg="mod">
          <ac:chgData name="Rebecca Jansson" userId="e8724c67-f277-4784-b751-5fb664516e67" providerId="ADAL" clId="{BE46005C-9350-41A4-B239-B37C24B792F6}" dt="2025-01-22T14:53:35.063" v="2547" actId="20577"/>
          <ac:spMkLst>
            <pc:docMk/>
            <pc:sldMk cId="3522459996" sldId="303"/>
            <ac:spMk id="4" creationId="{B7910A47-4B64-2B88-292E-473B3DE8594C}"/>
          </ac:spMkLst>
        </pc:spChg>
      </pc:sldChg>
      <pc:sldChg chg="addSp delSp modSp add del mod">
        <pc:chgData name="Rebecca Jansson" userId="e8724c67-f277-4784-b751-5fb664516e67" providerId="ADAL" clId="{BE46005C-9350-41A4-B239-B37C24B792F6}" dt="2025-01-22T15:28:03.736" v="2566" actId="47"/>
        <pc:sldMkLst>
          <pc:docMk/>
          <pc:sldMk cId="1707061698" sldId="304"/>
        </pc:sldMkLst>
        <pc:spChg chg="del">
          <ac:chgData name="Rebecca Jansson" userId="e8724c67-f277-4784-b751-5fb664516e67" providerId="ADAL" clId="{BE46005C-9350-41A4-B239-B37C24B792F6}" dt="2025-01-22T15:25:41.950" v="2556" actId="478"/>
          <ac:spMkLst>
            <pc:docMk/>
            <pc:sldMk cId="1707061698" sldId="304"/>
            <ac:spMk id="4" creationId="{C6742943-C794-74D8-613B-1E5E99547010}"/>
          </ac:spMkLst>
        </pc:spChg>
        <pc:graphicFrameChg chg="add mod modGraphic">
          <ac:chgData name="Rebecca Jansson" userId="e8724c67-f277-4784-b751-5fb664516e67" providerId="ADAL" clId="{BE46005C-9350-41A4-B239-B37C24B792F6}" dt="2025-01-22T15:26:00.142" v="2558" actId="14100"/>
          <ac:graphicFrameMkLst>
            <pc:docMk/>
            <pc:sldMk cId="1707061698" sldId="304"/>
            <ac:graphicFrameMk id="5" creationId="{81C731D1-E059-417E-7E9A-FFC69FF62649}"/>
          </ac:graphicFrameMkLst>
        </pc:graphicFrameChg>
        <pc:graphicFrameChg chg="del">
          <ac:chgData name="Rebecca Jansson" userId="e8724c67-f277-4784-b751-5fb664516e67" providerId="ADAL" clId="{BE46005C-9350-41A4-B239-B37C24B792F6}" dt="2025-01-22T15:25:26.217" v="2553" actId="478"/>
          <ac:graphicFrameMkLst>
            <pc:docMk/>
            <pc:sldMk cId="1707061698" sldId="304"/>
            <ac:graphicFrameMk id="9" creationId="{FFA241FF-D9A6-42A2-9E5F-9AA1C55BA59D}"/>
          </ac:graphicFrameMkLst>
        </pc:graphicFrameChg>
      </pc:sldChg>
      <pc:sldChg chg="delSp modSp add mod ord">
        <pc:chgData name="Rebecca Jansson" userId="e8724c67-f277-4784-b751-5fb664516e67" providerId="ADAL" clId="{BE46005C-9350-41A4-B239-B37C24B792F6}" dt="2025-01-24T10:06:43.065" v="3186"/>
        <pc:sldMkLst>
          <pc:docMk/>
          <pc:sldMk cId="2434013756" sldId="305"/>
        </pc:sldMkLst>
        <pc:spChg chg="del">
          <ac:chgData name="Rebecca Jansson" userId="e8724c67-f277-4784-b751-5fb664516e67" providerId="ADAL" clId="{BE46005C-9350-41A4-B239-B37C24B792F6}" dt="2025-01-22T15:28:00.461" v="2565" actId="478"/>
          <ac:spMkLst>
            <pc:docMk/>
            <pc:sldMk cId="2434013756" sldId="305"/>
            <ac:spMk id="4" creationId="{C6742943-C794-74D8-613B-1E5E99547010}"/>
          </ac:spMkLst>
        </pc:spChg>
        <pc:spChg chg="mod">
          <ac:chgData name="Rebecca Jansson" userId="e8724c67-f277-4784-b751-5fb664516e67" providerId="ADAL" clId="{BE46005C-9350-41A4-B239-B37C24B792F6}" dt="2025-01-22T15:27:22.645" v="2564" actId="20577"/>
          <ac:spMkLst>
            <pc:docMk/>
            <pc:sldMk cId="2434013756" sldId="305"/>
            <ac:spMk id="11" creationId="{7EB39088-F9A9-492C-A54F-786DF95ED706}"/>
          </ac:spMkLst>
        </pc:spChg>
        <pc:graphicFrameChg chg="mod modGraphic">
          <ac:chgData name="Rebecca Jansson" userId="e8724c67-f277-4784-b751-5fb664516e67" providerId="ADAL" clId="{BE46005C-9350-41A4-B239-B37C24B792F6}" dt="2025-01-23T09:42:16.616" v="2755" actId="20577"/>
          <ac:graphicFrameMkLst>
            <pc:docMk/>
            <pc:sldMk cId="2434013756" sldId="305"/>
            <ac:graphicFrameMk id="9" creationId="{FFA241FF-D9A6-42A2-9E5F-9AA1C55BA59D}"/>
          </ac:graphicFrameMkLst>
        </pc:graphicFrameChg>
      </pc:sldChg>
    </pc:docChg>
  </pc:docChgLst>
  <pc:docChgLst>
    <pc:chgData name="Jessica Jörfjord" userId="e6dac349-6f36-4a89-ac2b-3e4d7fd7d9cd" providerId="ADAL" clId="{3516ADF6-5160-42A7-A99C-55C57DCF8EB2}"/>
    <pc:docChg chg="modSld">
      <pc:chgData name="Jessica Jörfjord" userId="e6dac349-6f36-4a89-ac2b-3e4d7fd7d9cd" providerId="ADAL" clId="{3516ADF6-5160-42A7-A99C-55C57DCF8EB2}" dt="2025-01-24T12:12:53.038" v="8" actId="732"/>
      <pc:docMkLst>
        <pc:docMk/>
      </pc:docMkLst>
      <pc:sldChg chg="addSp modSp mod">
        <pc:chgData name="Jessica Jörfjord" userId="e6dac349-6f36-4a89-ac2b-3e4d7fd7d9cd" providerId="ADAL" clId="{3516ADF6-5160-42A7-A99C-55C57DCF8EB2}" dt="2025-01-24T12:12:53.038" v="8" actId="732"/>
        <pc:sldMkLst>
          <pc:docMk/>
          <pc:sldMk cId="3129234019" sldId="297"/>
        </pc:sldMkLst>
        <pc:picChg chg="add mod modCrop">
          <ac:chgData name="Jessica Jörfjord" userId="e6dac349-6f36-4a89-ac2b-3e4d7fd7d9cd" providerId="ADAL" clId="{3516ADF6-5160-42A7-A99C-55C57DCF8EB2}" dt="2025-01-24T12:12:53.038" v="8" actId="732"/>
          <ac:picMkLst>
            <pc:docMk/>
            <pc:sldMk cId="3129234019" sldId="297"/>
            <ac:picMk id="5" creationId="{FE708C58-4971-EFAC-FA8D-FBB71553C88C}"/>
          </ac:picMkLst>
        </pc:pic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173663648645586E-2"/>
          <c:y val="4.783646661156362E-2"/>
          <c:w val="0.93967321006008886"/>
          <c:h val="0.68599491908431232"/>
        </c:manualLayout>
      </c:layout>
      <c:lineChart>
        <c:grouping val="standard"/>
        <c:varyColors val="0"/>
        <c:ser>
          <c:idx val="0"/>
          <c:order val="0"/>
          <c:tx>
            <c:strRef>
              <c:f>Blad1!$B$1</c:f>
              <c:strCache>
                <c:ptCount val="1"/>
                <c:pt idx="0">
                  <c:v>Aktiefonder</c:v>
                </c:pt>
              </c:strCache>
            </c:strRef>
          </c:tx>
          <c:spPr>
            <a:ln w="28575" cap="rnd">
              <a:solidFill>
                <a:schemeClr val="accent1"/>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Blad1!$B$2:$B$302</c:f>
              <c:numCache>
                <c:formatCode>General</c:formatCode>
                <c:ptCount val="301"/>
                <c:pt idx="0">
                  <c:v>100</c:v>
                </c:pt>
                <c:pt idx="1">
                  <c:v>97.726425642937016</c:v>
                </c:pt>
                <c:pt idx="2">
                  <c:v>100.2049944092434</c:v>
                </c:pt>
                <c:pt idx="3">
                  <c:v>105.8702944465151</c:v>
                </c:pt>
                <c:pt idx="4">
                  <c:v>115.31867312709655</c:v>
                </c:pt>
                <c:pt idx="5">
                  <c:v>115.37458069325383</c:v>
                </c:pt>
                <c:pt idx="6">
                  <c:v>122.43756988445772</c:v>
                </c:pt>
                <c:pt idx="7">
                  <c:v>119.49310473350729</c:v>
                </c:pt>
                <c:pt idx="8">
                  <c:v>121.63622810286994</c:v>
                </c:pt>
                <c:pt idx="9">
                  <c:v>119.23220275810661</c:v>
                </c:pt>
                <c:pt idx="10">
                  <c:v>124.33842713380545</c:v>
                </c:pt>
                <c:pt idx="11">
                  <c:v>139.45210585165859</c:v>
                </c:pt>
                <c:pt idx="12">
                  <c:v>157.92023853894892</c:v>
                </c:pt>
                <c:pt idx="13">
                  <c:v>159.33656354826687</c:v>
                </c:pt>
                <c:pt idx="14">
                  <c:v>168.28177413343272</c:v>
                </c:pt>
                <c:pt idx="15">
                  <c:v>169.88445769660825</c:v>
                </c:pt>
                <c:pt idx="16">
                  <c:v>164.94595601938127</c:v>
                </c:pt>
                <c:pt idx="17">
                  <c:v>159.42974282519566</c:v>
                </c:pt>
                <c:pt idx="18">
                  <c:v>161.64740961610136</c:v>
                </c:pt>
                <c:pt idx="19">
                  <c:v>163.51099515467757</c:v>
                </c:pt>
                <c:pt idx="20">
                  <c:v>173.64890048453225</c:v>
                </c:pt>
                <c:pt idx="21">
                  <c:v>167.03317182258664</c:v>
                </c:pt>
                <c:pt idx="22">
                  <c:v>163.54826686544911</c:v>
                </c:pt>
                <c:pt idx="23">
                  <c:v>153.52217666790904</c:v>
                </c:pt>
                <c:pt idx="24">
                  <c:v>148.54640327991052</c:v>
                </c:pt>
                <c:pt idx="25">
                  <c:v>154.56578456951172</c:v>
                </c:pt>
                <c:pt idx="26">
                  <c:v>145.04286246738724</c:v>
                </c:pt>
                <c:pt idx="27">
                  <c:v>137.29034662691015</c:v>
                </c:pt>
                <c:pt idx="28">
                  <c:v>147.48415952292206</c:v>
                </c:pt>
                <c:pt idx="29">
                  <c:v>153.07491613865071</c:v>
                </c:pt>
                <c:pt idx="30">
                  <c:v>148.6954901229966</c:v>
                </c:pt>
                <c:pt idx="31">
                  <c:v>140.12299664554598</c:v>
                </c:pt>
                <c:pt idx="32">
                  <c:v>132.25866567275435</c:v>
                </c:pt>
                <c:pt idx="33">
                  <c:v>118.63585538576217</c:v>
                </c:pt>
                <c:pt idx="34">
                  <c:v>125.38203503540809</c:v>
                </c:pt>
                <c:pt idx="35">
                  <c:v>135.29631010063358</c:v>
                </c:pt>
                <c:pt idx="36">
                  <c:v>136.09765188222136</c:v>
                </c:pt>
                <c:pt idx="37">
                  <c:v>133.9545285128587</c:v>
                </c:pt>
                <c:pt idx="38">
                  <c:v>131.79276928811029</c:v>
                </c:pt>
                <c:pt idx="39">
                  <c:v>136.84308609765188</c:v>
                </c:pt>
                <c:pt idx="40">
                  <c:v>132.5941110696981</c:v>
                </c:pt>
                <c:pt idx="41">
                  <c:v>126.05292582929556</c:v>
                </c:pt>
                <c:pt idx="42">
                  <c:v>112.15057771151696</c:v>
                </c:pt>
                <c:pt idx="43">
                  <c:v>105.53484904957138</c:v>
                </c:pt>
                <c:pt idx="44">
                  <c:v>103.65262765560938</c:v>
                </c:pt>
                <c:pt idx="45">
                  <c:v>91.72568020872157</c:v>
                </c:pt>
                <c:pt idx="46">
                  <c:v>96.925083861349222</c:v>
                </c:pt>
                <c:pt idx="47">
                  <c:v>102.2549385016772</c:v>
                </c:pt>
                <c:pt idx="48">
                  <c:v>93.551994036526267</c:v>
                </c:pt>
                <c:pt idx="49">
                  <c:v>89.787551248602298</c:v>
                </c:pt>
                <c:pt idx="50">
                  <c:v>86.954901229966438</c:v>
                </c:pt>
                <c:pt idx="51">
                  <c:v>86.395825568393576</c:v>
                </c:pt>
                <c:pt idx="52">
                  <c:v>91.390234811777844</c:v>
                </c:pt>
                <c:pt idx="53">
                  <c:v>92.713380544166967</c:v>
                </c:pt>
                <c:pt idx="54">
                  <c:v>98.229593738352577</c:v>
                </c:pt>
                <c:pt idx="55">
                  <c:v>103.61535594483786</c:v>
                </c:pt>
                <c:pt idx="56">
                  <c:v>109.74655236675362</c:v>
                </c:pt>
                <c:pt idx="57">
                  <c:v>103.85762206485276</c:v>
                </c:pt>
                <c:pt idx="58">
                  <c:v>111.31196421915764</c:v>
                </c:pt>
                <c:pt idx="59">
                  <c:v>110.02609019754006</c:v>
                </c:pt>
                <c:pt idx="60">
                  <c:v>111.77786060380168</c:v>
                </c:pt>
                <c:pt idx="61">
                  <c:v>118.41222512113302</c:v>
                </c:pt>
                <c:pt idx="62">
                  <c:v>121.82258665672752</c:v>
                </c:pt>
                <c:pt idx="63">
                  <c:v>123.03391725680204</c:v>
                </c:pt>
                <c:pt idx="64">
                  <c:v>121.00260901975399</c:v>
                </c:pt>
                <c:pt idx="65">
                  <c:v>117.5922474841595</c:v>
                </c:pt>
                <c:pt idx="66">
                  <c:v>120.96533730898244</c:v>
                </c:pt>
                <c:pt idx="67">
                  <c:v>118.30040998881844</c:v>
                </c:pt>
                <c:pt idx="68">
                  <c:v>117.07044353335814</c:v>
                </c:pt>
                <c:pt idx="69">
                  <c:v>117.83451360417439</c:v>
                </c:pt>
                <c:pt idx="70">
                  <c:v>117.89042117033169</c:v>
                </c:pt>
                <c:pt idx="71">
                  <c:v>119.75400670890792</c:v>
                </c:pt>
                <c:pt idx="72">
                  <c:v>122.75437942601565</c:v>
                </c:pt>
                <c:pt idx="73">
                  <c:v>126.6679090570257</c:v>
                </c:pt>
                <c:pt idx="74">
                  <c:v>130.26462914647783</c:v>
                </c:pt>
                <c:pt idx="75">
                  <c:v>130.05963473723443</c:v>
                </c:pt>
                <c:pt idx="76">
                  <c:v>127.86060380171448</c:v>
                </c:pt>
                <c:pt idx="77">
                  <c:v>135.78084234066341</c:v>
                </c:pt>
                <c:pt idx="78">
                  <c:v>145.39694371971672</c:v>
                </c:pt>
                <c:pt idx="79">
                  <c:v>151.15542303391726</c:v>
                </c:pt>
                <c:pt idx="80">
                  <c:v>149.57137532612748</c:v>
                </c:pt>
                <c:pt idx="81">
                  <c:v>158.47931420052183</c:v>
                </c:pt>
                <c:pt idx="82">
                  <c:v>155.94483786805816</c:v>
                </c:pt>
                <c:pt idx="83">
                  <c:v>165.31867312709653</c:v>
                </c:pt>
                <c:pt idx="84">
                  <c:v>169.88445769660828</c:v>
                </c:pt>
                <c:pt idx="85">
                  <c:v>173.79798732761839</c:v>
                </c:pt>
                <c:pt idx="86">
                  <c:v>181.73686172195306</c:v>
                </c:pt>
                <c:pt idx="87">
                  <c:v>184.58814759597468</c:v>
                </c:pt>
                <c:pt idx="88">
                  <c:v>182.68729034662695</c:v>
                </c:pt>
                <c:pt idx="89">
                  <c:v>168.03950801341784</c:v>
                </c:pt>
                <c:pt idx="90">
                  <c:v>167.08907938874395</c:v>
                </c:pt>
                <c:pt idx="91">
                  <c:v>167.66679090570261</c:v>
                </c:pt>
                <c:pt idx="92">
                  <c:v>172.58665672754381</c:v>
                </c:pt>
                <c:pt idx="93">
                  <c:v>176.94744688781216</c:v>
                </c:pt>
                <c:pt idx="94">
                  <c:v>181.60641073425271</c:v>
                </c:pt>
                <c:pt idx="95">
                  <c:v>179.76146105106221</c:v>
                </c:pt>
                <c:pt idx="96">
                  <c:v>186.35855385762204</c:v>
                </c:pt>
                <c:pt idx="97">
                  <c:v>191.20387625792023</c:v>
                </c:pt>
                <c:pt idx="98">
                  <c:v>191.55795751024974</c:v>
                </c:pt>
                <c:pt idx="99">
                  <c:v>197.05553484904959</c:v>
                </c:pt>
                <c:pt idx="100">
                  <c:v>199.12411479686921</c:v>
                </c:pt>
                <c:pt idx="101">
                  <c:v>209.97018263138284</c:v>
                </c:pt>
                <c:pt idx="102">
                  <c:v>209.485650391353</c:v>
                </c:pt>
                <c:pt idx="103">
                  <c:v>206.03801714498701</c:v>
                </c:pt>
                <c:pt idx="104">
                  <c:v>205.59075661572871</c:v>
                </c:pt>
                <c:pt idx="105">
                  <c:v>205.70257174804328</c:v>
                </c:pt>
                <c:pt idx="106">
                  <c:v>211.14424152068582</c:v>
                </c:pt>
                <c:pt idx="107">
                  <c:v>201.21133060007458</c:v>
                </c:pt>
                <c:pt idx="108">
                  <c:v>200.7640700708163</c:v>
                </c:pt>
                <c:pt idx="109">
                  <c:v>177.97241893402912</c:v>
                </c:pt>
                <c:pt idx="110">
                  <c:v>177.82333209094304</c:v>
                </c:pt>
                <c:pt idx="111">
                  <c:v>167.20089452105859</c:v>
                </c:pt>
                <c:pt idx="112">
                  <c:v>177.2083488632129</c:v>
                </c:pt>
                <c:pt idx="113">
                  <c:v>181.21505777115178</c:v>
                </c:pt>
                <c:pt idx="114">
                  <c:v>165.48639582556848</c:v>
                </c:pt>
                <c:pt idx="115">
                  <c:v>161.83376816995911</c:v>
                </c:pt>
                <c:pt idx="116">
                  <c:v>164.49869549012308</c:v>
                </c:pt>
                <c:pt idx="117">
                  <c:v>148.49049571375335</c:v>
                </c:pt>
                <c:pt idx="118">
                  <c:v>127.4878866939993</c:v>
                </c:pt>
                <c:pt idx="119">
                  <c:v>123.61162877376076</c:v>
                </c:pt>
                <c:pt idx="120">
                  <c:v>124.78568766306375</c:v>
                </c:pt>
                <c:pt idx="121">
                  <c:v>123.36936265374584</c:v>
                </c:pt>
                <c:pt idx="122">
                  <c:v>122.66120014908685</c:v>
                </c:pt>
                <c:pt idx="123">
                  <c:v>121.82258665672757</c:v>
                </c:pt>
                <c:pt idx="124">
                  <c:v>136.91762951919495</c:v>
                </c:pt>
                <c:pt idx="125">
                  <c:v>144.55833022735746</c:v>
                </c:pt>
                <c:pt idx="126">
                  <c:v>147.31643682445025</c:v>
                </c:pt>
                <c:pt idx="127">
                  <c:v>151.56541185240403</c:v>
                </c:pt>
                <c:pt idx="128">
                  <c:v>154.56578456951175</c:v>
                </c:pt>
                <c:pt idx="129">
                  <c:v>160.41744316064108</c:v>
                </c:pt>
                <c:pt idx="130">
                  <c:v>160.95788296682821</c:v>
                </c:pt>
                <c:pt idx="131">
                  <c:v>164.01416325009322</c:v>
                </c:pt>
                <c:pt idx="132">
                  <c:v>171.67349981364148</c:v>
                </c:pt>
                <c:pt idx="133">
                  <c:v>169.62355572120762</c:v>
                </c:pt>
                <c:pt idx="134">
                  <c:v>164.31233693626541</c:v>
                </c:pt>
                <c:pt idx="135">
                  <c:v>177.8792396571003</c:v>
                </c:pt>
                <c:pt idx="136">
                  <c:v>180.05963473723449</c:v>
                </c:pt>
                <c:pt idx="137">
                  <c:v>172.62392843831535</c:v>
                </c:pt>
                <c:pt idx="138">
                  <c:v>169.62355572120762</c:v>
                </c:pt>
                <c:pt idx="139">
                  <c:v>171.33805441669776</c:v>
                </c:pt>
                <c:pt idx="140">
                  <c:v>168.37495341036157</c:v>
                </c:pt>
                <c:pt idx="141">
                  <c:v>172.00894521058521</c:v>
                </c:pt>
                <c:pt idx="142">
                  <c:v>177.02199030935526</c:v>
                </c:pt>
                <c:pt idx="143">
                  <c:v>179.98509131569148</c:v>
                </c:pt>
                <c:pt idx="144">
                  <c:v>186.06038017144996</c:v>
                </c:pt>
                <c:pt idx="145">
                  <c:v>179.50055907566164</c:v>
                </c:pt>
                <c:pt idx="146">
                  <c:v>179.4260156541186</c:v>
                </c:pt>
                <c:pt idx="147">
                  <c:v>181.21505777115175</c:v>
                </c:pt>
                <c:pt idx="148">
                  <c:v>181.66231830041005</c:v>
                </c:pt>
                <c:pt idx="149">
                  <c:v>181.12187849422293</c:v>
                </c:pt>
                <c:pt idx="150">
                  <c:v>180.74916138650769</c:v>
                </c:pt>
                <c:pt idx="151">
                  <c:v>177.37607156168477</c:v>
                </c:pt>
                <c:pt idx="152">
                  <c:v>161.75922474841602</c:v>
                </c:pt>
                <c:pt idx="153">
                  <c:v>154.6589638464406</c:v>
                </c:pt>
                <c:pt idx="154">
                  <c:v>162.72828922847563</c:v>
                </c:pt>
                <c:pt idx="155">
                  <c:v>161.05106224375703</c:v>
                </c:pt>
                <c:pt idx="156">
                  <c:v>161.18151323145733</c:v>
                </c:pt>
                <c:pt idx="157">
                  <c:v>172.10212448751398</c:v>
                </c:pt>
                <c:pt idx="158">
                  <c:v>176.8915393216549</c:v>
                </c:pt>
                <c:pt idx="159">
                  <c:v>176.8542676108834</c:v>
                </c:pt>
                <c:pt idx="160">
                  <c:v>177.26425642937016</c:v>
                </c:pt>
                <c:pt idx="161">
                  <c:v>170.53671263511001</c:v>
                </c:pt>
                <c:pt idx="162">
                  <c:v>169.56764815505036</c:v>
                </c:pt>
                <c:pt idx="163">
                  <c:v>169.97763697353713</c:v>
                </c:pt>
                <c:pt idx="164">
                  <c:v>168.98993663809176</c:v>
                </c:pt>
                <c:pt idx="165">
                  <c:v>173.76071561684688</c:v>
                </c:pt>
                <c:pt idx="166">
                  <c:v>175.32612746925093</c:v>
                </c:pt>
                <c:pt idx="167">
                  <c:v>178.66194558330238</c:v>
                </c:pt>
                <c:pt idx="168">
                  <c:v>179.51919493104742</c:v>
                </c:pt>
                <c:pt idx="169">
                  <c:v>184.62541930674624</c:v>
                </c:pt>
                <c:pt idx="170">
                  <c:v>185.68766306373468</c:v>
                </c:pt>
                <c:pt idx="171">
                  <c:v>188.25941110696985</c:v>
                </c:pt>
                <c:pt idx="172">
                  <c:v>192.07976146105111</c:v>
                </c:pt>
                <c:pt idx="173">
                  <c:v>196.57100260901981</c:v>
                </c:pt>
                <c:pt idx="174">
                  <c:v>190.49571375326133</c:v>
                </c:pt>
                <c:pt idx="175">
                  <c:v>193.88743943347006</c:v>
                </c:pt>
                <c:pt idx="176">
                  <c:v>192.58292955646669</c:v>
                </c:pt>
                <c:pt idx="177">
                  <c:v>197.91278419679469</c:v>
                </c:pt>
                <c:pt idx="178">
                  <c:v>206.52254938501682</c:v>
                </c:pt>
                <c:pt idx="179">
                  <c:v>210.41744316064111</c:v>
                </c:pt>
                <c:pt idx="180">
                  <c:v>209.22474841595235</c:v>
                </c:pt>
                <c:pt idx="181">
                  <c:v>204.34215430488265</c:v>
                </c:pt>
                <c:pt idx="182">
                  <c:v>210.86470368989944</c:v>
                </c:pt>
                <c:pt idx="183">
                  <c:v>213.52963101006344</c:v>
                </c:pt>
                <c:pt idx="184">
                  <c:v>215.50503168095423</c:v>
                </c:pt>
                <c:pt idx="185">
                  <c:v>226.38837122623934</c:v>
                </c:pt>
                <c:pt idx="186">
                  <c:v>230.50689526649276</c:v>
                </c:pt>
                <c:pt idx="187">
                  <c:v>234.28997390980251</c:v>
                </c:pt>
                <c:pt idx="188">
                  <c:v>238.96757361162884</c:v>
                </c:pt>
                <c:pt idx="189">
                  <c:v>236.32128214685062</c:v>
                </c:pt>
                <c:pt idx="190">
                  <c:v>242.11703317182261</c:v>
                </c:pt>
                <c:pt idx="191">
                  <c:v>245.93738352590387</c:v>
                </c:pt>
                <c:pt idx="192">
                  <c:v>249.217294073798</c:v>
                </c:pt>
                <c:pt idx="193">
                  <c:v>263.99552739470744</c:v>
                </c:pt>
                <c:pt idx="194">
                  <c:v>279.2396571002609</c:v>
                </c:pt>
                <c:pt idx="195">
                  <c:v>284.38315318673125</c:v>
                </c:pt>
                <c:pt idx="196">
                  <c:v>287.38352590383897</c:v>
                </c:pt>
                <c:pt idx="197">
                  <c:v>292.35929929183749</c:v>
                </c:pt>
                <c:pt idx="198">
                  <c:v>276.5747297800969</c:v>
                </c:pt>
                <c:pt idx="199">
                  <c:v>283.95452851285876</c:v>
                </c:pt>
                <c:pt idx="200">
                  <c:v>261.74058889303018</c:v>
                </c:pt>
                <c:pt idx="201">
                  <c:v>249.57137532612745</c:v>
                </c:pt>
                <c:pt idx="202">
                  <c:v>269.79127841967949</c:v>
                </c:pt>
                <c:pt idx="203">
                  <c:v>273.85389489377559</c:v>
                </c:pt>
                <c:pt idx="204">
                  <c:v>262.11330600074541</c:v>
                </c:pt>
                <c:pt idx="205">
                  <c:v>246.3660081997763</c:v>
                </c:pt>
                <c:pt idx="206">
                  <c:v>246.45918747670513</c:v>
                </c:pt>
                <c:pt idx="207">
                  <c:v>252.55311218784942</c:v>
                </c:pt>
                <c:pt idx="208">
                  <c:v>253.80171449869547</c:v>
                </c:pt>
                <c:pt idx="209">
                  <c:v>262.74692508386136</c:v>
                </c:pt>
                <c:pt idx="210">
                  <c:v>262.56056653000365</c:v>
                </c:pt>
                <c:pt idx="211">
                  <c:v>277.20834886321279</c:v>
                </c:pt>
                <c:pt idx="212">
                  <c:v>280.8423406634364</c:v>
                </c:pt>
                <c:pt idx="213">
                  <c:v>283.37681699590013</c:v>
                </c:pt>
                <c:pt idx="214">
                  <c:v>291.12933283637722</c:v>
                </c:pt>
                <c:pt idx="215">
                  <c:v>293.9619828550131</c:v>
                </c:pt>
                <c:pt idx="216">
                  <c:v>294.80059634737239</c:v>
                </c:pt>
                <c:pt idx="217">
                  <c:v>293.79426015654127</c:v>
                </c:pt>
                <c:pt idx="218">
                  <c:v>308.25568393589276</c:v>
                </c:pt>
                <c:pt idx="219">
                  <c:v>311.9828550130452</c:v>
                </c:pt>
                <c:pt idx="220">
                  <c:v>317.797241893403</c:v>
                </c:pt>
                <c:pt idx="221">
                  <c:v>320.23853894893784</c:v>
                </c:pt>
                <c:pt idx="222">
                  <c:v>312.76556093924722</c:v>
                </c:pt>
                <c:pt idx="223">
                  <c:v>310.13790532985473</c:v>
                </c:pt>
                <c:pt idx="224">
                  <c:v>307.41707044353348</c:v>
                </c:pt>
                <c:pt idx="225">
                  <c:v>320.79761461051072</c:v>
                </c:pt>
                <c:pt idx="226">
                  <c:v>333.78680581438704</c:v>
                </c:pt>
                <c:pt idx="227">
                  <c:v>335.72493477450632</c:v>
                </c:pt>
                <c:pt idx="228">
                  <c:v>336.50764070070835</c:v>
                </c:pt>
                <c:pt idx="229">
                  <c:v>341.48341408870692</c:v>
                </c:pt>
                <c:pt idx="230">
                  <c:v>344.68878121505804</c:v>
                </c:pt>
                <c:pt idx="231">
                  <c:v>341.85613119642215</c:v>
                </c:pt>
                <c:pt idx="232">
                  <c:v>359.76518822213967</c:v>
                </c:pt>
                <c:pt idx="233">
                  <c:v>359.63473723443929</c:v>
                </c:pt>
                <c:pt idx="234">
                  <c:v>358.64703689899392</c:v>
                </c:pt>
                <c:pt idx="235">
                  <c:v>360.1006336190834</c:v>
                </c:pt>
                <c:pt idx="236">
                  <c:v>370.10808796123774</c:v>
                </c:pt>
                <c:pt idx="237">
                  <c:v>360.2869921729411</c:v>
                </c:pt>
                <c:pt idx="238">
                  <c:v>339.69437197167383</c:v>
                </c:pt>
                <c:pt idx="239">
                  <c:v>342.00521803950835</c:v>
                </c:pt>
                <c:pt idx="240">
                  <c:v>317.62951919493133</c:v>
                </c:pt>
                <c:pt idx="241">
                  <c:v>346.14237793514758</c:v>
                </c:pt>
                <c:pt idx="242">
                  <c:v>361.628773760716</c:v>
                </c:pt>
                <c:pt idx="243">
                  <c:v>366.21319418561347</c:v>
                </c:pt>
                <c:pt idx="244">
                  <c:v>386.00447260529302</c:v>
                </c:pt>
                <c:pt idx="245">
                  <c:v>365.67275437942641</c:v>
                </c:pt>
                <c:pt idx="246">
                  <c:v>378.68058143868842</c:v>
                </c:pt>
                <c:pt idx="247">
                  <c:v>388.87439433470036</c:v>
                </c:pt>
                <c:pt idx="248">
                  <c:v>385.42676108833433</c:v>
                </c:pt>
                <c:pt idx="249">
                  <c:v>392.8624673872535</c:v>
                </c:pt>
                <c:pt idx="250">
                  <c:v>398.09914275065267</c:v>
                </c:pt>
                <c:pt idx="251">
                  <c:v>402.6835631755502</c:v>
                </c:pt>
                <c:pt idx="252">
                  <c:v>409.05702571748088</c:v>
                </c:pt>
                <c:pt idx="253">
                  <c:v>415.18822213939666</c:v>
                </c:pt>
                <c:pt idx="254">
                  <c:v>383.86134923593033</c:v>
                </c:pt>
                <c:pt idx="255">
                  <c:v>332.66865449124151</c:v>
                </c:pt>
                <c:pt idx="256">
                  <c:v>362.44875139768959</c:v>
                </c:pt>
                <c:pt idx="257">
                  <c:v>366.10137905329896</c:v>
                </c:pt>
                <c:pt idx="258">
                  <c:v>376.42564293701128</c:v>
                </c:pt>
                <c:pt idx="259">
                  <c:v>376.36973537085402</c:v>
                </c:pt>
                <c:pt idx="260">
                  <c:v>389.47074170704485</c:v>
                </c:pt>
                <c:pt idx="261">
                  <c:v>395.13604174431651</c:v>
                </c:pt>
                <c:pt idx="262">
                  <c:v>384.02907193440222</c:v>
                </c:pt>
                <c:pt idx="263">
                  <c:v>417.1449869549017</c:v>
                </c:pt>
                <c:pt idx="264">
                  <c:v>423.42527021990355</c:v>
                </c:pt>
                <c:pt idx="265">
                  <c:v>432.25866567275477</c:v>
                </c:pt>
                <c:pt idx="266">
                  <c:v>444.39060752888605</c:v>
                </c:pt>
                <c:pt idx="267">
                  <c:v>466.51136787178581</c:v>
                </c:pt>
                <c:pt idx="268">
                  <c:v>471.4125978382412</c:v>
                </c:pt>
                <c:pt idx="269">
                  <c:v>474.80432351844985</c:v>
                </c:pt>
                <c:pt idx="270">
                  <c:v>487.38352590383931</c:v>
                </c:pt>
                <c:pt idx="271">
                  <c:v>491.89340290719377</c:v>
                </c:pt>
                <c:pt idx="272">
                  <c:v>503.74580693253858</c:v>
                </c:pt>
                <c:pt idx="273">
                  <c:v>489.35892657473011</c:v>
                </c:pt>
                <c:pt idx="274">
                  <c:v>497.55870294446549</c:v>
                </c:pt>
                <c:pt idx="275">
                  <c:v>506.44800596347403</c:v>
                </c:pt>
                <c:pt idx="276">
                  <c:v>520.96533730898284</c:v>
                </c:pt>
                <c:pt idx="277">
                  <c:v>501.36041744316094</c:v>
                </c:pt>
                <c:pt idx="278">
                  <c:v>491.46477823332128</c:v>
                </c:pt>
                <c:pt idx="279">
                  <c:v>489.48937756243049</c:v>
                </c:pt>
                <c:pt idx="280">
                  <c:v>475.77338799850952</c:v>
                </c:pt>
                <c:pt idx="281">
                  <c:v>472.17666790905741</c:v>
                </c:pt>
                <c:pt idx="282">
                  <c:v>450.70816250465936</c:v>
                </c:pt>
                <c:pt idx="283">
                  <c:v>474.24524785687703</c:v>
                </c:pt>
                <c:pt idx="284">
                  <c:v>475.00931792769325</c:v>
                </c:pt>
                <c:pt idx="285">
                  <c:v>444.53969437197202</c:v>
                </c:pt>
                <c:pt idx="286">
                  <c:v>459.74655236675403</c:v>
                </c:pt>
                <c:pt idx="287">
                  <c:v>485.14722325754792</c:v>
                </c:pt>
                <c:pt idx="288">
                  <c:v>468.71039880730569</c:v>
                </c:pt>
                <c:pt idx="289">
                  <c:v>506.28028326500237</c:v>
                </c:pt>
                <c:pt idx="290">
                  <c:v>490.3652627655614</c:v>
                </c:pt>
                <c:pt idx="291">
                  <c:v>495.60193812896051</c:v>
                </c:pt>
                <c:pt idx="292">
                  <c:v>495.0801341781592</c:v>
                </c:pt>
                <c:pt idx="293">
                  <c:v>510.24972046216965</c:v>
                </c:pt>
                <c:pt idx="294">
                  <c:v>527.89787551248639</c:v>
                </c:pt>
                <c:pt idx="295">
                  <c:v>532.29593738352628</c:v>
                </c:pt>
                <c:pt idx="296">
                  <c:v>530.32053671263543</c:v>
                </c:pt>
                <c:pt idx="297">
                  <c:v>505.03168095415612</c:v>
                </c:pt>
                <c:pt idx="298">
                  <c:v>494.7074170704438</c:v>
                </c:pt>
                <c:pt idx="299">
                  <c:v>510.43607901602707</c:v>
                </c:pt>
                <c:pt idx="300">
                  <c:v>522.41893402907215</c:v>
                </c:pt>
              </c:numCache>
            </c:numRef>
          </c:val>
          <c:smooth val="0"/>
          <c:extLst>
            <c:ext xmlns:c16="http://schemas.microsoft.com/office/drawing/2014/chart" uri="{C3380CC4-5D6E-409C-BE32-E72D297353CC}">
              <c16:uniqueId val="{00000000-D1B6-4673-8D98-E32838DBDBD7}"/>
            </c:ext>
          </c:extLst>
        </c:ser>
        <c:ser>
          <c:idx val="1"/>
          <c:order val="1"/>
          <c:tx>
            <c:strRef>
              <c:f>Blad1!$C$1</c:f>
              <c:strCache>
                <c:ptCount val="1"/>
                <c:pt idx="0">
                  <c:v>Blandfonder</c:v>
                </c:pt>
              </c:strCache>
            </c:strRef>
          </c:tx>
          <c:spPr>
            <a:ln w="28575" cap="rnd">
              <a:solidFill>
                <a:schemeClr val="accent5"/>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Blad1!$C$2:$C$302</c:f>
              <c:numCache>
                <c:formatCode>General</c:formatCode>
                <c:ptCount val="301"/>
                <c:pt idx="0">
                  <c:v>100</c:v>
                </c:pt>
                <c:pt idx="1">
                  <c:v>97.66604427847426</c:v>
                </c:pt>
                <c:pt idx="2">
                  <c:v>99.346492397972781</c:v>
                </c:pt>
                <c:pt idx="3">
                  <c:v>100.88023472926113</c:v>
                </c:pt>
                <c:pt idx="4">
                  <c:v>104.36116297679379</c:v>
                </c:pt>
                <c:pt idx="5">
                  <c:v>103.46759135769537</c:v>
                </c:pt>
                <c:pt idx="6">
                  <c:v>104.61456388370229</c:v>
                </c:pt>
                <c:pt idx="7">
                  <c:v>102.68071485729524</c:v>
                </c:pt>
                <c:pt idx="8">
                  <c:v>103.70765537476659</c:v>
                </c:pt>
                <c:pt idx="9">
                  <c:v>102.44065084022405</c:v>
                </c:pt>
                <c:pt idx="10">
                  <c:v>105.22806081621766</c:v>
                </c:pt>
                <c:pt idx="11">
                  <c:v>111.42971459055747</c:v>
                </c:pt>
                <c:pt idx="12">
                  <c:v>118.56495065350759</c:v>
                </c:pt>
                <c:pt idx="13">
                  <c:v>118.09815950920243</c:v>
                </c:pt>
                <c:pt idx="14">
                  <c:v>121.51240330754867</c:v>
                </c:pt>
                <c:pt idx="15">
                  <c:v>122.04587890104027</c:v>
                </c:pt>
                <c:pt idx="16">
                  <c:v>122.2459322485996</c:v>
                </c:pt>
                <c:pt idx="17">
                  <c:v>121.64577220592155</c:v>
                </c:pt>
                <c:pt idx="18">
                  <c:v>121.17898106161641</c:v>
                </c:pt>
                <c:pt idx="19">
                  <c:v>123.08615630834888</c:v>
                </c:pt>
                <c:pt idx="20">
                  <c:v>125.91357695385433</c:v>
                </c:pt>
                <c:pt idx="21">
                  <c:v>124.21979194451852</c:v>
                </c:pt>
                <c:pt idx="22">
                  <c:v>124.33982395305414</c:v>
                </c:pt>
                <c:pt idx="23">
                  <c:v>121.65910909575885</c:v>
                </c:pt>
                <c:pt idx="24">
                  <c:v>120.1253667644705</c:v>
                </c:pt>
                <c:pt idx="25">
                  <c:v>122.45932248599625</c:v>
                </c:pt>
                <c:pt idx="26">
                  <c:v>118.05814883969057</c:v>
                </c:pt>
                <c:pt idx="27">
                  <c:v>114.63056815150706</c:v>
                </c:pt>
                <c:pt idx="28">
                  <c:v>120.07201920512135</c:v>
                </c:pt>
                <c:pt idx="29">
                  <c:v>122.0058682315284</c:v>
                </c:pt>
                <c:pt idx="30">
                  <c:v>119.84529207788741</c:v>
                </c:pt>
                <c:pt idx="31">
                  <c:v>117.44465190717521</c:v>
                </c:pt>
                <c:pt idx="32">
                  <c:v>113.91037610029336</c:v>
                </c:pt>
                <c:pt idx="33">
                  <c:v>109.0957588690317</c:v>
                </c:pt>
                <c:pt idx="34">
                  <c:v>112.21659109095754</c:v>
                </c:pt>
                <c:pt idx="35">
                  <c:v>117.04454521205649</c:v>
                </c:pt>
                <c:pt idx="36">
                  <c:v>116.377700720192</c:v>
                </c:pt>
                <c:pt idx="37">
                  <c:v>113.03014137103222</c:v>
                </c:pt>
                <c:pt idx="38">
                  <c:v>112.02987463323547</c:v>
                </c:pt>
                <c:pt idx="39">
                  <c:v>113.57695385436109</c:v>
                </c:pt>
                <c:pt idx="40">
                  <c:v>110.36276340357422</c:v>
                </c:pt>
                <c:pt idx="41">
                  <c:v>106.49506535076014</c:v>
                </c:pt>
                <c:pt idx="42">
                  <c:v>99.573219525206667</c:v>
                </c:pt>
                <c:pt idx="43">
                  <c:v>96.238997065884192</c:v>
                </c:pt>
                <c:pt idx="44">
                  <c:v>95.63883702320615</c:v>
                </c:pt>
                <c:pt idx="45">
                  <c:v>88.903707655374745</c:v>
                </c:pt>
                <c:pt idx="46">
                  <c:v>92.864763937049858</c:v>
                </c:pt>
                <c:pt idx="47">
                  <c:v>96.23899706588422</c:v>
                </c:pt>
                <c:pt idx="48">
                  <c:v>91.25100026673779</c:v>
                </c:pt>
                <c:pt idx="49">
                  <c:v>88.890370765537469</c:v>
                </c:pt>
                <c:pt idx="50">
                  <c:v>87.476660442784734</c:v>
                </c:pt>
                <c:pt idx="51">
                  <c:v>87.556681781808464</c:v>
                </c:pt>
                <c:pt idx="52">
                  <c:v>90.717524673246174</c:v>
                </c:pt>
                <c:pt idx="53">
                  <c:v>90.930914910642826</c:v>
                </c:pt>
                <c:pt idx="54">
                  <c:v>94.078420912243246</c:v>
                </c:pt>
                <c:pt idx="55">
                  <c:v>96.412376633768986</c:v>
                </c:pt>
                <c:pt idx="56">
                  <c:v>98.732995465457435</c:v>
                </c:pt>
                <c:pt idx="57">
                  <c:v>94.691917844758578</c:v>
                </c:pt>
                <c:pt idx="58">
                  <c:v>98.586289677247237</c:v>
                </c:pt>
                <c:pt idx="59">
                  <c:v>97.9594558548946</c:v>
                </c:pt>
                <c:pt idx="60">
                  <c:v>99.186449719925264</c:v>
                </c:pt>
                <c:pt idx="61">
                  <c:v>102.8274206455054</c:v>
                </c:pt>
                <c:pt idx="62">
                  <c:v>104.77460656174975</c:v>
                </c:pt>
                <c:pt idx="63">
                  <c:v>105.40144038410239</c:v>
                </c:pt>
                <c:pt idx="64">
                  <c:v>104.41451053614294</c:v>
                </c:pt>
                <c:pt idx="65">
                  <c:v>102.60069351827151</c:v>
                </c:pt>
                <c:pt idx="66">
                  <c:v>104.601226993865</c:v>
                </c:pt>
                <c:pt idx="67">
                  <c:v>103.6543078154174</c:v>
                </c:pt>
                <c:pt idx="68">
                  <c:v>102.9874633235529</c:v>
                </c:pt>
                <c:pt idx="69">
                  <c:v>102.85409442518001</c:v>
                </c:pt>
                <c:pt idx="70">
                  <c:v>102.90744198452917</c:v>
                </c:pt>
                <c:pt idx="71">
                  <c:v>103.64097092558012</c:v>
                </c:pt>
                <c:pt idx="72">
                  <c:v>105.01467057882098</c:v>
                </c:pt>
                <c:pt idx="73">
                  <c:v>107.21525740197383</c:v>
                </c:pt>
                <c:pt idx="74">
                  <c:v>108.5756201653774</c:v>
                </c:pt>
                <c:pt idx="75">
                  <c:v>109.14910642838089</c:v>
                </c:pt>
                <c:pt idx="76">
                  <c:v>108.7489997332622</c:v>
                </c:pt>
                <c:pt idx="77">
                  <c:v>112.9634569218458</c:v>
                </c:pt>
                <c:pt idx="78">
                  <c:v>118.39157108562279</c:v>
                </c:pt>
                <c:pt idx="79">
                  <c:v>120.56548412910105</c:v>
                </c:pt>
                <c:pt idx="80">
                  <c:v>119.19178447586019</c:v>
                </c:pt>
                <c:pt idx="81">
                  <c:v>122.99279807948783</c:v>
                </c:pt>
                <c:pt idx="82">
                  <c:v>122.67271272339288</c:v>
                </c:pt>
                <c:pt idx="83">
                  <c:v>126.54041077620695</c:v>
                </c:pt>
                <c:pt idx="84">
                  <c:v>128.19418511603092</c:v>
                </c:pt>
                <c:pt idx="85">
                  <c:v>128.32755401440383</c:v>
                </c:pt>
                <c:pt idx="86">
                  <c:v>132.3686316351027</c:v>
                </c:pt>
                <c:pt idx="87">
                  <c:v>133.60896238997069</c:v>
                </c:pt>
                <c:pt idx="88">
                  <c:v>131.94185116030943</c:v>
                </c:pt>
                <c:pt idx="89">
                  <c:v>125.80688183515605</c:v>
                </c:pt>
                <c:pt idx="90">
                  <c:v>125.40677514003735</c:v>
                </c:pt>
                <c:pt idx="91">
                  <c:v>125.90024006401708</c:v>
                </c:pt>
                <c:pt idx="92">
                  <c:v>128.43424913310216</c:v>
                </c:pt>
                <c:pt idx="93">
                  <c:v>130.91491064283807</c:v>
                </c:pt>
                <c:pt idx="94">
                  <c:v>132.66204321152304</c:v>
                </c:pt>
                <c:pt idx="95">
                  <c:v>130.87489997332619</c:v>
                </c:pt>
                <c:pt idx="96">
                  <c:v>133.36889837289942</c:v>
                </c:pt>
                <c:pt idx="97">
                  <c:v>135.38276873833021</c:v>
                </c:pt>
                <c:pt idx="98">
                  <c:v>136.27634035742864</c:v>
                </c:pt>
                <c:pt idx="99">
                  <c:v>138.61029607895438</c:v>
                </c:pt>
                <c:pt idx="100">
                  <c:v>139.59722592691384</c:v>
                </c:pt>
                <c:pt idx="101">
                  <c:v>143.67831421712455</c:v>
                </c:pt>
                <c:pt idx="102">
                  <c:v>142.18458255534807</c:v>
                </c:pt>
                <c:pt idx="103">
                  <c:v>140.21072285942915</c:v>
                </c:pt>
                <c:pt idx="104">
                  <c:v>140.62416644438514</c:v>
                </c:pt>
                <c:pt idx="105">
                  <c:v>140.11736463056815</c:v>
                </c:pt>
                <c:pt idx="106">
                  <c:v>141.1176313683649</c:v>
                </c:pt>
                <c:pt idx="107">
                  <c:v>138.09015737530009</c:v>
                </c:pt>
                <c:pt idx="108">
                  <c:v>138.14350493464926</c:v>
                </c:pt>
                <c:pt idx="109">
                  <c:v>129.86129634569221</c:v>
                </c:pt>
                <c:pt idx="110">
                  <c:v>129.67457988797014</c:v>
                </c:pt>
                <c:pt idx="111">
                  <c:v>125.96692451320354</c:v>
                </c:pt>
                <c:pt idx="112">
                  <c:v>129.66124299813285</c:v>
                </c:pt>
                <c:pt idx="113">
                  <c:v>130.99493198186184</c:v>
                </c:pt>
                <c:pt idx="114">
                  <c:v>124.27313950386771</c:v>
                </c:pt>
                <c:pt idx="115">
                  <c:v>123.55294745265404</c:v>
                </c:pt>
                <c:pt idx="116">
                  <c:v>125.75353427580689</c:v>
                </c:pt>
                <c:pt idx="117">
                  <c:v>120.3921045612163</c:v>
                </c:pt>
                <c:pt idx="118">
                  <c:v>112.85676180314749</c:v>
                </c:pt>
                <c:pt idx="119">
                  <c:v>113.110162710056</c:v>
                </c:pt>
                <c:pt idx="120">
                  <c:v>115.39077087223257</c:v>
                </c:pt>
                <c:pt idx="121">
                  <c:v>113.60362763403572</c:v>
                </c:pt>
                <c:pt idx="122">
                  <c:v>115.28407575353422</c:v>
                </c:pt>
                <c:pt idx="123">
                  <c:v>113.15017337956785</c:v>
                </c:pt>
                <c:pt idx="124">
                  <c:v>120.11202987463319</c:v>
                </c:pt>
                <c:pt idx="125">
                  <c:v>122.2325953587623</c:v>
                </c:pt>
                <c:pt idx="126">
                  <c:v>124.24646572419307</c:v>
                </c:pt>
                <c:pt idx="127">
                  <c:v>125.34009069085086</c:v>
                </c:pt>
                <c:pt idx="128">
                  <c:v>126.52707388636966</c:v>
                </c:pt>
                <c:pt idx="129">
                  <c:v>128.6209655908242</c:v>
                </c:pt>
                <c:pt idx="130">
                  <c:v>129.96799146439048</c:v>
                </c:pt>
                <c:pt idx="131">
                  <c:v>132.30194718591622</c:v>
                </c:pt>
                <c:pt idx="132">
                  <c:v>134.02240597492661</c:v>
                </c:pt>
                <c:pt idx="133">
                  <c:v>132.83542277940779</c:v>
                </c:pt>
                <c:pt idx="134">
                  <c:v>129.43451587089885</c:v>
                </c:pt>
                <c:pt idx="135">
                  <c:v>135.44945318751664</c:v>
                </c:pt>
                <c:pt idx="136">
                  <c:v>136.20965590824215</c:v>
                </c:pt>
                <c:pt idx="137">
                  <c:v>133.19551880501464</c:v>
                </c:pt>
                <c:pt idx="138">
                  <c:v>131.4083755668178</c:v>
                </c:pt>
                <c:pt idx="139">
                  <c:v>131.87516671112294</c:v>
                </c:pt>
                <c:pt idx="140">
                  <c:v>132.39530541477725</c:v>
                </c:pt>
                <c:pt idx="141">
                  <c:v>132.51533742331284</c:v>
                </c:pt>
                <c:pt idx="142">
                  <c:v>134.39583889037073</c:v>
                </c:pt>
                <c:pt idx="143">
                  <c:v>133.88903707655371</c:v>
                </c:pt>
                <c:pt idx="144">
                  <c:v>135.15604161109627</c:v>
                </c:pt>
                <c:pt idx="145">
                  <c:v>131.91517738063482</c:v>
                </c:pt>
                <c:pt idx="146">
                  <c:v>131.82181915177378</c:v>
                </c:pt>
                <c:pt idx="147">
                  <c:v>132.44865297412642</c:v>
                </c:pt>
                <c:pt idx="148">
                  <c:v>133.23552947452654</c:v>
                </c:pt>
                <c:pt idx="149">
                  <c:v>133.302213923713</c:v>
                </c:pt>
                <c:pt idx="150">
                  <c:v>133.55561483062152</c:v>
                </c:pt>
                <c:pt idx="151">
                  <c:v>132.68871699119765</c:v>
                </c:pt>
                <c:pt idx="152">
                  <c:v>127.36729794611897</c:v>
                </c:pt>
                <c:pt idx="153">
                  <c:v>126.22032542011203</c:v>
                </c:pt>
                <c:pt idx="154">
                  <c:v>128.54094425180048</c:v>
                </c:pt>
                <c:pt idx="155">
                  <c:v>127.75406775140038</c:v>
                </c:pt>
                <c:pt idx="156">
                  <c:v>128.50093358228861</c:v>
                </c:pt>
                <c:pt idx="157">
                  <c:v>132.5153374233129</c:v>
                </c:pt>
                <c:pt idx="158">
                  <c:v>134.30248066150975</c:v>
                </c:pt>
                <c:pt idx="159">
                  <c:v>134.28914377167246</c:v>
                </c:pt>
                <c:pt idx="160">
                  <c:v>134.96932515337426</c:v>
                </c:pt>
                <c:pt idx="161">
                  <c:v>133.76900506801815</c:v>
                </c:pt>
                <c:pt idx="162">
                  <c:v>132.02187249933314</c:v>
                </c:pt>
                <c:pt idx="163">
                  <c:v>132.06188316884501</c:v>
                </c:pt>
                <c:pt idx="164">
                  <c:v>131.46172312616696</c:v>
                </c:pt>
                <c:pt idx="165">
                  <c:v>133.42224593224861</c:v>
                </c:pt>
                <c:pt idx="166">
                  <c:v>134.42251267004536</c:v>
                </c:pt>
                <c:pt idx="167">
                  <c:v>136.18298212856763</c:v>
                </c:pt>
                <c:pt idx="168">
                  <c:v>136.35636169645238</c:v>
                </c:pt>
                <c:pt idx="169">
                  <c:v>138.23686316351029</c:v>
                </c:pt>
                <c:pt idx="170">
                  <c:v>138.41024273139504</c:v>
                </c:pt>
                <c:pt idx="171">
                  <c:v>139.66391037610029</c:v>
                </c:pt>
                <c:pt idx="172">
                  <c:v>141.85116030941583</c:v>
                </c:pt>
                <c:pt idx="173">
                  <c:v>143.33155508135499</c:v>
                </c:pt>
                <c:pt idx="174">
                  <c:v>140.42411309682581</c:v>
                </c:pt>
                <c:pt idx="175">
                  <c:v>141.997866097626</c:v>
                </c:pt>
                <c:pt idx="176">
                  <c:v>141.19765270738861</c:v>
                </c:pt>
                <c:pt idx="177">
                  <c:v>142.6780474793278</c:v>
                </c:pt>
                <c:pt idx="178">
                  <c:v>146.43905041344357</c:v>
                </c:pt>
                <c:pt idx="179">
                  <c:v>148.55961589757268</c:v>
                </c:pt>
                <c:pt idx="180">
                  <c:v>148.23953054147773</c:v>
                </c:pt>
                <c:pt idx="181">
                  <c:v>146.46572419311815</c:v>
                </c:pt>
                <c:pt idx="182">
                  <c:v>149.83995732195248</c:v>
                </c:pt>
                <c:pt idx="183">
                  <c:v>150.9869298479594</c:v>
                </c:pt>
                <c:pt idx="184">
                  <c:v>152.82742064550544</c:v>
                </c:pt>
                <c:pt idx="185">
                  <c:v>157.22859429181113</c:v>
                </c:pt>
                <c:pt idx="186">
                  <c:v>158.64230461456387</c:v>
                </c:pt>
                <c:pt idx="187">
                  <c:v>160.25606828487594</c:v>
                </c:pt>
                <c:pt idx="188">
                  <c:v>162.14990664177111</c:v>
                </c:pt>
                <c:pt idx="189">
                  <c:v>161.36303014137098</c:v>
                </c:pt>
                <c:pt idx="190">
                  <c:v>164.25713523606288</c:v>
                </c:pt>
                <c:pt idx="191">
                  <c:v>166.85782875433443</c:v>
                </c:pt>
                <c:pt idx="192">
                  <c:v>169.16511069618559</c:v>
                </c:pt>
                <c:pt idx="193">
                  <c:v>176.12696719125094</c:v>
                </c:pt>
                <c:pt idx="194">
                  <c:v>182.30194718591619</c:v>
                </c:pt>
                <c:pt idx="195">
                  <c:v>184.15577487329952</c:v>
                </c:pt>
                <c:pt idx="196">
                  <c:v>183.83568951720454</c:v>
                </c:pt>
                <c:pt idx="197">
                  <c:v>185.72952787409969</c:v>
                </c:pt>
                <c:pt idx="198">
                  <c:v>178.50093358228855</c:v>
                </c:pt>
                <c:pt idx="199">
                  <c:v>183.30221392371291</c:v>
                </c:pt>
                <c:pt idx="200">
                  <c:v>175.52680714857291</c:v>
                </c:pt>
                <c:pt idx="201">
                  <c:v>170.09869298479592</c:v>
                </c:pt>
                <c:pt idx="202">
                  <c:v>177.71405708188846</c:v>
                </c:pt>
                <c:pt idx="203">
                  <c:v>178.92771405708183</c:v>
                </c:pt>
                <c:pt idx="204">
                  <c:v>173.5396105628167</c:v>
                </c:pt>
                <c:pt idx="205">
                  <c:v>168.35156041611091</c:v>
                </c:pt>
                <c:pt idx="206">
                  <c:v>168.72499333155505</c:v>
                </c:pt>
                <c:pt idx="207">
                  <c:v>169.52520672179244</c:v>
                </c:pt>
                <c:pt idx="208">
                  <c:v>169.57855428114161</c:v>
                </c:pt>
                <c:pt idx="209">
                  <c:v>173.32622032542005</c:v>
                </c:pt>
                <c:pt idx="210">
                  <c:v>173.39290477460648</c:v>
                </c:pt>
                <c:pt idx="211">
                  <c:v>179.12776740464119</c:v>
                </c:pt>
                <c:pt idx="212">
                  <c:v>180.08802347292607</c:v>
                </c:pt>
                <c:pt idx="213">
                  <c:v>180.76820485462784</c:v>
                </c:pt>
                <c:pt idx="214">
                  <c:v>183.72899439850622</c:v>
                </c:pt>
                <c:pt idx="215">
                  <c:v>184.36916511069617</c:v>
                </c:pt>
                <c:pt idx="216">
                  <c:v>184.36916511069617</c:v>
                </c:pt>
                <c:pt idx="217">
                  <c:v>182.68871699119762</c:v>
                </c:pt>
                <c:pt idx="218">
                  <c:v>188.73032808748997</c:v>
                </c:pt>
                <c:pt idx="219">
                  <c:v>189.2638036809816</c:v>
                </c:pt>
                <c:pt idx="220">
                  <c:v>191.70445452120569</c:v>
                </c:pt>
                <c:pt idx="221">
                  <c:v>193.07815417444658</c:v>
                </c:pt>
                <c:pt idx="222">
                  <c:v>189.34382502000537</c:v>
                </c:pt>
                <c:pt idx="223">
                  <c:v>186.92984795945588</c:v>
                </c:pt>
                <c:pt idx="224">
                  <c:v>185.22272606028278</c:v>
                </c:pt>
                <c:pt idx="225">
                  <c:v>190.71752467324626</c:v>
                </c:pt>
                <c:pt idx="226">
                  <c:v>195.73219525206727</c:v>
                </c:pt>
                <c:pt idx="227">
                  <c:v>196.73246198986402</c:v>
                </c:pt>
                <c:pt idx="228">
                  <c:v>195.66551080288085</c:v>
                </c:pt>
                <c:pt idx="229">
                  <c:v>196.29234462523348</c:v>
                </c:pt>
                <c:pt idx="230">
                  <c:v>198.67964790610839</c:v>
                </c:pt>
                <c:pt idx="231">
                  <c:v>198.0128034142439</c:v>
                </c:pt>
                <c:pt idx="232">
                  <c:v>204.98799679914652</c:v>
                </c:pt>
                <c:pt idx="233">
                  <c:v>203.96105628167521</c:v>
                </c:pt>
                <c:pt idx="234">
                  <c:v>204.42784742598033</c:v>
                </c:pt>
                <c:pt idx="235">
                  <c:v>204.54787943451595</c:v>
                </c:pt>
                <c:pt idx="236">
                  <c:v>210.40277407308622</c:v>
                </c:pt>
                <c:pt idx="237">
                  <c:v>205.9349159775941</c:v>
                </c:pt>
                <c:pt idx="238">
                  <c:v>199.59989330488139</c:v>
                </c:pt>
                <c:pt idx="239">
                  <c:v>199.29314483862373</c:v>
                </c:pt>
                <c:pt idx="240">
                  <c:v>190.97092558015478</c:v>
                </c:pt>
                <c:pt idx="241">
                  <c:v>200.93358228861038</c:v>
                </c:pt>
                <c:pt idx="242">
                  <c:v>206.56174979994674</c:v>
                </c:pt>
                <c:pt idx="243">
                  <c:v>207.81541744465198</c:v>
                </c:pt>
                <c:pt idx="244">
                  <c:v>215.65750866897847</c:v>
                </c:pt>
                <c:pt idx="245">
                  <c:v>209.52253934382512</c:v>
                </c:pt>
                <c:pt idx="246">
                  <c:v>213.71032275273421</c:v>
                </c:pt>
                <c:pt idx="247">
                  <c:v>218.31154974659921</c:v>
                </c:pt>
                <c:pt idx="248">
                  <c:v>219.15177380634847</c:v>
                </c:pt>
                <c:pt idx="249">
                  <c:v>220.56548412910121</c:v>
                </c:pt>
                <c:pt idx="250">
                  <c:v>221.64577220592173</c:v>
                </c:pt>
                <c:pt idx="251">
                  <c:v>221.75246732462006</c:v>
                </c:pt>
                <c:pt idx="252">
                  <c:v>222.68604961323032</c:v>
                </c:pt>
                <c:pt idx="253">
                  <c:v>227.36729794611907</c:v>
                </c:pt>
                <c:pt idx="254">
                  <c:v>217.99146439050423</c:v>
                </c:pt>
                <c:pt idx="255">
                  <c:v>200.82688716991208</c:v>
                </c:pt>
                <c:pt idx="256">
                  <c:v>209.77594025073361</c:v>
                </c:pt>
                <c:pt idx="257">
                  <c:v>210.17604694585231</c:v>
                </c:pt>
                <c:pt idx="258">
                  <c:v>212.83008802347302</c:v>
                </c:pt>
                <c:pt idx="259">
                  <c:v>212.81675113363571</c:v>
                </c:pt>
                <c:pt idx="260">
                  <c:v>217.36463056815157</c:v>
                </c:pt>
                <c:pt idx="261">
                  <c:v>220.07201920512142</c:v>
                </c:pt>
                <c:pt idx="262">
                  <c:v>215.24406508402245</c:v>
                </c:pt>
                <c:pt idx="263">
                  <c:v>224.3531608428915</c:v>
                </c:pt>
                <c:pt idx="264">
                  <c:v>224.61989863963728</c:v>
                </c:pt>
                <c:pt idx="265">
                  <c:v>227.11389703921054</c:v>
                </c:pt>
                <c:pt idx="266">
                  <c:v>230.08802347292621</c:v>
                </c:pt>
                <c:pt idx="267">
                  <c:v>237.81008268871707</c:v>
                </c:pt>
                <c:pt idx="268">
                  <c:v>239.38383568951727</c:v>
                </c:pt>
                <c:pt idx="269">
                  <c:v>239.41050946919185</c:v>
                </c:pt>
                <c:pt idx="270">
                  <c:v>243.62496665777545</c:v>
                </c:pt>
                <c:pt idx="271">
                  <c:v>247.15924246465727</c:v>
                </c:pt>
                <c:pt idx="272">
                  <c:v>250.09335822886106</c:v>
                </c:pt>
                <c:pt idx="273">
                  <c:v>244.63857028540946</c:v>
                </c:pt>
                <c:pt idx="274">
                  <c:v>245.93224859962655</c:v>
                </c:pt>
                <c:pt idx="275">
                  <c:v>251.80048012803414</c:v>
                </c:pt>
                <c:pt idx="276">
                  <c:v>256.98853027473996</c:v>
                </c:pt>
                <c:pt idx="277">
                  <c:v>251.64043744998668</c:v>
                </c:pt>
                <c:pt idx="278">
                  <c:v>248.10616164310485</c:v>
                </c:pt>
                <c:pt idx="279">
                  <c:v>246.26567084555884</c:v>
                </c:pt>
                <c:pt idx="280">
                  <c:v>241.304347826087</c:v>
                </c:pt>
                <c:pt idx="281">
                  <c:v>240.05068018138175</c:v>
                </c:pt>
                <c:pt idx="282">
                  <c:v>233.10216057615369</c:v>
                </c:pt>
                <c:pt idx="283">
                  <c:v>239.94398506268342</c:v>
                </c:pt>
                <c:pt idx="284">
                  <c:v>240.1173646305682</c:v>
                </c:pt>
                <c:pt idx="285">
                  <c:v>231.34169111763143</c:v>
                </c:pt>
                <c:pt idx="286">
                  <c:v>236.3030141371033</c:v>
                </c:pt>
                <c:pt idx="287">
                  <c:v>243.07815417444658</c:v>
                </c:pt>
                <c:pt idx="288">
                  <c:v>238.21018938383577</c:v>
                </c:pt>
                <c:pt idx="289">
                  <c:v>250.40010669511875</c:v>
                </c:pt>
                <c:pt idx="290">
                  <c:v>243.37156575086695</c:v>
                </c:pt>
                <c:pt idx="291">
                  <c:v>246.81248332888777</c:v>
                </c:pt>
                <c:pt idx="292">
                  <c:v>248.01280341424388</c:v>
                </c:pt>
                <c:pt idx="293">
                  <c:v>254.30781541744471</c:v>
                </c:pt>
                <c:pt idx="294">
                  <c:v>259.61589757268609</c:v>
                </c:pt>
                <c:pt idx="295">
                  <c:v>260.0960256068285</c:v>
                </c:pt>
                <c:pt idx="296">
                  <c:v>261.2429981328354</c:v>
                </c:pt>
                <c:pt idx="297">
                  <c:v>252.57401973859692</c:v>
                </c:pt>
                <c:pt idx="298">
                  <c:v>251.01360362763401</c:v>
                </c:pt>
                <c:pt idx="299">
                  <c:v>256.66844491864492</c:v>
                </c:pt>
                <c:pt idx="300">
                  <c:v>261.74979994665239</c:v>
                </c:pt>
              </c:numCache>
            </c:numRef>
          </c:val>
          <c:smooth val="0"/>
          <c:extLst>
            <c:ext xmlns:c16="http://schemas.microsoft.com/office/drawing/2014/chart" uri="{C3380CC4-5D6E-409C-BE32-E72D297353CC}">
              <c16:uniqueId val="{00000001-D1B6-4673-8D98-E32838DBDBD7}"/>
            </c:ext>
          </c:extLst>
        </c:ser>
        <c:ser>
          <c:idx val="2"/>
          <c:order val="2"/>
          <c:tx>
            <c:strRef>
              <c:f>Blad1!$D$1</c:f>
              <c:strCache>
                <c:ptCount val="1"/>
                <c:pt idx="0">
                  <c:v>Långa räntefonder</c:v>
                </c:pt>
              </c:strCache>
            </c:strRef>
          </c:tx>
          <c:spPr>
            <a:ln w="28575" cap="rnd">
              <a:solidFill>
                <a:schemeClr val="accent3"/>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Blad1!$D$2:$D$302</c:f>
              <c:numCache>
                <c:formatCode>General</c:formatCode>
                <c:ptCount val="301"/>
                <c:pt idx="0">
                  <c:v>100</c:v>
                </c:pt>
                <c:pt idx="1">
                  <c:v>101.17387101229114</c:v>
                </c:pt>
                <c:pt idx="2">
                  <c:v>100.45573815771303</c:v>
                </c:pt>
                <c:pt idx="3">
                  <c:v>101.22911200110482</c:v>
                </c:pt>
                <c:pt idx="4">
                  <c:v>101.86438337246238</c:v>
                </c:pt>
                <c:pt idx="5">
                  <c:v>100.78718409059523</c:v>
                </c:pt>
                <c:pt idx="6">
                  <c:v>99.66855406711781</c:v>
                </c:pt>
                <c:pt idx="7">
                  <c:v>98.881369976522578</c:v>
                </c:pt>
                <c:pt idx="8">
                  <c:v>98.646595774064366</c:v>
                </c:pt>
                <c:pt idx="9">
                  <c:v>98.563734290843811</c:v>
                </c:pt>
                <c:pt idx="10">
                  <c:v>98.895180223726015</c:v>
                </c:pt>
                <c:pt idx="11">
                  <c:v>99.599502831100693</c:v>
                </c:pt>
                <c:pt idx="12">
                  <c:v>99.696174561524671</c:v>
                </c:pt>
                <c:pt idx="13">
                  <c:v>99.406159370252752</c:v>
                </c:pt>
                <c:pt idx="14">
                  <c:v>99.91713851677946</c:v>
                </c:pt>
                <c:pt idx="15">
                  <c:v>101.40864521474938</c:v>
                </c:pt>
                <c:pt idx="16">
                  <c:v>101.62960917000419</c:v>
                </c:pt>
                <c:pt idx="17">
                  <c:v>102.47203424941311</c:v>
                </c:pt>
                <c:pt idx="18">
                  <c:v>102.78966993509188</c:v>
                </c:pt>
                <c:pt idx="19">
                  <c:v>103.14873636238092</c:v>
                </c:pt>
                <c:pt idx="20">
                  <c:v>103.74257699212819</c:v>
                </c:pt>
                <c:pt idx="21">
                  <c:v>104.37784836348573</c:v>
                </c:pt>
                <c:pt idx="22">
                  <c:v>105.17884270128438</c:v>
                </c:pt>
                <c:pt idx="23">
                  <c:v>105.99364728628646</c:v>
                </c:pt>
                <c:pt idx="24">
                  <c:v>107.34705151222211</c:v>
                </c:pt>
                <c:pt idx="25">
                  <c:v>108.16185609722417</c:v>
                </c:pt>
                <c:pt idx="26">
                  <c:v>108.36900980527555</c:v>
                </c:pt>
                <c:pt idx="27">
                  <c:v>109.32191686231187</c:v>
                </c:pt>
                <c:pt idx="28">
                  <c:v>108.1756663444276</c:v>
                </c:pt>
                <c:pt idx="29">
                  <c:v>107.71992818671457</c:v>
                </c:pt>
                <c:pt idx="30">
                  <c:v>107.52658472586661</c:v>
                </c:pt>
                <c:pt idx="31">
                  <c:v>108.92141969341253</c:v>
                </c:pt>
                <c:pt idx="32">
                  <c:v>109.87432675044884</c:v>
                </c:pt>
                <c:pt idx="33">
                  <c:v>110.26101367214474</c:v>
                </c:pt>
                <c:pt idx="34">
                  <c:v>111.76633061731808</c:v>
                </c:pt>
                <c:pt idx="35">
                  <c:v>111.40726419002903</c:v>
                </c:pt>
                <c:pt idx="36">
                  <c:v>110.70294158265435</c:v>
                </c:pt>
                <c:pt idx="37">
                  <c:v>110.81342356028173</c:v>
                </c:pt>
                <c:pt idx="38">
                  <c:v>110.951526032316</c:v>
                </c:pt>
                <c:pt idx="39">
                  <c:v>110.46816738019611</c:v>
                </c:pt>
                <c:pt idx="40">
                  <c:v>111.21392072918105</c:v>
                </c:pt>
                <c:pt idx="41">
                  <c:v>111.66965888689407</c:v>
                </c:pt>
                <c:pt idx="42">
                  <c:v>112.76066841596464</c:v>
                </c:pt>
                <c:pt idx="43">
                  <c:v>114.04502140588316</c:v>
                </c:pt>
                <c:pt idx="44">
                  <c:v>114.94268747410578</c:v>
                </c:pt>
                <c:pt idx="45">
                  <c:v>116.2960917000414</c:v>
                </c:pt>
                <c:pt idx="46">
                  <c:v>116.26847120563455</c:v>
                </c:pt>
                <c:pt idx="47">
                  <c:v>116.82088109377156</c:v>
                </c:pt>
                <c:pt idx="48">
                  <c:v>118.7819361966579</c:v>
                </c:pt>
                <c:pt idx="49">
                  <c:v>119.72103300649079</c:v>
                </c:pt>
                <c:pt idx="50">
                  <c:v>120.77061179395109</c:v>
                </c:pt>
                <c:pt idx="51">
                  <c:v>120.43916586106889</c:v>
                </c:pt>
                <c:pt idx="52">
                  <c:v>120.66012981632372</c:v>
                </c:pt>
                <c:pt idx="53">
                  <c:v>123.17359480734704</c:v>
                </c:pt>
                <c:pt idx="54">
                  <c:v>123.42217925700871</c:v>
                </c:pt>
                <c:pt idx="55">
                  <c:v>122.70404640243059</c:v>
                </c:pt>
                <c:pt idx="56">
                  <c:v>122.16544676149701</c:v>
                </c:pt>
                <c:pt idx="57">
                  <c:v>123.65695345946693</c:v>
                </c:pt>
                <c:pt idx="58">
                  <c:v>122.15163651429361</c:v>
                </c:pt>
                <c:pt idx="59">
                  <c:v>122.41403121115869</c:v>
                </c:pt>
                <c:pt idx="60">
                  <c:v>123.98839939234912</c:v>
                </c:pt>
                <c:pt idx="61">
                  <c:v>124.74796298853749</c:v>
                </c:pt>
                <c:pt idx="62">
                  <c:v>126.17041845049027</c:v>
                </c:pt>
                <c:pt idx="63">
                  <c:v>127.84145836210467</c:v>
                </c:pt>
                <c:pt idx="64">
                  <c:v>126.34995166413478</c:v>
                </c:pt>
                <c:pt idx="65">
                  <c:v>126.51567463057587</c:v>
                </c:pt>
                <c:pt idx="66">
                  <c:v>126.584725866593</c:v>
                </c:pt>
                <c:pt idx="67">
                  <c:v>127.41334069879852</c:v>
                </c:pt>
                <c:pt idx="68">
                  <c:v>128.38005800303824</c:v>
                </c:pt>
                <c:pt idx="69">
                  <c:v>129.00151912719238</c:v>
                </c:pt>
                <c:pt idx="70">
                  <c:v>129.83013395939787</c:v>
                </c:pt>
                <c:pt idx="71">
                  <c:v>130.92114348846843</c:v>
                </c:pt>
                <c:pt idx="72">
                  <c:v>131.88786079270818</c:v>
                </c:pt>
                <c:pt idx="73">
                  <c:v>133.29650600745754</c:v>
                </c:pt>
                <c:pt idx="74">
                  <c:v>133.14459328821985</c:v>
                </c:pt>
                <c:pt idx="75">
                  <c:v>133.69700317635687</c:v>
                </c:pt>
                <c:pt idx="76">
                  <c:v>135.67186852644664</c:v>
                </c:pt>
                <c:pt idx="77">
                  <c:v>136.6385858306864</c:v>
                </c:pt>
                <c:pt idx="78">
                  <c:v>138.51677945035217</c:v>
                </c:pt>
                <c:pt idx="79">
                  <c:v>138.19914376467341</c:v>
                </c:pt>
                <c:pt idx="80">
                  <c:v>138.37867697831794</c:v>
                </c:pt>
                <c:pt idx="81">
                  <c:v>138.19914376467341</c:v>
                </c:pt>
                <c:pt idx="82">
                  <c:v>137.3567186852645</c:v>
                </c:pt>
                <c:pt idx="83">
                  <c:v>137.05289324678915</c:v>
                </c:pt>
                <c:pt idx="84">
                  <c:v>137.17718547161999</c:v>
                </c:pt>
                <c:pt idx="85">
                  <c:v>136.88717028034807</c:v>
                </c:pt>
                <c:pt idx="86">
                  <c:v>137.55006214611245</c:v>
                </c:pt>
                <c:pt idx="87">
                  <c:v>136.51429360585558</c:v>
                </c:pt>
                <c:pt idx="88">
                  <c:v>136.00331445932886</c:v>
                </c:pt>
                <c:pt idx="89">
                  <c:v>136.3485706394145</c:v>
                </c:pt>
                <c:pt idx="90">
                  <c:v>135.85140174009121</c:v>
                </c:pt>
                <c:pt idx="91">
                  <c:v>136.8595497859412</c:v>
                </c:pt>
                <c:pt idx="92">
                  <c:v>137.53625189890903</c:v>
                </c:pt>
                <c:pt idx="93">
                  <c:v>138.11628228145287</c:v>
                </c:pt>
                <c:pt idx="94">
                  <c:v>138.21295401187683</c:v>
                </c:pt>
                <c:pt idx="95">
                  <c:v>138.9310868664549</c:v>
                </c:pt>
                <c:pt idx="96">
                  <c:v>138.10247203424942</c:v>
                </c:pt>
                <c:pt idx="97">
                  <c:v>137.46720066289188</c:v>
                </c:pt>
                <c:pt idx="98">
                  <c:v>138.98632785526863</c:v>
                </c:pt>
                <c:pt idx="99">
                  <c:v>138.73774340560698</c:v>
                </c:pt>
                <c:pt idx="100">
                  <c:v>138.22676425908028</c:v>
                </c:pt>
                <c:pt idx="101">
                  <c:v>137.88150807899467</c:v>
                </c:pt>
                <c:pt idx="102">
                  <c:v>137.19099571882342</c:v>
                </c:pt>
                <c:pt idx="103">
                  <c:v>138.13009252865632</c:v>
                </c:pt>
                <c:pt idx="104">
                  <c:v>138.97251760806523</c:v>
                </c:pt>
                <c:pt idx="105">
                  <c:v>138.90346637204811</c:v>
                </c:pt>
                <c:pt idx="106">
                  <c:v>139.49730700179538</c:v>
                </c:pt>
                <c:pt idx="107">
                  <c:v>140.10495787874606</c:v>
                </c:pt>
                <c:pt idx="108">
                  <c:v>139.82875293467757</c:v>
                </c:pt>
                <c:pt idx="109">
                  <c:v>142.28697693688719</c:v>
                </c:pt>
                <c:pt idx="110">
                  <c:v>141.96934125120839</c:v>
                </c:pt>
                <c:pt idx="111">
                  <c:v>142.06601298163235</c:v>
                </c:pt>
                <c:pt idx="112">
                  <c:v>141.80361828476728</c:v>
                </c:pt>
                <c:pt idx="113">
                  <c:v>140.56069603645903</c:v>
                </c:pt>
                <c:pt idx="114">
                  <c:v>139.77351194586379</c:v>
                </c:pt>
                <c:pt idx="115">
                  <c:v>141.48598259908852</c:v>
                </c:pt>
                <c:pt idx="116">
                  <c:v>142.78414583621046</c:v>
                </c:pt>
                <c:pt idx="117">
                  <c:v>143.46084794917826</c:v>
                </c:pt>
                <c:pt idx="118">
                  <c:v>146.54053307554202</c:v>
                </c:pt>
                <c:pt idx="119">
                  <c:v>149.68926943792289</c:v>
                </c:pt>
                <c:pt idx="120">
                  <c:v>152.61704184504899</c:v>
                </c:pt>
                <c:pt idx="121">
                  <c:v>150.73884822538321</c:v>
                </c:pt>
                <c:pt idx="122">
                  <c:v>152.7827648114901</c:v>
                </c:pt>
                <c:pt idx="123">
                  <c:v>152.0093909680983</c:v>
                </c:pt>
                <c:pt idx="124">
                  <c:v>151.74699627123323</c:v>
                </c:pt>
                <c:pt idx="125">
                  <c:v>150.25548957326333</c:v>
                </c:pt>
                <c:pt idx="126">
                  <c:v>152.10606269852229</c:v>
                </c:pt>
                <c:pt idx="127">
                  <c:v>154.08092804861204</c:v>
                </c:pt>
                <c:pt idx="128">
                  <c:v>155.00621461124152</c:v>
                </c:pt>
                <c:pt idx="129">
                  <c:v>155.7105372186162</c:v>
                </c:pt>
                <c:pt idx="130">
                  <c:v>156.77392625327991</c:v>
                </c:pt>
                <c:pt idx="131">
                  <c:v>157.60254108548543</c:v>
                </c:pt>
                <c:pt idx="132">
                  <c:v>157.51967960226489</c:v>
                </c:pt>
                <c:pt idx="133">
                  <c:v>158.74879160336971</c:v>
                </c:pt>
                <c:pt idx="134">
                  <c:v>159.60502692998207</c:v>
                </c:pt>
                <c:pt idx="135">
                  <c:v>160.90319016710404</c:v>
                </c:pt>
                <c:pt idx="136">
                  <c:v>162.60185057312529</c:v>
                </c:pt>
                <c:pt idx="137">
                  <c:v>163.25093219168625</c:v>
                </c:pt>
                <c:pt idx="138">
                  <c:v>162.98853749482117</c:v>
                </c:pt>
                <c:pt idx="139">
                  <c:v>163.65142936058558</c:v>
                </c:pt>
                <c:pt idx="140">
                  <c:v>166.80016572296645</c:v>
                </c:pt>
                <c:pt idx="141">
                  <c:v>165.68153569948902</c:v>
                </c:pt>
                <c:pt idx="142">
                  <c:v>164.16240850711227</c:v>
                </c:pt>
                <c:pt idx="143">
                  <c:v>163.52713713575471</c:v>
                </c:pt>
                <c:pt idx="144">
                  <c:v>162.11849192100539</c:v>
                </c:pt>
                <c:pt idx="145">
                  <c:v>161.63513326888551</c:v>
                </c:pt>
                <c:pt idx="146">
                  <c:v>162.02182019058139</c:v>
                </c:pt>
                <c:pt idx="147">
                  <c:v>162.54660958431154</c:v>
                </c:pt>
                <c:pt idx="148">
                  <c:v>163.58237812456838</c:v>
                </c:pt>
                <c:pt idx="149">
                  <c:v>165.40533075542044</c:v>
                </c:pt>
                <c:pt idx="150">
                  <c:v>165.93012014915058</c:v>
                </c:pt>
                <c:pt idx="151">
                  <c:v>168.27786217373281</c:v>
                </c:pt>
                <c:pt idx="152">
                  <c:v>170.41845049026369</c:v>
                </c:pt>
                <c:pt idx="153">
                  <c:v>172.07568015467467</c:v>
                </c:pt>
                <c:pt idx="154">
                  <c:v>171.46802927772399</c:v>
                </c:pt>
                <c:pt idx="155">
                  <c:v>173.028587211711</c:v>
                </c:pt>
                <c:pt idx="156">
                  <c:v>174.27150946001922</c:v>
                </c:pt>
                <c:pt idx="157">
                  <c:v>175.03107305620756</c:v>
                </c:pt>
                <c:pt idx="158">
                  <c:v>174.86535008976645</c:v>
                </c:pt>
                <c:pt idx="159">
                  <c:v>174.82391934815618</c:v>
                </c:pt>
                <c:pt idx="160">
                  <c:v>175.94254937163359</c:v>
                </c:pt>
                <c:pt idx="161">
                  <c:v>178.34553238502951</c:v>
                </c:pt>
                <c:pt idx="162">
                  <c:v>177.24071260875556</c:v>
                </c:pt>
                <c:pt idx="163">
                  <c:v>179.16033697003161</c:v>
                </c:pt>
                <c:pt idx="164">
                  <c:v>180.00276204944055</c:v>
                </c:pt>
                <c:pt idx="165">
                  <c:v>180.87280762325631</c:v>
                </c:pt>
                <c:pt idx="166">
                  <c:v>181.4114072641899</c:v>
                </c:pt>
                <c:pt idx="167">
                  <c:v>182.11572987156455</c:v>
                </c:pt>
                <c:pt idx="168">
                  <c:v>182.57146802927755</c:v>
                </c:pt>
                <c:pt idx="169">
                  <c:v>181.03853058969742</c:v>
                </c:pt>
                <c:pt idx="170">
                  <c:v>181.57713023063098</c:v>
                </c:pt>
                <c:pt idx="171">
                  <c:v>182.44717580444677</c:v>
                </c:pt>
                <c:pt idx="172">
                  <c:v>184.18726695207829</c:v>
                </c:pt>
                <c:pt idx="173">
                  <c:v>183.24817014224539</c:v>
                </c:pt>
                <c:pt idx="174">
                  <c:v>181.2456842977488</c:v>
                </c:pt>
                <c:pt idx="175">
                  <c:v>182.19859135478509</c:v>
                </c:pt>
                <c:pt idx="176">
                  <c:v>181.14901256732477</c:v>
                </c:pt>
                <c:pt idx="177">
                  <c:v>182.17097086037825</c:v>
                </c:pt>
                <c:pt idx="178">
                  <c:v>183.73152879436529</c:v>
                </c:pt>
                <c:pt idx="179">
                  <c:v>184.80872807623243</c:v>
                </c:pt>
                <c:pt idx="180">
                  <c:v>184.14583621046805</c:v>
                </c:pt>
                <c:pt idx="181">
                  <c:v>185.92735809970986</c:v>
                </c:pt>
                <c:pt idx="182">
                  <c:v>186.50738848225373</c:v>
                </c:pt>
                <c:pt idx="183">
                  <c:v>187.36362380886604</c:v>
                </c:pt>
                <c:pt idx="184">
                  <c:v>188.82751001242909</c:v>
                </c:pt>
                <c:pt idx="185">
                  <c:v>190.01519127192364</c:v>
                </c:pt>
                <c:pt idx="186">
                  <c:v>190.92666758734967</c:v>
                </c:pt>
                <c:pt idx="187">
                  <c:v>192.11434884684422</c:v>
                </c:pt>
                <c:pt idx="188">
                  <c:v>193.68871702803463</c:v>
                </c:pt>
                <c:pt idx="189">
                  <c:v>193.37108134235586</c:v>
                </c:pt>
                <c:pt idx="190">
                  <c:v>194.9454495235463</c:v>
                </c:pt>
                <c:pt idx="191">
                  <c:v>195.55310040049699</c:v>
                </c:pt>
                <c:pt idx="192">
                  <c:v>195.45642867007302</c:v>
                </c:pt>
                <c:pt idx="193">
                  <c:v>197.40367352575592</c:v>
                </c:pt>
                <c:pt idx="194">
                  <c:v>197.45891451456961</c:v>
                </c:pt>
                <c:pt idx="195">
                  <c:v>198.83993923491209</c:v>
                </c:pt>
                <c:pt idx="196">
                  <c:v>198.5637342908436</c:v>
                </c:pt>
                <c:pt idx="197">
                  <c:v>197.12746858168742</c:v>
                </c:pt>
                <c:pt idx="198">
                  <c:v>194.80734705151201</c:v>
                </c:pt>
                <c:pt idx="199">
                  <c:v>196.40933572710927</c:v>
                </c:pt>
                <c:pt idx="200">
                  <c:v>196.87888413202572</c:v>
                </c:pt>
                <c:pt idx="201">
                  <c:v>196.10551028863392</c:v>
                </c:pt>
                <c:pt idx="202">
                  <c:v>196.45076646871956</c:v>
                </c:pt>
                <c:pt idx="203">
                  <c:v>196.10551028863395</c:v>
                </c:pt>
                <c:pt idx="204">
                  <c:v>194.57257284905376</c:v>
                </c:pt>
                <c:pt idx="205">
                  <c:v>196.68554067117776</c:v>
                </c:pt>
                <c:pt idx="206">
                  <c:v>197.5417759977901</c:v>
                </c:pt>
                <c:pt idx="207">
                  <c:v>197.63844772821412</c:v>
                </c:pt>
                <c:pt idx="208">
                  <c:v>197.14127882889079</c:v>
                </c:pt>
                <c:pt idx="209">
                  <c:v>198.02513464990997</c:v>
                </c:pt>
                <c:pt idx="210">
                  <c:v>200.77337384339154</c:v>
                </c:pt>
                <c:pt idx="211">
                  <c:v>201.85057312525868</c:v>
                </c:pt>
                <c:pt idx="212">
                  <c:v>202.19582930534432</c:v>
                </c:pt>
                <c:pt idx="213">
                  <c:v>202.03010633890321</c:v>
                </c:pt>
                <c:pt idx="214">
                  <c:v>201.72628090042787</c:v>
                </c:pt>
                <c:pt idx="215">
                  <c:v>200.06905123601689</c:v>
                </c:pt>
                <c:pt idx="216">
                  <c:v>199.75141555033809</c:v>
                </c:pt>
                <c:pt idx="217">
                  <c:v>198.61897527965726</c:v>
                </c:pt>
                <c:pt idx="218">
                  <c:v>200.13810247203401</c:v>
                </c:pt>
                <c:pt idx="219">
                  <c:v>199.77903604474497</c:v>
                </c:pt>
                <c:pt idx="220">
                  <c:v>200.24858444966145</c:v>
                </c:pt>
                <c:pt idx="221">
                  <c:v>201.03576854025667</c:v>
                </c:pt>
                <c:pt idx="222">
                  <c:v>199.88951802237241</c:v>
                </c:pt>
                <c:pt idx="223">
                  <c:v>199.83427703355869</c:v>
                </c:pt>
                <c:pt idx="224">
                  <c:v>200.49716889932313</c:v>
                </c:pt>
                <c:pt idx="225">
                  <c:v>200.01381024720325</c:v>
                </c:pt>
                <c:pt idx="226">
                  <c:v>200.85623532661216</c:v>
                </c:pt>
                <c:pt idx="227">
                  <c:v>201.35340422593546</c:v>
                </c:pt>
                <c:pt idx="228">
                  <c:v>200.63527137135736</c:v>
                </c:pt>
                <c:pt idx="229">
                  <c:v>199.97237950559298</c:v>
                </c:pt>
                <c:pt idx="230">
                  <c:v>200.73194310178133</c:v>
                </c:pt>
                <c:pt idx="231">
                  <c:v>201.4915066979697</c:v>
                </c:pt>
                <c:pt idx="232">
                  <c:v>201.67103991161423</c:v>
                </c:pt>
                <c:pt idx="233">
                  <c:v>202.69299820466767</c:v>
                </c:pt>
                <c:pt idx="234">
                  <c:v>202.74823919348137</c:v>
                </c:pt>
                <c:pt idx="235">
                  <c:v>202.08534732771699</c:v>
                </c:pt>
                <c:pt idx="236">
                  <c:v>202.62394696865053</c:v>
                </c:pt>
                <c:pt idx="237">
                  <c:v>201.60198867559706</c:v>
                </c:pt>
                <c:pt idx="238">
                  <c:v>201.53293743957994</c:v>
                </c:pt>
                <c:pt idx="239">
                  <c:v>202.15439856373405</c:v>
                </c:pt>
                <c:pt idx="240">
                  <c:v>202.07153708051348</c:v>
                </c:pt>
                <c:pt idx="241">
                  <c:v>202.77585968788819</c:v>
                </c:pt>
                <c:pt idx="242">
                  <c:v>202.99682364314299</c:v>
                </c:pt>
                <c:pt idx="243">
                  <c:v>204.32260737467178</c:v>
                </c:pt>
                <c:pt idx="244">
                  <c:v>204.86120701560537</c:v>
                </c:pt>
                <c:pt idx="245">
                  <c:v>205.86935506145537</c:v>
                </c:pt>
                <c:pt idx="246">
                  <c:v>207.04322607374647</c:v>
                </c:pt>
                <c:pt idx="247">
                  <c:v>208.23090733324102</c:v>
                </c:pt>
                <c:pt idx="248">
                  <c:v>209.75003452561774</c:v>
                </c:pt>
                <c:pt idx="249">
                  <c:v>208.56235326612321</c:v>
                </c:pt>
                <c:pt idx="250">
                  <c:v>207.05703632094989</c:v>
                </c:pt>
                <c:pt idx="251">
                  <c:v>205.99364728628618</c:v>
                </c:pt>
                <c:pt idx="252">
                  <c:v>205.26170418450465</c:v>
                </c:pt>
                <c:pt idx="253">
                  <c:v>206.75321088247458</c:v>
                </c:pt>
                <c:pt idx="254">
                  <c:v>208.12042535561361</c:v>
                </c:pt>
                <c:pt idx="255">
                  <c:v>204.46070984670604</c:v>
                </c:pt>
                <c:pt idx="256">
                  <c:v>205.41361690374237</c:v>
                </c:pt>
                <c:pt idx="257">
                  <c:v>205.67601160060741</c:v>
                </c:pt>
                <c:pt idx="258">
                  <c:v>206.84988261289851</c:v>
                </c:pt>
                <c:pt idx="259">
                  <c:v>207.25037978179779</c:v>
                </c:pt>
                <c:pt idx="260">
                  <c:v>207.27800027620466</c:v>
                </c:pt>
                <c:pt idx="261">
                  <c:v>208.24471758044442</c:v>
                </c:pt>
                <c:pt idx="262">
                  <c:v>208.3966302996821</c:v>
                </c:pt>
                <c:pt idx="263">
                  <c:v>208.47949178290267</c:v>
                </c:pt>
                <c:pt idx="264">
                  <c:v>208.31376881646156</c:v>
                </c:pt>
                <c:pt idx="265">
                  <c:v>208.2170970860376</c:v>
                </c:pt>
                <c:pt idx="266">
                  <c:v>205.99364728628615</c:v>
                </c:pt>
                <c:pt idx="267">
                  <c:v>206.24223173594783</c:v>
                </c:pt>
                <c:pt idx="268">
                  <c:v>206.2698522303547</c:v>
                </c:pt>
                <c:pt idx="269">
                  <c:v>205.89697555586221</c:v>
                </c:pt>
                <c:pt idx="270">
                  <c:v>206.32509321916837</c:v>
                </c:pt>
                <c:pt idx="271">
                  <c:v>207.98232288357934</c:v>
                </c:pt>
                <c:pt idx="272">
                  <c:v>207.62325645629031</c:v>
                </c:pt>
                <c:pt idx="273">
                  <c:v>206.02126778069302</c:v>
                </c:pt>
                <c:pt idx="274">
                  <c:v>204.94406849882589</c:v>
                </c:pt>
                <c:pt idx="275">
                  <c:v>206.38033420798206</c:v>
                </c:pt>
                <c:pt idx="276">
                  <c:v>205.7864935782348</c:v>
                </c:pt>
                <c:pt idx="277">
                  <c:v>204.36403811628202</c:v>
                </c:pt>
                <c:pt idx="278">
                  <c:v>201.94724485568267</c:v>
                </c:pt>
                <c:pt idx="279">
                  <c:v>196.49219721032983</c:v>
                </c:pt>
                <c:pt idx="280">
                  <c:v>193.28821985913527</c:v>
                </c:pt>
                <c:pt idx="281">
                  <c:v>192.10053859964069</c:v>
                </c:pt>
                <c:pt idx="282">
                  <c:v>189.26943792293861</c:v>
                </c:pt>
                <c:pt idx="283">
                  <c:v>192.39055379091263</c:v>
                </c:pt>
                <c:pt idx="284">
                  <c:v>188.52368457395366</c:v>
                </c:pt>
                <c:pt idx="285">
                  <c:v>186.41071675182963</c:v>
                </c:pt>
                <c:pt idx="286">
                  <c:v>187.23933158403514</c:v>
                </c:pt>
                <c:pt idx="287">
                  <c:v>190.11186300234752</c:v>
                </c:pt>
                <c:pt idx="288">
                  <c:v>188.10937715785093</c:v>
                </c:pt>
                <c:pt idx="289">
                  <c:v>191.86576439718252</c:v>
                </c:pt>
                <c:pt idx="290">
                  <c:v>187.46029553928997</c:v>
                </c:pt>
                <c:pt idx="291">
                  <c:v>190.48473967684004</c:v>
                </c:pt>
                <c:pt idx="292">
                  <c:v>191.16144178980784</c:v>
                </c:pt>
                <c:pt idx="293">
                  <c:v>190.95428808175649</c:v>
                </c:pt>
                <c:pt idx="294">
                  <c:v>189.37991990056602</c:v>
                </c:pt>
                <c:pt idx="295">
                  <c:v>190.63665239607769</c:v>
                </c:pt>
                <c:pt idx="296">
                  <c:v>190.41568844082289</c:v>
                </c:pt>
                <c:pt idx="297">
                  <c:v>189.69755558624482</c:v>
                </c:pt>
                <c:pt idx="298">
                  <c:v>190.8023753625188</c:v>
                </c:pt>
                <c:pt idx="299">
                  <c:v>194.47590111862982</c:v>
                </c:pt>
                <c:pt idx="300">
                  <c:v>199.47521060626963</c:v>
                </c:pt>
              </c:numCache>
            </c:numRef>
          </c:val>
          <c:smooth val="0"/>
          <c:extLst>
            <c:ext xmlns:c16="http://schemas.microsoft.com/office/drawing/2014/chart" uri="{C3380CC4-5D6E-409C-BE32-E72D297353CC}">
              <c16:uniqueId val="{00000002-D1B6-4673-8D98-E32838DBDBD7}"/>
            </c:ext>
          </c:extLst>
        </c:ser>
        <c:ser>
          <c:idx val="3"/>
          <c:order val="3"/>
          <c:tx>
            <c:strRef>
              <c:f>Blad1!$E$1</c:f>
              <c:strCache>
                <c:ptCount val="1"/>
                <c:pt idx="0">
                  <c:v>Korta räntefonder</c:v>
                </c:pt>
              </c:strCache>
            </c:strRef>
          </c:tx>
          <c:spPr>
            <a:ln w="28575" cap="rnd">
              <a:solidFill>
                <a:schemeClr val="accent4"/>
              </a:solidFill>
              <a:round/>
            </a:ln>
            <a:effectLst/>
          </c:spPr>
          <c:marker>
            <c:symbol val="none"/>
          </c:marker>
          <c:cat>
            <c:numRef>
              <c:f>Blad1!$A$2:$A$302</c:f>
              <c:numCache>
                <c:formatCode>m/d/yyyy</c:formatCode>
                <c:ptCount val="301"/>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pt idx="259">
                  <c:v>44043</c:v>
                </c:pt>
                <c:pt idx="260">
                  <c:v>44074</c:v>
                </c:pt>
                <c:pt idx="261">
                  <c:v>44104</c:v>
                </c:pt>
                <c:pt idx="262">
                  <c:v>44135</c:v>
                </c:pt>
                <c:pt idx="263">
                  <c:v>44165</c:v>
                </c:pt>
                <c:pt idx="264">
                  <c:v>44196</c:v>
                </c:pt>
                <c:pt idx="265">
                  <c:v>44227</c:v>
                </c:pt>
                <c:pt idx="266">
                  <c:v>44255</c:v>
                </c:pt>
                <c:pt idx="267">
                  <c:v>44286</c:v>
                </c:pt>
                <c:pt idx="268">
                  <c:v>44316</c:v>
                </c:pt>
                <c:pt idx="269">
                  <c:v>44347</c:v>
                </c:pt>
                <c:pt idx="270">
                  <c:v>44377</c:v>
                </c:pt>
                <c:pt idx="271">
                  <c:v>44408</c:v>
                </c:pt>
                <c:pt idx="272">
                  <c:v>44439</c:v>
                </c:pt>
                <c:pt idx="273">
                  <c:v>44469</c:v>
                </c:pt>
                <c:pt idx="274">
                  <c:v>44500</c:v>
                </c:pt>
                <c:pt idx="275">
                  <c:v>44530</c:v>
                </c:pt>
                <c:pt idx="276">
                  <c:v>44561</c:v>
                </c:pt>
                <c:pt idx="277">
                  <c:v>44592</c:v>
                </c:pt>
                <c:pt idx="278">
                  <c:v>44620</c:v>
                </c:pt>
                <c:pt idx="279">
                  <c:v>44651</c:v>
                </c:pt>
                <c:pt idx="280">
                  <c:v>44681</c:v>
                </c:pt>
                <c:pt idx="281">
                  <c:v>44712</c:v>
                </c:pt>
                <c:pt idx="282">
                  <c:v>44742</c:v>
                </c:pt>
                <c:pt idx="283">
                  <c:v>44773</c:v>
                </c:pt>
                <c:pt idx="284">
                  <c:v>44804</c:v>
                </c:pt>
                <c:pt idx="285">
                  <c:v>44834</c:v>
                </c:pt>
                <c:pt idx="286">
                  <c:v>44865</c:v>
                </c:pt>
                <c:pt idx="287">
                  <c:v>44895</c:v>
                </c:pt>
                <c:pt idx="288">
                  <c:v>44926</c:v>
                </c:pt>
                <c:pt idx="289">
                  <c:v>44957</c:v>
                </c:pt>
                <c:pt idx="290">
                  <c:v>44985</c:v>
                </c:pt>
                <c:pt idx="291">
                  <c:v>45016</c:v>
                </c:pt>
                <c:pt idx="292">
                  <c:v>45046</c:v>
                </c:pt>
                <c:pt idx="293">
                  <c:v>45077</c:v>
                </c:pt>
                <c:pt idx="294">
                  <c:v>45107</c:v>
                </c:pt>
                <c:pt idx="295">
                  <c:v>45138</c:v>
                </c:pt>
                <c:pt idx="296">
                  <c:v>45169</c:v>
                </c:pt>
                <c:pt idx="297">
                  <c:v>45199</c:v>
                </c:pt>
                <c:pt idx="298">
                  <c:v>45230</c:v>
                </c:pt>
                <c:pt idx="299">
                  <c:v>45260</c:v>
                </c:pt>
                <c:pt idx="300">
                  <c:v>45291</c:v>
                </c:pt>
              </c:numCache>
            </c:numRef>
          </c:cat>
          <c:val>
            <c:numRef>
              <c:f>Blad1!$E$2:$E$302</c:f>
              <c:numCache>
                <c:formatCode>General</c:formatCode>
                <c:ptCount val="301"/>
                <c:pt idx="0">
                  <c:v>100</c:v>
                </c:pt>
                <c:pt idx="1">
                  <c:v>100.35017508754378</c:v>
                </c:pt>
                <c:pt idx="2">
                  <c:v>100.52526263131566</c:v>
                </c:pt>
                <c:pt idx="3">
                  <c:v>100.90045022511258</c:v>
                </c:pt>
                <c:pt idx="4">
                  <c:v>101.1255627813907</c:v>
                </c:pt>
                <c:pt idx="5">
                  <c:v>101.23811905952977</c:v>
                </c:pt>
                <c:pt idx="6">
                  <c:v>101.38819409704851</c:v>
                </c:pt>
                <c:pt idx="7">
                  <c:v>101.55077538769385</c:v>
                </c:pt>
                <c:pt idx="8">
                  <c:v>101.76338169084542</c:v>
                </c:pt>
                <c:pt idx="9">
                  <c:v>101.95097548774386</c:v>
                </c:pt>
                <c:pt idx="10">
                  <c:v>102.18859429714857</c:v>
                </c:pt>
                <c:pt idx="11">
                  <c:v>102.4512256128064</c:v>
                </c:pt>
                <c:pt idx="12">
                  <c:v>102.67633816908453</c:v>
                </c:pt>
                <c:pt idx="13">
                  <c:v>102.91395697848925</c:v>
                </c:pt>
                <c:pt idx="14">
                  <c:v>103.11405702851427</c:v>
                </c:pt>
                <c:pt idx="15">
                  <c:v>103.52676338169086</c:v>
                </c:pt>
                <c:pt idx="16">
                  <c:v>103.81440720360183</c:v>
                </c:pt>
                <c:pt idx="17">
                  <c:v>104.20210105052527</c:v>
                </c:pt>
                <c:pt idx="18">
                  <c:v>104.48974487243622</c:v>
                </c:pt>
                <c:pt idx="19">
                  <c:v>104.80240120060029</c:v>
                </c:pt>
                <c:pt idx="20">
                  <c:v>105.22761380690345</c:v>
                </c:pt>
                <c:pt idx="21">
                  <c:v>105.5527763881941</c:v>
                </c:pt>
                <c:pt idx="22">
                  <c:v>105.9529764882441</c:v>
                </c:pt>
                <c:pt idx="23">
                  <c:v>106.21560780390195</c:v>
                </c:pt>
                <c:pt idx="24">
                  <c:v>106.57828914457227</c:v>
                </c:pt>
                <c:pt idx="25">
                  <c:v>106.96598299149572</c:v>
                </c:pt>
                <c:pt idx="26">
                  <c:v>107.25362681340668</c:v>
                </c:pt>
                <c:pt idx="27">
                  <c:v>107.64132066033012</c:v>
                </c:pt>
                <c:pt idx="28">
                  <c:v>107.84142071035515</c:v>
                </c:pt>
                <c:pt idx="29">
                  <c:v>108.16658329164578</c:v>
                </c:pt>
                <c:pt idx="30">
                  <c:v>108.34167083541766</c:v>
                </c:pt>
                <c:pt idx="31">
                  <c:v>108.79189594797394</c:v>
                </c:pt>
                <c:pt idx="32">
                  <c:v>109.1795897948974</c:v>
                </c:pt>
                <c:pt idx="33">
                  <c:v>109.71735867933961</c:v>
                </c:pt>
                <c:pt idx="34">
                  <c:v>110.09254627313649</c:v>
                </c:pt>
                <c:pt idx="35">
                  <c:v>110.34267133566776</c:v>
                </c:pt>
                <c:pt idx="36">
                  <c:v>110.63031515757871</c:v>
                </c:pt>
                <c:pt idx="37">
                  <c:v>110.88044022010997</c:v>
                </c:pt>
                <c:pt idx="38">
                  <c:v>111.14307153576782</c:v>
                </c:pt>
                <c:pt idx="39">
                  <c:v>111.40570285142563</c:v>
                </c:pt>
                <c:pt idx="40">
                  <c:v>111.76838419209598</c:v>
                </c:pt>
                <c:pt idx="41">
                  <c:v>112.15607803901945</c:v>
                </c:pt>
                <c:pt idx="42">
                  <c:v>112.51875937968977</c:v>
                </c:pt>
                <c:pt idx="43">
                  <c:v>112.93146573286636</c:v>
                </c:pt>
                <c:pt idx="44">
                  <c:v>113.30665332666325</c:v>
                </c:pt>
                <c:pt idx="45">
                  <c:v>113.7318659329664</c:v>
                </c:pt>
                <c:pt idx="46">
                  <c:v>114.14457228614299</c:v>
                </c:pt>
                <c:pt idx="47">
                  <c:v>114.55727863931958</c:v>
                </c:pt>
                <c:pt idx="48">
                  <c:v>115.00750375187586</c:v>
                </c:pt>
                <c:pt idx="49">
                  <c:v>115.32016008003994</c:v>
                </c:pt>
                <c:pt idx="50">
                  <c:v>115.69534767383685</c:v>
                </c:pt>
                <c:pt idx="51">
                  <c:v>116.00800400200092</c:v>
                </c:pt>
                <c:pt idx="52">
                  <c:v>116.30815407703844</c:v>
                </c:pt>
                <c:pt idx="53">
                  <c:v>116.74587293646815</c:v>
                </c:pt>
                <c:pt idx="54">
                  <c:v>117.10855427713848</c:v>
                </c:pt>
                <c:pt idx="55">
                  <c:v>117.3336668334166</c:v>
                </c:pt>
                <c:pt idx="56">
                  <c:v>117.50875437718848</c:v>
                </c:pt>
                <c:pt idx="57">
                  <c:v>117.82141070535256</c:v>
                </c:pt>
                <c:pt idx="58">
                  <c:v>118.00900450225102</c:v>
                </c:pt>
                <c:pt idx="59">
                  <c:v>118.25912956478228</c:v>
                </c:pt>
                <c:pt idx="60">
                  <c:v>118.57178589294637</c:v>
                </c:pt>
                <c:pt idx="61">
                  <c:v>118.84692346173075</c:v>
                </c:pt>
                <c:pt idx="62">
                  <c:v>119.10955477738858</c:v>
                </c:pt>
                <c:pt idx="63">
                  <c:v>119.48474237118548</c:v>
                </c:pt>
                <c:pt idx="64">
                  <c:v>119.6098049024511</c:v>
                </c:pt>
                <c:pt idx="65">
                  <c:v>119.77238619309642</c:v>
                </c:pt>
                <c:pt idx="66">
                  <c:v>119.9474737368683</c:v>
                </c:pt>
                <c:pt idx="67">
                  <c:v>120.14757378689332</c:v>
                </c:pt>
                <c:pt idx="68">
                  <c:v>120.3226613306652</c:v>
                </c:pt>
                <c:pt idx="69">
                  <c:v>120.48524262131053</c:v>
                </c:pt>
                <c:pt idx="70">
                  <c:v>120.67283641820896</c:v>
                </c:pt>
                <c:pt idx="71">
                  <c:v>120.88544272136052</c:v>
                </c:pt>
                <c:pt idx="72">
                  <c:v>121.08554277138552</c:v>
                </c:pt>
                <c:pt idx="73">
                  <c:v>121.28564282141055</c:v>
                </c:pt>
                <c:pt idx="74">
                  <c:v>121.43571785892929</c:v>
                </c:pt>
                <c:pt idx="75">
                  <c:v>121.59829914957464</c:v>
                </c:pt>
                <c:pt idx="76">
                  <c:v>121.84842421210593</c:v>
                </c:pt>
                <c:pt idx="77">
                  <c:v>122.06103051525749</c:v>
                </c:pt>
                <c:pt idx="78">
                  <c:v>122.36118059029502</c:v>
                </c:pt>
                <c:pt idx="79">
                  <c:v>122.44872436218097</c:v>
                </c:pt>
                <c:pt idx="80">
                  <c:v>122.52376188094036</c:v>
                </c:pt>
                <c:pt idx="81">
                  <c:v>122.62381190595285</c:v>
                </c:pt>
                <c:pt idx="82">
                  <c:v>122.74887443721848</c:v>
                </c:pt>
                <c:pt idx="83">
                  <c:v>122.82391195597783</c:v>
                </c:pt>
                <c:pt idx="84">
                  <c:v>122.91145572786378</c:v>
                </c:pt>
                <c:pt idx="85">
                  <c:v>123.04902451225597</c:v>
                </c:pt>
                <c:pt idx="86">
                  <c:v>123.23661830915444</c:v>
                </c:pt>
                <c:pt idx="87">
                  <c:v>123.33666833416694</c:v>
                </c:pt>
                <c:pt idx="88">
                  <c:v>123.47423711855913</c:v>
                </c:pt>
                <c:pt idx="89">
                  <c:v>123.64932466233103</c:v>
                </c:pt>
                <c:pt idx="90">
                  <c:v>123.79939969984979</c:v>
                </c:pt>
                <c:pt idx="91">
                  <c:v>123.99949974987481</c:v>
                </c:pt>
                <c:pt idx="92">
                  <c:v>124.16208104052014</c:v>
                </c:pt>
                <c:pt idx="93">
                  <c:v>124.38719359679826</c:v>
                </c:pt>
                <c:pt idx="94">
                  <c:v>124.61230615307642</c:v>
                </c:pt>
                <c:pt idx="95">
                  <c:v>124.84992496248113</c:v>
                </c:pt>
                <c:pt idx="96">
                  <c:v>125.06253126563271</c:v>
                </c:pt>
                <c:pt idx="97">
                  <c:v>125.3376688344171</c:v>
                </c:pt>
                <c:pt idx="98">
                  <c:v>125.6503251625812</c:v>
                </c:pt>
                <c:pt idx="99">
                  <c:v>125.96298149074526</c:v>
                </c:pt>
                <c:pt idx="100">
                  <c:v>126.21310655327653</c:v>
                </c:pt>
                <c:pt idx="101">
                  <c:v>126.55077538769373</c:v>
                </c:pt>
                <c:pt idx="102">
                  <c:v>126.800900450225</c:v>
                </c:pt>
                <c:pt idx="103">
                  <c:v>127.11355677838908</c:v>
                </c:pt>
                <c:pt idx="104">
                  <c:v>127.43871935967974</c:v>
                </c:pt>
                <c:pt idx="105">
                  <c:v>127.72636318159068</c:v>
                </c:pt>
                <c:pt idx="106">
                  <c:v>128.07653826913443</c:v>
                </c:pt>
                <c:pt idx="107">
                  <c:v>128.38919459729851</c:v>
                </c:pt>
                <c:pt idx="108">
                  <c:v>128.75187593796886</c:v>
                </c:pt>
                <c:pt idx="109">
                  <c:v>129.27713856928452</c:v>
                </c:pt>
                <c:pt idx="110">
                  <c:v>129.52726363181574</c:v>
                </c:pt>
                <c:pt idx="111">
                  <c:v>129.88994497248606</c:v>
                </c:pt>
                <c:pt idx="112">
                  <c:v>130.30265132566265</c:v>
                </c:pt>
                <c:pt idx="113">
                  <c:v>130.69034517258612</c:v>
                </c:pt>
                <c:pt idx="114">
                  <c:v>131.10305152576271</c:v>
                </c:pt>
                <c:pt idx="115">
                  <c:v>131.59079539769866</c:v>
                </c:pt>
                <c:pt idx="116">
                  <c:v>132.05352676338151</c:v>
                </c:pt>
                <c:pt idx="117">
                  <c:v>132.27863931965965</c:v>
                </c:pt>
                <c:pt idx="118">
                  <c:v>132.99149574787376</c:v>
                </c:pt>
                <c:pt idx="119">
                  <c:v>133.47923961980973</c:v>
                </c:pt>
                <c:pt idx="120">
                  <c:v>134.17958979489728</c:v>
                </c:pt>
                <c:pt idx="121">
                  <c:v>134.59229614807387</c:v>
                </c:pt>
                <c:pt idx="122">
                  <c:v>135.03001500750358</c:v>
                </c:pt>
                <c:pt idx="123">
                  <c:v>135.23011505752859</c:v>
                </c:pt>
                <c:pt idx="124">
                  <c:v>135.39269634817393</c:v>
                </c:pt>
                <c:pt idx="125">
                  <c:v>135.55527763881926</c:v>
                </c:pt>
                <c:pt idx="126">
                  <c:v>135.75537768884428</c:v>
                </c:pt>
                <c:pt idx="127">
                  <c:v>136.08054027013492</c:v>
                </c:pt>
                <c:pt idx="128">
                  <c:v>136.19309654827401</c:v>
                </c:pt>
                <c:pt idx="129">
                  <c:v>136.35567783891935</c:v>
                </c:pt>
                <c:pt idx="130">
                  <c:v>136.46823411705842</c:v>
                </c:pt>
                <c:pt idx="131">
                  <c:v>136.54327163581777</c:v>
                </c:pt>
                <c:pt idx="132">
                  <c:v>136.58079039519745</c:v>
                </c:pt>
                <c:pt idx="133">
                  <c:v>136.69334667333652</c:v>
                </c:pt>
                <c:pt idx="134">
                  <c:v>136.83091545772871</c:v>
                </c:pt>
                <c:pt idx="135">
                  <c:v>136.89344672336154</c:v>
                </c:pt>
                <c:pt idx="136">
                  <c:v>136.98099049524751</c:v>
                </c:pt>
                <c:pt idx="137">
                  <c:v>136.98099049524751</c:v>
                </c:pt>
                <c:pt idx="138">
                  <c:v>137.01850925462722</c:v>
                </c:pt>
                <c:pt idx="139">
                  <c:v>137.08104052026002</c:v>
                </c:pt>
                <c:pt idx="140">
                  <c:v>137.16858429214597</c:v>
                </c:pt>
                <c:pt idx="141">
                  <c:v>137.19359679839911</c:v>
                </c:pt>
                <c:pt idx="142">
                  <c:v>137.18109054527253</c:v>
                </c:pt>
                <c:pt idx="143">
                  <c:v>137.29364682341162</c:v>
                </c:pt>
                <c:pt idx="144">
                  <c:v>137.40620310155072</c:v>
                </c:pt>
                <c:pt idx="145">
                  <c:v>137.55627813906946</c:v>
                </c:pt>
                <c:pt idx="146">
                  <c:v>137.70635317658821</c:v>
                </c:pt>
                <c:pt idx="147">
                  <c:v>137.95647823911946</c:v>
                </c:pt>
                <c:pt idx="148">
                  <c:v>138.21910955477728</c:v>
                </c:pt>
                <c:pt idx="149">
                  <c:v>138.48174087043512</c:v>
                </c:pt>
                <c:pt idx="150">
                  <c:v>138.75687843921949</c:v>
                </c:pt>
                <c:pt idx="151">
                  <c:v>139.0195097548773</c:v>
                </c:pt>
                <c:pt idx="152">
                  <c:v>139.31965982991485</c:v>
                </c:pt>
                <c:pt idx="153">
                  <c:v>139.59479739869923</c:v>
                </c:pt>
                <c:pt idx="154">
                  <c:v>139.79489744872424</c:v>
                </c:pt>
                <c:pt idx="155">
                  <c:v>140.0450225112555</c:v>
                </c:pt>
                <c:pt idx="156">
                  <c:v>140.28264132066019</c:v>
                </c:pt>
                <c:pt idx="157">
                  <c:v>140.57028514257115</c:v>
                </c:pt>
                <c:pt idx="158">
                  <c:v>140.87043521760867</c:v>
                </c:pt>
                <c:pt idx="159">
                  <c:v>141.14557278639307</c:v>
                </c:pt>
                <c:pt idx="160">
                  <c:v>141.40820410205092</c:v>
                </c:pt>
                <c:pt idx="161">
                  <c:v>141.68334167083532</c:v>
                </c:pt>
                <c:pt idx="162">
                  <c:v>141.90845422711345</c:v>
                </c:pt>
                <c:pt idx="163">
                  <c:v>142.19609804902439</c:v>
                </c:pt>
                <c:pt idx="164">
                  <c:v>142.43371685842908</c:v>
                </c:pt>
                <c:pt idx="165">
                  <c:v>142.7338669334666</c:v>
                </c:pt>
                <c:pt idx="166">
                  <c:v>142.95897948974476</c:v>
                </c:pt>
                <c:pt idx="167">
                  <c:v>143.14657328664322</c:v>
                </c:pt>
                <c:pt idx="168">
                  <c:v>143.32166083041508</c:v>
                </c:pt>
                <c:pt idx="169">
                  <c:v>143.55927963981978</c:v>
                </c:pt>
                <c:pt idx="170">
                  <c:v>143.68434217108538</c:v>
                </c:pt>
                <c:pt idx="171">
                  <c:v>143.809404702351</c:v>
                </c:pt>
                <c:pt idx="172">
                  <c:v>144.00950475237602</c:v>
                </c:pt>
                <c:pt idx="173">
                  <c:v>144.18459229614791</c:v>
                </c:pt>
                <c:pt idx="174">
                  <c:v>144.24712356178071</c:v>
                </c:pt>
                <c:pt idx="175">
                  <c:v>144.42221110555261</c:v>
                </c:pt>
                <c:pt idx="176">
                  <c:v>144.55977988994479</c:v>
                </c:pt>
                <c:pt idx="177">
                  <c:v>144.78489244622293</c:v>
                </c:pt>
                <c:pt idx="178">
                  <c:v>144.95997998999482</c:v>
                </c:pt>
                <c:pt idx="179">
                  <c:v>145.19759879939954</c:v>
                </c:pt>
                <c:pt idx="180">
                  <c:v>145.36018009004485</c:v>
                </c:pt>
                <c:pt idx="181">
                  <c:v>145.54777388694328</c:v>
                </c:pt>
                <c:pt idx="182">
                  <c:v>145.67283641820893</c:v>
                </c:pt>
                <c:pt idx="183">
                  <c:v>145.81040520260112</c:v>
                </c:pt>
                <c:pt idx="184">
                  <c:v>145.93546773386674</c:v>
                </c:pt>
                <c:pt idx="185">
                  <c:v>146.04802401200581</c:v>
                </c:pt>
                <c:pt idx="186">
                  <c:v>146.19809904952459</c:v>
                </c:pt>
                <c:pt idx="187">
                  <c:v>146.38569284642304</c:v>
                </c:pt>
                <c:pt idx="188">
                  <c:v>146.43571785892931</c:v>
                </c:pt>
                <c:pt idx="189">
                  <c:v>146.51075537768867</c:v>
                </c:pt>
                <c:pt idx="190">
                  <c:v>146.59829914957459</c:v>
                </c:pt>
                <c:pt idx="191">
                  <c:v>146.61080540270117</c:v>
                </c:pt>
                <c:pt idx="192">
                  <c:v>146.58579289644803</c:v>
                </c:pt>
                <c:pt idx="193">
                  <c:v>146.69834917458709</c:v>
                </c:pt>
                <c:pt idx="194">
                  <c:v>146.76088044021992</c:v>
                </c:pt>
                <c:pt idx="195">
                  <c:v>146.82341170585275</c:v>
                </c:pt>
                <c:pt idx="196">
                  <c:v>146.81090545272619</c:v>
                </c:pt>
                <c:pt idx="197">
                  <c:v>146.7983991995996</c:v>
                </c:pt>
                <c:pt idx="198">
                  <c:v>146.67333666833397</c:v>
                </c:pt>
                <c:pt idx="199">
                  <c:v>146.67333666833397</c:v>
                </c:pt>
                <c:pt idx="200">
                  <c:v>146.66083041520741</c:v>
                </c:pt>
                <c:pt idx="201">
                  <c:v>146.51075537768867</c:v>
                </c:pt>
                <c:pt idx="202">
                  <c:v>146.43571785892928</c:v>
                </c:pt>
                <c:pt idx="203">
                  <c:v>146.36068034016989</c:v>
                </c:pt>
                <c:pt idx="204">
                  <c:v>146.28564282141051</c:v>
                </c:pt>
                <c:pt idx="205">
                  <c:v>146.28564282141051</c:v>
                </c:pt>
                <c:pt idx="206">
                  <c:v>146.27313656828395</c:v>
                </c:pt>
                <c:pt idx="207">
                  <c:v>146.24812406203083</c:v>
                </c:pt>
                <c:pt idx="208">
                  <c:v>146.23561780890427</c:v>
                </c:pt>
                <c:pt idx="209">
                  <c:v>146.23561780890427</c:v>
                </c:pt>
                <c:pt idx="210">
                  <c:v>146.21060530265115</c:v>
                </c:pt>
                <c:pt idx="211">
                  <c:v>146.21060530265115</c:v>
                </c:pt>
                <c:pt idx="212">
                  <c:v>146.17308654327144</c:v>
                </c:pt>
                <c:pt idx="213">
                  <c:v>146.11055527763864</c:v>
                </c:pt>
                <c:pt idx="214">
                  <c:v>146.09804902451208</c:v>
                </c:pt>
                <c:pt idx="215">
                  <c:v>146.04802401200584</c:v>
                </c:pt>
                <c:pt idx="216">
                  <c:v>145.97298649324645</c:v>
                </c:pt>
                <c:pt idx="217">
                  <c:v>145.92296148074021</c:v>
                </c:pt>
                <c:pt idx="218">
                  <c:v>145.88544272136053</c:v>
                </c:pt>
                <c:pt idx="219">
                  <c:v>145.83541770885427</c:v>
                </c:pt>
                <c:pt idx="220">
                  <c:v>145.82291145572768</c:v>
                </c:pt>
                <c:pt idx="221">
                  <c:v>145.81040520260115</c:v>
                </c:pt>
                <c:pt idx="222">
                  <c:v>145.6603301650824</c:v>
                </c:pt>
                <c:pt idx="223">
                  <c:v>145.62281140570272</c:v>
                </c:pt>
                <c:pt idx="224">
                  <c:v>145.58529264632301</c:v>
                </c:pt>
                <c:pt idx="225">
                  <c:v>145.56028014006989</c:v>
                </c:pt>
                <c:pt idx="226">
                  <c:v>145.51025512756362</c:v>
                </c:pt>
                <c:pt idx="227">
                  <c:v>145.47273636818392</c:v>
                </c:pt>
                <c:pt idx="228">
                  <c:v>145.33516758379173</c:v>
                </c:pt>
                <c:pt idx="229">
                  <c:v>145.33516758379173</c:v>
                </c:pt>
                <c:pt idx="230">
                  <c:v>145.28514257128549</c:v>
                </c:pt>
                <c:pt idx="231">
                  <c:v>145.23511755877922</c:v>
                </c:pt>
                <c:pt idx="232">
                  <c:v>145.23511755877922</c:v>
                </c:pt>
                <c:pt idx="233">
                  <c:v>145.17258629314642</c:v>
                </c:pt>
                <c:pt idx="234">
                  <c:v>145.11005502751362</c:v>
                </c:pt>
                <c:pt idx="235">
                  <c:v>145.04752376188083</c:v>
                </c:pt>
                <c:pt idx="236">
                  <c:v>144.984992496248</c:v>
                </c:pt>
                <c:pt idx="237">
                  <c:v>144.90995497748861</c:v>
                </c:pt>
                <c:pt idx="238">
                  <c:v>144.82241120560266</c:v>
                </c:pt>
                <c:pt idx="239">
                  <c:v>144.69734867433704</c:v>
                </c:pt>
                <c:pt idx="240">
                  <c:v>144.58479239619797</c:v>
                </c:pt>
                <c:pt idx="241">
                  <c:v>144.55977988994485</c:v>
                </c:pt>
                <c:pt idx="242">
                  <c:v>144.57228614307141</c:v>
                </c:pt>
                <c:pt idx="243">
                  <c:v>144.59729864932456</c:v>
                </c:pt>
                <c:pt idx="244">
                  <c:v>144.64732366183082</c:v>
                </c:pt>
                <c:pt idx="245">
                  <c:v>144.60980490245112</c:v>
                </c:pt>
                <c:pt idx="246">
                  <c:v>144.67233616808397</c:v>
                </c:pt>
                <c:pt idx="247">
                  <c:v>144.69734867433709</c:v>
                </c:pt>
                <c:pt idx="248">
                  <c:v>144.70985492746365</c:v>
                </c:pt>
                <c:pt idx="249">
                  <c:v>144.62231115557773</c:v>
                </c:pt>
                <c:pt idx="250">
                  <c:v>144.48474237118555</c:v>
                </c:pt>
                <c:pt idx="251">
                  <c:v>144.44722361180584</c:v>
                </c:pt>
                <c:pt idx="252">
                  <c:v>144.40970485242613</c:v>
                </c:pt>
                <c:pt idx="253">
                  <c:v>144.49724862431208</c:v>
                </c:pt>
                <c:pt idx="254">
                  <c:v>144.53476738369176</c:v>
                </c:pt>
                <c:pt idx="255">
                  <c:v>143.9469734867433</c:v>
                </c:pt>
                <c:pt idx="256">
                  <c:v>144.18459229614803</c:v>
                </c:pt>
                <c:pt idx="257">
                  <c:v>144.32216108054021</c:v>
                </c:pt>
                <c:pt idx="258">
                  <c:v>144.53476738369176</c:v>
                </c:pt>
                <c:pt idx="259">
                  <c:v>144.67233616808397</c:v>
                </c:pt>
                <c:pt idx="260">
                  <c:v>144.80990495247616</c:v>
                </c:pt>
                <c:pt idx="261">
                  <c:v>144.8599299649824</c:v>
                </c:pt>
                <c:pt idx="262">
                  <c:v>144.83491745872928</c:v>
                </c:pt>
                <c:pt idx="263">
                  <c:v>144.93496748374179</c:v>
                </c:pt>
                <c:pt idx="264">
                  <c:v>144.95997998999491</c:v>
                </c:pt>
                <c:pt idx="265">
                  <c:v>145.03501750875429</c:v>
                </c:pt>
                <c:pt idx="266">
                  <c:v>145.03501750875429</c:v>
                </c:pt>
                <c:pt idx="267">
                  <c:v>145.03501750875429</c:v>
                </c:pt>
                <c:pt idx="268">
                  <c:v>145.072536268134</c:v>
                </c:pt>
                <c:pt idx="269">
                  <c:v>145.06003001500741</c:v>
                </c:pt>
                <c:pt idx="270">
                  <c:v>145.06003001500741</c:v>
                </c:pt>
                <c:pt idx="271">
                  <c:v>145.09754877438712</c:v>
                </c:pt>
                <c:pt idx="272">
                  <c:v>145.12256128064027</c:v>
                </c:pt>
                <c:pt idx="273">
                  <c:v>145.12256128064027</c:v>
                </c:pt>
                <c:pt idx="274">
                  <c:v>145.03501750875432</c:v>
                </c:pt>
                <c:pt idx="275">
                  <c:v>144.98499249624808</c:v>
                </c:pt>
                <c:pt idx="276">
                  <c:v>144.99749874937464</c:v>
                </c:pt>
                <c:pt idx="277">
                  <c:v>144.93496748374184</c:v>
                </c:pt>
                <c:pt idx="278">
                  <c:v>144.62231115557776</c:v>
                </c:pt>
                <c:pt idx="279">
                  <c:v>144.29714857428712</c:v>
                </c:pt>
                <c:pt idx="280">
                  <c:v>144.09704852426211</c:v>
                </c:pt>
                <c:pt idx="281">
                  <c:v>143.75937968984491</c:v>
                </c:pt>
                <c:pt idx="282">
                  <c:v>143.29664832416205</c:v>
                </c:pt>
                <c:pt idx="283">
                  <c:v>143.4842421210605</c:v>
                </c:pt>
                <c:pt idx="284">
                  <c:v>143.55927963981986</c:v>
                </c:pt>
                <c:pt idx="285">
                  <c:v>143.37168584292141</c:v>
                </c:pt>
                <c:pt idx="286">
                  <c:v>143.62181090545269</c:v>
                </c:pt>
                <c:pt idx="287">
                  <c:v>144.00950475237616</c:v>
                </c:pt>
                <c:pt idx="288">
                  <c:v>144.23461730865429</c:v>
                </c:pt>
                <c:pt idx="289">
                  <c:v>144.88494247123558</c:v>
                </c:pt>
                <c:pt idx="290">
                  <c:v>144.93496748374184</c:v>
                </c:pt>
                <c:pt idx="291">
                  <c:v>145.32266133066531</c:v>
                </c:pt>
                <c:pt idx="292">
                  <c:v>145.89794897448721</c:v>
                </c:pt>
                <c:pt idx="293">
                  <c:v>146.23561780890444</c:v>
                </c:pt>
                <c:pt idx="294">
                  <c:v>146.51075537768881</c:v>
                </c:pt>
                <c:pt idx="295">
                  <c:v>147.11105552776382</c:v>
                </c:pt>
                <c:pt idx="296">
                  <c:v>147.66133066533263</c:v>
                </c:pt>
                <c:pt idx="297">
                  <c:v>148.11155577788892</c:v>
                </c:pt>
                <c:pt idx="298">
                  <c:v>148.67433716858426</c:v>
                </c:pt>
                <c:pt idx="299">
                  <c:v>149.46223111555776</c:v>
                </c:pt>
                <c:pt idx="300">
                  <c:v>150.21260630315155</c:v>
                </c:pt>
              </c:numCache>
            </c:numRef>
          </c:val>
          <c:smooth val="0"/>
          <c:extLst>
            <c:ext xmlns:c16="http://schemas.microsoft.com/office/drawing/2014/chart" uri="{C3380CC4-5D6E-409C-BE32-E72D297353CC}">
              <c16:uniqueId val="{00000003-D1B6-4673-8D98-E32838DBDBD7}"/>
            </c:ext>
          </c:extLst>
        </c:ser>
        <c:dLbls>
          <c:showLegendKey val="0"/>
          <c:showVal val="0"/>
          <c:showCatName val="0"/>
          <c:showSerName val="0"/>
          <c:showPercent val="0"/>
          <c:showBubbleSize val="0"/>
        </c:dLbls>
        <c:smooth val="0"/>
        <c:axId val="294325248"/>
        <c:axId val="294326032"/>
      </c:lineChart>
      <c:catAx>
        <c:axId val="294325248"/>
        <c:scaling>
          <c:orientation val="minMax"/>
          <c:max val="313"/>
          <c:min val="1"/>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6032"/>
        <c:crosses val="autoZero"/>
        <c:auto val="0"/>
        <c:lblAlgn val="ctr"/>
        <c:lblOffset val="100"/>
        <c:tickLblSkip val="12"/>
        <c:noMultiLvlLbl val="1"/>
      </c:catAx>
      <c:valAx>
        <c:axId val="294326032"/>
        <c:scaling>
          <c:orientation val="minMax"/>
          <c:max val="6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4325248"/>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Värdeutv40!$H$3</c:f>
              <c:strCache>
                <c:ptCount val="1"/>
                <c:pt idx="0">
                  <c:v>IB</c:v>
                </c:pt>
              </c:strCache>
            </c:strRef>
          </c:tx>
          <c:spPr>
            <a:solidFill>
              <a:schemeClr val="accent1"/>
            </a:solidFill>
            <a:ln>
              <a:noFill/>
            </a:ln>
            <a:effectLst/>
          </c:spPr>
          <c:cat>
            <c:numRef>
              <c:f>Värdeutv40!$G$4:$G$49</c:f>
              <c:numCache>
                <c:formatCode>General</c:formatCode>
                <c:ptCount val="4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2023</c:v>
                </c:pt>
                <c:pt idx="45">
                  <c:v>2024</c:v>
                </c:pt>
              </c:numCache>
            </c:numRef>
          </c:cat>
          <c:val>
            <c:numRef>
              <c:f>Värdeutv40!$H$4:$H$49</c:f>
              <c:numCache>
                <c:formatCode>#,##0</c:formatCode>
                <c:ptCount val="46"/>
                <c:pt idx="0">
                  <c:v>0.89400000000000002</c:v>
                </c:pt>
                <c:pt idx="1">
                  <c:v>0.89400000000000002</c:v>
                </c:pt>
                <c:pt idx="2">
                  <c:v>0.89400000000000002</c:v>
                </c:pt>
                <c:pt idx="3">
                  <c:v>0.89400000000000002</c:v>
                </c:pt>
                <c:pt idx="4">
                  <c:v>0.89400000000000002</c:v>
                </c:pt>
                <c:pt idx="5">
                  <c:v>0.89400000000000002</c:v>
                </c:pt>
                <c:pt idx="6">
                  <c:v>0.89400000000000002</c:v>
                </c:pt>
                <c:pt idx="7">
                  <c:v>0.89400000000000002</c:v>
                </c:pt>
                <c:pt idx="8">
                  <c:v>0.89400000000000002</c:v>
                </c:pt>
                <c:pt idx="9">
                  <c:v>0.89400000000000002</c:v>
                </c:pt>
                <c:pt idx="10">
                  <c:v>0.89400000000000002</c:v>
                </c:pt>
                <c:pt idx="11">
                  <c:v>0.89400000000000002</c:v>
                </c:pt>
                <c:pt idx="12">
                  <c:v>0.89400000000000002</c:v>
                </c:pt>
                <c:pt idx="13">
                  <c:v>0.89400000000000002</c:v>
                </c:pt>
                <c:pt idx="14">
                  <c:v>0.89400000000000002</c:v>
                </c:pt>
                <c:pt idx="15">
                  <c:v>0.89400000000000002</c:v>
                </c:pt>
                <c:pt idx="16">
                  <c:v>0.89400000000000002</c:v>
                </c:pt>
                <c:pt idx="17">
                  <c:v>0.89400000000000002</c:v>
                </c:pt>
                <c:pt idx="18">
                  <c:v>0.89400000000000002</c:v>
                </c:pt>
                <c:pt idx="19">
                  <c:v>0.89400000000000002</c:v>
                </c:pt>
                <c:pt idx="20">
                  <c:v>0.89400000000000002</c:v>
                </c:pt>
                <c:pt idx="21">
                  <c:v>0.89400000000000002</c:v>
                </c:pt>
                <c:pt idx="22">
                  <c:v>0.89400000000000002</c:v>
                </c:pt>
                <c:pt idx="23">
                  <c:v>0.89400000000000002</c:v>
                </c:pt>
                <c:pt idx="24">
                  <c:v>0.89400000000000002</c:v>
                </c:pt>
                <c:pt idx="25">
                  <c:v>0.89400000000000002</c:v>
                </c:pt>
                <c:pt idx="26">
                  <c:v>0.89400000000000002</c:v>
                </c:pt>
                <c:pt idx="27">
                  <c:v>0.89400000000000002</c:v>
                </c:pt>
                <c:pt idx="28">
                  <c:v>0.89400000000000002</c:v>
                </c:pt>
                <c:pt idx="29">
                  <c:v>0.89400000000000002</c:v>
                </c:pt>
                <c:pt idx="30">
                  <c:v>0.89400000000000002</c:v>
                </c:pt>
                <c:pt idx="31">
                  <c:v>0.89400000000000002</c:v>
                </c:pt>
                <c:pt idx="32">
                  <c:v>0.89400000000000002</c:v>
                </c:pt>
                <c:pt idx="33">
                  <c:v>0.89400000000000002</c:v>
                </c:pt>
                <c:pt idx="34">
                  <c:v>0.89400000000000002</c:v>
                </c:pt>
                <c:pt idx="35">
                  <c:v>0.89400000000000002</c:v>
                </c:pt>
                <c:pt idx="36">
                  <c:v>0.89400000000000002</c:v>
                </c:pt>
                <c:pt idx="37">
                  <c:v>0.89400000000000002</c:v>
                </c:pt>
                <c:pt idx="38">
                  <c:v>0.89400000000000002</c:v>
                </c:pt>
                <c:pt idx="39">
                  <c:v>0.89400000000000002</c:v>
                </c:pt>
                <c:pt idx="40">
                  <c:v>0.89400000000000002</c:v>
                </c:pt>
                <c:pt idx="41">
                  <c:v>0.89400000000000002</c:v>
                </c:pt>
                <c:pt idx="42">
                  <c:v>0.89400000000000002</c:v>
                </c:pt>
                <c:pt idx="43">
                  <c:v>0.89400000000000002</c:v>
                </c:pt>
                <c:pt idx="44">
                  <c:v>0.89400000000000002</c:v>
                </c:pt>
                <c:pt idx="45">
                  <c:v>0.89400000000000002</c:v>
                </c:pt>
              </c:numCache>
            </c:numRef>
          </c:val>
          <c:extLst>
            <c:ext xmlns:c16="http://schemas.microsoft.com/office/drawing/2014/chart" uri="{C3380CC4-5D6E-409C-BE32-E72D297353CC}">
              <c16:uniqueId val="{00000000-0644-4F92-BA48-A6E83BF59A92}"/>
            </c:ext>
          </c:extLst>
        </c:ser>
        <c:ser>
          <c:idx val="1"/>
          <c:order val="1"/>
          <c:tx>
            <c:strRef>
              <c:f>Värdeutv40!$I$3</c:f>
              <c:strCache>
                <c:ptCount val="1"/>
                <c:pt idx="0">
                  <c:v>Ackumulerat sparande</c:v>
                </c:pt>
              </c:strCache>
            </c:strRef>
          </c:tx>
          <c:spPr>
            <a:solidFill>
              <a:schemeClr val="accent2"/>
            </a:solidFill>
            <a:ln>
              <a:noFill/>
            </a:ln>
            <a:effectLst/>
          </c:spPr>
          <c:cat>
            <c:numRef>
              <c:f>Värdeutv40!$G$4:$G$49</c:f>
              <c:numCache>
                <c:formatCode>General</c:formatCode>
                <c:ptCount val="4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2023</c:v>
                </c:pt>
                <c:pt idx="45">
                  <c:v>2024</c:v>
                </c:pt>
              </c:numCache>
            </c:numRef>
          </c:cat>
          <c:val>
            <c:numRef>
              <c:f>Värdeutv40!$I$4:$I$49</c:f>
              <c:numCache>
                <c:formatCode>#,##0</c:formatCode>
                <c:ptCount val="46"/>
                <c:pt idx="0">
                  <c:v>6.2E-2</c:v>
                </c:pt>
                <c:pt idx="1">
                  <c:v>0.13300000000000001</c:v>
                </c:pt>
                <c:pt idx="2">
                  <c:v>1.444</c:v>
                </c:pt>
                <c:pt idx="3">
                  <c:v>3.0419999999999998</c:v>
                </c:pt>
                <c:pt idx="4">
                  <c:v>5.032</c:v>
                </c:pt>
                <c:pt idx="5">
                  <c:v>4.8449999999999998</c:v>
                </c:pt>
                <c:pt idx="6">
                  <c:v>6.5640000000000001</c:v>
                </c:pt>
                <c:pt idx="7">
                  <c:v>8.6490000000000009</c:v>
                </c:pt>
                <c:pt idx="8">
                  <c:v>12.030000000000001</c:v>
                </c:pt>
                <c:pt idx="9">
                  <c:v>20.89</c:v>
                </c:pt>
                <c:pt idx="10">
                  <c:v>27.189</c:v>
                </c:pt>
                <c:pt idx="11">
                  <c:v>37.424594860000006</c:v>
                </c:pt>
                <c:pt idx="12">
                  <c:v>41.83759486000001</c:v>
                </c:pt>
                <c:pt idx="13">
                  <c:v>42.071594860000012</c:v>
                </c:pt>
                <c:pt idx="14">
                  <c:v>43.958594860000012</c:v>
                </c:pt>
                <c:pt idx="15">
                  <c:v>51.41059486000001</c:v>
                </c:pt>
                <c:pt idx="16">
                  <c:v>59.569594860000009</c:v>
                </c:pt>
                <c:pt idx="17">
                  <c:v>74.978594860000015</c:v>
                </c:pt>
                <c:pt idx="18">
                  <c:v>145.91359486000002</c:v>
                </c:pt>
                <c:pt idx="19">
                  <c:v>188.47859486000002</c:v>
                </c:pt>
                <c:pt idx="20">
                  <c:v>246.61559486000002</c:v>
                </c:pt>
                <c:pt idx="21">
                  <c:v>345.67159486000003</c:v>
                </c:pt>
                <c:pt idx="22">
                  <c:v>402.98559486000005</c:v>
                </c:pt>
                <c:pt idx="23">
                  <c:v>460.14859486000006</c:v>
                </c:pt>
                <c:pt idx="24">
                  <c:v>529.78059486000006</c:v>
                </c:pt>
                <c:pt idx="25">
                  <c:v>585.48159486000009</c:v>
                </c:pt>
                <c:pt idx="26">
                  <c:v>668.19859486000007</c:v>
                </c:pt>
                <c:pt idx="27">
                  <c:v>754.6205948600001</c:v>
                </c:pt>
                <c:pt idx="28">
                  <c:v>781.16659486000015</c:v>
                </c:pt>
                <c:pt idx="29">
                  <c:v>773.37559486000009</c:v>
                </c:pt>
                <c:pt idx="30">
                  <c:v>908.34359486000005</c:v>
                </c:pt>
                <c:pt idx="31">
                  <c:v>994.13559486000008</c:v>
                </c:pt>
                <c:pt idx="32">
                  <c:v>1010.1305948600001</c:v>
                </c:pt>
                <c:pt idx="33">
                  <c:v>1084.60859486</c:v>
                </c:pt>
                <c:pt idx="34">
                  <c:v>1189.97359486</c:v>
                </c:pt>
                <c:pt idx="35">
                  <c:v>1342.7615948600001</c:v>
                </c:pt>
                <c:pt idx="36">
                  <c:v>1427.0095948600001</c:v>
                </c:pt>
                <c:pt idx="37">
                  <c:v>1480.22459486</c:v>
                </c:pt>
                <c:pt idx="38">
                  <c:v>1592.7005948599999</c:v>
                </c:pt>
                <c:pt idx="39">
                  <c:v>1647.11059486</c:v>
                </c:pt>
                <c:pt idx="40">
                  <c:v>1774.4345948600001</c:v>
                </c:pt>
                <c:pt idx="41">
                  <c:v>1850.2985948600001</c:v>
                </c:pt>
                <c:pt idx="42">
                  <c:v>2045.56059486</c:v>
                </c:pt>
                <c:pt idx="43">
                  <c:v>2064.5145948600002</c:v>
                </c:pt>
                <c:pt idx="44">
                  <c:v>2161.74359486</c:v>
                </c:pt>
                <c:pt idx="45">
                  <c:v>2369.53159486</c:v>
                </c:pt>
              </c:numCache>
            </c:numRef>
          </c:val>
          <c:extLst>
            <c:ext xmlns:c16="http://schemas.microsoft.com/office/drawing/2014/chart" uri="{C3380CC4-5D6E-409C-BE32-E72D297353CC}">
              <c16:uniqueId val="{00000001-0644-4F92-BA48-A6E83BF59A92}"/>
            </c:ext>
          </c:extLst>
        </c:ser>
        <c:ser>
          <c:idx val="2"/>
          <c:order val="2"/>
          <c:tx>
            <c:strRef>
              <c:f>Värdeutv40!$J$3</c:f>
              <c:strCache>
                <c:ptCount val="1"/>
                <c:pt idx="0">
                  <c:v>Ackumulerad avkastning</c:v>
                </c:pt>
              </c:strCache>
            </c:strRef>
          </c:tx>
          <c:spPr>
            <a:solidFill>
              <a:srgbClr val="68726A"/>
            </a:solidFill>
            <a:ln>
              <a:noFill/>
            </a:ln>
            <a:effectLst/>
          </c:spPr>
          <c:cat>
            <c:numRef>
              <c:f>Värdeutv40!$G$4:$G$49</c:f>
              <c:numCache>
                <c:formatCode>General</c:formatCode>
                <c:ptCount val="46"/>
                <c:pt idx="0">
                  <c:v>1979</c:v>
                </c:pt>
                <c:pt idx="1">
                  <c:v>1980</c:v>
                </c:pt>
                <c:pt idx="2">
                  <c:v>1981</c:v>
                </c:pt>
                <c:pt idx="3">
                  <c:v>1982</c:v>
                </c:pt>
                <c:pt idx="4">
                  <c:v>1983</c:v>
                </c:pt>
                <c:pt idx="5">
                  <c:v>1984</c:v>
                </c:pt>
                <c:pt idx="6">
                  <c:v>1985</c:v>
                </c:pt>
                <c:pt idx="7">
                  <c:v>1986</c:v>
                </c:pt>
                <c:pt idx="8">
                  <c:v>1987</c:v>
                </c:pt>
                <c:pt idx="9">
                  <c:v>1988</c:v>
                </c:pt>
                <c:pt idx="10">
                  <c:v>1989</c:v>
                </c:pt>
                <c:pt idx="11">
                  <c:v>1990</c:v>
                </c:pt>
                <c:pt idx="12">
                  <c:v>1991</c:v>
                </c:pt>
                <c:pt idx="13">
                  <c:v>1992</c:v>
                </c:pt>
                <c:pt idx="14">
                  <c:v>1993</c:v>
                </c:pt>
                <c:pt idx="15">
                  <c:v>1994</c:v>
                </c:pt>
                <c:pt idx="16">
                  <c:v>1995</c:v>
                </c:pt>
                <c:pt idx="17">
                  <c:v>1996</c:v>
                </c:pt>
                <c:pt idx="18">
                  <c:v>1997</c:v>
                </c:pt>
                <c:pt idx="19">
                  <c:v>1998</c:v>
                </c:pt>
                <c:pt idx="20">
                  <c:v>1999</c:v>
                </c:pt>
                <c:pt idx="21">
                  <c:v>2000</c:v>
                </c:pt>
                <c:pt idx="22">
                  <c:v>2001</c:v>
                </c:pt>
                <c:pt idx="23">
                  <c:v>2002</c:v>
                </c:pt>
                <c:pt idx="24">
                  <c:v>2003</c:v>
                </c:pt>
                <c:pt idx="25">
                  <c:v>2004</c:v>
                </c:pt>
                <c:pt idx="26">
                  <c:v>2005</c:v>
                </c:pt>
                <c:pt idx="27">
                  <c:v>2006</c:v>
                </c:pt>
                <c:pt idx="28">
                  <c:v>2007</c:v>
                </c:pt>
                <c:pt idx="29">
                  <c:v>2008</c:v>
                </c:pt>
                <c:pt idx="30">
                  <c:v>2009</c:v>
                </c:pt>
                <c:pt idx="31">
                  <c:v>2010</c:v>
                </c:pt>
                <c:pt idx="32">
                  <c:v>2011</c:v>
                </c:pt>
                <c:pt idx="33">
                  <c:v>2012</c:v>
                </c:pt>
                <c:pt idx="34">
                  <c:v>2013</c:v>
                </c:pt>
                <c:pt idx="35">
                  <c:v>2014</c:v>
                </c:pt>
                <c:pt idx="36">
                  <c:v>2015</c:v>
                </c:pt>
                <c:pt idx="37">
                  <c:v>2016</c:v>
                </c:pt>
                <c:pt idx="38">
                  <c:v>2017</c:v>
                </c:pt>
                <c:pt idx="39">
                  <c:v>2018</c:v>
                </c:pt>
                <c:pt idx="40">
                  <c:v>2019</c:v>
                </c:pt>
                <c:pt idx="41">
                  <c:v>2020</c:v>
                </c:pt>
                <c:pt idx="42">
                  <c:v>2021</c:v>
                </c:pt>
                <c:pt idx="43">
                  <c:v>2022</c:v>
                </c:pt>
                <c:pt idx="44">
                  <c:v>2023</c:v>
                </c:pt>
                <c:pt idx="45">
                  <c:v>2024</c:v>
                </c:pt>
              </c:numCache>
            </c:numRef>
          </c:cat>
          <c:val>
            <c:numRef>
              <c:f>Värdeutv40!$J$4:$J$49</c:f>
              <c:numCache>
                <c:formatCode>0</c:formatCode>
                <c:ptCount val="46"/>
                <c:pt idx="0">
                  <c:v>6.6999999999999893E-2</c:v>
                </c:pt>
                <c:pt idx="1">
                  <c:v>0.24199999999999988</c:v>
                </c:pt>
                <c:pt idx="2">
                  <c:v>1.117</c:v>
                </c:pt>
                <c:pt idx="3">
                  <c:v>4.7479999999999993</c:v>
                </c:pt>
                <c:pt idx="4">
                  <c:v>12.988000000000001</c:v>
                </c:pt>
                <c:pt idx="5">
                  <c:v>18.748999999999999</c:v>
                </c:pt>
                <c:pt idx="6">
                  <c:v>27.948</c:v>
                </c:pt>
                <c:pt idx="7">
                  <c:v>55.051499999999997</c:v>
                </c:pt>
                <c:pt idx="8">
                  <c:v>58.477499999999999</c:v>
                </c:pt>
                <c:pt idx="9">
                  <c:v>85.678799999999995</c:v>
                </c:pt>
                <c:pt idx="10">
                  <c:v>118.4342</c:v>
                </c:pt>
                <c:pt idx="11">
                  <c:v>81.984005140000008</c:v>
                </c:pt>
                <c:pt idx="12">
                  <c:v>72.170305139999996</c:v>
                </c:pt>
                <c:pt idx="13">
                  <c:v>85.147105139999994</c:v>
                </c:pt>
                <c:pt idx="14">
                  <c:v>158.11370513999998</c:v>
                </c:pt>
                <c:pt idx="15">
                  <c:v>154.78170513999999</c:v>
                </c:pt>
                <c:pt idx="16">
                  <c:v>181.89990513999999</c:v>
                </c:pt>
                <c:pt idx="17">
                  <c:v>243.15910514000001</c:v>
                </c:pt>
                <c:pt idx="18">
                  <c:v>309.10740514000003</c:v>
                </c:pt>
                <c:pt idx="19">
                  <c:v>371.55200513999995</c:v>
                </c:pt>
                <c:pt idx="20">
                  <c:v>607.11100513999997</c:v>
                </c:pt>
                <c:pt idx="21">
                  <c:v>536.27020514000003</c:v>
                </c:pt>
                <c:pt idx="22">
                  <c:v>463.56540514000005</c:v>
                </c:pt>
                <c:pt idx="23">
                  <c:v>229.69340513999998</c:v>
                </c:pt>
                <c:pt idx="24">
                  <c:v>335.13340513999998</c:v>
                </c:pt>
                <c:pt idx="25">
                  <c:v>415.34240513999998</c:v>
                </c:pt>
                <c:pt idx="26">
                  <c:v>673.68940513999996</c:v>
                </c:pt>
                <c:pt idx="27">
                  <c:v>873.79740513999991</c:v>
                </c:pt>
                <c:pt idx="28">
                  <c:v>898.31140514000003</c:v>
                </c:pt>
                <c:pt idx="29">
                  <c:v>484.63540513999993</c:v>
                </c:pt>
                <c:pt idx="30">
                  <c:v>789.31640514000014</c:v>
                </c:pt>
                <c:pt idx="31">
                  <c:v>969.97040514000003</c:v>
                </c:pt>
                <c:pt idx="32">
                  <c:v>807.97540514000002</c:v>
                </c:pt>
                <c:pt idx="33">
                  <c:v>963.07640514000013</c:v>
                </c:pt>
                <c:pt idx="34">
                  <c:v>1290.1324051399999</c:v>
                </c:pt>
                <c:pt idx="35">
                  <c:v>1658.1034051399999</c:v>
                </c:pt>
                <c:pt idx="36">
                  <c:v>1818.12840514</c:v>
                </c:pt>
                <c:pt idx="37">
                  <c:v>2086.5504051400003</c:v>
                </c:pt>
                <c:pt idx="38">
                  <c:v>2424.8694051399998</c:v>
                </c:pt>
                <c:pt idx="39">
                  <c:v>2330.4534051400001</c:v>
                </c:pt>
                <c:pt idx="40">
                  <c:v>3279.3784051400003</c:v>
                </c:pt>
                <c:pt idx="41">
                  <c:v>3603.6434051400001</c:v>
                </c:pt>
                <c:pt idx="42">
                  <c:v>4904.28540514</c:v>
                </c:pt>
                <c:pt idx="43">
                  <c:v>4001.6124051400002</c:v>
                </c:pt>
                <c:pt idx="44">
                  <c:v>4766.03540514</c:v>
                </c:pt>
                <c:pt idx="45">
                  <c:v>5984.5274051399992</c:v>
                </c:pt>
              </c:numCache>
            </c:numRef>
          </c:val>
          <c:extLst>
            <c:ext xmlns:c16="http://schemas.microsoft.com/office/drawing/2014/chart" uri="{C3380CC4-5D6E-409C-BE32-E72D297353CC}">
              <c16:uniqueId val="{00000002-0644-4F92-BA48-A6E83BF59A92}"/>
            </c:ext>
          </c:extLst>
        </c:ser>
        <c:dLbls>
          <c:showLegendKey val="0"/>
          <c:showVal val="0"/>
          <c:showCatName val="0"/>
          <c:showSerName val="0"/>
          <c:showPercent val="0"/>
          <c:showBubbleSize val="0"/>
        </c:dLbls>
        <c:axId val="518012680"/>
        <c:axId val="518013464"/>
      </c:areaChart>
      <c:catAx>
        <c:axId val="518012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sv-SE"/>
          </a:p>
        </c:txPr>
        <c:crossAx val="518013464"/>
        <c:crosses val="autoZero"/>
        <c:auto val="1"/>
        <c:lblAlgn val="ctr"/>
        <c:lblOffset val="100"/>
        <c:noMultiLvlLbl val="0"/>
      </c:catAx>
      <c:valAx>
        <c:axId val="518013464"/>
        <c:scaling>
          <c:orientation val="minMax"/>
          <c:max val="85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18012680"/>
        <c:crosses val="autoZero"/>
        <c:crossBetween val="midCat"/>
      </c:valAx>
      <c:spPr>
        <a:noFill/>
        <a:ln>
          <a:noFill/>
        </a:ln>
        <a:effectLst/>
      </c:spPr>
    </c:plotArea>
    <c:legend>
      <c:legendPos val="b"/>
      <c:legendEntry>
        <c:idx val="0"/>
        <c:delete val="1"/>
      </c:legendEntry>
      <c:layout>
        <c:manualLayout>
          <c:xMode val="edge"/>
          <c:yMode val="edge"/>
          <c:x val="0.26768736939439736"/>
          <c:y val="0.94238116656669824"/>
          <c:w val="0.47704119499289177"/>
          <c:h val="5.761883343330161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zero"/>
    <c:showDLblsOverMax val="0"/>
  </c:chart>
  <c:spPr>
    <a:noFill/>
    <a:ln>
      <a:noFill/>
    </a:ln>
    <a:effectLst/>
  </c:spPr>
  <c:txPr>
    <a:bodyPr/>
    <a:lstStyle/>
    <a:p>
      <a:pPr>
        <a:defRPr/>
      </a:pPr>
      <a:endParaRPr lang="sv-SE"/>
    </a:p>
  </c:txPr>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'[Helår 2024.xlsx]Förm dec 2024'!$I$4</c:f>
              <c:strCache>
                <c:ptCount val="1"/>
                <c:pt idx="0">
                  <c:v>andel</c:v>
                </c:pt>
              </c:strCache>
            </c:strRef>
          </c:tx>
          <c:dPt>
            <c:idx val="0"/>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1-647B-4EE6-8603-DD05F0C3796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47B-4EE6-8603-DD05F0C379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7B-4EE6-8603-DD05F0C379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7B-4EE6-8603-DD05F0C379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7B-4EE6-8603-DD05F0C37966}"/>
              </c:ext>
            </c:extLst>
          </c:dPt>
          <c:dLbls>
            <c:dLbl>
              <c:idx val="0"/>
              <c:layout>
                <c:manualLayout>
                  <c:x val="-0.13967968066491693"/>
                  <c:y val="-0.157015164771070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7B-4EE6-8603-DD05F0C37966}"/>
                </c:ext>
              </c:extLst>
            </c:dLbl>
            <c:dLbl>
              <c:idx val="1"/>
              <c:layout>
                <c:manualLayout>
                  <c:x val="0.12863768591426072"/>
                  <c:y val="-5.60892388451443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7B-4EE6-8603-DD05F0C37966}"/>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85000"/>
                          <a:lumOff val="15000"/>
                        </a:schemeClr>
                      </a:solidFill>
                      <a:latin typeface="+mn-lt"/>
                      <a:ea typeface="+mn-ea"/>
                      <a:cs typeface="+mn-cs"/>
                    </a:defRPr>
                  </a:pPr>
                  <a:endParaRPr lang="sv-SE"/>
                </a:p>
              </c:txPr>
              <c:showLegendKey val="0"/>
              <c:showVal val="1"/>
              <c:showCatName val="0"/>
              <c:showSerName val="0"/>
              <c:showPercent val="0"/>
              <c:showBubbleSize val="0"/>
              <c:extLst>
                <c:ext xmlns:c16="http://schemas.microsoft.com/office/drawing/2014/chart" uri="{C3380CC4-5D6E-409C-BE32-E72D297353CC}">
                  <c16:uniqueId val="{00000009-647B-4EE6-8603-DD05F0C3796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sv-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'[Helår 2024.xlsx]Förm dec 2024'!$H$5:$H$9</c:f>
              <c:strCache>
                <c:ptCount val="5"/>
                <c:pt idx="0">
                  <c:v>Aktiefonder</c:v>
                </c:pt>
                <c:pt idx="1">
                  <c:v>Blandfonder</c:v>
                </c:pt>
                <c:pt idx="2">
                  <c:v>Långa räntefonder</c:v>
                </c:pt>
                <c:pt idx="3">
                  <c:v>Korta räntefonder</c:v>
                </c:pt>
                <c:pt idx="4">
                  <c:v>Övriga fonder</c:v>
                </c:pt>
              </c:strCache>
            </c:strRef>
          </c:cat>
          <c:val>
            <c:numRef>
              <c:f>'[Helår 2024.xlsx]Förm dec 2024'!$I$5:$I$9</c:f>
              <c:numCache>
                <c:formatCode>0%</c:formatCode>
                <c:ptCount val="5"/>
                <c:pt idx="0">
                  <c:v>0.68175563863068556</c:v>
                </c:pt>
                <c:pt idx="1">
                  <c:v>0.18717936687622697</c:v>
                </c:pt>
                <c:pt idx="2">
                  <c:v>8.226556364044614E-2</c:v>
                </c:pt>
                <c:pt idx="3">
                  <c:v>3.8182615966527167E-2</c:v>
                </c:pt>
                <c:pt idx="4">
                  <c:v>1.0616814886114274E-2</c:v>
                </c:pt>
              </c:numCache>
            </c:numRef>
          </c:val>
          <c:extLst>
            <c:ext xmlns:c16="http://schemas.microsoft.com/office/drawing/2014/chart" uri="{C3380CC4-5D6E-409C-BE32-E72D297353CC}">
              <c16:uniqueId val="{0000000A-647B-4EE6-8603-DD05F0C3796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884652143095491"/>
          <c:y val="0.13743992856801188"/>
          <c:w val="0.23204658792650917"/>
          <c:h val="0.700812919218431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w="9525" cap="flat" cmpd="sng" algn="ctr">
      <a:noFill/>
      <a:round/>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283-432C-B83D-5BB6DB85D2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283-432C-B83D-5BB6DB85D2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283-432C-B83D-5BB6DB85D2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283-432C-B83D-5BB6DB85D2D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283-432C-B83D-5BB6DB85D2D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283-432C-B83D-5BB6DB85D2D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283-432C-B83D-5BB6DB85D2D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283-432C-B83D-5BB6DB85D2D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283-432C-B83D-5BB6DB85D2D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0283-432C-B83D-5BB6DB85D2D6}"/>
              </c:ext>
            </c:extLst>
          </c:dPt>
          <c:dLbls>
            <c:dLbl>
              <c:idx val="0"/>
              <c:layout>
                <c:manualLayout>
                  <c:x val="-0.16438292638085872"/>
                  <c:y val="-4.564314718375558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83-432C-B83D-5BB6DB85D2D6}"/>
                </c:ext>
              </c:extLst>
            </c:dLbl>
            <c:dLbl>
              <c:idx val="1"/>
              <c:layout>
                <c:manualLayout>
                  <c:x val="0.11476578384340404"/>
                  <c:y val="-0.1394216553203647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83-432C-B83D-5BB6DB85D2D6}"/>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extLst>
                <c:ext xmlns:c16="http://schemas.microsoft.com/office/drawing/2014/chart" uri="{C3380CC4-5D6E-409C-BE32-E72D297353CC}">
                  <c16:uniqueId val="{00000005-0283-432C-B83D-5BB6DB85D2D6}"/>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extLst>
                <c:ext xmlns:c16="http://schemas.microsoft.com/office/drawing/2014/chart" uri="{C3380CC4-5D6E-409C-BE32-E72D297353CC}">
                  <c16:uniqueId val="{00000007-0283-432C-B83D-5BB6DB85D2D6}"/>
                </c:ext>
              </c:extLst>
            </c:dLbl>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sv-SE"/>
                </a:p>
              </c:txPr>
              <c:dLblPos val="bestFit"/>
              <c:showLegendKey val="0"/>
              <c:showVal val="1"/>
              <c:showCatName val="0"/>
              <c:showSerName val="0"/>
              <c:showPercent val="0"/>
              <c:showBubbleSize val="0"/>
              <c:extLst>
                <c:ext xmlns:c16="http://schemas.microsoft.com/office/drawing/2014/chart" uri="{C3380CC4-5D6E-409C-BE32-E72D297353CC}">
                  <c16:uniqueId val="{00000009-0283-432C-B83D-5BB6DB85D2D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Aktiefonder!$F$54:$F$63</c:f>
              <c:strCache>
                <c:ptCount val="10"/>
                <c:pt idx="0">
                  <c:v>Global</c:v>
                </c:pt>
                <c:pt idx="1">
                  <c:v>Sverige</c:v>
                </c:pt>
                <c:pt idx="2">
                  <c:v>Sverige &amp; Global</c:v>
                </c:pt>
                <c:pt idx="3">
                  <c:v>Branscher</c:v>
                </c:pt>
                <c:pt idx="4">
                  <c:v>Nordamerika</c:v>
                </c:pt>
                <c:pt idx="5">
                  <c:v>Europa</c:v>
                </c:pt>
                <c:pt idx="6">
                  <c:v>Andra marknader</c:v>
                </c:pt>
                <c:pt idx="7">
                  <c:v>Norden</c:v>
                </c:pt>
                <c:pt idx="8">
                  <c:v>Asien</c:v>
                </c:pt>
                <c:pt idx="9">
                  <c:v>Övriga</c:v>
                </c:pt>
              </c:strCache>
            </c:strRef>
          </c:cat>
          <c:val>
            <c:numRef>
              <c:f>Aktiefonder!$H$54:$H$63</c:f>
              <c:numCache>
                <c:formatCode>0%</c:formatCode>
                <c:ptCount val="10"/>
                <c:pt idx="0">
                  <c:v>0.50701557819663423</c:v>
                </c:pt>
                <c:pt idx="1">
                  <c:v>0.20489610497682775</c:v>
                </c:pt>
                <c:pt idx="2">
                  <c:v>7.522720178481955E-2</c:v>
                </c:pt>
                <c:pt idx="3">
                  <c:v>7.2176660338291287E-2</c:v>
                </c:pt>
                <c:pt idx="4">
                  <c:v>5.936020791996121E-2</c:v>
                </c:pt>
                <c:pt idx="5">
                  <c:v>2.3920135364265478E-2</c:v>
                </c:pt>
                <c:pt idx="6">
                  <c:v>2.1477033685519654E-2</c:v>
                </c:pt>
                <c:pt idx="7">
                  <c:v>2.0902599315524229E-2</c:v>
                </c:pt>
                <c:pt idx="8">
                  <c:v>7.5873791572317459E-3</c:v>
                </c:pt>
                <c:pt idx="9" formatCode="0.0%">
                  <c:v>7.4370992609248746E-3</c:v>
                </c:pt>
              </c:numCache>
            </c:numRef>
          </c:val>
          <c:extLst>
            <c:ext xmlns:c16="http://schemas.microsoft.com/office/drawing/2014/chart" uri="{C3380CC4-5D6E-409C-BE32-E72D297353CC}">
              <c16:uniqueId val="{00000014-0283-432C-B83D-5BB6DB85D2D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0.81014</cdr:x>
      <cdr:y>0.41384</cdr:y>
    </cdr:from>
    <cdr:to>
      <cdr:x>0.97872</cdr:x>
      <cdr:y>0.56581</cdr:y>
    </cdr:to>
    <cdr:sp macro="" textlink="">
      <cdr:nvSpPr>
        <cdr:cNvPr id="2" name="textruta 1"/>
        <cdr:cNvSpPr txBox="1"/>
      </cdr:nvSpPr>
      <cdr:spPr>
        <a:xfrm xmlns:a="http://schemas.openxmlformats.org/drawingml/2006/main">
          <a:off x="4714852" y="1452576"/>
          <a:ext cx="981098" cy="5334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sv-SE" sz="1100" baseline="0">
              <a:solidFill>
                <a:schemeClr val="bg1"/>
              </a:solidFill>
            </a:rPr>
            <a:t>5 985 </a:t>
          </a:r>
          <a:r>
            <a:rPr lang="sv-SE" sz="1100">
              <a:solidFill>
                <a:schemeClr val="bg1"/>
              </a:solidFill>
            </a:rPr>
            <a:t>mdkr</a:t>
          </a:r>
          <a:br>
            <a:rPr lang="sv-SE" sz="1100">
              <a:solidFill>
                <a:schemeClr val="bg1"/>
              </a:solidFill>
            </a:rPr>
          </a:br>
          <a:r>
            <a:rPr lang="sv-SE" sz="1100">
              <a:solidFill>
                <a:schemeClr val="bg1"/>
              </a:solidFill>
            </a:rPr>
            <a:t>72 %</a:t>
          </a:r>
        </a:p>
      </cdr:txBody>
    </cdr:sp>
  </cdr:relSizeAnchor>
  <cdr:relSizeAnchor xmlns:cdr="http://schemas.openxmlformats.org/drawingml/2006/chartDrawing">
    <cdr:from>
      <cdr:x>0.80906</cdr:x>
      <cdr:y>0.64947</cdr:y>
    </cdr:from>
    <cdr:to>
      <cdr:x>0.97763</cdr:x>
      <cdr:y>0.80144</cdr:y>
    </cdr:to>
    <cdr:sp macro="" textlink="">
      <cdr:nvSpPr>
        <cdr:cNvPr id="3" name="textruta 1"/>
        <cdr:cNvSpPr txBox="1"/>
      </cdr:nvSpPr>
      <cdr:spPr>
        <a:xfrm xmlns:a="http://schemas.openxmlformats.org/drawingml/2006/main">
          <a:off x="4708528" y="2279631"/>
          <a:ext cx="981039" cy="5334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a:solidFill>
                <a:schemeClr val="bg1"/>
              </a:solidFill>
            </a:rPr>
            <a:t>2 370 mdkr</a:t>
          </a:r>
          <a:br>
            <a:rPr lang="sv-SE" sz="1100">
              <a:solidFill>
                <a:schemeClr val="bg1"/>
              </a:solidFill>
            </a:rPr>
          </a:br>
          <a:r>
            <a:rPr lang="sv-SE" sz="1100">
              <a:solidFill>
                <a:schemeClr val="bg1"/>
              </a:solidFill>
            </a:rPr>
            <a:t>28 %</a:t>
          </a:r>
        </a:p>
      </cdr:txBody>
    </cdr:sp>
  </cdr:relSizeAnchor>
  <cdr:relSizeAnchor xmlns:cdr="http://schemas.openxmlformats.org/drawingml/2006/chartDrawing">
    <cdr:from>
      <cdr:x>0.84615</cdr:x>
      <cdr:y>2.84903E-7</cdr:y>
    </cdr:from>
    <cdr:to>
      <cdr:x>1</cdr:x>
      <cdr:y>0.05563</cdr:y>
    </cdr:to>
    <cdr:sp macro="" textlink="">
      <cdr:nvSpPr>
        <cdr:cNvPr id="4" name="textruta 1"/>
        <cdr:cNvSpPr txBox="1"/>
      </cdr:nvSpPr>
      <cdr:spPr>
        <a:xfrm xmlns:a="http://schemas.openxmlformats.org/drawingml/2006/main">
          <a:off x="4924425" y="1"/>
          <a:ext cx="895349" cy="1952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sv-SE" sz="1100"/>
            <a:t>8 355 mdkr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63842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234712"/>
          </a:xfrm>
        </p:spPr>
        <p:txBody>
          <a:bodyPr/>
          <a:lstStyle/>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När du vet vilken </a:t>
            </a:r>
            <a:r>
              <a:rPr lang="sv-SE" dirty="0" err="1">
                <a:effectLst/>
                <a:latin typeface="Calibri" panose="020F0502020204030204" pitchFamily="34" charset="0"/>
                <a:ea typeface="Calibri" panose="020F0502020204030204" pitchFamily="34" charset="0"/>
                <a:cs typeface="Times New Roman" panose="02020603050405020304" pitchFamily="18" charset="0"/>
              </a:rPr>
              <a:t>fondtyp</a:t>
            </a:r>
            <a:r>
              <a:rPr lang="sv-SE" dirty="0">
                <a:effectLst/>
                <a:latin typeface="Calibri" panose="020F0502020204030204" pitchFamily="34" charset="0"/>
                <a:ea typeface="Calibri" panose="020F0502020204030204" pitchFamily="34" charset="0"/>
                <a:cs typeface="Times New Roman" panose="02020603050405020304" pitchFamily="18" charset="0"/>
              </a:rPr>
              <a:t> du vill ha är det dags att välja fond. Det finns oftast flera fonder med samma placeringsinriktning att välja bland.</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Vad bör man jämföra?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Avkastning och avgift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Det är bra att vara prismedveten. Det innebär att du både ser till vad det kostar och vad du får för pengarna.</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Vid jämförelse av fonder med liknande inriktning bör du ta hänsyn till både avkastning och avgift. Även om det är framtiden som vi är mest intresserade av, ger den historiska avkastningen ändå värdefull information om hur fonden har lyckats hittills.</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För många sparare har hållbarhetsfrågan blivit allt viktigare och kan därmed också bli en faktor att ta hänsyn till vid val av fond. Fondbolag kan arbeta med frågan på olika sätt: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bort bolag, exempelvis de som sysslar med till exempel vapen, tobak och alkohol. </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Välja in bolag vilket innebär att fonden ”väljer in” aktier i företag som exempelvis arbetar aktivt för en bättre miljö eller ökad jämställdhet.</a:t>
            </a:r>
          </a:p>
          <a:p>
            <a:pPr marL="342900" lvl="0" indent="-342900">
              <a:lnSpc>
                <a:spcPct val="107000"/>
              </a:lnSpc>
              <a:spcAft>
                <a:spcPts val="800"/>
              </a:spcAft>
              <a:buFont typeface="+mj-lt"/>
              <a:buAutoNum type="arabicPeriod"/>
              <a:tabLst>
                <a:tab pos="457200" algn="l"/>
              </a:tabLst>
            </a:pPr>
            <a:r>
              <a:rPr lang="sv-SE" dirty="0">
                <a:effectLst/>
                <a:latin typeface="Calibri" panose="020F0502020204030204" pitchFamily="34" charset="0"/>
                <a:ea typeface="Calibri" panose="020F0502020204030204" pitchFamily="34" charset="0"/>
                <a:cs typeface="Times New Roman" panose="02020603050405020304" pitchFamily="18" charset="0"/>
              </a:rPr>
              <a:t>Påverkansarbete. Som ägare kan fondbolaget (ensamt eller tillsammans med andra) påverka de bolag som fonden har valt att investera i till exempel genom att delta och rösta på bolagsstämmor eller göra besök ute på och genom sitt ägarskap och engagemang påverka bolagen i positiv riktning.</a:t>
            </a:r>
          </a:p>
          <a:p>
            <a:pPr marL="0" lvl="0" indent="0">
              <a:lnSpc>
                <a:spcPct val="107000"/>
              </a:lnSpc>
              <a:spcAft>
                <a:spcPts val="800"/>
              </a:spcAft>
              <a:buFont typeface="+mj-lt"/>
              <a:buNone/>
              <a:tabLst>
                <a:tab pos="457200" algn="l"/>
              </a:tabLst>
            </a:pPr>
            <a:r>
              <a:rPr lang="sv-SE" b="1" dirty="0">
                <a:effectLst/>
                <a:latin typeface="Calibri" panose="020F0502020204030204" pitchFamily="34" charset="0"/>
                <a:ea typeface="Calibri" panose="020F0502020204030204" pitchFamily="34" charset="0"/>
                <a:cs typeface="Times New Roman" panose="02020603050405020304" pitchFamily="18" charset="0"/>
              </a:rPr>
              <a:t>När du vill jämföra fonder med varandra finns det ett par hjälpmedel du kan använda dig av: </a:t>
            </a:r>
          </a:p>
          <a:p>
            <a:pPr>
              <a:lnSpc>
                <a:spcPct val="107000"/>
              </a:lnSpc>
              <a:spcAft>
                <a:spcPts val="800"/>
              </a:spcAft>
            </a:pPr>
            <a:r>
              <a:rPr lang="sv-SE" b="1" dirty="0">
                <a:latin typeface="Calibri" panose="020F0502020204030204" pitchFamily="34" charset="0"/>
                <a:ea typeface="Calibri" panose="020F0502020204030204" pitchFamily="34" charset="0"/>
                <a:cs typeface="Times New Roman" panose="02020603050405020304" pitchFamily="18" charset="0"/>
              </a:rPr>
              <a:t>F</a:t>
            </a:r>
            <a:r>
              <a:rPr lang="sv-SE" b="1" dirty="0">
                <a:effectLst/>
                <a:latin typeface="Calibri" panose="020F0502020204030204" pitchFamily="34" charset="0"/>
                <a:ea typeface="Calibri" panose="020F0502020204030204" pitchFamily="34" charset="0"/>
                <a:cs typeface="Times New Roman" panose="02020603050405020304" pitchFamily="18" charset="0"/>
              </a:rPr>
              <a:t>aktablad</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Alla fonder har faktablad med basfakta om fonden, till exempel placeringsinriktning, risk, resultatscenarier och avgifter.</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Faktabladen finns på fondbolagens hemsidor och där du köper dina fonder. De kan underlätta jämförelser när du väljer mellan olika fonder.</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Fondkollen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På fondkollen.se finns ett verktyg som kan användas för att jämföra fonder med varandra. Verktyget ”kolla fonden” används för att jämföra fonder du redan har med andra fonder som placerar på samma sätt. Med verktyget kan du också få upp en lista med de fonder som finns att välja på inom en viss kategori och se hur de har gått i jämförelse med varandra.</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Hållbarhetsinformation:</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2021 kom det ett nytt regelverk från EU som innebär att fonder måste informera om sitt hållbarhetsarbete. Det finns två olika kategorier: fonder som har hållbara investeringar som mål (artikel 9) och fonder som främjar miljörelaterade eller sociala egenskaper (artikel 8).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främjar miljörelaterade eller sociala egenskaper (artikel 8): Detta är en bred kategori som innebär att om en fond exempelvis exkluderar bolag vars verksamhet är förknippad med kärnvapen eller barnarbete. </a:t>
            </a: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Fonder som har hållbara investeringar som mål: Det innebär att alla fondens innehav måste uppfylla krav på att vara hållbara investeringar, men återigen är det inte begränsat till enbart miljömål.</a:t>
            </a:r>
          </a:p>
          <a:p>
            <a:pPr>
              <a:lnSpc>
                <a:spcPct val="107000"/>
              </a:lnSpc>
              <a:spcAft>
                <a:spcPts val="800"/>
              </a:spcAft>
            </a:pPr>
            <a:r>
              <a:rPr lang="sv-SE" b="1" dirty="0">
                <a:effectLst/>
                <a:latin typeface="Calibri" panose="020F0502020204030204" pitchFamily="34" charset="0"/>
                <a:ea typeface="Calibri" panose="020F0502020204030204" pitchFamily="34" charset="0"/>
                <a:cs typeface="Times New Roman" panose="02020603050405020304" pitchFamily="18" charset="0"/>
              </a:rPr>
              <a:t>Morningstars hållbarhetsrating (glober)</a:t>
            </a:r>
            <a:endParaRPr lang="sv-S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dirty="0">
                <a:effectLst/>
                <a:latin typeface="Calibri" panose="020F0502020204030204" pitchFamily="34" charset="0"/>
                <a:ea typeface="Calibri" panose="020F0502020204030204" pitchFamily="34" charset="0"/>
                <a:cs typeface="Times New Roman" panose="02020603050405020304" pitchFamily="18" charset="0"/>
              </a:rPr>
              <a:t>Morningstars hållbarhetsbetyg visar hur bra företagen som fonderna investerar i bedöms vara på att hantera olika hållbarhetsfrågor såsom miljöhänsyn, sociala frågor och ägarstyrning. Omdömet på 1-5 jordglober sätts genom att jämföra fonderna med andra fonder med samma placeringsinriktning. Ju fler glober, desto bättre betyg inom sin kategori.</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2582273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48539"/>
          </a:xfrm>
        </p:spPr>
        <p:txBody>
          <a:bodyPr/>
          <a:lstStyle/>
          <a:p>
            <a:r>
              <a:rPr lang="sv-SE" dirty="0"/>
              <a:t>Inom FN är hållbarhet en högt prioriterad fråga, vilket bland annat visar sig i de globala målen som förhandlats av medlemsländerna i vad som kallas FN:s Agenda 2030.</a:t>
            </a:r>
          </a:p>
          <a:p>
            <a:endParaRPr lang="sv-SE" dirty="0"/>
          </a:p>
          <a:p>
            <a:r>
              <a:rPr lang="sv-SE" dirty="0"/>
              <a:t>Finans- och fondindustrin kan bidra till att uppnå dessa mål då de genom sina investeringar kan styra kapitalet till företag som bidrar till en hållbar utveckling.</a:t>
            </a:r>
          </a:p>
          <a:p>
            <a:endParaRPr lang="sv-SE" dirty="0"/>
          </a:p>
          <a:p>
            <a:r>
              <a:rPr lang="sv-SE" dirty="0"/>
              <a:t>Inom EU pågår det ett stort arbete för att fonderna tydligare ska redovisa vad som anses vara en hållbar investering. Det finns därför regelverk som bestämmer hur fonder ska informera om sitt hållbarhetsarbete. Fondbolag har krav på sig att definiera vad som är hållbart för just deras fonder. Informationskraven skiljer sig för fonder som har hållbarhet som mål, fonder som främjar miljörelaterade eller sociala egenskaper, samt för övriga fonder som integrerar hållbarhetsrisker i investeringsbesluten.</a:t>
            </a:r>
          </a:p>
          <a:p>
            <a:endParaRPr lang="sv-SE" dirty="0"/>
          </a:p>
          <a:p>
            <a:r>
              <a:rPr lang="sv-SE" b="1" dirty="0"/>
              <a:t>Fonder som har hållbarhet som mål:</a:t>
            </a:r>
          </a:p>
          <a:p>
            <a:r>
              <a:rPr lang="sv-SE" dirty="0"/>
              <a:t>Har som mål att investera hållbart. Exempelvis genom att investera i små företag som levererar klimatlösningar som minskar koldioxidutsläpp.</a:t>
            </a:r>
          </a:p>
          <a:p>
            <a:endParaRPr lang="sv-SE" dirty="0"/>
          </a:p>
          <a:p>
            <a:r>
              <a:rPr lang="sv-SE" b="1" dirty="0"/>
              <a:t>Fonder som främjar miljörelaterade eller sociala egenskaper:</a:t>
            </a:r>
          </a:p>
          <a:p>
            <a:r>
              <a:rPr lang="sv-SE" dirty="0"/>
              <a:t>Bidrar till hållbarhet utan att ha hållbarhet som mål med förvaltningen. Exempelvis genom att aktivt välja in eller välja bort vissa investeringar.</a:t>
            </a:r>
          </a:p>
          <a:p>
            <a:endParaRPr lang="sv-SE" dirty="0"/>
          </a:p>
          <a:p>
            <a:r>
              <a:rPr lang="sv-SE" b="1" dirty="0"/>
              <a:t>Övriga fonder:</a:t>
            </a:r>
          </a:p>
          <a:p>
            <a:r>
              <a:rPr lang="sv-SE" dirty="0"/>
              <a:t>Fonder där hållbarhetsrisker är integrerade i investeringsbesluten, utan att de främjar miljörelaterade eller sociala egenskaper eller har hållbarhet som mål och/eller beaktar negativa konsekvenser på hållbarhet för fonden.</a:t>
            </a:r>
          </a:p>
          <a:p>
            <a:endParaRPr lang="sv-SE" dirty="0"/>
          </a:p>
          <a:p>
            <a:r>
              <a:rPr lang="sv-SE" b="1" dirty="0"/>
              <a:t>EU:s taxonomi</a:t>
            </a:r>
          </a:p>
          <a:p>
            <a:r>
              <a:rPr lang="sv-SE" dirty="0"/>
              <a:t>Det finns också ett annat </a:t>
            </a:r>
            <a:r>
              <a:rPr lang="sv-SE" dirty="0" err="1"/>
              <a:t>EU-regelverk</a:t>
            </a:r>
            <a:r>
              <a:rPr lang="sv-SE" dirty="0"/>
              <a:t> som kallas EU:s taxonomi. Den är i dagsläget inriktad på miljömässiga mål men kräver vissa grundläggande sociala skyddsåtgärder. Det ska framgå i upplysningarna hur stor del av investeringarna i en fond som är miljömässigt hållbara enligt taxonomin.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Var hittar jag informationen?</a:t>
            </a:r>
          </a:p>
          <a:p>
            <a:r>
              <a:rPr lang="sv-SE" dirty="0"/>
              <a:t>Sedan 2023 presenterar fonder en hållbarhetsdeklaration. I deklarationen kan du läsa om förvaltningsstrategi, hur den främjar miljörelaterade och sociala egenskaper samt om man har hållbara investeringar som mål. Information ska också ges om hur fonden beaktar hållbarhetsrisker, vilken inverkan dessa har på investeringsbesluten och hur de kan påverka fondens avkastning.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66227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Aktiv förvaltad fond:</a:t>
            </a:r>
          </a:p>
          <a:p>
            <a:r>
              <a:rPr lang="sv-SE" dirty="0"/>
              <a:t>I aktivt förvaltade fonder avviker placeringarna från index. Förvaltaren väljer placeringar som bedöms ha störst chans att ge bra avkastning. Tid och resurser läggs ned på att analysera företag för att på så sätt kunna bedöma utvecklingsmöjligheterna. Att en fond är aktivt förvaltad innebär inte nödvändigtvis att tillgångarna i fonden omsätts i en hög hastighet, utan främst menas att förvaltaren fattar aktiva placeringsbeslut, oberoende av sammansättningen i ett visst index.</a:t>
            </a:r>
          </a:p>
          <a:p>
            <a:endParaRPr lang="sv-SE" dirty="0"/>
          </a:p>
          <a:p>
            <a:r>
              <a:rPr lang="sv-SE" b="1" dirty="0"/>
              <a:t>Indexfond: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Indexfonder har som målsättning att avkastningen ska överensstämma med utvecklingen för det index som följs, alltså den genomsnittliga utvecklingen på den marknad som valts. </a:t>
            </a:r>
            <a:r>
              <a:rPr lang="sv-SE" sz="1200" b="0" i="0" kern="1200" dirty="0">
                <a:solidFill>
                  <a:schemeClr val="tx1"/>
                </a:solidFill>
                <a:effectLst/>
                <a:latin typeface="+mn-lt"/>
                <a:ea typeface="+mn-ea"/>
                <a:cs typeface="+mn-cs"/>
              </a:rPr>
              <a:t>En indexfond har en lika stor andel i olika företags aktier som dessa aktier finns representerade i index. Det innebär att om ett företag utgör exempelvis 10 procent av ett index så skall fonden ha lika stor andel. </a:t>
            </a:r>
            <a:r>
              <a:rPr lang="sv-SE" dirty="0"/>
              <a:t>Förvaltaren behöver därmed inte lägga resurser på att analysera företag, varför indexfonder i genomsnitt har en lägre förvaltningsavgift.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60480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743450"/>
          </a:xfrm>
        </p:spPr>
        <p:txBody>
          <a:bodyPr/>
          <a:lstStyle/>
          <a:p>
            <a:r>
              <a:rPr lang="sv-SE" b="1" i="0" u="none" strike="noStrike" kern="1200" baseline="0" dirty="0">
                <a:solidFill>
                  <a:schemeClr val="tx1"/>
                </a:solidFill>
              </a:rPr>
              <a:t>Årlig avgift/förvaltningsavgifter och andra administrations- eller driftskostnader</a:t>
            </a:r>
            <a:endParaRPr lang="sv-SE" dirty="0">
              <a:cs typeface="Calibri"/>
            </a:endParaRPr>
          </a:p>
          <a:p>
            <a:pPr defTabSz="882487" eaLnBrk="0" fontAlgn="base" hangingPunct="0">
              <a:spcBef>
                <a:spcPct val="30000"/>
              </a:spcBef>
              <a:spcAft>
                <a:spcPct val="0"/>
              </a:spcAft>
              <a:defRPr/>
            </a:pPr>
            <a:r>
              <a:rPr lang="sv-SE" b="0" i="0" u="none" strike="noStrike" kern="1200" baseline="0" dirty="0">
                <a:solidFill>
                  <a:schemeClr val="tx1"/>
                </a:solidFill>
              </a:rPr>
              <a:t>Ett EU-standardiserat avgiftsmått som inkluderar förvaltningsavgift samt övriga kostnader som tas från fonden exklusive transaktionsavgifter. För svenska fonder överensstämmer detta ofta med förvaltningsavgiften.</a:t>
            </a:r>
          </a:p>
          <a:p>
            <a:endParaRPr lang="sv-SE" b="0" i="0" u="none" strike="noStrike" kern="1200" baseline="0" dirty="0">
              <a:solidFill>
                <a:schemeClr val="tx1"/>
              </a:solidFill>
            </a:endParaRPr>
          </a:p>
          <a:p>
            <a:r>
              <a:rPr lang="sv-SE" b="1" i="0" u="none" strike="noStrike" kern="1200" baseline="0" dirty="0">
                <a:solidFill>
                  <a:schemeClr val="tx1"/>
                </a:solidFill>
              </a:rPr>
              <a:t>Förvaltningsavgift</a:t>
            </a:r>
          </a:p>
          <a:p>
            <a:r>
              <a:rPr lang="sv-SE" b="0" i="0" u="none" strike="noStrike" kern="1200" baseline="0" dirty="0">
                <a:solidFill>
                  <a:schemeClr val="tx1"/>
                </a:solidFill>
              </a:rPr>
              <a:t>Det pris du betalar fondbolaget och som ska täcka kostnader för bland annat förvaltning, analys, information och administration. Anges i procent.</a:t>
            </a:r>
          </a:p>
          <a:p>
            <a:endParaRPr lang="sv-SE" b="0" i="0" u="none" strike="noStrike" kern="1200" baseline="0" dirty="0">
              <a:solidFill>
                <a:schemeClr val="tx1"/>
              </a:solidFill>
            </a:endParaRPr>
          </a:p>
          <a:p>
            <a:r>
              <a:rPr lang="sv-SE" b="0" i="0" u="none" strike="noStrike" kern="1200" baseline="0" dirty="0">
                <a:solidFill>
                  <a:schemeClr val="tx1"/>
                </a:solidFill>
              </a:rPr>
              <a:t>1/365 av avgiften dras från värdet på dina fondandelar varje dag. I årsbesked från fondbolag kan du i kronor se vad du har betalat i avgift för ditt fondsparande.</a:t>
            </a:r>
          </a:p>
          <a:p>
            <a:endParaRPr lang="sv-SE" b="0" i="0" u="none" strike="noStrike" kern="1200" baseline="0" dirty="0">
              <a:solidFill>
                <a:schemeClr val="tx1"/>
              </a:solidFill>
            </a:endParaRPr>
          </a:p>
          <a:p>
            <a:r>
              <a:rPr lang="sv-SE" b="1" i="0" u="none" strike="noStrike" kern="1200" baseline="0" dirty="0">
                <a:solidFill>
                  <a:schemeClr val="tx1"/>
                </a:solidFill>
              </a:rPr>
              <a:t>Totalkostnad/Löpande kostnader</a:t>
            </a:r>
          </a:p>
          <a:p>
            <a:r>
              <a:rPr lang="sv-SE" b="0" i="0" u="none" strike="noStrike" kern="1200" baseline="0" dirty="0">
                <a:solidFill>
                  <a:schemeClr val="tx1"/>
                </a:solidFill>
              </a:rPr>
              <a:t>Visar fondens totala kostnader. Här ingår förutom förvaltningsavgiften även courtage som fonden betalar till mäklare vid köp och försäljning av värdepapper i fonden. Måttet redovisas i kronor på årsbeskeden för var och ens individuella sparande.</a:t>
            </a:r>
          </a:p>
          <a:p>
            <a:endParaRPr lang="sv-SE" b="0" i="0" u="none" strike="noStrike" kern="1200" baseline="0" dirty="0">
              <a:solidFill>
                <a:schemeClr val="tx1"/>
              </a:solidFill>
            </a:endParaRPr>
          </a:p>
          <a:p>
            <a:r>
              <a:rPr lang="sv-SE" b="1" i="0" u="none" strike="noStrike" kern="1200" baseline="0" dirty="0">
                <a:solidFill>
                  <a:schemeClr val="tx1"/>
                </a:solidFill>
              </a:rPr>
              <a:t>Prestationsbaserad avgift</a:t>
            </a:r>
          </a:p>
          <a:p>
            <a:r>
              <a:rPr lang="sv-SE" b="0" i="0" kern="1200" dirty="0">
                <a:solidFill>
                  <a:schemeClr val="tx1"/>
                </a:solidFill>
                <a:effectLst/>
              </a:rPr>
              <a:t>Vissa fondbolag har valt att ta ut prestationsbaserad avgift (avkastningsrelaterad avgift). Det innebär att den prestationsbaserade avgiften endast tas ut om fondens avkastning är bättre än exempelvis dess jämförelseindex.</a:t>
            </a:r>
            <a:endParaRPr lang="sv-SE" dirty="0"/>
          </a:p>
          <a:p>
            <a:pPr eaLnBrk="1" hangingPunct="1">
              <a:spcBef>
                <a:spcPct val="0"/>
              </a:spcBef>
            </a:pPr>
            <a:endParaRPr lang="sv-SE" dirty="0"/>
          </a:p>
          <a:p>
            <a:pPr eaLnBrk="1" hangingPunct="1">
              <a:spcBef>
                <a:spcPct val="0"/>
              </a:spcBef>
            </a:pPr>
            <a:r>
              <a:rPr lang="sv-SE" b="0" i="0" kern="1200" dirty="0">
                <a:solidFill>
                  <a:schemeClr val="tx1"/>
                </a:solidFill>
                <a:effectLst/>
              </a:rPr>
              <a:t>Prestationsbaserad avgift används vanligtvis i kombination med en (ofta lägre) fast förvaltningsavgift. Vanligast är prestationsbaserade avgifter i hedgefonder eller vid annan aktiv förvaltning.</a:t>
            </a:r>
          </a:p>
          <a:p>
            <a:pPr eaLnBrk="1" hangingPunct="1">
              <a:spcBef>
                <a:spcPct val="0"/>
              </a:spcBef>
            </a:pPr>
            <a:endParaRPr lang="sv-SE" b="0" i="0" kern="1200" dirty="0">
              <a:solidFill>
                <a:schemeClr val="tx1"/>
              </a:solidFill>
              <a:effectLst/>
            </a:endParaRPr>
          </a:p>
          <a:p>
            <a:pPr eaLnBrk="1" hangingPunct="1">
              <a:spcBef>
                <a:spcPct val="0"/>
              </a:spcBef>
            </a:pPr>
            <a:r>
              <a:rPr lang="sv-SE" b="0" i="0" kern="1200" dirty="0">
                <a:solidFill>
                  <a:schemeClr val="tx1"/>
                </a:solidFill>
                <a:effectLst/>
              </a:rPr>
              <a:t>Information om fondens avgiftsmodell hittar du ibland annat i faktablad och informationsbroschyr.</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296024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t>Alla kurser, avkastningssiffror och avkastningskurvor som visas för fonder är ALLTID efter att förvaltningsavgiften är bortdragen. Så när du jämför olika fonders avkastningar är det alltid netto, efter avgifter. Du själv ska inte dra bort någonting.</a:t>
            </a:r>
          </a:p>
          <a:p>
            <a:pPr eaLnBrk="1" hangingPunct="1">
              <a:spcBef>
                <a:spcPct val="0"/>
              </a:spcBef>
            </a:pPr>
            <a:endParaRPr lang="sv-SE" dirty="0"/>
          </a:p>
          <a:p>
            <a:pPr eaLnBrk="1" hangingPunct="1">
              <a:spcBef>
                <a:spcPct val="0"/>
              </a:spcBef>
            </a:pPr>
            <a:r>
              <a:rPr lang="sv-SE" dirty="0"/>
              <a:t>Exempel:</a:t>
            </a:r>
          </a:p>
          <a:p>
            <a:pPr eaLnBrk="1" hangingPunct="1">
              <a:spcBef>
                <a:spcPct val="0"/>
              </a:spcBef>
            </a:pPr>
            <a:r>
              <a:rPr lang="sv-SE" dirty="0"/>
              <a:t>Du har två fonder, A och B som har gett en avkastning respektive avgift enligt</a:t>
            </a:r>
            <a:r>
              <a:rPr lang="sv-SE" baseline="0" dirty="0"/>
              <a:t> nedan. Vilken av fonderna har varit bäst för mig som sparare? Svar: Fond B, som har gett 5,5 procent,  har varit bäst för mig som sparare trots att den i det här fallet har haft en högre avgift eftersom avkastningen alltid visas efter att avgifterna är bortdragna. Tänk på att historisk avkastning inte är någon garanti för framtida avkastning.</a:t>
            </a:r>
          </a:p>
          <a:p>
            <a:pPr eaLnBrk="1" hangingPunct="1">
              <a:spcBef>
                <a:spcPct val="0"/>
              </a:spcBef>
            </a:pPr>
            <a:endParaRPr lang="sv-SE" dirty="0"/>
          </a:p>
          <a:p>
            <a:pPr eaLnBrk="1" hangingPunct="1">
              <a:spcBef>
                <a:spcPct val="0"/>
              </a:spcBef>
            </a:pPr>
            <a:r>
              <a:rPr lang="sv-SE" dirty="0"/>
              <a:t>		</a:t>
            </a:r>
            <a:r>
              <a:rPr lang="sv-SE" b="1" dirty="0"/>
              <a:t>Avkastning</a:t>
            </a:r>
            <a:r>
              <a:rPr lang="sv-SE" dirty="0"/>
              <a:t>		</a:t>
            </a:r>
            <a:r>
              <a:rPr lang="sv-SE" b="1" dirty="0"/>
              <a:t>Avgift</a:t>
            </a:r>
          </a:p>
          <a:p>
            <a:pPr eaLnBrk="1" hangingPunct="1">
              <a:spcBef>
                <a:spcPct val="0"/>
              </a:spcBef>
            </a:pPr>
            <a:r>
              <a:rPr lang="sv-SE" i="1" dirty="0"/>
              <a:t>Fond A	</a:t>
            </a:r>
            <a:r>
              <a:rPr lang="sv-SE" dirty="0"/>
              <a:t>    	5	  	 0,5			</a:t>
            </a:r>
          </a:p>
          <a:p>
            <a:pPr eaLnBrk="1" hangingPunct="1">
              <a:spcBef>
                <a:spcPct val="0"/>
              </a:spcBef>
            </a:pPr>
            <a:endParaRPr lang="sv-SE" dirty="0"/>
          </a:p>
          <a:p>
            <a:pPr eaLnBrk="1" hangingPunct="1">
              <a:spcBef>
                <a:spcPct val="0"/>
              </a:spcBef>
            </a:pPr>
            <a:r>
              <a:rPr lang="sv-SE" i="1" dirty="0"/>
              <a:t>Fond B</a:t>
            </a:r>
            <a:r>
              <a:rPr lang="sv-SE" dirty="0"/>
              <a:t>	   	5,5	  	 1,5</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442714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Fondkollen innehåller fakta om fonder och fondsparande. Men framförallt innehåller Fondkollen tips, råd och praktiska verktyg att använda sig av när man ska utvärdera sina fonder eller välja nya.</a:t>
            </a:r>
            <a:endParaRPr lang="sv-SE" dirty="0">
              <a:cs typeface="Calibri" panose="020F0502020204030204"/>
            </a:endParaRPr>
          </a:p>
          <a:p>
            <a:pPr eaLnBrk="1" hangingPunct="1"/>
            <a:endParaRPr lang="sv-SE" dirty="0"/>
          </a:p>
          <a:p>
            <a:pPr eaLnBrk="1" hangingPunct="1"/>
            <a:r>
              <a:rPr lang="sv-SE" dirty="0"/>
              <a:t>Exempel på verktyg som finns på Fondkollen.se:</a:t>
            </a:r>
          </a:p>
          <a:p>
            <a:pPr eaLnBrk="1" hangingPunct="1"/>
            <a:endParaRPr lang="sv-SE" b="1" dirty="0"/>
          </a:p>
          <a:p>
            <a:pPr eaLnBrk="1" hangingPunct="1"/>
            <a:r>
              <a:rPr lang="sv-SE" b="1" dirty="0"/>
              <a:t>Kolla fonden. </a:t>
            </a:r>
            <a:r>
              <a:rPr lang="sv-SE" dirty="0"/>
              <a:t>Skriv in din fonds namn och rätt jämförelseindex hämtas upp och du ser hur fonden står sig mot andra fonder med samma placeringsinriktning. Bygger på Morningstars Fondindex. Här kan du även söka på en </a:t>
            </a:r>
            <a:r>
              <a:rPr lang="sv-SE" dirty="0" err="1"/>
              <a:t>fondtyp</a:t>
            </a:r>
            <a:r>
              <a:rPr lang="sv-SE" dirty="0"/>
              <a:t> (där du även hittar icke-geografiska fondtyper) och du får fram en lista över fonder i den kategorin rankade efter avkastning. Bygger på Morningstars Fondindex. </a:t>
            </a:r>
          </a:p>
          <a:p>
            <a:pPr eaLnBrk="1" hangingPunct="1"/>
            <a:endParaRPr lang="sv-SE" b="1" dirty="0"/>
          </a:p>
          <a:p>
            <a:pPr eaLnBrk="1" hangingPunct="1"/>
            <a:r>
              <a:rPr lang="sv-SE" b="1" dirty="0"/>
              <a:t>Räknesnurra. </a:t>
            </a:r>
            <a:r>
              <a:rPr lang="sv-SE" dirty="0"/>
              <a:t>Se grafiskt och i en sammanställning hur sparbelopp, avkastning och avgifter påverkar ditt sparande i kronor över tid. Du kan spara ett scenario och jämföra med ett annat.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641656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426734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443460"/>
          </a:xfrm>
        </p:spPr>
        <p:txBody>
          <a:bodyPr/>
          <a:lstStyle/>
          <a:p>
            <a:pPr defTabSz="882487" fontAlgn="base">
              <a:spcBef>
                <a:spcPct val="0"/>
              </a:spcBef>
              <a:spcAft>
                <a:spcPct val="0"/>
              </a:spcAft>
              <a:defRPr/>
            </a:pPr>
            <a:r>
              <a:rPr lang="sv-SE" dirty="0">
                <a:latin typeface="+mn-lt"/>
              </a:rPr>
              <a:t>Man</a:t>
            </a:r>
            <a:r>
              <a:rPr lang="sv-SE" baseline="0" dirty="0">
                <a:latin typeface="+mn-lt"/>
              </a:rPr>
              <a:t> kan spara i fonder på olika sätt. Man kan spara privat, via tjänstepensionen och i den allmänna pensionen sparar man i fonder via premiepensionen.</a:t>
            </a:r>
            <a:r>
              <a:rPr lang="sv-SE" dirty="0">
                <a:latin typeface="+mn-lt"/>
              </a:rPr>
              <a:t> </a:t>
            </a:r>
            <a:r>
              <a:rPr lang="sv-SE" baseline="0" dirty="0">
                <a:latin typeface="+mn-lt"/>
              </a:rPr>
              <a:t>Alla som har en deklarerad inkomst tjänar in till den allmänna pensionen. En liten del av den allmänna pensionen kallas premiepensionen och där placeras pengarna i fonder som man själv kan välja. I åldern 18-76 år är alla som har en deklarerad inkomst fondsparare tack vare premiepensionen vilket innebär att 100 procent är fondsparare.</a:t>
            </a:r>
          </a:p>
          <a:p>
            <a:pPr>
              <a:spcBef>
                <a:spcPct val="0"/>
              </a:spcBef>
            </a:pPr>
            <a:endParaRPr lang="sv-SE" dirty="0"/>
          </a:p>
          <a:p>
            <a:pPr>
              <a:spcBef>
                <a:spcPct val="0"/>
              </a:spcBef>
            </a:pPr>
            <a:r>
              <a:rPr lang="sv-SE" dirty="0"/>
              <a:t>I</a:t>
            </a:r>
            <a:r>
              <a:rPr lang="sv-SE" baseline="0" dirty="0">
                <a:latin typeface="+mn-lt"/>
              </a:rPr>
              <a:t> åldern 18-76 år sparar 73 procent av svenskarna privat i fonder. Det kan vara ett direktsparande i en eller flera fonder, sparande via ett investeringssparkonto (ISK) eller en kapitalförsäkring eller ett privat pensionssparande i fonder. Avdraget för privat pensionssparande är numera borta men pengarna du redan sparat finns förstås kvar.</a:t>
            </a:r>
            <a:r>
              <a:rPr lang="sv-SE" dirty="0"/>
              <a:t> </a:t>
            </a:r>
            <a:endParaRPr lang="sv-SE" baseline="0" dirty="0">
              <a:latin typeface="+mn-lt"/>
              <a:cs typeface="Calibri"/>
            </a:endParaRPr>
          </a:p>
          <a:p>
            <a:pPr eaLnBrk="1" hangingPunct="1">
              <a:spcBef>
                <a:spcPct val="0"/>
              </a:spcBef>
            </a:pPr>
            <a:endParaRPr lang="sv-SE" baseline="0" dirty="0">
              <a:latin typeface="+mn-lt"/>
            </a:endParaRPr>
          </a:p>
          <a:p>
            <a:pPr>
              <a:spcBef>
                <a:spcPct val="0"/>
              </a:spcBef>
            </a:pPr>
            <a:r>
              <a:rPr lang="sv-SE" baseline="0" dirty="0">
                <a:latin typeface="+mn-lt"/>
              </a:rPr>
              <a:t>Man kan också spara i fonder till sin tjänstepensionen. Hur stor del av din tjänstepension som kan placeras i fonder beror på vilket avtal du tillhör.</a:t>
            </a:r>
            <a:r>
              <a:rPr lang="sv-SE" dirty="0"/>
              <a:t> </a:t>
            </a:r>
            <a:r>
              <a:rPr lang="sv-SE" baseline="0" dirty="0">
                <a:latin typeface="+mn-lt"/>
              </a:rPr>
              <a:t> Om vi lägger ihop de som sparar privat och de som sparar i fonder till sin tjänstepension så är det </a:t>
            </a:r>
            <a:r>
              <a:rPr lang="sv-SE" dirty="0"/>
              <a:t>80 </a:t>
            </a:r>
            <a:r>
              <a:rPr lang="sv-SE" baseline="0" dirty="0">
                <a:latin typeface="+mn-lt"/>
              </a:rPr>
              <a:t>procent av svenskarna i åldern 18-76 som fondsparar. </a:t>
            </a:r>
            <a:r>
              <a:rPr lang="sv-SE" dirty="0">
                <a:latin typeface="+mn-lt"/>
              </a:rPr>
              <a:t>Dessutom har </a:t>
            </a:r>
            <a:r>
              <a:rPr lang="sv-SE" sz="1200" kern="1200" dirty="0">
                <a:solidFill>
                  <a:schemeClr val="tx1"/>
                </a:solidFill>
                <a:effectLst/>
                <a:latin typeface="+mn-lt"/>
                <a:ea typeface="+mn-ea"/>
                <a:cs typeface="+mn-cs"/>
              </a:rPr>
              <a:t>57 procent av föräldrarna med hemmavarande barn under 18 år ett fondsparande till dessa.</a:t>
            </a:r>
            <a:endParaRPr lang="sv-SE" dirty="0">
              <a:latin typeface="+mn-lt"/>
            </a:endParaRPr>
          </a:p>
          <a:p>
            <a:pPr>
              <a:spcBef>
                <a:spcPct val="0"/>
              </a:spcBef>
            </a:pPr>
            <a:endParaRPr lang="sv-SE" dirty="0">
              <a:latin typeface="+mn-lt"/>
            </a:endParaRPr>
          </a:p>
          <a:p>
            <a:pPr eaLnBrk="1" hangingPunct="1">
              <a:spcBef>
                <a:spcPct val="0"/>
              </a:spcBef>
            </a:pPr>
            <a:r>
              <a:rPr lang="sv-SE" dirty="0">
                <a:latin typeface="+mn-lt"/>
              </a:rPr>
              <a:t>Att vi svenskar är så bra på att spara i fonder kommer av att vi har en lång tradition. Man kan säga att det började när allemansfonderna lanserades 1984. Det var ett skattegynnat sparande (avkastningen var skattefri) för att stimulera hushållens sparande. Varje person kunde ha max två fonder och du fick spara max 400 kr i varje fond. Skattesubventionerna upphörde helt 1997 men svenska folket hade fått erfarenhet av att månadsspara och placera på aktiemarknaden och beteendet har levt kvar.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7586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dirty="0">
                <a:latin typeface="+mn-lt"/>
              </a:rPr>
              <a:t>En fond är en samling (portfölj) av värdepapper,</a:t>
            </a:r>
            <a:r>
              <a:rPr lang="sv-SE" baseline="0" dirty="0">
                <a:latin typeface="+mn-lt"/>
              </a:rPr>
              <a:t> framförallt aktier och räntor.</a:t>
            </a:r>
            <a:r>
              <a:rPr lang="sv-SE" dirty="0">
                <a:latin typeface="+mn-lt"/>
              </a:rPr>
              <a:t> Alla som investerar i fonden äger del av fondens samlade tillgångar. Om en fond äger aktier från 50 olika börsföretag blir du som investerat i fonden indirekt ägare i alla dessa 50 bolag.</a:t>
            </a:r>
          </a:p>
          <a:p>
            <a:pPr eaLnBrk="1" hangingPunct="1">
              <a:spcBef>
                <a:spcPct val="0"/>
              </a:spcBef>
            </a:pPr>
            <a:endParaRPr lang="sv-SE" dirty="0">
              <a:latin typeface="+mn-lt"/>
            </a:endParaRPr>
          </a:p>
          <a:p>
            <a:pPr>
              <a:spcBef>
                <a:spcPct val="0"/>
              </a:spcBef>
            </a:pPr>
            <a:r>
              <a:rPr lang="sv-SE" dirty="0">
                <a:latin typeface="+mn-lt"/>
              </a:rPr>
              <a:t>Du kan få del av utvecklingen inte bara i Sverige utan i hela världen och det räcker med bara ett par hundralappar som insättning.</a:t>
            </a:r>
          </a:p>
          <a:p>
            <a:pPr>
              <a:spcBef>
                <a:spcPct val="0"/>
              </a:spcBef>
            </a:pPr>
            <a:endParaRPr lang="sv-SE" dirty="0">
              <a:latin typeface="+mn-lt"/>
            </a:endParaRPr>
          </a:p>
          <a:p>
            <a:pPr>
              <a:spcBef>
                <a:spcPct val="0"/>
              </a:spcBef>
            </a:pPr>
            <a:r>
              <a:rPr lang="sv-SE" dirty="0">
                <a:latin typeface="+mn-lt"/>
              </a:rPr>
              <a:t>En fond måste sprida riskerna på flera värdepapper, till exempel ska en aktiefond placera i minst 16 olika aktier.</a:t>
            </a:r>
          </a:p>
          <a:p>
            <a:pPr eaLnBrk="1" hangingPunct="1">
              <a:spcBef>
                <a:spcPct val="0"/>
              </a:spcBef>
            </a:pPr>
            <a:endParaRPr lang="sv-SE" dirty="0">
              <a:latin typeface="+mn-lt"/>
            </a:endParaRPr>
          </a:p>
          <a:p>
            <a:pPr eaLnBrk="1" hangingPunct="1">
              <a:spcBef>
                <a:spcPct val="0"/>
              </a:spcBef>
            </a:pPr>
            <a:r>
              <a:rPr lang="sv-SE" dirty="0">
                <a:latin typeface="+mn-lt"/>
              </a:rPr>
              <a:t>Fonder kan ge bättre avkastning än sparkonto och innebära mindre risk än enskilda aktier. Det är dessutom lätt att sätta in och ta ut pengar ur fonder. </a:t>
            </a:r>
            <a:endParaRPr lang="sv-SE" b="1" dirty="0">
              <a:solidFill>
                <a:srgbClr val="FF0000"/>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970830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spcBef>
                <a:spcPct val="0"/>
              </a:spcBef>
              <a:defRPr/>
            </a:pPr>
            <a:r>
              <a:rPr lang="sv-SE" dirty="0">
                <a:latin typeface="+mn-lt"/>
              </a:rPr>
              <a:t>Fondverksamheten i Sverige styrs av lagar, Finansinspektionens föreskrifter och branschens egna riktlinjer. Det är ett omfattande regelverk och som sparare behöver man inte sätta sig in i det. Men det kan vara bra att veta att det finns regler som innebär att spararens intressen skyddas. </a:t>
            </a:r>
          </a:p>
          <a:p>
            <a:pPr defTabSz="441244">
              <a:spcBef>
                <a:spcPct val="0"/>
              </a:spcBef>
              <a:defRPr/>
            </a:pPr>
            <a:endParaRPr lang="sv-SE" dirty="0">
              <a:latin typeface="+mn-lt"/>
            </a:endParaRPr>
          </a:p>
          <a:p>
            <a:pPr eaLnBrk="1" hangingPunct="1">
              <a:spcBef>
                <a:spcPct val="0"/>
              </a:spcBef>
            </a:pPr>
            <a:r>
              <a:rPr lang="sv-SE" dirty="0">
                <a:latin typeface="+mn-lt"/>
              </a:rPr>
              <a:t>En sak som är bra att känna till är att fondbolaget rår över förvaltningen av fondens tillgångar, det vill säga bestämmer vad som ska köpas och säljas.</a:t>
            </a:r>
            <a:r>
              <a:rPr lang="sv-SE" baseline="0" dirty="0">
                <a:latin typeface="+mn-lt"/>
              </a:rPr>
              <a:t> S</a:t>
            </a:r>
            <a:r>
              <a:rPr lang="sv-SE" dirty="0">
                <a:latin typeface="+mn-lt"/>
              </a:rPr>
              <a:t>jälva tillgångarna förvaras hos ett förvaringsinstitut på ett eget konto. Anledningen till detta är att fondbolagets ekonomi aldrig ska sammanblandas med fondens. Om ett fondbolag skulle gå i konkurs påverkas inte fondens tillgångar. Förvaltningen av fonden tas antingen över av ett annat fondbolag eller så betalas värdet av tillgångarna ut till andelsägarna.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53194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70573"/>
          </a:xfrm>
        </p:spPr>
        <p:txBody>
          <a:bodyPr/>
          <a:lstStyle/>
          <a:p>
            <a:pPr eaLnBrk="1" hangingPunct="1"/>
            <a:r>
              <a:rPr lang="sv-SE" b="1" dirty="0">
                <a:latin typeface="+mn-lt"/>
              </a:rPr>
              <a:t>Vilka fonder finns att välja på?</a:t>
            </a:r>
          </a:p>
          <a:p>
            <a:r>
              <a:rPr lang="sv-SE" b="0" i="0" u="none" strike="noStrike" kern="1200" baseline="0" dirty="0">
                <a:solidFill>
                  <a:schemeClr val="tx1"/>
                </a:solidFill>
                <a:latin typeface="+mn-lt"/>
              </a:rPr>
              <a:t>Det finns tusentals fonder tillgängliga för </a:t>
            </a:r>
            <a:r>
              <a:rPr lang="sv-SE" b="0" i="0" u="none" strike="noStrike" kern="1200" baseline="0" dirty="0" err="1">
                <a:solidFill>
                  <a:schemeClr val="tx1"/>
                </a:solidFill>
                <a:latin typeface="+mn-lt"/>
              </a:rPr>
              <a:t>privatsparare</a:t>
            </a:r>
            <a:r>
              <a:rPr lang="sv-SE" b="0" i="0" u="none" strike="noStrike" kern="1200" baseline="0" dirty="0">
                <a:solidFill>
                  <a:schemeClr val="tx1"/>
                </a:solidFill>
                <a:latin typeface="+mn-lt"/>
              </a:rPr>
              <a:t> på den svenska marknaden. De kan delas in i fyra huvudgrupper: aktiefonder, räntefonder, blandfonder och hedgefonder.</a:t>
            </a:r>
            <a:r>
              <a:rPr lang="sv-SE" dirty="0"/>
              <a:t> </a:t>
            </a:r>
            <a:endParaRPr lang="sv-SE" b="0" i="0" u="none" strike="noStrike" kern="1200" baseline="0" dirty="0">
              <a:solidFill>
                <a:schemeClr val="tx1"/>
              </a:solidFill>
              <a:latin typeface="+mn-lt"/>
              <a:cs typeface="Calibri"/>
            </a:endParaRPr>
          </a:p>
          <a:p>
            <a:endParaRPr lang="sv-SE" dirty="0">
              <a:latin typeface="+mn-lt"/>
            </a:endParaRPr>
          </a:p>
          <a:p>
            <a:pPr eaLnBrk="1" hangingPunct="1"/>
            <a:r>
              <a:rPr lang="sv-SE" dirty="0">
                <a:latin typeface="+mn-lt"/>
              </a:rPr>
              <a:t>Olika typer</a:t>
            </a:r>
            <a:r>
              <a:rPr lang="sv-SE" baseline="0" dirty="0">
                <a:latin typeface="+mn-lt"/>
              </a:rPr>
              <a:t> av fonder har olika risknivå. Med risk menas hur mycket fondens värde kan förväntas svänga över tid. Ju högre risk, desto större är möjligheten till högre avkastning. </a:t>
            </a:r>
            <a:r>
              <a:rPr lang="sv-SE" dirty="0">
                <a:latin typeface="+mn-lt"/>
              </a:rPr>
              <a:t>Räntefonder har lägst risk,</a:t>
            </a:r>
            <a:r>
              <a:rPr lang="sv-SE" baseline="0" dirty="0">
                <a:latin typeface="+mn-lt"/>
              </a:rPr>
              <a:t> a</a:t>
            </a:r>
            <a:r>
              <a:rPr lang="sv-SE" dirty="0">
                <a:latin typeface="+mn-lt"/>
              </a:rPr>
              <a:t>ktiefonder har generellt högst risk. Blandfonder utgörs av en blandning av räntor och aktier, varför risknivån generellt ligger mellan räntefonder och aktiefonder. Hedgefonder kan ha allt från låg till mycket hög risk.</a:t>
            </a:r>
            <a:endParaRPr lang="sv-SE" b="1" dirty="0">
              <a:latin typeface="+mn-lt"/>
            </a:endParaRPr>
          </a:p>
          <a:p>
            <a:pPr eaLnBrk="1" hangingPunct="1"/>
            <a:endParaRPr lang="sv-SE" b="1" dirty="0">
              <a:latin typeface="+mn-lt"/>
            </a:endParaRPr>
          </a:p>
          <a:p>
            <a:pPr eaLnBrk="1" hangingPunct="1"/>
            <a:r>
              <a:rPr lang="sv-SE" b="1" dirty="0">
                <a:latin typeface="+mn-lt"/>
              </a:rPr>
              <a:t>Räntefonder</a:t>
            </a:r>
          </a:p>
          <a:p>
            <a:pPr eaLnBrk="1" hangingPunct="1"/>
            <a:r>
              <a:rPr lang="sv-SE" dirty="0">
                <a:latin typeface="+mn-lt"/>
              </a:rPr>
              <a:t>En räntefond är en fond som enbart placerar i räntebärande värdepapper, exempelvis obligationer och statsskuldväxlar. Räntefonder</a:t>
            </a:r>
            <a:r>
              <a:rPr lang="sv-SE" baseline="0" dirty="0">
                <a:latin typeface="+mn-lt"/>
              </a:rPr>
              <a:t> delas in i korta räntefonder och långa räntefonder. Korta räntefonder </a:t>
            </a:r>
            <a:r>
              <a:rPr lang="sv-SE" dirty="0">
                <a:latin typeface="+mn-lt"/>
              </a:rPr>
              <a:t>placerar främst i värdepapper som är garanterade av staten, såsom statsskuldväxlar</a:t>
            </a:r>
            <a:r>
              <a:rPr lang="sv-SE" baseline="0" dirty="0">
                <a:latin typeface="+mn-lt"/>
              </a:rPr>
              <a:t> och där lö</a:t>
            </a:r>
            <a:r>
              <a:rPr lang="sv-SE" dirty="0">
                <a:latin typeface="+mn-lt"/>
              </a:rPr>
              <a:t>ptiden på papperna </a:t>
            </a:r>
            <a:r>
              <a:rPr lang="sv-SE" baseline="0" dirty="0">
                <a:latin typeface="+mn-lt"/>
              </a:rPr>
              <a:t>är </a:t>
            </a:r>
            <a:r>
              <a:rPr lang="sv-SE" dirty="0">
                <a:latin typeface="+mn-lt"/>
              </a:rPr>
              <a:t>mindre än ett år. Räntan på sådana värdepapper är relativt förutsägbar</a:t>
            </a:r>
            <a:r>
              <a:rPr lang="sv-SE" baseline="0" dirty="0">
                <a:latin typeface="+mn-lt"/>
              </a:rPr>
              <a:t> och d</a:t>
            </a:r>
            <a:r>
              <a:rPr lang="sv-SE" dirty="0">
                <a:latin typeface="+mn-lt"/>
              </a:rPr>
              <a:t>ärför är risken liten att de värdepapper som fonden investerar i ska sjunka i värde. Långa räntefonder placerar i värdepapper som har en återstående löptid på mer än ett år. En ränteförändring i ekonomin får därför större effekt på en lång räntefond, och risken är således något högre än i en kort räntefond, men avsevärt mindre än i en aktiefond. </a:t>
            </a:r>
          </a:p>
          <a:p>
            <a:pPr eaLnBrk="1" hangingPunct="1"/>
            <a:endParaRPr lang="sv-SE" b="1" dirty="0">
              <a:latin typeface="Georgia" panose="02040502050405020303" pitchFamily="18" charset="0"/>
            </a:endParaRPr>
          </a:p>
          <a:p>
            <a:pPr eaLnBrk="1" hangingPunct="1"/>
            <a:r>
              <a:rPr lang="sv-SE" b="1" dirty="0"/>
              <a:t>Aktiefonder</a:t>
            </a:r>
            <a:r>
              <a:rPr lang="sv-SE" dirty="0"/>
              <a:t> </a:t>
            </a:r>
          </a:p>
          <a:p>
            <a:pPr eaLnBrk="1" hangingPunct="1"/>
            <a:r>
              <a:rPr lang="sv-SE" dirty="0"/>
              <a:t>Aktiefonder placerar i aktier. Aktiefonder sprider risken genom att placera i minst 16 olika aktier, men oftast innehåller fonderna betydligt fler aktier än så. Aktiefonder är mycket vanliga och kan ha en mängd olika inriktningar, exempelvis mot en viss region, ett land eller en bransch. Breda fonder som placerar i olika aktietyper (it-företag, dagligvaruhandel, läkemedel, verkstadsbolag) på flera olika marknader (till exempel Europa, USA, Asien) och med flera olika valutor inblandade anses ha en lägre risk än till exempel fonder som specialiserar sig på enskilda länder eller enskilda branscher. Ju mer specialiserad fonden är, desto högre risk antas den ha.</a:t>
            </a:r>
          </a:p>
          <a:p>
            <a:endParaRPr lang="sv-SE" b="1" dirty="0"/>
          </a:p>
          <a:p>
            <a:pPr eaLnBrk="1" hangingPunct="1"/>
            <a:r>
              <a:rPr lang="sv-SE" b="1" dirty="0"/>
              <a:t>Blandfonder </a:t>
            </a:r>
          </a:p>
          <a:p>
            <a:pPr eaLnBrk="1" hangingPunct="1"/>
            <a:r>
              <a:rPr lang="sv-SE" dirty="0"/>
              <a:t>En blandfond är en fond som investerar i både aktier och räntebärande värdepapper. Fördelningen mellan aktier och räntor kan variera, läs därför på om fondens uppbyggnad i fondfaktabladet. En vanlig form av blandfond är de så kallade generationsfonderna. Dessa är anpassade efter hur lång tid olika årskullar har kvar till pension. De generationsfonder som riktar sig mot dagens unga placerar det mesta av kapitalet i värdepapper med hög möjlig avkastning och hög risk,</a:t>
            </a:r>
            <a:r>
              <a:rPr lang="sv-SE" baseline="0" dirty="0"/>
              <a:t> det vill säga aktier.</a:t>
            </a:r>
            <a:r>
              <a:rPr lang="sv-SE" dirty="0"/>
              <a:t> Ju närmare pensionen generationen kommer, desto mer av kapitalet investeras i räntebärande papper.  </a:t>
            </a:r>
          </a:p>
          <a:p>
            <a:pPr eaLnBrk="1" hangingPunct="1"/>
            <a:endParaRPr lang="sv-SE" dirty="0"/>
          </a:p>
          <a:p>
            <a:pPr eaLnBrk="1" hangingPunct="1"/>
            <a:r>
              <a:rPr lang="sv-SE" b="1" dirty="0"/>
              <a:t>Hedgefonder</a:t>
            </a:r>
          </a:p>
          <a:p>
            <a:pPr eaLnBrk="1" hangingPunct="1"/>
            <a:r>
              <a:rPr lang="sv-SE" b="0" dirty="0"/>
              <a:t>Den sista gruppen, hedgefonder, finns inte med i grafen</a:t>
            </a:r>
            <a:r>
              <a:rPr lang="sv-SE" b="0" baseline="0" dirty="0"/>
              <a:t> då den skiljer sig lite åt från övriga fondtyper. H</a:t>
            </a:r>
            <a:r>
              <a:rPr lang="sv-SE" b="0" i="0" u="none" strike="noStrike" kern="1200" baseline="0" dirty="0">
                <a:solidFill>
                  <a:schemeClr val="tx1"/>
                </a:solidFill>
              </a:rPr>
              <a:t>edgefonder kan ha allt från låg till mycket hög risk. Hedgefonder är specialfonder som ofta försöker ge positiv avkastning oavsett om aktie- eller räntemarknaderna går upp eller ned. För att uppnå detta har de friare placeringsregler och kan investera i både aktier och obligationer, ta lån, placera i optioner med mera.</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64138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latin typeface="+mn-lt"/>
              </a:rPr>
              <a:t>I grafen illustreras de olika fondtypernas genomsnittliga</a:t>
            </a:r>
            <a:r>
              <a:rPr lang="sv-SE" b="0" baseline="0" dirty="0">
                <a:latin typeface="+mn-lt"/>
              </a:rPr>
              <a:t> </a:t>
            </a:r>
            <a:r>
              <a:rPr lang="sv-SE" b="0" dirty="0">
                <a:latin typeface="+mn-lt"/>
              </a:rPr>
              <a:t>avkastning under </a:t>
            </a:r>
            <a:r>
              <a:rPr lang="sv-SE" b="0" baseline="0" dirty="0">
                <a:latin typeface="+mn-lt"/>
              </a:rPr>
              <a:t>25 år, mellan</a:t>
            </a:r>
            <a:r>
              <a:rPr lang="sv-SE" b="0" dirty="0">
                <a:latin typeface="+mn-lt"/>
              </a:rPr>
              <a:t> 1998-12-31 – 2023-12-31.</a:t>
            </a:r>
            <a:endParaRPr lang="sv-SE" dirty="0">
              <a:cs typeface="Calibri" panose="020F0502020204030204"/>
            </a:endParaRPr>
          </a:p>
          <a:p>
            <a:pPr eaLnBrk="1" hangingPunct="1"/>
            <a:endParaRPr lang="sv-SE" b="0" dirty="0">
              <a:latin typeface="+mn-lt"/>
            </a:endParaRPr>
          </a:p>
          <a:p>
            <a:pPr eaLnBrk="1" hangingPunct="1"/>
            <a:r>
              <a:rPr lang="sv-SE" b="0" dirty="0">
                <a:latin typeface="+mn-lt"/>
              </a:rPr>
              <a:t>Aktiefonder har haft</a:t>
            </a:r>
            <a:r>
              <a:rPr lang="sv-SE" b="0" baseline="0" dirty="0">
                <a:latin typeface="+mn-lt"/>
              </a:rPr>
              <a:t> den klart högsta värdeutvecklingen under perioden, dock med stora svängningar.</a:t>
            </a:r>
          </a:p>
          <a:p>
            <a:pPr eaLnBrk="1" hangingPunct="1"/>
            <a:endParaRPr lang="sv-SE" b="0" baseline="0" dirty="0">
              <a:latin typeface="+mn-lt"/>
            </a:endParaRPr>
          </a:p>
          <a:p>
            <a:pPr eaLnBrk="1" hangingPunct="1"/>
            <a:r>
              <a:rPr lang="sv-SE" b="0" baseline="0" dirty="0">
                <a:latin typeface="+mn-lt"/>
              </a:rPr>
              <a:t>Korta räntefonder har gett en jämn men relativt låg avkastning.</a:t>
            </a:r>
          </a:p>
          <a:p>
            <a:pPr eaLnBrk="1" hangingPunct="1"/>
            <a:endParaRPr lang="sv-SE" b="0" baseline="0" dirty="0">
              <a:latin typeface="+mn-lt"/>
            </a:endParaRPr>
          </a:p>
          <a:p>
            <a:pPr eaLnBrk="1" hangingPunct="1"/>
            <a:r>
              <a:rPr lang="sv-SE" b="0" baseline="0" dirty="0">
                <a:latin typeface="+mn-lt"/>
              </a:rPr>
              <a:t>Blandfonder och långa räntefonder har haft en avkastning som legat mellan utvecklingen för aktiefonder och korta räntefonder. Blandfonder, som innehåller både aktier och räntor, har dock haft en svängigare utveckling än långa räntefonder, eftersom de påverkas av aktiemarknadens utveckling.</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08371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kollar på den svenska fondförmögenheten kan vi se att hela 72 procent, mer än två tredjedelar, kommer ifrån ackumulerad avkastning. Utan avkastningen skulle den svenska fondförmögenheten endast varit 28 procent av vad den var vid slutet av 2024. </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216746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0"/>
              </a:spcBef>
            </a:pPr>
            <a:r>
              <a:rPr lang="sv-SE" dirty="0">
                <a:latin typeface="+mn-lt"/>
              </a:rPr>
              <a:t>Om</a:t>
            </a:r>
            <a:r>
              <a:rPr lang="sv-SE" baseline="0" dirty="0">
                <a:latin typeface="+mn-lt"/>
              </a:rPr>
              <a:t> vi tittar på hur fondförmögenheten i Sverige är fördelad på de olika fondtyperna från bilden ovan ser det ut på följande sätt, per den 31 december 2024:</a:t>
            </a:r>
            <a:endParaRPr lang="sv-SE" dirty="0">
              <a:cs typeface="Calibri" panose="020F0502020204030204"/>
            </a:endParaRPr>
          </a:p>
          <a:p>
            <a:pPr eaLnBrk="1" hangingPunct="1">
              <a:spcBef>
                <a:spcPct val="0"/>
              </a:spcBef>
            </a:pPr>
            <a:endParaRPr lang="sv-SE" baseline="0" dirty="0">
              <a:latin typeface="+mn-lt"/>
            </a:endParaRPr>
          </a:p>
          <a:p>
            <a:pPr eaLnBrk="1" hangingPunct="1">
              <a:spcBef>
                <a:spcPct val="0"/>
              </a:spcBef>
            </a:pPr>
            <a:r>
              <a:rPr lang="sv-SE" baseline="0" dirty="0">
                <a:latin typeface="+mn-lt"/>
              </a:rPr>
              <a:t>Mest pengar finns i aktiefonder (68 procent) följt av blandfonder (19 procent) och räntefonder (12 procent).</a:t>
            </a:r>
          </a:p>
          <a:p>
            <a:pPr eaLnBrk="1" hangingPunct="1">
              <a:spcBef>
                <a:spcPct val="0"/>
              </a:spcBef>
            </a:pPr>
            <a:endParaRPr lang="sv-SE" baseline="0" dirty="0">
              <a:latin typeface="+mn-lt"/>
            </a:endParaRPr>
          </a:p>
          <a:p>
            <a:pPr eaLnBrk="1" hangingPunct="1">
              <a:spcBef>
                <a:spcPct val="0"/>
              </a:spcBef>
            </a:pPr>
            <a:r>
              <a:rPr lang="sv-SE" baseline="0" dirty="0">
                <a:latin typeface="+mn-lt"/>
              </a:rPr>
              <a:t>Om vi enbart tittar på kategorin aktiefonder finns det mest pengar i Globalfonder (51 procent). Sen kommer Sverigefonder (20 procent). I de gamla allemansfonderna (kategorin Sverige &amp; Global) finns ungefär 8 procent av pengarna som finns placerade i aktiefonder. Resterande 21 procent finns fördelade på branscher samt övriga marknader i världen.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98118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välja fonder kan du göra ditt val i två steg för att underlätta. I första steget väljer du vilken eller vilka fondtyper du vill ha och i andra steget väljer du en specifik fond utifrån den </a:t>
            </a:r>
            <a:r>
              <a:rPr lang="sv-SE" dirty="0" err="1">
                <a:latin typeface="+mn-lt"/>
              </a:rPr>
              <a:t>fondtyp</a:t>
            </a:r>
            <a:r>
              <a:rPr lang="sv-SE" dirty="0">
                <a:latin typeface="+mn-lt"/>
              </a:rPr>
              <a:t> du kom fram till i steg ett.</a:t>
            </a:r>
            <a:endParaRPr lang="en-US" dirty="0"/>
          </a:p>
          <a:p>
            <a:endParaRPr lang="sv-SE" dirty="0">
              <a:latin typeface="Georgia" panose="02040502050405020303" pitchFamily="18" charset="0"/>
            </a:endParaRPr>
          </a:p>
          <a:p>
            <a:r>
              <a:rPr lang="sv-SE" dirty="0"/>
              <a:t>Fundera över vilken spartid du har. Ju längre spartid desto högre risk kan du ta för att öka möjligheterna till högre avkastning. Med risk menas att fondens värde svänger.</a:t>
            </a:r>
          </a:p>
          <a:p>
            <a:endParaRPr lang="sv-SE" dirty="0"/>
          </a:p>
          <a:p>
            <a:r>
              <a:rPr lang="sv-SE" dirty="0"/>
              <a:t>Sparande på kort sikt passar i en kort räntefond och för sparande på längre sikt passar fonder med aktier i. Fundera också över risk och riskspridning. Du kan sprida risken genom att antingen spara i en bred fond, till exempel en globalfond, eller genom att ha flera olika fonder med olika placeringsinriktning. Sprid också gärna risken genom att månadsspara</a:t>
            </a:r>
            <a:r>
              <a:rPr lang="sv-SE" dirty="0">
                <a:latin typeface="Georgia" panose="02040502050405020303" pitchFamily="18" charset="0"/>
              </a:rPr>
              <a:t>.</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24812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onder_fram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78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er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nder_avsnittsdelare utan tonplatta">
    <p:spTree>
      <p:nvGrpSpPr>
        <p:cNvPr id="1" name=""/>
        <p:cNvGrpSpPr/>
        <p:nvPr/>
      </p:nvGrpSpPr>
      <p:grpSpPr>
        <a:xfrm>
          <a:off x="0" y="0"/>
          <a:ext cx="0" cy="0"/>
          <a:chOff x="0" y="0"/>
          <a:chExt cx="0" cy="0"/>
        </a:xfrm>
      </p:grpSpPr>
      <p:pic>
        <p:nvPicPr>
          <p:cNvPr id="5" name="Bildobjekt 4" descr="En bild som visar utomhus, trottoar  Automatiskt genererad beskrivning">
            <a:extLst>
              <a:ext uri="{FF2B5EF4-FFF2-40B4-BE49-F238E27FC236}">
                <a16:creationId xmlns:a16="http://schemas.microsoft.com/office/drawing/2014/main" id="{5B00EADA-9D86-73F3-8FA0-D051E49654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onder_avsnittsdelare utan tonplatta">
    <p:spTree>
      <p:nvGrpSpPr>
        <p:cNvPr id="1" name=""/>
        <p:cNvGrpSpPr/>
        <p:nvPr/>
      </p:nvGrpSpPr>
      <p:grpSpPr>
        <a:xfrm>
          <a:off x="0" y="0"/>
          <a:ext cx="0" cy="0"/>
          <a:chOff x="0" y="0"/>
          <a:chExt cx="0" cy="0"/>
        </a:xfrm>
      </p:grpSpPr>
      <p:pic>
        <p:nvPicPr>
          <p:cNvPr id="4" name="Bildobjekt 3" descr="En bild som visar text, elektronik, krets  Automatiskt genererad beskrivning">
            <a:extLst>
              <a:ext uri="{FF2B5EF4-FFF2-40B4-BE49-F238E27FC236}">
                <a16:creationId xmlns:a16="http://schemas.microsoft.com/office/drawing/2014/main" id="{8A14ECFA-9624-4E55-E839-DFDDD66376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fonder_avsnittsdelare utan tonplatta">
    <p:spTree>
      <p:nvGrpSpPr>
        <p:cNvPr id="1" name=""/>
        <p:cNvGrpSpPr/>
        <p:nvPr/>
      </p:nvGrpSpPr>
      <p:grpSpPr>
        <a:xfrm>
          <a:off x="0" y="0"/>
          <a:ext cx="0" cy="0"/>
          <a:chOff x="0" y="0"/>
          <a:chExt cx="0" cy="0"/>
        </a:xfrm>
      </p:grpSpPr>
      <p:pic>
        <p:nvPicPr>
          <p:cNvPr id="5" name="Bildobjekt 4" descr="En bild som visar person, inomhus  Automatiskt genererad beskrivning">
            <a:extLst>
              <a:ext uri="{FF2B5EF4-FFF2-40B4-BE49-F238E27FC236}">
                <a16:creationId xmlns:a16="http://schemas.microsoft.com/office/drawing/2014/main" id="{387FB078-13B4-63EC-DE6F-EB0EAE2AEF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fonder_avsnittsdelare utan tonplatta">
    <p:spTree>
      <p:nvGrpSpPr>
        <p:cNvPr id="1" name=""/>
        <p:cNvGrpSpPr/>
        <p:nvPr/>
      </p:nvGrpSpPr>
      <p:grpSpPr>
        <a:xfrm>
          <a:off x="0" y="0"/>
          <a:ext cx="0" cy="0"/>
          <a:chOff x="0" y="0"/>
          <a:chExt cx="0" cy="0"/>
        </a:xfrm>
      </p:grpSpPr>
      <p:pic>
        <p:nvPicPr>
          <p:cNvPr id="4" name="Bildobjekt 3" descr="En bild som visar text, utomhus, grön  Automatiskt genererad beskrivning">
            <a:extLst>
              <a:ext uri="{FF2B5EF4-FFF2-40B4-BE49-F238E27FC236}">
                <a16:creationId xmlns:a16="http://schemas.microsoft.com/office/drawing/2014/main" id="{D246CAA4-49FE-33F6-376A-448468E83A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4" name="Bildobjekt 3">
            <a:extLst>
              <a:ext uri="{FF2B5EF4-FFF2-40B4-BE49-F238E27FC236}">
                <a16:creationId xmlns:a16="http://schemas.microsoft.com/office/drawing/2014/main" id="{B54B1FCB-368D-7030-6E3E-1BE9CC8B7A4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5" name="Rak 4">
            <a:extLst>
              <a:ext uri="{FF2B5EF4-FFF2-40B4-BE49-F238E27FC236}">
                <a16:creationId xmlns:a16="http://schemas.microsoft.com/office/drawing/2014/main" id="{01F47C92-214D-FB94-AD03-A308DDA4A4DD}"/>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78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81D9FCC9-50DE-0748-2F7E-61636398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nder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23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der_punktlis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nder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5" name="Bildobjekt 4">
            <a:extLst>
              <a:ext uri="{FF2B5EF4-FFF2-40B4-BE49-F238E27FC236}">
                <a16:creationId xmlns:a16="http://schemas.microsoft.com/office/drawing/2014/main" id="{620F66BB-953A-F02E-CF28-980A41FD63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8" name="Bildobjekt 7">
            <a:extLst>
              <a:ext uri="{FF2B5EF4-FFF2-40B4-BE49-F238E27FC236}">
                <a16:creationId xmlns:a16="http://schemas.microsoft.com/office/drawing/2014/main" id="{C995D84A-F72E-34A8-D934-7523AC60AB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1" name="Rak 10">
            <a:extLst>
              <a:ext uri="{FF2B5EF4-FFF2-40B4-BE49-F238E27FC236}">
                <a16:creationId xmlns:a16="http://schemas.microsoft.com/office/drawing/2014/main" id="{C70B733E-AD67-1584-AC93-693DFC3A2241}"/>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12" name="Platshållare för text 6">
            <a:extLst>
              <a:ext uri="{FF2B5EF4-FFF2-40B4-BE49-F238E27FC236}">
                <a16:creationId xmlns:a16="http://schemas.microsoft.com/office/drawing/2014/main" id="{F632122F-0B1F-34A9-99AE-0E51035C262F}"/>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nder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FB7D73E-CA4F-C443-BF9C-22F28C696B34}"/>
              </a:ext>
            </a:extLst>
          </p:cNvPr>
          <p:cNvSpPr/>
          <p:nvPr userDrawn="1"/>
        </p:nvSpPr>
        <p:spPr>
          <a:xfrm>
            <a:off x="7859330" y="322155"/>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F3352A9D-F166-BCD8-ABC4-65DCAE8CA569}"/>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der_bildver3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8AF5312-11BE-19D8-3424-54431037A864}"/>
              </a:ext>
            </a:extLst>
          </p:cNvPr>
          <p:cNvSpPr/>
          <p:nvPr userDrawn="1"/>
        </p:nvSpPr>
        <p:spPr>
          <a:xfrm>
            <a:off x="7861954" y="2241971"/>
            <a:ext cx="3960000" cy="3960000"/>
          </a:xfrm>
          <a:prstGeom prst="rect">
            <a:avLst/>
          </a:prstGeom>
          <a:solidFill>
            <a:srgbClr val="88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1EF20FCB-9E8B-3375-20B4-39813567BB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sp>
        <p:nvSpPr>
          <p:cNvPr id="8" name="Platshållare för text 6">
            <a:extLst>
              <a:ext uri="{FF2B5EF4-FFF2-40B4-BE49-F238E27FC236}">
                <a16:creationId xmlns:a16="http://schemas.microsoft.com/office/drawing/2014/main" id="{8743EF51-046A-3D47-7DBB-3E5AB3B0E088}"/>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nder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90AD21AC-E8E4-903C-94FA-201373EDFD94}"/>
              </a:ext>
            </a:extLst>
          </p:cNvPr>
          <p:cNvSpPr>
            <a:spLocks noGrp="1"/>
          </p:cNvSpPr>
          <p:nvPr>
            <p:ph type="body" sz="quarter" idx="12"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er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pic>
        <p:nvPicPr>
          <p:cNvPr id="8" name="Bildobjekt 7">
            <a:extLst>
              <a:ext uri="{FF2B5EF4-FFF2-40B4-BE49-F238E27FC236}">
                <a16:creationId xmlns:a16="http://schemas.microsoft.com/office/drawing/2014/main" id="{074BB822-E562-5027-F110-AB9D1FBBEA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87" y="4179766"/>
            <a:ext cx="4533900" cy="2679700"/>
          </a:xfrm>
          <a:prstGeom prst="rect">
            <a:avLst/>
          </a:prstGeom>
        </p:spPr>
      </p:pic>
      <p:pic>
        <p:nvPicPr>
          <p:cNvPr id="10" name="Bildobjekt 9">
            <a:extLst>
              <a:ext uri="{FF2B5EF4-FFF2-40B4-BE49-F238E27FC236}">
                <a16:creationId xmlns:a16="http://schemas.microsoft.com/office/drawing/2014/main" id="{56F82B16-17E5-37E0-10F8-BCF74C1D28A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02816" y="0"/>
            <a:ext cx="1389184" cy="1389184"/>
          </a:xfrm>
          <a:prstGeom prst="rect">
            <a:avLst/>
          </a:prstGeom>
        </p:spPr>
      </p:pic>
      <p:cxnSp>
        <p:nvCxnSpPr>
          <p:cNvPr id="15" name="Rak 14">
            <a:extLst>
              <a:ext uri="{FF2B5EF4-FFF2-40B4-BE49-F238E27FC236}">
                <a16:creationId xmlns:a16="http://schemas.microsoft.com/office/drawing/2014/main" id="{7C6E02E0-E141-D26D-A8CB-85716A2752F7}"/>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sp>
        <p:nvSpPr>
          <p:cNvPr id="7" name="Platshållare för text 6">
            <a:extLst>
              <a:ext uri="{FF2B5EF4-FFF2-40B4-BE49-F238E27FC236}">
                <a16:creationId xmlns:a16="http://schemas.microsoft.com/office/drawing/2014/main" id="{D09B109F-0DE6-22D8-4D1A-9333B601C0A5}"/>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er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91C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rgbClr val="00A780"/>
            </a:solidFill>
          </a:ln>
        </p:spPr>
        <p:style>
          <a:lnRef idx="1">
            <a:schemeClr val="accent1"/>
          </a:lnRef>
          <a:fillRef idx="0">
            <a:schemeClr val="accent1"/>
          </a:fillRef>
          <a:effectRef idx="0">
            <a:schemeClr val="accent1"/>
          </a:effectRef>
          <a:fontRef idx="minor">
            <a:schemeClr val="tx1"/>
          </a:fontRef>
        </p:style>
      </p:cxn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rgbClr val="00A78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er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780">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1"/>
            <a:ext cx="12192000" cy="6852174"/>
          </a:xfrm>
          <a:solidFill>
            <a:srgbClr val="00A780">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758198"/>
            <a:ext cx="10009834" cy="1086443"/>
          </a:xfrm>
        </p:spPr>
        <p:txBody>
          <a:bodyPr/>
          <a:lstStyle/>
          <a:p>
            <a:r>
              <a:rPr lang="sv-SE" dirty="0"/>
              <a:t>FONDER OCH FONDSPARANDE</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Fondbolagens förening</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a:xfrm>
            <a:off x="600595" y="620197"/>
            <a:ext cx="11165535" cy="768894"/>
          </a:xfrm>
        </p:spPr>
        <p:txBody>
          <a:bodyPr/>
          <a:lstStyle/>
          <a:p>
            <a:r>
              <a:rPr lang="sv-SE" dirty="0"/>
              <a:t>ATT VÄLJA FONDER - STEG 2</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14" name="Grupp 13">
            <a:extLst>
              <a:ext uri="{FF2B5EF4-FFF2-40B4-BE49-F238E27FC236}">
                <a16:creationId xmlns:a16="http://schemas.microsoft.com/office/drawing/2014/main" id="{6452E2CD-6997-4CAF-8A8D-2CD0A6E64125}"/>
              </a:ext>
            </a:extLst>
          </p:cNvPr>
          <p:cNvGrpSpPr/>
          <p:nvPr/>
        </p:nvGrpSpPr>
        <p:grpSpPr>
          <a:xfrm>
            <a:off x="809624" y="2528481"/>
            <a:ext cx="5474944" cy="2908593"/>
            <a:chOff x="547743" y="2315368"/>
            <a:chExt cx="5474944" cy="2908593"/>
          </a:xfrm>
        </p:grpSpPr>
        <p:sp>
          <p:nvSpPr>
            <p:cNvPr id="15" name="Pil: höger 14">
              <a:extLst>
                <a:ext uri="{FF2B5EF4-FFF2-40B4-BE49-F238E27FC236}">
                  <a16:creationId xmlns:a16="http://schemas.microsoft.com/office/drawing/2014/main" id="{71F91C41-EBC4-492F-8932-7DDF486617E4}"/>
                </a:ext>
              </a:extLst>
            </p:cNvPr>
            <p:cNvSpPr/>
            <p:nvPr/>
          </p:nvSpPr>
          <p:spPr>
            <a:xfrm>
              <a:off x="900964" y="2315368"/>
              <a:ext cx="5121723" cy="2908593"/>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dirty="0"/>
            </a:p>
          </p:txBody>
        </p:sp>
        <p:sp>
          <p:nvSpPr>
            <p:cNvPr id="16" name="Frihandsfigur: Form 15">
              <a:extLst>
                <a:ext uri="{FF2B5EF4-FFF2-40B4-BE49-F238E27FC236}">
                  <a16:creationId xmlns:a16="http://schemas.microsoft.com/office/drawing/2014/main" id="{C8D106A7-A92B-4DB4-8635-95807E8A970E}"/>
                </a:ext>
              </a:extLst>
            </p:cNvPr>
            <p:cNvSpPr/>
            <p:nvPr/>
          </p:nvSpPr>
          <p:spPr>
            <a:xfrm>
              <a:off x="547743" y="3310468"/>
              <a:ext cx="1547171" cy="1001647"/>
            </a:xfrm>
            <a:custGeom>
              <a:avLst/>
              <a:gdLst>
                <a:gd name="connsiteX0" fmla="*/ 0 w 1547171"/>
                <a:gd name="connsiteY0" fmla="*/ 166945 h 1001647"/>
                <a:gd name="connsiteX1" fmla="*/ 166945 w 1547171"/>
                <a:gd name="connsiteY1" fmla="*/ 0 h 1001647"/>
                <a:gd name="connsiteX2" fmla="*/ 1380226 w 1547171"/>
                <a:gd name="connsiteY2" fmla="*/ 0 h 1001647"/>
                <a:gd name="connsiteX3" fmla="*/ 1547171 w 1547171"/>
                <a:gd name="connsiteY3" fmla="*/ 166945 h 1001647"/>
                <a:gd name="connsiteX4" fmla="*/ 1547171 w 1547171"/>
                <a:gd name="connsiteY4" fmla="*/ 834702 h 1001647"/>
                <a:gd name="connsiteX5" fmla="*/ 1380226 w 1547171"/>
                <a:gd name="connsiteY5" fmla="*/ 1001647 h 1001647"/>
                <a:gd name="connsiteX6" fmla="*/ 166945 w 1547171"/>
                <a:gd name="connsiteY6" fmla="*/ 1001647 h 1001647"/>
                <a:gd name="connsiteX7" fmla="*/ 0 w 1547171"/>
                <a:gd name="connsiteY7" fmla="*/ 834702 h 1001647"/>
                <a:gd name="connsiteX8" fmla="*/ 0 w 1547171"/>
                <a:gd name="connsiteY8" fmla="*/ 166945 h 100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171" h="1001647">
                  <a:moveTo>
                    <a:pt x="0" y="166945"/>
                  </a:moveTo>
                  <a:cubicBezTo>
                    <a:pt x="0" y="74744"/>
                    <a:pt x="74744" y="0"/>
                    <a:pt x="166945" y="0"/>
                  </a:cubicBezTo>
                  <a:lnTo>
                    <a:pt x="1380226" y="0"/>
                  </a:lnTo>
                  <a:cubicBezTo>
                    <a:pt x="1472427" y="0"/>
                    <a:pt x="1547171" y="74744"/>
                    <a:pt x="1547171" y="166945"/>
                  </a:cubicBezTo>
                  <a:lnTo>
                    <a:pt x="1547171" y="834702"/>
                  </a:lnTo>
                  <a:cubicBezTo>
                    <a:pt x="1547171" y="926903"/>
                    <a:pt x="1472427" y="1001647"/>
                    <a:pt x="1380226" y="1001647"/>
                  </a:cubicBezTo>
                  <a:lnTo>
                    <a:pt x="166945" y="1001647"/>
                  </a:lnTo>
                  <a:cubicBezTo>
                    <a:pt x="74744" y="1001647"/>
                    <a:pt x="0" y="926903"/>
                    <a:pt x="0" y="834702"/>
                  </a:cubicBezTo>
                  <a:lnTo>
                    <a:pt x="0" y="166945"/>
                  </a:lnTo>
                  <a:close/>
                </a:path>
              </a:pathLst>
            </a:cu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6" tIns="132716" rIns="132716" bIns="132716" numCol="1" spcCol="1270" anchor="ctr" anchorCtr="0">
              <a:noAutofit/>
            </a:bodyPr>
            <a:lstStyle/>
            <a:p>
              <a:pPr marL="0" lvl="0" indent="0" algn="ctr" defTabSz="977900">
                <a:lnSpc>
                  <a:spcPct val="90000"/>
                </a:lnSpc>
                <a:spcBef>
                  <a:spcPct val="0"/>
                </a:spcBef>
                <a:spcAft>
                  <a:spcPct val="35000"/>
                </a:spcAft>
                <a:buNone/>
              </a:pPr>
              <a:r>
                <a:rPr lang="sv-SE" sz="2200" kern="1200" dirty="0"/>
                <a:t>Avkastning</a:t>
              </a:r>
            </a:p>
          </p:txBody>
        </p:sp>
        <p:sp>
          <p:nvSpPr>
            <p:cNvPr id="17" name="Frihandsfigur: Form 16">
              <a:extLst>
                <a:ext uri="{FF2B5EF4-FFF2-40B4-BE49-F238E27FC236}">
                  <a16:creationId xmlns:a16="http://schemas.microsoft.com/office/drawing/2014/main" id="{D29DF918-F9E0-43D1-ADA6-ABF8D3D837D2}"/>
                </a:ext>
              </a:extLst>
            </p:cNvPr>
            <p:cNvSpPr/>
            <p:nvPr/>
          </p:nvSpPr>
          <p:spPr>
            <a:xfrm>
              <a:off x="2200597" y="3320717"/>
              <a:ext cx="1639886" cy="981146"/>
            </a:xfrm>
            <a:custGeom>
              <a:avLst/>
              <a:gdLst>
                <a:gd name="connsiteX0" fmla="*/ 0 w 1639886"/>
                <a:gd name="connsiteY0" fmla="*/ 163528 h 981146"/>
                <a:gd name="connsiteX1" fmla="*/ 163528 w 1639886"/>
                <a:gd name="connsiteY1" fmla="*/ 0 h 981146"/>
                <a:gd name="connsiteX2" fmla="*/ 1476358 w 1639886"/>
                <a:gd name="connsiteY2" fmla="*/ 0 h 981146"/>
                <a:gd name="connsiteX3" fmla="*/ 1639886 w 1639886"/>
                <a:gd name="connsiteY3" fmla="*/ 163528 h 981146"/>
                <a:gd name="connsiteX4" fmla="*/ 1639886 w 1639886"/>
                <a:gd name="connsiteY4" fmla="*/ 817618 h 981146"/>
                <a:gd name="connsiteX5" fmla="*/ 1476358 w 1639886"/>
                <a:gd name="connsiteY5" fmla="*/ 981146 h 981146"/>
                <a:gd name="connsiteX6" fmla="*/ 163528 w 1639886"/>
                <a:gd name="connsiteY6" fmla="*/ 981146 h 981146"/>
                <a:gd name="connsiteX7" fmla="*/ 0 w 1639886"/>
                <a:gd name="connsiteY7" fmla="*/ 817618 h 981146"/>
                <a:gd name="connsiteX8" fmla="*/ 0 w 1639886"/>
                <a:gd name="connsiteY8" fmla="*/ 163528 h 98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9886" h="981146">
                  <a:moveTo>
                    <a:pt x="0" y="163528"/>
                  </a:moveTo>
                  <a:cubicBezTo>
                    <a:pt x="0" y="73214"/>
                    <a:pt x="73214" y="0"/>
                    <a:pt x="163528" y="0"/>
                  </a:cubicBezTo>
                  <a:lnTo>
                    <a:pt x="1476358" y="0"/>
                  </a:lnTo>
                  <a:cubicBezTo>
                    <a:pt x="1566672" y="0"/>
                    <a:pt x="1639886" y="73214"/>
                    <a:pt x="1639886" y="163528"/>
                  </a:cubicBezTo>
                  <a:lnTo>
                    <a:pt x="1639886" y="817618"/>
                  </a:lnTo>
                  <a:cubicBezTo>
                    <a:pt x="1639886" y="907932"/>
                    <a:pt x="1566672" y="981146"/>
                    <a:pt x="1476358" y="981146"/>
                  </a:cubicBezTo>
                  <a:lnTo>
                    <a:pt x="163528" y="981146"/>
                  </a:lnTo>
                  <a:cubicBezTo>
                    <a:pt x="73214" y="981146"/>
                    <a:pt x="0" y="907932"/>
                    <a:pt x="0" y="817618"/>
                  </a:cubicBezTo>
                  <a:lnTo>
                    <a:pt x="0" y="163528"/>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716" tIns="131716" rIns="131716" bIns="131716" numCol="1" spcCol="1270" anchor="ctr" anchorCtr="0">
              <a:noAutofit/>
            </a:bodyPr>
            <a:lstStyle/>
            <a:p>
              <a:pPr marL="0" lvl="0" indent="0" algn="ctr" defTabSz="977900">
                <a:lnSpc>
                  <a:spcPct val="90000"/>
                </a:lnSpc>
                <a:spcBef>
                  <a:spcPct val="0"/>
                </a:spcBef>
                <a:spcAft>
                  <a:spcPct val="35000"/>
                </a:spcAft>
                <a:buNone/>
              </a:pPr>
              <a:r>
                <a:rPr lang="sv-SE" sz="2200" kern="1200" dirty="0"/>
                <a:t>Avgift</a:t>
              </a:r>
            </a:p>
          </p:txBody>
        </p:sp>
        <p:sp>
          <p:nvSpPr>
            <p:cNvPr id="18" name="Frihandsfigur: Form 17">
              <a:extLst>
                <a:ext uri="{FF2B5EF4-FFF2-40B4-BE49-F238E27FC236}">
                  <a16:creationId xmlns:a16="http://schemas.microsoft.com/office/drawing/2014/main" id="{4DEBD26C-04DD-4D5E-90D6-9986D054B161}"/>
                </a:ext>
              </a:extLst>
            </p:cNvPr>
            <p:cNvSpPr/>
            <p:nvPr/>
          </p:nvSpPr>
          <p:spPr>
            <a:xfrm>
              <a:off x="3946166" y="3310461"/>
              <a:ext cx="1590359" cy="1001659"/>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a:t>
              </a:r>
            </a:p>
          </p:txBody>
        </p:sp>
      </p:grpSp>
      <p:sp>
        <p:nvSpPr>
          <p:cNvPr id="22" name="Frihandsfigur: Form 21">
            <a:extLst>
              <a:ext uri="{FF2B5EF4-FFF2-40B4-BE49-F238E27FC236}">
                <a16:creationId xmlns:a16="http://schemas.microsoft.com/office/drawing/2014/main" id="{0FFD72E1-A497-46F4-B1D1-FB60017D4483}"/>
              </a:ext>
            </a:extLst>
          </p:cNvPr>
          <p:cNvSpPr/>
          <p:nvPr/>
        </p:nvSpPr>
        <p:spPr>
          <a:xfrm>
            <a:off x="10236046" y="3133678"/>
            <a:ext cx="1767575" cy="1656028"/>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1">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a:t>
            </a:r>
          </a:p>
        </p:txBody>
      </p:sp>
      <p:sp>
        <p:nvSpPr>
          <p:cNvPr id="23" name="Pil: höger 22">
            <a:extLst>
              <a:ext uri="{FF2B5EF4-FFF2-40B4-BE49-F238E27FC236}">
                <a16:creationId xmlns:a16="http://schemas.microsoft.com/office/drawing/2014/main" id="{EBF80832-B101-4D75-960D-32BCD4825CCD}"/>
              </a:ext>
            </a:extLst>
          </p:cNvPr>
          <p:cNvSpPr/>
          <p:nvPr/>
        </p:nvSpPr>
        <p:spPr>
          <a:xfrm>
            <a:off x="8759061" y="3598331"/>
            <a:ext cx="1310806" cy="768894"/>
          </a:xfrm>
          <a:prstGeom prst="rightArrow">
            <a:avLst/>
          </a:prstGeom>
          <a:solidFill>
            <a:srgbClr val="91CAA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Frihandsfigur: Form 23">
            <a:extLst>
              <a:ext uri="{FF2B5EF4-FFF2-40B4-BE49-F238E27FC236}">
                <a16:creationId xmlns:a16="http://schemas.microsoft.com/office/drawing/2014/main" id="{F42C6EFD-A833-45B7-BE86-742EA9212B12}"/>
              </a:ext>
            </a:extLst>
          </p:cNvPr>
          <p:cNvSpPr/>
          <p:nvPr/>
        </p:nvSpPr>
        <p:spPr>
          <a:xfrm>
            <a:off x="6521335" y="2357087"/>
            <a:ext cx="2098657" cy="904422"/>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Faktablad</a:t>
            </a:r>
          </a:p>
        </p:txBody>
      </p:sp>
      <p:sp>
        <p:nvSpPr>
          <p:cNvPr id="25" name="Frihandsfigur: Form 24">
            <a:extLst>
              <a:ext uri="{FF2B5EF4-FFF2-40B4-BE49-F238E27FC236}">
                <a16:creationId xmlns:a16="http://schemas.microsoft.com/office/drawing/2014/main" id="{4C37558C-69B0-4377-BD85-EC5718D21876}"/>
              </a:ext>
            </a:extLst>
          </p:cNvPr>
          <p:cNvSpPr/>
          <p:nvPr/>
        </p:nvSpPr>
        <p:spPr>
          <a:xfrm>
            <a:off x="6494225" y="3573395"/>
            <a:ext cx="2098657" cy="904423"/>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rgbClr val="00A7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Fondkollen</a:t>
            </a:r>
          </a:p>
        </p:txBody>
      </p:sp>
      <p:sp>
        <p:nvSpPr>
          <p:cNvPr id="26" name="Frihandsfigur: Form 25">
            <a:extLst>
              <a:ext uri="{FF2B5EF4-FFF2-40B4-BE49-F238E27FC236}">
                <a16:creationId xmlns:a16="http://schemas.microsoft.com/office/drawing/2014/main" id="{F6FB3B3C-F304-477E-A78E-41850EDA06AF}"/>
              </a:ext>
            </a:extLst>
          </p:cNvPr>
          <p:cNvSpPr/>
          <p:nvPr/>
        </p:nvSpPr>
        <p:spPr>
          <a:xfrm>
            <a:off x="6450747" y="4789704"/>
            <a:ext cx="2172940" cy="822965"/>
          </a:xfrm>
          <a:custGeom>
            <a:avLst/>
            <a:gdLst>
              <a:gd name="connsiteX0" fmla="*/ 0 w 1590359"/>
              <a:gd name="connsiteY0" fmla="*/ 166947 h 1001659"/>
              <a:gd name="connsiteX1" fmla="*/ 166947 w 1590359"/>
              <a:gd name="connsiteY1" fmla="*/ 0 h 1001659"/>
              <a:gd name="connsiteX2" fmla="*/ 1423412 w 1590359"/>
              <a:gd name="connsiteY2" fmla="*/ 0 h 1001659"/>
              <a:gd name="connsiteX3" fmla="*/ 1590359 w 1590359"/>
              <a:gd name="connsiteY3" fmla="*/ 166947 h 1001659"/>
              <a:gd name="connsiteX4" fmla="*/ 1590359 w 1590359"/>
              <a:gd name="connsiteY4" fmla="*/ 834712 h 1001659"/>
              <a:gd name="connsiteX5" fmla="*/ 1423412 w 1590359"/>
              <a:gd name="connsiteY5" fmla="*/ 1001659 h 1001659"/>
              <a:gd name="connsiteX6" fmla="*/ 166947 w 1590359"/>
              <a:gd name="connsiteY6" fmla="*/ 1001659 h 1001659"/>
              <a:gd name="connsiteX7" fmla="*/ 0 w 1590359"/>
              <a:gd name="connsiteY7" fmla="*/ 834712 h 1001659"/>
              <a:gd name="connsiteX8" fmla="*/ 0 w 1590359"/>
              <a:gd name="connsiteY8" fmla="*/ 166947 h 1001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359" h="1001659">
                <a:moveTo>
                  <a:pt x="0" y="166947"/>
                </a:moveTo>
                <a:cubicBezTo>
                  <a:pt x="0" y="74745"/>
                  <a:pt x="74745" y="0"/>
                  <a:pt x="166947" y="0"/>
                </a:cubicBezTo>
                <a:lnTo>
                  <a:pt x="1423412" y="0"/>
                </a:lnTo>
                <a:cubicBezTo>
                  <a:pt x="1515614" y="0"/>
                  <a:pt x="1590359" y="74745"/>
                  <a:pt x="1590359" y="166947"/>
                </a:cubicBezTo>
                <a:lnTo>
                  <a:pt x="1590359" y="834712"/>
                </a:lnTo>
                <a:cubicBezTo>
                  <a:pt x="1590359" y="926914"/>
                  <a:pt x="1515614" y="1001659"/>
                  <a:pt x="1423412" y="1001659"/>
                </a:cubicBezTo>
                <a:lnTo>
                  <a:pt x="166947" y="1001659"/>
                </a:lnTo>
                <a:cubicBezTo>
                  <a:pt x="74745" y="1001659"/>
                  <a:pt x="0" y="926914"/>
                  <a:pt x="0" y="834712"/>
                </a:cubicBezTo>
                <a:lnTo>
                  <a:pt x="0" y="166947"/>
                </a:lnTo>
                <a:close/>
              </a:path>
            </a:pathLst>
          </a:custGeom>
          <a:solidFill>
            <a:schemeClr val="accent6">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717" tIns="132717" rIns="132717" bIns="132717" numCol="1" spcCol="1270" anchor="ctr" anchorCtr="0">
            <a:noAutofit/>
          </a:bodyPr>
          <a:lstStyle/>
          <a:p>
            <a:pPr marL="0" lvl="0" indent="0" algn="ctr" defTabSz="977900">
              <a:lnSpc>
                <a:spcPct val="90000"/>
              </a:lnSpc>
              <a:spcBef>
                <a:spcPct val="0"/>
              </a:spcBef>
              <a:spcAft>
                <a:spcPct val="35000"/>
              </a:spcAft>
              <a:buNone/>
            </a:pPr>
            <a:r>
              <a:rPr lang="sv-SE" sz="2200" kern="1200" dirty="0"/>
              <a:t>Hållbarhets-</a:t>
            </a:r>
          </a:p>
          <a:p>
            <a:pPr marL="0" lvl="0" indent="0" algn="ctr" defTabSz="977900">
              <a:lnSpc>
                <a:spcPct val="90000"/>
              </a:lnSpc>
              <a:spcBef>
                <a:spcPct val="0"/>
              </a:spcBef>
              <a:spcAft>
                <a:spcPct val="35000"/>
              </a:spcAft>
              <a:buNone/>
            </a:pPr>
            <a:r>
              <a:rPr lang="sv-SE" sz="2200" dirty="0"/>
              <a:t>information</a:t>
            </a:r>
            <a:endParaRPr lang="sv-SE" sz="2200" kern="1200" dirty="0"/>
          </a:p>
        </p:txBody>
      </p:sp>
      <p:sp>
        <p:nvSpPr>
          <p:cNvPr id="27" name="textruta 26">
            <a:extLst>
              <a:ext uri="{FF2B5EF4-FFF2-40B4-BE49-F238E27FC236}">
                <a16:creationId xmlns:a16="http://schemas.microsoft.com/office/drawing/2014/main" id="{7189910F-9043-4047-B9DA-A23E37305328}"/>
              </a:ext>
            </a:extLst>
          </p:cNvPr>
          <p:cNvSpPr txBox="1"/>
          <p:nvPr/>
        </p:nvSpPr>
        <p:spPr>
          <a:xfrm>
            <a:off x="809624" y="1389091"/>
            <a:ext cx="8882762" cy="600027"/>
          </a:xfrm>
          <a:prstGeom prst="rect">
            <a:avLst/>
          </a:prstGeom>
          <a:noFill/>
        </p:spPr>
        <p:txBody>
          <a:bodyPr wrap="square" rtlCol="0" anchor="t">
            <a:noAutofit/>
          </a:bodyPr>
          <a:lstStyle/>
          <a:p>
            <a:pPr marL="342900" indent="-342900">
              <a:buFont typeface="Arial" panose="020B0604020202020204" pitchFamily="34" charset="0"/>
              <a:buChar char="•"/>
            </a:pPr>
            <a:r>
              <a:rPr lang="sv-SE" sz="2000" dirty="0">
                <a:ea typeface="Arial" charset="0"/>
                <a:cs typeface="Arial" charset="0"/>
              </a:rPr>
              <a:t>Välj specifik fond genom att jämföra fonder inom samma kategori</a:t>
            </a:r>
          </a:p>
          <a:p>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97004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SPARA HÅLLBART I FONDER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53331"/>
            <a:ext cx="5118100" cy="4351338"/>
          </a:xfrm>
        </p:spPr>
        <p:txBody>
          <a:bodyPr>
            <a:normAutofit/>
          </a:bodyPr>
          <a:lstStyle/>
          <a:p>
            <a:r>
              <a:rPr lang="sv-SE" dirty="0">
                <a:ea typeface="Arial" charset="0"/>
                <a:cs typeface="Arial" charset="0"/>
              </a:rPr>
              <a:t>FN:s Agenda 2030 definierar 17 globala mål som förhandlats av medlemsländerna</a:t>
            </a:r>
          </a:p>
          <a:p>
            <a:r>
              <a:rPr lang="sv-SE" dirty="0">
                <a:ea typeface="Arial" charset="0"/>
                <a:cs typeface="Arial" charset="0"/>
              </a:rPr>
              <a:t>Finans- och fondindustrin kan bidra till att uppnå målen genom sina investeringar</a:t>
            </a:r>
          </a:p>
          <a:p>
            <a:r>
              <a:rPr lang="sv-SE" dirty="0">
                <a:ea typeface="Arial" charset="0"/>
                <a:cs typeface="Arial" charset="0"/>
              </a:rPr>
              <a:t>Inom EU delas informationskravet på fonders hållbarhetsarbete in i tre kategorier:</a:t>
            </a:r>
          </a:p>
          <a:p>
            <a:pPr marL="914400" lvl="1" indent="-457200">
              <a:buFont typeface="+mj-lt"/>
              <a:buAutoNum type="arabicPeriod"/>
            </a:pPr>
            <a:r>
              <a:rPr lang="sv-SE" dirty="0">
                <a:ea typeface="Arial" charset="0"/>
                <a:cs typeface="Arial" charset="0"/>
              </a:rPr>
              <a:t>Fonder som har hållbara investeringar som mål</a:t>
            </a:r>
          </a:p>
          <a:p>
            <a:pPr marL="914400" lvl="1" indent="-457200">
              <a:buFont typeface="+mj-lt"/>
              <a:buAutoNum type="arabicPeriod"/>
            </a:pPr>
            <a:r>
              <a:rPr lang="sv-SE" dirty="0">
                <a:ea typeface="Arial" charset="0"/>
                <a:cs typeface="Arial" charset="0"/>
              </a:rPr>
              <a:t>Fonder som främjar miljörelaterade eller sociala egenskaper</a:t>
            </a:r>
          </a:p>
          <a:p>
            <a:pPr marL="914400" lvl="1" indent="-457200">
              <a:buFont typeface="+mj-lt"/>
              <a:buAutoNum type="arabicPeriod"/>
            </a:pPr>
            <a:r>
              <a:rPr lang="sv-SE" dirty="0">
                <a:ea typeface="Arial" charset="0"/>
                <a:cs typeface="Arial" charset="0"/>
              </a:rPr>
              <a:t>Övriga fonder</a:t>
            </a:r>
          </a:p>
          <a:p>
            <a:endParaRPr lang="sv-SE" sz="1800" dirty="0"/>
          </a:p>
        </p:txBody>
      </p:sp>
      <p:pic>
        <p:nvPicPr>
          <p:cNvPr id="6" name="Platshållare för bild 5" descr="En bild som visar träd, utomhus, folksamling  Automatiskt genererad beskrivning">
            <a:extLst>
              <a:ext uri="{FF2B5EF4-FFF2-40B4-BE49-F238E27FC236}">
                <a16:creationId xmlns:a16="http://schemas.microsoft.com/office/drawing/2014/main" id="{DD815F24-2D7C-39A8-7D92-281AF1011C9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Rektangel 6">
            <a:extLst>
              <a:ext uri="{FF2B5EF4-FFF2-40B4-BE49-F238E27FC236}">
                <a16:creationId xmlns:a16="http://schemas.microsoft.com/office/drawing/2014/main" id="{C0B32DBE-6EEA-4D9E-9E88-8FD42CA7D4E4}"/>
              </a:ext>
            </a:extLst>
          </p:cNvPr>
          <p:cNvSpPr/>
          <p:nvPr/>
        </p:nvSpPr>
        <p:spPr>
          <a:xfrm>
            <a:off x="2539709" y="4906418"/>
            <a:ext cx="3905541" cy="99697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b="0" i="0" dirty="0">
                <a:solidFill>
                  <a:srgbClr val="212529"/>
                </a:solidFill>
                <a:effectLst/>
              </a:rPr>
              <a:t>Drygt hälften av fondspararna (52 procent) tycker det är viktigt att fonden de investerar i är hållbar. </a:t>
            </a:r>
          </a:p>
          <a:p>
            <a:endParaRPr lang="sv-SE" sz="1000" b="0" i="1" dirty="0">
              <a:solidFill>
                <a:srgbClr val="212529"/>
              </a:solidFill>
              <a:effectLst/>
            </a:endParaRPr>
          </a:p>
          <a:p>
            <a:r>
              <a:rPr lang="sv-SE" sz="1200" b="0" i="1" dirty="0">
                <a:solidFill>
                  <a:srgbClr val="212529"/>
                </a:solidFill>
                <a:effectLst/>
              </a:rPr>
              <a:t>Källa: Kantar Sifo </a:t>
            </a:r>
            <a:r>
              <a:rPr lang="sv-SE" sz="1200" b="0" i="1" dirty="0" err="1">
                <a:solidFill>
                  <a:srgbClr val="212529"/>
                </a:solidFill>
                <a:effectLst/>
              </a:rPr>
              <a:t>Prospera</a:t>
            </a:r>
            <a:r>
              <a:rPr lang="sv-SE" sz="1200" b="0" i="1" dirty="0">
                <a:solidFill>
                  <a:srgbClr val="212529"/>
                </a:solidFill>
                <a:effectLst/>
              </a:rPr>
              <a:t>, 2024</a:t>
            </a:r>
            <a:endParaRPr lang="sv-SE" sz="1200" i="1" dirty="0"/>
          </a:p>
        </p:txBody>
      </p:sp>
    </p:spTree>
    <p:extLst>
      <p:ext uri="{BB962C8B-B14F-4D97-AF65-F5344CB8AC3E}">
        <p14:creationId xmlns:p14="http://schemas.microsoft.com/office/powerpoint/2010/main" val="388822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50CFCB-4DC3-D013-F4F2-52A5D62EEACB}"/>
              </a:ext>
            </a:extLst>
          </p:cNvPr>
          <p:cNvSpPr>
            <a:spLocks noGrp="1"/>
          </p:cNvSpPr>
          <p:nvPr>
            <p:ph type="title"/>
          </p:nvPr>
        </p:nvSpPr>
        <p:spPr/>
        <p:txBody>
          <a:bodyPr/>
          <a:lstStyle/>
          <a:p>
            <a:r>
              <a:rPr lang="sv-SE" dirty="0"/>
              <a:t>AKTIVT FÖRVALTAD FOND ELLER INDEXFOND</a:t>
            </a:r>
          </a:p>
        </p:txBody>
      </p:sp>
      <p:sp>
        <p:nvSpPr>
          <p:cNvPr id="3" name="Platshållare för innehåll 2">
            <a:extLst>
              <a:ext uri="{FF2B5EF4-FFF2-40B4-BE49-F238E27FC236}">
                <a16:creationId xmlns:a16="http://schemas.microsoft.com/office/drawing/2014/main" id="{C56EACC2-3429-F36A-021B-0C9A31C1DD61}"/>
              </a:ext>
            </a:extLst>
          </p:cNvPr>
          <p:cNvSpPr>
            <a:spLocks noGrp="1"/>
          </p:cNvSpPr>
          <p:nvPr>
            <p:ph idx="1"/>
          </p:nvPr>
        </p:nvSpPr>
        <p:spPr>
          <a:xfrm>
            <a:off x="592692" y="1569850"/>
            <a:ext cx="5240218" cy="4351338"/>
          </a:xfrm>
        </p:spPr>
        <p:txBody>
          <a:bodyPr/>
          <a:lstStyle/>
          <a:p>
            <a:pPr marL="0" indent="0">
              <a:buNone/>
            </a:pPr>
            <a:endParaRPr lang="sv-SE" sz="1800" b="1" dirty="0"/>
          </a:p>
          <a:p>
            <a:pPr marL="0" indent="0">
              <a:buNone/>
            </a:pPr>
            <a:r>
              <a:rPr lang="sv-SE" sz="1800" b="1" dirty="0"/>
              <a:t>Aktivt förvaltad fond:</a:t>
            </a:r>
          </a:p>
          <a:p>
            <a:r>
              <a:rPr lang="sv-SE" sz="1600" dirty="0"/>
              <a:t>Målet är att överträffa avkastningen på en viss marknad, dvs. överträffa fondens jämförelseindex</a:t>
            </a:r>
          </a:p>
          <a:p>
            <a:r>
              <a:rPr lang="sv-SE" sz="1600" dirty="0"/>
              <a:t>Vanligtvis högre avgift än indexfonder för att förvaltaren lägger ned resurser på att analysera och välja ut företag till fonden</a:t>
            </a:r>
          </a:p>
          <a:p>
            <a:pPr marL="0" indent="0">
              <a:buNone/>
            </a:pPr>
            <a:r>
              <a:rPr lang="sv-SE" sz="1800" b="1" dirty="0"/>
              <a:t>Indexfond:</a:t>
            </a:r>
          </a:p>
          <a:p>
            <a:r>
              <a:rPr lang="sv-SE" sz="1600" dirty="0"/>
              <a:t>Målet är att följa utvecklingen på en viss marknad, dvs. följa fondens jämförelseindex</a:t>
            </a:r>
          </a:p>
          <a:p>
            <a:r>
              <a:rPr lang="sv-SE" sz="1600" dirty="0"/>
              <a:t>Vanligtvis lägre avgift än aktivt förvaltade fonder för att förvaltaren inte behöver lägga resurser på att analysera företag</a:t>
            </a:r>
          </a:p>
        </p:txBody>
      </p:sp>
      <p:pic>
        <p:nvPicPr>
          <p:cNvPr id="7" name="Platshållare för bild 6" descr="En bild som visar person, Mobiltelefon, pryl, Portabel kommunikationsenhet  Automatiskt genererad beskrivning">
            <a:extLst>
              <a:ext uri="{FF2B5EF4-FFF2-40B4-BE49-F238E27FC236}">
                <a16:creationId xmlns:a16="http://schemas.microsoft.com/office/drawing/2014/main" id="{974DB0FA-8BEA-1F7B-7E30-871AF5A89B7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18038" r="18038"/>
          <a:stretch>
            <a:fillRect/>
          </a:stretch>
        </p:blipFill>
        <p:spPr/>
      </p:pic>
      <p:sp>
        <p:nvSpPr>
          <p:cNvPr id="5" name="Platshållare för text 4">
            <a:extLst>
              <a:ext uri="{FF2B5EF4-FFF2-40B4-BE49-F238E27FC236}">
                <a16:creationId xmlns:a16="http://schemas.microsoft.com/office/drawing/2014/main" id="{D8C42BEC-C1B5-D744-3BAD-6DFDF8067B27}"/>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396639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FONDAVGIFTER</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sp>
        <p:nvSpPr>
          <p:cNvPr id="7" name="textruta 6">
            <a:extLst>
              <a:ext uri="{FF2B5EF4-FFF2-40B4-BE49-F238E27FC236}">
                <a16:creationId xmlns:a16="http://schemas.microsoft.com/office/drawing/2014/main" id="{DEBD798F-F6BA-4432-A09F-EA6200691240}"/>
              </a:ext>
            </a:extLst>
          </p:cNvPr>
          <p:cNvSpPr txBox="1"/>
          <p:nvPr/>
        </p:nvSpPr>
        <p:spPr>
          <a:xfrm>
            <a:off x="600594" y="1425714"/>
            <a:ext cx="3596267" cy="4221707"/>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ea typeface="Arial" charset="0"/>
                <a:cs typeface="Arial" charset="0"/>
              </a:rPr>
              <a:t>Årlig avgift – inkluderar förvaltnings- samt övriga kostnader som tas från fonden exklusive transaktionsavgifter</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1/365 av avgiften dras från värdet på dina fondandelar varje dag</a:t>
            </a:r>
          </a:p>
          <a:p>
            <a:endParaRPr lang="sv-SE" sz="2000" dirty="0">
              <a:ea typeface="Arial" charset="0"/>
              <a:cs typeface="Arial" charset="0"/>
            </a:endParaRPr>
          </a:p>
          <a:p>
            <a:pPr marL="185738" indent="-185738">
              <a:buFont typeface="Arial" panose="020B0604020202020204" pitchFamily="34" charset="0"/>
              <a:buChar char="•"/>
            </a:pPr>
            <a:r>
              <a:rPr lang="sv-SE" sz="2000" dirty="0">
                <a:ea typeface="Arial" charset="0"/>
                <a:cs typeface="Arial" charset="0"/>
              </a:rPr>
              <a:t>Sverige har bland de absolut lägsta fondavgifterna i Europa</a:t>
            </a:r>
          </a:p>
          <a:p>
            <a:r>
              <a:rPr lang="sv-SE" sz="2000" dirty="0">
                <a:latin typeface="+mj-lt"/>
                <a:ea typeface="Arial" charset="0"/>
                <a:cs typeface="Arial" charset="0"/>
              </a:rPr>
              <a:t> </a:t>
            </a:r>
          </a:p>
          <a:p>
            <a:endParaRPr lang="sv-SE" sz="2000" dirty="0">
              <a:latin typeface="+mj-lt"/>
              <a:ea typeface="Arial" charset="0"/>
              <a:cs typeface="Arial" charset="0"/>
            </a:endParaRPr>
          </a:p>
        </p:txBody>
      </p:sp>
      <p:sp>
        <p:nvSpPr>
          <p:cNvPr id="11" name="textruta 16">
            <a:extLst>
              <a:ext uri="{FF2B5EF4-FFF2-40B4-BE49-F238E27FC236}">
                <a16:creationId xmlns:a16="http://schemas.microsoft.com/office/drawing/2014/main" id="{7EB39088-F9A9-492C-A54F-786DF95ED706}"/>
              </a:ext>
            </a:extLst>
          </p:cNvPr>
          <p:cNvSpPr txBox="1"/>
          <p:nvPr/>
        </p:nvSpPr>
        <p:spPr>
          <a:xfrm>
            <a:off x="10455839" y="5960805"/>
            <a:ext cx="1310291" cy="276999"/>
          </a:xfrm>
          <a:prstGeom prst="rect">
            <a:avLst/>
          </a:prstGeom>
          <a:noFill/>
        </p:spPr>
        <p:txBody>
          <a:bodyPr wrap="square" rtlCol="0">
            <a:spAutoFit/>
          </a:bodyPr>
          <a:ls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dirty="0"/>
              <a:t>Källa: ESMA 2024</a:t>
            </a:r>
          </a:p>
        </p:txBody>
      </p:sp>
      <p:graphicFrame>
        <p:nvGraphicFramePr>
          <p:cNvPr id="9" name="Tabell 5">
            <a:extLst>
              <a:ext uri="{FF2B5EF4-FFF2-40B4-BE49-F238E27FC236}">
                <a16:creationId xmlns:a16="http://schemas.microsoft.com/office/drawing/2014/main" id="{FFA241FF-D9A6-42A2-9E5F-9AA1C55BA59D}"/>
              </a:ext>
            </a:extLst>
          </p:cNvPr>
          <p:cNvGraphicFramePr>
            <a:graphicFrameLocks/>
          </p:cNvGraphicFramePr>
          <p:nvPr>
            <p:extLst>
              <p:ext uri="{D42A27DB-BD31-4B8C-83A1-F6EECF244321}">
                <p14:modId xmlns:p14="http://schemas.microsoft.com/office/powerpoint/2010/main" val="397760733"/>
              </p:ext>
            </p:extLst>
          </p:nvPr>
        </p:nvGraphicFramePr>
        <p:xfrm>
          <a:off x="4488503" y="1670670"/>
          <a:ext cx="7356471" cy="3947312"/>
        </p:xfrm>
        <a:graphic>
          <a:graphicData uri="http://schemas.openxmlformats.org/drawingml/2006/table">
            <a:tbl>
              <a:tblPr firstRow="1" bandRow="1">
                <a:tableStyleId>{5C22544A-7EE6-4342-B048-85BDC9FD1C3A}</a:tableStyleId>
              </a:tblPr>
              <a:tblGrid>
                <a:gridCol w="1304125">
                  <a:extLst>
                    <a:ext uri="{9D8B030D-6E8A-4147-A177-3AD203B41FA5}">
                      <a16:colId xmlns:a16="http://schemas.microsoft.com/office/drawing/2014/main" val="3788303289"/>
                    </a:ext>
                  </a:extLst>
                </a:gridCol>
                <a:gridCol w="1163310">
                  <a:extLst>
                    <a:ext uri="{9D8B030D-6E8A-4147-A177-3AD203B41FA5}">
                      <a16:colId xmlns:a16="http://schemas.microsoft.com/office/drawing/2014/main" val="3200830401"/>
                    </a:ext>
                  </a:extLst>
                </a:gridCol>
                <a:gridCol w="1437101">
                  <a:extLst>
                    <a:ext uri="{9D8B030D-6E8A-4147-A177-3AD203B41FA5}">
                      <a16:colId xmlns:a16="http://schemas.microsoft.com/office/drawing/2014/main" val="3714940486"/>
                    </a:ext>
                  </a:extLst>
                </a:gridCol>
                <a:gridCol w="1007417">
                  <a:extLst>
                    <a:ext uri="{9D8B030D-6E8A-4147-A177-3AD203B41FA5}">
                      <a16:colId xmlns:a16="http://schemas.microsoft.com/office/drawing/2014/main" val="798332500"/>
                    </a:ext>
                  </a:extLst>
                </a:gridCol>
                <a:gridCol w="1828820">
                  <a:extLst>
                    <a:ext uri="{9D8B030D-6E8A-4147-A177-3AD203B41FA5}">
                      <a16:colId xmlns:a16="http://schemas.microsoft.com/office/drawing/2014/main" val="2744437489"/>
                    </a:ext>
                  </a:extLst>
                </a:gridCol>
                <a:gridCol w="615698">
                  <a:extLst>
                    <a:ext uri="{9D8B030D-6E8A-4147-A177-3AD203B41FA5}">
                      <a16:colId xmlns:a16="http://schemas.microsoft.com/office/drawing/2014/main" val="3653318376"/>
                    </a:ext>
                  </a:extLst>
                </a:gridCol>
              </a:tblGrid>
              <a:tr h="419312">
                <a:tc>
                  <a:txBody>
                    <a:bodyPr/>
                    <a:lstStyle/>
                    <a:p>
                      <a:r>
                        <a:rPr lang="sv-SE" sz="1400" dirty="0">
                          <a:solidFill>
                            <a:srgbClr val="00A780"/>
                          </a:solidFill>
                        </a:rPr>
                        <a:t>AKTIEFONDER</a:t>
                      </a: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400" dirty="0">
                        <a:solidFill>
                          <a:srgbClr val="00A780"/>
                        </a:solidFill>
                      </a:endParaRPr>
                    </a:p>
                  </a:txBody>
                  <a:tcPr>
                    <a:lnL w="12700" cmpd="sng">
                      <a:noFill/>
                    </a:lnL>
                    <a:lnR w="12700" cmpd="sng">
                      <a:noFill/>
                    </a:lnR>
                    <a:lnT w="12700" cmpd="sng">
                      <a:noFill/>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solidFill>
                            <a:srgbClr val="00A780"/>
                          </a:solidFill>
                        </a:rPr>
                        <a:t>BLANDFONDER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400" dirty="0">
                          <a:solidFill>
                            <a:srgbClr val="00A780"/>
                          </a:solidFill>
                        </a:rPr>
                        <a:t>OBLIGATIONSFONDER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00A780"/>
                        </a:solidFill>
                      </a:endParaRPr>
                    </a:p>
                  </a:txBody>
                  <a:tcPr>
                    <a:lnL w="12700" cmpd="sng">
                      <a:noFill/>
                    </a:lnL>
                    <a:lnR w="12700" cmpd="sng">
                      <a:noFill/>
                    </a:lnR>
                    <a:lnT w="19050" cap="flat" cmpd="sng" algn="ctr">
                      <a:noFill/>
                      <a:prstDash val="solid"/>
                      <a:round/>
                      <a:headEnd type="none" w="med" len="med"/>
                      <a:tailEnd type="none" w="med" len="med"/>
                    </a:lnT>
                    <a:lnB w="1270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252000">
                <a:tc>
                  <a:txBody>
                    <a:bodyPr/>
                    <a:lstStyle/>
                    <a:p>
                      <a:pPr algn="l" fontAlgn="b"/>
                      <a:r>
                        <a:rPr lang="sv-SE" sz="1000" b="0" i="0" u="none" strike="noStrike">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0,35</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0,56</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dirty="0">
                          <a:solidFill>
                            <a:srgbClr val="000000"/>
                          </a:solidFill>
                          <a:effectLst/>
                          <a:latin typeface="Arial" panose="020B0604020202020204" pitchFamily="34" charset="0"/>
                        </a:rPr>
                        <a:t>Nederländerna</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0,22</a:t>
                      </a:r>
                    </a:p>
                  </a:txBody>
                  <a:tcPr marL="6350" marR="6350" marT="6350" marB="0" anchor="b">
                    <a:lnL w="12700" cmpd="sng">
                      <a:noFill/>
                    </a:lnL>
                    <a:lnR w="12700" cmpd="sng">
                      <a:noFill/>
                    </a:lnR>
                    <a:lnT w="1270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252000">
                <a:tc>
                  <a:txBody>
                    <a:bodyPr/>
                    <a:lstStyle/>
                    <a:p>
                      <a:pPr algn="l" fontAlgn="b"/>
                      <a:r>
                        <a:rPr lang="sv-SE" sz="1000" b="0" i="0" u="none" strike="noStrike">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a:solidFill>
                            <a:srgbClr val="000000"/>
                          </a:solidFill>
                          <a:effectLst/>
                          <a:latin typeface="Arial" panose="020B0604020202020204" pitchFamily="34" charset="0"/>
                        </a:rPr>
                        <a:t>0,89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a:solidFill>
                            <a:srgbClr val="000000"/>
                          </a:solidFill>
                          <a:effectLst/>
                          <a:latin typeface="Arial" panose="020B0604020202020204" pitchFamily="34" charset="0"/>
                        </a:rPr>
                        <a:t>0,85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
                      <a:r>
                        <a:rPr lang="sv-SE" sz="1000" b="0" i="0" u="none" strike="noStrike" dirty="0">
                          <a:solidFill>
                            <a:srgbClr val="000000"/>
                          </a:solidFill>
                          <a:effectLst/>
                          <a:latin typeface="Arial" panose="020B0604020202020204" pitchFamily="34" charset="0"/>
                        </a:rPr>
                        <a:t>Sverige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sv-SE" sz="1000" b="0" i="0" u="none" strike="noStrike" dirty="0">
                          <a:solidFill>
                            <a:srgbClr val="000000"/>
                          </a:solidFill>
                          <a:effectLst/>
                          <a:latin typeface="Arial" panose="020B0604020202020204" pitchFamily="34" charset="0"/>
                        </a:rPr>
                        <a:t>0,42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902056830"/>
                  </a:ext>
                </a:extLst>
              </a:tr>
              <a:tr h="252000">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0,97</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1,04</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0,45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9296252"/>
                  </a:ext>
                </a:extLst>
              </a:tr>
              <a:tr h="252000">
                <a:tc>
                  <a:txBody>
                    <a:bodyPr/>
                    <a:lstStyle/>
                    <a:p>
                      <a:pPr algn="l" fontAlgn="b"/>
                      <a:r>
                        <a:rPr lang="sv-SE" sz="1000" b="0" i="0" u="none" strike="noStrike" dirty="0">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1,09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1,32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Danmark</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0,50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029209"/>
                  </a:ext>
                </a:extLst>
              </a:tr>
              <a:tr h="252000">
                <a:tc>
                  <a:txBody>
                    <a:bodyPr/>
                    <a:lstStyle/>
                    <a:p>
                      <a:pPr algn="l" fontAlgn="b"/>
                      <a:r>
                        <a:rPr lang="sv-SE" sz="1000" b="0" i="0" u="none" strike="noStrike" dirty="0">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dirty="0">
                          <a:solidFill>
                            <a:srgbClr val="000000"/>
                          </a:solidFill>
                          <a:effectLst/>
                          <a:latin typeface="Arial" panose="020B0604020202020204" pitchFamily="34" charset="0"/>
                        </a:rPr>
                        <a:t>1,20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1,38</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0,67</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21622"/>
                  </a:ext>
                </a:extLst>
              </a:tr>
              <a:tr h="252000">
                <a:tc>
                  <a:txBody>
                    <a:bodyPr/>
                    <a:lstStyle/>
                    <a:p>
                      <a:pPr algn="l" fontAlgn="b"/>
                      <a:r>
                        <a:rPr lang="sv-SE" sz="1000" b="0" i="0" u="none" strike="noStrike">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1,32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1,39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Finland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0,69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6976954"/>
                  </a:ext>
                </a:extLst>
              </a:tr>
              <a:tr h="252000">
                <a:tc>
                  <a:txBody>
                    <a:bodyPr/>
                    <a:lstStyle/>
                    <a:p>
                      <a:pPr algn="l" fontAlgn="b"/>
                      <a:r>
                        <a:rPr lang="sv-SE" sz="1000" b="0" i="0" u="none" strike="noStrike">
                          <a:solidFill>
                            <a:srgbClr val="000000"/>
                          </a:solidFill>
                          <a:effectLst/>
                          <a:latin typeface="Arial" panose="020B0604020202020204" pitchFamily="34" charset="0"/>
                        </a:rPr>
                        <a:t>Spanien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1,36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1,41</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0,70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1685427"/>
                  </a:ext>
                </a:extLst>
              </a:tr>
              <a:tr h="252000">
                <a:tc>
                  <a:txBody>
                    <a:bodyPr/>
                    <a:lstStyle/>
                    <a:p>
                      <a:pPr algn="l" fontAlgn="b"/>
                      <a:r>
                        <a:rPr lang="sv-SE" sz="1000" b="0" i="0" u="none" strike="noStrike">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1,49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1,41</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0,71</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252000">
                <a:tc>
                  <a:txBody>
                    <a:bodyPr/>
                    <a:lstStyle/>
                    <a:p>
                      <a:pPr algn="l" fontAlgn="b"/>
                      <a:r>
                        <a:rPr lang="sv-SE" sz="1000" b="0" i="0" u="none" strike="noStrike">
                          <a:solidFill>
                            <a:srgbClr val="000000"/>
                          </a:solidFill>
                          <a:effectLst/>
                          <a:latin typeface="Arial" panose="020B0604020202020204" pitchFamily="34" charset="0"/>
                        </a:rPr>
                        <a:t>Frankrike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1,65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1,47</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0,77</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252000">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1,69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Tyskland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1,49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Irland</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0,87</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252000">
                <a:tc>
                  <a:txBody>
                    <a:bodyPr/>
                    <a:lstStyle/>
                    <a:p>
                      <a:pPr algn="l" fontAlgn="b"/>
                      <a:r>
                        <a:rPr lang="sv-SE" sz="1000" b="0" i="0" u="none" strike="noStrike">
                          <a:solidFill>
                            <a:srgbClr val="000000"/>
                          </a:solidFill>
                          <a:effectLst/>
                          <a:latin typeface="Arial" panose="020B0604020202020204" pitchFamily="34" charset="0"/>
                        </a:rPr>
                        <a:t>Österrike</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1,69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1,59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0,90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252000">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1,99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1,59</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Luxemburg</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1,01</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252000">
                <a:tc>
                  <a:txBody>
                    <a:bodyPr/>
                    <a:lstStyle/>
                    <a:p>
                      <a:pPr algn="l" fontAlgn="b"/>
                      <a:r>
                        <a:rPr lang="sv-SE" sz="1000" b="0" i="0" u="none" strike="noStrike">
                          <a:solidFill>
                            <a:srgbClr val="000000"/>
                          </a:solidFill>
                          <a:effectLst/>
                          <a:latin typeface="Arial" panose="020B0604020202020204" pitchFamily="34" charset="0"/>
                        </a:rPr>
                        <a:t>Portugal</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2,00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Belgien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1,62</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0" i="0" u="none" strike="noStrike">
                          <a:solidFill>
                            <a:srgbClr val="000000"/>
                          </a:solidFill>
                          <a:effectLst/>
                          <a:latin typeface="Arial" panose="020B0604020202020204" pitchFamily="34" charset="0"/>
                        </a:rPr>
                        <a:t>Italien</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0" i="0" u="none" strike="noStrike">
                          <a:solidFill>
                            <a:srgbClr val="000000"/>
                          </a:solidFill>
                          <a:effectLst/>
                          <a:latin typeface="Arial" panose="020B0604020202020204" pitchFamily="34" charset="0"/>
                        </a:rPr>
                        <a:t>1,13</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176501"/>
                  </a:ext>
                </a:extLst>
              </a:tr>
              <a:tr h="252000">
                <a:tc>
                  <a:txBody>
                    <a:bodyPr/>
                    <a:lstStyle/>
                    <a:p>
                      <a:pPr algn="l" fontAlgn="b"/>
                      <a:r>
                        <a:rPr lang="sv-SE" sz="1000" b="1" i="0" u="none" strike="noStrike">
                          <a:solidFill>
                            <a:srgbClr val="000000"/>
                          </a:solidFill>
                          <a:effectLst/>
                          <a:latin typeface="Arial" panose="020B0604020202020204" pitchFamily="34" charset="0"/>
                        </a:rPr>
                        <a:t>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a:solidFill>
                            <a:srgbClr val="000000"/>
                          </a:solidFill>
                          <a:effectLst/>
                          <a:latin typeface="Arial" panose="020B0604020202020204" pitchFamily="34" charset="0"/>
                        </a:rPr>
                        <a:t>1,40</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a:solidFill>
                            <a:srgbClr val="000000"/>
                          </a:solidFill>
                          <a:effectLst/>
                          <a:latin typeface="Arial" panose="020B0604020202020204" pitchFamily="34" charset="0"/>
                        </a:rPr>
                        <a:t>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a:solidFill>
                            <a:srgbClr val="000000"/>
                          </a:solidFill>
                          <a:effectLst/>
                          <a:latin typeface="Arial" panose="020B0604020202020204" pitchFamily="34" charset="0"/>
                        </a:rPr>
                        <a:t>1,45</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000" b="1" i="0" u="none" strike="noStrike">
                          <a:solidFill>
                            <a:srgbClr val="000000"/>
                          </a:solidFill>
                          <a:effectLst/>
                          <a:latin typeface="Arial" panose="020B0604020202020204" pitchFamily="34" charset="0"/>
                        </a:rPr>
                        <a:t>EU</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sv-SE" sz="1000" b="1" i="0" u="none" strike="noStrike" dirty="0">
                          <a:solidFill>
                            <a:srgbClr val="000000"/>
                          </a:solidFill>
                          <a:effectLst/>
                          <a:latin typeface="Arial" panose="020B0604020202020204" pitchFamily="34" charset="0"/>
                        </a:rPr>
                        <a:t>0,86</a:t>
                      </a:r>
                    </a:p>
                  </a:txBody>
                  <a:tcPr marL="6350" marR="6350" marT="6350" marB="0" anchor="b">
                    <a:lnL w="12700" cmpd="sng">
                      <a:noFill/>
                    </a:lnL>
                    <a:lnR w="12700" cmpd="sng">
                      <a:noFill/>
                    </a:lnR>
                    <a:lnT w="6350" cap="flat" cmpd="sng" algn="ctr">
                      <a:solidFill>
                        <a:srgbClr val="00A780"/>
                      </a:solidFill>
                      <a:prstDash val="solid"/>
                      <a:round/>
                      <a:headEnd type="none" w="med" len="med"/>
                      <a:tailEnd type="none" w="med" len="med"/>
                    </a:lnT>
                    <a:lnB w="6350" cap="flat" cmpd="sng" algn="ctr">
                      <a:solidFill>
                        <a:srgbClr val="00A7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0236907"/>
                  </a:ext>
                </a:extLst>
              </a:tr>
            </a:tbl>
          </a:graphicData>
        </a:graphic>
      </p:graphicFrame>
    </p:spTree>
    <p:extLst>
      <p:ext uri="{BB962C8B-B14F-4D97-AF65-F5344CB8AC3E}">
        <p14:creationId xmlns:p14="http://schemas.microsoft.com/office/powerpoint/2010/main" val="2434013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a:xfrm>
            <a:off x="513232" y="1570037"/>
            <a:ext cx="11165535" cy="1325563"/>
          </a:xfrm>
        </p:spPr>
        <p:txBody>
          <a:bodyPr/>
          <a:lstStyle/>
          <a:p>
            <a:r>
              <a:rPr lang="sv-SE" sz="5400" dirty="0">
                <a:solidFill>
                  <a:schemeClr val="bg1"/>
                </a:solidFill>
                <a:ea typeface="Arial" charset="0"/>
                <a:cs typeface="Calibri Light" panose="020F0302020204030204" pitchFamily="34" charset="0"/>
              </a:rPr>
              <a:t>Avgiften är alltid avdragen </a:t>
            </a:r>
            <a:br>
              <a:rPr lang="sv-SE" sz="5400" dirty="0">
                <a:solidFill>
                  <a:schemeClr val="bg1"/>
                </a:solidFill>
                <a:ea typeface="Arial" charset="0"/>
                <a:cs typeface="Calibri Light" panose="020F0302020204030204" pitchFamily="34" charset="0"/>
              </a:rPr>
            </a:br>
            <a:r>
              <a:rPr lang="sv-SE" sz="5400" dirty="0">
                <a:solidFill>
                  <a:schemeClr val="bg1"/>
                </a:solidFill>
                <a:ea typeface="Arial" charset="0"/>
                <a:cs typeface="Calibri Light" panose="020F0302020204030204" pitchFamily="34" charset="0"/>
              </a:rPr>
              <a:t>när avkastningen visas!</a:t>
            </a:r>
            <a:br>
              <a:rPr lang="sv-SE" sz="5400" dirty="0">
                <a:solidFill>
                  <a:schemeClr val="bg1"/>
                </a:solidFill>
                <a:ea typeface="Arial" charset="0"/>
                <a:cs typeface="Calibri Light" panose="020F0302020204030204" pitchFamily="34" charset="0"/>
              </a:rPr>
            </a:br>
            <a:endParaRPr lang="sv-SE" sz="5400" dirty="0"/>
          </a:p>
        </p:txBody>
      </p:sp>
    </p:spTree>
    <p:extLst>
      <p:ext uri="{BB962C8B-B14F-4D97-AF65-F5344CB8AC3E}">
        <p14:creationId xmlns:p14="http://schemas.microsoft.com/office/powerpoint/2010/main" val="375156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FONDKOLLEN - WEBBPLATS</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4" name="Grupp 3">
            <a:extLst>
              <a:ext uri="{FF2B5EF4-FFF2-40B4-BE49-F238E27FC236}">
                <a16:creationId xmlns:a16="http://schemas.microsoft.com/office/drawing/2014/main" id="{C9AE2719-7108-DB70-0041-BE0880292E21}"/>
              </a:ext>
            </a:extLst>
          </p:cNvPr>
          <p:cNvGrpSpPr/>
          <p:nvPr/>
        </p:nvGrpSpPr>
        <p:grpSpPr>
          <a:xfrm>
            <a:off x="2485383" y="1651000"/>
            <a:ext cx="7221234" cy="4669601"/>
            <a:chOff x="2485383" y="1651000"/>
            <a:chExt cx="7221234" cy="4669601"/>
          </a:xfrm>
        </p:grpSpPr>
        <p:grpSp>
          <p:nvGrpSpPr>
            <p:cNvPr id="7" name="Grupp 6">
              <a:extLst>
                <a:ext uri="{FF2B5EF4-FFF2-40B4-BE49-F238E27FC236}">
                  <a16:creationId xmlns:a16="http://schemas.microsoft.com/office/drawing/2014/main" id="{C36D21EB-90F5-4F4F-875A-68397BD324D2}"/>
                </a:ext>
              </a:extLst>
            </p:cNvPr>
            <p:cNvGrpSpPr/>
            <p:nvPr/>
          </p:nvGrpSpPr>
          <p:grpSpPr>
            <a:xfrm>
              <a:off x="2485383" y="1651000"/>
              <a:ext cx="7221234" cy="4669601"/>
              <a:chOff x="1645137" y="2624512"/>
              <a:chExt cx="5744308" cy="3523933"/>
            </a:xfrm>
          </p:grpSpPr>
          <p:pic>
            <p:nvPicPr>
              <p:cNvPr id="8" name="Platshållare för bild 4" descr="laptop-start.png">
                <a:extLst>
                  <a:ext uri="{FF2B5EF4-FFF2-40B4-BE49-F238E27FC236}">
                    <a16:creationId xmlns:a16="http://schemas.microsoft.com/office/drawing/2014/main" id="{9C74346F-1BDD-4B90-82A0-6595E83329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12" r="-761"/>
              <a:stretch/>
            </p:blipFill>
            <p:spPr bwMode="auto">
              <a:xfrm>
                <a:off x="1645137" y="2624512"/>
                <a:ext cx="5744308" cy="352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5B666892-2D3D-46CF-A41F-FECE849C8E18}"/>
                  </a:ext>
                </a:extLst>
              </p:cNvPr>
              <p:cNvSpPr/>
              <p:nvPr/>
            </p:nvSpPr>
            <p:spPr>
              <a:xfrm>
                <a:off x="2336799" y="2771424"/>
                <a:ext cx="4391379" cy="277142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034620E-AEFD-46A9-BAAD-6E0990122A3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36798" y="2760187"/>
                <a:ext cx="4391379" cy="2782658"/>
              </a:xfrm>
              <a:prstGeom prst="rect">
                <a:avLst/>
              </a:prstGeom>
            </p:spPr>
          </p:pic>
        </p:grpSp>
        <p:pic>
          <p:nvPicPr>
            <p:cNvPr id="5" name="Bildobjekt 4">
              <a:extLst>
                <a:ext uri="{FF2B5EF4-FFF2-40B4-BE49-F238E27FC236}">
                  <a16:creationId xmlns:a16="http://schemas.microsoft.com/office/drawing/2014/main" id="{FE708C58-4971-EFAC-FA8D-FBB71553C8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1936" r="13774"/>
            <a:stretch/>
          </p:blipFill>
          <p:spPr>
            <a:xfrm>
              <a:off x="3354877" y="1830784"/>
              <a:ext cx="5520453" cy="3778590"/>
            </a:xfrm>
            <a:prstGeom prst="rect">
              <a:avLst/>
            </a:prstGeom>
          </p:spPr>
        </p:pic>
      </p:grpSp>
    </p:spTree>
    <p:extLst>
      <p:ext uri="{BB962C8B-B14F-4D97-AF65-F5344CB8AC3E}">
        <p14:creationId xmlns:p14="http://schemas.microsoft.com/office/powerpoint/2010/main" val="312923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Rebecca Jansson</a:t>
            </a:r>
          </a:p>
          <a:p>
            <a:pPr>
              <a:spcBef>
                <a:spcPts val="0"/>
              </a:spcBef>
            </a:pPr>
            <a:r>
              <a:rPr lang="sv-SE" sz="1800" dirty="0"/>
              <a:t>Rebecca.jansson@fondbolagen.se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NÄSTAN ALLA SVENSKAR SPARAR I FONDER</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0521" y="6381684"/>
            <a:ext cx="1730085" cy="257369"/>
          </a:xfrm>
        </p:spPr>
        <p:txBody>
          <a:bodyPr wrap="none">
            <a:spAutoFit/>
          </a:bodyPr>
          <a:lstStyle/>
          <a:p>
            <a:r>
              <a:rPr lang="sv-SE" dirty="0"/>
              <a:t>FONDER OCH FONDSPARANDE</a:t>
            </a:r>
          </a:p>
        </p:txBody>
      </p:sp>
      <p:sp>
        <p:nvSpPr>
          <p:cNvPr id="9" name="textruta 8">
            <a:extLst>
              <a:ext uri="{FF2B5EF4-FFF2-40B4-BE49-F238E27FC236}">
                <a16:creationId xmlns:a16="http://schemas.microsoft.com/office/drawing/2014/main" id="{436015C5-C227-494D-848F-35D575A00090}"/>
              </a:ext>
            </a:extLst>
          </p:cNvPr>
          <p:cNvSpPr txBox="1"/>
          <p:nvPr/>
        </p:nvSpPr>
        <p:spPr>
          <a:xfrm>
            <a:off x="1132562" y="2936740"/>
            <a:ext cx="2952328" cy="400110"/>
          </a:xfrm>
          <a:prstGeom prst="rect">
            <a:avLst/>
          </a:prstGeom>
          <a:noFill/>
        </p:spPr>
        <p:txBody>
          <a:bodyPr wrap="square" rtlCol="0">
            <a:spAutoFit/>
          </a:bodyPr>
          <a:lstStyle/>
          <a:p>
            <a:r>
              <a:rPr lang="sv-SE" sz="2000" dirty="0"/>
              <a:t>Privat fondsparande</a:t>
            </a:r>
          </a:p>
        </p:txBody>
      </p:sp>
      <p:sp>
        <p:nvSpPr>
          <p:cNvPr id="10" name="textruta 9">
            <a:extLst>
              <a:ext uri="{FF2B5EF4-FFF2-40B4-BE49-F238E27FC236}">
                <a16:creationId xmlns:a16="http://schemas.microsoft.com/office/drawing/2014/main" id="{8C2F949D-1BCC-40DA-B4BE-3FEF9D08263B}"/>
              </a:ext>
            </a:extLst>
          </p:cNvPr>
          <p:cNvSpPr txBox="1"/>
          <p:nvPr/>
        </p:nvSpPr>
        <p:spPr>
          <a:xfrm>
            <a:off x="1168909" y="4409328"/>
            <a:ext cx="2952328" cy="400110"/>
          </a:xfrm>
          <a:prstGeom prst="rect">
            <a:avLst/>
          </a:prstGeom>
          <a:noFill/>
        </p:spPr>
        <p:txBody>
          <a:bodyPr wrap="square" rtlCol="0">
            <a:spAutoFit/>
          </a:bodyPr>
          <a:lstStyle/>
          <a:p>
            <a:r>
              <a:rPr lang="sv-SE" sz="2000" dirty="0"/>
              <a:t>Fonder till tjänstepension</a:t>
            </a:r>
          </a:p>
        </p:txBody>
      </p:sp>
      <p:sp>
        <p:nvSpPr>
          <p:cNvPr id="12" name="textruta 11">
            <a:extLst>
              <a:ext uri="{FF2B5EF4-FFF2-40B4-BE49-F238E27FC236}">
                <a16:creationId xmlns:a16="http://schemas.microsoft.com/office/drawing/2014/main" id="{C3F0A1CC-D50D-4EF4-BA26-C66FCCE3EF2D}"/>
              </a:ext>
            </a:extLst>
          </p:cNvPr>
          <p:cNvSpPr txBox="1"/>
          <p:nvPr/>
        </p:nvSpPr>
        <p:spPr>
          <a:xfrm>
            <a:off x="1171757" y="1464885"/>
            <a:ext cx="2952328" cy="400110"/>
          </a:xfrm>
          <a:prstGeom prst="rect">
            <a:avLst/>
          </a:prstGeom>
          <a:noFill/>
        </p:spPr>
        <p:txBody>
          <a:bodyPr wrap="square" rtlCol="0">
            <a:spAutoFit/>
          </a:bodyPr>
          <a:lstStyle/>
          <a:p>
            <a:r>
              <a:rPr lang="sv-SE" sz="2000" dirty="0"/>
              <a:t>Premiepension</a:t>
            </a:r>
          </a:p>
        </p:txBody>
      </p:sp>
      <p:grpSp>
        <p:nvGrpSpPr>
          <p:cNvPr id="13" name="Grupp 12">
            <a:extLst>
              <a:ext uri="{FF2B5EF4-FFF2-40B4-BE49-F238E27FC236}">
                <a16:creationId xmlns:a16="http://schemas.microsoft.com/office/drawing/2014/main" id="{92FE7D87-9C07-4008-9E9A-6C124BD28F81}"/>
              </a:ext>
            </a:extLst>
          </p:cNvPr>
          <p:cNvGrpSpPr/>
          <p:nvPr/>
        </p:nvGrpSpPr>
        <p:grpSpPr>
          <a:xfrm>
            <a:off x="1231276" y="2075813"/>
            <a:ext cx="4878134" cy="538585"/>
            <a:chOff x="2948200" y="605934"/>
            <a:chExt cx="4878134" cy="538585"/>
          </a:xfrm>
          <a:solidFill>
            <a:schemeClr val="accent1"/>
          </a:solidFill>
        </p:grpSpPr>
        <p:grpSp>
          <p:nvGrpSpPr>
            <p:cNvPr id="14" name="Grupp 13">
              <a:extLst>
                <a:ext uri="{FF2B5EF4-FFF2-40B4-BE49-F238E27FC236}">
                  <a16:creationId xmlns:a16="http://schemas.microsoft.com/office/drawing/2014/main" id="{67A307E6-10F3-4F70-9597-2389E97689E2}"/>
                </a:ext>
              </a:extLst>
            </p:cNvPr>
            <p:cNvGrpSpPr/>
            <p:nvPr/>
          </p:nvGrpSpPr>
          <p:grpSpPr>
            <a:xfrm>
              <a:off x="2948200" y="607177"/>
              <a:ext cx="462191" cy="515252"/>
              <a:chOff x="3194099" y="910733"/>
              <a:chExt cx="771775" cy="860377"/>
            </a:xfrm>
            <a:grpFill/>
          </p:grpSpPr>
          <p:sp>
            <p:nvSpPr>
              <p:cNvPr id="42" name="Rektangel med rundade hörn på samma sida 214">
                <a:extLst>
                  <a:ext uri="{FF2B5EF4-FFF2-40B4-BE49-F238E27FC236}">
                    <a16:creationId xmlns:a16="http://schemas.microsoft.com/office/drawing/2014/main" id="{DDA47A2D-3A52-4FA6-BA37-A57DACFFA315}"/>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3" name="Ellips 42">
                <a:extLst>
                  <a:ext uri="{FF2B5EF4-FFF2-40B4-BE49-F238E27FC236}">
                    <a16:creationId xmlns:a16="http://schemas.microsoft.com/office/drawing/2014/main" id="{0F4A9F41-01F5-4D31-AF00-9269132F192A}"/>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E49D709D-E10B-4393-9DD6-4053626EDE71}"/>
                </a:ext>
              </a:extLst>
            </p:cNvPr>
            <p:cNvGrpSpPr/>
            <p:nvPr/>
          </p:nvGrpSpPr>
          <p:grpSpPr>
            <a:xfrm>
              <a:off x="3445326" y="610555"/>
              <a:ext cx="462191" cy="515252"/>
              <a:chOff x="3194099" y="910733"/>
              <a:chExt cx="771775" cy="860377"/>
            </a:xfrm>
            <a:grpFill/>
          </p:grpSpPr>
          <p:sp>
            <p:nvSpPr>
              <p:cNvPr id="40" name="Rektangel med rundade hörn på samma sida 212">
                <a:extLst>
                  <a:ext uri="{FF2B5EF4-FFF2-40B4-BE49-F238E27FC236}">
                    <a16:creationId xmlns:a16="http://schemas.microsoft.com/office/drawing/2014/main" id="{D8E336A0-763F-404D-B017-DF48CAF95367}"/>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71DCDCE8-1D82-4602-BAD4-9F3139F16CA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60D2406D-4189-40FA-85A6-78051C575733}"/>
                </a:ext>
              </a:extLst>
            </p:cNvPr>
            <p:cNvGrpSpPr/>
            <p:nvPr/>
          </p:nvGrpSpPr>
          <p:grpSpPr>
            <a:xfrm>
              <a:off x="3940400" y="610555"/>
              <a:ext cx="462191" cy="515252"/>
              <a:chOff x="3194099" y="910733"/>
              <a:chExt cx="771775" cy="860377"/>
            </a:xfrm>
            <a:grpFill/>
          </p:grpSpPr>
          <p:sp>
            <p:nvSpPr>
              <p:cNvPr id="38" name="Rektangel med rundade hörn på samma sida 210">
                <a:extLst>
                  <a:ext uri="{FF2B5EF4-FFF2-40B4-BE49-F238E27FC236}">
                    <a16:creationId xmlns:a16="http://schemas.microsoft.com/office/drawing/2014/main" id="{9528D023-8C89-452E-AB65-15765D7D2B26}"/>
                  </a:ext>
                </a:extLst>
              </p:cNvPr>
              <p:cNvSpPr/>
              <p:nvPr/>
            </p:nvSpPr>
            <p:spPr>
              <a:xfrm>
                <a:off x="3194099" y="1305452"/>
                <a:ext cx="771775" cy="465658"/>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F98C932A-EC46-47AF-B02F-CE133FDF1343}"/>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B802BCFF-E6E5-40E6-A3A9-4424FCEE3D2D}"/>
                </a:ext>
              </a:extLst>
            </p:cNvPr>
            <p:cNvGrpSpPr/>
            <p:nvPr/>
          </p:nvGrpSpPr>
          <p:grpSpPr>
            <a:xfrm>
              <a:off x="4433881" y="605934"/>
              <a:ext cx="462191" cy="519873"/>
              <a:chOff x="3194099" y="910733"/>
              <a:chExt cx="771775" cy="868094"/>
            </a:xfrm>
            <a:grpFill/>
          </p:grpSpPr>
          <p:sp>
            <p:nvSpPr>
              <p:cNvPr id="36" name="Rektangel med rundade hörn på samma sida 208">
                <a:extLst>
                  <a:ext uri="{FF2B5EF4-FFF2-40B4-BE49-F238E27FC236}">
                    <a16:creationId xmlns:a16="http://schemas.microsoft.com/office/drawing/2014/main" id="{E23FCBDF-5EF5-4C10-9C0A-54589675C98F}"/>
                  </a:ext>
                </a:extLst>
              </p:cNvPr>
              <p:cNvSpPr/>
              <p:nvPr/>
            </p:nvSpPr>
            <p:spPr>
              <a:xfrm>
                <a:off x="3194099" y="1319301"/>
                <a:ext cx="771775" cy="45952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01784067-BDD2-4ECA-8FCC-5389C61A69D8}"/>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8" name="Grupp 17">
              <a:extLst>
                <a:ext uri="{FF2B5EF4-FFF2-40B4-BE49-F238E27FC236}">
                  <a16:creationId xmlns:a16="http://schemas.microsoft.com/office/drawing/2014/main" id="{0EC23CC6-2C6E-4A71-9455-55367A97643F}"/>
                </a:ext>
              </a:extLst>
            </p:cNvPr>
            <p:cNvGrpSpPr/>
            <p:nvPr/>
          </p:nvGrpSpPr>
          <p:grpSpPr>
            <a:xfrm>
              <a:off x="4925769" y="605934"/>
              <a:ext cx="462191" cy="527337"/>
              <a:chOff x="3194099" y="910733"/>
              <a:chExt cx="771775" cy="880557"/>
            </a:xfrm>
            <a:grpFill/>
          </p:grpSpPr>
          <p:sp>
            <p:nvSpPr>
              <p:cNvPr id="34" name="Rektangel med rundade hörn på samma sida 206">
                <a:extLst>
                  <a:ext uri="{FF2B5EF4-FFF2-40B4-BE49-F238E27FC236}">
                    <a16:creationId xmlns:a16="http://schemas.microsoft.com/office/drawing/2014/main" id="{8E0C1C05-FB72-4BD7-82B9-FA0D216C81BC}"/>
                  </a:ext>
                </a:extLst>
              </p:cNvPr>
              <p:cNvSpPr/>
              <p:nvPr/>
            </p:nvSpPr>
            <p:spPr>
              <a:xfrm>
                <a:off x="3194099" y="1290271"/>
                <a:ext cx="771775" cy="501019"/>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5" name="Ellips 34">
                <a:extLst>
                  <a:ext uri="{FF2B5EF4-FFF2-40B4-BE49-F238E27FC236}">
                    <a16:creationId xmlns:a16="http://schemas.microsoft.com/office/drawing/2014/main" id="{20823112-B370-418E-82FD-6457F57192E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7DCE6BA-FB31-4CC2-8A97-55066FA2101C}"/>
                </a:ext>
              </a:extLst>
            </p:cNvPr>
            <p:cNvGrpSpPr/>
            <p:nvPr/>
          </p:nvGrpSpPr>
          <p:grpSpPr>
            <a:xfrm>
              <a:off x="5416064" y="610555"/>
              <a:ext cx="462191" cy="522716"/>
              <a:chOff x="3194099" y="910733"/>
              <a:chExt cx="771775" cy="872840"/>
            </a:xfrm>
            <a:grpFill/>
          </p:grpSpPr>
          <p:sp>
            <p:nvSpPr>
              <p:cNvPr id="32" name="Rektangel med rundade hörn på samma sida 204">
                <a:extLst>
                  <a:ext uri="{FF2B5EF4-FFF2-40B4-BE49-F238E27FC236}">
                    <a16:creationId xmlns:a16="http://schemas.microsoft.com/office/drawing/2014/main" id="{9D144B66-06E5-4956-932F-E80F326742D4}"/>
                  </a:ext>
                </a:extLst>
              </p:cNvPr>
              <p:cNvSpPr/>
              <p:nvPr/>
            </p:nvSpPr>
            <p:spPr>
              <a:xfrm>
                <a:off x="3194099" y="1305451"/>
                <a:ext cx="771775" cy="478122"/>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497030F0-117D-44F8-8B18-E20F2A426634}"/>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C9401C5B-32CC-41F1-BA7C-19D5C771865E}"/>
                </a:ext>
              </a:extLst>
            </p:cNvPr>
            <p:cNvGrpSpPr/>
            <p:nvPr/>
          </p:nvGrpSpPr>
          <p:grpSpPr>
            <a:xfrm>
              <a:off x="7364143" y="610555"/>
              <a:ext cx="462191" cy="533964"/>
              <a:chOff x="3194099" y="910733"/>
              <a:chExt cx="771775" cy="891622"/>
            </a:xfrm>
            <a:grpFill/>
          </p:grpSpPr>
          <p:sp>
            <p:nvSpPr>
              <p:cNvPr id="30" name="Rektangel med rundade hörn på samma sida 202">
                <a:extLst>
                  <a:ext uri="{FF2B5EF4-FFF2-40B4-BE49-F238E27FC236}">
                    <a16:creationId xmlns:a16="http://schemas.microsoft.com/office/drawing/2014/main" id="{A88F9756-C771-4C09-821C-989D80585D43}"/>
                  </a:ext>
                </a:extLst>
              </p:cNvPr>
              <p:cNvSpPr/>
              <p:nvPr/>
            </p:nvSpPr>
            <p:spPr>
              <a:xfrm>
                <a:off x="3194099" y="1305451"/>
                <a:ext cx="771775" cy="496904"/>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1" name="Ellips 30">
                <a:extLst>
                  <a:ext uri="{FF2B5EF4-FFF2-40B4-BE49-F238E27FC236}">
                    <a16:creationId xmlns:a16="http://schemas.microsoft.com/office/drawing/2014/main" id="{8158107C-EB04-44E2-A665-3494B2EE863C}"/>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CF78B86C-EDBD-4763-9E40-48418BEA84FA}"/>
                </a:ext>
              </a:extLst>
            </p:cNvPr>
            <p:cNvGrpSpPr/>
            <p:nvPr/>
          </p:nvGrpSpPr>
          <p:grpSpPr>
            <a:xfrm>
              <a:off x="6878590" y="605934"/>
              <a:ext cx="462191" cy="538585"/>
              <a:chOff x="3194099" y="910733"/>
              <a:chExt cx="771775" cy="899338"/>
            </a:xfrm>
            <a:grpFill/>
          </p:grpSpPr>
          <p:sp>
            <p:nvSpPr>
              <p:cNvPr id="28" name="Rektangel med rundade hörn på samma sida 200">
                <a:extLst>
                  <a:ext uri="{FF2B5EF4-FFF2-40B4-BE49-F238E27FC236}">
                    <a16:creationId xmlns:a16="http://schemas.microsoft.com/office/drawing/2014/main" id="{31913AA1-8F5E-4069-93B8-5C20C6F71425}"/>
                  </a:ext>
                </a:extLst>
              </p:cNvPr>
              <p:cNvSpPr/>
              <p:nvPr/>
            </p:nvSpPr>
            <p:spPr>
              <a:xfrm>
                <a:off x="3194099" y="1305451"/>
                <a:ext cx="771775" cy="504620"/>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4F904990-429C-48B8-A763-6FDC07AEB27D}"/>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2" name="Grupp 21">
              <a:extLst>
                <a:ext uri="{FF2B5EF4-FFF2-40B4-BE49-F238E27FC236}">
                  <a16:creationId xmlns:a16="http://schemas.microsoft.com/office/drawing/2014/main" id="{8888DDB4-F332-4C17-9AF9-2ABD1816CEFC}"/>
                </a:ext>
              </a:extLst>
            </p:cNvPr>
            <p:cNvGrpSpPr/>
            <p:nvPr/>
          </p:nvGrpSpPr>
          <p:grpSpPr>
            <a:xfrm>
              <a:off x="6391875" y="610555"/>
              <a:ext cx="462191" cy="533964"/>
              <a:chOff x="3194099" y="910733"/>
              <a:chExt cx="771775" cy="891623"/>
            </a:xfrm>
            <a:grpFill/>
          </p:grpSpPr>
          <p:sp>
            <p:nvSpPr>
              <p:cNvPr id="26" name="Rektangel med rundade hörn på samma sida 198">
                <a:extLst>
                  <a:ext uri="{FF2B5EF4-FFF2-40B4-BE49-F238E27FC236}">
                    <a16:creationId xmlns:a16="http://schemas.microsoft.com/office/drawing/2014/main" id="{51663052-1E1F-4E00-AC71-83DDF22411CB}"/>
                  </a:ext>
                </a:extLst>
              </p:cNvPr>
              <p:cNvSpPr/>
              <p:nvPr/>
            </p:nvSpPr>
            <p:spPr>
              <a:xfrm>
                <a:off x="3194099" y="1305450"/>
                <a:ext cx="771775" cy="496906"/>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7" name="Ellips 26">
                <a:extLst>
                  <a:ext uri="{FF2B5EF4-FFF2-40B4-BE49-F238E27FC236}">
                    <a16:creationId xmlns:a16="http://schemas.microsoft.com/office/drawing/2014/main" id="{E4474FBE-1F1A-4CCF-BFEE-542DBD9EA4E9}"/>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23" name="Grupp 22">
              <a:extLst>
                <a:ext uri="{FF2B5EF4-FFF2-40B4-BE49-F238E27FC236}">
                  <a16:creationId xmlns:a16="http://schemas.microsoft.com/office/drawing/2014/main" id="{B31E2D16-07C8-4030-BCF9-46F075C50034}"/>
                </a:ext>
              </a:extLst>
            </p:cNvPr>
            <p:cNvGrpSpPr/>
            <p:nvPr/>
          </p:nvGrpSpPr>
          <p:grpSpPr>
            <a:xfrm>
              <a:off x="5904766" y="605934"/>
              <a:ext cx="462191" cy="527338"/>
              <a:chOff x="3194099" y="910733"/>
              <a:chExt cx="771775" cy="880560"/>
            </a:xfrm>
            <a:grpFill/>
          </p:grpSpPr>
          <p:sp>
            <p:nvSpPr>
              <p:cNvPr id="24" name="Rektangel med rundade hörn på samma sida 196">
                <a:extLst>
                  <a:ext uri="{FF2B5EF4-FFF2-40B4-BE49-F238E27FC236}">
                    <a16:creationId xmlns:a16="http://schemas.microsoft.com/office/drawing/2014/main" id="{55EFD6D2-23A6-4EB5-BA7B-9335C25F8497}"/>
                  </a:ext>
                </a:extLst>
              </p:cNvPr>
              <p:cNvSpPr/>
              <p:nvPr/>
            </p:nvSpPr>
            <p:spPr>
              <a:xfrm>
                <a:off x="3194099" y="1305452"/>
                <a:ext cx="771775" cy="485841"/>
              </a:xfrm>
              <a:prstGeom prst="round2SameRect">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5" name="Ellips 24">
                <a:extLst>
                  <a:ext uri="{FF2B5EF4-FFF2-40B4-BE49-F238E27FC236}">
                    <a16:creationId xmlns:a16="http://schemas.microsoft.com/office/drawing/2014/main" id="{06EF55CD-A576-4546-9DC6-E4D86CF0CC4F}"/>
                  </a:ext>
                </a:extLst>
              </p:cNvPr>
              <p:cNvSpPr/>
              <p:nvPr/>
            </p:nvSpPr>
            <p:spPr>
              <a:xfrm>
                <a:off x="3346093" y="910733"/>
                <a:ext cx="465128" cy="487680"/>
              </a:xfrm>
              <a:prstGeom prst="ellipse">
                <a:avLst/>
              </a:prstGeom>
              <a:grp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44" name="Grupp 43">
            <a:extLst>
              <a:ext uri="{FF2B5EF4-FFF2-40B4-BE49-F238E27FC236}">
                <a16:creationId xmlns:a16="http://schemas.microsoft.com/office/drawing/2014/main" id="{BDA1CFB2-FD27-4EB7-A5BD-CEDBA8186E51}"/>
              </a:ext>
            </a:extLst>
          </p:cNvPr>
          <p:cNvGrpSpPr/>
          <p:nvPr/>
        </p:nvGrpSpPr>
        <p:grpSpPr>
          <a:xfrm>
            <a:off x="1235712" y="3688774"/>
            <a:ext cx="3660401" cy="390385"/>
            <a:chOff x="738877" y="3908907"/>
            <a:chExt cx="3660401" cy="390385"/>
          </a:xfrm>
        </p:grpSpPr>
        <p:grpSp>
          <p:nvGrpSpPr>
            <p:cNvPr id="45" name="Grupp 44">
              <a:extLst>
                <a:ext uri="{FF2B5EF4-FFF2-40B4-BE49-F238E27FC236}">
                  <a16:creationId xmlns:a16="http://schemas.microsoft.com/office/drawing/2014/main" id="{F842E283-6BBD-4FF2-8C0A-52D33B77135B}"/>
                </a:ext>
              </a:extLst>
            </p:cNvPr>
            <p:cNvGrpSpPr/>
            <p:nvPr/>
          </p:nvGrpSpPr>
          <p:grpSpPr>
            <a:xfrm>
              <a:off x="738877" y="3915370"/>
              <a:ext cx="342143" cy="381421"/>
              <a:chOff x="3451929" y="910733"/>
              <a:chExt cx="771775" cy="860377"/>
            </a:xfrm>
            <a:solidFill>
              <a:srgbClr val="009AB0"/>
            </a:solidFill>
          </p:grpSpPr>
          <p:sp>
            <p:nvSpPr>
              <p:cNvPr id="73" name="Rektangel med rundade hörn på samma sida 184">
                <a:extLst>
                  <a:ext uri="{FF2B5EF4-FFF2-40B4-BE49-F238E27FC236}">
                    <a16:creationId xmlns:a16="http://schemas.microsoft.com/office/drawing/2014/main" id="{CEBCA533-0126-4238-A919-65D3BCF1185E}"/>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4" name="Ellips 73">
                <a:extLst>
                  <a:ext uri="{FF2B5EF4-FFF2-40B4-BE49-F238E27FC236}">
                    <a16:creationId xmlns:a16="http://schemas.microsoft.com/office/drawing/2014/main" id="{7FA11A85-6D77-48D2-AE7F-0B691882CBBD}"/>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6" name="Grupp 45">
              <a:extLst>
                <a:ext uri="{FF2B5EF4-FFF2-40B4-BE49-F238E27FC236}">
                  <a16:creationId xmlns:a16="http://schemas.microsoft.com/office/drawing/2014/main" id="{ACC5A96A-0703-4BAA-8CDF-7F6A4634D589}"/>
                </a:ext>
              </a:extLst>
            </p:cNvPr>
            <p:cNvGrpSpPr/>
            <p:nvPr/>
          </p:nvGrpSpPr>
          <p:grpSpPr>
            <a:xfrm>
              <a:off x="1106881" y="3917871"/>
              <a:ext cx="342143" cy="381421"/>
              <a:chOff x="3451929" y="910733"/>
              <a:chExt cx="771775" cy="860377"/>
            </a:xfrm>
            <a:solidFill>
              <a:srgbClr val="009AB0"/>
            </a:solidFill>
          </p:grpSpPr>
          <p:sp>
            <p:nvSpPr>
              <p:cNvPr id="71" name="Rektangel med rundade hörn på samma sida 182">
                <a:extLst>
                  <a:ext uri="{FF2B5EF4-FFF2-40B4-BE49-F238E27FC236}">
                    <a16:creationId xmlns:a16="http://schemas.microsoft.com/office/drawing/2014/main" id="{1A7375DD-5530-43B9-A783-DC1C8DE67A1C}"/>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2" name="Ellips 71">
                <a:extLst>
                  <a:ext uri="{FF2B5EF4-FFF2-40B4-BE49-F238E27FC236}">
                    <a16:creationId xmlns:a16="http://schemas.microsoft.com/office/drawing/2014/main" id="{6EB2872A-2C30-474C-B63D-8DE903D7100A}"/>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7" name="Grupp 46">
              <a:extLst>
                <a:ext uri="{FF2B5EF4-FFF2-40B4-BE49-F238E27FC236}">
                  <a16:creationId xmlns:a16="http://schemas.microsoft.com/office/drawing/2014/main" id="{C409D620-D2C9-4089-8BD7-8C65F183E33A}"/>
                </a:ext>
              </a:extLst>
            </p:cNvPr>
            <p:cNvGrpSpPr/>
            <p:nvPr/>
          </p:nvGrpSpPr>
          <p:grpSpPr>
            <a:xfrm>
              <a:off x="1473365" y="3917871"/>
              <a:ext cx="342143" cy="381421"/>
              <a:chOff x="3451929" y="910733"/>
              <a:chExt cx="771775" cy="860377"/>
            </a:xfrm>
            <a:solidFill>
              <a:srgbClr val="009AB0"/>
            </a:solidFill>
          </p:grpSpPr>
          <p:sp>
            <p:nvSpPr>
              <p:cNvPr id="69" name="Rektangel med rundade hörn på samma sida 180">
                <a:extLst>
                  <a:ext uri="{FF2B5EF4-FFF2-40B4-BE49-F238E27FC236}">
                    <a16:creationId xmlns:a16="http://schemas.microsoft.com/office/drawing/2014/main" id="{B6D83419-CA0D-4A5A-B4B1-EDB5D2CE05E6}"/>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70" name="Ellips 69">
                <a:extLst>
                  <a:ext uri="{FF2B5EF4-FFF2-40B4-BE49-F238E27FC236}">
                    <a16:creationId xmlns:a16="http://schemas.microsoft.com/office/drawing/2014/main" id="{3E993CAF-DB65-4E9C-81FE-9E6D23280CAF}"/>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8" name="Grupp 47">
              <a:extLst>
                <a:ext uri="{FF2B5EF4-FFF2-40B4-BE49-F238E27FC236}">
                  <a16:creationId xmlns:a16="http://schemas.microsoft.com/office/drawing/2014/main" id="{D26C9001-CD97-4944-844C-794363FCE0E4}"/>
                </a:ext>
              </a:extLst>
            </p:cNvPr>
            <p:cNvGrpSpPr/>
            <p:nvPr/>
          </p:nvGrpSpPr>
          <p:grpSpPr>
            <a:xfrm>
              <a:off x="1838671" y="3914450"/>
              <a:ext cx="342143" cy="381421"/>
              <a:chOff x="3451929" y="910733"/>
              <a:chExt cx="771775" cy="860377"/>
            </a:xfrm>
            <a:solidFill>
              <a:srgbClr val="009AB0"/>
            </a:solidFill>
          </p:grpSpPr>
          <p:sp>
            <p:nvSpPr>
              <p:cNvPr id="67" name="Rektangel med rundade hörn på samma sida 178">
                <a:extLst>
                  <a:ext uri="{FF2B5EF4-FFF2-40B4-BE49-F238E27FC236}">
                    <a16:creationId xmlns:a16="http://schemas.microsoft.com/office/drawing/2014/main" id="{1CA7A536-7EAB-48CE-8B9A-324A8E8958C7}"/>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8" name="Ellips 67">
                <a:extLst>
                  <a:ext uri="{FF2B5EF4-FFF2-40B4-BE49-F238E27FC236}">
                    <a16:creationId xmlns:a16="http://schemas.microsoft.com/office/drawing/2014/main" id="{AB70A4C3-E6F1-4905-8AD8-58A14997F737}"/>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49" name="Grupp 48">
              <a:extLst>
                <a:ext uri="{FF2B5EF4-FFF2-40B4-BE49-F238E27FC236}">
                  <a16:creationId xmlns:a16="http://schemas.microsoft.com/office/drawing/2014/main" id="{4C233AFC-1624-48BF-BF03-ED4D6CBF5DC3}"/>
                </a:ext>
              </a:extLst>
            </p:cNvPr>
            <p:cNvGrpSpPr/>
            <p:nvPr/>
          </p:nvGrpSpPr>
          <p:grpSpPr>
            <a:xfrm>
              <a:off x="2202797" y="3914450"/>
              <a:ext cx="342143" cy="381421"/>
              <a:chOff x="3451929" y="910733"/>
              <a:chExt cx="771775" cy="860377"/>
            </a:xfrm>
            <a:solidFill>
              <a:srgbClr val="009AB0"/>
            </a:solidFill>
          </p:grpSpPr>
          <p:sp>
            <p:nvSpPr>
              <p:cNvPr id="65" name="Rektangel med rundade hörn på samma sida 176">
                <a:extLst>
                  <a:ext uri="{FF2B5EF4-FFF2-40B4-BE49-F238E27FC236}">
                    <a16:creationId xmlns:a16="http://schemas.microsoft.com/office/drawing/2014/main" id="{EC936520-CBFC-4EA7-9EC7-B71A7E9A937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6" name="Ellips 65">
                <a:extLst>
                  <a:ext uri="{FF2B5EF4-FFF2-40B4-BE49-F238E27FC236}">
                    <a16:creationId xmlns:a16="http://schemas.microsoft.com/office/drawing/2014/main" id="{0CB87103-0C5E-4ECA-8548-35EE3D0A4761}"/>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0" name="Grupp 49">
              <a:extLst>
                <a:ext uri="{FF2B5EF4-FFF2-40B4-BE49-F238E27FC236}">
                  <a16:creationId xmlns:a16="http://schemas.microsoft.com/office/drawing/2014/main" id="{0BDC1B97-478B-4262-BA5A-490519CB8FEB}"/>
                </a:ext>
              </a:extLst>
            </p:cNvPr>
            <p:cNvGrpSpPr/>
            <p:nvPr/>
          </p:nvGrpSpPr>
          <p:grpSpPr>
            <a:xfrm>
              <a:off x="2565744" y="3917871"/>
              <a:ext cx="342143" cy="381421"/>
              <a:chOff x="3451929" y="910733"/>
              <a:chExt cx="771775" cy="860377"/>
            </a:xfrm>
            <a:solidFill>
              <a:srgbClr val="009AB0"/>
            </a:solidFill>
          </p:grpSpPr>
          <p:sp>
            <p:nvSpPr>
              <p:cNvPr id="63" name="Rektangel med rundade hörn på samma sida 174">
                <a:extLst>
                  <a:ext uri="{FF2B5EF4-FFF2-40B4-BE49-F238E27FC236}">
                    <a16:creationId xmlns:a16="http://schemas.microsoft.com/office/drawing/2014/main" id="{555F98BB-F2DE-4CBF-BB96-40CB11ECA0D8}"/>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4" name="Ellips 63">
                <a:extLst>
                  <a:ext uri="{FF2B5EF4-FFF2-40B4-BE49-F238E27FC236}">
                    <a16:creationId xmlns:a16="http://schemas.microsoft.com/office/drawing/2014/main" id="{594AD7F6-94F3-4B4F-B684-9126B1793FCB}"/>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51" name="Grupp 50">
              <a:extLst>
                <a:ext uri="{FF2B5EF4-FFF2-40B4-BE49-F238E27FC236}">
                  <a16:creationId xmlns:a16="http://schemas.microsoft.com/office/drawing/2014/main" id="{5E5CF796-ED6D-48ED-A516-B1F1DD42BADE}"/>
                </a:ext>
              </a:extLst>
            </p:cNvPr>
            <p:cNvGrpSpPr/>
            <p:nvPr/>
          </p:nvGrpSpPr>
          <p:grpSpPr>
            <a:xfrm>
              <a:off x="4057135" y="3908907"/>
              <a:ext cx="342143" cy="381421"/>
              <a:chOff x="3451929" y="910733"/>
              <a:chExt cx="771775" cy="860377"/>
            </a:xfrm>
            <a:solidFill>
              <a:srgbClr val="009AB0"/>
            </a:solidFill>
          </p:grpSpPr>
          <p:sp>
            <p:nvSpPr>
              <p:cNvPr id="61" name="Rektangel med rundade hörn på samma sida 172">
                <a:extLst>
                  <a:ext uri="{FF2B5EF4-FFF2-40B4-BE49-F238E27FC236}">
                    <a16:creationId xmlns:a16="http://schemas.microsoft.com/office/drawing/2014/main" id="{9068C3B0-7E5C-41CA-9E87-8A6B69660177}"/>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2" name="Ellips 61">
                <a:extLst>
                  <a:ext uri="{FF2B5EF4-FFF2-40B4-BE49-F238E27FC236}">
                    <a16:creationId xmlns:a16="http://schemas.microsoft.com/office/drawing/2014/main" id="{1FC35252-FC12-4453-916D-004CDE515349}"/>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2" name="Grupp 51">
              <a:extLst>
                <a:ext uri="{FF2B5EF4-FFF2-40B4-BE49-F238E27FC236}">
                  <a16:creationId xmlns:a16="http://schemas.microsoft.com/office/drawing/2014/main" id="{CCA5B446-E884-4A4C-B143-DCF5534E180E}"/>
                </a:ext>
              </a:extLst>
            </p:cNvPr>
            <p:cNvGrpSpPr/>
            <p:nvPr/>
          </p:nvGrpSpPr>
          <p:grpSpPr>
            <a:xfrm>
              <a:off x="3679771" y="3909968"/>
              <a:ext cx="342143" cy="381421"/>
              <a:chOff x="3451929" y="910733"/>
              <a:chExt cx="771775" cy="860377"/>
            </a:xfrm>
            <a:solidFill>
              <a:srgbClr val="009AB0"/>
            </a:solidFill>
          </p:grpSpPr>
          <p:sp>
            <p:nvSpPr>
              <p:cNvPr id="59" name="Rektangel med rundade hörn på samma sida 170">
                <a:extLst>
                  <a:ext uri="{FF2B5EF4-FFF2-40B4-BE49-F238E27FC236}">
                    <a16:creationId xmlns:a16="http://schemas.microsoft.com/office/drawing/2014/main" id="{900F279B-4945-4BF1-A5DF-C643CBA2E31F}"/>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60" name="Ellips 59">
                <a:extLst>
                  <a:ext uri="{FF2B5EF4-FFF2-40B4-BE49-F238E27FC236}">
                    <a16:creationId xmlns:a16="http://schemas.microsoft.com/office/drawing/2014/main" id="{8A1371CA-38CD-4216-BA10-DAB83C3033B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3" name="Grupp 52">
              <a:extLst>
                <a:ext uri="{FF2B5EF4-FFF2-40B4-BE49-F238E27FC236}">
                  <a16:creationId xmlns:a16="http://schemas.microsoft.com/office/drawing/2014/main" id="{6F378C82-3298-4783-BF95-2F187C5D42D9}"/>
                </a:ext>
              </a:extLst>
            </p:cNvPr>
            <p:cNvGrpSpPr/>
            <p:nvPr/>
          </p:nvGrpSpPr>
          <p:grpSpPr>
            <a:xfrm>
              <a:off x="3301546" y="3908907"/>
              <a:ext cx="342143" cy="381421"/>
              <a:chOff x="3451929" y="910733"/>
              <a:chExt cx="771775" cy="860377"/>
            </a:xfrm>
            <a:solidFill>
              <a:srgbClr val="009AB0"/>
            </a:solidFill>
          </p:grpSpPr>
          <p:sp>
            <p:nvSpPr>
              <p:cNvPr id="57" name="Rektangel med rundade hörn på samma sida 168">
                <a:extLst>
                  <a:ext uri="{FF2B5EF4-FFF2-40B4-BE49-F238E27FC236}">
                    <a16:creationId xmlns:a16="http://schemas.microsoft.com/office/drawing/2014/main" id="{4A94ADBB-AC14-4028-B8E9-8831DFEBBE2D}"/>
                  </a:ext>
                </a:extLst>
              </p:cNvPr>
              <p:cNvSpPr/>
              <p:nvPr/>
            </p:nvSpPr>
            <p:spPr>
              <a:xfrm>
                <a:off x="345192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58" name="Ellips 57">
                <a:extLst>
                  <a:ext uri="{FF2B5EF4-FFF2-40B4-BE49-F238E27FC236}">
                    <a16:creationId xmlns:a16="http://schemas.microsoft.com/office/drawing/2014/main" id="{B110231E-2877-4C8D-8544-BDB57C38FD3E}"/>
                  </a:ext>
                </a:extLst>
              </p:cNvPr>
              <p:cNvSpPr/>
              <p:nvPr/>
            </p:nvSpPr>
            <p:spPr>
              <a:xfrm>
                <a:off x="3603923" y="910733"/>
                <a:ext cx="465127" cy="487681"/>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54" name="Grupp 53">
              <a:extLst>
                <a:ext uri="{FF2B5EF4-FFF2-40B4-BE49-F238E27FC236}">
                  <a16:creationId xmlns:a16="http://schemas.microsoft.com/office/drawing/2014/main" id="{AEA6D7A8-DD64-4190-921F-979D3E5E0CAE}"/>
                </a:ext>
              </a:extLst>
            </p:cNvPr>
            <p:cNvGrpSpPr/>
            <p:nvPr/>
          </p:nvGrpSpPr>
          <p:grpSpPr>
            <a:xfrm>
              <a:off x="2927512" y="3914450"/>
              <a:ext cx="342143" cy="381421"/>
              <a:chOff x="3451929" y="910733"/>
              <a:chExt cx="771775" cy="860377"/>
            </a:xfrm>
            <a:solidFill>
              <a:srgbClr val="009AB0"/>
            </a:solidFill>
          </p:grpSpPr>
          <p:sp>
            <p:nvSpPr>
              <p:cNvPr id="55" name="Rektangel med rundade hörn på samma sida 166">
                <a:extLst>
                  <a:ext uri="{FF2B5EF4-FFF2-40B4-BE49-F238E27FC236}">
                    <a16:creationId xmlns:a16="http://schemas.microsoft.com/office/drawing/2014/main" id="{B8D36D70-B69D-4770-BBCB-AF4E779C95D9}"/>
                  </a:ext>
                </a:extLst>
              </p:cNvPr>
              <p:cNvSpPr/>
              <p:nvPr/>
            </p:nvSpPr>
            <p:spPr>
              <a:xfrm>
                <a:off x="345192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56" name="Ellips 55">
                <a:extLst>
                  <a:ext uri="{FF2B5EF4-FFF2-40B4-BE49-F238E27FC236}">
                    <a16:creationId xmlns:a16="http://schemas.microsoft.com/office/drawing/2014/main" id="{51DCF1EA-F8C1-4DD9-9B8D-91D1E83884CC}"/>
                  </a:ext>
                </a:extLst>
              </p:cNvPr>
              <p:cNvSpPr/>
              <p:nvPr/>
            </p:nvSpPr>
            <p:spPr>
              <a:xfrm>
                <a:off x="3603923" y="910733"/>
                <a:ext cx="465127" cy="487681"/>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75" name="Grupp 74">
            <a:extLst>
              <a:ext uri="{FF2B5EF4-FFF2-40B4-BE49-F238E27FC236}">
                <a16:creationId xmlns:a16="http://schemas.microsoft.com/office/drawing/2014/main" id="{446BC184-2BB1-415B-9311-A76EF0457ECF}"/>
              </a:ext>
            </a:extLst>
          </p:cNvPr>
          <p:cNvGrpSpPr/>
          <p:nvPr/>
        </p:nvGrpSpPr>
        <p:grpSpPr>
          <a:xfrm>
            <a:off x="5877181" y="4303913"/>
            <a:ext cx="3660401" cy="390385"/>
            <a:chOff x="5647154" y="4491664"/>
            <a:chExt cx="3660401" cy="390385"/>
          </a:xfrm>
        </p:grpSpPr>
        <p:grpSp>
          <p:nvGrpSpPr>
            <p:cNvPr id="76" name="Grupp 75">
              <a:extLst>
                <a:ext uri="{FF2B5EF4-FFF2-40B4-BE49-F238E27FC236}">
                  <a16:creationId xmlns:a16="http://schemas.microsoft.com/office/drawing/2014/main" id="{FC2FC9AB-7448-4E0F-8DF6-38BD48D7177E}"/>
                </a:ext>
              </a:extLst>
            </p:cNvPr>
            <p:cNvGrpSpPr/>
            <p:nvPr/>
          </p:nvGrpSpPr>
          <p:grpSpPr>
            <a:xfrm>
              <a:off x="5647154" y="4498127"/>
              <a:ext cx="342143" cy="381421"/>
              <a:chOff x="3194099" y="910733"/>
              <a:chExt cx="771775" cy="860377"/>
            </a:xfrm>
            <a:solidFill>
              <a:srgbClr val="009AB0"/>
            </a:solidFill>
          </p:grpSpPr>
          <p:sp>
            <p:nvSpPr>
              <p:cNvPr id="104" name="Rektangel med rundade hörn på samma sida 152">
                <a:extLst>
                  <a:ext uri="{FF2B5EF4-FFF2-40B4-BE49-F238E27FC236}">
                    <a16:creationId xmlns:a16="http://schemas.microsoft.com/office/drawing/2014/main" id="{A7471455-D46C-43D9-BAEE-CEECF97E136A}"/>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5" name="Ellips 104">
                <a:extLst>
                  <a:ext uri="{FF2B5EF4-FFF2-40B4-BE49-F238E27FC236}">
                    <a16:creationId xmlns:a16="http://schemas.microsoft.com/office/drawing/2014/main" id="{0235C871-54E1-4775-A9A0-E70E59428D1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7" name="Grupp 76">
              <a:extLst>
                <a:ext uri="{FF2B5EF4-FFF2-40B4-BE49-F238E27FC236}">
                  <a16:creationId xmlns:a16="http://schemas.microsoft.com/office/drawing/2014/main" id="{D058C000-EC0B-4D5E-B13D-F6DDE4DA9243}"/>
                </a:ext>
              </a:extLst>
            </p:cNvPr>
            <p:cNvGrpSpPr/>
            <p:nvPr/>
          </p:nvGrpSpPr>
          <p:grpSpPr>
            <a:xfrm>
              <a:off x="6015158" y="4500628"/>
              <a:ext cx="342143" cy="381421"/>
              <a:chOff x="3194099" y="910733"/>
              <a:chExt cx="771775" cy="860377"/>
            </a:xfrm>
            <a:solidFill>
              <a:srgbClr val="009AB0"/>
            </a:solidFill>
          </p:grpSpPr>
          <p:sp>
            <p:nvSpPr>
              <p:cNvPr id="102" name="Rektangel med rundade hörn på samma sida 150">
                <a:extLst>
                  <a:ext uri="{FF2B5EF4-FFF2-40B4-BE49-F238E27FC236}">
                    <a16:creationId xmlns:a16="http://schemas.microsoft.com/office/drawing/2014/main" id="{852EA705-402B-443F-A027-E1D3EE72D109}"/>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3" name="Ellips 102">
                <a:extLst>
                  <a:ext uri="{FF2B5EF4-FFF2-40B4-BE49-F238E27FC236}">
                    <a16:creationId xmlns:a16="http://schemas.microsoft.com/office/drawing/2014/main" id="{F564E5C2-F73D-4ADE-87F8-5D83876E11F7}"/>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55BDBC08-1B77-4C7A-A3CC-09ADD5F92A5E}"/>
                </a:ext>
              </a:extLst>
            </p:cNvPr>
            <p:cNvGrpSpPr/>
            <p:nvPr/>
          </p:nvGrpSpPr>
          <p:grpSpPr>
            <a:xfrm>
              <a:off x="6381642" y="4500628"/>
              <a:ext cx="342143" cy="381421"/>
              <a:chOff x="3194099" y="910733"/>
              <a:chExt cx="771775" cy="860377"/>
            </a:xfrm>
            <a:solidFill>
              <a:srgbClr val="009AB0"/>
            </a:solidFill>
          </p:grpSpPr>
          <p:sp>
            <p:nvSpPr>
              <p:cNvPr id="100" name="Rektangel med rundade hörn på samma sida 148">
                <a:extLst>
                  <a:ext uri="{FF2B5EF4-FFF2-40B4-BE49-F238E27FC236}">
                    <a16:creationId xmlns:a16="http://schemas.microsoft.com/office/drawing/2014/main" id="{7847786A-CDAF-4C91-BA8A-AB83C25584C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1" name="Ellips 100">
                <a:extLst>
                  <a:ext uri="{FF2B5EF4-FFF2-40B4-BE49-F238E27FC236}">
                    <a16:creationId xmlns:a16="http://schemas.microsoft.com/office/drawing/2014/main" id="{A094240A-D060-4B48-BCA0-85D42265B47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79" name="Grupp 78">
              <a:extLst>
                <a:ext uri="{FF2B5EF4-FFF2-40B4-BE49-F238E27FC236}">
                  <a16:creationId xmlns:a16="http://schemas.microsoft.com/office/drawing/2014/main" id="{D320F2E4-0276-46A4-B000-EEE2A89C5358}"/>
                </a:ext>
              </a:extLst>
            </p:cNvPr>
            <p:cNvGrpSpPr/>
            <p:nvPr/>
          </p:nvGrpSpPr>
          <p:grpSpPr>
            <a:xfrm>
              <a:off x="6746948" y="4497207"/>
              <a:ext cx="342143" cy="381421"/>
              <a:chOff x="3194099" y="910733"/>
              <a:chExt cx="771775" cy="860377"/>
            </a:xfrm>
            <a:solidFill>
              <a:srgbClr val="009AB0"/>
            </a:solidFill>
          </p:grpSpPr>
          <p:sp>
            <p:nvSpPr>
              <p:cNvPr id="98" name="Rektangel med rundade hörn på samma sida 146">
                <a:extLst>
                  <a:ext uri="{FF2B5EF4-FFF2-40B4-BE49-F238E27FC236}">
                    <a16:creationId xmlns:a16="http://schemas.microsoft.com/office/drawing/2014/main" id="{D4BB4FCE-43A1-4145-879A-9D2BAFD6E67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9" name="Ellips 98">
                <a:extLst>
                  <a:ext uri="{FF2B5EF4-FFF2-40B4-BE49-F238E27FC236}">
                    <a16:creationId xmlns:a16="http://schemas.microsoft.com/office/drawing/2014/main" id="{1A175A5C-4088-4ED9-AA3A-09251E3A7040}"/>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0" name="Grupp 79">
              <a:extLst>
                <a:ext uri="{FF2B5EF4-FFF2-40B4-BE49-F238E27FC236}">
                  <a16:creationId xmlns:a16="http://schemas.microsoft.com/office/drawing/2014/main" id="{F833EE3B-1123-44AD-83F5-051D9AC27257}"/>
                </a:ext>
              </a:extLst>
            </p:cNvPr>
            <p:cNvGrpSpPr/>
            <p:nvPr/>
          </p:nvGrpSpPr>
          <p:grpSpPr>
            <a:xfrm>
              <a:off x="7111074" y="4497207"/>
              <a:ext cx="342143" cy="381421"/>
              <a:chOff x="3194099" y="910733"/>
              <a:chExt cx="771775" cy="860377"/>
            </a:xfrm>
            <a:solidFill>
              <a:srgbClr val="009AB0"/>
            </a:solidFill>
          </p:grpSpPr>
          <p:sp>
            <p:nvSpPr>
              <p:cNvPr id="96" name="Rektangel med rundade hörn på samma sida 144">
                <a:extLst>
                  <a:ext uri="{FF2B5EF4-FFF2-40B4-BE49-F238E27FC236}">
                    <a16:creationId xmlns:a16="http://schemas.microsoft.com/office/drawing/2014/main" id="{C2CF6B6D-9457-4D4C-83E0-8A8678A67AD1}"/>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7" name="Ellips 96">
                <a:extLst>
                  <a:ext uri="{FF2B5EF4-FFF2-40B4-BE49-F238E27FC236}">
                    <a16:creationId xmlns:a16="http://schemas.microsoft.com/office/drawing/2014/main" id="{E48997B9-3C68-4273-824B-6CD8DB2435F8}"/>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1" name="Grupp 80">
              <a:extLst>
                <a:ext uri="{FF2B5EF4-FFF2-40B4-BE49-F238E27FC236}">
                  <a16:creationId xmlns:a16="http://schemas.microsoft.com/office/drawing/2014/main" id="{7A2C27CC-94A5-4290-B9FC-BA80D1F94FE3}"/>
                </a:ext>
              </a:extLst>
            </p:cNvPr>
            <p:cNvGrpSpPr/>
            <p:nvPr/>
          </p:nvGrpSpPr>
          <p:grpSpPr>
            <a:xfrm>
              <a:off x="7474021" y="4500628"/>
              <a:ext cx="342143" cy="381421"/>
              <a:chOff x="3194099" y="910733"/>
              <a:chExt cx="771775" cy="860377"/>
            </a:xfrm>
            <a:solidFill>
              <a:srgbClr val="009AB0"/>
            </a:solidFill>
          </p:grpSpPr>
          <p:sp>
            <p:nvSpPr>
              <p:cNvPr id="94" name="Rektangel med rundade hörn på samma sida 142">
                <a:extLst>
                  <a:ext uri="{FF2B5EF4-FFF2-40B4-BE49-F238E27FC236}">
                    <a16:creationId xmlns:a16="http://schemas.microsoft.com/office/drawing/2014/main" id="{3C6C2FD1-F639-4478-B3AA-5B22693329E4}"/>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5" name="Ellips 94">
                <a:extLst>
                  <a:ext uri="{FF2B5EF4-FFF2-40B4-BE49-F238E27FC236}">
                    <a16:creationId xmlns:a16="http://schemas.microsoft.com/office/drawing/2014/main" id="{FD3847FA-7889-46C2-B59F-DD4A8C61F59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2" name="Grupp 81">
              <a:extLst>
                <a:ext uri="{FF2B5EF4-FFF2-40B4-BE49-F238E27FC236}">
                  <a16:creationId xmlns:a16="http://schemas.microsoft.com/office/drawing/2014/main" id="{1D010556-E5E5-4F16-8A81-386A5B052FDE}"/>
                </a:ext>
              </a:extLst>
            </p:cNvPr>
            <p:cNvGrpSpPr/>
            <p:nvPr/>
          </p:nvGrpSpPr>
          <p:grpSpPr>
            <a:xfrm>
              <a:off x="8965412" y="4491664"/>
              <a:ext cx="342143" cy="381421"/>
              <a:chOff x="3194099" y="910733"/>
              <a:chExt cx="771775" cy="860377"/>
            </a:xfrm>
            <a:solidFill>
              <a:srgbClr val="009AB0"/>
            </a:solidFill>
          </p:grpSpPr>
          <p:sp>
            <p:nvSpPr>
              <p:cNvPr id="92" name="Rektangel med rundade hörn på samma sida 140">
                <a:extLst>
                  <a:ext uri="{FF2B5EF4-FFF2-40B4-BE49-F238E27FC236}">
                    <a16:creationId xmlns:a16="http://schemas.microsoft.com/office/drawing/2014/main" id="{A497657A-88D2-456B-BBEF-422F69A90A9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3" name="Ellips 92">
                <a:extLst>
                  <a:ext uri="{FF2B5EF4-FFF2-40B4-BE49-F238E27FC236}">
                    <a16:creationId xmlns:a16="http://schemas.microsoft.com/office/drawing/2014/main" id="{F9BC663A-633F-41CB-9B4F-F7B635EE73A3}"/>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3" name="Grupp 82">
              <a:extLst>
                <a:ext uri="{FF2B5EF4-FFF2-40B4-BE49-F238E27FC236}">
                  <a16:creationId xmlns:a16="http://schemas.microsoft.com/office/drawing/2014/main" id="{9E747294-F67C-4512-B245-C3DFF0C4D3C4}"/>
                </a:ext>
              </a:extLst>
            </p:cNvPr>
            <p:cNvGrpSpPr/>
            <p:nvPr/>
          </p:nvGrpSpPr>
          <p:grpSpPr>
            <a:xfrm>
              <a:off x="8588048" y="4492725"/>
              <a:ext cx="342143" cy="381421"/>
              <a:chOff x="3194099" y="910733"/>
              <a:chExt cx="771775" cy="860377"/>
            </a:xfrm>
            <a:solidFill>
              <a:srgbClr val="009AB0"/>
            </a:solidFill>
          </p:grpSpPr>
          <p:sp>
            <p:nvSpPr>
              <p:cNvPr id="90" name="Rektangel med rundade hörn på samma sida 138">
                <a:extLst>
                  <a:ext uri="{FF2B5EF4-FFF2-40B4-BE49-F238E27FC236}">
                    <a16:creationId xmlns:a16="http://schemas.microsoft.com/office/drawing/2014/main" id="{34F57AD5-86CE-4BEA-A464-871973354669}"/>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91" name="Ellips 90">
                <a:extLst>
                  <a:ext uri="{FF2B5EF4-FFF2-40B4-BE49-F238E27FC236}">
                    <a16:creationId xmlns:a16="http://schemas.microsoft.com/office/drawing/2014/main" id="{A9A8538A-7109-434A-9DF7-8E5507DA5575}"/>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84" name="Grupp 83">
              <a:extLst>
                <a:ext uri="{FF2B5EF4-FFF2-40B4-BE49-F238E27FC236}">
                  <a16:creationId xmlns:a16="http://schemas.microsoft.com/office/drawing/2014/main" id="{B452393D-29AA-4171-A87D-98CF8B3A120E}"/>
                </a:ext>
              </a:extLst>
            </p:cNvPr>
            <p:cNvGrpSpPr/>
            <p:nvPr/>
          </p:nvGrpSpPr>
          <p:grpSpPr>
            <a:xfrm>
              <a:off x="7835789" y="4497207"/>
              <a:ext cx="342143" cy="381421"/>
              <a:chOff x="3194099" y="910733"/>
              <a:chExt cx="771775" cy="860377"/>
            </a:xfrm>
            <a:solidFill>
              <a:srgbClr val="009AB0"/>
            </a:solidFill>
          </p:grpSpPr>
          <p:sp>
            <p:nvSpPr>
              <p:cNvPr id="88" name="Rektangel med rundade hörn på samma sida 136">
                <a:extLst>
                  <a:ext uri="{FF2B5EF4-FFF2-40B4-BE49-F238E27FC236}">
                    <a16:creationId xmlns:a16="http://schemas.microsoft.com/office/drawing/2014/main" id="{8E4093E7-11D0-44BD-8FCF-8745A64037A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9" name="Ellips 88">
                <a:extLst>
                  <a:ext uri="{FF2B5EF4-FFF2-40B4-BE49-F238E27FC236}">
                    <a16:creationId xmlns:a16="http://schemas.microsoft.com/office/drawing/2014/main" id="{386E16DB-A5F0-4E20-8FC1-2305D7A2DC05}"/>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85" name="Grupp 84">
              <a:extLst>
                <a:ext uri="{FF2B5EF4-FFF2-40B4-BE49-F238E27FC236}">
                  <a16:creationId xmlns:a16="http://schemas.microsoft.com/office/drawing/2014/main" id="{5B88105A-073C-4106-B9C5-6EFA2B8DCA9A}"/>
                </a:ext>
              </a:extLst>
            </p:cNvPr>
            <p:cNvGrpSpPr/>
            <p:nvPr/>
          </p:nvGrpSpPr>
          <p:grpSpPr>
            <a:xfrm>
              <a:off x="8211329" y="4500628"/>
              <a:ext cx="342143" cy="381421"/>
              <a:chOff x="3194099" y="910733"/>
              <a:chExt cx="771775" cy="860377"/>
            </a:xfrm>
            <a:solidFill>
              <a:srgbClr val="009AB0"/>
            </a:solidFill>
          </p:grpSpPr>
          <p:sp>
            <p:nvSpPr>
              <p:cNvPr id="86" name="Rektangel med rundade hörn på samma sida 134">
                <a:extLst>
                  <a:ext uri="{FF2B5EF4-FFF2-40B4-BE49-F238E27FC236}">
                    <a16:creationId xmlns:a16="http://schemas.microsoft.com/office/drawing/2014/main" id="{9B4F3E1D-3A6B-4DD3-A5EB-1AC757D434B6}"/>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7" name="Ellips 86">
                <a:extLst>
                  <a:ext uri="{FF2B5EF4-FFF2-40B4-BE49-F238E27FC236}">
                    <a16:creationId xmlns:a16="http://schemas.microsoft.com/office/drawing/2014/main" id="{85906557-46A2-42C6-ABDD-AEF35712925D}"/>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grpSp>
        <p:nvGrpSpPr>
          <p:cNvPr id="106" name="Grupp 105">
            <a:extLst>
              <a:ext uri="{FF2B5EF4-FFF2-40B4-BE49-F238E27FC236}">
                <a16:creationId xmlns:a16="http://schemas.microsoft.com/office/drawing/2014/main" id="{41A0A202-8BA1-4148-AAA0-11D636F9A865}"/>
              </a:ext>
            </a:extLst>
          </p:cNvPr>
          <p:cNvGrpSpPr/>
          <p:nvPr/>
        </p:nvGrpSpPr>
        <p:grpSpPr>
          <a:xfrm>
            <a:off x="1171757" y="4934423"/>
            <a:ext cx="3685799" cy="386152"/>
            <a:chOff x="944800" y="5154556"/>
            <a:chExt cx="3685799" cy="386152"/>
          </a:xfrm>
        </p:grpSpPr>
        <p:grpSp>
          <p:nvGrpSpPr>
            <p:cNvPr id="107" name="Grupp 106">
              <a:extLst>
                <a:ext uri="{FF2B5EF4-FFF2-40B4-BE49-F238E27FC236}">
                  <a16:creationId xmlns:a16="http://schemas.microsoft.com/office/drawing/2014/main" id="{21E7E06A-BC7C-459C-BD74-934CF9D28F20}"/>
                </a:ext>
              </a:extLst>
            </p:cNvPr>
            <p:cNvGrpSpPr/>
            <p:nvPr/>
          </p:nvGrpSpPr>
          <p:grpSpPr>
            <a:xfrm>
              <a:off x="944800" y="5154556"/>
              <a:ext cx="3685799" cy="386152"/>
              <a:chOff x="624577" y="5183384"/>
              <a:chExt cx="3685799" cy="386152"/>
            </a:xfrm>
          </p:grpSpPr>
          <p:grpSp>
            <p:nvGrpSpPr>
              <p:cNvPr id="111" name="Grupp 110">
                <a:extLst>
                  <a:ext uri="{FF2B5EF4-FFF2-40B4-BE49-F238E27FC236}">
                    <a16:creationId xmlns:a16="http://schemas.microsoft.com/office/drawing/2014/main" id="{F844B5E3-1AA7-42D6-B949-FC3C10B901C8}"/>
                  </a:ext>
                </a:extLst>
              </p:cNvPr>
              <p:cNvGrpSpPr/>
              <p:nvPr/>
            </p:nvGrpSpPr>
            <p:grpSpPr>
              <a:xfrm>
                <a:off x="624577" y="5185614"/>
                <a:ext cx="342143" cy="381421"/>
                <a:chOff x="3194099" y="910733"/>
                <a:chExt cx="771775" cy="860377"/>
              </a:xfrm>
              <a:solidFill>
                <a:srgbClr val="009AB0"/>
              </a:solidFill>
            </p:grpSpPr>
            <p:sp>
              <p:nvSpPr>
                <p:cNvPr id="136" name="Rektangel med rundade hörn på samma sida 241">
                  <a:extLst>
                    <a:ext uri="{FF2B5EF4-FFF2-40B4-BE49-F238E27FC236}">
                      <a16:creationId xmlns:a16="http://schemas.microsoft.com/office/drawing/2014/main" id="{8C4C3A85-55C5-4F48-BAFB-FAA70FA6E4E3}"/>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7" name="Ellips 136">
                  <a:extLst>
                    <a:ext uri="{FF2B5EF4-FFF2-40B4-BE49-F238E27FC236}">
                      <a16:creationId xmlns:a16="http://schemas.microsoft.com/office/drawing/2014/main" id="{369F3CF7-7D17-4C21-A75D-0CBB3F60048F}"/>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2" name="Grupp 111">
                <a:extLst>
                  <a:ext uri="{FF2B5EF4-FFF2-40B4-BE49-F238E27FC236}">
                    <a16:creationId xmlns:a16="http://schemas.microsoft.com/office/drawing/2014/main" id="{0EA1A418-AA92-42B7-8C7A-3ADBAE86405F}"/>
                  </a:ext>
                </a:extLst>
              </p:cNvPr>
              <p:cNvGrpSpPr/>
              <p:nvPr/>
            </p:nvGrpSpPr>
            <p:grpSpPr>
              <a:xfrm>
                <a:off x="992581" y="5188115"/>
                <a:ext cx="342143" cy="381421"/>
                <a:chOff x="3194099" y="910733"/>
                <a:chExt cx="771775" cy="860377"/>
              </a:xfrm>
              <a:solidFill>
                <a:srgbClr val="009AB0"/>
              </a:solidFill>
            </p:grpSpPr>
            <p:sp>
              <p:nvSpPr>
                <p:cNvPr id="134" name="Rektangel med rundade hörn på samma sida 244">
                  <a:extLst>
                    <a:ext uri="{FF2B5EF4-FFF2-40B4-BE49-F238E27FC236}">
                      <a16:creationId xmlns:a16="http://schemas.microsoft.com/office/drawing/2014/main" id="{1D7A5071-0213-434B-A472-C4D7E5CE3FBF}"/>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5" name="Ellips 134">
                  <a:extLst>
                    <a:ext uri="{FF2B5EF4-FFF2-40B4-BE49-F238E27FC236}">
                      <a16:creationId xmlns:a16="http://schemas.microsoft.com/office/drawing/2014/main" id="{32C5ED78-30EF-4C9D-9B11-71442ABB1C82}"/>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3" name="Grupp 112">
                <a:extLst>
                  <a:ext uri="{FF2B5EF4-FFF2-40B4-BE49-F238E27FC236}">
                    <a16:creationId xmlns:a16="http://schemas.microsoft.com/office/drawing/2014/main" id="{D2A9EE47-8F3B-4468-B729-DA24969DE30F}"/>
                  </a:ext>
                </a:extLst>
              </p:cNvPr>
              <p:cNvGrpSpPr/>
              <p:nvPr/>
            </p:nvGrpSpPr>
            <p:grpSpPr>
              <a:xfrm>
                <a:off x="1359065" y="5188115"/>
                <a:ext cx="342143" cy="381421"/>
                <a:chOff x="3194099" y="910733"/>
                <a:chExt cx="771775" cy="860377"/>
              </a:xfrm>
              <a:solidFill>
                <a:srgbClr val="009AB0"/>
              </a:solidFill>
            </p:grpSpPr>
            <p:sp>
              <p:nvSpPr>
                <p:cNvPr id="132" name="Rektangel med rundade hörn på samma sida 247">
                  <a:extLst>
                    <a:ext uri="{FF2B5EF4-FFF2-40B4-BE49-F238E27FC236}">
                      <a16:creationId xmlns:a16="http://schemas.microsoft.com/office/drawing/2014/main" id="{F6A3C65E-3929-4308-85C7-7A87365DCF15}"/>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3" name="Ellips 132">
                  <a:extLst>
                    <a:ext uri="{FF2B5EF4-FFF2-40B4-BE49-F238E27FC236}">
                      <a16:creationId xmlns:a16="http://schemas.microsoft.com/office/drawing/2014/main" id="{355A58F2-349A-47E8-A097-A8B160F8A031}"/>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4" name="Grupp 113">
                <a:extLst>
                  <a:ext uri="{FF2B5EF4-FFF2-40B4-BE49-F238E27FC236}">
                    <a16:creationId xmlns:a16="http://schemas.microsoft.com/office/drawing/2014/main" id="{94B359C3-668D-4627-94AC-557DCCE457BF}"/>
                  </a:ext>
                </a:extLst>
              </p:cNvPr>
              <p:cNvGrpSpPr/>
              <p:nvPr/>
            </p:nvGrpSpPr>
            <p:grpSpPr>
              <a:xfrm>
                <a:off x="1724371" y="5184694"/>
                <a:ext cx="342143" cy="381421"/>
                <a:chOff x="3194099" y="910733"/>
                <a:chExt cx="771775" cy="860377"/>
              </a:xfrm>
              <a:solidFill>
                <a:srgbClr val="009AB0"/>
              </a:solidFill>
            </p:grpSpPr>
            <p:sp>
              <p:nvSpPr>
                <p:cNvPr id="130" name="Rektangel med rundade hörn på samma sida 250">
                  <a:extLst>
                    <a:ext uri="{FF2B5EF4-FFF2-40B4-BE49-F238E27FC236}">
                      <a16:creationId xmlns:a16="http://schemas.microsoft.com/office/drawing/2014/main" id="{3AC78900-5B20-4DF3-A083-DBB4B39DCE30}"/>
                    </a:ext>
                  </a:extLst>
                </p:cNvPr>
                <p:cNvSpPr/>
                <p:nvPr/>
              </p:nvSpPr>
              <p:spPr>
                <a:xfrm>
                  <a:off x="3194099" y="1305452"/>
                  <a:ext cx="771775" cy="465658"/>
                </a:xfrm>
                <a:prstGeom prst="round2SameRect">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1" name="Ellips 130">
                  <a:extLst>
                    <a:ext uri="{FF2B5EF4-FFF2-40B4-BE49-F238E27FC236}">
                      <a16:creationId xmlns:a16="http://schemas.microsoft.com/office/drawing/2014/main" id="{68BBE20F-01D9-496F-93E2-8526EE949EE3}"/>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5" name="Grupp 114">
                <a:extLst>
                  <a:ext uri="{FF2B5EF4-FFF2-40B4-BE49-F238E27FC236}">
                    <a16:creationId xmlns:a16="http://schemas.microsoft.com/office/drawing/2014/main" id="{EE530384-1C6C-4119-B6D3-A4F45C05D793}"/>
                  </a:ext>
                </a:extLst>
              </p:cNvPr>
              <p:cNvGrpSpPr/>
              <p:nvPr/>
            </p:nvGrpSpPr>
            <p:grpSpPr>
              <a:xfrm>
                <a:off x="2098837" y="5184694"/>
                <a:ext cx="342143" cy="381421"/>
                <a:chOff x="3217423" y="910733"/>
                <a:chExt cx="771775" cy="860377"/>
              </a:xfrm>
              <a:solidFill>
                <a:srgbClr val="009AB0"/>
              </a:solidFill>
            </p:grpSpPr>
            <p:sp>
              <p:nvSpPr>
                <p:cNvPr id="128" name="Rektangel med rundade hörn på samma sida 253">
                  <a:extLst>
                    <a:ext uri="{FF2B5EF4-FFF2-40B4-BE49-F238E27FC236}">
                      <a16:creationId xmlns:a16="http://schemas.microsoft.com/office/drawing/2014/main" id="{451DBE17-2D0E-47B2-BC75-9E45927BE454}"/>
                    </a:ext>
                  </a:extLst>
                </p:cNvPr>
                <p:cNvSpPr/>
                <p:nvPr/>
              </p:nvSpPr>
              <p:spPr>
                <a:xfrm>
                  <a:off x="3217423" y="1305452"/>
                  <a:ext cx="771775" cy="465658"/>
                </a:xfrm>
                <a:prstGeom prst="round2SameRect">
                  <a:avLst/>
                </a:prstGeom>
                <a:solidFill>
                  <a:schemeClr val="bg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9" name="Ellips 128">
                  <a:extLst>
                    <a:ext uri="{FF2B5EF4-FFF2-40B4-BE49-F238E27FC236}">
                      <a16:creationId xmlns:a16="http://schemas.microsoft.com/office/drawing/2014/main" id="{A4CED2E9-ADA2-4C68-BD26-6E12625017AE}"/>
                    </a:ext>
                  </a:extLst>
                </p:cNvPr>
                <p:cNvSpPr/>
                <p:nvPr/>
              </p:nvSpPr>
              <p:spPr>
                <a:xfrm>
                  <a:off x="3346093" y="910733"/>
                  <a:ext cx="465128" cy="487680"/>
                </a:xfrm>
                <a:prstGeom prst="ellipse">
                  <a:avLst/>
                </a:prstGeom>
                <a:solidFill>
                  <a:schemeClr val="accent1"/>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grpSp>
            <p:nvGrpSpPr>
              <p:cNvPr id="116" name="Grupp 115">
                <a:extLst>
                  <a:ext uri="{FF2B5EF4-FFF2-40B4-BE49-F238E27FC236}">
                    <a16:creationId xmlns:a16="http://schemas.microsoft.com/office/drawing/2014/main" id="{4480AF2D-1B06-4774-AE1A-81082473B5C8}"/>
                  </a:ext>
                </a:extLst>
              </p:cNvPr>
              <p:cNvGrpSpPr/>
              <p:nvPr/>
            </p:nvGrpSpPr>
            <p:grpSpPr>
              <a:xfrm>
                <a:off x="2459910" y="5183882"/>
                <a:ext cx="342143" cy="381421"/>
                <a:chOff x="3194099" y="910733"/>
                <a:chExt cx="771775" cy="860377"/>
              </a:xfrm>
              <a:solidFill>
                <a:srgbClr val="009AB0"/>
              </a:solidFill>
            </p:grpSpPr>
            <p:sp>
              <p:nvSpPr>
                <p:cNvPr id="126" name="Rektangel med rundade hörn på samma sida 256">
                  <a:extLst>
                    <a:ext uri="{FF2B5EF4-FFF2-40B4-BE49-F238E27FC236}">
                      <a16:creationId xmlns:a16="http://schemas.microsoft.com/office/drawing/2014/main" id="{B7EE0D29-418A-4363-B0DA-8872672DD17A}"/>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7" name="Ellips 126">
                  <a:extLst>
                    <a:ext uri="{FF2B5EF4-FFF2-40B4-BE49-F238E27FC236}">
                      <a16:creationId xmlns:a16="http://schemas.microsoft.com/office/drawing/2014/main" id="{F05BA370-A1F6-4BB6-9E49-7D066C43CFE0}"/>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7" name="Grupp 116">
                <a:extLst>
                  <a:ext uri="{FF2B5EF4-FFF2-40B4-BE49-F238E27FC236}">
                    <a16:creationId xmlns:a16="http://schemas.microsoft.com/office/drawing/2014/main" id="{460E33F8-6FD1-4BDD-91A6-1D827664376E}"/>
                  </a:ext>
                </a:extLst>
              </p:cNvPr>
              <p:cNvGrpSpPr/>
              <p:nvPr/>
            </p:nvGrpSpPr>
            <p:grpSpPr>
              <a:xfrm>
                <a:off x="3968233" y="5183384"/>
                <a:ext cx="342143" cy="381421"/>
                <a:chOff x="3194099" y="910733"/>
                <a:chExt cx="771775" cy="860377"/>
              </a:xfrm>
              <a:solidFill>
                <a:srgbClr val="009AB0"/>
              </a:solidFill>
            </p:grpSpPr>
            <p:sp>
              <p:nvSpPr>
                <p:cNvPr id="124" name="Rektangel med rundade hörn på samma sida 259">
                  <a:extLst>
                    <a:ext uri="{FF2B5EF4-FFF2-40B4-BE49-F238E27FC236}">
                      <a16:creationId xmlns:a16="http://schemas.microsoft.com/office/drawing/2014/main" id="{966FD761-5A04-41D4-ACD3-11C9F2FE5B4B}"/>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5" name="Ellips 124">
                  <a:extLst>
                    <a:ext uri="{FF2B5EF4-FFF2-40B4-BE49-F238E27FC236}">
                      <a16:creationId xmlns:a16="http://schemas.microsoft.com/office/drawing/2014/main" id="{A4A20983-7859-44FE-B294-E7D346FAC18F}"/>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8" name="Grupp 117">
                <a:extLst>
                  <a:ext uri="{FF2B5EF4-FFF2-40B4-BE49-F238E27FC236}">
                    <a16:creationId xmlns:a16="http://schemas.microsoft.com/office/drawing/2014/main" id="{1271D34D-D150-40AF-85B3-11F7E0E2286A}"/>
                  </a:ext>
                </a:extLst>
              </p:cNvPr>
              <p:cNvGrpSpPr/>
              <p:nvPr/>
            </p:nvGrpSpPr>
            <p:grpSpPr>
              <a:xfrm>
                <a:off x="3590869" y="5184445"/>
                <a:ext cx="342143" cy="381421"/>
                <a:chOff x="3194099" y="910733"/>
                <a:chExt cx="771775" cy="860377"/>
              </a:xfrm>
              <a:solidFill>
                <a:srgbClr val="009AB0"/>
              </a:solidFill>
            </p:grpSpPr>
            <p:sp>
              <p:nvSpPr>
                <p:cNvPr id="122" name="Rektangel med rundade hörn på samma sida 262">
                  <a:extLst>
                    <a:ext uri="{FF2B5EF4-FFF2-40B4-BE49-F238E27FC236}">
                      <a16:creationId xmlns:a16="http://schemas.microsoft.com/office/drawing/2014/main" id="{2544C147-DC94-4C72-924D-F802E50EFA20}"/>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3" name="Ellips 122">
                  <a:extLst>
                    <a:ext uri="{FF2B5EF4-FFF2-40B4-BE49-F238E27FC236}">
                      <a16:creationId xmlns:a16="http://schemas.microsoft.com/office/drawing/2014/main" id="{68D13478-52DD-410A-9B54-DA9D1641EE9D}"/>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nvGrpSpPr>
              <p:cNvPr id="119" name="Grupp 118">
                <a:extLst>
                  <a:ext uri="{FF2B5EF4-FFF2-40B4-BE49-F238E27FC236}">
                    <a16:creationId xmlns:a16="http://schemas.microsoft.com/office/drawing/2014/main" id="{91D8D006-EAD6-46B8-BB65-A9775D6A8BD5}"/>
                  </a:ext>
                </a:extLst>
              </p:cNvPr>
              <p:cNvGrpSpPr/>
              <p:nvPr/>
            </p:nvGrpSpPr>
            <p:grpSpPr>
              <a:xfrm>
                <a:off x="2838610" y="5184694"/>
                <a:ext cx="342143" cy="381421"/>
                <a:chOff x="3194099" y="910733"/>
                <a:chExt cx="771775" cy="860377"/>
              </a:xfrm>
              <a:solidFill>
                <a:srgbClr val="009AB0"/>
              </a:solidFill>
            </p:grpSpPr>
            <p:sp>
              <p:nvSpPr>
                <p:cNvPr id="120" name="Rektangel med rundade hörn på samma sida 265">
                  <a:extLst>
                    <a:ext uri="{FF2B5EF4-FFF2-40B4-BE49-F238E27FC236}">
                      <a16:creationId xmlns:a16="http://schemas.microsoft.com/office/drawing/2014/main" id="{E2388F43-E415-4F27-BAB0-ADEB6086300F}"/>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21" name="Ellips 120">
                  <a:extLst>
                    <a:ext uri="{FF2B5EF4-FFF2-40B4-BE49-F238E27FC236}">
                      <a16:creationId xmlns:a16="http://schemas.microsoft.com/office/drawing/2014/main" id="{33316C78-02BF-4E97-A363-CB89C91831B2}"/>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grpSp>
          <p:nvGrpSpPr>
            <p:cNvPr id="108" name="Grupp 107">
              <a:extLst>
                <a:ext uri="{FF2B5EF4-FFF2-40B4-BE49-F238E27FC236}">
                  <a16:creationId xmlns:a16="http://schemas.microsoft.com/office/drawing/2014/main" id="{BFD3B2D4-381F-4A9B-846F-93370EA420EA}"/>
                </a:ext>
              </a:extLst>
            </p:cNvPr>
            <p:cNvGrpSpPr/>
            <p:nvPr/>
          </p:nvGrpSpPr>
          <p:grpSpPr>
            <a:xfrm>
              <a:off x="3530790" y="5154556"/>
              <a:ext cx="342143" cy="381421"/>
              <a:chOff x="3194099" y="910733"/>
              <a:chExt cx="771775" cy="860377"/>
            </a:xfrm>
            <a:solidFill>
              <a:srgbClr val="009AB0"/>
            </a:solidFill>
          </p:grpSpPr>
          <p:sp>
            <p:nvSpPr>
              <p:cNvPr id="109" name="Rektangel med rundade hörn på samma sida 349">
                <a:extLst>
                  <a:ext uri="{FF2B5EF4-FFF2-40B4-BE49-F238E27FC236}">
                    <a16:creationId xmlns:a16="http://schemas.microsoft.com/office/drawing/2014/main" id="{EEA27184-AE86-4A04-8E6D-086489BEAD48}"/>
                  </a:ext>
                </a:extLst>
              </p:cNvPr>
              <p:cNvSpPr/>
              <p:nvPr/>
            </p:nvSpPr>
            <p:spPr>
              <a:xfrm>
                <a:off x="3194099" y="1305452"/>
                <a:ext cx="771775" cy="465658"/>
              </a:xfrm>
              <a:prstGeom prst="round2SameRect">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sp>
            <p:nvSpPr>
              <p:cNvPr id="110" name="Ellips 109">
                <a:extLst>
                  <a:ext uri="{FF2B5EF4-FFF2-40B4-BE49-F238E27FC236}">
                    <a16:creationId xmlns:a16="http://schemas.microsoft.com/office/drawing/2014/main" id="{F606CAD9-3AF1-4692-8BF3-27B3D4FDFEFB}"/>
                  </a:ext>
                </a:extLst>
              </p:cNvPr>
              <p:cNvSpPr/>
              <p:nvPr/>
            </p:nvSpPr>
            <p:spPr>
              <a:xfrm>
                <a:off x="3346093" y="910733"/>
                <a:ext cx="465128" cy="487680"/>
              </a:xfrm>
              <a:prstGeom prst="ellipse">
                <a:avLst/>
              </a:prstGeom>
              <a:ln>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v-SE"/>
              </a:p>
            </p:txBody>
          </p:sp>
        </p:grpSp>
      </p:grpSp>
      <p:sp>
        <p:nvSpPr>
          <p:cNvPr id="138" name="textruta 8">
            <a:extLst>
              <a:ext uri="{FF2B5EF4-FFF2-40B4-BE49-F238E27FC236}">
                <a16:creationId xmlns:a16="http://schemas.microsoft.com/office/drawing/2014/main" id="{EB8691C6-5D8D-4B42-B714-E99BB571C38E}"/>
              </a:ext>
            </a:extLst>
          </p:cNvPr>
          <p:cNvSpPr txBox="1"/>
          <p:nvPr/>
        </p:nvSpPr>
        <p:spPr>
          <a:xfrm>
            <a:off x="5844922" y="3738580"/>
            <a:ext cx="4060063" cy="400110"/>
          </a:xfrm>
          <a:prstGeom prst="rect">
            <a:avLst/>
          </a:prstGeom>
          <a:noFill/>
        </p:spPr>
        <p:txBody>
          <a:bodyPr wrap="square" rtlCol="0">
            <a:spAutoFit/>
          </a:bodyPr>
          <a:lstStyle/>
          <a:p>
            <a:r>
              <a:rPr lang="sv-SE" sz="2000" dirty="0"/>
              <a:t>Privat fondsparande + tjänstepension</a:t>
            </a:r>
          </a:p>
        </p:txBody>
      </p:sp>
      <p:sp>
        <p:nvSpPr>
          <p:cNvPr id="139" name="Höger klammerparentes 138">
            <a:extLst>
              <a:ext uri="{FF2B5EF4-FFF2-40B4-BE49-F238E27FC236}">
                <a16:creationId xmlns:a16="http://schemas.microsoft.com/office/drawing/2014/main" id="{F1E96388-46A6-47EB-930E-889A940F54C2}"/>
              </a:ext>
            </a:extLst>
          </p:cNvPr>
          <p:cNvSpPr/>
          <p:nvPr/>
        </p:nvSpPr>
        <p:spPr>
          <a:xfrm>
            <a:off x="4984299" y="3501411"/>
            <a:ext cx="690107" cy="2050325"/>
          </a:xfrm>
          <a:prstGeom prst="rightBrace">
            <a:avLst/>
          </a:prstGeom>
          <a:ln>
            <a:solidFill>
              <a:schemeClr val="accent3">
                <a:lumMod val="75000"/>
              </a:schemeClr>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2469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VAD ÄR EN FOND?</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660007" y="1288801"/>
            <a:ext cx="5118100" cy="2993853"/>
          </a:xfrm>
        </p:spPr>
        <p:txBody>
          <a:bodyPr>
            <a:normAutofit/>
          </a:bodyPr>
          <a:lstStyle/>
          <a:p>
            <a:pPr marL="0" indent="0">
              <a:spcBef>
                <a:spcPct val="20000"/>
              </a:spcBef>
              <a:spcAft>
                <a:spcPct val="0"/>
              </a:spcAft>
              <a:buNone/>
              <a:tabLst>
                <a:tab pos="214313" algn="l"/>
              </a:tabLst>
            </a:pPr>
            <a:r>
              <a:rPr lang="sv-SE" dirty="0">
                <a:ea typeface="+mn-lt"/>
                <a:cs typeface="+mn-lt"/>
              </a:rPr>
              <a:t>En fond är en samling/portfölj av värdepapper (aktier och räntor). Som fondsparare får du del av fondens samlade tillgångar. </a:t>
            </a:r>
          </a:p>
          <a:p>
            <a:pPr marL="0" indent="0">
              <a:spcBef>
                <a:spcPct val="20000"/>
              </a:spcBef>
              <a:spcAft>
                <a:spcPct val="0"/>
              </a:spcAft>
              <a:buNone/>
              <a:tabLst>
                <a:tab pos="214313" algn="l"/>
              </a:tabLst>
            </a:pPr>
            <a:endParaRPr lang="sv-SE" dirty="0">
              <a:ea typeface="+mn-lt"/>
              <a:cs typeface="+mn-lt"/>
            </a:endParaRPr>
          </a:p>
          <a:p>
            <a:pPr marL="0" indent="0">
              <a:spcBef>
                <a:spcPct val="20000"/>
              </a:spcBef>
              <a:spcAft>
                <a:spcPct val="0"/>
              </a:spcAft>
              <a:buNone/>
              <a:tabLst>
                <a:tab pos="214313" algn="l"/>
              </a:tabLst>
            </a:pPr>
            <a:r>
              <a:rPr lang="sv-SE" sz="2000" b="1" dirty="0">
                <a:ea typeface="+mn-lt"/>
                <a:cs typeface="+mn-lt"/>
              </a:rPr>
              <a:t>Detta innebär att du även med en mindre insättning kan få:</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Tillgång till placeringar över hela världen</a:t>
            </a:r>
          </a:p>
          <a:p>
            <a:pPr marL="342900" indent="-342900">
              <a:spcBef>
                <a:spcPct val="20000"/>
              </a:spcBef>
              <a:spcAft>
                <a:spcPct val="0"/>
              </a:spcAft>
              <a:buFont typeface="Arial" panose="020B0604020202020204" pitchFamily="34" charset="0"/>
              <a:buChar char="•"/>
              <a:tabLst>
                <a:tab pos="214313" algn="l"/>
              </a:tabLst>
            </a:pPr>
            <a:r>
              <a:rPr lang="sv-SE" sz="2000" dirty="0">
                <a:ea typeface="+mn-lt"/>
                <a:cs typeface="+mn-lt"/>
              </a:rPr>
              <a:t>Automatisk riskspridning</a:t>
            </a:r>
          </a:p>
          <a:p>
            <a:pPr marL="0" indent="0">
              <a:spcBef>
                <a:spcPct val="20000"/>
              </a:spcBef>
              <a:spcAft>
                <a:spcPct val="0"/>
              </a:spcAft>
              <a:buNone/>
              <a:tabLst>
                <a:tab pos="214313" algn="l"/>
              </a:tabLst>
            </a:pPr>
            <a:endParaRPr lang="sv-SE" dirty="0">
              <a:ea typeface="+mn-lt"/>
              <a:cs typeface="+mn-lt"/>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pic>
        <p:nvPicPr>
          <p:cNvPr id="39" name="Platshållare för bild 38">
            <a:extLst>
              <a:ext uri="{FF2B5EF4-FFF2-40B4-BE49-F238E27FC236}">
                <a16:creationId xmlns:a16="http://schemas.microsoft.com/office/drawing/2014/main" id="{D44B79A0-181C-4F19-BDE3-36CC3735C801}"/>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l="24135" r="24135"/>
          <a:stretch>
            <a:fillRect/>
          </a:stretch>
        </p:blipFill>
        <p:spPr/>
      </p:pic>
    </p:spTree>
    <p:extLst>
      <p:ext uri="{BB962C8B-B14F-4D97-AF65-F5344CB8AC3E}">
        <p14:creationId xmlns:p14="http://schemas.microsoft.com/office/powerpoint/2010/main" val="337267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KONSUMENTSKYDDET ÄR OMFATTANDE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85982"/>
            <a:ext cx="1730085" cy="257369"/>
          </a:xfrm>
        </p:spPr>
        <p:txBody>
          <a:bodyPr wrap="none">
            <a:spAutoFit/>
          </a:bodyPr>
          <a:lstStyle/>
          <a:p>
            <a:r>
              <a:rPr lang="sv-SE" dirty="0"/>
              <a:t>FONDER OCH FONDSPARANDE</a:t>
            </a:r>
          </a:p>
        </p:txBody>
      </p:sp>
      <p:pic>
        <p:nvPicPr>
          <p:cNvPr id="8" name="Bildobjekt 7">
            <a:extLst>
              <a:ext uri="{FF2B5EF4-FFF2-40B4-BE49-F238E27FC236}">
                <a16:creationId xmlns:a16="http://schemas.microsoft.com/office/drawing/2014/main" id="{D378B1AA-E60C-4F7E-95B2-69C28119C5A9}"/>
              </a:ext>
            </a:extLst>
          </p:cNvPr>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088381" y="3439481"/>
            <a:ext cx="1597155" cy="1615443"/>
          </a:xfrm>
          <a:prstGeom prst="rect">
            <a:avLst/>
          </a:prstGeom>
        </p:spPr>
      </p:pic>
      <p:pic>
        <p:nvPicPr>
          <p:cNvPr id="9" name="Bildobjekt 8">
            <a:extLst>
              <a:ext uri="{FF2B5EF4-FFF2-40B4-BE49-F238E27FC236}">
                <a16:creationId xmlns:a16="http://schemas.microsoft.com/office/drawing/2014/main" id="{42304D12-8454-49A1-A6C5-961DC18AD24E}"/>
              </a:ext>
            </a:extLst>
          </p:cNvPr>
          <p:cNvPicPr>
            <a:picLocks noChangeAspect="1"/>
          </p:cNvPicPr>
          <p:nvPr/>
        </p:nvPicPr>
        <p:blipFill>
          <a:blip r:embed="rId4" cstate="email">
            <a:biLevel thresh="75000"/>
            <a:extLst>
              <a:ext uri="{28A0092B-C50C-407E-A947-70E740481C1C}">
                <a14:useLocalDpi xmlns:a14="http://schemas.microsoft.com/office/drawing/2010/main"/>
              </a:ext>
            </a:extLst>
          </a:blip>
          <a:stretch>
            <a:fillRect/>
          </a:stretch>
        </p:blipFill>
        <p:spPr>
          <a:xfrm>
            <a:off x="4516756" y="1593500"/>
            <a:ext cx="1597155" cy="1615443"/>
          </a:xfrm>
          <a:prstGeom prst="flowChartConnector">
            <a:avLst/>
          </a:prstGeom>
        </p:spPr>
      </p:pic>
      <p:sp>
        <p:nvSpPr>
          <p:cNvPr id="10" name="textruta 9">
            <a:extLst>
              <a:ext uri="{FF2B5EF4-FFF2-40B4-BE49-F238E27FC236}">
                <a16:creationId xmlns:a16="http://schemas.microsoft.com/office/drawing/2014/main" id="{D0DA7096-149E-4382-9D5D-8A0FDD19B9E7}"/>
              </a:ext>
            </a:extLst>
          </p:cNvPr>
          <p:cNvSpPr txBox="1"/>
          <p:nvPr/>
        </p:nvSpPr>
        <p:spPr>
          <a:xfrm>
            <a:off x="5599562" y="1827536"/>
            <a:ext cx="3143250" cy="1015663"/>
          </a:xfrm>
          <a:prstGeom prst="rect">
            <a:avLst/>
          </a:prstGeom>
          <a:noFill/>
        </p:spPr>
        <p:txBody>
          <a:bodyPr wrap="square" rtlCol="0">
            <a:spAutoFit/>
          </a:bodyPr>
          <a:lstStyle/>
          <a:p>
            <a:pPr algn="ctr"/>
            <a:r>
              <a:rPr lang="sv-SE" sz="2400" b="1" dirty="0"/>
              <a:t>Fond</a:t>
            </a:r>
          </a:p>
          <a:p>
            <a:pPr algn="ctr"/>
            <a:r>
              <a:rPr lang="sv-SE" dirty="0"/>
              <a:t>Ägs gemensamt </a:t>
            </a:r>
            <a:br>
              <a:rPr lang="sv-SE" dirty="0"/>
            </a:br>
            <a:r>
              <a:rPr lang="sv-SE" dirty="0"/>
              <a:t>av spararna</a:t>
            </a:r>
          </a:p>
        </p:txBody>
      </p:sp>
      <p:pic>
        <p:nvPicPr>
          <p:cNvPr id="11" name="Bildobjekt 10">
            <a:extLst>
              <a:ext uri="{FF2B5EF4-FFF2-40B4-BE49-F238E27FC236}">
                <a16:creationId xmlns:a16="http://schemas.microsoft.com/office/drawing/2014/main" id="{4012E4CB-DFA1-4661-8A05-C4C6EBBCF4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9561" y="3429000"/>
            <a:ext cx="1597155" cy="1615443"/>
          </a:xfrm>
          <a:prstGeom prst="rect">
            <a:avLst/>
          </a:prstGeom>
        </p:spPr>
      </p:pic>
      <p:sp>
        <p:nvSpPr>
          <p:cNvPr id="12" name="textruta 11">
            <a:extLst>
              <a:ext uri="{FF2B5EF4-FFF2-40B4-BE49-F238E27FC236}">
                <a16:creationId xmlns:a16="http://schemas.microsoft.com/office/drawing/2014/main" id="{BB78ED5D-0B81-494F-AFB2-B5319206E166}"/>
              </a:ext>
            </a:extLst>
          </p:cNvPr>
          <p:cNvSpPr txBox="1"/>
          <p:nvPr/>
        </p:nvSpPr>
        <p:spPr>
          <a:xfrm>
            <a:off x="2486514" y="5190129"/>
            <a:ext cx="3143250" cy="738664"/>
          </a:xfrm>
          <a:prstGeom prst="rect">
            <a:avLst/>
          </a:prstGeom>
          <a:noFill/>
        </p:spPr>
        <p:txBody>
          <a:bodyPr wrap="square" rtlCol="0">
            <a:spAutoFit/>
          </a:bodyPr>
          <a:lstStyle/>
          <a:p>
            <a:pPr algn="ctr"/>
            <a:r>
              <a:rPr lang="sv-SE" sz="2400" b="1" dirty="0"/>
              <a:t>Fondbolag</a:t>
            </a:r>
          </a:p>
          <a:p>
            <a:pPr algn="ctr"/>
            <a:r>
              <a:rPr lang="sv-SE" dirty="0"/>
              <a:t>Förvaltar</a:t>
            </a:r>
          </a:p>
        </p:txBody>
      </p:sp>
      <p:sp>
        <p:nvSpPr>
          <p:cNvPr id="13" name="textruta 12">
            <a:extLst>
              <a:ext uri="{FF2B5EF4-FFF2-40B4-BE49-F238E27FC236}">
                <a16:creationId xmlns:a16="http://schemas.microsoft.com/office/drawing/2014/main" id="{2381C756-B9E1-458C-9FCC-AA5BFAEF7ED9}"/>
              </a:ext>
            </a:extLst>
          </p:cNvPr>
          <p:cNvSpPr txBox="1"/>
          <p:nvPr/>
        </p:nvSpPr>
        <p:spPr>
          <a:xfrm>
            <a:off x="5315334" y="5190129"/>
            <a:ext cx="3143250" cy="738664"/>
          </a:xfrm>
          <a:prstGeom prst="rect">
            <a:avLst/>
          </a:prstGeom>
          <a:noFill/>
        </p:spPr>
        <p:txBody>
          <a:bodyPr wrap="square" rtlCol="0">
            <a:spAutoFit/>
          </a:bodyPr>
          <a:lstStyle/>
          <a:p>
            <a:pPr algn="ctr"/>
            <a:r>
              <a:rPr lang="sv-SE" sz="2400" b="1" dirty="0"/>
              <a:t>Förvaringsinstitut</a:t>
            </a:r>
          </a:p>
          <a:p>
            <a:pPr algn="ctr"/>
            <a:r>
              <a:rPr lang="sv-SE" dirty="0"/>
              <a:t>Förvarar fondens tillgångar</a:t>
            </a:r>
          </a:p>
        </p:txBody>
      </p:sp>
    </p:spTree>
    <p:extLst>
      <p:ext uri="{BB962C8B-B14F-4D97-AF65-F5344CB8AC3E}">
        <p14:creationId xmlns:p14="http://schemas.microsoft.com/office/powerpoint/2010/main" val="123929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VILKA FONDER FINNS ATT VÄLJA PÅ?</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pSp>
        <p:nvGrpSpPr>
          <p:cNvPr id="9" name="Grupp 8">
            <a:extLst>
              <a:ext uri="{FF2B5EF4-FFF2-40B4-BE49-F238E27FC236}">
                <a16:creationId xmlns:a16="http://schemas.microsoft.com/office/drawing/2014/main" id="{0348E1F5-ADA7-42B4-A9F5-5382EC889E97}"/>
              </a:ext>
            </a:extLst>
          </p:cNvPr>
          <p:cNvGrpSpPr/>
          <p:nvPr/>
        </p:nvGrpSpPr>
        <p:grpSpPr>
          <a:xfrm>
            <a:off x="2156431" y="1974097"/>
            <a:ext cx="7405613" cy="4322749"/>
            <a:chOff x="369888" y="2106413"/>
            <a:chExt cx="7635875" cy="4567238"/>
          </a:xfrm>
        </p:grpSpPr>
        <p:sp>
          <p:nvSpPr>
            <p:cNvPr id="10" name="Line 7">
              <a:extLst>
                <a:ext uri="{FF2B5EF4-FFF2-40B4-BE49-F238E27FC236}">
                  <a16:creationId xmlns:a16="http://schemas.microsoft.com/office/drawing/2014/main" id="{97842A62-72AF-415B-BCC7-E4D7CCA86512}"/>
                </a:ext>
              </a:extLst>
            </p:cNvPr>
            <p:cNvSpPr>
              <a:spLocks noChangeShapeType="1"/>
            </p:cNvSpPr>
            <p:nvPr/>
          </p:nvSpPr>
          <p:spPr bwMode="auto">
            <a:xfrm flipV="1">
              <a:off x="1433513" y="2454472"/>
              <a:ext cx="6234112" cy="3698479"/>
            </a:xfrm>
            <a:prstGeom prst="line">
              <a:avLst/>
            </a:prstGeom>
            <a:noFill/>
            <a:ln w="50800">
              <a:solidFill>
                <a:schemeClr val="accent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sv-SE">
                <a:ln>
                  <a:solidFill>
                    <a:srgbClr val="0093A7"/>
                  </a:solidFill>
                </a:ln>
              </a:endParaRPr>
            </a:p>
          </p:txBody>
        </p:sp>
        <p:grpSp>
          <p:nvGrpSpPr>
            <p:cNvPr id="12" name="Group 29">
              <a:extLst>
                <a:ext uri="{FF2B5EF4-FFF2-40B4-BE49-F238E27FC236}">
                  <a16:creationId xmlns:a16="http://schemas.microsoft.com/office/drawing/2014/main" id="{53766AA2-DE9F-48D4-8608-AAE11A2C175D}"/>
                </a:ext>
              </a:extLst>
            </p:cNvPr>
            <p:cNvGrpSpPr>
              <a:grpSpLocks/>
            </p:cNvGrpSpPr>
            <p:nvPr/>
          </p:nvGrpSpPr>
          <p:grpSpPr bwMode="auto">
            <a:xfrm>
              <a:off x="369888" y="2106413"/>
              <a:ext cx="7512050" cy="4567238"/>
              <a:chOff x="233" y="1215"/>
              <a:chExt cx="4732" cy="2877"/>
            </a:xfrm>
          </p:grpSpPr>
          <p:sp>
            <p:nvSpPr>
              <p:cNvPr id="33" name="Line 5">
                <a:extLst>
                  <a:ext uri="{FF2B5EF4-FFF2-40B4-BE49-F238E27FC236}">
                    <a16:creationId xmlns:a16="http://schemas.microsoft.com/office/drawing/2014/main" id="{BA946C93-8DFC-4E5C-ADE6-A0CE9750F8EA}"/>
                  </a:ext>
                </a:extLst>
              </p:cNvPr>
              <p:cNvSpPr>
                <a:spLocks noChangeShapeType="1"/>
              </p:cNvSpPr>
              <p:nvPr/>
            </p:nvSpPr>
            <p:spPr bwMode="auto">
              <a:xfrm>
                <a:off x="882" y="3776"/>
                <a:ext cx="4083" cy="17"/>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4" name="Line 6">
                <a:extLst>
                  <a:ext uri="{FF2B5EF4-FFF2-40B4-BE49-F238E27FC236}">
                    <a16:creationId xmlns:a16="http://schemas.microsoft.com/office/drawing/2014/main" id="{A7274FF1-4FC4-4CD7-9B17-01B93DE8FF5B}"/>
                  </a:ext>
                </a:extLst>
              </p:cNvPr>
              <p:cNvSpPr>
                <a:spLocks noChangeShapeType="1"/>
              </p:cNvSpPr>
              <p:nvPr/>
            </p:nvSpPr>
            <p:spPr bwMode="auto">
              <a:xfrm flipV="1">
                <a:off x="882" y="1418"/>
                <a:ext cx="0" cy="2375"/>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5" name="Text Box 8">
                <a:extLst>
                  <a:ext uri="{FF2B5EF4-FFF2-40B4-BE49-F238E27FC236}">
                    <a16:creationId xmlns:a16="http://schemas.microsoft.com/office/drawing/2014/main" id="{D0AE1ED7-C43B-468A-9B9F-FDC2AA50063D}"/>
                  </a:ext>
                </a:extLst>
              </p:cNvPr>
              <p:cNvSpPr txBox="1">
                <a:spLocks noChangeArrowheads="1"/>
              </p:cNvSpPr>
              <p:nvPr/>
            </p:nvSpPr>
            <p:spPr bwMode="auto">
              <a:xfrm>
                <a:off x="544" y="3572"/>
                <a:ext cx="303" cy="1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j-lt"/>
                    <a:ea typeface="ＭＳ Ｐゴシック" pitchFamily="34" charset="-128"/>
                    <a:cs typeface="Arial" pitchFamily="34" charset="0"/>
                  </a:rPr>
                  <a:t>Låg</a:t>
                </a:r>
              </a:p>
            </p:txBody>
          </p:sp>
          <p:sp>
            <p:nvSpPr>
              <p:cNvPr id="36" name="Text Box 9">
                <a:extLst>
                  <a:ext uri="{FF2B5EF4-FFF2-40B4-BE49-F238E27FC236}">
                    <a16:creationId xmlns:a16="http://schemas.microsoft.com/office/drawing/2014/main" id="{F3B96BAD-EAB1-41D8-B53F-0BAF0D2EDF17}"/>
                  </a:ext>
                </a:extLst>
              </p:cNvPr>
              <p:cNvSpPr txBox="1">
                <a:spLocks noChangeArrowheads="1"/>
              </p:cNvSpPr>
              <p:nvPr/>
            </p:nvSpPr>
            <p:spPr bwMode="auto">
              <a:xfrm>
                <a:off x="544" y="1215"/>
                <a:ext cx="309"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Hög</a:t>
                </a:r>
              </a:p>
            </p:txBody>
          </p:sp>
          <p:sp>
            <p:nvSpPr>
              <p:cNvPr id="37" name="Text Box 10">
                <a:extLst>
                  <a:ext uri="{FF2B5EF4-FFF2-40B4-BE49-F238E27FC236}">
                    <a16:creationId xmlns:a16="http://schemas.microsoft.com/office/drawing/2014/main" id="{95200F54-FFC8-4C29-AE2B-5DEAB6449F06}"/>
                  </a:ext>
                </a:extLst>
              </p:cNvPr>
              <p:cNvSpPr txBox="1">
                <a:spLocks noChangeArrowheads="1"/>
              </p:cNvSpPr>
              <p:nvPr/>
            </p:nvSpPr>
            <p:spPr bwMode="auto">
              <a:xfrm>
                <a:off x="4588" y="3849"/>
                <a:ext cx="342" cy="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Lång</a:t>
                </a:r>
              </a:p>
            </p:txBody>
          </p:sp>
          <p:sp>
            <p:nvSpPr>
              <p:cNvPr id="38" name="Text Box 11">
                <a:extLst>
                  <a:ext uri="{FF2B5EF4-FFF2-40B4-BE49-F238E27FC236}">
                    <a16:creationId xmlns:a16="http://schemas.microsoft.com/office/drawing/2014/main" id="{A51B82E8-BA47-4CA2-AA46-8A0704E75718}"/>
                  </a:ext>
                </a:extLst>
              </p:cNvPr>
              <p:cNvSpPr txBox="1">
                <a:spLocks noChangeArrowheads="1"/>
              </p:cNvSpPr>
              <p:nvPr/>
            </p:nvSpPr>
            <p:spPr bwMode="auto">
              <a:xfrm>
                <a:off x="233" y="2344"/>
                <a:ext cx="564" cy="4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Risk/</a:t>
                </a:r>
              </a:p>
              <a:p>
                <a:r>
                  <a:rPr lang="sv-SE" sz="1200" dirty="0">
                    <a:latin typeface="+mn-lt"/>
                    <a:ea typeface="ＭＳ Ｐゴシック" pitchFamily="34" charset="-128"/>
                    <a:cs typeface="Arial" pitchFamily="34" charset="0"/>
                  </a:rPr>
                  <a:t>Möjlig</a:t>
                </a:r>
              </a:p>
              <a:p>
                <a:r>
                  <a:rPr lang="sv-SE" sz="1200" dirty="0">
                    <a:latin typeface="+mn-lt"/>
                    <a:ea typeface="ＭＳ Ｐゴシック" pitchFamily="34" charset="-128"/>
                    <a:cs typeface="Arial" pitchFamily="34" charset="0"/>
                  </a:rPr>
                  <a:t>avkastning</a:t>
                </a:r>
              </a:p>
            </p:txBody>
          </p:sp>
          <p:sp>
            <p:nvSpPr>
              <p:cNvPr id="39" name="Text Box 12">
                <a:extLst>
                  <a:ext uri="{FF2B5EF4-FFF2-40B4-BE49-F238E27FC236}">
                    <a16:creationId xmlns:a16="http://schemas.microsoft.com/office/drawing/2014/main" id="{57325250-D4F0-479E-B0D0-00B673809E93}"/>
                  </a:ext>
                </a:extLst>
              </p:cNvPr>
              <p:cNvSpPr txBox="1">
                <a:spLocks noChangeArrowheads="1"/>
              </p:cNvSpPr>
              <p:nvPr/>
            </p:nvSpPr>
            <p:spPr bwMode="auto">
              <a:xfrm>
                <a:off x="2705" y="3846"/>
                <a:ext cx="567" cy="2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dirty="0">
                    <a:latin typeface="+mn-lt"/>
                    <a:ea typeface="ＭＳ Ｐゴシック" pitchFamily="34" charset="-128"/>
                    <a:cs typeface="Arial" pitchFamily="34" charset="0"/>
                  </a:rPr>
                  <a:t>Spartid</a:t>
                </a:r>
              </a:p>
            </p:txBody>
          </p:sp>
        </p:grpSp>
        <p:sp>
          <p:nvSpPr>
            <p:cNvPr id="13" name="Text Box 14">
              <a:extLst>
                <a:ext uri="{FF2B5EF4-FFF2-40B4-BE49-F238E27FC236}">
                  <a16:creationId xmlns:a16="http://schemas.microsoft.com/office/drawing/2014/main" id="{90BEDB30-3819-4A36-8753-32675A153D66}"/>
                </a:ext>
              </a:extLst>
            </p:cNvPr>
            <p:cNvSpPr txBox="1">
              <a:spLocks noChangeArrowheads="1"/>
            </p:cNvSpPr>
            <p:nvPr/>
          </p:nvSpPr>
          <p:spPr bwMode="auto">
            <a:xfrm>
              <a:off x="3208164" y="3803166"/>
              <a:ext cx="1281418"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002060"/>
                  </a:solidFill>
                  <a:latin typeface="+mn-lt"/>
                  <a:ea typeface="ＭＳ Ｐゴシック" pitchFamily="34" charset="-128"/>
                  <a:cs typeface="Arial" pitchFamily="34" charset="0"/>
                </a:rPr>
                <a:t>Blandfonder</a:t>
              </a:r>
            </a:p>
          </p:txBody>
        </p:sp>
        <p:sp>
          <p:nvSpPr>
            <p:cNvPr id="14" name="Text Box 15">
              <a:extLst>
                <a:ext uri="{FF2B5EF4-FFF2-40B4-BE49-F238E27FC236}">
                  <a16:creationId xmlns:a16="http://schemas.microsoft.com/office/drawing/2014/main" id="{87A1E273-696B-41C1-A2AD-7E8D451556E0}"/>
                </a:ext>
              </a:extLst>
            </p:cNvPr>
            <p:cNvSpPr txBox="1">
              <a:spLocks noChangeArrowheads="1"/>
            </p:cNvSpPr>
            <p:nvPr/>
          </p:nvSpPr>
          <p:spPr bwMode="auto">
            <a:xfrm>
              <a:off x="3522899" y="3463937"/>
              <a:ext cx="1933366" cy="357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Globala aktiefonder</a:t>
              </a:r>
            </a:p>
          </p:txBody>
        </p:sp>
        <p:grpSp>
          <p:nvGrpSpPr>
            <p:cNvPr id="15" name="Group 33">
              <a:extLst>
                <a:ext uri="{FF2B5EF4-FFF2-40B4-BE49-F238E27FC236}">
                  <a16:creationId xmlns:a16="http://schemas.microsoft.com/office/drawing/2014/main" id="{642C16AF-4BA5-45B8-9B1C-ED128EC386B0}"/>
                </a:ext>
              </a:extLst>
            </p:cNvPr>
            <p:cNvGrpSpPr>
              <a:grpSpLocks/>
            </p:cNvGrpSpPr>
            <p:nvPr/>
          </p:nvGrpSpPr>
          <p:grpSpPr bwMode="auto">
            <a:xfrm>
              <a:off x="4238627" y="2973185"/>
              <a:ext cx="2120901" cy="536574"/>
              <a:chOff x="2670" y="1761"/>
              <a:chExt cx="1336" cy="338"/>
            </a:xfrm>
          </p:grpSpPr>
          <p:sp>
            <p:nvSpPr>
              <p:cNvPr id="31" name="Text Box 16">
                <a:extLst>
                  <a:ext uri="{FF2B5EF4-FFF2-40B4-BE49-F238E27FC236}">
                    <a16:creationId xmlns:a16="http://schemas.microsoft.com/office/drawing/2014/main" id="{06EFA29A-C59B-4E43-A1A7-DA38AA13FA24}"/>
                  </a:ext>
                </a:extLst>
              </p:cNvPr>
              <p:cNvSpPr txBox="1">
                <a:spLocks noChangeArrowheads="1"/>
              </p:cNvSpPr>
              <p:nvPr/>
            </p:nvSpPr>
            <p:spPr bwMode="auto">
              <a:xfrm>
                <a:off x="2670" y="1761"/>
                <a:ext cx="1336"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Regionala aktiefonder</a:t>
                </a:r>
              </a:p>
            </p:txBody>
          </p:sp>
          <p:sp>
            <p:nvSpPr>
              <p:cNvPr id="32" name="Text Box 20">
                <a:extLst>
                  <a:ext uri="{FF2B5EF4-FFF2-40B4-BE49-F238E27FC236}">
                    <a16:creationId xmlns:a16="http://schemas.microsoft.com/office/drawing/2014/main" id="{6DEF73C0-2F61-4C17-90A2-8510832C1BDB}"/>
                  </a:ext>
                </a:extLst>
              </p:cNvPr>
              <p:cNvSpPr txBox="1">
                <a:spLocks noChangeArrowheads="1"/>
              </p:cNvSpPr>
              <p:nvPr/>
            </p:nvSpPr>
            <p:spPr bwMode="auto">
              <a:xfrm>
                <a:off x="3098" y="1915"/>
                <a:ext cx="67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Europafonder</a:t>
                </a:r>
              </a:p>
            </p:txBody>
          </p:sp>
        </p:grpSp>
        <p:grpSp>
          <p:nvGrpSpPr>
            <p:cNvPr id="16" name="Group 34">
              <a:extLst>
                <a:ext uri="{FF2B5EF4-FFF2-40B4-BE49-F238E27FC236}">
                  <a16:creationId xmlns:a16="http://schemas.microsoft.com/office/drawing/2014/main" id="{EEF2FC9A-73AF-44F7-941C-BC8E174BE01F}"/>
                </a:ext>
              </a:extLst>
            </p:cNvPr>
            <p:cNvGrpSpPr>
              <a:grpSpLocks/>
            </p:cNvGrpSpPr>
            <p:nvPr/>
          </p:nvGrpSpPr>
          <p:grpSpPr bwMode="auto">
            <a:xfrm>
              <a:off x="5599109" y="2503291"/>
              <a:ext cx="1382711" cy="506413"/>
              <a:chOff x="3527" y="1465"/>
              <a:chExt cx="871" cy="319"/>
            </a:xfrm>
          </p:grpSpPr>
          <p:sp>
            <p:nvSpPr>
              <p:cNvPr id="29" name="Text Box 17">
                <a:extLst>
                  <a:ext uri="{FF2B5EF4-FFF2-40B4-BE49-F238E27FC236}">
                    <a16:creationId xmlns:a16="http://schemas.microsoft.com/office/drawing/2014/main" id="{2A15009F-D591-4EF1-BFDC-60265598F1F4}"/>
                  </a:ext>
                </a:extLst>
              </p:cNvPr>
              <p:cNvSpPr txBox="1">
                <a:spLocks noChangeArrowheads="1"/>
              </p:cNvSpPr>
              <p:nvPr/>
            </p:nvSpPr>
            <p:spPr bwMode="auto">
              <a:xfrm>
                <a:off x="3527" y="1465"/>
                <a:ext cx="871"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Länderfonder</a:t>
                </a:r>
              </a:p>
            </p:txBody>
          </p:sp>
          <p:sp>
            <p:nvSpPr>
              <p:cNvPr id="30" name="Text Box 21">
                <a:extLst>
                  <a:ext uri="{FF2B5EF4-FFF2-40B4-BE49-F238E27FC236}">
                    <a16:creationId xmlns:a16="http://schemas.microsoft.com/office/drawing/2014/main" id="{1A7D9AB8-F0B8-4C5E-BAA3-885F49F7DB0D}"/>
                  </a:ext>
                </a:extLst>
              </p:cNvPr>
              <p:cNvSpPr txBox="1">
                <a:spLocks noChangeArrowheads="1"/>
              </p:cNvSpPr>
              <p:nvPr/>
            </p:nvSpPr>
            <p:spPr bwMode="auto">
              <a:xfrm>
                <a:off x="3632" y="1600"/>
                <a:ext cx="680"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Sverigefonder</a:t>
                </a:r>
              </a:p>
            </p:txBody>
          </p:sp>
        </p:grpSp>
        <p:grpSp>
          <p:nvGrpSpPr>
            <p:cNvPr id="17" name="Group 35">
              <a:extLst>
                <a:ext uri="{FF2B5EF4-FFF2-40B4-BE49-F238E27FC236}">
                  <a16:creationId xmlns:a16="http://schemas.microsoft.com/office/drawing/2014/main" id="{E5C63EBA-26CF-4D27-9984-A0F440BD6CA7}"/>
                </a:ext>
              </a:extLst>
            </p:cNvPr>
            <p:cNvGrpSpPr>
              <a:grpSpLocks/>
            </p:cNvGrpSpPr>
            <p:nvPr/>
          </p:nvGrpSpPr>
          <p:grpSpPr bwMode="auto">
            <a:xfrm>
              <a:off x="6069019" y="2114352"/>
              <a:ext cx="1474789" cy="517526"/>
              <a:chOff x="3823" y="1220"/>
              <a:chExt cx="929" cy="326"/>
            </a:xfrm>
          </p:grpSpPr>
          <p:sp>
            <p:nvSpPr>
              <p:cNvPr id="27" name="Text Box 18">
                <a:extLst>
                  <a:ext uri="{FF2B5EF4-FFF2-40B4-BE49-F238E27FC236}">
                    <a16:creationId xmlns:a16="http://schemas.microsoft.com/office/drawing/2014/main" id="{EDE18567-0570-4433-8B8A-E903883272EB}"/>
                  </a:ext>
                </a:extLst>
              </p:cNvPr>
              <p:cNvSpPr txBox="1">
                <a:spLocks noChangeArrowheads="1"/>
              </p:cNvSpPr>
              <p:nvPr/>
            </p:nvSpPr>
            <p:spPr bwMode="auto">
              <a:xfrm>
                <a:off x="3823" y="1220"/>
                <a:ext cx="929"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rgbClr val="CC3300"/>
                    </a:solidFill>
                    <a:latin typeface="+mn-lt"/>
                    <a:ea typeface="ＭＳ Ｐゴシック" pitchFamily="34" charset="-128"/>
                    <a:cs typeface="Arial" pitchFamily="34" charset="0"/>
                  </a:rPr>
                  <a:t>Branschfonder</a:t>
                </a:r>
              </a:p>
            </p:txBody>
          </p:sp>
          <p:sp>
            <p:nvSpPr>
              <p:cNvPr id="28" name="Text Box 22">
                <a:extLst>
                  <a:ext uri="{FF2B5EF4-FFF2-40B4-BE49-F238E27FC236}">
                    <a16:creationId xmlns:a16="http://schemas.microsoft.com/office/drawing/2014/main" id="{2F0A728A-2CBE-45F1-99C5-F18B280551A2}"/>
                  </a:ext>
                </a:extLst>
              </p:cNvPr>
              <p:cNvSpPr txBox="1">
                <a:spLocks noChangeArrowheads="1"/>
              </p:cNvSpPr>
              <p:nvPr/>
            </p:nvSpPr>
            <p:spPr bwMode="auto">
              <a:xfrm>
                <a:off x="4008" y="1362"/>
                <a:ext cx="6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a:r>
                  <a:rPr lang="sv-SE" sz="1200" dirty="0">
                    <a:solidFill>
                      <a:srgbClr val="808080"/>
                    </a:solidFill>
                    <a:latin typeface="+mn-lt"/>
                    <a:ea typeface="ＭＳ Ｐゴシック" pitchFamily="34" charset="-128"/>
                    <a:cs typeface="Arial" pitchFamily="34" charset="0"/>
                  </a:rPr>
                  <a:t>Teknikfonder</a:t>
                </a:r>
              </a:p>
            </p:txBody>
          </p:sp>
        </p:grpSp>
        <p:grpSp>
          <p:nvGrpSpPr>
            <p:cNvPr id="18" name="Group 31">
              <a:extLst>
                <a:ext uri="{FF2B5EF4-FFF2-40B4-BE49-F238E27FC236}">
                  <a16:creationId xmlns:a16="http://schemas.microsoft.com/office/drawing/2014/main" id="{C9F63A9B-2888-4CF1-9361-1425AE24CA25}"/>
                </a:ext>
              </a:extLst>
            </p:cNvPr>
            <p:cNvGrpSpPr>
              <a:grpSpLocks/>
            </p:cNvGrpSpPr>
            <p:nvPr/>
          </p:nvGrpSpPr>
          <p:grpSpPr bwMode="auto">
            <a:xfrm>
              <a:off x="2178052" y="4273354"/>
              <a:ext cx="1797051" cy="539751"/>
              <a:chOff x="1261" y="2816"/>
              <a:chExt cx="1132" cy="340"/>
            </a:xfrm>
          </p:grpSpPr>
          <p:sp>
            <p:nvSpPr>
              <p:cNvPr id="25" name="Text Box 24">
                <a:extLst>
                  <a:ext uri="{FF2B5EF4-FFF2-40B4-BE49-F238E27FC236}">
                    <a16:creationId xmlns:a16="http://schemas.microsoft.com/office/drawing/2014/main" id="{DB5FB166-D025-4CAA-B29D-C2B456AEA702}"/>
                  </a:ext>
                </a:extLst>
              </p:cNvPr>
              <p:cNvSpPr txBox="1">
                <a:spLocks noChangeArrowheads="1"/>
              </p:cNvSpPr>
              <p:nvPr/>
            </p:nvSpPr>
            <p:spPr bwMode="auto">
              <a:xfrm>
                <a:off x="1261" y="2816"/>
                <a:ext cx="113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Långa räntefonder</a:t>
                </a:r>
              </a:p>
            </p:txBody>
          </p:sp>
          <p:sp>
            <p:nvSpPr>
              <p:cNvPr id="26" name="Text Box 25">
                <a:extLst>
                  <a:ext uri="{FF2B5EF4-FFF2-40B4-BE49-F238E27FC236}">
                    <a16:creationId xmlns:a16="http://schemas.microsoft.com/office/drawing/2014/main" id="{3A4206D8-C36F-4313-B2BF-65862D684FFA}"/>
                  </a:ext>
                </a:extLst>
              </p:cNvPr>
              <p:cNvSpPr txBox="1">
                <a:spLocks noChangeArrowheads="1"/>
              </p:cNvSpPr>
              <p:nvPr/>
            </p:nvSpPr>
            <p:spPr bwMode="auto">
              <a:xfrm>
                <a:off x="1399" y="2972"/>
                <a:ext cx="846" cy="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Obligationsfonder</a:t>
                </a:r>
              </a:p>
            </p:txBody>
          </p:sp>
        </p:grpSp>
        <p:grpSp>
          <p:nvGrpSpPr>
            <p:cNvPr id="19" name="Group 30">
              <a:extLst>
                <a:ext uri="{FF2B5EF4-FFF2-40B4-BE49-F238E27FC236}">
                  <a16:creationId xmlns:a16="http://schemas.microsoft.com/office/drawing/2014/main" id="{830AE6AF-C38B-4BA6-BBF7-EB9F104FED60}"/>
                </a:ext>
              </a:extLst>
            </p:cNvPr>
            <p:cNvGrpSpPr>
              <a:grpSpLocks/>
            </p:cNvGrpSpPr>
            <p:nvPr/>
          </p:nvGrpSpPr>
          <p:grpSpPr bwMode="auto">
            <a:xfrm>
              <a:off x="1408113" y="4725793"/>
              <a:ext cx="1765301" cy="519113"/>
              <a:chOff x="887" y="2865"/>
              <a:chExt cx="1112" cy="327"/>
            </a:xfrm>
          </p:grpSpPr>
          <p:sp>
            <p:nvSpPr>
              <p:cNvPr id="23" name="Text Box 26">
                <a:extLst>
                  <a:ext uri="{FF2B5EF4-FFF2-40B4-BE49-F238E27FC236}">
                    <a16:creationId xmlns:a16="http://schemas.microsoft.com/office/drawing/2014/main" id="{C16D3F5A-4E0D-4352-B71E-A0710A204C59}"/>
                  </a:ext>
                </a:extLst>
              </p:cNvPr>
              <p:cNvSpPr txBox="1">
                <a:spLocks noChangeArrowheads="1"/>
              </p:cNvSpPr>
              <p:nvPr/>
            </p:nvSpPr>
            <p:spPr bwMode="auto">
              <a:xfrm>
                <a:off x="887" y="2865"/>
                <a:ext cx="1112" cy="2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600" dirty="0">
                    <a:solidFill>
                      <a:schemeClr val="accent6">
                        <a:lumMod val="50000"/>
                      </a:schemeClr>
                    </a:solidFill>
                    <a:latin typeface="+mn-lt"/>
                    <a:ea typeface="ＭＳ Ｐゴシック" pitchFamily="34" charset="-128"/>
                    <a:cs typeface="Arial" pitchFamily="34" charset="0"/>
                  </a:rPr>
                  <a:t>Korta räntefonder</a:t>
                </a:r>
              </a:p>
            </p:txBody>
          </p:sp>
          <p:sp>
            <p:nvSpPr>
              <p:cNvPr id="24" name="Text Box 27">
                <a:extLst>
                  <a:ext uri="{FF2B5EF4-FFF2-40B4-BE49-F238E27FC236}">
                    <a16:creationId xmlns:a16="http://schemas.microsoft.com/office/drawing/2014/main" id="{2316B7B7-B907-4DBD-A4F6-A0AC8C6A4168}"/>
                  </a:ext>
                </a:extLst>
              </p:cNvPr>
              <p:cNvSpPr txBox="1">
                <a:spLocks noChangeArrowheads="1"/>
              </p:cNvSpPr>
              <p:nvPr/>
            </p:nvSpPr>
            <p:spPr bwMode="auto">
              <a:xfrm>
                <a:off x="911" y="3018"/>
                <a:ext cx="1069" cy="1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endParaRPr lang="sv-SE" sz="1200" dirty="0">
                  <a:solidFill>
                    <a:srgbClr val="808080"/>
                  </a:solidFill>
                  <a:latin typeface="+mj-lt"/>
                  <a:ea typeface="ＭＳ Ｐゴシック" pitchFamily="34" charset="-128"/>
                  <a:cs typeface="Arial" pitchFamily="34" charset="0"/>
                </a:endParaRPr>
              </a:p>
            </p:txBody>
          </p:sp>
        </p:grpSp>
        <p:sp>
          <p:nvSpPr>
            <p:cNvPr id="20" name="Text Box 28">
              <a:extLst>
                <a:ext uri="{FF2B5EF4-FFF2-40B4-BE49-F238E27FC236}">
                  <a16:creationId xmlns:a16="http://schemas.microsoft.com/office/drawing/2014/main" id="{31D8EC5D-C4DC-45B6-AFAD-A5149ED690D1}"/>
                </a:ext>
              </a:extLst>
            </p:cNvPr>
            <p:cNvSpPr txBox="1">
              <a:spLocks noChangeArrowheads="1"/>
            </p:cNvSpPr>
            <p:nvPr/>
          </p:nvSpPr>
          <p:spPr bwMode="auto">
            <a:xfrm rot="19740000">
              <a:off x="2173288" y="4105997"/>
              <a:ext cx="5832475"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latin typeface="+mn-lt"/>
                  <a:ea typeface="ＭＳ Ｐゴシック" pitchFamily="34" charset="-128"/>
                  <a:cs typeface="Arial" pitchFamily="34" charset="0"/>
                </a:rPr>
                <a:t>Räntepapper</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Bland</a:t>
              </a:r>
              <a:r>
                <a:rPr lang="sv-SE" sz="1400" dirty="0">
                  <a:latin typeface="Calibri" pitchFamily="34" charset="0"/>
                  <a:ea typeface="ＭＳ Ｐゴシック" pitchFamily="34" charset="-128"/>
                  <a:cs typeface="Arial" pitchFamily="34" charset="0"/>
                </a:rPr>
                <a:t>                                                       </a:t>
              </a:r>
              <a:r>
                <a:rPr lang="sv-SE" sz="1400" dirty="0">
                  <a:latin typeface="+mj-lt"/>
                  <a:ea typeface="ＭＳ Ｐゴシック" pitchFamily="34" charset="-128"/>
                  <a:cs typeface="Arial" pitchFamily="34" charset="0"/>
                </a:rPr>
                <a:t>Aktier</a:t>
              </a:r>
            </a:p>
          </p:txBody>
        </p:sp>
        <p:sp>
          <p:nvSpPr>
            <p:cNvPr id="21" name="Text Box 25">
              <a:extLst>
                <a:ext uri="{FF2B5EF4-FFF2-40B4-BE49-F238E27FC236}">
                  <a16:creationId xmlns:a16="http://schemas.microsoft.com/office/drawing/2014/main" id="{34E9C2CA-5C94-4685-B8EF-3099FB557FE9}"/>
                </a:ext>
              </a:extLst>
            </p:cNvPr>
            <p:cNvSpPr txBox="1">
              <a:spLocks noChangeArrowheads="1"/>
            </p:cNvSpPr>
            <p:nvPr/>
          </p:nvSpPr>
          <p:spPr bwMode="auto">
            <a:xfrm>
              <a:off x="3270249" y="4025539"/>
              <a:ext cx="1404059" cy="2926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200" dirty="0">
                  <a:solidFill>
                    <a:srgbClr val="808080"/>
                  </a:solidFill>
                  <a:latin typeface="+mn-lt"/>
                  <a:ea typeface="ＭＳ Ｐゴシック" pitchFamily="34" charset="-128"/>
                  <a:cs typeface="Arial" pitchFamily="34" charset="0"/>
                </a:rPr>
                <a:t>Generationsfonder</a:t>
              </a:r>
            </a:p>
          </p:txBody>
        </p:sp>
        <p:sp>
          <p:nvSpPr>
            <p:cNvPr id="22" name="Text Box 15">
              <a:extLst>
                <a:ext uri="{FF2B5EF4-FFF2-40B4-BE49-F238E27FC236}">
                  <a16:creationId xmlns:a16="http://schemas.microsoft.com/office/drawing/2014/main" id="{4A0B783A-724F-4447-A8CA-635955875B5C}"/>
                </a:ext>
              </a:extLst>
            </p:cNvPr>
            <p:cNvSpPr txBox="1">
              <a:spLocks noChangeArrowheads="1"/>
            </p:cNvSpPr>
            <p:nvPr/>
          </p:nvSpPr>
          <p:spPr bwMode="auto">
            <a:xfrm>
              <a:off x="5723609" y="4241021"/>
              <a:ext cx="1187537" cy="32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r>
                <a:rPr lang="sv-SE" sz="1400" dirty="0">
                  <a:solidFill>
                    <a:schemeClr val="accent6">
                      <a:lumMod val="50000"/>
                    </a:schemeClr>
                  </a:solidFill>
                  <a:latin typeface="+mn-lt"/>
                  <a:ea typeface="ＭＳ Ｐゴシック" pitchFamily="34" charset="-128"/>
                  <a:cs typeface="Arial" pitchFamily="34" charset="0"/>
                </a:rPr>
                <a:t>Hed</a:t>
              </a:r>
              <a:r>
                <a:rPr lang="sv-SE" sz="1400" dirty="0">
                  <a:solidFill>
                    <a:srgbClr val="002060"/>
                  </a:solidFill>
                  <a:latin typeface="+mn-lt"/>
                  <a:ea typeface="ＭＳ Ｐゴシック" pitchFamily="34" charset="-128"/>
                  <a:cs typeface="Arial" pitchFamily="34" charset="0"/>
                </a:rPr>
                <a:t>gefo</a:t>
              </a:r>
              <a:r>
                <a:rPr lang="sv-SE" sz="1400" dirty="0">
                  <a:solidFill>
                    <a:srgbClr val="CC3300"/>
                  </a:solidFill>
                  <a:latin typeface="+mn-lt"/>
                  <a:ea typeface="ＭＳ Ｐゴシック" pitchFamily="34" charset="-128"/>
                  <a:cs typeface="Arial" pitchFamily="34" charset="0"/>
                </a:rPr>
                <a:t>nder</a:t>
              </a:r>
            </a:p>
          </p:txBody>
        </p:sp>
      </p:grpSp>
      <p:sp>
        <p:nvSpPr>
          <p:cNvPr id="40" name="textruta 39">
            <a:extLst>
              <a:ext uri="{FF2B5EF4-FFF2-40B4-BE49-F238E27FC236}">
                <a16:creationId xmlns:a16="http://schemas.microsoft.com/office/drawing/2014/main" id="{A20776A1-DF12-4103-8D39-2F52F90A0C67}"/>
              </a:ext>
            </a:extLst>
          </p:cNvPr>
          <p:cNvSpPr txBox="1"/>
          <p:nvPr/>
        </p:nvSpPr>
        <p:spPr>
          <a:xfrm>
            <a:off x="332420" y="1289170"/>
            <a:ext cx="8882762" cy="600027"/>
          </a:xfrm>
          <a:prstGeom prst="rect">
            <a:avLst/>
          </a:prstGeom>
          <a:noFill/>
        </p:spPr>
        <p:txBody>
          <a:bodyPr wrap="square" rtlCol="0" anchor="t">
            <a:noAutofit/>
          </a:bodyPr>
          <a:lstStyle/>
          <a:p>
            <a:pPr marL="342900" indent="-342900" algn="ctr">
              <a:buFont typeface="Arial" panose="020B0604020202020204" pitchFamily="34" charset="0"/>
              <a:buChar char="•"/>
            </a:pPr>
            <a:r>
              <a:rPr lang="sv-SE" sz="2000" dirty="0">
                <a:ea typeface="Arial" charset="0"/>
                <a:cs typeface="Arial" charset="0"/>
              </a:rPr>
              <a:t>Olika fondtyper har olika risknivå och är därför lämpliga för olika spartider</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390213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AVKASTNING FÖR OLIKA FONDTYPER 1998-12-31 – 2023-12-31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graphicFrame>
        <p:nvGraphicFramePr>
          <p:cNvPr id="9" name="Chart 3">
            <a:extLst>
              <a:ext uri="{FF2B5EF4-FFF2-40B4-BE49-F238E27FC236}">
                <a16:creationId xmlns:a16="http://schemas.microsoft.com/office/drawing/2014/main" id="{380F2D36-DADD-4526-B128-7CF0D1B9D2FF}"/>
              </a:ext>
            </a:extLst>
          </p:cNvPr>
          <p:cNvGraphicFramePr>
            <a:graphicFrameLocks noGrp="1"/>
          </p:cNvGraphicFramePr>
          <p:nvPr>
            <p:ph type="chart" sz="quarter" idx="10"/>
            <p:extLst>
              <p:ext uri="{D42A27DB-BD31-4B8C-83A1-F6EECF244321}">
                <p14:modId xmlns:p14="http://schemas.microsoft.com/office/powerpoint/2010/main" val="408447974"/>
              </p:ext>
            </p:extLst>
          </p:nvPr>
        </p:nvGraphicFramePr>
        <p:xfrm>
          <a:off x="1972732" y="1659468"/>
          <a:ext cx="7984371" cy="4419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5">
            <a:extLst>
              <a:ext uri="{FF2B5EF4-FFF2-40B4-BE49-F238E27FC236}">
                <a16:creationId xmlns:a16="http://schemas.microsoft.com/office/drawing/2014/main" id="{E5298D78-937F-4064-9EAB-0E5B75BE5CCE}"/>
              </a:ext>
            </a:extLst>
          </p:cNvPr>
          <p:cNvGraphicFramePr>
            <a:graphicFrameLocks noGrp="1"/>
          </p:cNvGraphicFramePr>
          <p:nvPr/>
        </p:nvGraphicFramePr>
        <p:xfrm>
          <a:off x="9039641" y="6120866"/>
          <a:ext cx="3142593" cy="258597"/>
        </p:xfrm>
        <a:graphic>
          <a:graphicData uri="http://schemas.openxmlformats.org/drawingml/2006/table">
            <a:tbl>
              <a:tblPr>
                <a:tableStyleId>{5C22544A-7EE6-4342-B048-85BDC9FD1C3A}</a:tableStyleId>
              </a:tblPr>
              <a:tblGrid>
                <a:gridCol w="3142593">
                  <a:extLst>
                    <a:ext uri="{9D8B030D-6E8A-4147-A177-3AD203B41FA5}">
                      <a16:colId xmlns:a16="http://schemas.microsoft.com/office/drawing/2014/main" val="20000"/>
                    </a:ext>
                  </a:extLst>
                </a:gridCol>
              </a:tblGrid>
              <a:tr h="258597">
                <a:tc>
                  <a:txBody>
                    <a:bodyPr/>
                    <a:lstStyle/>
                    <a:p>
                      <a:pPr algn="l" fontAlgn="b"/>
                      <a:r>
                        <a:rPr lang="sv-SE" sz="1200" u="none" strike="noStrike" dirty="0">
                          <a:effectLst/>
                          <a:latin typeface="+mn-lt"/>
                        </a:rPr>
                        <a:t>Källa: Morningstar 2023-12-31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078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FONDFÖRMÖGENHETENS UTVECKLING 1979-2024</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sp>
        <p:nvSpPr>
          <p:cNvPr id="10" name="textruta 9">
            <a:extLst>
              <a:ext uri="{FF2B5EF4-FFF2-40B4-BE49-F238E27FC236}">
                <a16:creationId xmlns:a16="http://schemas.microsoft.com/office/drawing/2014/main" id="{020F52F2-604A-4559-AC06-AAC2CAF1A64E}"/>
              </a:ext>
            </a:extLst>
          </p:cNvPr>
          <p:cNvSpPr txBox="1"/>
          <p:nvPr/>
        </p:nvSpPr>
        <p:spPr>
          <a:xfrm>
            <a:off x="9332903" y="6180935"/>
            <a:ext cx="2652761" cy="276999"/>
          </a:xfrm>
          <a:prstGeom prst="rect">
            <a:avLst/>
          </a:prstGeom>
          <a:noFill/>
        </p:spPr>
        <p:txBody>
          <a:bodyPr wrap="square" rtlCol="0">
            <a:spAutoFit/>
          </a:bodyPr>
          <a:lstStyle/>
          <a:p>
            <a:r>
              <a:rPr lang="sv-SE" sz="1200" dirty="0">
                <a:latin typeface="+mj-lt"/>
              </a:rPr>
              <a:t>Källa: Fondbolagens förening 2025</a:t>
            </a:r>
          </a:p>
        </p:txBody>
      </p:sp>
      <p:graphicFrame>
        <p:nvGraphicFramePr>
          <p:cNvPr id="7" name="Diagram 6">
            <a:extLst>
              <a:ext uri="{FF2B5EF4-FFF2-40B4-BE49-F238E27FC236}">
                <a16:creationId xmlns:a16="http://schemas.microsoft.com/office/drawing/2014/main" id="{19BE9EAD-0FFC-41DC-BE97-AED2B893BC60}"/>
              </a:ext>
            </a:extLst>
          </p:cNvPr>
          <p:cNvGraphicFramePr>
            <a:graphicFrameLocks/>
          </p:cNvGraphicFramePr>
          <p:nvPr>
            <p:extLst>
              <p:ext uri="{D42A27DB-BD31-4B8C-83A1-F6EECF244321}">
                <p14:modId xmlns:p14="http://schemas.microsoft.com/office/powerpoint/2010/main" val="1390535174"/>
              </p:ext>
            </p:extLst>
          </p:nvPr>
        </p:nvGraphicFramePr>
        <p:xfrm>
          <a:off x="1259138" y="1497314"/>
          <a:ext cx="9673723" cy="4430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76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MEST PENGAR FINNS I AKTIEFONDER PER 2024-12-31</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1730085" cy="257369"/>
          </a:xfrm>
        </p:spPr>
        <p:txBody>
          <a:bodyPr wrap="none">
            <a:spAutoFit/>
          </a:bodyPr>
          <a:lstStyle/>
          <a:p>
            <a:r>
              <a:rPr lang="sv-SE" dirty="0"/>
              <a:t>FONDER OCH FONDSPARANDE</a:t>
            </a:r>
          </a:p>
        </p:txBody>
      </p:sp>
      <p:sp>
        <p:nvSpPr>
          <p:cNvPr id="33" name="textruta 32">
            <a:extLst>
              <a:ext uri="{FF2B5EF4-FFF2-40B4-BE49-F238E27FC236}">
                <a16:creationId xmlns:a16="http://schemas.microsoft.com/office/drawing/2014/main" id="{75BA4DCB-962C-4BA8-9830-A2E9F298881B}"/>
              </a:ext>
            </a:extLst>
          </p:cNvPr>
          <p:cNvSpPr txBox="1"/>
          <p:nvPr/>
        </p:nvSpPr>
        <p:spPr>
          <a:xfrm>
            <a:off x="637577" y="5092141"/>
            <a:ext cx="3804264"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Total </a:t>
            </a:r>
            <a:br>
              <a:rPr lang="sv-SE" sz="1600" dirty="0">
                <a:solidFill>
                  <a:srgbClr val="000000"/>
                </a:solidFill>
              </a:rPr>
            </a:br>
            <a:r>
              <a:rPr lang="sv-SE" sz="1600" dirty="0">
                <a:solidFill>
                  <a:srgbClr val="000000"/>
                </a:solidFill>
              </a:rPr>
              <a:t>fondförmögenhet</a:t>
            </a:r>
          </a:p>
        </p:txBody>
      </p:sp>
      <p:sp>
        <p:nvSpPr>
          <p:cNvPr id="34" name="textruta 33">
            <a:extLst>
              <a:ext uri="{FF2B5EF4-FFF2-40B4-BE49-F238E27FC236}">
                <a16:creationId xmlns:a16="http://schemas.microsoft.com/office/drawing/2014/main" id="{763DEFFC-A976-4620-8558-5CF96C2D97EE}"/>
              </a:ext>
            </a:extLst>
          </p:cNvPr>
          <p:cNvSpPr txBox="1"/>
          <p:nvPr/>
        </p:nvSpPr>
        <p:spPr>
          <a:xfrm>
            <a:off x="5799783" y="5125888"/>
            <a:ext cx="4810336" cy="584775"/>
          </a:xfrm>
          <a:prstGeom prst="rect">
            <a:avLst/>
          </a:prstGeom>
          <a:noFill/>
        </p:spPr>
        <p:txBody>
          <a:bodyPr wrap="square" rtlCol="0">
            <a:spAutoFit/>
          </a:bodyPr>
          <a:lstStyle/>
          <a:p>
            <a:pPr algn="ctr" defTabSz="914400" fontAlgn="base">
              <a:spcBef>
                <a:spcPct val="0"/>
              </a:spcBef>
              <a:spcAft>
                <a:spcPct val="0"/>
              </a:spcAft>
            </a:pPr>
            <a:r>
              <a:rPr lang="sv-SE" sz="1600" dirty="0">
                <a:solidFill>
                  <a:srgbClr val="000000"/>
                </a:solidFill>
              </a:rPr>
              <a:t>Fondförmögenhet i </a:t>
            </a:r>
            <a:br>
              <a:rPr lang="sv-SE" sz="1600" dirty="0">
                <a:solidFill>
                  <a:srgbClr val="000000"/>
                </a:solidFill>
              </a:rPr>
            </a:br>
            <a:r>
              <a:rPr lang="sv-SE" sz="1600" dirty="0">
                <a:solidFill>
                  <a:srgbClr val="000000"/>
                </a:solidFill>
              </a:rPr>
              <a:t>aktiefonder</a:t>
            </a:r>
          </a:p>
        </p:txBody>
      </p:sp>
      <p:sp>
        <p:nvSpPr>
          <p:cNvPr id="8" name="textruta 7">
            <a:extLst>
              <a:ext uri="{FF2B5EF4-FFF2-40B4-BE49-F238E27FC236}">
                <a16:creationId xmlns:a16="http://schemas.microsoft.com/office/drawing/2014/main" id="{FBBE9A60-4BC0-4A08-8454-32D24C61607F}"/>
              </a:ext>
            </a:extLst>
          </p:cNvPr>
          <p:cNvSpPr txBox="1"/>
          <p:nvPr/>
        </p:nvSpPr>
        <p:spPr>
          <a:xfrm>
            <a:off x="9439146" y="6231148"/>
            <a:ext cx="2341947" cy="276999"/>
          </a:xfrm>
          <a:prstGeom prst="rect">
            <a:avLst/>
          </a:prstGeom>
          <a:noFill/>
        </p:spPr>
        <p:txBody>
          <a:bodyPr wrap="square" rtlCol="0">
            <a:spAutoFit/>
          </a:bodyPr>
          <a:lstStyle/>
          <a:p>
            <a:pPr defTabSz="914400" fontAlgn="base">
              <a:spcBef>
                <a:spcPct val="0"/>
              </a:spcBef>
              <a:spcAft>
                <a:spcPct val="0"/>
              </a:spcAft>
            </a:pPr>
            <a:r>
              <a:rPr lang="sv-SE" sz="1200" dirty="0">
                <a:solidFill>
                  <a:srgbClr val="000000"/>
                </a:solidFill>
                <a:latin typeface="+mj-lt"/>
              </a:rPr>
              <a:t>Källa: Fondbolagens förening, 2025</a:t>
            </a:r>
          </a:p>
        </p:txBody>
      </p:sp>
      <p:graphicFrame>
        <p:nvGraphicFramePr>
          <p:cNvPr id="6" name="Diagram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467865562"/>
              </p:ext>
            </p:extLst>
          </p:nvPr>
        </p:nvGraphicFramePr>
        <p:xfrm>
          <a:off x="809624" y="1948726"/>
          <a:ext cx="4851837" cy="313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 10">
            <a:extLst>
              <a:ext uri="{FF2B5EF4-FFF2-40B4-BE49-F238E27FC236}">
                <a16:creationId xmlns:a16="http://schemas.microsoft.com/office/drawing/2014/main" id="{7EDDE008-BE32-2EFE-5536-E183931B7D01}"/>
              </a:ext>
            </a:extLst>
          </p:cNvPr>
          <p:cNvGraphicFramePr>
            <a:graphicFrameLocks/>
          </p:cNvGraphicFramePr>
          <p:nvPr>
            <p:extLst>
              <p:ext uri="{D42A27DB-BD31-4B8C-83A1-F6EECF244321}">
                <p14:modId xmlns:p14="http://schemas.microsoft.com/office/powerpoint/2010/main" val="147951387"/>
              </p:ext>
            </p:extLst>
          </p:nvPr>
        </p:nvGraphicFramePr>
        <p:xfrm>
          <a:off x="6473388" y="1855167"/>
          <a:ext cx="4851836" cy="3270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1828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ATT VÄLJA FONDER - STEG 1</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730085" cy="257369"/>
          </a:xfrm>
        </p:spPr>
        <p:txBody>
          <a:bodyPr wrap="none">
            <a:spAutoFit/>
          </a:bodyPr>
          <a:lstStyle/>
          <a:p>
            <a:r>
              <a:rPr lang="sv-SE" dirty="0"/>
              <a:t>FONDER OCH FONDSPARANDE</a:t>
            </a:r>
          </a:p>
        </p:txBody>
      </p:sp>
      <p:grpSp>
        <p:nvGrpSpPr>
          <p:cNvPr id="5" name="Grupp 4">
            <a:extLst>
              <a:ext uri="{FF2B5EF4-FFF2-40B4-BE49-F238E27FC236}">
                <a16:creationId xmlns:a16="http://schemas.microsoft.com/office/drawing/2014/main" id="{E03935C7-776F-4F38-BF68-FB082282EAEB}"/>
              </a:ext>
            </a:extLst>
          </p:cNvPr>
          <p:cNvGrpSpPr/>
          <p:nvPr/>
        </p:nvGrpSpPr>
        <p:grpSpPr>
          <a:xfrm>
            <a:off x="910708" y="1846798"/>
            <a:ext cx="10370583" cy="3774004"/>
            <a:chOff x="1312335" y="1541998"/>
            <a:chExt cx="10370583" cy="3774004"/>
          </a:xfrm>
        </p:grpSpPr>
        <p:sp>
          <p:nvSpPr>
            <p:cNvPr id="8" name="Rektangel 7">
              <a:extLst>
                <a:ext uri="{FF2B5EF4-FFF2-40B4-BE49-F238E27FC236}">
                  <a16:creationId xmlns:a16="http://schemas.microsoft.com/office/drawing/2014/main" id="{CD7CE337-0A0D-485D-8A1F-4791713FE509}"/>
                </a:ext>
              </a:extLst>
            </p:cNvPr>
            <p:cNvSpPr/>
            <p:nvPr/>
          </p:nvSpPr>
          <p:spPr>
            <a:xfrm>
              <a:off x="1312335" y="1541998"/>
              <a:ext cx="8796866" cy="3774004"/>
            </a:xfrm>
            <a:prstGeom prst="rect">
              <a:avLst/>
            </a:prstGeom>
            <a:ln>
              <a:noFill/>
            </a:ln>
          </p:spPr>
          <p:txBody>
            <a:bodyPr/>
            <a:lstStyle/>
            <a:p>
              <a:endParaRPr lang="sv-SE"/>
            </a:p>
          </p:txBody>
        </p:sp>
        <p:sp>
          <p:nvSpPr>
            <p:cNvPr id="9" name="Pil: höger 8">
              <a:extLst>
                <a:ext uri="{FF2B5EF4-FFF2-40B4-BE49-F238E27FC236}">
                  <a16:creationId xmlns:a16="http://schemas.microsoft.com/office/drawing/2014/main" id="{78EA7102-9762-4BD2-B9FB-CD91FC928F73}"/>
                </a:ext>
              </a:extLst>
            </p:cNvPr>
            <p:cNvSpPr/>
            <p:nvPr/>
          </p:nvSpPr>
          <p:spPr>
            <a:xfrm>
              <a:off x="1972099" y="1541998"/>
              <a:ext cx="7477336" cy="3774004"/>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sv-SE"/>
            </a:p>
          </p:txBody>
        </p:sp>
        <p:sp>
          <p:nvSpPr>
            <p:cNvPr id="10" name="Frihandsfigur: Form 9">
              <a:extLst>
                <a:ext uri="{FF2B5EF4-FFF2-40B4-BE49-F238E27FC236}">
                  <a16:creationId xmlns:a16="http://schemas.microsoft.com/office/drawing/2014/main" id="{0B501709-B41D-4FF7-8953-15F288617047}"/>
                </a:ext>
              </a:extLst>
            </p:cNvPr>
            <p:cNvSpPr/>
            <p:nvPr/>
          </p:nvSpPr>
          <p:spPr>
            <a:xfrm>
              <a:off x="1315641"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Spartid/mål</a:t>
              </a:r>
            </a:p>
          </p:txBody>
        </p:sp>
        <p:sp>
          <p:nvSpPr>
            <p:cNvPr id="11" name="Frihandsfigur: Form 10">
              <a:extLst>
                <a:ext uri="{FF2B5EF4-FFF2-40B4-BE49-F238E27FC236}">
                  <a16:creationId xmlns:a16="http://schemas.microsoft.com/office/drawing/2014/main" id="{2FA40384-2EE7-457A-BFF0-E8253D769784}"/>
                </a:ext>
              </a:extLst>
            </p:cNvPr>
            <p:cNvSpPr/>
            <p:nvPr/>
          </p:nvSpPr>
          <p:spPr>
            <a:xfrm>
              <a:off x="3549124"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Inställning till risk</a:t>
              </a:r>
            </a:p>
          </p:txBody>
        </p:sp>
        <p:sp>
          <p:nvSpPr>
            <p:cNvPr id="12" name="Frihandsfigur: Form 11">
              <a:extLst>
                <a:ext uri="{FF2B5EF4-FFF2-40B4-BE49-F238E27FC236}">
                  <a16:creationId xmlns:a16="http://schemas.microsoft.com/office/drawing/2014/main" id="{E6F5F682-0703-4E9D-9B4A-8539F1CF8834}"/>
                </a:ext>
              </a:extLst>
            </p:cNvPr>
            <p:cNvSpPr/>
            <p:nvPr/>
          </p:nvSpPr>
          <p:spPr>
            <a:xfrm>
              <a:off x="5782607" y="2674199"/>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a:t>Riskspridning</a:t>
              </a:r>
            </a:p>
          </p:txBody>
        </p:sp>
        <p:sp>
          <p:nvSpPr>
            <p:cNvPr id="13" name="Frihandsfigur: Form 12">
              <a:extLst>
                <a:ext uri="{FF2B5EF4-FFF2-40B4-BE49-F238E27FC236}">
                  <a16:creationId xmlns:a16="http://schemas.microsoft.com/office/drawing/2014/main" id="{73815D50-C525-43C0-805E-CF4B105C0AAE}"/>
                </a:ext>
              </a:extLst>
            </p:cNvPr>
            <p:cNvSpPr/>
            <p:nvPr/>
          </p:nvSpPr>
          <p:spPr>
            <a:xfrm>
              <a:off x="9593115" y="2606466"/>
              <a:ext cx="2089803" cy="1509601"/>
            </a:xfrm>
            <a:custGeom>
              <a:avLst/>
              <a:gdLst>
                <a:gd name="connsiteX0" fmla="*/ 0 w 2089803"/>
                <a:gd name="connsiteY0" fmla="*/ 251605 h 1509601"/>
                <a:gd name="connsiteX1" fmla="*/ 251605 w 2089803"/>
                <a:gd name="connsiteY1" fmla="*/ 0 h 1509601"/>
                <a:gd name="connsiteX2" fmla="*/ 1838198 w 2089803"/>
                <a:gd name="connsiteY2" fmla="*/ 0 h 1509601"/>
                <a:gd name="connsiteX3" fmla="*/ 2089803 w 2089803"/>
                <a:gd name="connsiteY3" fmla="*/ 251605 h 1509601"/>
                <a:gd name="connsiteX4" fmla="*/ 2089803 w 2089803"/>
                <a:gd name="connsiteY4" fmla="*/ 1257996 h 1509601"/>
                <a:gd name="connsiteX5" fmla="*/ 1838198 w 2089803"/>
                <a:gd name="connsiteY5" fmla="*/ 1509601 h 1509601"/>
                <a:gd name="connsiteX6" fmla="*/ 251605 w 2089803"/>
                <a:gd name="connsiteY6" fmla="*/ 1509601 h 1509601"/>
                <a:gd name="connsiteX7" fmla="*/ 0 w 2089803"/>
                <a:gd name="connsiteY7" fmla="*/ 1257996 h 1509601"/>
                <a:gd name="connsiteX8" fmla="*/ 0 w 2089803"/>
                <a:gd name="connsiteY8" fmla="*/ 251605 h 15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9803" h="1509601">
                  <a:moveTo>
                    <a:pt x="0" y="251605"/>
                  </a:moveTo>
                  <a:cubicBezTo>
                    <a:pt x="0" y="112647"/>
                    <a:pt x="112647" y="0"/>
                    <a:pt x="251605" y="0"/>
                  </a:cubicBezTo>
                  <a:lnTo>
                    <a:pt x="1838198" y="0"/>
                  </a:lnTo>
                  <a:cubicBezTo>
                    <a:pt x="1977156" y="0"/>
                    <a:pt x="2089803" y="112647"/>
                    <a:pt x="2089803" y="251605"/>
                  </a:cubicBezTo>
                  <a:lnTo>
                    <a:pt x="2089803" y="1257996"/>
                  </a:lnTo>
                  <a:cubicBezTo>
                    <a:pt x="2089803" y="1396954"/>
                    <a:pt x="1977156" y="1509601"/>
                    <a:pt x="1838198" y="1509601"/>
                  </a:cubicBezTo>
                  <a:lnTo>
                    <a:pt x="251605" y="1509601"/>
                  </a:lnTo>
                  <a:cubicBezTo>
                    <a:pt x="112647" y="1509601"/>
                    <a:pt x="0" y="1396954"/>
                    <a:pt x="0" y="1257996"/>
                  </a:cubicBezTo>
                  <a:lnTo>
                    <a:pt x="0" y="251605"/>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8943" tIns="168943" rIns="168943" bIns="168943" numCol="1" spcCol="1270" anchor="ctr" anchorCtr="0">
              <a:noAutofit/>
            </a:bodyPr>
            <a:lstStyle/>
            <a:p>
              <a:pPr marL="0" lvl="0" indent="0" algn="ctr" defTabSz="1111250">
                <a:lnSpc>
                  <a:spcPct val="90000"/>
                </a:lnSpc>
                <a:spcBef>
                  <a:spcPct val="0"/>
                </a:spcBef>
                <a:spcAft>
                  <a:spcPct val="35000"/>
                </a:spcAft>
                <a:buNone/>
              </a:pPr>
              <a:r>
                <a:rPr lang="sv-SE" sz="2500" kern="1200" dirty="0" err="1"/>
                <a:t>Fondtyp</a:t>
              </a:r>
              <a:r>
                <a:rPr lang="sv-SE" sz="2500" kern="1200" dirty="0"/>
                <a:t>(er)</a:t>
              </a:r>
            </a:p>
          </p:txBody>
        </p:sp>
      </p:grpSp>
      <p:sp>
        <p:nvSpPr>
          <p:cNvPr id="14" name="textruta 13">
            <a:extLst>
              <a:ext uri="{FF2B5EF4-FFF2-40B4-BE49-F238E27FC236}">
                <a16:creationId xmlns:a16="http://schemas.microsoft.com/office/drawing/2014/main" id="{FCFD5DCB-0ED9-46E7-8860-0BCE31D4ABD1}"/>
              </a:ext>
            </a:extLst>
          </p:cNvPr>
          <p:cNvSpPr txBox="1"/>
          <p:nvPr/>
        </p:nvSpPr>
        <p:spPr>
          <a:xfrm>
            <a:off x="910708" y="1371190"/>
            <a:ext cx="6097604" cy="400110"/>
          </a:xfrm>
          <a:prstGeom prst="rect">
            <a:avLst/>
          </a:prstGeom>
          <a:noFill/>
        </p:spPr>
        <p:txBody>
          <a:bodyPr wrap="square">
            <a:spAutoFit/>
          </a:bodyPr>
          <a:lstStyle/>
          <a:p>
            <a:pPr marL="342900" indent="-342900">
              <a:buFont typeface="Arial" panose="020B0604020202020204" pitchFamily="34" charset="0"/>
              <a:buChar char="•"/>
            </a:pPr>
            <a:r>
              <a:rPr lang="sv-SE" sz="2000" dirty="0">
                <a:ea typeface="Arial" charset="0"/>
                <a:cs typeface="Arial" charset="0"/>
              </a:rPr>
              <a:t>Hitta rätt sorts fond</a:t>
            </a:r>
            <a:endParaRPr lang="sv-SE" sz="2000" u="sng" dirty="0">
              <a:solidFill>
                <a:srgbClr val="FF0000"/>
              </a:solidFill>
              <a:ea typeface="Arial" charset="0"/>
              <a:cs typeface="Arial" charset="0"/>
            </a:endParaRPr>
          </a:p>
        </p:txBody>
      </p:sp>
    </p:spTree>
    <p:extLst>
      <p:ext uri="{BB962C8B-B14F-4D97-AF65-F5344CB8AC3E}">
        <p14:creationId xmlns:p14="http://schemas.microsoft.com/office/powerpoint/2010/main" val="2787991581"/>
      </p:ext>
    </p:extLst>
  </p:cSld>
  <p:clrMapOvr>
    <a:masterClrMapping/>
  </p:clrMapOvr>
</p:sld>
</file>

<file path=ppt/theme/theme1.xml><?xml version="1.0" encoding="utf-8"?>
<a:theme xmlns:a="http://schemas.openxmlformats.org/drawingml/2006/main" name="Office-tema">
  <a:themeElements>
    <a:clrScheme name="Egen 4">
      <a:dk1>
        <a:srgbClr val="000000"/>
      </a:dk1>
      <a:lt1>
        <a:srgbClr val="FFFFFF"/>
      </a:lt1>
      <a:dk2>
        <a:srgbClr val="44546A"/>
      </a:dk2>
      <a:lt2>
        <a:srgbClr val="E7E6E6"/>
      </a:lt2>
      <a:accent1>
        <a:srgbClr val="00A87C"/>
      </a:accent1>
      <a:accent2>
        <a:srgbClr val="8FB89D"/>
      </a:accent2>
      <a:accent3>
        <a:srgbClr val="A5A5A5"/>
      </a:accent3>
      <a:accent4>
        <a:srgbClr val="404040"/>
      </a:accent4>
      <a:accent5>
        <a:srgbClr val="009CB3"/>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3094E8E5-779E-8146-B6CA-6987839264D7}" vid="{C90A5D64-0899-D74A-B8A6-50F17302C7C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7394BF9B68A9D4DB65815DA5DFDBDB2" ma:contentTypeVersion="18" ma:contentTypeDescription="Skapa ett nytt dokument." ma:contentTypeScope="" ma:versionID="5e1dc48c00823854db86047ed6bc2a52">
  <xsd:schema xmlns:xsd="http://www.w3.org/2001/XMLSchema" xmlns:xs="http://www.w3.org/2001/XMLSchema" xmlns:p="http://schemas.microsoft.com/office/2006/metadata/properties" xmlns:ns2="4d81acc2-f705-4b52-a6f2-f401f3ddbbbe" xmlns:ns3="4607566f-1f79-4f5d-83a9-e2ecf0037801" targetNamespace="http://schemas.microsoft.com/office/2006/metadata/properties" ma:root="true" ma:fieldsID="5bb2bedf15ef8a58e4af2ff0df59ac70" ns2:_="" ns3:_="">
    <xsd:import namespace="4d81acc2-f705-4b52-a6f2-f401f3ddbbbe"/>
    <xsd:import namespace="4607566f-1f79-4f5d-83a9-e2ecf003780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81acc2-f705-4b52-a6f2-f401f3ddb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0136b68f-6cad-4777-ae5b-b41c7d92e7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7566f-1f79-4f5d-83a9-e2ecf0037801"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81d076ce-eea9-4f86-8a79-f1babfa30dc6}" ma:internalName="TaxCatchAll" ma:showField="CatchAllData" ma:web="4607566f-1f79-4f5d-83a9-e2ecf003780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5C4EA-8739-409D-99BC-1EEE285BD122}">
  <ds:schemaRefs>
    <ds:schemaRef ds:uri="http://schemas.microsoft.com/sharepoint/v3/contenttype/forms"/>
  </ds:schemaRefs>
</ds:datastoreItem>
</file>

<file path=customXml/itemProps2.xml><?xml version="1.0" encoding="utf-8"?>
<ds:datastoreItem xmlns:ds="http://schemas.openxmlformats.org/officeDocument/2006/customXml" ds:itemID="{B10C3106-14AC-42F0-83C7-877C49589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81acc2-f705-4b52-a6f2-f401f3ddbbbe"/>
    <ds:schemaRef ds:uri="4607566f-1f79-4f5d-83a9-e2ecf00378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FIIN0056 PPT_mall_fonder</Template>
  <TotalTime>9981</TotalTime>
  <Words>3646</Words>
  <Application>Microsoft Office PowerPoint</Application>
  <PresentationFormat>Bredbild</PresentationFormat>
  <Paragraphs>356</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Georgia</vt:lpstr>
      <vt:lpstr>Office-tema</vt:lpstr>
      <vt:lpstr>FONDER OCH FONDSPARANDE</vt:lpstr>
      <vt:lpstr>NÄSTAN ALLA SVENSKAR SPARAR I FONDER</vt:lpstr>
      <vt:lpstr>VAD ÄR EN FOND?</vt:lpstr>
      <vt:lpstr>KONSUMENTSKYDDET ÄR OMFATTANDE</vt:lpstr>
      <vt:lpstr>VILKA FONDER FINNS ATT VÄLJA PÅ?</vt:lpstr>
      <vt:lpstr>AVKASTNING FÖR OLIKA FONDTYPER 1998-12-31 – 2023-12-31</vt:lpstr>
      <vt:lpstr>FONDFÖRMÖGENHETENS UTVECKLING 1979-2024</vt:lpstr>
      <vt:lpstr>MEST PENGAR FINNS I AKTIEFONDER PER 2024-12-31</vt:lpstr>
      <vt:lpstr>ATT VÄLJA FONDER - STEG 1</vt:lpstr>
      <vt:lpstr>ATT VÄLJA FONDER - STEG 2</vt:lpstr>
      <vt:lpstr>SPARA HÅLLBART I FONDER</vt:lpstr>
      <vt:lpstr>AKTIVT FÖRVALTAD FOND ELLER INDEXFOND</vt:lpstr>
      <vt:lpstr>FONDAVGIFTER</vt:lpstr>
      <vt:lpstr>Avgiften är alltid avdragen  när avkastningen visas! </vt:lpstr>
      <vt:lpstr>FONDKOLLEN - WEBBPLATS</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Fonder och fondsparande</dc:title>
  <dc:creator>Niklas Uppenberg</dc:creator>
  <cp:lastModifiedBy>Vanda Brandt</cp:lastModifiedBy>
  <cp:revision>22</cp:revision>
  <dcterms:created xsi:type="dcterms:W3CDTF">2023-01-25T13:06:59Z</dcterms:created>
  <dcterms:modified xsi:type="dcterms:W3CDTF">2025-02-12T08:28:45Z</dcterms:modified>
</cp:coreProperties>
</file>