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Lst>
  <p:notesMasterIdLst>
    <p:notesMasterId r:id="rId22"/>
  </p:notesMasterIdLst>
  <p:sldIdLst>
    <p:sldId id="263" r:id="rId3"/>
    <p:sldId id="309" r:id="rId4"/>
    <p:sldId id="310" r:id="rId5"/>
    <p:sldId id="311" r:id="rId6"/>
    <p:sldId id="312" r:id="rId7"/>
    <p:sldId id="313" r:id="rId8"/>
    <p:sldId id="314" r:id="rId9"/>
    <p:sldId id="315" r:id="rId10"/>
    <p:sldId id="318" r:id="rId11"/>
    <p:sldId id="317" r:id="rId12"/>
    <p:sldId id="288" r:id="rId13"/>
    <p:sldId id="289" r:id="rId14"/>
    <p:sldId id="290" r:id="rId15"/>
    <p:sldId id="316" r:id="rId16"/>
    <p:sldId id="293" r:id="rId17"/>
    <p:sldId id="295" r:id="rId18"/>
    <p:sldId id="297" r:id="rId19"/>
    <p:sldId id="306" r:id="rId20"/>
    <p:sldId id="272" r:id="rId21"/>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D0D5"/>
    <a:srgbClr val="44999C"/>
    <a:srgbClr val="00A780"/>
    <a:srgbClr val="404040"/>
    <a:srgbClr val="91CAAF"/>
    <a:srgbClr val="00AA80"/>
    <a:srgbClr val="009CB3"/>
    <a:srgbClr val="E8E6E0"/>
    <a:srgbClr val="90B89D"/>
    <a:srgbClr val="069E6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1937" autoAdjust="0"/>
  </p:normalViewPr>
  <p:slideViewPr>
    <p:cSldViewPr snapToGrid="0" showGuides="1">
      <p:cViewPr varScale="1">
        <p:scale>
          <a:sx n="80" d="100"/>
          <a:sy n="80" d="100"/>
        </p:scale>
        <p:origin x="1794" y="90"/>
      </p:cViewPr>
      <p:guideLst>
        <p:guide orient="horz" pos="2160"/>
        <p:guide pos="3863"/>
      </p:guideLst>
    </p:cSldViewPr>
  </p:slideViewPr>
  <p:notesTextViewPr>
    <p:cViewPr>
      <p:scale>
        <a:sx n="1" d="1"/>
        <a:sy n="1" d="1"/>
      </p:scale>
      <p:origin x="0" y="0"/>
    </p:cViewPr>
  </p:notesTextViewPr>
  <p:notesViewPr>
    <p:cSldViewPr snapToGrid="0">
      <p:cViewPr varScale="1">
        <p:scale>
          <a:sx n="78" d="100"/>
          <a:sy n="78" d="100"/>
        </p:scale>
        <p:origin x="4062"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C1A1090-7399-BE47-B8B1-881EC826E9F9}" type="datetimeFigureOut">
              <a:rPr lang="sv-SE" smtClean="0"/>
              <a:t>2025-02-11</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391D9B3-0424-AE4A-B8B4-BBEE3C89A386}" type="slidenum">
              <a:rPr lang="sv-SE" smtClean="0"/>
              <a:t>‹#›</a:t>
            </a:fld>
            <a:endParaRPr lang="sv-SE"/>
          </a:p>
        </p:txBody>
      </p:sp>
    </p:spTree>
    <p:extLst>
      <p:ext uri="{BB962C8B-B14F-4D97-AF65-F5344CB8AC3E}">
        <p14:creationId xmlns:p14="http://schemas.microsoft.com/office/powerpoint/2010/main" val="330599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a:t>
            </a:fld>
            <a:endParaRPr lang="sv-SE"/>
          </a:p>
        </p:txBody>
      </p:sp>
    </p:spTree>
    <p:extLst>
      <p:ext uri="{BB962C8B-B14F-4D97-AF65-F5344CB8AC3E}">
        <p14:creationId xmlns:p14="http://schemas.microsoft.com/office/powerpoint/2010/main" val="686338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9F6E4-1854-3AE9-0A20-54E57506469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A9D0727-0C12-F4D1-A200-D0CF236CDB6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E343E16-EE1B-B0F2-AC2E-78998037F62B}"/>
              </a:ext>
            </a:extLst>
          </p:cNvPr>
          <p:cNvSpPr>
            <a:spLocks noGrp="1"/>
          </p:cNvSpPr>
          <p:nvPr>
            <p:ph type="body" idx="1"/>
          </p:nvPr>
        </p:nvSpPr>
        <p:spPr>
          <a:xfrm>
            <a:off x="679768" y="4777196"/>
            <a:ext cx="5438140" cy="390801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i="0" dirty="0">
                <a:effectLst/>
              </a:rPr>
              <a:t>Ombudsföretag vid personskador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finns flera företag som erbjuder hjälp med att kontakta försäkringsbolag och begära ersättning åt dig, men de tar betalt för tjänsten. Oftast kan du dock göra detta själv. Om du har varit med om en mindre olycka och känner dig stressad eller osäker på hur du ska få rätt ersättning, kan det ändå vara bra att veta att du ofta klarar av processen på egen hand.</a:t>
            </a:r>
            <a:endParaRPr lang="sv-SE" b="0" i="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i="0" dirty="0">
                <a:effectLst/>
              </a:rPr>
              <a:t>Höga avgifter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effectLst/>
              </a:rPr>
              <a:t>Ombudsföretagen tar procentuellt arvode från försäkringsersättningen. Avgiften är mellan 17,5 % och 30 % av ersättningen, ibland med ett tak (t.ex. 30 000 kr).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i="0" dirty="0">
                <a:effectLst/>
              </a:rPr>
              <a:t>Oftast klarar du det själv</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effectLst/>
              </a:rPr>
              <a:t>De flesta försäkringsärenden kan hanteras utan ombud, då försäkringsbolagen är skyldiga att ge hjälp. Skadehantering ska vara enkel och snabb, och försäkringsbolagen måste ge aktiv hjälp enligt branschrekommendationer. Undersökningar visar att hanteringen oftast får bra betyg. </a:t>
            </a:r>
            <a:br>
              <a:rPr lang="sv-SE" b="0" i="0" dirty="0">
                <a:solidFill>
                  <a:srgbClr val="22252A"/>
                </a:solidFill>
                <a:effectLst/>
                <a:latin typeface="Muli"/>
              </a:rPr>
            </a:br>
            <a:r>
              <a:rPr lang="sv-SE" b="0" i="0" dirty="0">
                <a:solidFill>
                  <a:srgbClr val="22252A"/>
                </a:solidFill>
                <a:effectLst/>
                <a:latin typeface="Muli"/>
              </a:rPr>
              <a:t>Även om du anlitar ett ombud måste du ändå själv agera genom att ge samma information till ombudet som du skulle gett direkt till försäkringsbolaget. En dialog mellan dig och försäkringsbolaget är en direkt kontaktväg. Förs dialogen i stället mellan dig, ombudet och försäkringsbolaget blir det ytterligare en part och risken för missförstånd kan öka.</a:t>
            </a:r>
            <a:endParaRPr lang="sv-SE" b="0" i="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i="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Kostnadsfria alternativ för omprövning av försäkringsbeslut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Inom försäkringsbranschen finns flera gratis alternativ för omprövning av beslut. Om du inte är nöjd med försäkringsbolagets svar kan du först begära en intern omprövning. Du kan också vända dig till olika nämnder som Personförsäkringsnämnden, Trafikskadenämnden, Ansvarsförsäkringens personskadenämnd eller Allmänna reklamationsnämnden för en kostnadsfri och oberoende bedömning. Se vår guide "Klaga i ett försäkringsärende" för mer information.</a:t>
            </a:r>
            <a:endParaRPr lang="sv-SE" b="1" dirty="0"/>
          </a:p>
        </p:txBody>
      </p:sp>
      <p:sp>
        <p:nvSpPr>
          <p:cNvPr id="4" name="Platshållare för bildnummer 3">
            <a:extLst>
              <a:ext uri="{FF2B5EF4-FFF2-40B4-BE49-F238E27FC236}">
                <a16:creationId xmlns:a16="http://schemas.microsoft.com/office/drawing/2014/main" id="{D5B2B985-10DB-2651-4B7A-614D0A512CAE}"/>
              </a:ext>
            </a:extLst>
          </p:cNvPr>
          <p:cNvSpPr>
            <a:spLocks noGrp="1"/>
          </p:cNvSpPr>
          <p:nvPr>
            <p:ph type="sldNum" sz="quarter" idx="5"/>
          </p:nvPr>
        </p:nvSpPr>
        <p:spPr/>
        <p:txBody>
          <a:bodyPr/>
          <a:lstStyle/>
          <a:p>
            <a:fld id="{6391D9B3-0424-AE4A-B8B4-BBEE3C89A386}" type="slidenum">
              <a:rPr lang="sv-SE" smtClean="0"/>
              <a:t>10</a:t>
            </a:fld>
            <a:endParaRPr lang="sv-SE"/>
          </a:p>
        </p:txBody>
      </p:sp>
    </p:spTree>
    <p:extLst>
      <p:ext uri="{BB962C8B-B14F-4D97-AF65-F5344CB8AC3E}">
        <p14:creationId xmlns:p14="http://schemas.microsoft.com/office/powerpoint/2010/main" val="326629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768" y="4777196"/>
            <a:ext cx="5438140" cy="4972286"/>
          </a:xfrm>
        </p:spPr>
        <p:txBody>
          <a:bodyPr/>
          <a:lstStyle/>
          <a:p>
            <a:r>
              <a:rPr lang="sv-SE" b="1" i="0" dirty="0">
                <a:solidFill>
                  <a:srgbClr val="333333"/>
                </a:solidFill>
                <a:effectLst/>
              </a:rPr>
              <a:t>Hemförsäkring – unikt försäkringspaket</a:t>
            </a:r>
          </a:p>
          <a:p>
            <a:r>
              <a:rPr lang="sv-SE" b="0" i="0" dirty="0">
                <a:solidFill>
                  <a:srgbClr val="333333"/>
                </a:solidFill>
                <a:effectLst/>
              </a:rPr>
              <a:t>Idag finns det cirka 400 000 personer som saknar en hemförsäkring, vilket är 3,5 procent av Sveriges befolkning. </a:t>
            </a:r>
          </a:p>
          <a:p>
            <a:pPr>
              <a:spcAft>
                <a:spcPts val="800"/>
              </a:spcAft>
            </a:pPr>
            <a:r>
              <a:rPr lang="sv-SE" dirty="0"/>
              <a:t>Oavsett om man bor i hyresrätt, bostadsrätt, inneboende eller i hus bör man ha en hemförsäkring. Alla hemförsäkringar är paketlösningar som innehåller egendomsskydd, reseskydd, ansvarsskydd och rättsskydd. Men hur hög ersättning en hemförsäkring ger, och för exakt vilka händelser, skiljer sig åt. Fler saker kan välta och gå sönder, i alla fall om barnen är livliga. Bor ni kvar i er villa måste ni även ha en villaförsäkring för byggnaden och tomten, och bor ni i bostadsrätt måste ni ha ett bostadsrättstillägg. Men ni måste även alltid ha en hemförsäkring. </a:t>
            </a:r>
          </a:p>
          <a:p>
            <a:pPr>
              <a:spcAft>
                <a:spcPts val="800"/>
              </a:spcAft>
            </a:pPr>
            <a:r>
              <a:rPr lang="sv-SE" dirty="0">
                <a:effectLst/>
                <a:ea typeface="Calibri" panose="020F0502020204030204" pitchFamily="34" charset="0"/>
                <a:cs typeface="Times New Roman" panose="02020603050405020304" pitchFamily="18" charset="0"/>
              </a:rPr>
              <a:t>När man blir äldre och ska flytta till ett äldreboende eller behöver ett anpassat boende är det viktigt att se över försäkringssituationen.</a:t>
            </a:r>
          </a:p>
          <a:p>
            <a:pPr marL="0" marR="0" lvl="0" indent="0" algn="l" defTabSz="914400" rtl="0" eaLnBrk="1" fontAlgn="auto" latinLnBrk="0" hangingPunct="1">
              <a:spcBef>
                <a:spcPts val="0"/>
              </a:spcBef>
              <a:spcAft>
                <a:spcPts val="800"/>
              </a:spcAft>
              <a:buClrTx/>
              <a:buSzTx/>
              <a:buFontTx/>
              <a:buNone/>
              <a:tabLst/>
              <a:defRPr/>
            </a:pPr>
            <a:r>
              <a:rPr lang="sv-SE" dirty="0">
                <a:effectLst/>
                <a:ea typeface="Calibri" panose="020F0502020204030204" pitchFamily="34" charset="0"/>
                <a:cs typeface="Times New Roman" panose="02020603050405020304" pitchFamily="18" charset="0"/>
              </a:rPr>
              <a:t>Det är viktigt att komma ihåg att en hemförsäkring en paketförsäkring som är viktig att ha och innehåller många skydd utöver för dina saker. Det kan räcka med en bas försäkring om man har mindre saker vid flytt och reser mindre.</a:t>
            </a:r>
          </a:p>
          <a:p>
            <a:r>
              <a:rPr lang="sv-SE" b="1" dirty="0"/>
              <a:t>Jämför hemförsäkringar:</a:t>
            </a:r>
          </a:p>
          <a:p>
            <a:r>
              <a:rPr lang="sv-SE" dirty="0"/>
              <a:t>https://www.konsumenternas.se/konsumentstod/jamforelser/boendeforsakringar/jamfor-hemforsakringar/</a:t>
            </a:r>
          </a:p>
          <a:p>
            <a:endParaRPr lang="sv-SE" dirty="0">
              <a:solidFill>
                <a:srgbClr val="22252A"/>
              </a:solidFill>
            </a:endParaRPr>
          </a:p>
          <a:p>
            <a:pPr marL="0" marR="0" lvl="0" indent="0" algn="l" defTabSz="914400" rtl="0" eaLnBrk="1" fontAlgn="auto" latinLnBrk="0" hangingPunct="1">
              <a:spcBef>
                <a:spcPts val="0"/>
              </a:spcBef>
              <a:spcAft>
                <a:spcPts val="0"/>
              </a:spcAft>
              <a:buClrTx/>
              <a:buSzTx/>
              <a:buFontTx/>
              <a:buNone/>
              <a:tabLst/>
              <a:defRPr/>
            </a:pPr>
            <a:r>
              <a:rPr lang="sv-SE" b="1" dirty="0">
                <a:solidFill>
                  <a:srgbClr val="22252A"/>
                </a:solidFill>
              </a:rPr>
              <a:t>Dödsbo – uppsägning av försäkring</a:t>
            </a:r>
          </a:p>
          <a:p>
            <a:pPr marL="0" marR="0" lvl="0" indent="0" algn="l" defTabSz="914400" rtl="0" eaLnBrk="1" fontAlgn="auto" latinLnBrk="0" hangingPunct="1">
              <a:spcBef>
                <a:spcPts val="0"/>
              </a:spcBef>
              <a:spcAft>
                <a:spcPts val="0"/>
              </a:spcAft>
              <a:buClrTx/>
              <a:buSzTx/>
              <a:buFontTx/>
              <a:buNone/>
              <a:tabLst/>
              <a:defRPr/>
            </a:pPr>
            <a:r>
              <a:rPr lang="sv-SE" dirty="0">
                <a:solidFill>
                  <a:srgbClr val="22252A"/>
                </a:solidFill>
              </a:rPr>
              <a:t>En vanligt förekommande fråga är när ett dödsbo ska säga upp försäkringen. </a:t>
            </a:r>
            <a:r>
              <a:rPr lang="sv-SE" b="0" i="0" dirty="0">
                <a:solidFill>
                  <a:srgbClr val="22252A"/>
                </a:solidFill>
                <a:effectLst/>
              </a:rPr>
              <a:t>När någon avlidit ska försäkringarna avslutas. Vissa avslutas automatiskt, andra måste dödsboet säga upp. Ligger hemförsäkringen i ett dödsbo kan den sägas upp först när bouppteckningen är klar. Ett skäl är att det rättsskydd som ingår i försäkringen kan behöva tas i anspråk av dödsboet.</a:t>
            </a:r>
            <a:endParaRPr lang="sv-SE" dirty="0">
              <a:solidFill>
                <a:srgbClr val="22252A"/>
              </a:solidFill>
            </a:endParaRPr>
          </a:p>
          <a:p>
            <a:pPr algn="l"/>
            <a:endParaRPr lang="sv-SE" dirty="0">
              <a:solidFill>
                <a:srgbClr val="22252A"/>
              </a:solidFill>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11</a:t>
            </a:fld>
            <a:endParaRPr lang="sv-SE"/>
          </a:p>
        </p:txBody>
      </p:sp>
    </p:spTree>
    <p:extLst>
      <p:ext uri="{BB962C8B-B14F-4D97-AF65-F5344CB8AC3E}">
        <p14:creationId xmlns:p14="http://schemas.microsoft.com/office/powerpoint/2010/main" val="544226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768" y="4777194"/>
            <a:ext cx="5438140" cy="5149445"/>
          </a:xfrm>
        </p:spPr>
        <p:txBody>
          <a:bodyPr/>
          <a:lstStyle/>
          <a:p>
            <a:r>
              <a:rPr lang="sv-SE" b="1" i="0" dirty="0">
                <a:solidFill>
                  <a:srgbClr val="22252A"/>
                </a:solidFill>
                <a:effectLst/>
              </a:rPr>
              <a:t>Bevisbörda - inbrott </a:t>
            </a:r>
          </a:p>
          <a:p>
            <a:r>
              <a:rPr lang="sv-SE" b="0" i="0" dirty="0">
                <a:solidFill>
                  <a:srgbClr val="22252A"/>
                </a:solidFill>
                <a:effectLst/>
              </a:rPr>
              <a:t>Alla försäkringsbolag ersätter stöld vid inbrott i din bostad. Men du måste kunna bevisa att du har drabbats av ett inbrott. Tänk på hur du förvarar dina värdefulla saker och att inte lämna ut din nyckel i onödan. Det påverkar möjligheten att få ersättning från din försäkring.</a:t>
            </a:r>
            <a:br>
              <a:rPr lang="sv-SE" b="0" i="0" dirty="0">
                <a:solidFill>
                  <a:srgbClr val="22252A"/>
                </a:solidFill>
                <a:effectLst/>
              </a:rPr>
            </a:br>
            <a:r>
              <a:rPr lang="sv-SE" b="0" i="0" dirty="0">
                <a:solidFill>
                  <a:srgbClr val="22252A"/>
                </a:solidFill>
                <a:effectLst/>
              </a:rPr>
              <a:t>Finns det brytmärken, ett förstört lås eller andra spår så räcker det normalt som bevis för att det har skett ett inbrott. Om det saknas spår på dörrar eller fönster måste du kunna bevisa att ett inbrott har ägt rum. Om någon har kommit in i din bostad genom en öppen altandörr kan du få svårt att bevisa att dina saker har blivit stulna. När en person som har haft tillgång till din nyckel har gått in i din bostad och stulit dina saker betraktas det normalt inte som stöld, om du själv har lämnat ut nyckeln. Hemförsäkringen ersätter då inte de saker som du har blivit av med. Tänk därför på att inte lämna ut din nyckel annat än i undantagsfall.</a:t>
            </a:r>
          </a:p>
          <a:p>
            <a:pPr marL="171450" indent="-171450" algn="l">
              <a:buFontTx/>
              <a:buChar char="-"/>
            </a:pPr>
            <a:endParaRPr lang="sv-SE" b="0" i="0" dirty="0">
              <a:solidFill>
                <a:srgbClr val="22252A"/>
              </a:solidFill>
              <a:effectLst/>
            </a:endParaRPr>
          </a:p>
          <a:p>
            <a:pPr algn="l"/>
            <a:r>
              <a:rPr lang="sv-SE" b="1" i="0" dirty="0">
                <a:solidFill>
                  <a:srgbClr val="22252A"/>
                </a:solidFill>
                <a:effectLst/>
              </a:rPr>
              <a:t>Stöld vid hemtjänst/ äldreboende </a:t>
            </a:r>
          </a:p>
          <a:p>
            <a:pPr algn="l"/>
            <a:r>
              <a:rPr lang="sv-SE" b="0" i="0" dirty="0">
                <a:solidFill>
                  <a:srgbClr val="22252A"/>
                </a:solidFill>
                <a:effectLst/>
              </a:rPr>
              <a:t>Om du har hemtjänst eller bor i särskilt boende där vårdpersonal har tillgång till din nyckel till bostaden kan du ändå få ersättning om du blir bestulen, trots att din nyckel har använts vid inbrottet. Hos samtliga försäkringsbolag finns det ett särskilt skydd i grundskyddet för denna situation. Vissa försäkringsbelopp ersätter med valt försäkringsbelopp medan andra har ett </a:t>
            </a:r>
            <a:r>
              <a:rPr lang="sv-SE" b="1" i="0" dirty="0">
                <a:solidFill>
                  <a:srgbClr val="22252A"/>
                </a:solidFill>
                <a:effectLst/>
              </a:rPr>
              <a:t>angivet maxbelopp. </a:t>
            </a:r>
          </a:p>
          <a:p>
            <a:pPr algn="l"/>
            <a:endParaRPr lang="sv-SE" b="1" dirty="0">
              <a:solidFill>
                <a:srgbClr val="22252A"/>
              </a:solidFill>
            </a:endParaRPr>
          </a:p>
          <a:p>
            <a:pPr algn="l"/>
            <a:r>
              <a:rPr lang="sv-SE" b="1" i="0" dirty="0">
                <a:solidFill>
                  <a:srgbClr val="22252A"/>
                </a:solidFill>
                <a:effectLst/>
              </a:rPr>
              <a:t>Styrka innehav och värde</a:t>
            </a:r>
          </a:p>
          <a:p>
            <a:pPr algn="l"/>
            <a:r>
              <a:rPr lang="sv-SE" b="0" i="0" dirty="0">
                <a:solidFill>
                  <a:srgbClr val="22252A"/>
                </a:solidFill>
                <a:effectLst/>
              </a:rPr>
              <a:t>Om du har blivit bestulen måste du kunna visa försäkringsbolaget att du har ägt de saker som du har blivit av med. Du måste också kunna visa värdet på det stulna. Dina saker ersätts normalt till marknadsvärdet. Det är bra om du har kvar kvitton men det är inte ett krav för att du ska ha rätt till ersättning. Andra sätt att bevisa vad du äger och vilket värde dina saker har är till exempel genom värderingsbevis, kontoutdrag och fotografier.</a:t>
            </a:r>
          </a:p>
          <a:p>
            <a:pPr marL="0" indent="0" algn="l">
              <a:buFontTx/>
              <a:buNone/>
            </a:pPr>
            <a:endParaRPr lang="sv-SE" b="0" i="0" dirty="0">
              <a:solidFill>
                <a:srgbClr val="22252A"/>
              </a:solidFill>
              <a:effectLst/>
            </a:endParaRPr>
          </a:p>
          <a:p>
            <a:pPr algn="l"/>
            <a:r>
              <a:rPr lang="sv-SE" b="1" i="0" dirty="0">
                <a:solidFill>
                  <a:srgbClr val="22252A"/>
                </a:solidFill>
                <a:effectLst/>
              </a:rPr>
              <a:t>Bedrägerier ökar</a:t>
            </a:r>
          </a:p>
          <a:p>
            <a:pPr algn="l"/>
            <a:r>
              <a:rPr lang="sv-SE" b="0" i="0" dirty="0">
                <a:solidFill>
                  <a:srgbClr val="22252A"/>
                </a:solidFill>
                <a:effectLst/>
              </a:rPr>
              <a:t>Bedrägerier inom försäkringsbranschen ökar, vilket beror på flera faktorer. Digitaliseringen gör det enklare för bedragare att lämna falska uppgifter och manipulera information, och ekonomisk osäkerhet kan leda till att fler personer försöker få ut pengar genom bedrägerier. Försäkringsbolag rapporterar att både enskilda individer och organiserade nätverk står bakom ökningen, och det rör sig om allt från uppblåsta skadekrav till fabricerade olyckor. Ökningen av bedrägerier skapar stora kostnader för branschen och kan i längden påverka premiekostnader för ärliga kunder. Exempel på detta är när äldre personer blir lurad att lämna ut sitt bank-id.</a:t>
            </a:r>
          </a:p>
        </p:txBody>
      </p:sp>
      <p:sp>
        <p:nvSpPr>
          <p:cNvPr id="4" name="Platshållare för bildnummer 3"/>
          <p:cNvSpPr>
            <a:spLocks noGrp="1"/>
          </p:cNvSpPr>
          <p:nvPr>
            <p:ph type="sldNum" sz="quarter" idx="5"/>
          </p:nvPr>
        </p:nvSpPr>
        <p:spPr/>
        <p:txBody>
          <a:bodyPr/>
          <a:lstStyle/>
          <a:p>
            <a:fld id="{6391D9B3-0424-AE4A-B8B4-BBEE3C89A386}" type="slidenum">
              <a:rPr lang="sv-SE" smtClean="0"/>
              <a:t>12</a:t>
            </a:fld>
            <a:endParaRPr lang="sv-SE"/>
          </a:p>
        </p:txBody>
      </p:sp>
    </p:spTree>
    <p:extLst>
      <p:ext uri="{BB962C8B-B14F-4D97-AF65-F5344CB8AC3E}">
        <p14:creationId xmlns:p14="http://schemas.microsoft.com/office/powerpoint/2010/main" val="3944867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768" y="4777194"/>
            <a:ext cx="5438140" cy="465138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Förläng reseskyddet i god tid – Karens samma resmål</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 alla hemförsäkringar finns ett reseskydd som innehåller det absolut viktigaste skyddet, om du behöver sjukhusvård utomlands eller hemtransport.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Reseskyddet gäller i minst 45 dagar och i 60 dagar hos några få försäkringsbolag. Om ni planerar att vara borta längre, är det viktigt att ni i förväg förlänger hemförsäkringens reseskydd, eller tecknar en särskild reseförsäkring, som ska gälla efter dag 45, så att ni inte är oförsäkrade.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Hemförsäkringens reseskydd brukar innehålla en karenstid som innebär att om du återvänder till samma resmål efter en tidigare resa, kan det finnas en viss tidsperiod (t.ex. 30 dagar) innan reseskyddet åter gäller. Detta förhindrar att försäkringen missbrukas vid längre vistelser som inte är avsedda att täckas av standardreseskyddet. Förläng hemförsäkringens reseskydd för hela vistelsen, annars kan du behöva teckna en separat reseförsäkring för resterande tid för att vara skyddad.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Medicinskt förhandsbesked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Reseskyddet hjälper dig bland annat om du blir akut sjuk eller skadad på din resa. Om du har en pågående sjukdom eller skada ska du kontakta ditt försäkringsbolag före resan. Du kan behöva kontakta ditt försäkringsbolag för att få ett medicinskt förhandsbesked så du vet hur ditt reseskydd gäller.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Avbeställningsskydd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Ett avbeställningsskydd kan ingå i mer omfattande hemförsäkringar, men kan också ingå i kortförsäkringen när du betalar resan med kort. Kontrollera maxbeloppen om dyr resa.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Riskfylld aktivitet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Ska du ägna dig åt riskfyllda aktiviteter behöver du oftast teckna en separat försäkring eftersom de flesta hemförsäkringar undantar riskfyllda aktiviteter.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Kom om ihåg resebeviset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Ta med ditt personliga resebevis när du ska ut och resa. Det visar att du har en försäkring med reseskydd om något skulle hända. Det visar också vart du ska vända dig för att få kvalitetssäkrad vård om du blir sjuk eller skadad under resan.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EU-kort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EU-kortet (det europeiska sjukförsäkringskortet) ger dig rätt till vård när du reser inom EU/EES och Schweiz. Du har rätt till vård vid sjukhus, läkar- och tandläkarmottagningar som är anslutna till landets allmänna sjukvårdssystem. Du betalar enbart de patientavgifter som landets egna invånare betalar. Beställ EU-kortet från Försäkringskassan. EU-kortet ersätter inte hemresor med till exempel ambulansflyg. En reseförsäkring kan, till skillnad från EU-kortet, även ge tillgång till privat sjukvård.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Jämför hemförsäkringens reseskydd: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https://www.konsumenternas.se/konsumentstod/jamforelser/boendeforsakringar/jamfor-hemforsakringar/jamfor-villkor/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13</a:t>
            </a:fld>
            <a:endParaRPr lang="sv-SE"/>
          </a:p>
        </p:txBody>
      </p:sp>
    </p:spTree>
    <p:extLst>
      <p:ext uri="{BB962C8B-B14F-4D97-AF65-F5344CB8AC3E}">
        <p14:creationId xmlns:p14="http://schemas.microsoft.com/office/powerpoint/2010/main" val="1080655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768" y="4777194"/>
            <a:ext cx="5438140" cy="465139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latin typeface="+mn-lt"/>
                <a:ea typeface="+mn-ea"/>
                <a:cs typeface="Arial" panose="020B0604020202020204" pitchFamily="34" charset="0"/>
              </a:rPr>
              <a:t>Ansvarsskydd och m</a:t>
            </a:r>
            <a:r>
              <a:rPr lang="sv-SE" sz="1200" b="1" kern="1200" dirty="0">
                <a:solidFill>
                  <a:schemeClr val="tx1"/>
                </a:solidFill>
                <a:cs typeface="Arial" panose="020B0604020202020204" pitchFamily="34" charset="0"/>
              </a:rPr>
              <a:t>axbelopp</a:t>
            </a:r>
          </a:p>
          <a:p>
            <a:pPr marR="0" lvl="0" indent="0" algn="l" fontAlgn="auto">
              <a:lnSpc>
                <a:spcPct val="100000"/>
              </a:lnSpc>
              <a:spcBef>
                <a:spcPts val="0"/>
              </a:spcBef>
              <a:spcAft>
                <a:spcPts val="0"/>
              </a:spcAft>
              <a:buClrTx/>
              <a:buSzTx/>
              <a:buFontTx/>
              <a:buNone/>
              <a:tabLst/>
              <a:defRPr/>
            </a:pPr>
            <a:r>
              <a:rPr lang="sv-SE" dirty="0"/>
              <a:t>Om du blir krävd på ersättning från någon som anser att du har orsakat honom eller henne en skada kan du få hjälp ur ansvarsskyddet i din hemförsäkring. Anmäl till ditt försäkringsbolag som utreder om du har varit vårdslös. Om försäkringsbolaget kommer fram till att du är skadeståndsskyldig, betalar försäkringsbolaget ut en ersättning till den som drabbats av skadan. Om du inte anses ha varit vårdslös avvisar försäkringsbolaget kravet och du behöver normalt inte heller ersätta den som kräver dig på ersättning. </a:t>
            </a:r>
            <a:r>
              <a:rPr lang="sv-SE" sz="1200" kern="1200" dirty="0">
                <a:solidFill>
                  <a:schemeClr val="tx1"/>
                </a:solidFill>
                <a:cs typeface="Arial" panose="020B0604020202020204" pitchFamily="34" charset="0"/>
              </a:rPr>
              <a:t>Ansvarsskyddet täcker </a:t>
            </a:r>
            <a:r>
              <a:rPr lang="sv-SE" dirty="0"/>
              <a:t>upp till 5 miljoner kronor oavsett bolag. Skyddet har en grundsjälvrisk. Maxbeloppet gäller per skada eller per försäkrings år.</a:t>
            </a:r>
          </a:p>
          <a:p>
            <a:pPr algn="l"/>
            <a:endParaRPr lang="sv-SE" dirty="0"/>
          </a:p>
          <a:p>
            <a:pPr algn="l"/>
            <a:r>
              <a:rPr lang="sv-SE" b="1" dirty="0"/>
              <a:t>Exempel när ansvarsskyddet kan användas</a:t>
            </a:r>
          </a:p>
          <a:p>
            <a:pPr algn="l"/>
            <a:r>
              <a:rPr lang="sv-SE" dirty="0"/>
              <a:t>Ansvarsskyddet kan till exempel användas om du får ett skadeståndskrav riktat mot dig för att:</a:t>
            </a:r>
          </a:p>
          <a:p>
            <a:pPr marL="171450" indent="-171450" algn="l">
              <a:buFont typeface="Arial" panose="020B0604020202020204" pitchFamily="34" charset="0"/>
              <a:buChar char="•"/>
            </a:pPr>
            <a:r>
              <a:rPr lang="sv-SE" dirty="0"/>
              <a:t>du har tagit sönder ett handfat i någon annans lägenhet</a:t>
            </a:r>
          </a:p>
          <a:p>
            <a:pPr marL="171450" indent="-171450" algn="l">
              <a:buFont typeface="Arial" panose="020B0604020202020204" pitchFamily="34" charset="0"/>
              <a:buChar char="•"/>
            </a:pPr>
            <a:r>
              <a:rPr lang="sv-SE" dirty="0"/>
              <a:t>du har vållat en vattenskada i din bostadsrätt som har orsakat skada i grannens lägenhet</a:t>
            </a:r>
          </a:p>
          <a:p>
            <a:pPr marL="171450" indent="-171450" algn="l">
              <a:buFont typeface="Arial" panose="020B0604020202020204" pitchFamily="34" charset="0"/>
              <a:buChar char="•"/>
            </a:pPr>
            <a:r>
              <a:rPr lang="sv-SE" dirty="0"/>
              <a:t>din hund har bitit grannens hund</a:t>
            </a:r>
          </a:p>
          <a:p>
            <a:pPr marL="171450" indent="-171450" algn="l">
              <a:buFont typeface="Arial" panose="020B0604020202020204" pitchFamily="34" charset="0"/>
              <a:buChar char="•"/>
            </a:pPr>
            <a:endParaRPr lang="sv-SE" dirty="0"/>
          </a:p>
          <a:p>
            <a:pPr marL="0" indent="0">
              <a:buFont typeface="Arial" panose="020B0604020202020204" pitchFamily="34" charset="0"/>
              <a:buNone/>
              <a:defRPr/>
            </a:pPr>
            <a:r>
              <a:rPr lang="sv-SE" b="1" dirty="0"/>
              <a:t>Rättsskyddets omfattning och juridiskt ombud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0" i="0" dirty="0">
                <a:solidFill>
                  <a:srgbClr val="22252A"/>
                </a:solidFill>
                <a:effectLst/>
              </a:rPr>
              <a:t>Ombuds- och rättegångskostnader om du hamnar i en tvist som kan prövas som tvistemål i tingsrätten, hovrätten och Högsta domstolen. </a:t>
            </a:r>
            <a:r>
              <a:rPr lang="sv-SE" b="0" dirty="0"/>
              <a:t>Tvist uppstår när ett framställt krav till någon som tillbakavisas/bestrids.</a:t>
            </a:r>
            <a:r>
              <a:rPr lang="sv-SE" b="0" i="0" dirty="0">
                <a:solidFill>
                  <a:srgbClr val="22252A"/>
                </a:solidFill>
                <a:effectLst/>
              </a:rPr>
              <a:t> För att rättsskyddsförsäkringen ska gälla måste du anlita ett ombud som företräder dig i tvisten. Det är viktigt att din advokat ansöker om rättskydd så att du vet om du kan få ombudskostnaderna ersatta via rättskyddet.</a:t>
            </a:r>
          </a:p>
          <a:p>
            <a:pPr marL="0" indent="0">
              <a:buFont typeface="Arial" panose="020B0604020202020204" pitchFamily="34" charset="0"/>
              <a:buNone/>
              <a:defRPr/>
            </a:pPr>
            <a:endParaRPr lang="sv-SE" b="0" i="0" dirty="0">
              <a:solidFill>
                <a:srgbClr val="22252A"/>
              </a:solidFill>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1" dirty="0"/>
              <a:t>Karenstid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0" dirty="0"/>
              <a:t>Du måste ha en giltig försäkring när tvisten uppstår. Huvudregeln är att försäkringen måste varit gällande under en sammanhängande period under minst 2 år. OBS! Inga glapp får finnas.</a:t>
            </a:r>
            <a:r>
              <a:rPr lang="sv-SE" b="0" i="0" dirty="0">
                <a:solidFill>
                  <a:srgbClr val="22252A"/>
                </a:solidFill>
                <a:effectLst/>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Självrisk och maxbelopp</a:t>
            </a:r>
          </a:p>
          <a:p>
            <a:pPr>
              <a:defRPr/>
            </a:pPr>
            <a:r>
              <a:rPr lang="sv-SE" dirty="0"/>
              <a:t>Självrisken är cirka 20-25 procent av ombudskostnaderna, men detta varierar så kontrollera med ditt försäkringsbolag. </a:t>
            </a:r>
          </a:p>
          <a:p>
            <a:pPr marL="0" indent="0">
              <a:buFont typeface="Arial" panose="020B0604020202020204" pitchFamily="34" charset="0"/>
              <a:buNone/>
              <a:defRPr/>
            </a:pPr>
            <a:r>
              <a:rPr lang="sv-SE" dirty="0"/>
              <a:t>Du kan få 130 000 – 400 000 kronor beroende på bolag. </a:t>
            </a:r>
            <a:r>
              <a:rPr lang="sv-SE" b="0" dirty="0"/>
              <a:t>Det finns rättsskydd även i motorförsäkringar, till exempel vid personskador.</a:t>
            </a:r>
          </a:p>
          <a:p>
            <a:pPr marL="171450" indent="-171450" algn="l">
              <a:buFont typeface="Arial" panose="020B0604020202020204" pitchFamily="34" charset="0"/>
              <a:buChar char="•"/>
            </a:pPr>
            <a:endParaRPr lang="sv-SE" dirty="0"/>
          </a:p>
          <a:p>
            <a:pPr marR="0" lvl="0" indent="0" algn="l" fontAlgn="auto">
              <a:lnSpc>
                <a:spcPct val="100000"/>
              </a:lnSpc>
              <a:spcBef>
                <a:spcPts val="0"/>
              </a:spcBef>
              <a:spcAft>
                <a:spcPts val="0"/>
              </a:spcAft>
              <a:buClrTx/>
              <a:buSzTx/>
              <a:buFontTx/>
              <a:buNone/>
              <a:tabLst/>
              <a:defRPr/>
            </a:pPr>
            <a:r>
              <a:rPr lang="sv-SE" b="1" dirty="0"/>
              <a:t>Överfallsskydd</a:t>
            </a:r>
            <a:endParaRPr lang="sv-SE" dirty="0"/>
          </a:p>
          <a:p>
            <a:pPr marR="0" lvl="0" indent="0" algn="l" fontAlgn="auto">
              <a:lnSpc>
                <a:spcPct val="100000"/>
              </a:lnSpc>
              <a:spcBef>
                <a:spcPts val="0"/>
              </a:spcBef>
              <a:spcAft>
                <a:spcPts val="0"/>
              </a:spcAft>
              <a:buClrTx/>
              <a:buSzTx/>
              <a:buFontTx/>
              <a:buNone/>
              <a:tabLst/>
              <a:defRPr/>
            </a:pPr>
            <a:r>
              <a:rPr lang="sv-SE" dirty="0"/>
              <a:t>Gäller våldsbrott och sexualbrott, upp till 6 000-150 000 kronor. </a:t>
            </a:r>
          </a:p>
          <a:p>
            <a:pPr marR="0" lvl="0" indent="0" algn="l" fontAlgn="auto">
              <a:lnSpc>
                <a:spcPct val="100000"/>
              </a:lnSpc>
              <a:spcBef>
                <a:spcPts val="0"/>
              </a:spcBef>
              <a:spcAft>
                <a:spcPts val="0"/>
              </a:spcAft>
              <a:buClrTx/>
              <a:buSzTx/>
              <a:buFontTx/>
              <a:buNone/>
              <a:tabLst/>
              <a:defRPr/>
            </a:pPr>
            <a:r>
              <a:rPr lang="sv-SE" dirty="0"/>
              <a:t>Överfall ersätts normalt med schablonbelopp som inkluderar kränkning, sveda och värk. Du ska visa att du utsatts för brottet men gärningsmannen behöver inte dömas</a:t>
            </a:r>
            <a:r>
              <a:rPr lang="sv-SE" b="0" i="0" dirty="0">
                <a:effectLst/>
              </a:rPr>
              <a:t>.</a:t>
            </a:r>
            <a:r>
              <a:rPr lang="sv-SE" dirty="0"/>
              <a:t> Vanligen ingår kristerapi 10 tillfällen. </a:t>
            </a:r>
            <a:r>
              <a:rPr lang="sv-SE" b="0" i="0" dirty="0">
                <a:effectLst/>
              </a:rPr>
              <a:t>Drabbas du av ett överfall som utförs av någon som ingår i samma hemförsäkring som du kan du få ersättning hos några bolag.</a:t>
            </a:r>
            <a:r>
              <a:rPr lang="sv-SE" dirty="0"/>
              <a:t> </a:t>
            </a:r>
          </a:p>
          <a:p>
            <a:pPr marR="0" lvl="0" indent="0" algn="l" fontAlgn="auto">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14</a:t>
            </a:fld>
            <a:endParaRPr lang="sv-SE"/>
          </a:p>
        </p:txBody>
      </p:sp>
    </p:spTree>
    <p:extLst>
      <p:ext uri="{BB962C8B-B14F-4D97-AF65-F5344CB8AC3E}">
        <p14:creationId xmlns:p14="http://schemas.microsoft.com/office/powerpoint/2010/main" val="1359845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768" y="4777195"/>
            <a:ext cx="5438140" cy="430502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Allriskskydd även kallad drulle- eller otursskydd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Generellt sett behövs ingen produktförsäkring om du har ett allriskskydd som täcker alla dina saker. Ett allriskskydd ingår vanligen i mer omfattande hemförsäkringar. Annars kan du teckna den som ett tillägg. Om en sak skadas vid en plötslig och oförutsedd händelse gäller hemförsäkringens allriskskydd.  Tänk på att ett allriskskydd gäller för alla dina saker till skillnad från en produktförsäkring som bara gäller för en viss sak.</a:t>
            </a:r>
          </a:p>
          <a:p>
            <a:endParaRPr lang="sv-SE" dirty="0"/>
          </a:p>
          <a:p>
            <a:pPr algn="l"/>
            <a:r>
              <a:rPr lang="sv-SE" b="1" i="0" dirty="0">
                <a:effectLst/>
              </a:rPr>
              <a:t>Produktförsäkring - lägre självrisk och högre värdering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När du köper till exempel en TV, mobiltelefon, dator, klocka eller smycke så erbjuds du ofta att teckna en särskild produktförsäkring. En sådan försäkring ersätter produkten om den slutar fungera eller blir skadad av någon plötslig, oförutsedd händelse. </a:t>
            </a:r>
            <a:r>
              <a:rPr lang="sv-SE" b="0" i="0" dirty="0">
                <a:effectLst/>
              </a:rPr>
              <a:t>En produktförsäkring kan däremot ha lägre självrisk än hemförsäkringen eller ingen självrisk alls. De kan ha förmånligare åldersavdrag. Din ersättning kan därför bli högre än genom din hemförsäkring. Men en produktförsäkring är ofta dyr i förhållande till produktens värde.</a:t>
            </a:r>
          </a:p>
          <a:p>
            <a:endParaRPr lang="sv-SE" b="0" dirty="0"/>
          </a:p>
          <a:p>
            <a:r>
              <a:rPr lang="sv-SE" b="1" dirty="0"/>
              <a:t>Hemförsäkringar med nyvärdes- eller elektronikskydd </a:t>
            </a:r>
          </a:p>
          <a:p>
            <a:r>
              <a:rPr lang="sv-SE" dirty="0"/>
              <a:t>För en del saker som till exempel TV-apparater, surfplattor, datorer (ej mobiler) och hushållsmaskiner kan det även genom din hemförsäkring ingå ett särskilt nyvärdesskydd eller elektronikskydd som gäller i 2-4 år. Med ett nyvärdesskydd ersätts din produkt med samma prestanda till dagens inköpspris i 2-4 år, det vill säga försäkringsbolaget gör då inget åldersavdrag.</a:t>
            </a:r>
          </a:p>
          <a:p>
            <a:endParaRPr lang="sv-SE" dirty="0"/>
          </a:p>
          <a:p>
            <a:r>
              <a:rPr lang="sv-SE" b="1" dirty="0"/>
              <a:t>ID-skyddsförsäkringar</a:t>
            </a:r>
            <a:br>
              <a:rPr lang="sv-SE" dirty="0"/>
            </a:br>
            <a:r>
              <a:rPr lang="sv-SE" dirty="0"/>
              <a:t>Separata </a:t>
            </a:r>
            <a:r>
              <a:rPr lang="sv-SE" kern="1200" dirty="0"/>
              <a:t>ID-skyddsförsäkringar är </a:t>
            </a:r>
            <a:r>
              <a:rPr lang="sv-SE" dirty="0"/>
              <a:t>oftast onödiga eftersom ett liknande skydd i många fall ingår i en hemförsäkring. ID-skyddet i hemförsäkringen innehåller </a:t>
            </a:r>
            <a:r>
              <a:rPr lang="sv-SE" b="0" i="0" dirty="0">
                <a:effectLst/>
              </a:rPr>
              <a:t>rådgivning för att förebygga och begränsa följderna av obehöriga handlingar, assistans med att avvisa betalningskrav samt hjälp att radera betalningsanmärkningar.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15</a:t>
            </a:fld>
            <a:endParaRPr lang="sv-SE"/>
          </a:p>
        </p:txBody>
      </p:sp>
    </p:spTree>
    <p:extLst>
      <p:ext uri="{BB962C8B-B14F-4D97-AF65-F5344CB8AC3E}">
        <p14:creationId xmlns:p14="http://schemas.microsoft.com/office/powerpoint/2010/main" val="1456570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768" y="4777194"/>
            <a:ext cx="5438140" cy="3996103"/>
          </a:xfrm>
        </p:spPr>
        <p:txBody>
          <a:bodyPr/>
          <a:lstStyle/>
          <a:p>
            <a:pPr marL="0" algn="l" defTabSz="914400" rtl="0" eaLnBrk="1" latinLnBrk="0" hangingPunct="1"/>
            <a:r>
              <a:rPr lang="sv-SE" sz="1200" b="1" i="0" kern="1200" dirty="0">
                <a:solidFill>
                  <a:srgbClr val="22252A"/>
                </a:solidFill>
                <a:effectLst/>
                <a:latin typeface="+mn-lt"/>
                <a:ea typeface="+mn-ea"/>
                <a:cs typeface="+mn-cs"/>
              </a:rPr>
              <a:t>Livförsäkring – engångsbelopp till förmånstagare</a:t>
            </a:r>
          </a:p>
          <a:p>
            <a:pPr marL="0" algn="l" defTabSz="914400" rtl="0" eaLnBrk="1" latinLnBrk="0" hangingPunct="1"/>
            <a:r>
              <a:rPr lang="sv-SE" sz="1200" b="0" i="0" kern="1200" dirty="0">
                <a:solidFill>
                  <a:srgbClr val="22252A"/>
                </a:solidFill>
                <a:effectLst/>
                <a:latin typeface="+mn-lt"/>
                <a:ea typeface="+mn-ea"/>
                <a:cs typeface="+mn-cs"/>
              </a:rPr>
              <a:t>En livförsäkring tecknar du för dina efterlevande. Om du dör under den tid som försäkringen gäller betalas det ut ett engångsbelopp till dem som du skrivit in som förmånstagare.</a:t>
            </a:r>
            <a:r>
              <a:rPr lang="sv-SE" sz="1200" b="0" i="0" kern="1200" baseline="0" dirty="0">
                <a:solidFill>
                  <a:srgbClr val="22252A"/>
                </a:solidFill>
                <a:effectLst/>
                <a:latin typeface="+mn-lt"/>
                <a:ea typeface="+mn-ea"/>
                <a:cs typeface="+mn-cs"/>
              </a:rPr>
              <a:t> </a:t>
            </a:r>
            <a:r>
              <a:rPr lang="sv-SE" sz="1200" b="0" i="0" kern="1200" dirty="0">
                <a:solidFill>
                  <a:srgbClr val="22252A"/>
                </a:solidFill>
                <a:effectLst/>
                <a:latin typeface="+mn-lt"/>
                <a:ea typeface="+mn-ea"/>
                <a:cs typeface="+mn-cs"/>
              </a:rPr>
              <a:t>En livförsäkring är inte ett sparande utan en så kallad riskförsäkring. Du betalar löpande en premie för ett visst försäkringsbelopp, som du väljer själv. När du dör betalas det ut ett engångsbelopp till dem du skrivit in som förmånstagare, förutsatt att försäkringen fortfarande gäller. De flesta livförsäkringar slutar att gälla mellan 65 och 85 års ålder; det står i villkoren. Efter det betalas inget från försäkringen längre.</a:t>
            </a:r>
          </a:p>
          <a:p>
            <a:pPr marL="0" algn="l" defTabSz="914400" rtl="0" eaLnBrk="1" latinLnBrk="0" hangingPunct="1"/>
            <a:endParaRPr lang="sv-SE" sz="1200" b="0" i="0" kern="1200" dirty="0">
              <a:solidFill>
                <a:srgbClr val="22252A"/>
              </a:solidFill>
              <a:effectLst/>
              <a:latin typeface="+mn-lt"/>
              <a:ea typeface="+mn-ea"/>
              <a:cs typeface="+mn-cs"/>
            </a:endParaRPr>
          </a:p>
          <a:p>
            <a:pPr marL="0" algn="l" defTabSz="914400" rtl="0" eaLnBrk="1" latinLnBrk="0" hangingPunct="1"/>
            <a:r>
              <a:rPr lang="sv-SE" sz="1200" b="0" i="0" kern="1200" dirty="0">
                <a:solidFill>
                  <a:srgbClr val="22252A"/>
                </a:solidFill>
                <a:effectLst/>
                <a:latin typeface="+mn-lt"/>
                <a:ea typeface="+mn-ea"/>
                <a:cs typeface="+mn-cs"/>
              </a:rPr>
              <a:t>Försäkringsvillkoren för rena livförsäkringar är relativt lika mellan försäkringsbolagen. Det som varierar är premien, som är beroende av din ålder och vilket försäkringsbelopp du väljer.</a:t>
            </a:r>
            <a:r>
              <a:rPr lang="sv-SE" sz="1200" b="0" i="0" kern="1200" baseline="0" dirty="0">
                <a:solidFill>
                  <a:srgbClr val="22252A"/>
                </a:solidFill>
                <a:effectLst/>
                <a:latin typeface="+mn-lt"/>
                <a:ea typeface="+mn-ea"/>
                <a:cs typeface="+mn-cs"/>
              </a:rPr>
              <a:t> </a:t>
            </a:r>
          </a:p>
          <a:p>
            <a:pPr marL="0" algn="l" defTabSz="914400" rtl="0" eaLnBrk="1" latinLnBrk="0" hangingPunct="1"/>
            <a:endParaRPr lang="sv-SE" sz="1200" b="0" i="0" kern="1200" dirty="0">
              <a:solidFill>
                <a:srgbClr val="22252A"/>
              </a:solidFill>
              <a:effectLst/>
              <a:latin typeface="+mn-lt"/>
              <a:ea typeface="+mn-ea"/>
              <a:cs typeface="+mn-cs"/>
            </a:endParaRPr>
          </a:p>
          <a:p>
            <a:pPr marL="0" algn="l" defTabSz="914400" rtl="0" eaLnBrk="1" latinLnBrk="0" hangingPunct="1"/>
            <a:r>
              <a:rPr lang="sv-SE" sz="1200" b="1" i="0" kern="1200" dirty="0">
                <a:solidFill>
                  <a:srgbClr val="22252A"/>
                </a:solidFill>
                <a:effectLst/>
                <a:latin typeface="+mn-lt"/>
                <a:ea typeface="+mn-ea"/>
                <a:cs typeface="+mn-cs"/>
              </a:rPr>
              <a:t>Vad har ni för livförsäkringar redan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rgbClr val="22252A"/>
                </a:solidFill>
                <a:effectLst/>
                <a:latin typeface="+mn-lt"/>
                <a:ea typeface="+mn-ea"/>
                <a:cs typeface="+mn-cs"/>
              </a:rPr>
              <a:t>Andra försäkringar kan fungera som en livförsäkring, till </a:t>
            </a:r>
            <a:r>
              <a:rPr lang="sv-SE" sz="1200" b="0" i="0" u="none" kern="1200" dirty="0">
                <a:solidFill>
                  <a:srgbClr val="22252A"/>
                </a:solidFill>
                <a:effectLst/>
                <a:latin typeface="+mn-lt"/>
                <a:ea typeface="+mn-ea"/>
                <a:cs typeface="+mn-cs"/>
              </a:rPr>
              <a:t>exempel låneskydd och det återbetalningsskydd som ingår eller kan väljas till i tjänstepensioner.</a:t>
            </a:r>
          </a:p>
          <a:p>
            <a:pPr marL="0" algn="l" defTabSz="914400" rtl="0" eaLnBrk="1" latinLnBrk="0" hangingPunct="1"/>
            <a:r>
              <a:rPr lang="sv-SE" sz="1200" b="0" i="0" kern="1200" dirty="0">
                <a:solidFill>
                  <a:srgbClr val="22252A"/>
                </a:solidFill>
                <a:effectLst/>
                <a:latin typeface="+mn-lt"/>
                <a:ea typeface="+mn-ea"/>
                <a:cs typeface="+mn-cs"/>
              </a:rPr>
              <a:t>Efter att ha funderat på behovet bör ni undersöka hur behovet är täckt idag. Det kan vara lätt att missa någon av de försäkringar man redan har. Till exempel kan det finnas gruppförsäkringar och försäkringar som formellt inte kallas för livförsäkringar men som fungerar på samma sätt. </a:t>
            </a:r>
          </a:p>
          <a:p>
            <a:pPr marL="0" algn="l" defTabSz="914400" rtl="0" eaLnBrk="1" latinLnBrk="0" hangingPunct="1"/>
            <a:endParaRPr lang="sv-SE" sz="1200" b="1" i="0" kern="1200" dirty="0">
              <a:solidFill>
                <a:srgbClr val="22252A"/>
              </a:solidFill>
              <a:effectLst/>
              <a:latin typeface="+mn-lt"/>
              <a:ea typeface="+mn-ea"/>
              <a:cs typeface="+mn-cs"/>
            </a:endParaRPr>
          </a:p>
          <a:p>
            <a:pPr marL="0" algn="l" defTabSz="914400" rtl="0" eaLnBrk="1" latinLnBrk="0" hangingPunct="1"/>
            <a:r>
              <a:rPr lang="sv-SE" sz="1200" b="1" i="0" kern="1200" dirty="0">
                <a:solidFill>
                  <a:srgbClr val="22252A"/>
                </a:solidFill>
                <a:effectLst/>
                <a:latin typeface="+mn-lt"/>
                <a:ea typeface="+mn-ea"/>
                <a:cs typeface="+mn-cs"/>
              </a:rPr>
              <a:t>Leta till exempel efter om ni har: </a:t>
            </a:r>
          </a:p>
          <a:p>
            <a:pPr marL="0" algn="l" defTabSz="914400" rtl="0" eaLnBrk="1" latinLnBrk="0" hangingPunct="1">
              <a:buFont typeface="Arial" panose="020B0604020202020204" pitchFamily="34" charset="0"/>
              <a:buChar char="•"/>
            </a:pPr>
            <a:r>
              <a:rPr lang="sv-SE" sz="1200" b="0" i="0" kern="1200" dirty="0">
                <a:solidFill>
                  <a:srgbClr val="22252A"/>
                </a:solidFill>
                <a:effectLst/>
                <a:latin typeface="+mn-lt"/>
                <a:ea typeface="+mn-ea"/>
                <a:cs typeface="+mn-cs"/>
              </a:rPr>
              <a:t>Tjänstegrupplivförsäkring, via arbetsgivaren</a:t>
            </a:r>
          </a:p>
          <a:p>
            <a:pPr marL="0" algn="l" defTabSz="914400" rtl="0" eaLnBrk="1" latinLnBrk="0" hangingPunct="1">
              <a:buFont typeface="Arial" panose="020B0604020202020204" pitchFamily="34" charset="0"/>
              <a:buChar char="•"/>
            </a:pPr>
            <a:r>
              <a:rPr lang="sv-SE" sz="1200" b="0" i="0" kern="1200" dirty="0">
                <a:solidFill>
                  <a:srgbClr val="22252A"/>
                </a:solidFill>
                <a:effectLst/>
                <a:latin typeface="+mn-lt"/>
                <a:ea typeface="+mn-ea"/>
                <a:cs typeface="+mn-cs"/>
              </a:rPr>
              <a:t>Låneskydd, via banken.</a:t>
            </a:r>
          </a:p>
          <a:p>
            <a:pPr marL="0" algn="l" defTabSz="914400" rtl="0" eaLnBrk="1" latinLnBrk="0" hangingPunct="1">
              <a:buFont typeface="Arial" panose="020B0604020202020204" pitchFamily="34" charset="0"/>
              <a:buChar char="•"/>
            </a:pPr>
            <a:r>
              <a:rPr lang="sv-SE" sz="1200" b="0" i="0" kern="1200" dirty="0">
                <a:solidFill>
                  <a:srgbClr val="22252A"/>
                </a:solidFill>
                <a:effectLst/>
                <a:latin typeface="+mn-lt"/>
                <a:ea typeface="+mn-ea"/>
                <a:cs typeface="+mn-cs"/>
              </a:rPr>
              <a:t>Gruppförsäkringspaket, där livförsäkring ingår.</a:t>
            </a:r>
          </a:p>
          <a:p>
            <a:pPr marL="0" algn="l" defTabSz="914400" rtl="0" eaLnBrk="1" latinLnBrk="0" hangingPunct="1">
              <a:buFont typeface="Arial" panose="020B0604020202020204" pitchFamily="34" charset="0"/>
              <a:buChar char="•"/>
            </a:pPr>
            <a:r>
              <a:rPr lang="sv-SE" sz="1200" b="0" i="0" kern="1200" dirty="0">
                <a:solidFill>
                  <a:srgbClr val="22252A"/>
                </a:solidFill>
                <a:effectLst/>
                <a:latin typeface="+mn-lt"/>
                <a:ea typeface="+mn-ea"/>
                <a:cs typeface="+mn-cs"/>
              </a:rPr>
              <a:t>Tjänstepensioner med återbetalningsskydd</a:t>
            </a:r>
          </a:p>
          <a:p>
            <a:pPr marL="0" algn="l" defTabSz="914400" rtl="0" eaLnBrk="1" latinLnBrk="0" hangingPunct="1">
              <a:buFont typeface="Arial" panose="020B0604020202020204" pitchFamily="34" charset="0"/>
              <a:buChar char="•"/>
            </a:pPr>
            <a:r>
              <a:rPr lang="sv-SE" sz="1200" b="0" i="0" kern="1200" dirty="0">
                <a:solidFill>
                  <a:srgbClr val="22252A"/>
                </a:solidFill>
                <a:effectLst/>
                <a:latin typeface="+mn-lt"/>
                <a:ea typeface="+mn-ea"/>
                <a:cs typeface="+mn-cs"/>
              </a:rPr>
              <a:t>Kapitalförsäkring med sambo/partner som förmånstagare</a:t>
            </a:r>
          </a:p>
          <a:p>
            <a:pPr marL="0" algn="l" defTabSz="914400" rtl="0" eaLnBrk="1" latinLnBrk="0" hangingPunct="1">
              <a:buFont typeface="Arial" panose="020B0604020202020204" pitchFamily="34" charset="0"/>
              <a:buChar char="•"/>
            </a:pPr>
            <a:endParaRPr lang="sv-SE" sz="1200" b="0" i="0" kern="1200" dirty="0">
              <a:solidFill>
                <a:srgbClr val="22252A"/>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tabLst/>
              <a:defRPr/>
            </a:pPr>
            <a:r>
              <a:rPr lang="sv-SE" sz="1200" b="0" i="0" kern="1200" dirty="0">
                <a:solidFill>
                  <a:srgbClr val="22252A"/>
                </a:solidFill>
                <a:effectLst/>
                <a:latin typeface="+mn-lt"/>
                <a:ea typeface="+mn-ea"/>
                <a:cs typeface="+mn-cs"/>
              </a:rPr>
              <a:t>En ansökan kräver ofta hälsodeklaration. Gruppförsäkringar kan man slippa hälsodeklaration. </a:t>
            </a:r>
          </a:p>
        </p:txBody>
      </p:sp>
      <p:sp>
        <p:nvSpPr>
          <p:cNvPr id="4" name="Platshållare för bildnummer 3"/>
          <p:cNvSpPr>
            <a:spLocks noGrp="1"/>
          </p:cNvSpPr>
          <p:nvPr>
            <p:ph type="sldNum" sz="quarter" idx="5"/>
          </p:nvPr>
        </p:nvSpPr>
        <p:spPr/>
        <p:txBody>
          <a:bodyPr/>
          <a:lstStyle/>
          <a:p>
            <a:fld id="{6391D9B3-0424-AE4A-B8B4-BBEE3C89A386}" type="slidenum">
              <a:rPr lang="sv-SE" smtClean="0"/>
              <a:t>16</a:t>
            </a:fld>
            <a:endParaRPr lang="sv-SE"/>
          </a:p>
        </p:txBody>
      </p:sp>
    </p:spTree>
    <p:extLst>
      <p:ext uri="{BB962C8B-B14F-4D97-AF65-F5344CB8AC3E}">
        <p14:creationId xmlns:p14="http://schemas.microsoft.com/office/powerpoint/2010/main" val="1440597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768" y="4777195"/>
            <a:ext cx="5438140" cy="31259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lang="sv-SE" b="1" i="0" dirty="0">
                <a:solidFill>
                  <a:srgbClr val="22252A"/>
                </a:solidFill>
                <a:effectLst/>
                <a:latin typeface="Muli"/>
              </a:rPr>
              <a:t>Hållbarhet</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lang="sv-SE" b="0" i="0" dirty="0">
                <a:solidFill>
                  <a:srgbClr val="22252A"/>
                </a:solidFill>
                <a:effectLst/>
                <a:latin typeface="Muli"/>
              </a:rPr>
              <a:t>Vi arbetar även med hållbarhet på Försäkringsbyrån. Vi ger skadeförebyggande tips till konsumenter, eftersom det allra bästa för hållbarhet är om en skada aldrig inträffar. Vi har också två hållbarhetsjämförelser på vår webbplats, som visar på hur bolagen arbetar konkret med hållbarhet inom motorförsäkringar och boendeförsäkringar.</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lang="sv-SE" b="0" i="0" dirty="0">
              <a:solidFill>
                <a:srgbClr val="FFFFFF"/>
              </a:solidFill>
              <a:effectLst/>
              <a:latin typeface="Muli"/>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lang="sv-SE" b="0" i="0" dirty="0">
                <a:solidFill>
                  <a:srgbClr val="FFFFFF"/>
                </a:solidFill>
                <a:effectLst/>
                <a:latin typeface="Muli"/>
              </a:rPr>
              <a:t>Hållbarhet inom boendeförsäkringar:</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lang="sv-SE" b="0" i="0" dirty="0">
                <a:solidFill>
                  <a:srgbClr val="FFFFFF"/>
                </a:solidFill>
                <a:effectLst/>
                <a:latin typeface="Muli"/>
              </a:rPr>
              <a:t>https://www.konsumenternas.se/konsumentstod/jamforelser/boendeforsakringar/jamfor-hemforsakringar/hallbarhet-i-hemforsakringar/</a:t>
            </a:r>
          </a:p>
          <a:p>
            <a:pPr lvl="0">
              <a:tabLst>
                <a:tab pos="457200" algn="l"/>
              </a:tabLst>
            </a:pPr>
            <a:endParaRPr lang="sv-SE" b="0" i="0" dirty="0">
              <a:solidFill>
                <a:srgbClr val="FFFFFF"/>
              </a:solidFill>
              <a:effectLst/>
              <a:latin typeface="Muli"/>
            </a:endParaRPr>
          </a:p>
          <a:p>
            <a:pPr lvl="0">
              <a:tabLst>
                <a:tab pos="457200" algn="l"/>
              </a:tabLst>
            </a:pPr>
            <a:r>
              <a:rPr lang="sv-SE" b="0" i="0" dirty="0">
                <a:solidFill>
                  <a:srgbClr val="FFFFFF"/>
                </a:solidFill>
                <a:effectLst/>
                <a:latin typeface="Muli"/>
              </a:rPr>
              <a:t>Hållbarhet inom motorförsäkringar:</a:t>
            </a:r>
          </a:p>
          <a:p>
            <a:pPr lvl="0">
              <a:tabLst>
                <a:tab pos="457200" algn="l"/>
              </a:tabLst>
            </a:pPr>
            <a:r>
              <a:rPr lang="sv-SE" b="0" i="0" dirty="0">
                <a:solidFill>
                  <a:srgbClr val="FFFFFF"/>
                </a:solidFill>
                <a:effectLst/>
                <a:latin typeface="Muli"/>
              </a:rPr>
              <a:t>https://www.konsumenternas.se/konsumentstod/jamforelser/fordons---batforsakringar/jamfor-bilforsakringar/hallbarhet/</a:t>
            </a:r>
          </a:p>
          <a:p>
            <a:endParaRPr lang="sv-SE" sz="1200" dirty="0"/>
          </a:p>
          <a:p>
            <a:endParaRPr lang="sv-SE" sz="1200" dirty="0"/>
          </a:p>
          <a:p>
            <a:endParaRPr lang="sv-SE" sz="1200"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17</a:t>
            </a:fld>
            <a:endParaRPr lang="sv-SE"/>
          </a:p>
        </p:txBody>
      </p:sp>
    </p:spTree>
    <p:extLst>
      <p:ext uri="{BB962C8B-B14F-4D97-AF65-F5344CB8AC3E}">
        <p14:creationId xmlns:p14="http://schemas.microsoft.com/office/powerpoint/2010/main" val="502566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18</a:t>
            </a:fld>
            <a:endParaRPr lang="sv-SE"/>
          </a:p>
        </p:txBody>
      </p:sp>
    </p:spTree>
    <p:extLst>
      <p:ext uri="{BB962C8B-B14F-4D97-AF65-F5344CB8AC3E}">
        <p14:creationId xmlns:p14="http://schemas.microsoft.com/office/powerpoint/2010/main" val="2211575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19</a:t>
            </a:fld>
            <a:endParaRPr lang="sv-SE"/>
          </a:p>
        </p:txBody>
      </p:sp>
    </p:spTree>
    <p:extLst>
      <p:ext uri="{BB962C8B-B14F-4D97-AF65-F5344CB8AC3E}">
        <p14:creationId xmlns:p14="http://schemas.microsoft.com/office/powerpoint/2010/main" val="897128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Konsumenternas Försäkringsbyrå - stiftelse </a:t>
            </a:r>
          </a:p>
          <a:p>
            <a:r>
              <a:rPr lang="sv-SE" dirty="0"/>
              <a:t>Konsumenternas Försäkringsbyrå är en stiftelse som bildades 1979. Enligt våra stadgar ska vi vägleda, informera och hjälpa konsumenter i försäkringsfrågor.</a:t>
            </a:r>
          </a:p>
          <a:p>
            <a:r>
              <a:rPr lang="sv-SE" dirty="0"/>
              <a:t>Konsumenterna försäkringsbyrå är helt oberoende. Hur är vi det? Vi har tre huvudmän. Det är Finansinspektionen, Konsumentverket och Svensk Försäkring.</a:t>
            </a:r>
          </a:p>
          <a:p>
            <a:r>
              <a:rPr lang="sv-SE" dirty="0"/>
              <a:t>Svensk Försäkring är en branschorganisation. Myndigheterna, dvs Finansinspektionen och Konsumentverket har majoritet i vår styrelse. Försäkringsbranschen finansierar vår verksamhet, men myndigheterna är i majoritet och därför är vi oberoende. Vi har alltid ett konsumentperspektiv i det vi gör. Vår huvuduppgift är att ge oberoende kostnadsfri vägledning till konsumenter. Sedan återkopplar vi de konsumentproblem vi ser till våra huvudmän, alltså till både myndigheterna och försäkringsbranschen.</a:t>
            </a:r>
          </a:p>
        </p:txBody>
      </p:sp>
      <p:sp>
        <p:nvSpPr>
          <p:cNvPr id="4" name="Platshållare för bildnummer 3"/>
          <p:cNvSpPr>
            <a:spLocks noGrp="1"/>
          </p:cNvSpPr>
          <p:nvPr>
            <p:ph type="sldNum" sz="quarter" idx="5"/>
          </p:nvPr>
        </p:nvSpPr>
        <p:spPr/>
        <p:txBody>
          <a:bodyPr/>
          <a:lstStyle/>
          <a:p>
            <a:fld id="{6391D9B3-0424-AE4A-B8B4-BBEE3C89A386}" type="slidenum">
              <a:rPr lang="sv-SE" smtClean="0"/>
              <a:t>2</a:t>
            </a:fld>
            <a:endParaRPr lang="sv-SE"/>
          </a:p>
        </p:txBody>
      </p:sp>
    </p:spTree>
    <p:extLst>
      <p:ext uri="{BB962C8B-B14F-4D97-AF65-F5344CB8AC3E}">
        <p14:creationId xmlns:p14="http://schemas.microsoft.com/office/powerpoint/2010/main" val="4028961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768" y="4777194"/>
            <a:ext cx="5438140" cy="478693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Varför försäkrad?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En försäkring är ett avtal mellan dig och ett försäkringsbolag där du betalar en premie (avgift) för att få ekonomiskt skydd om något oväntat händer, som en olycka, sjukdom, stöld eller skada på egendom. Försäkringsbolaget hjälper dig då att täcka kostnaderna enligt avtalet.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Ett komplement till socialförsäkringarna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Om du blir sjuk, får barn eller går i pension får du ersättning från socialförsäkringarna. Vissa får också ersättning från sin arbetsgivare i de situationerna. Däremot behöver du teckna egna, privata försäkringar för att få ersättning för till exempel skador som drabbar ditt hem, bil och annat.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Delad risk</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Många personer delar på en risk, så om något allvarlig inträffar t ex med ditt hem så finns en trygghet att skadorna ersätts. Behovet styr vad man ska ha för försäkringsskydd.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ea typeface="Arial" charset="0"/>
                <a:cs typeface="Arial" charset="0"/>
              </a:rPr>
              <a:t>Katastrofskydd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Om det värsta inträffar såsom en omfattande brand eller vattenskada i ditt hem finns en trygghet att klara av situationen ekonomiskt med hjälp från försäkringen.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ea typeface="Arial" charset="0"/>
                <a:cs typeface="Arial" charset="0"/>
              </a:rPr>
              <a:t>Trygghet i livets faser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ea typeface="Arial" charset="0"/>
                <a:cs typeface="Arial" charset="0"/>
              </a:rPr>
              <a:t>Se över ditt försäkringsskydd med jämna mellanrum och särskilt om något förändras i livet. Sådana situationer kan exempelvis vara byte av boende, får nytt arbete, skaffar barn, blir sambo, flyttar till seniorboende, reser utomlands eller köper en bil.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3</a:t>
            </a:fld>
            <a:endParaRPr lang="sv-SE"/>
          </a:p>
        </p:txBody>
      </p:sp>
    </p:spTree>
    <p:extLst>
      <p:ext uri="{BB962C8B-B14F-4D97-AF65-F5344CB8AC3E}">
        <p14:creationId xmlns:p14="http://schemas.microsoft.com/office/powerpoint/2010/main" val="4165393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768" y="4777194"/>
            <a:ext cx="5438140" cy="420616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Webbplats konsumenternas.se</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Konsumenternas.se är ett samarbete mellan Konsumenternas Bank- och finansbyrå och Konsumenternas Försäkringsbyrå. Besök oss på www.konsumenternas.se.</a:t>
            </a:r>
          </a:p>
          <a:p>
            <a:r>
              <a:rPr lang="sv-SE" dirty="0"/>
              <a:t>Webbplatsen fokuserar på hjälp till självhjälp genom fakta och olika verktyg för att utvärdera bank- och försäkringstjänster. </a:t>
            </a:r>
          </a:p>
          <a:p>
            <a:r>
              <a:rPr lang="sv-SE" dirty="0"/>
              <a:t>För personlig vägledning kan konsumenter ringa, mejla eller skriva brev till oss. </a:t>
            </a:r>
          </a:p>
          <a:p>
            <a:endParaRPr lang="sv-SE" dirty="0"/>
          </a:p>
          <a:p>
            <a:r>
              <a:rPr lang="sv-SE" b="1" dirty="0"/>
              <a:t>Guider och checklistor:  </a:t>
            </a:r>
          </a:p>
          <a:p>
            <a:r>
              <a:rPr lang="sv-SE" b="0" dirty="0"/>
              <a:t>Vi har många olika guider och checklistor för olika situationer. Se exempelvis vår R</a:t>
            </a:r>
            <a:r>
              <a:rPr lang="sv-SE" dirty="0"/>
              <a:t>eseguide, flygförseningsguide, Begära ersättning för personskador, Pensionsguider.</a:t>
            </a:r>
          </a:p>
          <a:p>
            <a:r>
              <a:rPr lang="sv-SE" dirty="0"/>
              <a:t>https://www.konsumenternas.se/konsumentstod/guider--checklistor/</a:t>
            </a:r>
          </a:p>
          <a:p>
            <a:endParaRPr lang="sv-SE" b="1" dirty="0"/>
          </a:p>
          <a:p>
            <a:r>
              <a:rPr lang="sv-SE" b="1" dirty="0"/>
              <a:t>Klagoguiden:</a:t>
            </a:r>
          </a:p>
          <a:p>
            <a:r>
              <a:rPr lang="sv-SE" b="0" dirty="0"/>
              <a:t>Klaga i ett försäkringsärende</a:t>
            </a:r>
          </a:p>
          <a:p>
            <a:r>
              <a:rPr lang="sv-SE" dirty="0"/>
              <a:t>https://www.konsumenternas.se/konsumentstod/klaga-angra-anmal/klaga-i-ett-forsakringsarende/</a:t>
            </a:r>
          </a:p>
          <a:p>
            <a:endParaRPr lang="sv-SE" dirty="0"/>
          </a:p>
          <a:p>
            <a:r>
              <a:rPr lang="sv-SE" b="1" dirty="0"/>
              <a:t>Rättsfall och beslut:  </a:t>
            </a:r>
          </a:p>
          <a:p>
            <a:r>
              <a:rPr lang="sv-SE" b="0" dirty="0"/>
              <a:t>Här hittar du referat av rättsfall från domstolar och av beslut från Allmänna reklamationsnämnden - ARN. </a:t>
            </a:r>
          </a:p>
          <a:p>
            <a:r>
              <a:rPr lang="sv-SE" dirty="0"/>
              <a:t>https://www.konsumenternas.se/konsumentstod/lag-ratt/rattsfall-och-beslut/</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4</a:t>
            </a:fld>
            <a:endParaRPr lang="sv-SE"/>
          </a:p>
        </p:txBody>
      </p:sp>
    </p:spTree>
    <p:extLst>
      <p:ext uri="{BB962C8B-B14F-4D97-AF65-F5344CB8AC3E}">
        <p14:creationId xmlns:p14="http://schemas.microsoft.com/office/powerpoint/2010/main" val="136605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768" y="4840608"/>
            <a:ext cx="5342890" cy="3994474"/>
          </a:xfrm>
        </p:spPr>
        <p:txBody>
          <a:bodyPr/>
          <a:lstStyle/>
          <a:p>
            <a:pPr algn="l"/>
            <a:r>
              <a:rPr lang="sv-SE" b="1" i="0" dirty="0">
                <a:solidFill>
                  <a:srgbClr val="22252A"/>
                </a:solidFill>
                <a:effectLst/>
              </a:rPr>
              <a:t>Du kan exempelvis klaga på försäkringsbolaget om du:</a:t>
            </a:r>
            <a:endParaRPr lang="sv-SE" b="0" i="0" dirty="0">
              <a:solidFill>
                <a:srgbClr val="22252A"/>
              </a:solidFill>
              <a:effectLst/>
            </a:endParaRPr>
          </a:p>
          <a:p>
            <a:pPr marL="171450" indent="-171450" algn="l">
              <a:buFont typeface="Arial" panose="020B0604020202020204" pitchFamily="34" charset="0"/>
              <a:buChar char="•"/>
            </a:pPr>
            <a:r>
              <a:rPr lang="sv-SE" b="0" i="0" dirty="0">
                <a:solidFill>
                  <a:srgbClr val="22252A"/>
                </a:solidFill>
                <a:effectLst/>
              </a:rPr>
              <a:t>upplever att du saknar information om ditt ärende</a:t>
            </a:r>
          </a:p>
          <a:p>
            <a:pPr marL="171450" indent="-171450" algn="l">
              <a:buFont typeface="Arial" panose="020B0604020202020204" pitchFamily="34" charset="0"/>
              <a:buChar char="•"/>
            </a:pPr>
            <a:r>
              <a:rPr lang="sv-SE" b="0" i="0" dirty="0">
                <a:solidFill>
                  <a:srgbClr val="22252A"/>
                </a:solidFill>
                <a:effectLst/>
              </a:rPr>
              <a:t>inte får någon återkoppling i ditt ärende</a:t>
            </a:r>
          </a:p>
          <a:p>
            <a:pPr marL="171450" indent="-171450" algn="l">
              <a:buFont typeface="Arial" panose="020B0604020202020204" pitchFamily="34" charset="0"/>
              <a:buChar char="•"/>
            </a:pPr>
            <a:r>
              <a:rPr lang="sv-SE" b="0" i="0" dirty="0">
                <a:solidFill>
                  <a:srgbClr val="22252A"/>
                </a:solidFill>
                <a:effectLst/>
              </a:rPr>
              <a:t>fått fel eller bristfällig information i säljsamtalet när du tecknade försäkringen</a:t>
            </a:r>
          </a:p>
          <a:p>
            <a:pPr marL="171450" indent="-171450" algn="l">
              <a:buFont typeface="Arial" panose="020B0604020202020204" pitchFamily="34" charset="0"/>
              <a:buChar char="•"/>
            </a:pPr>
            <a:r>
              <a:rPr lang="sv-SE" b="0" i="0" dirty="0">
                <a:solidFill>
                  <a:srgbClr val="22252A"/>
                </a:solidFill>
                <a:effectLst/>
              </a:rPr>
              <a:t>tycker att handläggningstiden är orimligt lång</a:t>
            </a:r>
          </a:p>
          <a:p>
            <a:pPr marL="171450" indent="-171450" algn="l">
              <a:buFont typeface="Arial" panose="020B0604020202020204" pitchFamily="34" charset="0"/>
              <a:buChar char="•"/>
            </a:pPr>
            <a:r>
              <a:rPr lang="sv-SE" b="0" i="0" dirty="0">
                <a:solidFill>
                  <a:srgbClr val="22252A"/>
                </a:solidFill>
                <a:effectLst/>
              </a:rPr>
              <a:t>är missnöjd med bemötandet.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dirty="0">
                <a:solidFill>
                  <a:srgbClr val="22252A"/>
                </a:solidFill>
                <a:effectLst/>
              </a:rPr>
              <a:t>tycker att du fått vänta orimligt länge på en åtgärd från försäkringsbolaget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b="0" i="0" dirty="0">
              <a:solidFill>
                <a:srgbClr val="22252A"/>
              </a:solidFill>
              <a:effectLst/>
            </a:endParaRPr>
          </a:p>
          <a:p>
            <a:pPr algn="l"/>
            <a:r>
              <a:rPr lang="sv-SE" b="1" i="0" dirty="0">
                <a:solidFill>
                  <a:srgbClr val="22252A"/>
                </a:solidFill>
                <a:effectLst/>
              </a:rPr>
              <a:t>Vem ska man klaga till på försäkringsbolaget</a:t>
            </a:r>
          </a:p>
          <a:p>
            <a:pPr algn="l"/>
            <a:r>
              <a:rPr lang="sv-SE" b="0" i="0" dirty="0">
                <a:solidFill>
                  <a:srgbClr val="22252A"/>
                </a:solidFill>
                <a:effectLst/>
              </a:rPr>
              <a:t>Vänd dig till din handläggare eller handläggarens chef och begär omprövning vid missnöje med beslut eller anser beslutet är felaktigt. Många försäkringsbolag har en intern nämnd, klagomålsansvarig eller kundombudsman som omprövar beslut om du som kund begär det. Dem kan du även vända dig till om du är missnöjd med bemötande eller handläggningstid. Fråga ditt försäkringsbolag vad som gäller.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b="0" i="0" dirty="0">
              <a:solidFill>
                <a:srgbClr val="22252A"/>
              </a:solidFill>
              <a:effectLst/>
            </a:endParaRPr>
          </a:p>
          <a:p>
            <a:pPr algn="l"/>
            <a:r>
              <a:rPr lang="sv-SE" b="1" i="0" dirty="0">
                <a:solidFill>
                  <a:srgbClr val="22252A"/>
                </a:solidFill>
                <a:effectLst/>
              </a:rPr>
              <a:t>Handläggningstid</a:t>
            </a:r>
          </a:p>
          <a:p>
            <a:pPr algn="l"/>
            <a:r>
              <a:rPr lang="sv-SE" b="0" i="0" dirty="0">
                <a:solidFill>
                  <a:srgbClr val="22252A"/>
                </a:solidFill>
                <a:effectLst/>
              </a:rPr>
              <a:t>I försäkringsavtalslagen (FAL) står det inte hur lång tid skaderegleringen får ta, men försäkringsbolaget ska vara aktivt, vilket innebär att de har en skyldighet att utreda ärendet. Ersättning ska betalas senast en månad efter det du lagt fram den utredning som kan begäras av dig. Kravet på vad som kan begäras av dig har satts lågt i avgöranden från Allmänna reklamationsnämnden.</a:t>
            </a:r>
          </a:p>
          <a:p>
            <a:pPr algn="l"/>
            <a:endParaRPr lang="sv-SE" b="0" i="0" dirty="0">
              <a:solidFill>
                <a:srgbClr val="22252A"/>
              </a:solidFill>
              <a:effectLst/>
            </a:endParaRPr>
          </a:p>
          <a:p>
            <a:pPr algn="l"/>
            <a:r>
              <a:rPr lang="sv-SE" b="0" i="0" dirty="0">
                <a:solidFill>
                  <a:srgbClr val="22252A"/>
                </a:solidFill>
                <a:effectLst/>
              </a:rPr>
              <a:t>När du inte får kontakt med din skadereglerare, inte får några besked eller är missnöjd med bemötandet från ditt försäkringsbolag ska du i första hand kontakta skadereglerarens chef. Har du kontaktat skadereglerarens chef och ändå inte fått hjälp ska du kontakta den som är klagomålsansvarig på försäkringsbolaget. I vissa bolag är skadechefen också klagomålsansvarig och i andra finns det en kundombudsman. Vänd dig till ditt försäkringsbolag och fråga efter den klagomålsansvariga.</a:t>
            </a:r>
          </a:p>
          <a:p>
            <a:pPr algn="l"/>
            <a:endParaRPr lang="sv-SE" b="0" i="0" dirty="0">
              <a:solidFill>
                <a:srgbClr val="22252A"/>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i="0" dirty="0">
                <a:solidFill>
                  <a:srgbClr val="22252A"/>
                </a:solidFill>
                <a:effectLst/>
              </a:rPr>
              <a:t>Klaga i tid!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solidFill>
                  <a:srgbClr val="22252A"/>
                </a:solidFill>
                <a:effectLst/>
              </a:rPr>
              <a:t>https://www.konsumenternas.se/konsumentstod/klaga-angra-anmal/klaga-i-ett-forsakringsarende/</a:t>
            </a:r>
          </a:p>
        </p:txBody>
      </p:sp>
      <p:sp>
        <p:nvSpPr>
          <p:cNvPr id="4" name="Platshållare för bildnummer 3"/>
          <p:cNvSpPr>
            <a:spLocks noGrp="1"/>
          </p:cNvSpPr>
          <p:nvPr>
            <p:ph type="sldNum" sz="quarter" idx="5"/>
          </p:nvPr>
        </p:nvSpPr>
        <p:spPr/>
        <p:txBody>
          <a:bodyPr/>
          <a:lstStyle/>
          <a:p>
            <a:fld id="{6391D9B3-0424-AE4A-B8B4-BBEE3C89A386}" type="slidenum">
              <a:rPr lang="sv-SE" smtClean="0"/>
              <a:t>5</a:t>
            </a:fld>
            <a:endParaRPr lang="sv-SE"/>
          </a:p>
        </p:txBody>
      </p:sp>
    </p:spTree>
    <p:extLst>
      <p:ext uri="{BB962C8B-B14F-4D97-AF65-F5344CB8AC3E}">
        <p14:creationId xmlns:p14="http://schemas.microsoft.com/office/powerpoint/2010/main" val="3108643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767" y="4888393"/>
            <a:ext cx="5390305" cy="4885802"/>
          </a:xfrm>
        </p:spPr>
        <p:txBody>
          <a:bodyPr/>
          <a:lstStyle/>
          <a:p>
            <a:r>
              <a:rPr lang="sv-SE" b="1" i="0" dirty="0">
                <a:solidFill>
                  <a:srgbClr val="22252A"/>
                </a:solidFill>
                <a:effectLst/>
              </a:rPr>
              <a:t>Missnöjd med försäkringsbolaget</a:t>
            </a:r>
          </a:p>
          <a:p>
            <a:r>
              <a:rPr lang="sv-SE" b="0" i="0" dirty="0">
                <a:solidFill>
                  <a:srgbClr val="22252A"/>
                </a:solidFill>
                <a:effectLst/>
              </a:rPr>
              <a:t>Många kontaktar oss när de är missnöjda med sitt försäkringsbolag. Det kan handla om ett beslut, handläggarens bemötande eller en lång handläggningstid. Men vad kan man egentligen kräva som konsument, hur bör man skriva och vem ska man kontakta i olika lägen? Det kan du läsa om i Klagoguiden.</a:t>
            </a:r>
          </a:p>
          <a:p>
            <a:r>
              <a:rPr lang="sv-SE" altLang="sv-SE" dirty="0"/>
              <a:t>Om du är missnöjd med till exempel en ersättning från ett försäkringsbolag ska du klaga på beslutet. På konsumenternas.se finns en klagoguide som ger hjälp. </a:t>
            </a:r>
          </a:p>
          <a:p>
            <a:r>
              <a:rPr lang="sv-SE" altLang="sv-SE" dirty="0"/>
              <a:t>Om du vill att försäkringsbolaget ska ändra sitt beslut måste du skriva till dem att du "begär omprövning av beslutet".</a:t>
            </a:r>
          </a:p>
          <a:p>
            <a:r>
              <a:rPr lang="sv-SE" altLang="sv-SE" dirty="0"/>
              <a:t>Bäst är att du klagar skriftligt (per brev eller mejl) och också får ett skriftligt svar. När man klagar skriftligt kan man visa att man klagat inom rimlig tid och det är ingen tvekan om vad som sagts. </a:t>
            </a:r>
          </a:p>
          <a:p>
            <a:endParaRPr lang="sv-SE" altLang="sv-SE" dirty="0"/>
          </a:p>
          <a:p>
            <a:r>
              <a:rPr lang="sv-SE" altLang="sv-SE" b="1" dirty="0"/>
              <a:t>När du klagar: </a:t>
            </a:r>
          </a:p>
          <a:p>
            <a:pPr marL="171450" indent="-171450">
              <a:buFont typeface="Arial" panose="020B0604020202020204" pitchFamily="34" charset="0"/>
              <a:buChar char="•"/>
            </a:pPr>
            <a:r>
              <a:rPr lang="sv-SE" altLang="sv-SE" dirty="0"/>
              <a:t>Ange vilket ärende det gäller</a:t>
            </a:r>
          </a:p>
          <a:p>
            <a:pPr marL="171450" indent="-171450">
              <a:buFont typeface="Arial" panose="020B0604020202020204" pitchFamily="34" charset="0"/>
              <a:buChar char="•"/>
            </a:pPr>
            <a:r>
              <a:rPr lang="sv-SE" altLang="sv-SE" dirty="0"/>
              <a:t>Beskriv vad du är missnöjd med</a:t>
            </a:r>
          </a:p>
          <a:p>
            <a:pPr marL="171450" indent="-171450">
              <a:buFont typeface="Arial" panose="020B0604020202020204" pitchFamily="34" charset="0"/>
              <a:buChar char="•"/>
            </a:pPr>
            <a:r>
              <a:rPr lang="sv-SE" altLang="sv-SE" dirty="0"/>
              <a:t>Begär en bättre motivering om du fått ett nej</a:t>
            </a:r>
          </a:p>
          <a:p>
            <a:pPr marL="171450" indent="-171450">
              <a:buFont typeface="Arial" panose="020B0604020202020204" pitchFamily="34" charset="0"/>
              <a:buChar char="•"/>
            </a:pPr>
            <a:endParaRPr lang="sv-SE" altLang="sv-SE" dirty="0"/>
          </a:p>
          <a:p>
            <a:pPr marL="0" indent="0">
              <a:buFont typeface="Arial" panose="020B0604020202020204" pitchFamily="34" charset="0"/>
              <a:buNone/>
            </a:pPr>
            <a:r>
              <a:rPr lang="sv-SE" altLang="sv-SE" b="1" dirty="0"/>
              <a:t>Klagomålsrutiner bolagen måste följa</a:t>
            </a:r>
          </a:p>
          <a:p>
            <a:pPr marL="0" indent="0">
              <a:buFont typeface="Arial" panose="020B0604020202020204" pitchFamily="34" charset="0"/>
              <a:buNone/>
            </a:pPr>
            <a:r>
              <a:rPr lang="sv-SE" b="0" i="0" dirty="0">
                <a:solidFill>
                  <a:srgbClr val="22252A"/>
                </a:solidFill>
                <a:effectLst/>
                <a:latin typeface="Muli"/>
              </a:rPr>
              <a:t>Det finns regler om klagomålshantering som alla försäkringsbolag måste följa. Försäkringsbolagen ska se till att kunder på ett lämpligt sätt kan anmäla klagomål mot bolaget. Hanteringen av klagomål ska vara effektiv och klagomålen ska besvaras snarast möjligt. </a:t>
            </a:r>
            <a:r>
              <a:rPr lang="sv-SE" altLang="sv-SE" b="0" dirty="0"/>
              <a:t>Varje försäkringsbolag ska ha en klagomålsansvarig, som är ytterst ansvarig för klagomålsrutinerna, registrerad hos Finansinspektionen, FI. Information om vem den klagomålsansvariga personen är ska finnas på bolagets webbplats. FI har som uppdrag att se till att bolagens klagomålsrutiner uppfyller kraven.</a:t>
            </a:r>
          </a:p>
          <a:p>
            <a:pPr marL="0" indent="0">
              <a:buFont typeface="Arial" panose="020B0604020202020204" pitchFamily="34" charset="0"/>
              <a:buNone/>
            </a:pPr>
            <a:endParaRPr lang="sv-SE" altLang="sv-SE" b="0" dirty="0"/>
          </a:p>
          <a:p>
            <a:pPr marL="0" indent="0">
              <a:buFont typeface="Arial" panose="020B0604020202020204" pitchFamily="34" charset="0"/>
              <a:buNone/>
            </a:pPr>
            <a:r>
              <a:rPr lang="sv-SE" altLang="sv-SE" b="0" dirty="0"/>
              <a:t>FI har bestämt att konsumenter har rätt att kostnadsfritt framföra klagomål till bolaget. Det ska framgå hur det ska gå till på bolagets webbplats. Klagomål ska som huvudregel besvaras inom 14 dagar och om det inte är möjligt ska bolaget förklara varför, och ange när bolaget kan förväntas lämna ett svar. Bolaget ska utreda klagomålet, samtliga relevanta fakta ska klarläggas. Om svaret innebär ett avslag ska orsaken framgå av svaret, vilket innebär att konsumenten ska få en tydlig motivering.</a:t>
            </a:r>
          </a:p>
          <a:p>
            <a:pPr marL="171450" indent="-171450">
              <a:buFont typeface="Arial" panose="020B0604020202020204" pitchFamily="34" charset="0"/>
              <a:buChar char="•"/>
            </a:pPr>
            <a:endParaRPr lang="sv-SE" altLang="sv-SE" dirty="0"/>
          </a:p>
          <a:p>
            <a:r>
              <a:rPr lang="sv-SE" altLang="sv-SE" dirty="0"/>
              <a:t>Klagoguide: https://www.konsumenternas.se/konsumentstod/klaga-angra-anmal/klaga-i-ett-forsakringsarende/</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6</a:t>
            </a:fld>
            <a:endParaRPr lang="sv-SE"/>
          </a:p>
        </p:txBody>
      </p:sp>
    </p:spTree>
    <p:extLst>
      <p:ext uri="{BB962C8B-B14F-4D97-AF65-F5344CB8AC3E}">
        <p14:creationId xmlns:p14="http://schemas.microsoft.com/office/powerpoint/2010/main" val="4018827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768" y="4777194"/>
            <a:ext cx="5438140" cy="4515087"/>
          </a:xfrm>
        </p:spPr>
        <p:txBody>
          <a:bodyPr/>
          <a:lstStyle/>
          <a:p>
            <a:r>
              <a:rPr lang="sv-SE" b="1" dirty="0"/>
              <a:t>Försäkringsbehovet varierar</a:t>
            </a:r>
          </a:p>
          <a:p>
            <a:r>
              <a:rPr lang="sv-SE" dirty="0"/>
              <a:t>Alla behöver vara försäkrade. Du har då ett ekonomiskt skydd om olyckan är framme. Men vilka försäkringar som just du behöver beror mycket på din livssituation och vad du äger. Behöver jag samma försäkringar när jag lever själv som med barn? Behöver jag någon särskild försäkring när jag pluggar eller har blivit pensionär? </a:t>
            </a:r>
          </a:p>
          <a:p>
            <a:endParaRPr lang="sv-SE" dirty="0"/>
          </a:p>
          <a:p>
            <a:r>
              <a:rPr lang="sv-SE" b="1" dirty="0"/>
              <a:t>Vilka försäkringar behöver du</a:t>
            </a:r>
          </a:p>
          <a:p>
            <a:r>
              <a:rPr lang="sv-SE" dirty="0"/>
              <a:t>Ett sätt att tänka kring sitt försäkringsbehov är att dela in försäkringarna i grupper: krav enligt lag, alla ska ha, nödvändiga och bra att ha. Andra försäkringar kan du till och med fundera på att prioritera bort. Den enda försäkring det är lag på är trafikförsäkring. Det måste du ha, om du har bil. Oftast behöver du även halv- eller helförsäkring på bilen.</a:t>
            </a:r>
          </a:p>
          <a:p>
            <a:endParaRPr lang="sv-SE" dirty="0"/>
          </a:p>
          <a:p>
            <a:r>
              <a:rPr lang="sv-SE" dirty="0"/>
              <a:t>Alla i Sverige ska ha en hemförsäkring, oavsett om du bor i hyresrätt, bostadsrätt eller villa.  För en barnfamilj är en barnförsäkring ett betydelsefullt komplement till samhällets skydd. Ibland kan det också vara nödvändigt med en livförsäkring.</a:t>
            </a:r>
          </a:p>
          <a:p>
            <a:endParaRPr lang="sv-SE" dirty="0"/>
          </a:p>
          <a:p>
            <a:r>
              <a:rPr lang="sv-SE" dirty="0"/>
              <a:t>Det är också nödvändigt att försäkra djur, fritidshus, bilar och båtar. Det kan vara bra att ha en olycksfallsförsäkring, en sjuk- och olycksfallsförsäkring, en inkomstförsäkring, en sjukvårdsförsäkring och en eller flera livförsäkringar.</a:t>
            </a:r>
          </a:p>
          <a:p>
            <a:r>
              <a:rPr lang="sv-SE" dirty="0"/>
              <a:t>Det finns en rad försäkringar du kan fundera på om du verkligen behöver, som till exempel produktförsäkringar, ID-skyddsförsäkring, separat assistansförsäkring och extra avbeställningsskydd. Undvik också att ha två hemförsäkringar, du kanske redan är försäkrad via ditt fackförbund.</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OBS! Se den här informationen som tankar, idéer och exempel på hur du kan prioritera - inte som rådgivning eller personliga rekommendationer. Du måste alltid fatta egna beslut baserade på din situation.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Guide: Vilka försäkringar man behöver kan du läsa mer om på vår webbplats.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https://www.konsumenternas.se/konsumentstod/guider--checklistor/guider---forsakring/vilka-forsakringar-behover-jag/</a:t>
            </a:r>
          </a:p>
        </p:txBody>
      </p:sp>
      <p:sp>
        <p:nvSpPr>
          <p:cNvPr id="4" name="Platshållare för bildnummer 3"/>
          <p:cNvSpPr>
            <a:spLocks noGrp="1"/>
          </p:cNvSpPr>
          <p:nvPr>
            <p:ph type="sldNum" sz="quarter" idx="5"/>
          </p:nvPr>
        </p:nvSpPr>
        <p:spPr/>
        <p:txBody>
          <a:bodyPr/>
          <a:lstStyle/>
          <a:p>
            <a:fld id="{6391D9B3-0424-AE4A-B8B4-BBEE3C89A386}" type="slidenum">
              <a:rPr lang="sv-SE" smtClean="0"/>
              <a:t>7</a:t>
            </a:fld>
            <a:endParaRPr lang="sv-SE"/>
          </a:p>
        </p:txBody>
      </p:sp>
    </p:spTree>
    <p:extLst>
      <p:ext uri="{BB962C8B-B14F-4D97-AF65-F5344CB8AC3E}">
        <p14:creationId xmlns:p14="http://schemas.microsoft.com/office/powerpoint/2010/main" val="774196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768" y="4777194"/>
            <a:ext cx="5438140" cy="4119671"/>
          </a:xfrm>
        </p:spPr>
        <p:txBody>
          <a:bodyPr/>
          <a:lstStyle/>
          <a:p>
            <a:pPr algn="l"/>
            <a:r>
              <a:rPr lang="sv-SE" b="1" i="0" dirty="0">
                <a:solidFill>
                  <a:srgbClr val="22252A"/>
                </a:solidFill>
                <a:effectLst/>
              </a:rPr>
              <a:t>Trafikförsäkring obligatorisk</a:t>
            </a:r>
          </a:p>
          <a:p>
            <a:pPr algn="l"/>
            <a:r>
              <a:rPr lang="sv-SE" b="0" i="0" dirty="0">
                <a:solidFill>
                  <a:srgbClr val="22252A"/>
                </a:solidFill>
                <a:effectLst/>
              </a:rPr>
              <a:t>Trafikförsäkring krävs enligt lag. Den ersätter alla person- och sakskador som bilen orsakat, men inte skador på din egen bil. </a:t>
            </a:r>
            <a:r>
              <a:rPr lang="sv-SE" dirty="0"/>
              <a:t>Den enda försäkring det är lag på att ha är trafikförsäkringen om du har en bil. </a:t>
            </a:r>
          </a:p>
          <a:p>
            <a:pPr algn="l"/>
            <a:endParaRPr lang="sv-SE" dirty="0"/>
          </a:p>
          <a:p>
            <a:pPr algn="l"/>
            <a:r>
              <a:rPr lang="sv-SE" b="1" dirty="0"/>
              <a:t>Halv- eller helförsäkring</a:t>
            </a:r>
          </a:p>
          <a:p>
            <a:pPr algn="l"/>
            <a:r>
              <a:rPr lang="sv-SE" dirty="0"/>
              <a:t>Men oftast behöver du även hel- eller halvförsäkring på bilen. </a:t>
            </a:r>
            <a:r>
              <a:rPr lang="sv-SE" b="0" i="0" dirty="0">
                <a:solidFill>
                  <a:srgbClr val="22252A"/>
                </a:solidFill>
                <a:effectLst/>
              </a:rPr>
              <a:t>En halvförsäkring innehåller vanligen trafik-, stöld-, brand-, glas-, allrisk-, maskin-, räddnings- och rättsskyddsförsäkring. En helförsäkring består av både halvförsäkring och vagnskadeförsäkring. Vagnskadeförsäkringen betalar skador på din egen bil till exempel vid en trafikolycka eller skadegörelse. </a:t>
            </a:r>
          </a:p>
          <a:p>
            <a:pPr algn="l"/>
            <a:endParaRPr lang="sv-SE" b="0" i="0" dirty="0">
              <a:solidFill>
                <a:srgbClr val="22252A"/>
              </a:solidFill>
              <a:effectLst/>
            </a:endParaRPr>
          </a:p>
          <a:p>
            <a:pPr algn="l"/>
            <a:r>
              <a:rPr lang="sv-SE" b="1" i="0" dirty="0">
                <a:solidFill>
                  <a:srgbClr val="22252A"/>
                </a:solidFill>
                <a:effectLst/>
              </a:rPr>
              <a:t>Försäkrat intresse - vad är det?</a:t>
            </a:r>
          </a:p>
          <a:p>
            <a:pPr algn="l"/>
            <a:r>
              <a:rPr lang="sv-SE" b="0" i="0" dirty="0">
                <a:solidFill>
                  <a:srgbClr val="22252A"/>
                </a:solidFill>
                <a:effectLst/>
              </a:rPr>
              <a:t>Försäkringsbolaget kan neka att betala ut ersättning för en skada om det inte är försäkringstagaren som är den verklige ägaren och huvudsakliga användaren av bilen. </a:t>
            </a:r>
            <a:r>
              <a:rPr lang="sv-SE" b="0" i="0" dirty="0">
                <a:effectLst/>
              </a:rPr>
              <a:t>Om det här är uppfyllt är det rätt ”försäkrat intresse” för bilen, dvs det är den som äger och oftast använder bilen som har intresset av att försäkra bilen.</a:t>
            </a:r>
          </a:p>
          <a:p>
            <a:pPr algn="l"/>
            <a:endParaRPr lang="sv-SE" b="0" i="0" dirty="0">
              <a:effectLst/>
            </a:endParaRPr>
          </a:p>
          <a:p>
            <a:pPr algn="l"/>
            <a:r>
              <a:rPr lang="sv-SE" b="0" i="0" dirty="0">
                <a:effectLst/>
              </a:rPr>
              <a:t>Till exempel en kille som nyligen fått körkort, räknas som en högre risk hos försäkringsbolagen att försäkra och därmed får en högre premie än t ex hans föräldrar som haft körkort länge. Då kan inte föräldern försäkra bilen om sonen är den huvudsaklige användaren av bilen. </a:t>
            </a:r>
          </a:p>
          <a:p>
            <a:endParaRPr lang="sv-SE" dirty="0"/>
          </a:p>
          <a:p>
            <a:pPr algn="l"/>
            <a:r>
              <a:rPr lang="sv-SE" b="0" i="0" dirty="0">
                <a:solidFill>
                  <a:srgbClr val="22252A"/>
                </a:solidFill>
                <a:effectLst/>
              </a:rPr>
              <a:t>Ägare: I försäkringsvillkoren står det att försäkringen bara gäller för den som faktiskt äger bilen. Ägare är den som verkligen äger fordonet och som har ett intresse av att försäkra det. Med ägare menas den som drabbas ekonomiskt vid en skada och kan bestämma om fordonet till exempel ska säljas. Det innebär att det inte räcker att vara ägare på pappret för att få ersättning från försäkringen om det inträffar en skada.</a:t>
            </a:r>
          </a:p>
          <a:p>
            <a:pPr algn="l"/>
            <a:endParaRPr lang="sv-SE" b="0" i="0" dirty="0">
              <a:solidFill>
                <a:srgbClr val="22252A"/>
              </a:solidFill>
              <a:effectLst/>
            </a:endParaRPr>
          </a:p>
          <a:p>
            <a:pPr algn="l"/>
            <a:r>
              <a:rPr lang="sv-SE" b="0" i="0" dirty="0">
                <a:solidFill>
                  <a:srgbClr val="22252A"/>
                </a:solidFill>
                <a:effectLst/>
              </a:rPr>
              <a:t>Brukare: I de allra flesta försäkringsvillkor framgår också att försäkringstagaren dessutom ska vara den huvudsaklige användaren (brukaren) av bilen. Brukare är den som använder fordonet och behöver inte vara samma person som ägaren eller föraren. Sammanfattningsvis gäller </a:t>
            </a:r>
            <a:r>
              <a:rPr lang="sv-SE" b="0" i="0" dirty="0">
                <a:effectLst/>
              </a:rPr>
              <a:t>att en och samma person ska vara ägare, försäkringstagare och användare av bilen, åtminstone huvudsaklig användare.</a:t>
            </a:r>
          </a:p>
          <a:p>
            <a:endParaRPr lang="sv-SE" b="0" i="0" dirty="0">
              <a:solidFill>
                <a:srgbClr val="22252A"/>
              </a:solidFill>
              <a:effectLst/>
            </a:endParaRPr>
          </a:p>
          <a:p>
            <a:r>
              <a:rPr lang="sv-SE" b="1" i="0" dirty="0">
                <a:solidFill>
                  <a:srgbClr val="22252A"/>
                </a:solidFill>
                <a:effectLst/>
              </a:rPr>
              <a:t>Hur ska man visa vem som använder bilen mest?</a:t>
            </a:r>
          </a:p>
          <a:p>
            <a:r>
              <a:rPr lang="sv-SE" b="0" i="0" dirty="0">
                <a:solidFill>
                  <a:srgbClr val="22252A"/>
                </a:solidFill>
                <a:effectLst/>
              </a:rPr>
              <a:t>Försök visa olika ekonomiska transaktioner. Hur ser betalningarna ut för bensin, bilskatt, reparationer, däckbyte, besiktning, parkeringsavgifter och parkeringsplats?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latin typeface="Calibri" panose="020F0502020204030204" pitchFamily="34" charset="0"/>
              </a:rPr>
              <a:t>Jämför bilförsäkringar: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latin typeface="Calibri" panose="020F0502020204030204" pitchFamily="34" charset="0"/>
              </a:rPr>
              <a:t>https://www.konsumenternas.se/konsumentstod/jamforelser/fordons---batforsakringar/jamfor-bilforsakringar/</a:t>
            </a:r>
          </a:p>
          <a:p>
            <a:pPr algn="l"/>
            <a:endParaRPr lang="sv-SE" dirty="0">
              <a:solidFill>
                <a:srgbClr val="22252A"/>
              </a:solidFill>
            </a:endParaRPr>
          </a:p>
          <a:p>
            <a:endParaRPr lang="sv-SE" dirty="0"/>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8</a:t>
            </a:fld>
            <a:endParaRPr lang="sv-SE"/>
          </a:p>
        </p:txBody>
      </p:sp>
    </p:spTree>
    <p:extLst>
      <p:ext uri="{BB962C8B-B14F-4D97-AF65-F5344CB8AC3E}">
        <p14:creationId xmlns:p14="http://schemas.microsoft.com/office/powerpoint/2010/main" val="3079074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768" y="4777195"/>
            <a:ext cx="5438140" cy="4799291"/>
          </a:xfrm>
        </p:spPr>
        <p:txBody>
          <a:bodyPr/>
          <a:lstStyle/>
          <a:p>
            <a:pPr>
              <a:spcAft>
                <a:spcPts val="800"/>
              </a:spcAft>
            </a:pPr>
            <a:r>
              <a:rPr lang="sv-SE" dirty="0">
                <a:effectLst/>
                <a:ea typeface="Calibri" panose="020F0502020204030204" pitchFamily="34" charset="0"/>
                <a:cs typeface="Times New Roman" panose="02020603050405020304" pitchFamily="18" charset="0"/>
              </a:rPr>
              <a:t>Frågan om olycksfallsförsäkring eller inte behövs när man är äldre kan dyka upp. </a:t>
            </a:r>
          </a:p>
          <a:p>
            <a:pPr>
              <a:spcAft>
                <a:spcPts val="800"/>
              </a:spcAft>
            </a:pPr>
            <a:r>
              <a:rPr lang="sv-SE" dirty="0">
                <a:effectLst/>
                <a:ea typeface="Calibri" panose="020F0502020204030204" pitchFamily="34" charset="0"/>
                <a:cs typeface="Times New Roman" panose="02020603050405020304" pitchFamily="18" charset="0"/>
              </a:rPr>
              <a:t>Men finns möjligheten kan de vara värdefulla att behålla, särskilt om man har en ökad risk att råka ut för fallskador på</a:t>
            </a:r>
            <a:r>
              <a:rPr lang="sv-SE" baseline="0" dirty="0">
                <a:effectLst/>
                <a:ea typeface="Calibri" panose="020F0502020204030204" pitchFamily="34" charset="0"/>
                <a:cs typeface="Times New Roman" panose="02020603050405020304" pitchFamily="18" charset="0"/>
              </a:rPr>
              <a:t> grund av</a:t>
            </a:r>
            <a:r>
              <a:rPr lang="sv-SE" dirty="0">
                <a:effectLst/>
                <a:ea typeface="Calibri" panose="020F0502020204030204" pitchFamily="34" charset="0"/>
                <a:cs typeface="Times New Roman" panose="02020603050405020304" pitchFamily="18" charset="0"/>
              </a:rPr>
              <a:t> ålder eller sjukdom. </a:t>
            </a:r>
          </a:p>
          <a:p>
            <a:pPr>
              <a:spcAft>
                <a:spcPts val="800"/>
              </a:spcAft>
            </a:pPr>
            <a:r>
              <a:rPr lang="sv-SE" dirty="0">
                <a:effectLst/>
                <a:ea typeface="Calibri" panose="020F0502020204030204" pitchFamily="34" charset="0"/>
                <a:cs typeface="Times New Roman" panose="02020603050405020304" pitchFamily="18" charset="0"/>
              </a:rPr>
              <a:t>Visst kan ”sjukdomsrelaterade” olycksfall leda till att man inte får ersättning (om sjukdomen orsakade fallet) men utgångspunkten är att det ofta är ett ersättningsbart olycksfall om man ramlar. Ersättningen för direkta kostnader kan vara låg, men särskilt tandskador kan bli dyra.</a:t>
            </a:r>
            <a:endParaRPr lang="sv-SE" dirty="0"/>
          </a:p>
          <a:p>
            <a:pPr algn="l"/>
            <a:endParaRPr lang="sv-SE" b="1" i="0" dirty="0">
              <a:effectLst/>
            </a:endParaRPr>
          </a:p>
          <a:p>
            <a:pPr algn="l"/>
            <a:r>
              <a:rPr lang="sv-SE" b="1" i="0" dirty="0">
                <a:effectLst/>
              </a:rPr>
              <a:t>När försäkringen upphör</a:t>
            </a:r>
          </a:p>
          <a:p>
            <a:pPr algn="l"/>
            <a:r>
              <a:rPr lang="sv-SE" b="0" i="0" dirty="0">
                <a:effectLst/>
              </a:rPr>
              <a:t>Upphör vid 65 år, 75 år eller vid dödsfall.</a:t>
            </a:r>
          </a:p>
          <a:p>
            <a:pPr algn="l"/>
            <a:endParaRPr lang="sv-SE" b="0" i="0" dirty="0">
              <a:effectLst/>
            </a:endParaRPr>
          </a:p>
          <a:p>
            <a:pPr algn="l"/>
            <a:r>
              <a:rPr lang="sv-SE" b="1" i="0" dirty="0">
                <a:effectLst/>
              </a:rPr>
              <a:t>Premie – ålder/ försäkringsbelopp</a:t>
            </a:r>
          </a:p>
          <a:p>
            <a:pPr algn="l"/>
            <a:r>
              <a:rPr lang="sv-SE" b="0" i="0" dirty="0">
                <a:effectLst/>
              </a:rPr>
              <a:t>Försäkringens premie ökar med stigande ålder och ju högre försäkringsbelopp du väljer.</a:t>
            </a:r>
          </a:p>
          <a:p>
            <a:pPr algn="l"/>
            <a:endParaRPr lang="sv-SE" b="0" i="0" dirty="0">
              <a:effectLst/>
            </a:endParaRPr>
          </a:p>
          <a:p>
            <a:pPr algn="l"/>
            <a:r>
              <a:rPr lang="sv-SE" b="1" i="0" dirty="0">
                <a:effectLst/>
              </a:rPr>
              <a:t>Krävs ingen hälsodeklaration</a:t>
            </a:r>
          </a:p>
          <a:p>
            <a:pPr algn="l"/>
            <a:r>
              <a:rPr lang="sv-SE" b="0" i="0" dirty="0">
                <a:effectLst/>
              </a:rPr>
              <a:t>Ingen av de jämförda försäkringarna på vår webbplats kräver hälsodeklaration. Tänk på att skador som du haft innan du tecknar försäkringen inte kan ersättas. </a:t>
            </a:r>
          </a:p>
          <a:p>
            <a:pPr algn="l"/>
            <a:endParaRPr lang="sv-SE" b="0" i="0" dirty="0">
              <a:effectLst/>
            </a:endParaRPr>
          </a:p>
          <a:p>
            <a:r>
              <a:rPr lang="sv-SE" b="1" i="0" u="none" strike="noStrike" dirty="0">
                <a:effectLst/>
              </a:rPr>
              <a:t>Medicinsk invaliditet </a:t>
            </a:r>
          </a:p>
          <a:p>
            <a:r>
              <a:rPr lang="sv-SE" b="0" i="0" dirty="0">
                <a:effectLst/>
              </a:rPr>
              <a:t>Vid medicinsk invaliditet påverkas din ersättning av vilket försäkringsbelopp som du har valt och den invaliditetsgrad i procent som bolaget har bedömt skadan till.  Den ersättning du kan få om du får en bestående funktionsnedsättning kallas för medicinsk invaliditet. Ersättning för ekonomisk invaliditet upphör vid pension.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dirty="0">
              <a:effectLst/>
            </a:endParaRPr>
          </a:p>
          <a:p>
            <a:pPr algn="l"/>
            <a:r>
              <a:rPr lang="sv-SE" b="1" i="0" dirty="0">
                <a:effectLst/>
              </a:rPr>
              <a:t>Sjukhusvistelse, ärr och dödsfall </a:t>
            </a:r>
          </a:p>
          <a:p>
            <a:pPr algn="l"/>
            <a:r>
              <a:rPr lang="sv-SE" b="0" i="0" dirty="0">
                <a:effectLst/>
              </a:rPr>
              <a:t>Engångsbelopp för kostnader vid sjukhusvistelse, ärr och dödsfall (25 000-200 000 kronor) ersätts för vissa försäkringar.</a:t>
            </a:r>
          </a:p>
          <a:p>
            <a:pPr algn="l"/>
            <a:endParaRPr lang="sv-SE" b="0" i="0" dirty="0">
              <a:effectLst/>
            </a:endParaRPr>
          </a:p>
          <a:p>
            <a:pPr algn="l"/>
            <a:r>
              <a:rPr lang="sv-SE" b="1" i="0" dirty="0">
                <a:effectLst/>
              </a:rPr>
              <a:t>Inflyttning äldreboende</a:t>
            </a:r>
          </a:p>
          <a:p>
            <a:pPr algn="l"/>
            <a:r>
              <a:rPr lang="sv-SE" b="0" i="0" dirty="0">
                <a:effectLst/>
              </a:rPr>
              <a:t>Vid inflyttning på ett särskilt boende är hemförsäkringen inte alltid tillräcklig om olyckan skulle vara framme. Det är dessutom svårt för äldre att själva skaffa en olycksfallsförsäkring eftersom det ofta finns övre åldersgränser. Har du en olycksfallsförsäkring ska du behålla den om du vill ha ersättning för personskador eftersom det är svårt att teckna en ny.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dirty="0">
              <a:effectLst/>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91D9B3-0424-AE4A-B8B4-BBEE3C89A38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5202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udget_framsida">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029B504-BDBC-1AED-3F57-2D33BCB0F0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91083" y="2758198"/>
            <a:ext cx="9144000" cy="1086443"/>
          </a:xfrm>
        </p:spPr>
        <p:txBody>
          <a:bodyPr anchor="t"/>
          <a:lstStyle>
            <a:lvl1pPr algn="l">
              <a:defRPr sz="6000">
                <a:solidFill>
                  <a:srgbClr val="44999C"/>
                </a:solidFill>
              </a:defRPr>
            </a:lvl1pPr>
          </a:lstStyle>
          <a:p>
            <a:r>
              <a:rPr lang="sv-SE" dirty="0"/>
              <a:t>RUBRIK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p:nvPr>
        </p:nvSpPr>
        <p:spPr>
          <a:xfrm>
            <a:off x="1091083" y="3665234"/>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3027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dget_avsnittsdelare utan tonplatt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8000"/>
          </a:xfrm>
          <a:solidFill>
            <a:schemeClr val="bg2">
              <a:lumMod val="75000"/>
              <a:alpha val="80066"/>
            </a:schemeClr>
          </a:solidFill>
        </p:spPr>
        <p:txBody>
          <a:bodyPr/>
          <a:lstStyle>
            <a:lvl1pPr>
              <a:defRPr/>
            </a:lvl1pPr>
          </a:lstStyle>
          <a:p>
            <a:r>
              <a:rPr lang="sv-SE" dirty="0"/>
              <a:t>Klicka på bildikonen för att montera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687181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dget_avsnittsdelare 01 med tonplatta i bild">
    <p:spTree>
      <p:nvGrpSpPr>
        <p:cNvPr id="1" name=""/>
        <p:cNvGrpSpPr/>
        <p:nvPr/>
      </p:nvGrpSpPr>
      <p:grpSpPr>
        <a:xfrm>
          <a:off x="0" y="0"/>
          <a:ext cx="0" cy="0"/>
          <a:chOff x="0" y="0"/>
          <a:chExt cx="0" cy="0"/>
        </a:xfrm>
      </p:grpSpPr>
      <p:pic>
        <p:nvPicPr>
          <p:cNvPr id="4" name="Bildobjekt 3" descr="En bild som visar simmar&#10;&#10;Automatiskt genererad beskrivning">
            <a:extLst>
              <a:ext uri="{FF2B5EF4-FFF2-40B4-BE49-F238E27FC236}">
                <a16:creationId xmlns:a16="http://schemas.microsoft.com/office/drawing/2014/main" id="{30850561-216F-9DF0-BE9B-E62DBE64CC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1317676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dget_avsnittsdelare 02 med tonplatta i bild">
    <p:spTree>
      <p:nvGrpSpPr>
        <p:cNvPr id="1" name=""/>
        <p:cNvGrpSpPr/>
        <p:nvPr/>
      </p:nvGrpSpPr>
      <p:grpSpPr>
        <a:xfrm>
          <a:off x="0" y="0"/>
          <a:ext cx="0" cy="0"/>
          <a:chOff x="0" y="0"/>
          <a:chExt cx="0" cy="0"/>
        </a:xfrm>
      </p:grpSpPr>
      <p:pic>
        <p:nvPicPr>
          <p:cNvPr id="5" name="Bildobjekt 4" descr="En bild som visar cykel, byggnad, utomhus, parkerad&#10;&#10;Automatiskt genererad beskrivning">
            <a:extLst>
              <a:ext uri="{FF2B5EF4-FFF2-40B4-BE49-F238E27FC236}">
                <a16:creationId xmlns:a16="http://schemas.microsoft.com/office/drawing/2014/main" id="{E9755A72-915C-EE96-7BB7-68B91E4AC6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2794008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dget_avsnittsdelare 03 med tonplatta i bild">
    <p:spTree>
      <p:nvGrpSpPr>
        <p:cNvPr id="1" name=""/>
        <p:cNvGrpSpPr/>
        <p:nvPr/>
      </p:nvGrpSpPr>
      <p:grpSpPr>
        <a:xfrm>
          <a:off x="0" y="0"/>
          <a:ext cx="0" cy="0"/>
          <a:chOff x="0" y="0"/>
          <a:chExt cx="0" cy="0"/>
        </a:xfrm>
      </p:grpSpPr>
      <p:pic>
        <p:nvPicPr>
          <p:cNvPr id="4" name="Bildobjekt 3" descr="En bild som visar text, inomhus, skrivbord&#10;&#10;Automatiskt genererad beskrivning">
            <a:extLst>
              <a:ext uri="{FF2B5EF4-FFF2-40B4-BE49-F238E27FC236}">
                <a16:creationId xmlns:a16="http://schemas.microsoft.com/office/drawing/2014/main" id="{32D902F5-1E43-870B-394C-95026E40D9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4098170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dget_avsnittsdelare 04 med tonplatta i bild">
    <p:spTree>
      <p:nvGrpSpPr>
        <p:cNvPr id="1" name=""/>
        <p:cNvGrpSpPr/>
        <p:nvPr/>
      </p:nvGrpSpPr>
      <p:grpSpPr>
        <a:xfrm>
          <a:off x="0" y="0"/>
          <a:ext cx="0" cy="0"/>
          <a:chOff x="0" y="0"/>
          <a:chExt cx="0" cy="0"/>
        </a:xfrm>
      </p:grpSpPr>
      <p:pic>
        <p:nvPicPr>
          <p:cNvPr id="5" name="Bildobjekt 4" descr="En bild som visar text, bärbar dator, dator, inomhus&#10;&#10;Automatiskt genererad beskrivning">
            <a:extLst>
              <a:ext uri="{FF2B5EF4-FFF2-40B4-BE49-F238E27FC236}">
                <a16:creationId xmlns:a16="http://schemas.microsoft.com/office/drawing/2014/main" id="{58A46120-0F5E-F175-7E4C-003E241FD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3624126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dget_helsidesbi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68E5D53-C919-41E5-8E0A-4C35B9D9A8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631" y="5926237"/>
            <a:ext cx="449977" cy="682907"/>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00595" y="620196"/>
            <a:ext cx="11165535" cy="1325563"/>
          </a:xfrm>
        </p:spPr>
        <p:txBody>
          <a:bodyPr anchor="t" anchorCtr="0"/>
          <a:lstStyle>
            <a:lvl1pPr>
              <a:defRPr sz="3000">
                <a:solidFill>
                  <a:schemeClr val="tx1"/>
                </a:solidFill>
              </a:defRPr>
            </a:lvl1pPr>
          </a:lstStyle>
          <a:p>
            <a:r>
              <a:rPr lang="sv-SE" dirty="0"/>
              <a:t>KLICKA HÄR FÖR ATT ÄNDRA MALL FÖR RUBRIKFORMAT</a:t>
            </a:r>
          </a:p>
        </p:txBody>
      </p:sp>
      <p:sp>
        <p:nvSpPr>
          <p:cNvPr id="10" name="Platshållare för text 6">
            <a:extLst>
              <a:ext uri="{FF2B5EF4-FFF2-40B4-BE49-F238E27FC236}">
                <a16:creationId xmlns:a16="http://schemas.microsoft.com/office/drawing/2014/main" id="{84B71AAA-BB27-E76E-4F27-DB3C51D41046}"/>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
        <p:nvSpPr>
          <p:cNvPr id="9" name="Platshållare för bild 2">
            <a:extLst>
              <a:ext uri="{FF2B5EF4-FFF2-40B4-BE49-F238E27FC236}">
                <a16:creationId xmlns:a16="http://schemas.microsoft.com/office/drawing/2014/main" id="{EE65278C-B8D3-5605-F85D-109C1C2A80F7}"/>
              </a:ext>
            </a:extLst>
          </p:cNvPr>
          <p:cNvSpPr>
            <a:spLocks noGrp="1"/>
          </p:cNvSpPr>
          <p:nvPr>
            <p:ph type="pic" sz="quarter" idx="10" hasCustomPrompt="1"/>
          </p:nvPr>
        </p:nvSpPr>
        <p:spPr>
          <a:xfrm>
            <a:off x="1603094" y="1295881"/>
            <a:ext cx="8461093" cy="4844397"/>
          </a:xfrm>
          <a:solidFill>
            <a:schemeClr val="bg2">
              <a:lumMod val="75000"/>
              <a:alpha val="80066"/>
            </a:schemeClr>
          </a:solidFill>
        </p:spPr>
        <p:txBody>
          <a:bodyPr/>
          <a:lstStyle>
            <a:lvl1pPr>
              <a:defRPr/>
            </a:lvl1pPr>
          </a:lstStyle>
          <a:p>
            <a:r>
              <a:rPr lang="sv-SE" dirty="0"/>
              <a:t>Klicka på bildikonen för att lägga in bild</a:t>
            </a:r>
          </a:p>
        </p:txBody>
      </p:sp>
      <p:cxnSp>
        <p:nvCxnSpPr>
          <p:cNvPr id="2" name="Rak 1">
            <a:extLst>
              <a:ext uri="{FF2B5EF4-FFF2-40B4-BE49-F238E27FC236}">
                <a16:creationId xmlns:a16="http://schemas.microsoft.com/office/drawing/2014/main" id="{9400723E-ABA2-0E26-C85C-AA108A072C11}"/>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Bildobjekt 2">
            <a:extLst>
              <a:ext uri="{FF2B5EF4-FFF2-40B4-BE49-F238E27FC236}">
                <a16:creationId xmlns:a16="http://schemas.microsoft.com/office/drawing/2014/main" id="{CD290693-7B52-BEF4-F6DE-4674542474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spTree>
    <p:extLst>
      <p:ext uri="{BB962C8B-B14F-4D97-AF65-F5344CB8AC3E}">
        <p14:creationId xmlns:p14="http://schemas.microsoft.com/office/powerpoint/2010/main" val="2908604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budget_tacksida">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612FC81D-5E29-990C-8058-B971BEAEA3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525406"/>
            <a:ext cx="12192000" cy="2332594"/>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44489" y="1389184"/>
            <a:ext cx="9144000" cy="1086443"/>
          </a:xfrm>
        </p:spPr>
        <p:txBody>
          <a:bodyPr anchor="t"/>
          <a:lstStyle>
            <a:lvl1pPr algn="l">
              <a:defRPr sz="6000">
                <a:solidFill>
                  <a:srgbClr val="44999C"/>
                </a:solidFill>
              </a:defRPr>
            </a:lvl1pPr>
          </a:lstStyle>
          <a:p>
            <a:r>
              <a:rPr lang="sv-SE" dirty="0"/>
              <a:t>Tack!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hasCustomPrompt="1"/>
          </p:nvPr>
        </p:nvSpPr>
        <p:spPr>
          <a:xfrm>
            <a:off x="1044489" y="2475627"/>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0"/>
              </a:spcBef>
            </a:pPr>
            <a:r>
              <a:rPr lang="sv-SE" sz="2000" b="1" dirty="0"/>
              <a:t>Kontakt: </a:t>
            </a:r>
          </a:p>
          <a:p>
            <a:pPr>
              <a:spcBef>
                <a:spcPts val="0"/>
              </a:spcBef>
            </a:pPr>
            <a:r>
              <a:rPr lang="sv-SE" sz="2000" dirty="0"/>
              <a:t>Namn Förnamn</a:t>
            </a:r>
          </a:p>
          <a:p>
            <a:pPr>
              <a:spcBef>
                <a:spcPts val="0"/>
              </a:spcBef>
            </a:pPr>
            <a:r>
              <a:rPr lang="sv-SE" sz="2000" dirty="0" err="1"/>
              <a:t>namn.fornamn@foretag.se</a:t>
            </a:r>
            <a:endParaRPr lang="sv-SE" sz="2000" dirty="0"/>
          </a:p>
        </p:txBody>
      </p:sp>
      <p:pic>
        <p:nvPicPr>
          <p:cNvPr id="5" name="Bildobjekt 4">
            <a:extLst>
              <a:ext uri="{FF2B5EF4-FFF2-40B4-BE49-F238E27FC236}">
                <a16:creationId xmlns:a16="http://schemas.microsoft.com/office/drawing/2014/main" id="{4C243FB9-22FA-AC5C-663C-552E238E3E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pic>
        <p:nvPicPr>
          <p:cNvPr id="6" name="Bildobjekt 5">
            <a:extLst>
              <a:ext uri="{FF2B5EF4-FFF2-40B4-BE49-F238E27FC236}">
                <a16:creationId xmlns:a16="http://schemas.microsoft.com/office/drawing/2014/main" id="{AD39741D-0B0A-98B7-F4FF-AB5C16A46F5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034528"/>
            <a:ext cx="12192000" cy="2823472"/>
          </a:xfrm>
          <a:prstGeom prst="rect">
            <a:avLst/>
          </a:prstGeom>
        </p:spPr>
      </p:pic>
    </p:spTree>
    <p:extLst>
      <p:ext uri="{BB962C8B-B14F-4D97-AF65-F5344CB8AC3E}">
        <p14:creationId xmlns:p14="http://schemas.microsoft.com/office/powerpoint/2010/main" val="42455767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dget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061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generell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rgbClr val="00A1AA">
              <a:alpha val="80000"/>
            </a:srgb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98904" y="2699437"/>
            <a:ext cx="10979863" cy="1403788"/>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0"/>
            <a:ext cx="12192000" cy="6863824"/>
          </a:xfrm>
          <a:no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3184552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budget_framsida">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029B504-BDBC-1AED-3F57-2D33BCB0F0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91083" y="2758198"/>
            <a:ext cx="9144000" cy="1086443"/>
          </a:xfrm>
        </p:spPr>
        <p:txBody>
          <a:bodyPr anchor="t"/>
          <a:lstStyle>
            <a:lvl1pPr algn="l">
              <a:defRPr sz="6000">
                <a:solidFill>
                  <a:srgbClr val="44999C"/>
                </a:solidFill>
              </a:defRPr>
            </a:lvl1pPr>
          </a:lstStyle>
          <a:p>
            <a:r>
              <a:rPr lang="sv-SE" dirty="0"/>
              <a:t>RUBRIK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p:nvPr>
        </p:nvSpPr>
        <p:spPr>
          <a:xfrm>
            <a:off x="1091083" y="3665234"/>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646127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dget_punktlistor">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AC05143-D882-00D7-7790-DD7C0C6C6A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pic>
        <p:nvPicPr>
          <p:cNvPr id="14" name="Bildobjekt 13" descr="En bild som visar text, elektronik, visitkort&#10;&#10;Automatiskt genererad beskrivning">
            <a:extLst>
              <a:ext uri="{FF2B5EF4-FFF2-40B4-BE49-F238E27FC236}">
                <a16:creationId xmlns:a16="http://schemas.microsoft.com/office/drawing/2014/main" id="{D9D1E19B-CC27-8FEC-0DED-CBB20BF1B4D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F6553DB-62FB-65DB-80DD-B2320FF6391A}"/>
              </a:ext>
            </a:extLst>
          </p:cNvPr>
          <p:cNvSpPr>
            <a:spLocks noGrp="1"/>
          </p:cNvSpPr>
          <p:nvPr>
            <p:ph idx="1"/>
          </p:nvPr>
        </p:nvSpPr>
        <p:spPr>
          <a:xfrm>
            <a:off x="593586"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2">
            <a:extLst>
              <a:ext uri="{FF2B5EF4-FFF2-40B4-BE49-F238E27FC236}">
                <a16:creationId xmlns:a16="http://schemas.microsoft.com/office/drawing/2014/main" id="{3CC04F58-6A76-67D4-11CC-865F962571A6}"/>
              </a:ext>
            </a:extLst>
          </p:cNvPr>
          <p:cNvSpPr>
            <a:spLocks noGrp="1"/>
          </p:cNvSpPr>
          <p:nvPr>
            <p:ph idx="10"/>
          </p:nvPr>
        </p:nvSpPr>
        <p:spPr>
          <a:xfrm>
            <a:off x="6108028"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cxnSp>
        <p:nvCxnSpPr>
          <p:cNvPr id="11" name="Rak 10">
            <a:extLst>
              <a:ext uri="{FF2B5EF4-FFF2-40B4-BE49-F238E27FC236}">
                <a16:creationId xmlns:a16="http://schemas.microsoft.com/office/drawing/2014/main" id="{C70B733E-AD67-1584-AC93-693DFC3A2241}"/>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74808FA7-FE55-1719-A320-B65887C58574}"/>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24931240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dget_punktlistor">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AC05143-D882-00D7-7790-DD7C0C6C6A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pic>
        <p:nvPicPr>
          <p:cNvPr id="14" name="Bildobjekt 13" descr="En bild som visar text, elektronik, visitkort  Automatiskt genererad beskrivning">
            <a:extLst>
              <a:ext uri="{FF2B5EF4-FFF2-40B4-BE49-F238E27FC236}">
                <a16:creationId xmlns:a16="http://schemas.microsoft.com/office/drawing/2014/main" id="{D9D1E19B-CC27-8FEC-0DED-CBB20BF1B4D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F6553DB-62FB-65DB-80DD-B2320FF6391A}"/>
              </a:ext>
            </a:extLst>
          </p:cNvPr>
          <p:cNvSpPr>
            <a:spLocks noGrp="1"/>
          </p:cNvSpPr>
          <p:nvPr>
            <p:ph idx="1"/>
          </p:nvPr>
        </p:nvSpPr>
        <p:spPr>
          <a:xfrm>
            <a:off x="593586"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2">
            <a:extLst>
              <a:ext uri="{FF2B5EF4-FFF2-40B4-BE49-F238E27FC236}">
                <a16:creationId xmlns:a16="http://schemas.microsoft.com/office/drawing/2014/main" id="{3CC04F58-6A76-67D4-11CC-865F962571A6}"/>
              </a:ext>
            </a:extLst>
          </p:cNvPr>
          <p:cNvSpPr>
            <a:spLocks noGrp="1"/>
          </p:cNvSpPr>
          <p:nvPr>
            <p:ph idx="10"/>
          </p:nvPr>
        </p:nvSpPr>
        <p:spPr>
          <a:xfrm>
            <a:off x="6108028"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cxnSp>
        <p:nvCxnSpPr>
          <p:cNvPr id="11" name="Rak 10">
            <a:extLst>
              <a:ext uri="{FF2B5EF4-FFF2-40B4-BE49-F238E27FC236}">
                <a16:creationId xmlns:a16="http://schemas.microsoft.com/office/drawing/2014/main" id="{C70B733E-AD67-1584-AC93-693DFC3A2241}"/>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74808FA7-FE55-1719-A320-B65887C58574}"/>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5970000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dget_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4" name="Platshållare för tabell 13">
            <a:extLst>
              <a:ext uri="{FF2B5EF4-FFF2-40B4-BE49-F238E27FC236}">
                <a16:creationId xmlns:a16="http://schemas.microsoft.com/office/drawing/2014/main" id="{92D0884F-9497-513D-38DA-A40C2F04A3C3}"/>
              </a:ext>
            </a:extLst>
          </p:cNvPr>
          <p:cNvSpPr>
            <a:spLocks noGrp="1"/>
          </p:cNvSpPr>
          <p:nvPr>
            <p:ph type="tbl" sz="quarter" idx="12"/>
          </p:nvPr>
        </p:nvSpPr>
        <p:spPr>
          <a:xfrm>
            <a:off x="720725" y="1871663"/>
            <a:ext cx="10396538" cy="3074987"/>
          </a:xfrm>
        </p:spPr>
        <p:txBody>
          <a:bodyPr/>
          <a:lstStyle/>
          <a:p>
            <a:r>
              <a:rPr lang="sv-SE"/>
              <a:t>Klicka på ikonen för att lägga till en tabell</a:t>
            </a:r>
            <a:endParaRPr lang="sv-SE" dirty="0"/>
          </a:p>
        </p:txBody>
      </p:sp>
      <p:cxnSp>
        <p:nvCxnSpPr>
          <p:cNvPr id="3" name="Rak 2">
            <a:extLst>
              <a:ext uri="{FF2B5EF4-FFF2-40B4-BE49-F238E27FC236}">
                <a16:creationId xmlns:a16="http://schemas.microsoft.com/office/drawing/2014/main" id="{0AA08AA0-54F7-A007-FE10-1BE6C4FFF883}"/>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Bildobjekt 3">
            <a:extLst>
              <a:ext uri="{FF2B5EF4-FFF2-40B4-BE49-F238E27FC236}">
                <a16:creationId xmlns:a16="http://schemas.microsoft.com/office/drawing/2014/main" id="{692A81EF-6D6F-4CB8-ABA1-4E73215B89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pic>
        <p:nvPicPr>
          <p:cNvPr id="6" name="Bildobjekt 5" descr="En bild som visar text, elektronik, visitkort  Automatiskt genererad beskrivning">
            <a:extLst>
              <a:ext uri="{FF2B5EF4-FFF2-40B4-BE49-F238E27FC236}">
                <a16:creationId xmlns:a16="http://schemas.microsoft.com/office/drawing/2014/main" id="{F228C51C-A315-BC0F-73ED-480FC42CE7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7" name="Platshållare för text 6">
            <a:extLst>
              <a:ext uri="{FF2B5EF4-FFF2-40B4-BE49-F238E27FC236}">
                <a16:creationId xmlns:a16="http://schemas.microsoft.com/office/drawing/2014/main" id="{5D9B702E-4D08-B4C8-D092-607A0D497C6F}"/>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24694750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dget_bild_ver2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8056BF9C-63F7-62DC-7A0A-CA805C999FD3}"/>
              </a:ext>
            </a:extLst>
          </p:cNvPr>
          <p:cNvSpPr/>
          <p:nvPr userDrawn="1"/>
        </p:nvSpPr>
        <p:spPr>
          <a:xfrm>
            <a:off x="7859330" y="322155"/>
            <a:ext cx="3960000" cy="3960000"/>
          </a:xfrm>
          <a:prstGeom prst="rect">
            <a:avLst/>
          </a:prstGeom>
          <a:solidFill>
            <a:srgbClr val="A6D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 elektronik, visitkort  Automatiskt genererad beskrivning">
            <a:extLst>
              <a:ext uri="{FF2B5EF4-FFF2-40B4-BE49-F238E27FC236}">
                <a16:creationId xmlns:a16="http://schemas.microsoft.com/office/drawing/2014/main" id="{41E0671D-A8CB-E2F7-87C6-8A38A27DD2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7" name="Platshållare för text 6">
            <a:extLst>
              <a:ext uri="{FF2B5EF4-FFF2-40B4-BE49-F238E27FC236}">
                <a16:creationId xmlns:a16="http://schemas.microsoft.com/office/drawing/2014/main" id="{9FB7D721-333A-AC1A-D6F8-BDE70B0BB4FD}"/>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8950811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dget_bildver3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DF04A70-2E5D-9059-6A59-F3F54B595E02}"/>
              </a:ext>
            </a:extLst>
          </p:cNvPr>
          <p:cNvSpPr/>
          <p:nvPr userDrawn="1"/>
        </p:nvSpPr>
        <p:spPr>
          <a:xfrm>
            <a:off x="7861954" y="2241971"/>
            <a:ext cx="3960000" cy="3960000"/>
          </a:xfrm>
          <a:prstGeom prst="rect">
            <a:avLst/>
          </a:prstGeom>
          <a:solidFill>
            <a:srgbClr val="A6D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 elektronik, visitkort  Automatiskt genererad beskrivning">
            <a:extLst>
              <a:ext uri="{FF2B5EF4-FFF2-40B4-BE49-F238E27FC236}">
                <a16:creationId xmlns:a16="http://schemas.microsoft.com/office/drawing/2014/main" id="{3B47BDFB-B9C4-F3A3-272F-04DD1A58B8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6" name="Platshållare för text 6">
            <a:extLst>
              <a:ext uri="{FF2B5EF4-FFF2-40B4-BE49-F238E27FC236}">
                <a16:creationId xmlns:a16="http://schemas.microsoft.com/office/drawing/2014/main" id="{3D091DF3-9ACA-7673-2BF6-3C745B004025}"/>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742062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dget_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1" name="Platshållare för diagram 10">
            <a:extLst>
              <a:ext uri="{FF2B5EF4-FFF2-40B4-BE49-F238E27FC236}">
                <a16:creationId xmlns:a16="http://schemas.microsoft.com/office/drawing/2014/main" id="{6DE5C4E8-5DB1-CA6D-F9DC-1630381B0050}"/>
              </a:ext>
            </a:extLst>
          </p:cNvPr>
          <p:cNvSpPr>
            <a:spLocks noGrp="1"/>
          </p:cNvSpPr>
          <p:nvPr>
            <p:ph type="chart" sz="quarter" idx="10"/>
          </p:nvPr>
        </p:nvSpPr>
        <p:spPr>
          <a:xfrm>
            <a:off x="605653" y="1800248"/>
            <a:ext cx="4257509" cy="2852738"/>
          </a:xfrm>
        </p:spPr>
        <p:txBody>
          <a:bodyPr/>
          <a:lstStyle/>
          <a:p>
            <a:r>
              <a:rPr lang="sv-SE"/>
              <a:t>Klicka på ikonen för att lägga till ett diagram</a:t>
            </a:r>
            <a:endParaRPr lang="sv-SE" dirty="0"/>
          </a:p>
        </p:txBody>
      </p:sp>
      <p:sp>
        <p:nvSpPr>
          <p:cNvPr id="13" name="Platshållare för diagram 12">
            <a:extLst>
              <a:ext uri="{FF2B5EF4-FFF2-40B4-BE49-F238E27FC236}">
                <a16:creationId xmlns:a16="http://schemas.microsoft.com/office/drawing/2014/main" id="{5FB2747E-95C8-B808-304D-F3426CD49AA6}"/>
              </a:ext>
            </a:extLst>
          </p:cNvPr>
          <p:cNvSpPr>
            <a:spLocks noGrp="1"/>
          </p:cNvSpPr>
          <p:nvPr>
            <p:ph type="chart" sz="quarter" idx="11"/>
          </p:nvPr>
        </p:nvSpPr>
        <p:spPr>
          <a:xfrm>
            <a:off x="6165141" y="1800540"/>
            <a:ext cx="4411663" cy="2794000"/>
          </a:xfrm>
        </p:spPr>
        <p:txBody>
          <a:bodyPr/>
          <a:lstStyle/>
          <a:p>
            <a:r>
              <a:rPr lang="sv-SE"/>
              <a:t>Klicka på ikonen för att lägga till ett diagram</a:t>
            </a:r>
            <a:endParaRPr lang="sv-SE" dirty="0"/>
          </a:p>
        </p:txBody>
      </p:sp>
      <p:cxnSp>
        <p:nvCxnSpPr>
          <p:cNvPr id="3" name="Rak 2">
            <a:extLst>
              <a:ext uri="{FF2B5EF4-FFF2-40B4-BE49-F238E27FC236}">
                <a16:creationId xmlns:a16="http://schemas.microsoft.com/office/drawing/2014/main" id="{979F21AF-24B5-9B19-D4FB-9380E6ADA92B}"/>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Bildobjekt 3">
            <a:extLst>
              <a:ext uri="{FF2B5EF4-FFF2-40B4-BE49-F238E27FC236}">
                <a16:creationId xmlns:a16="http://schemas.microsoft.com/office/drawing/2014/main" id="{11DA1F9A-EDAC-8545-F82A-D1FFEBBF66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pic>
        <p:nvPicPr>
          <p:cNvPr id="5" name="Bildobjekt 4" descr="En bild som visar text, elektronik, visitkort  Automatiskt genererad beskrivning">
            <a:extLst>
              <a:ext uri="{FF2B5EF4-FFF2-40B4-BE49-F238E27FC236}">
                <a16:creationId xmlns:a16="http://schemas.microsoft.com/office/drawing/2014/main" id="{894D8D55-55BC-7F8E-0A80-609A9645C5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7" name="Platshållare för text 6">
            <a:extLst>
              <a:ext uri="{FF2B5EF4-FFF2-40B4-BE49-F238E27FC236}">
                <a16:creationId xmlns:a16="http://schemas.microsoft.com/office/drawing/2014/main" id="{BB957BCE-A7CE-F43E-FDDA-4E1D548BDB1B}"/>
              </a:ext>
            </a:extLst>
          </p:cNvPr>
          <p:cNvSpPr>
            <a:spLocks noGrp="1"/>
          </p:cNvSpPr>
          <p:nvPr>
            <p:ph type="body" sz="quarter" idx="12"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853912532"/>
      </p:ext>
    </p:extLst>
  </p:cSld>
  <p:clrMapOvr>
    <a:masterClrMapping/>
  </p:clrMapOvr>
  <p:extLst>
    <p:ext uri="{DCECCB84-F9BA-43D5-87BE-67443E8EF086}">
      <p15:sldGuideLst xmlns:p15="http://schemas.microsoft.com/office/powerpoint/2012/main">
        <p15:guide id="1" orient="horz" pos="61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dget_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4" name="Platshållare för tabell 3">
            <a:extLst>
              <a:ext uri="{FF2B5EF4-FFF2-40B4-BE49-F238E27FC236}">
                <a16:creationId xmlns:a16="http://schemas.microsoft.com/office/drawing/2014/main" id="{3AA35E25-0372-F4A2-32BF-610BB7CA15FE}"/>
              </a:ext>
            </a:extLst>
          </p:cNvPr>
          <p:cNvSpPr>
            <a:spLocks noGrp="1"/>
          </p:cNvSpPr>
          <p:nvPr>
            <p:ph type="tbl" sz="quarter" idx="12"/>
          </p:nvPr>
        </p:nvSpPr>
        <p:spPr>
          <a:xfrm>
            <a:off x="601438" y="1759675"/>
            <a:ext cx="8004175" cy="3149600"/>
          </a:xfrm>
        </p:spPr>
        <p:txBody>
          <a:bodyPr/>
          <a:lstStyle/>
          <a:p>
            <a:r>
              <a:rPr lang="sv-SE"/>
              <a:t>Klicka på ikonen för att lägga till en tabell</a:t>
            </a:r>
          </a:p>
        </p:txBody>
      </p:sp>
      <p:cxnSp>
        <p:nvCxnSpPr>
          <p:cNvPr id="3" name="Rak 2">
            <a:extLst>
              <a:ext uri="{FF2B5EF4-FFF2-40B4-BE49-F238E27FC236}">
                <a16:creationId xmlns:a16="http://schemas.microsoft.com/office/drawing/2014/main" id="{697CD49F-F0D8-A237-39CB-8E764E2F9C4F}"/>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Bildobjekt 4">
            <a:extLst>
              <a:ext uri="{FF2B5EF4-FFF2-40B4-BE49-F238E27FC236}">
                <a16:creationId xmlns:a16="http://schemas.microsoft.com/office/drawing/2014/main" id="{C36EF6EA-D53E-A6EA-9559-903228B80C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pic>
        <p:nvPicPr>
          <p:cNvPr id="6" name="Bildobjekt 5" descr="En bild som visar text, elektronik, visitkort  Automatiskt genererad beskrivning">
            <a:extLst>
              <a:ext uri="{FF2B5EF4-FFF2-40B4-BE49-F238E27FC236}">
                <a16:creationId xmlns:a16="http://schemas.microsoft.com/office/drawing/2014/main" id="{42510C95-50F6-A811-0777-E9209B3D21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9" name="Platshållare för text 6">
            <a:extLst>
              <a:ext uri="{FF2B5EF4-FFF2-40B4-BE49-F238E27FC236}">
                <a16:creationId xmlns:a16="http://schemas.microsoft.com/office/drawing/2014/main" id="{0961E0AE-8163-92B5-28FC-E3DFD2A41ED2}"/>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315051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dget_färgad hel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323E3AC-3CA5-FD28-B656-45F78F312E6F}"/>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DD117C67-89F7-C4AB-4781-AB20EB0072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21812" y="596900"/>
            <a:ext cx="11165535" cy="1325563"/>
          </a:xfrm>
        </p:spPr>
        <p:txBody>
          <a:bodyPr anchor="t" anchorCtr="0"/>
          <a:lstStyle>
            <a:lvl1pPr>
              <a:defRPr sz="3000">
                <a:solidFill>
                  <a:schemeClr val="bg1"/>
                </a:solidFill>
              </a:defRPr>
            </a:lvl1pPr>
          </a:lstStyle>
          <a:p>
            <a:r>
              <a:rPr lang="sv-SE" dirty="0"/>
              <a:t>KLICKA HÄR FÖR ATT ÄNDRA MALL FÖR RUBRIKFORMAT</a:t>
            </a:r>
          </a:p>
        </p:txBody>
      </p:sp>
      <p:sp>
        <p:nvSpPr>
          <p:cNvPr id="8" name="Platshållare för text 6">
            <a:extLst>
              <a:ext uri="{FF2B5EF4-FFF2-40B4-BE49-F238E27FC236}">
                <a16:creationId xmlns:a16="http://schemas.microsoft.com/office/drawing/2014/main" id="{79A82D1C-DA72-A13D-050C-BB06B48D62F7}"/>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cxnSp>
        <p:nvCxnSpPr>
          <p:cNvPr id="2" name="Rak 1">
            <a:extLst>
              <a:ext uri="{FF2B5EF4-FFF2-40B4-BE49-F238E27FC236}">
                <a16:creationId xmlns:a16="http://schemas.microsoft.com/office/drawing/2014/main" id="{BC3AEEF7-3A9D-5261-F36B-45B9F97D6661}"/>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15393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dget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chemeClr val="accent4">
              <a:alpha val="70000"/>
            </a:scheme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46351"/>
          </a:xfrm>
          <a:solidFill>
            <a:schemeClr val="accent4">
              <a:alpha val="80066"/>
            </a:schemeClr>
          </a:solid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26553936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dget_avsnittsdelare utan tonplatt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8000"/>
          </a:xfrm>
          <a:solidFill>
            <a:schemeClr val="bg2">
              <a:lumMod val="75000"/>
              <a:alpha val="80066"/>
            </a:schemeClr>
          </a:solidFill>
        </p:spPr>
        <p:txBody>
          <a:bodyPr/>
          <a:lstStyle>
            <a:lvl1pPr>
              <a:defRPr/>
            </a:lvl1pPr>
          </a:lstStyle>
          <a:p>
            <a:r>
              <a:rPr lang="sv-SE" dirty="0"/>
              <a:t>Klicka på bildikonen för att montera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4027873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dget_avsnittsdelare 01 med tonplatta i bild">
    <p:spTree>
      <p:nvGrpSpPr>
        <p:cNvPr id="1" name=""/>
        <p:cNvGrpSpPr/>
        <p:nvPr/>
      </p:nvGrpSpPr>
      <p:grpSpPr>
        <a:xfrm>
          <a:off x="0" y="0"/>
          <a:ext cx="0" cy="0"/>
          <a:chOff x="0" y="0"/>
          <a:chExt cx="0" cy="0"/>
        </a:xfrm>
      </p:grpSpPr>
      <p:pic>
        <p:nvPicPr>
          <p:cNvPr id="4" name="Bildobjekt 3" descr="En bild som visar simmar  Automatiskt genererad beskrivning">
            <a:extLst>
              <a:ext uri="{FF2B5EF4-FFF2-40B4-BE49-F238E27FC236}">
                <a16:creationId xmlns:a16="http://schemas.microsoft.com/office/drawing/2014/main" id="{30850561-216F-9DF0-BE9B-E62DBE64CC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3651984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dget_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4" name="Platshållare för tabell 13">
            <a:extLst>
              <a:ext uri="{FF2B5EF4-FFF2-40B4-BE49-F238E27FC236}">
                <a16:creationId xmlns:a16="http://schemas.microsoft.com/office/drawing/2014/main" id="{92D0884F-9497-513D-38DA-A40C2F04A3C3}"/>
              </a:ext>
            </a:extLst>
          </p:cNvPr>
          <p:cNvSpPr>
            <a:spLocks noGrp="1"/>
          </p:cNvSpPr>
          <p:nvPr>
            <p:ph type="tbl" sz="quarter" idx="12"/>
          </p:nvPr>
        </p:nvSpPr>
        <p:spPr>
          <a:xfrm>
            <a:off x="720725" y="1871663"/>
            <a:ext cx="10396538" cy="3074987"/>
          </a:xfrm>
        </p:spPr>
        <p:txBody>
          <a:bodyPr/>
          <a:lstStyle/>
          <a:p>
            <a:r>
              <a:rPr lang="sv-SE"/>
              <a:t>Klicka på ikonen för att lägga till en tabell</a:t>
            </a:r>
            <a:endParaRPr lang="sv-SE" dirty="0"/>
          </a:p>
        </p:txBody>
      </p:sp>
      <p:cxnSp>
        <p:nvCxnSpPr>
          <p:cNvPr id="3" name="Rak 2">
            <a:extLst>
              <a:ext uri="{FF2B5EF4-FFF2-40B4-BE49-F238E27FC236}">
                <a16:creationId xmlns:a16="http://schemas.microsoft.com/office/drawing/2014/main" id="{0AA08AA0-54F7-A007-FE10-1BE6C4FFF883}"/>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Bildobjekt 3">
            <a:extLst>
              <a:ext uri="{FF2B5EF4-FFF2-40B4-BE49-F238E27FC236}">
                <a16:creationId xmlns:a16="http://schemas.microsoft.com/office/drawing/2014/main" id="{692A81EF-6D6F-4CB8-ABA1-4E73215B89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pic>
        <p:nvPicPr>
          <p:cNvPr id="6" name="Bildobjekt 5" descr="En bild som visar text, elektronik, visitkort&#10;&#10;Automatiskt genererad beskrivning">
            <a:extLst>
              <a:ext uri="{FF2B5EF4-FFF2-40B4-BE49-F238E27FC236}">
                <a16:creationId xmlns:a16="http://schemas.microsoft.com/office/drawing/2014/main" id="{F228C51C-A315-BC0F-73ED-480FC42CE7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7" name="Platshållare för text 6">
            <a:extLst>
              <a:ext uri="{FF2B5EF4-FFF2-40B4-BE49-F238E27FC236}">
                <a16:creationId xmlns:a16="http://schemas.microsoft.com/office/drawing/2014/main" id="{5D9B702E-4D08-B4C8-D092-607A0D497C6F}"/>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1459450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dget_avsnittsdelare 02 med tonplatta i bild">
    <p:spTree>
      <p:nvGrpSpPr>
        <p:cNvPr id="1" name=""/>
        <p:cNvGrpSpPr/>
        <p:nvPr/>
      </p:nvGrpSpPr>
      <p:grpSpPr>
        <a:xfrm>
          <a:off x="0" y="0"/>
          <a:ext cx="0" cy="0"/>
          <a:chOff x="0" y="0"/>
          <a:chExt cx="0" cy="0"/>
        </a:xfrm>
      </p:grpSpPr>
      <p:pic>
        <p:nvPicPr>
          <p:cNvPr id="5" name="Bildobjekt 4" descr="En bild som visar cykel, byggnad, utomhus, parkerad  Automatiskt genererad beskrivning">
            <a:extLst>
              <a:ext uri="{FF2B5EF4-FFF2-40B4-BE49-F238E27FC236}">
                <a16:creationId xmlns:a16="http://schemas.microsoft.com/office/drawing/2014/main" id="{E9755A72-915C-EE96-7BB7-68B91E4AC6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34144658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dget_avsnittsdelare 03 med tonplatta i bild">
    <p:spTree>
      <p:nvGrpSpPr>
        <p:cNvPr id="1" name=""/>
        <p:cNvGrpSpPr/>
        <p:nvPr/>
      </p:nvGrpSpPr>
      <p:grpSpPr>
        <a:xfrm>
          <a:off x="0" y="0"/>
          <a:ext cx="0" cy="0"/>
          <a:chOff x="0" y="0"/>
          <a:chExt cx="0" cy="0"/>
        </a:xfrm>
      </p:grpSpPr>
      <p:pic>
        <p:nvPicPr>
          <p:cNvPr id="4" name="Bildobjekt 3" descr="En bild som visar text, inomhus, skrivbord  Automatiskt genererad beskrivning">
            <a:extLst>
              <a:ext uri="{FF2B5EF4-FFF2-40B4-BE49-F238E27FC236}">
                <a16:creationId xmlns:a16="http://schemas.microsoft.com/office/drawing/2014/main" id="{32D902F5-1E43-870B-394C-95026E40D9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38215973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udget_avsnittsdelare 04 med tonplatta i bild">
    <p:spTree>
      <p:nvGrpSpPr>
        <p:cNvPr id="1" name=""/>
        <p:cNvGrpSpPr/>
        <p:nvPr/>
      </p:nvGrpSpPr>
      <p:grpSpPr>
        <a:xfrm>
          <a:off x="0" y="0"/>
          <a:ext cx="0" cy="0"/>
          <a:chOff x="0" y="0"/>
          <a:chExt cx="0" cy="0"/>
        </a:xfrm>
      </p:grpSpPr>
      <p:pic>
        <p:nvPicPr>
          <p:cNvPr id="5" name="Bildobjekt 4" descr="En bild som visar text, bärbar dator, dator, inomhus  Automatiskt genererad beskrivning">
            <a:extLst>
              <a:ext uri="{FF2B5EF4-FFF2-40B4-BE49-F238E27FC236}">
                <a16:creationId xmlns:a16="http://schemas.microsoft.com/office/drawing/2014/main" id="{58A46120-0F5E-F175-7E4C-003E241FD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2111783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udget_helsidesbi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68E5D53-C919-41E5-8E0A-4C35B9D9A8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631" y="5926237"/>
            <a:ext cx="449977" cy="682907"/>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00595" y="620196"/>
            <a:ext cx="11165535" cy="1325563"/>
          </a:xfrm>
        </p:spPr>
        <p:txBody>
          <a:bodyPr anchor="t" anchorCtr="0"/>
          <a:lstStyle>
            <a:lvl1pPr>
              <a:defRPr sz="3000">
                <a:solidFill>
                  <a:schemeClr val="tx1"/>
                </a:solidFill>
              </a:defRPr>
            </a:lvl1pPr>
          </a:lstStyle>
          <a:p>
            <a:r>
              <a:rPr lang="sv-SE" dirty="0"/>
              <a:t>KLICKA HÄR FÖR ATT ÄNDRA MALL FÖR RUBRIKFORMAT</a:t>
            </a:r>
          </a:p>
        </p:txBody>
      </p:sp>
      <p:sp>
        <p:nvSpPr>
          <p:cNvPr id="10" name="Platshållare för text 6">
            <a:extLst>
              <a:ext uri="{FF2B5EF4-FFF2-40B4-BE49-F238E27FC236}">
                <a16:creationId xmlns:a16="http://schemas.microsoft.com/office/drawing/2014/main" id="{84B71AAA-BB27-E76E-4F27-DB3C51D41046}"/>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
        <p:nvSpPr>
          <p:cNvPr id="9" name="Platshållare för bild 2">
            <a:extLst>
              <a:ext uri="{FF2B5EF4-FFF2-40B4-BE49-F238E27FC236}">
                <a16:creationId xmlns:a16="http://schemas.microsoft.com/office/drawing/2014/main" id="{EE65278C-B8D3-5605-F85D-109C1C2A80F7}"/>
              </a:ext>
            </a:extLst>
          </p:cNvPr>
          <p:cNvSpPr>
            <a:spLocks noGrp="1"/>
          </p:cNvSpPr>
          <p:nvPr>
            <p:ph type="pic" sz="quarter" idx="10" hasCustomPrompt="1"/>
          </p:nvPr>
        </p:nvSpPr>
        <p:spPr>
          <a:xfrm>
            <a:off x="1603094" y="1295881"/>
            <a:ext cx="8461093" cy="4844397"/>
          </a:xfrm>
          <a:solidFill>
            <a:schemeClr val="bg2">
              <a:lumMod val="75000"/>
              <a:alpha val="80066"/>
            </a:schemeClr>
          </a:solidFill>
        </p:spPr>
        <p:txBody>
          <a:bodyPr/>
          <a:lstStyle>
            <a:lvl1pPr>
              <a:defRPr/>
            </a:lvl1pPr>
          </a:lstStyle>
          <a:p>
            <a:r>
              <a:rPr lang="sv-SE" dirty="0"/>
              <a:t>Klicka på bildikonen för att lägga in bild</a:t>
            </a:r>
          </a:p>
        </p:txBody>
      </p:sp>
      <p:cxnSp>
        <p:nvCxnSpPr>
          <p:cNvPr id="2" name="Rak 1">
            <a:extLst>
              <a:ext uri="{FF2B5EF4-FFF2-40B4-BE49-F238E27FC236}">
                <a16:creationId xmlns:a16="http://schemas.microsoft.com/office/drawing/2014/main" id="{9400723E-ABA2-0E26-C85C-AA108A072C11}"/>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Bildobjekt 2">
            <a:extLst>
              <a:ext uri="{FF2B5EF4-FFF2-40B4-BE49-F238E27FC236}">
                <a16:creationId xmlns:a16="http://schemas.microsoft.com/office/drawing/2014/main" id="{CD290693-7B52-BEF4-F6DE-4674542474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spTree>
    <p:extLst>
      <p:ext uri="{BB962C8B-B14F-4D97-AF65-F5344CB8AC3E}">
        <p14:creationId xmlns:p14="http://schemas.microsoft.com/office/powerpoint/2010/main" val="353585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budget_tacksida">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612FC81D-5E29-990C-8058-B971BEAEA3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525406"/>
            <a:ext cx="12192000" cy="2332594"/>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44489" y="1389184"/>
            <a:ext cx="9144000" cy="1086443"/>
          </a:xfrm>
        </p:spPr>
        <p:txBody>
          <a:bodyPr anchor="t"/>
          <a:lstStyle>
            <a:lvl1pPr algn="l">
              <a:defRPr sz="6000">
                <a:solidFill>
                  <a:srgbClr val="44999C"/>
                </a:solidFill>
              </a:defRPr>
            </a:lvl1pPr>
          </a:lstStyle>
          <a:p>
            <a:r>
              <a:rPr lang="sv-SE" dirty="0"/>
              <a:t>Tack!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hasCustomPrompt="1"/>
          </p:nvPr>
        </p:nvSpPr>
        <p:spPr>
          <a:xfrm>
            <a:off x="1044489" y="2475627"/>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0"/>
              </a:spcBef>
            </a:pPr>
            <a:r>
              <a:rPr lang="sv-SE" sz="2000" b="1" dirty="0"/>
              <a:t>Kontakt: </a:t>
            </a:r>
          </a:p>
          <a:p>
            <a:pPr>
              <a:spcBef>
                <a:spcPts val="0"/>
              </a:spcBef>
            </a:pPr>
            <a:r>
              <a:rPr lang="sv-SE" sz="2000" dirty="0"/>
              <a:t>Namn Förnamn</a:t>
            </a:r>
          </a:p>
          <a:p>
            <a:pPr>
              <a:spcBef>
                <a:spcPts val="0"/>
              </a:spcBef>
            </a:pPr>
            <a:r>
              <a:rPr lang="sv-SE" sz="2000" dirty="0" err="1"/>
              <a:t>namn.fornamn@foretag.se</a:t>
            </a:r>
            <a:endParaRPr lang="sv-SE" sz="2000" dirty="0"/>
          </a:p>
        </p:txBody>
      </p:sp>
      <p:pic>
        <p:nvPicPr>
          <p:cNvPr id="5" name="Bildobjekt 4">
            <a:extLst>
              <a:ext uri="{FF2B5EF4-FFF2-40B4-BE49-F238E27FC236}">
                <a16:creationId xmlns:a16="http://schemas.microsoft.com/office/drawing/2014/main" id="{4C243FB9-22FA-AC5C-663C-552E238E3E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pic>
        <p:nvPicPr>
          <p:cNvPr id="6" name="Bildobjekt 5">
            <a:extLst>
              <a:ext uri="{FF2B5EF4-FFF2-40B4-BE49-F238E27FC236}">
                <a16:creationId xmlns:a16="http://schemas.microsoft.com/office/drawing/2014/main" id="{AD39741D-0B0A-98B7-F4FF-AB5C16A46F5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034528"/>
            <a:ext cx="12192000" cy="2823472"/>
          </a:xfrm>
          <a:prstGeom prst="rect">
            <a:avLst/>
          </a:prstGeom>
        </p:spPr>
      </p:pic>
    </p:spTree>
    <p:extLst>
      <p:ext uri="{BB962C8B-B14F-4D97-AF65-F5344CB8AC3E}">
        <p14:creationId xmlns:p14="http://schemas.microsoft.com/office/powerpoint/2010/main" val="20884615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udget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393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dget_bild_ver2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8056BF9C-63F7-62DC-7A0A-CA805C999FD3}"/>
              </a:ext>
            </a:extLst>
          </p:cNvPr>
          <p:cNvSpPr/>
          <p:nvPr userDrawn="1"/>
        </p:nvSpPr>
        <p:spPr>
          <a:xfrm>
            <a:off x="7859330" y="322155"/>
            <a:ext cx="3960000" cy="3960000"/>
          </a:xfrm>
          <a:prstGeom prst="rect">
            <a:avLst/>
          </a:prstGeom>
          <a:solidFill>
            <a:srgbClr val="A6D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 elektronik, visitkort&#10;&#10;Automatiskt genererad beskrivning">
            <a:extLst>
              <a:ext uri="{FF2B5EF4-FFF2-40B4-BE49-F238E27FC236}">
                <a16:creationId xmlns:a16="http://schemas.microsoft.com/office/drawing/2014/main" id="{41E0671D-A8CB-E2F7-87C6-8A38A27DD2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7" name="Platshållare för text 6">
            <a:extLst>
              <a:ext uri="{FF2B5EF4-FFF2-40B4-BE49-F238E27FC236}">
                <a16:creationId xmlns:a16="http://schemas.microsoft.com/office/drawing/2014/main" id="{9FB7D721-333A-AC1A-D6F8-BDE70B0BB4FD}"/>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672070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dget_bildver3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DF04A70-2E5D-9059-6A59-F3F54B595E02}"/>
              </a:ext>
            </a:extLst>
          </p:cNvPr>
          <p:cNvSpPr/>
          <p:nvPr userDrawn="1"/>
        </p:nvSpPr>
        <p:spPr>
          <a:xfrm>
            <a:off x="7861954" y="2241971"/>
            <a:ext cx="3960000" cy="3960000"/>
          </a:xfrm>
          <a:prstGeom prst="rect">
            <a:avLst/>
          </a:prstGeom>
          <a:solidFill>
            <a:srgbClr val="A6D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 elektronik, visitkort&#10;&#10;Automatiskt genererad beskrivning">
            <a:extLst>
              <a:ext uri="{FF2B5EF4-FFF2-40B4-BE49-F238E27FC236}">
                <a16:creationId xmlns:a16="http://schemas.microsoft.com/office/drawing/2014/main" id="{3B47BDFB-B9C4-F3A3-272F-04DD1A58B8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6" name="Platshållare för text 6">
            <a:extLst>
              <a:ext uri="{FF2B5EF4-FFF2-40B4-BE49-F238E27FC236}">
                <a16:creationId xmlns:a16="http://schemas.microsoft.com/office/drawing/2014/main" id="{3D091DF3-9ACA-7673-2BF6-3C745B004025}"/>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827352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dget_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1" name="Platshållare för diagram 10">
            <a:extLst>
              <a:ext uri="{FF2B5EF4-FFF2-40B4-BE49-F238E27FC236}">
                <a16:creationId xmlns:a16="http://schemas.microsoft.com/office/drawing/2014/main" id="{6DE5C4E8-5DB1-CA6D-F9DC-1630381B0050}"/>
              </a:ext>
            </a:extLst>
          </p:cNvPr>
          <p:cNvSpPr>
            <a:spLocks noGrp="1"/>
          </p:cNvSpPr>
          <p:nvPr>
            <p:ph type="chart" sz="quarter" idx="10"/>
          </p:nvPr>
        </p:nvSpPr>
        <p:spPr>
          <a:xfrm>
            <a:off x="605653" y="1800248"/>
            <a:ext cx="4257509" cy="2852738"/>
          </a:xfrm>
        </p:spPr>
        <p:txBody>
          <a:bodyPr/>
          <a:lstStyle/>
          <a:p>
            <a:r>
              <a:rPr lang="sv-SE"/>
              <a:t>Klicka på ikonen för att lägga till ett diagram</a:t>
            </a:r>
            <a:endParaRPr lang="sv-SE" dirty="0"/>
          </a:p>
        </p:txBody>
      </p:sp>
      <p:sp>
        <p:nvSpPr>
          <p:cNvPr id="13" name="Platshållare för diagram 12">
            <a:extLst>
              <a:ext uri="{FF2B5EF4-FFF2-40B4-BE49-F238E27FC236}">
                <a16:creationId xmlns:a16="http://schemas.microsoft.com/office/drawing/2014/main" id="{5FB2747E-95C8-B808-304D-F3426CD49AA6}"/>
              </a:ext>
            </a:extLst>
          </p:cNvPr>
          <p:cNvSpPr>
            <a:spLocks noGrp="1"/>
          </p:cNvSpPr>
          <p:nvPr>
            <p:ph type="chart" sz="quarter" idx="11"/>
          </p:nvPr>
        </p:nvSpPr>
        <p:spPr>
          <a:xfrm>
            <a:off x="6165141" y="1800540"/>
            <a:ext cx="4411663" cy="2794000"/>
          </a:xfrm>
        </p:spPr>
        <p:txBody>
          <a:bodyPr/>
          <a:lstStyle/>
          <a:p>
            <a:r>
              <a:rPr lang="sv-SE"/>
              <a:t>Klicka på ikonen för att lägga till ett diagram</a:t>
            </a:r>
            <a:endParaRPr lang="sv-SE" dirty="0"/>
          </a:p>
        </p:txBody>
      </p:sp>
      <p:cxnSp>
        <p:nvCxnSpPr>
          <p:cNvPr id="3" name="Rak 2">
            <a:extLst>
              <a:ext uri="{FF2B5EF4-FFF2-40B4-BE49-F238E27FC236}">
                <a16:creationId xmlns:a16="http://schemas.microsoft.com/office/drawing/2014/main" id="{979F21AF-24B5-9B19-D4FB-9380E6ADA92B}"/>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Bildobjekt 3">
            <a:extLst>
              <a:ext uri="{FF2B5EF4-FFF2-40B4-BE49-F238E27FC236}">
                <a16:creationId xmlns:a16="http://schemas.microsoft.com/office/drawing/2014/main" id="{11DA1F9A-EDAC-8545-F82A-D1FFEBBF66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pic>
        <p:nvPicPr>
          <p:cNvPr id="5" name="Bildobjekt 4" descr="En bild som visar text, elektronik, visitkort&#10;&#10;Automatiskt genererad beskrivning">
            <a:extLst>
              <a:ext uri="{FF2B5EF4-FFF2-40B4-BE49-F238E27FC236}">
                <a16:creationId xmlns:a16="http://schemas.microsoft.com/office/drawing/2014/main" id="{894D8D55-55BC-7F8E-0A80-609A9645C5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7" name="Platshållare för text 6">
            <a:extLst>
              <a:ext uri="{FF2B5EF4-FFF2-40B4-BE49-F238E27FC236}">
                <a16:creationId xmlns:a16="http://schemas.microsoft.com/office/drawing/2014/main" id="{BB957BCE-A7CE-F43E-FDDA-4E1D548BDB1B}"/>
              </a:ext>
            </a:extLst>
          </p:cNvPr>
          <p:cNvSpPr>
            <a:spLocks noGrp="1"/>
          </p:cNvSpPr>
          <p:nvPr>
            <p:ph type="body" sz="quarter" idx="12"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214797936"/>
      </p:ext>
    </p:extLst>
  </p:cSld>
  <p:clrMapOvr>
    <a:masterClrMapping/>
  </p:clrMapOvr>
  <p:extLst>
    <p:ext uri="{DCECCB84-F9BA-43D5-87BE-67443E8EF086}">
      <p15:sldGuideLst xmlns:p15="http://schemas.microsoft.com/office/powerpoint/2012/main">
        <p15:guide id="1" orient="horz" pos="61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dget_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4" name="Platshållare för tabell 3">
            <a:extLst>
              <a:ext uri="{FF2B5EF4-FFF2-40B4-BE49-F238E27FC236}">
                <a16:creationId xmlns:a16="http://schemas.microsoft.com/office/drawing/2014/main" id="{3AA35E25-0372-F4A2-32BF-610BB7CA15FE}"/>
              </a:ext>
            </a:extLst>
          </p:cNvPr>
          <p:cNvSpPr>
            <a:spLocks noGrp="1"/>
          </p:cNvSpPr>
          <p:nvPr>
            <p:ph type="tbl" sz="quarter" idx="12"/>
          </p:nvPr>
        </p:nvSpPr>
        <p:spPr>
          <a:xfrm>
            <a:off x="601438" y="1759675"/>
            <a:ext cx="8004175" cy="3149600"/>
          </a:xfrm>
        </p:spPr>
        <p:txBody>
          <a:bodyPr/>
          <a:lstStyle/>
          <a:p>
            <a:r>
              <a:rPr lang="sv-SE"/>
              <a:t>Klicka på ikonen för att lägga till en tabell</a:t>
            </a:r>
          </a:p>
        </p:txBody>
      </p:sp>
      <p:cxnSp>
        <p:nvCxnSpPr>
          <p:cNvPr id="3" name="Rak 2">
            <a:extLst>
              <a:ext uri="{FF2B5EF4-FFF2-40B4-BE49-F238E27FC236}">
                <a16:creationId xmlns:a16="http://schemas.microsoft.com/office/drawing/2014/main" id="{697CD49F-F0D8-A237-39CB-8E764E2F9C4F}"/>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Bildobjekt 4">
            <a:extLst>
              <a:ext uri="{FF2B5EF4-FFF2-40B4-BE49-F238E27FC236}">
                <a16:creationId xmlns:a16="http://schemas.microsoft.com/office/drawing/2014/main" id="{C36EF6EA-D53E-A6EA-9559-903228B80C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pic>
        <p:nvPicPr>
          <p:cNvPr id="6" name="Bildobjekt 5" descr="En bild som visar text, elektronik, visitkort&#10;&#10;Automatiskt genererad beskrivning">
            <a:extLst>
              <a:ext uri="{FF2B5EF4-FFF2-40B4-BE49-F238E27FC236}">
                <a16:creationId xmlns:a16="http://schemas.microsoft.com/office/drawing/2014/main" id="{42510C95-50F6-A811-0777-E9209B3D21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9" name="Platshållare för text 6">
            <a:extLst>
              <a:ext uri="{FF2B5EF4-FFF2-40B4-BE49-F238E27FC236}">
                <a16:creationId xmlns:a16="http://schemas.microsoft.com/office/drawing/2014/main" id="{0961E0AE-8163-92B5-28FC-E3DFD2A41ED2}"/>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231466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dget_färgad hel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323E3AC-3CA5-FD28-B656-45F78F312E6F}"/>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DD117C67-89F7-C4AB-4781-AB20EB0072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21812" y="596900"/>
            <a:ext cx="11165535" cy="1325563"/>
          </a:xfrm>
        </p:spPr>
        <p:txBody>
          <a:bodyPr anchor="t" anchorCtr="0"/>
          <a:lstStyle>
            <a:lvl1pPr>
              <a:defRPr sz="3000">
                <a:solidFill>
                  <a:schemeClr val="bg1"/>
                </a:solidFill>
              </a:defRPr>
            </a:lvl1pPr>
          </a:lstStyle>
          <a:p>
            <a:r>
              <a:rPr lang="sv-SE" dirty="0"/>
              <a:t>KLICKA HÄR FÖR ATT ÄNDRA MALL FÖR RUBRIKFORMAT</a:t>
            </a:r>
          </a:p>
        </p:txBody>
      </p:sp>
      <p:sp>
        <p:nvSpPr>
          <p:cNvPr id="8" name="Platshållare för text 6">
            <a:extLst>
              <a:ext uri="{FF2B5EF4-FFF2-40B4-BE49-F238E27FC236}">
                <a16:creationId xmlns:a16="http://schemas.microsoft.com/office/drawing/2014/main" id="{79A82D1C-DA72-A13D-050C-BB06B48D62F7}"/>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cxnSp>
        <p:nvCxnSpPr>
          <p:cNvPr id="2" name="Rak 1">
            <a:extLst>
              <a:ext uri="{FF2B5EF4-FFF2-40B4-BE49-F238E27FC236}">
                <a16:creationId xmlns:a16="http://schemas.microsoft.com/office/drawing/2014/main" id="{BC3AEEF7-3A9D-5261-F36B-45B9F97D6661}"/>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8855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dget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chemeClr val="accent4">
              <a:alpha val="70000"/>
            </a:scheme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46351"/>
          </a:xfrm>
          <a:solidFill>
            <a:schemeClr val="accent4">
              <a:alpha val="80066"/>
            </a:schemeClr>
          </a:solid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801053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6E0">
            <a:alpha val="5967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1F89B14-211D-7F37-AFAE-BA63BA27D346}"/>
              </a:ext>
            </a:extLst>
          </p:cNvPr>
          <p:cNvSpPr>
            <a:spLocks noGrp="1"/>
          </p:cNvSpPr>
          <p:nvPr>
            <p:ph type="title"/>
          </p:nvPr>
        </p:nvSpPr>
        <p:spPr>
          <a:xfrm>
            <a:off x="601438" y="623163"/>
            <a:ext cx="10515600" cy="1325563"/>
          </a:xfrm>
          <a:prstGeom prst="rect">
            <a:avLst/>
          </a:prstGeom>
        </p:spPr>
        <p:txBody>
          <a:bodyPr vert="horz" lIns="91440" tIns="4572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7EB650A-1293-7417-82B2-8E2B313D4DC1}"/>
              </a:ext>
            </a:extLst>
          </p:cNvPr>
          <p:cNvSpPr>
            <a:spLocks noGrp="1"/>
          </p:cNvSpPr>
          <p:nvPr>
            <p:ph type="body" idx="1"/>
          </p:nvPr>
        </p:nvSpPr>
        <p:spPr>
          <a:xfrm>
            <a:off x="606999" y="1883499"/>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textruta 9">
            <a:extLst>
              <a:ext uri="{FF2B5EF4-FFF2-40B4-BE49-F238E27FC236}">
                <a16:creationId xmlns:a16="http://schemas.microsoft.com/office/drawing/2014/main" id="{6BAF26AE-FB9B-9B46-54C3-9ED5D679E176}"/>
              </a:ext>
            </a:extLst>
          </p:cNvPr>
          <p:cNvSpPr txBox="1"/>
          <p:nvPr userDrawn="1"/>
        </p:nvSpPr>
        <p:spPr>
          <a:xfrm>
            <a:off x="11729945" y="6511460"/>
            <a:ext cx="366925" cy="246221"/>
          </a:xfrm>
          <a:prstGeom prst="rect">
            <a:avLst/>
          </a:prstGeom>
          <a:noFill/>
        </p:spPr>
        <p:txBody>
          <a:bodyPr wrap="square" rtlCol="0">
            <a:spAutoFit/>
          </a:bodyPr>
          <a:lstStyle/>
          <a:p>
            <a:fld id="{11C3D5E0-3B99-BD48-AF92-B6515BC9C4F7}" type="slidenum">
              <a:rPr lang="sv-SE" sz="1000" smtClean="0"/>
              <a:t>‹#›</a:t>
            </a:fld>
            <a:endParaRPr lang="sv-SE" sz="1000" dirty="0"/>
          </a:p>
        </p:txBody>
      </p:sp>
    </p:spTree>
    <p:extLst>
      <p:ext uri="{BB962C8B-B14F-4D97-AF65-F5344CB8AC3E}">
        <p14:creationId xmlns:p14="http://schemas.microsoft.com/office/powerpoint/2010/main" val="22907160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7" r:id="rId3"/>
    <p:sldLayoutId id="2147483670" r:id="rId4"/>
    <p:sldLayoutId id="2147483671" r:id="rId5"/>
    <p:sldLayoutId id="2147483652" r:id="rId6"/>
    <p:sldLayoutId id="2147483673" r:id="rId7"/>
    <p:sldLayoutId id="2147483655" r:id="rId8"/>
    <p:sldLayoutId id="2147483672" r:id="rId9"/>
    <p:sldLayoutId id="2147483678" r:id="rId10"/>
    <p:sldLayoutId id="2147483679" r:id="rId11"/>
    <p:sldLayoutId id="2147483680" r:id="rId12"/>
    <p:sldLayoutId id="2147483681" r:id="rId13"/>
    <p:sldLayoutId id="2147483682" r:id="rId14"/>
    <p:sldLayoutId id="2147483675" r:id="rId15"/>
    <p:sldLayoutId id="2147483676" r:id="rId16"/>
    <p:sldLayoutId id="2147483683" r:id="rId17"/>
    <p:sldLayoutId id="2147483684" r:id="rId18"/>
  </p:sldLayoutIdLst>
  <p:hf hdr="0" ftr="0" dt="0"/>
  <p:txStyles>
    <p:title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8E6E0">
            <a:alpha val="5967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1F89B14-211D-7F37-AFAE-BA63BA27D346}"/>
              </a:ext>
            </a:extLst>
          </p:cNvPr>
          <p:cNvSpPr>
            <a:spLocks noGrp="1"/>
          </p:cNvSpPr>
          <p:nvPr>
            <p:ph type="title"/>
          </p:nvPr>
        </p:nvSpPr>
        <p:spPr>
          <a:xfrm>
            <a:off x="601438" y="623163"/>
            <a:ext cx="10515600" cy="1325563"/>
          </a:xfrm>
          <a:prstGeom prst="rect">
            <a:avLst/>
          </a:prstGeom>
        </p:spPr>
        <p:txBody>
          <a:bodyPr vert="horz" lIns="91440" tIns="4572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7EB650A-1293-7417-82B2-8E2B313D4DC1}"/>
              </a:ext>
            </a:extLst>
          </p:cNvPr>
          <p:cNvSpPr>
            <a:spLocks noGrp="1"/>
          </p:cNvSpPr>
          <p:nvPr>
            <p:ph type="body" idx="1"/>
          </p:nvPr>
        </p:nvSpPr>
        <p:spPr>
          <a:xfrm>
            <a:off x="606999" y="1883499"/>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textruta 9">
            <a:extLst>
              <a:ext uri="{FF2B5EF4-FFF2-40B4-BE49-F238E27FC236}">
                <a16:creationId xmlns:a16="http://schemas.microsoft.com/office/drawing/2014/main" id="{6BAF26AE-FB9B-9B46-54C3-9ED5D679E176}"/>
              </a:ext>
            </a:extLst>
          </p:cNvPr>
          <p:cNvSpPr txBox="1"/>
          <p:nvPr userDrawn="1"/>
        </p:nvSpPr>
        <p:spPr>
          <a:xfrm>
            <a:off x="11729945" y="6511460"/>
            <a:ext cx="366925" cy="246221"/>
          </a:xfrm>
          <a:prstGeom prst="rect">
            <a:avLst/>
          </a:prstGeom>
          <a:noFill/>
        </p:spPr>
        <p:txBody>
          <a:bodyPr wrap="square" rtlCol="0">
            <a:spAutoFit/>
          </a:bodyPr>
          <a:lstStyle/>
          <a:p>
            <a:fld id="{11C3D5E0-3B99-BD48-AF92-B6515BC9C4F7}" type="slidenum">
              <a:rPr lang="sv-SE" sz="1000" smtClean="0"/>
              <a:t>‹#›</a:t>
            </a:fld>
            <a:endParaRPr lang="sv-SE" sz="1000" dirty="0"/>
          </a:p>
        </p:txBody>
      </p:sp>
    </p:spTree>
    <p:extLst>
      <p:ext uri="{BB962C8B-B14F-4D97-AF65-F5344CB8AC3E}">
        <p14:creationId xmlns:p14="http://schemas.microsoft.com/office/powerpoint/2010/main" val="17599059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Lst>
  <p:hf hdr="0" ftr="0" dt="0"/>
  <p:txStyles>
    <p:title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37A2C-5632-4A05-46B8-AD4119D92F67}"/>
              </a:ext>
            </a:extLst>
          </p:cNvPr>
          <p:cNvSpPr>
            <a:spLocks noGrp="1"/>
          </p:cNvSpPr>
          <p:nvPr>
            <p:ph type="ctrTitle"/>
          </p:nvPr>
        </p:nvSpPr>
        <p:spPr>
          <a:xfrm>
            <a:off x="1091082" y="2758198"/>
            <a:ext cx="10009835" cy="1086443"/>
          </a:xfrm>
        </p:spPr>
        <p:txBody>
          <a:bodyPr/>
          <a:lstStyle/>
          <a:p>
            <a:r>
              <a:rPr lang="sv-SE" dirty="0"/>
              <a:t>DINA PRIVATA FÖRSÄKRINGAR</a:t>
            </a:r>
          </a:p>
        </p:txBody>
      </p:sp>
      <p:sp>
        <p:nvSpPr>
          <p:cNvPr id="3" name="Underrubrik 2">
            <a:extLst>
              <a:ext uri="{FF2B5EF4-FFF2-40B4-BE49-F238E27FC236}">
                <a16:creationId xmlns:a16="http://schemas.microsoft.com/office/drawing/2014/main" id="{02F6C5B9-849C-1F5D-A1AA-5E3C38A46AB5}"/>
              </a:ext>
            </a:extLst>
          </p:cNvPr>
          <p:cNvSpPr>
            <a:spLocks noGrp="1"/>
          </p:cNvSpPr>
          <p:nvPr>
            <p:ph type="subTitle" idx="1"/>
          </p:nvPr>
        </p:nvSpPr>
        <p:spPr/>
        <p:txBody>
          <a:bodyPr/>
          <a:lstStyle/>
          <a:p>
            <a:r>
              <a:rPr lang="sv-SE" dirty="0"/>
              <a:t>Konsumenternas Försäkringsbyrå</a:t>
            </a:r>
          </a:p>
          <a:p>
            <a:endParaRPr lang="sv-SE" dirty="0"/>
          </a:p>
        </p:txBody>
      </p:sp>
    </p:spTree>
    <p:extLst>
      <p:ext uri="{BB962C8B-B14F-4D97-AF65-F5344CB8AC3E}">
        <p14:creationId xmlns:p14="http://schemas.microsoft.com/office/powerpoint/2010/main" val="401634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0B946-8DDD-CF4D-035C-0D6AECCD0618}"/>
            </a:ext>
          </a:extLst>
        </p:cNvPr>
        <p:cNvGrpSpPr/>
        <p:nvPr/>
      </p:nvGrpSpPr>
      <p:grpSpPr>
        <a:xfrm>
          <a:off x="0" y="0"/>
          <a:ext cx="0" cy="0"/>
          <a:chOff x="0" y="0"/>
          <a:chExt cx="0" cy="0"/>
        </a:xfrm>
      </p:grpSpPr>
      <p:sp>
        <p:nvSpPr>
          <p:cNvPr id="5" name="Rubrik 4">
            <a:extLst>
              <a:ext uri="{FF2B5EF4-FFF2-40B4-BE49-F238E27FC236}">
                <a16:creationId xmlns:a16="http://schemas.microsoft.com/office/drawing/2014/main" id="{40BF30EE-7B0C-4BB3-AAC6-95C417EC6494}"/>
              </a:ext>
            </a:extLst>
          </p:cNvPr>
          <p:cNvSpPr>
            <a:spLocks noGrp="1"/>
          </p:cNvSpPr>
          <p:nvPr>
            <p:ph type="title"/>
          </p:nvPr>
        </p:nvSpPr>
        <p:spPr>
          <a:xfrm>
            <a:off x="598516" y="626021"/>
            <a:ext cx="5765800" cy="669380"/>
          </a:xfrm>
        </p:spPr>
        <p:txBody>
          <a:bodyPr/>
          <a:lstStyle/>
          <a:p>
            <a:r>
              <a:rPr lang="sv-SE" sz="3200" b="1" dirty="0">
                <a:latin typeface="Calibri" panose="020F0502020204030204" pitchFamily="34" charset="0"/>
                <a:ea typeface="Arial" charset="0"/>
                <a:cs typeface="Calibri" panose="020F0502020204030204" pitchFamily="34" charset="0"/>
              </a:rPr>
              <a:t>OMBUDSFÖRETAG</a:t>
            </a:r>
          </a:p>
        </p:txBody>
      </p:sp>
      <p:sp>
        <p:nvSpPr>
          <p:cNvPr id="6" name="Platshållare för innehåll 5">
            <a:extLst>
              <a:ext uri="{FF2B5EF4-FFF2-40B4-BE49-F238E27FC236}">
                <a16:creationId xmlns:a16="http://schemas.microsoft.com/office/drawing/2014/main" id="{E95DA8E7-0FCB-B22D-F6BD-586CC4D1CF9D}"/>
              </a:ext>
            </a:extLst>
          </p:cNvPr>
          <p:cNvSpPr>
            <a:spLocks noGrp="1"/>
          </p:cNvSpPr>
          <p:nvPr>
            <p:ph idx="1"/>
          </p:nvPr>
        </p:nvSpPr>
        <p:spPr>
          <a:xfrm>
            <a:off x="598516" y="1321036"/>
            <a:ext cx="5118100" cy="3167646"/>
          </a:xfrm>
        </p:spPr>
        <p:txBody>
          <a:bodyPr>
            <a:noAutofit/>
          </a:bodyPr>
          <a:lstStyle/>
          <a:p>
            <a:pPr>
              <a:tabLst>
                <a:tab pos="214313" algn="l"/>
              </a:tabLst>
            </a:pPr>
            <a:r>
              <a:rPr lang="sv-SE" dirty="0">
                <a:ea typeface="Arial" charset="0"/>
                <a:cs typeface="Arial" charset="0"/>
              </a:rPr>
              <a:t>Procentuell avgift av ersättningen </a:t>
            </a:r>
          </a:p>
          <a:p>
            <a:pPr>
              <a:tabLst>
                <a:tab pos="214313" algn="l"/>
              </a:tabLst>
            </a:pPr>
            <a:r>
              <a:rPr lang="sv-SE" dirty="0">
                <a:ea typeface="Arial" charset="0"/>
                <a:cs typeface="Arial" charset="0"/>
              </a:rPr>
              <a:t>Ingen hjälp vid överklagan</a:t>
            </a:r>
          </a:p>
          <a:p>
            <a:pPr>
              <a:tabLst>
                <a:tab pos="214313" algn="l"/>
              </a:tabLst>
            </a:pPr>
            <a:endParaRPr lang="sv-SE" dirty="0">
              <a:ea typeface="Arial" charset="0"/>
              <a:cs typeface="Arial" charset="0"/>
            </a:endParaRPr>
          </a:p>
          <a:p>
            <a:pPr>
              <a:tabLst>
                <a:tab pos="214313" algn="l"/>
              </a:tabLst>
            </a:pPr>
            <a:r>
              <a:rPr lang="sv-SE" dirty="0">
                <a:ea typeface="Arial" charset="0"/>
                <a:cs typeface="Arial" charset="0"/>
              </a:rPr>
              <a:t>Försäkringsbolagen är:</a:t>
            </a:r>
          </a:p>
          <a:p>
            <a:pPr>
              <a:buFontTx/>
              <a:buChar char="-"/>
              <a:tabLst>
                <a:tab pos="214313" algn="l"/>
              </a:tabLst>
            </a:pPr>
            <a:r>
              <a:rPr lang="sv-SE" dirty="0">
                <a:ea typeface="Arial" charset="0"/>
                <a:cs typeface="Arial" charset="0"/>
              </a:rPr>
              <a:t>Aktiva i sin skadereglering</a:t>
            </a:r>
          </a:p>
          <a:p>
            <a:pPr>
              <a:buFontTx/>
              <a:buChar char="-"/>
              <a:tabLst>
                <a:tab pos="214313" algn="l"/>
              </a:tabLst>
            </a:pPr>
            <a:r>
              <a:rPr lang="sv-SE" dirty="0">
                <a:ea typeface="Arial" charset="0"/>
                <a:cs typeface="Arial" charset="0"/>
              </a:rPr>
              <a:t>Kostnadsfri omprövning</a:t>
            </a:r>
          </a:p>
          <a:p>
            <a:pPr>
              <a:buFontTx/>
              <a:buChar char="-"/>
              <a:tabLst>
                <a:tab pos="214313" algn="l"/>
              </a:tabLst>
            </a:pPr>
            <a:r>
              <a:rPr lang="sv-SE" dirty="0">
                <a:ea typeface="Arial" charset="0"/>
                <a:cs typeface="Arial" charset="0"/>
              </a:rPr>
              <a:t>Kostnadsfria nämnder</a:t>
            </a:r>
          </a:p>
          <a:p>
            <a:pPr marL="0" indent="0">
              <a:buNone/>
              <a:tabLst>
                <a:tab pos="214313" algn="l"/>
              </a:tabLst>
            </a:pPr>
            <a:endParaRPr lang="sv-SE" dirty="0">
              <a:ea typeface="Arial" charset="0"/>
              <a:cs typeface="Arial" charset="0"/>
            </a:endParaRPr>
          </a:p>
        </p:txBody>
      </p:sp>
      <p:sp>
        <p:nvSpPr>
          <p:cNvPr id="2" name="Platshållare för text 1">
            <a:extLst>
              <a:ext uri="{FF2B5EF4-FFF2-40B4-BE49-F238E27FC236}">
                <a16:creationId xmlns:a16="http://schemas.microsoft.com/office/drawing/2014/main" id="{817E1C1A-C5C1-46AF-9AB3-61E3C8FAC2DE}"/>
              </a:ext>
            </a:extLst>
          </p:cNvPr>
          <p:cNvSpPr>
            <a:spLocks noGrp="1"/>
          </p:cNvSpPr>
          <p:nvPr>
            <p:ph type="body" sz="quarter" idx="11"/>
          </p:nvPr>
        </p:nvSpPr>
        <p:spPr>
          <a:xfrm>
            <a:off x="809624" y="6370350"/>
            <a:ext cx="1723673" cy="257369"/>
          </a:xfrm>
        </p:spPr>
        <p:txBody>
          <a:bodyPr wrap="none">
            <a:spAutoFit/>
          </a:bodyPr>
          <a:lstStyle/>
          <a:p>
            <a:r>
              <a:rPr lang="sv-SE" dirty="0"/>
              <a:t>DINA PRIVATA FÖRSÄKRINGAR</a:t>
            </a:r>
          </a:p>
        </p:txBody>
      </p:sp>
      <p:pic>
        <p:nvPicPr>
          <p:cNvPr id="11" name="Platshållare för bild 10" descr="En bild som visar utomhus, mark, träd, gräs&#10;&#10;Automatiskt genererad beskrivning">
            <a:extLst>
              <a:ext uri="{FF2B5EF4-FFF2-40B4-BE49-F238E27FC236}">
                <a16:creationId xmlns:a16="http://schemas.microsoft.com/office/drawing/2014/main" id="{0238273A-EB88-58F4-FB7C-30ACBB409829}"/>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15038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HEMFÖRSÄKRINGEN ÄR EN PAKETLÖSNING</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816336"/>
            <a:ext cx="5118100" cy="2488549"/>
          </a:xfrm>
        </p:spPr>
        <p:txBody>
          <a:bodyPr>
            <a:noAutofit/>
          </a:bodyPr>
          <a:lstStyle/>
          <a:p>
            <a:pPr>
              <a:tabLst>
                <a:tab pos="214313" algn="l"/>
              </a:tabLst>
            </a:pPr>
            <a:r>
              <a:rPr lang="sv-SE" dirty="0">
                <a:ea typeface="Arial" charset="0"/>
                <a:cs typeface="Arial" charset="0"/>
              </a:rPr>
              <a:t>Skydd för lösöre </a:t>
            </a:r>
          </a:p>
          <a:p>
            <a:pPr>
              <a:tabLst>
                <a:tab pos="214313" algn="l"/>
              </a:tabLst>
            </a:pPr>
            <a:r>
              <a:rPr lang="sv-SE" dirty="0">
                <a:ea typeface="Arial" charset="0"/>
                <a:cs typeface="Arial" charset="0"/>
              </a:rPr>
              <a:t>Reseskydd</a:t>
            </a:r>
          </a:p>
          <a:p>
            <a:pPr>
              <a:tabLst>
                <a:tab pos="214313" algn="l"/>
              </a:tabLst>
            </a:pPr>
            <a:r>
              <a:rPr lang="sv-SE" dirty="0">
                <a:ea typeface="Arial" charset="0"/>
                <a:cs typeface="Arial" charset="0"/>
              </a:rPr>
              <a:t>Rättsskydd </a:t>
            </a:r>
          </a:p>
          <a:p>
            <a:pPr>
              <a:tabLst>
                <a:tab pos="214313" algn="l"/>
              </a:tabLst>
            </a:pPr>
            <a:r>
              <a:rPr lang="sv-SE" dirty="0">
                <a:ea typeface="Arial" charset="0"/>
                <a:cs typeface="Arial" charset="0"/>
              </a:rPr>
              <a:t>Ansvarsskydd</a:t>
            </a:r>
          </a:p>
          <a:p>
            <a:pPr>
              <a:tabLst>
                <a:tab pos="214313" algn="l"/>
              </a:tabLst>
            </a:pPr>
            <a:r>
              <a:rPr lang="sv-SE" dirty="0">
                <a:ea typeface="Arial" charset="0"/>
                <a:cs typeface="Arial" charset="0"/>
              </a:rPr>
              <a:t>Överfallsskydd</a:t>
            </a:r>
          </a:p>
          <a:p>
            <a:pPr>
              <a:tabLst>
                <a:tab pos="214313" algn="l"/>
              </a:tabLst>
            </a:pPr>
            <a:r>
              <a:rPr lang="sv-SE" dirty="0">
                <a:ea typeface="Arial" charset="0"/>
                <a:cs typeface="Arial" charset="0"/>
              </a:rPr>
              <a:t>Tilläggsförsäkringar - t ex allrisk och ID-skydd</a:t>
            </a:r>
          </a:p>
          <a:p>
            <a:pPr>
              <a:tabLst>
                <a:tab pos="214313" algn="l"/>
              </a:tabLst>
            </a:pPr>
            <a:endParaRPr lang="sv-SE" dirty="0">
              <a:ea typeface="Arial" charset="0"/>
              <a:cs typeface="Arial" charset="0"/>
            </a:endParaRP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370350"/>
            <a:ext cx="1723673" cy="257369"/>
          </a:xfrm>
        </p:spPr>
        <p:txBody>
          <a:bodyPr wrap="none">
            <a:spAutoFit/>
          </a:bodyPr>
          <a:lstStyle/>
          <a:p>
            <a:r>
              <a:rPr lang="sv-SE" dirty="0"/>
              <a:t>DINA PRIVATA FÖRSÄKRINGAR</a:t>
            </a:r>
          </a:p>
        </p:txBody>
      </p:sp>
      <p:pic>
        <p:nvPicPr>
          <p:cNvPr id="4" name="Platshållare för bild 3" descr="En bild som visar träd, utomhus, omges, flera&#10;&#10;Automatiskt genererad beskrivning">
            <a:extLst>
              <a:ext uri="{FF2B5EF4-FFF2-40B4-BE49-F238E27FC236}">
                <a16:creationId xmlns:a16="http://schemas.microsoft.com/office/drawing/2014/main" id="{6E23153B-231C-BC52-450B-0306067B0F79}"/>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00670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663518"/>
          </a:xfrm>
        </p:spPr>
        <p:txBody>
          <a:bodyPr/>
          <a:lstStyle/>
          <a:p>
            <a:r>
              <a:rPr lang="sv-SE" sz="3200" b="1" dirty="0">
                <a:latin typeface="Calibri" panose="020F0502020204030204" pitchFamily="34" charset="0"/>
                <a:ea typeface="Arial" charset="0"/>
                <a:cs typeface="Calibri" panose="020F0502020204030204" pitchFamily="34" charset="0"/>
              </a:rPr>
              <a:t>EGENDOMSSKYDD – UNDANTAG FÖR STÖLD MED NYCKEL</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766033"/>
            <a:ext cx="5118100" cy="3321781"/>
          </a:xfrm>
        </p:spPr>
        <p:txBody>
          <a:bodyPr>
            <a:normAutofit/>
          </a:bodyPr>
          <a:lstStyle/>
          <a:p>
            <a:r>
              <a:rPr lang="sv-SE" dirty="0">
                <a:latin typeface="Calibri" panose="020F0502020204030204" pitchFamily="34" charset="0"/>
              </a:rPr>
              <a:t>Bevisbörda - inbrott </a:t>
            </a:r>
          </a:p>
          <a:p>
            <a:r>
              <a:rPr lang="sv-SE" dirty="0">
                <a:latin typeface="Calibri" panose="020F0502020204030204" pitchFamily="34" charset="0"/>
              </a:rPr>
              <a:t>Huvudregel: Olovligen brutit sig in</a:t>
            </a:r>
          </a:p>
          <a:p>
            <a:r>
              <a:rPr lang="sv-SE" dirty="0">
                <a:latin typeface="Calibri" panose="020F0502020204030204" pitchFamily="34" charset="0"/>
              </a:rPr>
              <a:t>Stöld äldreboende / hemtjänst</a:t>
            </a:r>
          </a:p>
          <a:p>
            <a:r>
              <a:rPr lang="sv-SE" dirty="0">
                <a:latin typeface="Calibri" panose="020F0502020204030204" pitchFamily="34" charset="0"/>
              </a:rPr>
              <a:t>Maxbelopp eller försäkringsbelopp</a:t>
            </a:r>
          </a:p>
          <a:p>
            <a:r>
              <a:rPr lang="sv-SE" dirty="0">
                <a:latin typeface="Calibri" panose="020F0502020204030204" pitchFamily="34" charset="0"/>
              </a:rPr>
              <a:t>Styrka innehav och värde</a:t>
            </a:r>
          </a:p>
          <a:p>
            <a:r>
              <a:rPr lang="sv-SE" dirty="0">
                <a:latin typeface="Calibri" panose="020F0502020204030204" pitchFamily="34" charset="0"/>
              </a:rPr>
              <a:t>Bedrägerier ökar</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2169"/>
            <a:ext cx="1723673" cy="257369"/>
          </a:xfrm>
        </p:spPr>
        <p:txBody>
          <a:bodyPr wrap="none">
            <a:spAutoFit/>
          </a:bodyPr>
          <a:lstStyle/>
          <a:p>
            <a:r>
              <a:rPr lang="sv-SE" dirty="0"/>
              <a:t>DINA PRIVATA FÖRSÄKRINGAR</a:t>
            </a:r>
          </a:p>
        </p:txBody>
      </p:sp>
      <p:pic>
        <p:nvPicPr>
          <p:cNvPr id="9" name="Platshållare för bild 8" descr="En bild som visar inomhus, metallköksredskap&#10;&#10;Automatiskt genererad beskrivning">
            <a:extLst>
              <a:ext uri="{FF2B5EF4-FFF2-40B4-BE49-F238E27FC236}">
                <a16:creationId xmlns:a16="http://schemas.microsoft.com/office/drawing/2014/main" id="{C915D108-9E47-8047-0938-41271E562F88}"/>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05759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RESESKYDDET I HEMFÖRSÄKRINGEN</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816336"/>
            <a:ext cx="5118100" cy="3167646"/>
          </a:xfrm>
        </p:spPr>
        <p:txBody>
          <a:bodyPr>
            <a:noAutofit/>
          </a:bodyPr>
          <a:lstStyle/>
          <a:p>
            <a:pPr>
              <a:tabLst>
                <a:tab pos="214313" algn="l"/>
              </a:tabLst>
            </a:pPr>
            <a:r>
              <a:rPr lang="sv-SE" dirty="0">
                <a:ea typeface="Arial" charset="0"/>
                <a:cs typeface="Arial" charset="0"/>
              </a:rPr>
              <a:t>45 dagar – Karens återresa </a:t>
            </a:r>
          </a:p>
          <a:p>
            <a:pPr>
              <a:tabLst>
                <a:tab pos="214313" algn="l"/>
              </a:tabLst>
            </a:pPr>
            <a:r>
              <a:rPr lang="sv-SE" dirty="0">
                <a:ea typeface="Arial" charset="0"/>
                <a:cs typeface="Arial" charset="0"/>
              </a:rPr>
              <a:t>Akut sjukdom/olycksfall</a:t>
            </a:r>
          </a:p>
          <a:p>
            <a:pPr>
              <a:tabLst>
                <a:tab pos="214313" algn="l"/>
              </a:tabLst>
            </a:pPr>
            <a:r>
              <a:rPr lang="sv-SE" dirty="0">
                <a:ea typeface="Arial" charset="0"/>
                <a:cs typeface="Arial" charset="0"/>
              </a:rPr>
              <a:t>Läkarbesök/läkarintyg</a:t>
            </a:r>
          </a:p>
          <a:p>
            <a:pPr>
              <a:tabLst>
                <a:tab pos="214313" algn="l"/>
              </a:tabLst>
            </a:pPr>
            <a:r>
              <a:rPr lang="sv-SE" dirty="0">
                <a:ea typeface="Arial" charset="0"/>
                <a:cs typeface="Arial" charset="0"/>
              </a:rPr>
              <a:t>Pågående/kronisk sjukdom</a:t>
            </a:r>
          </a:p>
          <a:p>
            <a:pPr>
              <a:tabLst>
                <a:tab pos="214313" algn="l"/>
              </a:tabLst>
            </a:pPr>
            <a:r>
              <a:rPr lang="sv-SE" dirty="0">
                <a:ea typeface="Arial" charset="0"/>
                <a:cs typeface="Arial" charset="0"/>
              </a:rPr>
              <a:t>Medicinskt förhandsbesked</a:t>
            </a:r>
          </a:p>
          <a:p>
            <a:pPr>
              <a:tabLst>
                <a:tab pos="214313" algn="l"/>
              </a:tabLst>
            </a:pPr>
            <a:r>
              <a:rPr lang="sv-SE" dirty="0">
                <a:ea typeface="Arial" charset="0"/>
                <a:cs typeface="Arial" charset="0"/>
              </a:rPr>
              <a:t>Avbeställningsskydd </a:t>
            </a:r>
          </a:p>
          <a:p>
            <a:pPr>
              <a:tabLst>
                <a:tab pos="214313" algn="l"/>
              </a:tabLst>
            </a:pPr>
            <a:r>
              <a:rPr lang="sv-SE" dirty="0">
                <a:ea typeface="Arial" charset="0"/>
                <a:cs typeface="Arial" charset="0"/>
              </a:rPr>
              <a:t>Resebevis/EU-kort</a:t>
            </a:r>
          </a:p>
          <a:p>
            <a:pPr>
              <a:tabLst>
                <a:tab pos="214313" algn="l"/>
              </a:tabLst>
            </a:pPr>
            <a:endParaRPr lang="sv-SE" dirty="0">
              <a:ea typeface="Arial" charset="0"/>
              <a:cs typeface="Arial" charset="0"/>
            </a:endParaRP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370350"/>
            <a:ext cx="1723673" cy="257369"/>
          </a:xfrm>
        </p:spPr>
        <p:txBody>
          <a:bodyPr wrap="none">
            <a:spAutoFit/>
          </a:bodyPr>
          <a:lstStyle/>
          <a:p>
            <a:r>
              <a:rPr lang="sv-SE" dirty="0"/>
              <a:t>DINA PRIVATA FÖRSÄKRINGAR</a:t>
            </a:r>
          </a:p>
        </p:txBody>
      </p:sp>
      <p:pic>
        <p:nvPicPr>
          <p:cNvPr id="11" name="Platshållare för bild 10">
            <a:extLst>
              <a:ext uri="{FF2B5EF4-FFF2-40B4-BE49-F238E27FC236}">
                <a16:creationId xmlns:a16="http://schemas.microsoft.com/office/drawing/2014/main" id="{9CB14871-6A01-4A99-47A1-1DDEB4C92892}"/>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16046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ANSVAR</a:t>
            </a:r>
            <a:r>
              <a:rPr lang="sv-SE" sz="3200" dirty="0">
                <a:latin typeface="Calibri" panose="020F0502020204030204" pitchFamily="34" charset="0"/>
                <a:ea typeface="Arial" charset="0"/>
                <a:cs typeface="Calibri" panose="020F0502020204030204" pitchFamily="34" charset="0"/>
              </a:rPr>
              <a:t>-,</a:t>
            </a:r>
            <a:r>
              <a:rPr lang="sv-SE" sz="3200" b="1" dirty="0">
                <a:latin typeface="Calibri" panose="020F0502020204030204" pitchFamily="34" charset="0"/>
                <a:ea typeface="Arial" charset="0"/>
                <a:cs typeface="Calibri" panose="020F0502020204030204" pitchFamily="34" charset="0"/>
              </a:rPr>
              <a:t> RÄTTSSKYDD OCH ÖVERFALLSSKYDD</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816336"/>
            <a:ext cx="5118100" cy="3167646"/>
          </a:xfrm>
        </p:spPr>
        <p:txBody>
          <a:bodyPr>
            <a:noAutofit/>
          </a:bodyPr>
          <a:lstStyle/>
          <a:p>
            <a:pPr>
              <a:tabLst>
                <a:tab pos="214313" algn="l"/>
              </a:tabLst>
            </a:pPr>
            <a:r>
              <a:rPr lang="sv-SE" b="1" dirty="0">
                <a:ea typeface="Arial" charset="0"/>
                <a:cs typeface="Arial" charset="0"/>
              </a:rPr>
              <a:t>Ansvarsskydd: </a:t>
            </a:r>
          </a:p>
          <a:p>
            <a:pPr marL="0" indent="0">
              <a:buNone/>
              <a:tabLst>
                <a:tab pos="214313" algn="l"/>
              </a:tabLst>
            </a:pPr>
            <a:r>
              <a:rPr lang="sv-SE" dirty="0">
                <a:ea typeface="Arial" charset="0"/>
                <a:cs typeface="Arial" charset="0"/>
              </a:rPr>
              <a:t>-	Skadestånd max fem miljoner </a:t>
            </a:r>
          </a:p>
          <a:p>
            <a:pPr>
              <a:tabLst>
                <a:tab pos="214313" algn="l"/>
              </a:tabLst>
            </a:pPr>
            <a:r>
              <a:rPr lang="sv-SE" b="1" dirty="0">
                <a:ea typeface="Arial" charset="0"/>
                <a:cs typeface="Arial" charset="0"/>
              </a:rPr>
              <a:t>Rättsskydd: </a:t>
            </a:r>
          </a:p>
          <a:p>
            <a:pPr marL="0" indent="0">
              <a:buNone/>
              <a:tabLst>
                <a:tab pos="214313" algn="l"/>
              </a:tabLst>
            </a:pPr>
            <a:r>
              <a:rPr lang="sv-SE" dirty="0">
                <a:ea typeface="Arial" charset="0"/>
                <a:cs typeface="Arial" charset="0"/>
              </a:rPr>
              <a:t>-	Tvistemål</a:t>
            </a:r>
          </a:p>
          <a:p>
            <a:pPr>
              <a:buFontTx/>
              <a:buChar char="-"/>
              <a:tabLst>
                <a:tab pos="214313" algn="l"/>
              </a:tabLst>
            </a:pPr>
            <a:r>
              <a:rPr lang="sv-SE" dirty="0">
                <a:ea typeface="Arial" charset="0"/>
                <a:cs typeface="Arial" charset="0"/>
              </a:rPr>
              <a:t>Självrisk</a:t>
            </a:r>
          </a:p>
          <a:p>
            <a:pPr>
              <a:buFontTx/>
              <a:buChar char="-"/>
              <a:tabLst>
                <a:tab pos="214313" algn="l"/>
              </a:tabLst>
            </a:pPr>
            <a:r>
              <a:rPr lang="sv-SE" dirty="0">
                <a:ea typeface="Arial" charset="0"/>
                <a:cs typeface="Arial" charset="0"/>
              </a:rPr>
              <a:t>Maxbelopp varierar</a:t>
            </a:r>
          </a:p>
          <a:p>
            <a:pPr>
              <a:tabLst>
                <a:tab pos="214313" algn="l"/>
              </a:tabLst>
            </a:pPr>
            <a:r>
              <a:rPr lang="sv-SE" b="1" dirty="0">
                <a:ea typeface="Arial" charset="0"/>
                <a:cs typeface="Arial" charset="0"/>
              </a:rPr>
              <a:t>Överfallsskydd</a:t>
            </a:r>
          </a:p>
          <a:p>
            <a:pPr marL="0" indent="0">
              <a:buNone/>
              <a:tabLst>
                <a:tab pos="214313" algn="l"/>
              </a:tabLst>
            </a:pPr>
            <a:r>
              <a:rPr lang="sv-SE" b="1" dirty="0">
                <a:ea typeface="Arial" charset="0"/>
                <a:cs typeface="Arial" charset="0"/>
              </a:rPr>
              <a:t>-	</a:t>
            </a:r>
            <a:r>
              <a:rPr lang="sv-SE" dirty="0">
                <a:ea typeface="Arial" charset="0"/>
                <a:cs typeface="Arial" charset="0"/>
              </a:rPr>
              <a:t>Misshandel, sexualbrott</a:t>
            </a:r>
            <a:endParaRPr lang="sv-SE" b="1" dirty="0">
              <a:ea typeface="Arial" charset="0"/>
              <a:cs typeface="Arial" charset="0"/>
            </a:endParaRPr>
          </a:p>
          <a:p>
            <a:pPr marL="0" indent="0">
              <a:buNone/>
              <a:tabLst>
                <a:tab pos="214313" algn="l"/>
              </a:tabLst>
            </a:pPr>
            <a:r>
              <a:rPr lang="sv-SE" dirty="0">
                <a:ea typeface="Arial" charset="0"/>
                <a:cs typeface="Arial" charset="0"/>
              </a:rPr>
              <a:t> 	</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370350"/>
            <a:ext cx="1723673" cy="257369"/>
          </a:xfrm>
        </p:spPr>
        <p:txBody>
          <a:bodyPr wrap="none">
            <a:spAutoFit/>
          </a:bodyPr>
          <a:lstStyle/>
          <a:p>
            <a:r>
              <a:rPr lang="sv-SE" dirty="0"/>
              <a:t>DINA PRIVATA FÖRSÄKRINGAR</a:t>
            </a:r>
          </a:p>
        </p:txBody>
      </p:sp>
      <p:pic>
        <p:nvPicPr>
          <p:cNvPr id="4" name="Platshållare för bild 3" descr="En bild som visar person, personer, folksamling, grupp  Automatiskt genererad beskrivning">
            <a:extLst>
              <a:ext uri="{FF2B5EF4-FFF2-40B4-BE49-F238E27FC236}">
                <a16:creationId xmlns:a16="http://schemas.microsoft.com/office/drawing/2014/main" id="{9CB203D6-EB03-AE02-5187-E5FE8004A2D0}"/>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6364316" y="626020"/>
            <a:ext cx="5075025" cy="5283200"/>
          </a:xfrm>
        </p:spPr>
      </p:pic>
    </p:spTree>
    <p:extLst>
      <p:ext uri="{BB962C8B-B14F-4D97-AF65-F5344CB8AC3E}">
        <p14:creationId xmlns:p14="http://schemas.microsoft.com/office/powerpoint/2010/main" val="3248395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663518"/>
          </a:xfrm>
        </p:spPr>
        <p:txBody>
          <a:bodyPr/>
          <a:lstStyle/>
          <a:p>
            <a:r>
              <a:rPr lang="sv-SE" sz="3200" b="1" dirty="0">
                <a:latin typeface="Calibri" panose="020F0502020204030204" pitchFamily="34" charset="0"/>
                <a:ea typeface="Arial" charset="0"/>
                <a:cs typeface="Calibri" panose="020F0502020204030204" pitchFamily="34" charset="0"/>
              </a:rPr>
              <a:t>PRODUKTFÖRSÄKRINGAR OCH ID-SKYDD – SE UPP!</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766033"/>
            <a:ext cx="5118100" cy="3321781"/>
          </a:xfrm>
        </p:spPr>
        <p:txBody>
          <a:bodyPr>
            <a:normAutofit/>
          </a:bodyPr>
          <a:lstStyle/>
          <a:p>
            <a:r>
              <a:rPr lang="sv-SE" b="1" dirty="0">
                <a:latin typeface="Calibri" panose="020F0502020204030204" pitchFamily="34" charset="0"/>
              </a:rPr>
              <a:t>Produktförsäkringar:</a:t>
            </a:r>
          </a:p>
          <a:p>
            <a:pPr marL="0" indent="0">
              <a:buNone/>
            </a:pPr>
            <a:r>
              <a:rPr lang="sv-SE" b="1" dirty="0">
                <a:latin typeface="Calibri" panose="020F0502020204030204" pitchFamily="34" charset="0"/>
              </a:rPr>
              <a:t>- </a:t>
            </a:r>
            <a:r>
              <a:rPr lang="sv-SE" dirty="0">
                <a:latin typeface="Calibri" panose="020F0502020204030204" pitchFamily="34" charset="0"/>
              </a:rPr>
              <a:t>Allriskskyddet täcker allt lösöre</a:t>
            </a:r>
            <a:endParaRPr lang="sv-SE" b="1" dirty="0">
              <a:latin typeface="Calibri" panose="020F0502020204030204" pitchFamily="34" charset="0"/>
            </a:endParaRPr>
          </a:p>
          <a:p>
            <a:pPr marL="0" indent="0">
              <a:buNone/>
            </a:pPr>
            <a:r>
              <a:rPr lang="sv-SE" dirty="0">
                <a:latin typeface="Calibri" panose="020F0502020204030204" pitchFamily="34" charset="0"/>
              </a:rPr>
              <a:t>- Elektronikskydd, nyvärdesskydd 2-4 år</a:t>
            </a:r>
          </a:p>
          <a:p>
            <a:pPr marL="0" indent="0">
              <a:buNone/>
            </a:pPr>
            <a:endParaRPr lang="sv-SE" dirty="0">
              <a:latin typeface="Calibri" panose="020F0502020204030204" pitchFamily="34" charset="0"/>
            </a:endParaRPr>
          </a:p>
          <a:p>
            <a:r>
              <a:rPr lang="sv-SE" b="1" dirty="0">
                <a:latin typeface="Calibri" panose="020F0502020204030204" pitchFamily="34" charset="0"/>
              </a:rPr>
              <a:t>ID-skydd:</a:t>
            </a:r>
          </a:p>
          <a:p>
            <a:pPr marL="0" indent="0">
              <a:buNone/>
            </a:pPr>
            <a:r>
              <a:rPr lang="sv-SE" dirty="0">
                <a:latin typeface="Calibri" panose="020F0502020204030204" pitchFamily="34" charset="0"/>
              </a:rPr>
              <a:t> - Ingår oftast i hemförsäkringen</a:t>
            </a:r>
          </a:p>
          <a:p>
            <a:pPr marL="0" indent="0">
              <a:buNone/>
              <a:tabLst>
                <a:tab pos="214313" algn="l"/>
              </a:tabLst>
            </a:pPr>
            <a:r>
              <a:rPr lang="sv-SE" dirty="0">
                <a:ea typeface="Arial" charset="0"/>
                <a:cs typeface="Arial" charset="0"/>
              </a:rPr>
              <a:t>- Förebygga/begränsa obehöriga handlingar</a:t>
            </a:r>
          </a:p>
          <a:p>
            <a:pPr marL="0" indent="0">
              <a:buNone/>
              <a:tabLst>
                <a:tab pos="214313" algn="l"/>
              </a:tabLst>
            </a:pPr>
            <a:r>
              <a:rPr lang="sv-SE" dirty="0">
                <a:ea typeface="Arial" charset="0"/>
                <a:cs typeface="Arial" charset="0"/>
              </a:rPr>
              <a:t>- Avvisa betalningskrav</a:t>
            </a:r>
          </a:p>
          <a:p>
            <a:endParaRPr lang="sv-SE" dirty="0">
              <a:latin typeface="Calibri" panose="020F0502020204030204" pitchFamily="34" charset="0"/>
            </a:endParaRP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2169"/>
            <a:ext cx="1723673" cy="257369"/>
          </a:xfrm>
        </p:spPr>
        <p:txBody>
          <a:bodyPr wrap="none">
            <a:spAutoFit/>
          </a:bodyPr>
          <a:lstStyle/>
          <a:p>
            <a:r>
              <a:rPr lang="sv-SE"/>
              <a:t>DINA PRIVATA FÖRSÄKRINGAR</a:t>
            </a:r>
            <a:endParaRPr lang="sv-SE" dirty="0"/>
          </a:p>
        </p:txBody>
      </p:sp>
      <p:pic>
        <p:nvPicPr>
          <p:cNvPr id="7" name="Platshållare för bild 6" descr="En bild som visar text  Automatiskt genererad beskrivning">
            <a:extLst>
              <a:ext uri="{FF2B5EF4-FFF2-40B4-BE49-F238E27FC236}">
                <a16:creationId xmlns:a16="http://schemas.microsoft.com/office/drawing/2014/main" id="{7C998788-6612-813E-885A-C40ECDF7DAED}"/>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61198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663518"/>
          </a:xfrm>
        </p:spPr>
        <p:txBody>
          <a:bodyPr/>
          <a:lstStyle/>
          <a:p>
            <a:r>
              <a:rPr lang="sv-SE" sz="3200" b="1" dirty="0">
                <a:latin typeface="Calibri" panose="020F0502020204030204" pitchFamily="34" charset="0"/>
                <a:ea typeface="Arial" charset="0"/>
                <a:cs typeface="Calibri" panose="020F0502020204030204" pitchFamily="34" charset="0"/>
              </a:rPr>
              <a:t>LIVFÖRSÄKRING</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321533"/>
            <a:ext cx="5118100" cy="3321781"/>
          </a:xfrm>
        </p:spPr>
        <p:txBody>
          <a:bodyPr>
            <a:normAutofit/>
          </a:bodyPr>
          <a:lstStyle/>
          <a:p>
            <a:r>
              <a:rPr lang="sv-SE" dirty="0">
                <a:latin typeface="Calibri" panose="020F0502020204030204" pitchFamily="34" charset="0"/>
              </a:rPr>
              <a:t>Avlider under försäkringstiden </a:t>
            </a:r>
          </a:p>
          <a:p>
            <a:r>
              <a:rPr lang="sv-SE" dirty="0">
                <a:latin typeface="Calibri" panose="020F0502020204030204" pitchFamily="34" charset="0"/>
              </a:rPr>
              <a:t>Engångsbelopp till förmånstagaren</a:t>
            </a:r>
          </a:p>
          <a:p>
            <a:r>
              <a:rPr lang="sv-SE" dirty="0">
                <a:latin typeface="Calibri" panose="020F0502020204030204" pitchFamily="34" charset="0"/>
              </a:rPr>
              <a:t>Riskförsäkring, inget sparande</a:t>
            </a:r>
          </a:p>
          <a:p>
            <a:r>
              <a:rPr lang="sv-SE" dirty="0">
                <a:latin typeface="Calibri" panose="020F0502020204030204" pitchFamily="34" charset="0"/>
              </a:rPr>
              <a:t>Upphör mellan 65 och 90 år</a:t>
            </a:r>
          </a:p>
          <a:p>
            <a:r>
              <a:rPr lang="sv-SE" dirty="0">
                <a:latin typeface="Calibri" panose="020F0502020204030204" pitchFamily="34" charset="0"/>
              </a:rPr>
              <a:t>Premie - ålder/försäkringsbelopp</a:t>
            </a:r>
          </a:p>
          <a:p>
            <a:r>
              <a:rPr lang="sv-SE" dirty="0">
                <a:latin typeface="Calibri" panose="020F0502020204030204" pitchFamily="34" charset="0"/>
              </a:rPr>
              <a:t>Hälsodeklaration </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2169"/>
            <a:ext cx="1723673" cy="257369"/>
          </a:xfrm>
        </p:spPr>
        <p:txBody>
          <a:bodyPr wrap="none">
            <a:spAutoFit/>
          </a:bodyPr>
          <a:lstStyle/>
          <a:p>
            <a:r>
              <a:rPr lang="sv-SE" dirty="0"/>
              <a:t>DINA PRIVATA FÖRSÄKRINGAR</a:t>
            </a:r>
          </a:p>
        </p:txBody>
      </p:sp>
      <p:pic>
        <p:nvPicPr>
          <p:cNvPr id="15" name="Platshållare för bild 14" descr="En bild som visar himmel, utomhus, strand, kust&#10;&#10;Automatiskt genererad beskrivning">
            <a:extLst>
              <a:ext uri="{FF2B5EF4-FFF2-40B4-BE49-F238E27FC236}">
                <a16:creationId xmlns:a16="http://schemas.microsoft.com/office/drawing/2014/main" id="{6AB2C6B5-D5DC-A147-1182-5AF733DE65EA}"/>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6445250" y="620196"/>
            <a:ext cx="5075025" cy="5283200"/>
          </a:xfrm>
        </p:spPr>
      </p:pic>
    </p:spTree>
    <p:extLst>
      <p:ext uri="{BB962C8B-B14F-4D97-AF65-F5344CB8AC3E}">
        <p14:creationId xmlns:p14="http://schemas.microsoft.com/office/powerpoint/2010/main" val="3221332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705B5C0-0B70-336E-9011-E2AF487EE31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9000"/>
                    </a14:imgEffect>
                  </a14:imgLayer>
                </a14:imgProps>
              </a:ext>
            </a:extLst>
          </a:blip>
          <a:srcRect/>
          <a:stretch/>
        </p:blipFill>
        <p:spPr>
          <a:xfrm>
            <a:off x="1" y="0"/>
            <a:ext cx="12191998" cy="6857999"/>
          </a:xfrm>
          <a:prstGeom prst="rect">
            <a:avLst/>
          </a:prstGeom>
        </p:spPr>
      </p:pic>
      <p:sp>
        <p:nvSpPr>
          <p:cNvPr id="2" name="Platshållare för text 1">
            <a:extLst>
              <a:ext uri="{FF2B5EF4-FFF2-40B4-BE49-F238E27FC236}">
                <a16:creationId xmlns:a16="http://schemas.microsoft.com/office/drawing/2014/main" id="{D589C7C7-27D8-48DC-3BEB-14A454066538}"/>
              </a:ext>
            </a:extLst>
          </p:cNvPr>
          <p:cNvSpPr>
            <a:spLocks noGrp="1"/>
          </p:cNvSpPr>
          <p:nvPr>
            <p:ph type="body" sz="quarter" idx="16"/>
          </p:nvPr>
        </p:nvSpPr>
        <p:spPr>
          <a:xfrm>
            <a:off x="0" y="-1"/>
            <a:ext cx="12192000" cy="6858000"/>
          </a:xfrm>
          <a:solidFill>
            <a:srgbClr val="74BBC1">
              <a:alpha val="80000"/>
            </a:srgbClr>
          </a:solidFill>
        </p:spPr>
        <p:txBody>
          <a:bodyPr/>
          <a:lstStyle/>
          <a:p>
            <a:endParaRPr lang="sv-SE" dirty="0"/>
          </a:p>
        </p:txBody>
      </p:sp>
      <p:sp>
        <p:nvSpPr>
          <p:cNvPr id="5" name="Platshållare för text 4">
            <a:extLst>
              <a:ext uri="{FF2B5EF4-FFF2-40B4-BE49-F238E27FC236}">
                <a16:creationId xmlns:a16="http://schemas.microsoft.com/office/drawing/2014/main" id="{17F39310-49F8-E076-F2EC-217E0EE2DE2D}"/>
              </a:ext>
            </a:extLst>
          </p:cNvPr>
          <p:cNvSpPr>
            <a:spLocks noGrp="1"/>
          </p:cNvSpPr>
          <p:nvPr>
            <p:ph type="body" sz="quarter" idx="15"/>
          </p:nvPr>
        </p:nvSpPr>
        <p:spPr/>
        <p:txBody>
          <a:bodyPr/>
          <a:lstStyle/>
          <a:p>
            <a:endParaRPr lang="sv-SE"/>
          </a:p>
        </p:txBody>
      </p:sp>
      <p:sp>
        <p:nvSpPr>
          <p:cNvPr id="6" name="Rubrik 1">
            <a:extLst>
              <a:ext uri="{FF2B5EF4-FFF2-40B4-BE49-F238E27FC236}">
                <a16:creationId xmlns:a16="http://schemas.microsoft.com/office/drawing/2014/main" id="{0A747A86-7CAF-6109-86BC-1E6A16115C65}"/>
              </a:ext>
            </a:extLst>
          </p:cNvPr>
          <p:cNvSpPr>
            <a:spLocks noGrp="1"/>
          </p:cNvSpPr>
          <p:nvPr>
            <p:ph type="title"/>
          </p:nvPr>
        </p:nvSpPr>
        <p:spPr>
          <a:xfrm>
            <a:off x="513232" y="2248877"/>
            <a:ext cx="11165535" cy="2360243"/>
          </a:xfrm>
        </p:spPr>
        <p:txBody>
          <a:bodyPr/>
          <a:lstStyle/>
          <a:p>
            <a:r>
              <a:rPr lang="sv-SE" sz="5500" dirty="0"/>
              <a:t>HÅLLBARHET</a:t>
            </a:r>
            <a:br>
              <a:rPr lang="sv-SE" dirty="0"/>
            </a:br>
            <a:br>
              <a:rPr lang="sv-SE" dirty="0"/>
            </a:br>
            <a:r>
              <a:rPr lang="sv-SE" dirty="0"/>
              <a:t>”Skadeförebyggande åtgärder både hjälper enskilda </a:t>
            </a:r>
            <a:br>
              <a:rPr lang="sv-SE" dirty="0"/>
            </a:br>
            <a:r>
              <a:rPr lang="sv-SE" dirty="0"/>
              <a:t>konsumenter och leder till mindre miljöpåverkan”</a:t>
            </a:r>
            <a:br>
              <a:rPr lang="sv-SE" dirty="0"/>
            </a:br>
            <a:endParaRPr lang="sv-SE" dirty="0"/>
          </a:p>
        </p:txBody>
      </p:sp>
    </p:spTree>
    <p:extLst>
      <p:ext uri="{BB962C8B-B14F-4D97-AF65-F5344CB8AC3E}">
        <p14:creationId xmlns:p14="http://schemas.microsoft.com/office/powerpoint/2010/main" val="1051362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0196"/>
            <a:ext cx="5497484" cy="1325563"/>
          </a:xfrm>
        </p:spPr>
        <p:txBody>
          <a:bodyPr/>
          <a:lstStyle/>
          <a:p>
            <a:r>
              <a:rPr lang="sv-SE" sz="3200" b="1" dirty="0">
                <a:latin typeface="Calibri" panose="020F0502020204030204" pitchFamily="34" charset="0"/>
                <a:ea typeface="Arial" charset="0"/>
                <a:cs typeface="Calibri" panose="020F0502020204030204" pitchFamily="34" charset="0"/>
              </a:rPr>
              <a:t>KONTAKTA OSS NÄR DU VILL</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8516" y="1434760"/>
            <a:ext cx="5148235" cy="2448392"/>
          </a:xfrm>
        </p:spPr>
        <p:txBody>
          <a:bodyPr>
            <a:normAutofit/>
          </a:bodyPr>
          <a:lstStyle/>
          <a:p>
            <a:pPr marL="0" indent="0">
              <a:buNone/>
            </a:pPr>
            <a:r>
              <a:rPr lang="sv-SE" sz="2000" b="1" dirty="0">
                <a:ea typeface="Arial" charset="0"/>
                <a:cs typeface="Arial" charset="0"/>
              </a:rPr>
              <a:t>Telefon:</a:t>
            </a:r>
            <a:br>
              <a:rPr lang="sv-SE" sz="2000" dirty="0">
                <a:ea typeface="Arial" charset="0"/>
                <a:cs typeface="Arial" charset="0"/>
              </a:rPr>
            </a:br>
            <a:r>
              <a:rPr lang="sv-SE" sz="2000" dirty="0">
                <a:ea typeface="Arial" charset="0"/>
                <a:cs typeface="Arial" charset="0"/>
              </a:rPr>
              <a:t>0200-22 58 00 (klockan 9 -12)</a:t>
            </a:r>
          </a:p>
          <a:p>
            <a:pPr marL="0" indent="0">
              <a:buNone/>
            </a:pPr>
            <a:r>
              <a:rPr lang="sv-SE" sz="2000" b="1" dirty="0">
                <a:ea typeface="Arial" charset="0"/>
                <a:cs typeface="Arial" charset="0"/>
              </a:rPr>
              <a:t>Mailformulär på:</a:t>
            </a:r>
            <a:br>
              <a:rPr lang="sv-SE" sz="2000" dirty="0">
                <a:ea typeface="Arial" charset="0"/>
                <a:cs typeface="Arial" charset="0"/>
              </a:rPr>
            </a:br>
            <a:r>
              <a:rPr lang="sv-SE" sz="2000" dirty="0">
                <a:ea typeface="Arial" charset="0"/>
                <a:cs typeface="Arial" charset="0"/>
              </a:rPr>
              <a:t>konsumenternas.se</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2169"/>
            <a:ext cx="1723673" cy="257369"/>
          </a:xfrm>
        </p:spPr>
        <p:txBody>
          <a:bodyPr wrap="square">
            <a:spAutoFit/>
          </a:bodyPr>
          <a:lstStyle/>
          <a:p>
            <a:r>
              <a:rPr lang="sv-SE" dirty="0"/>
              <a:t>DINA PRIVATA FÖRSÄKRINGAR</a:t>
            </a:r>
          </a:p>
        </p:txBody>
      </p:sp>
      <p:pic>
        <p:nvPicPr>
          <p:cNvPr id="12" name="Picture 10">
            <a:extLst>
              <a:ext uri="{FF2B5EF4-FFF2-40B4-BE49-F238E27FC236}">
                <a16:creationId xmlns:a16="http://schemas.microsoft.com/office/drawing/2014/main" id="{8DDFB355-EC8C-4F55-B960-C825926AC595}"/>
              </a:ext>
            </a:extLst>
          </p:cNvPr>
          <p:cNvPicPr>
            <a:picLocks noGrp="1" noChangeAspect="1" noChangeArrowheads="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6445250" y="620713"/>
            <a:ext cx="5075238" cy="528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206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3427CB-601F-D5EE-8EB5-AA804079B750}"/>
              </a:ext>
            </a:extLst>
          </p:cNvPr>
          <p:cNvSpPr>
            <a:spLocks noGrp="1"/>
          </p:cNvSpPr>
          <p:nvPr>
            <p:ph type="ctrTitle"/>
          </p:nvPr>
        </p:nvSpPr>
        <p:spPr/>
        <p:txBody>
          <a:bodyPr/>
          <a:lstStyle/>
          <a:p>
            <a:r>
              <a:rPr lang="sv-SE" dirty="0"/>
              <a:t>Tack!</a:t>
            </a:r>
          </a:p>
        </p:txBody>
      </p:sp>
      <p:sp>
        <p:nvSpPr>
          <p:cNvPr id="4" name="Underrubrik 3">
            <a:extLst>
              <a:ext uri="{FF2B5EF4-FFF2-40B4-BE49-F238E27FC236}">
                <a16:creationId xmlns:a16="http://schemas.microsoft.com/office/drawing/2014/main" id="{527FED4A-E9D3-B0A1-5C06-DABA8CA8EDAD}"/>
              </a:ext>
            </a:extLst>
          </p:cNvPr>
          <p:cNvSpPr>
            <a:spLocks noGrp="1"/>
          </p:cNvSpPr>
          <p:nvPr>
            <p:ph type="subTitle" idx="1"/>
          </p:nvPr>
        </p:nvSpPr>
        <p:spPr/>
        <p:txBody>
          <a:bodyPr>
            <a:normAutofit/>
          </a:bodyPr>
          <a:lstStyle/>
          <a:p>
            <a:pPr>
              <a:spcBef>
                <a:spcPts val="0"/>
              </a:spcBef>
            </a:pPr>
            <a:r>
              <a:rPr lang="sv-SE" sz="1800" b="1" dirty="0"/>
              <a:t>Kontakt: </a:t>
            </a:r>
          </a:p>
          <a:p>
            <a:pPr>
              <a:spcBef>
                <a:spcPts val="0"/>
              </a:spcBef>
            </a:pPr>
            <a:r>
              <a:rPr lang="sv-SE" sz="1800" dirty="0"/>
              <a:t>Gabriella Hallberg</a:t>
            </a:r>
          </a:p>
          <a:p>
            <a:pPr>
              <a:spcBef>
                <a:spcPts val="0"/>
              </a:spcBef>
            </a:pPr>
            <a:r>
              <a:rPr lang="sv-SE" sz="1800" dirty="0"/>
              <a:t>gabriella.hallberg@konsumenternas.se</a:t>
            </a:r>
          </a:p>
        </p:txBody>
      </p:sp>
    </p:spTree>
    <p:extLst>
      <p:ext uri="{BB962C8B-B14F-4D97-AF65-F5344CB8AC3E}">
        <p14:creationId xmlns:p14="http://schemas.microsoft.com/office/powerpoint/2010/main" val="763527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KONSUMENTERNAS</a:t>
            </a:r>
            <a:br>
              <a:rPr lang="sv-SE" sz="3200" b="1" dirty="0">
                <a:latin typeface="Calibri" panose="020F0502020204030204" pitchFamily="34" charset="0"/>
                <a:ea typeface="Arial" charset="0"/>
                <a:cs typeface="Calibri" panose="020F0502020204030204" pitchFamily="34" charset="0"/>
              </a:rPr>
            </a:br>
            <a:r>
              <a:rPr lang="sv-SE" sz="3200" b="1" dirty="0">
                <a:latin typeface="Calibri" panose="020F0502020204030204" pitchFamily="34" charset="0"/>
                <a:ea typeface="Arial" charset="0"/>
                <a:cs typeface="Calibri" panose="020F0502020204030204" pitchFamily="34" charset="0"/>
              </a:rPr>
              <a:t>FÖRSÄKRINGSBYRÅ  </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p:txBody>
          <a:bodyPr>
            <a:normAutofit/>
          </a:bodyPr>
          <a:lstStyle/>
          <a:p>
            <a:r>
              <a:rPr lang="sv-SE" dirty="0">
                <a:latin typeface="Calibri" panose="020F0502020204030204" pitchFamily="34" charset="0"/>
              </a:rPr>
              <a:t>Stiftelse</a:t>
            </a:r>
          </a:p>
          <a:p>
            <a:r>
              <a:rPr lang="sv-SE" dirty="0">
                <a:latin typeface="Calibri" panose="020F0502020204030204" pitchFamily="34" charset="0"/>
              </a:rPr>
              <a:t>Huvudmän:</a:t>
            </a:r>
            <a:br>
              <a:rPr lang="sv-SE" dirty="0">
                <a:latin typeface="Calibri" panose="020F0502020204030204" pitchFamily="34" charset="0"/>
              </a:rPr>
            </a:br>
            <a:r>
              <a:rPr lang="sv-SE" dirty="0">
                <a:latin typeface="Calibri" panose="020F0502020204030204" pitchFamily="34" charset="0"/>
              </a:rPr>
              <a:t>- Finansinspektionen</a:t>
            </a:r>
            <a:br>
              <a:rPr lang="sv-SE" dirty="0">
                <a:latin typeface="Calibri" panose="020F0502020204030204" pitchFamily="34" charset="0"/>
              </a:rPr>
            </a:br>
            <a:r>
              <a:rPr lang="sv-SE" dirty="0">
                <a:latin typeface="Calibri" panose="020F0502020204030204" pitchFamily="34" charset="0"/>
              </a:rPr>
              <a:t>- Konsumentverket</a:t>
            </a:r>
            <a:br>
              <a:rPr lang="sv-SE" dirty="0">
                <a:latin typeface="Calibri" panose="020F0502020204030204" pitchFamily="34" charset="0"/>
              </a:rPr>
            </a:br>
            <a:r>
              <a:rPr lang="sv-SE" dirty="0">
                <a:latin typeface="Calibri" panose="020F0502020204030204" pitchFamily="34" charset="0"/>
              </a:rPr>
              <a:t>- Svensk Försäkring</a:t>
            </a:r>
          </a:p>
          <a:p>
            <a:r>
              <a:rPr lang="sv-SE" dirty="0">
                <a:latin typeface="Calibri" panose="020F0502020204030204" pitchFamily="34" charset="0"/>
              </a:rPr>
              <a:t>Oberoende kostnadsfri vägledning </a:t>
            </a:r>
          </a:p>
          <a:p>
            <a:r>
              <a:rPr lang="sv-SE" dirty="0">
                <a:latin typeface="Calibri" panose="020F0502020204030204" pitchFamily="34" charset="0"/>
              </a:rPr>
              <a:t>Återkopplar konsumentproblem</a:t>
            </a:r>
          </a:p>
          <a:p>
            <a:endParaRPr lang="sv-SE" dirty="0">
              <a:latin typeface="Calibri" panose="020F0502020204030204" pitchFamily="34" charset="0"/>
            </a:endParaRP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2169"/>
            <a:ext cx="1723673" cy="257369"/>
          </a:xfrm>
        </p:spPr>
        <p:txBody>
          <a:bodyPr wrap="none">
            <a:spAutoFit/>
          </a:bodyPr>
          <a:lstStyle/>
          <a:p>
            <a:r>
              <a:rPr lang="sv-SE" dirty="0"/>
              <a:t>DINA PRIVATA FÖRSÄKRINGAR</a:t>
            </a:r>
          </a:p>
        </p:txBody>
      </p:sp>
      <p:pic>
        <p:nvPicPr>
          <p:cNvPr id="7" name="Platshållare för bild 6" descr="En bild som visar paraply, accessoarer, himmel, utomhus  Automatiskt genererad beskrivning">
            <a:extLst>
              <a:ext uri="{FF2B5EF4-FFF2-40B4-BE49-F238E27FC236}">
                <a16:creationId xmlns:a16="http://schemas.microsoft.com/office/drawing/2014/main" id="{653BB10E-AF00-5E54-99F6-63E8D8D45B32}"/>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93779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VARFÖR FÖRSÄKRAD?</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382585"/>
            <a:ext cx="5118100" cy="2488549"/>
          </a:xfrm>
        </p:spPr>
        <p:txBody>
          <a:bodyPr>
            <a:normAutofit/>
          </a:bodyPr>
          <a:lstStyle/>
          <a:p>
            <a:pPr>
              <a:tabLst>
                <a:tab pos="214313" algn="l"/>
              </a:tabLst>
            </a:pPr>
            <a:r>
              <a:rPr lang="sv-SE" dirty="0">
                <a:ea typeface="Arial" charset="0"/>
                <a:cs typeface="Arial" charset="0"/>
              </a:rPr>
              <a:t>Ett komplement till socialförsäkringarna</a:t>
            </a:r>
          </a:p>
          <a:p>
            <a:pPr>
              <a:tabLst>
                <a:tab pos="214313" algn="l"/>
              </a:tabLst>
            </a:pPr>
            <a:r>
              <a:rPr lang="sv-SE" dirty="0">
                <a:ea typeface="Arial" charset="0"/>
                <a:cs typeface="Arial" charset="0"/>
              </a:rPr>
              <a:t>Delad risk</a:t>
            </a:r>
          </a:p>
          <a:p>
            <a:pPr>
              <a:tabLst>
                <a:tab pos="214313" algn="l"/>
              </a:tabLst>
            </a:pPr>
            <a:r>
              <a:rPr lang="sv-SE" dirty="0">
                <a:ea typeface="Arial" charset="0"/>
                <a:cs typeface="Arial" charset="0"/>
              </a:rPr>
              <a:t>Katastrofskydd</a:t>
            </a:r>
          </a:p>
          <a:p>
            <a:pPr>
              <a:tabLst>
                <a:tab pos="214313" algn="l"/>
              </a:tabLst>
            </a:pPr>
            <a:r>
              <a:rPr lang="sv-SE" dirty="0">
                <a:ea typeface="Arial" charset="0"/>
                <a:cs typeface="Arial" charset="0"/>
              </a:rPr>
              <a:t>Trygghet i livets faser </a:t>
            </a:r>
          </a:p>
          <a:p>
            <a:pPr>
              <a:tabLst>
                <a:tab pos="214313" algn="l"/>
              </a:tabLst>
            </a:pPr>
            <a:r>
              <a:rPr lang="sv-SE" dirty="0">
                <a:ea typeface="Arial" charset="0"/>
                <a:cs typeface="Arial" charset="0"/>
              </a:rPr>
              <a:t>Behovet styr</a:t>
            </a:r>
          </a:p>
          <a:p>
            <a:pPr marL="0" indent="0">
              <a:buNone/>
            </a:pPr>
            <a:endParaRPr lang="sv-SE" sz="1800" dirty="0"/>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370350"/>
            <a:ext cx="1723673" cy="257369"/>
          </a:xfrm>
        </p:spPr>
        <p:txBody>
          <a:bodyPr wrap="none">
            <a:spAutoFit/>
          </a:bodyPr>
          <a:lstStyle/>
          <a:p>
            <a:r>
              <a:rPr lang="sv-SE" dirty="0"/>
              <a:t>DINA PRIVATA FÖRSÄKRINGAR</a:t>
            </a:r>
          </a:p>
        </p:txBody>
      </p:sp>
      <p:pic>
        <p:nvPicPr>
          <p:cNvPr id="8" name="Platshållare för bild 7" descr="En bild som visar rök, tåg, ånga, stack  Automatiskt genererad beskrivning">
            <a:extLst>
              <a:ext uri="{FF2B5EF4-FFF2-40B4-BE49-F238E27FC236}">
                <a16:creationId xmlns:a16="http://schemas.microsoft.com/office/drawing/2014/main" id="{7C559D40-090D-A8D5-A9AA-ED5C77A77BF5}"/>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69265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WEBBPLATS KONSUMENTERNAS.SE</a:t>
            </a: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79463"/>
            <a:ext cx="1723673" cy="257369"/>
          </a:xfrm>
        </p:spPr>
        <p:txBody>
          <a:bodyPr wrap="none">
            <a:spAutoFit/>
          </a:bodyPr>
          <a:lstStyle/>
          <a:p>
            <a:r>
              <a:rPr lang="sv-SE" dirty="0"/>
              <a:t>DINA PRIVATA FÖRSÄKRINGAR</a:t>
            </a:r>
          </a:p>
        </p:txBody>
      </p:sp>
      <p:sp>
        <p:nvSpPr>
          <p:cNvPr id="5" name="Platshållare för innehåll 2">
            <a:extLst>
              <a:ext uri="{FF2B5EF4-FFF2-40B4-BE49-F238E27FC236}">
                <a16:creationId xmlns:a16="http://schemas.microsoft.com/office/drawing/2014/main" id="{06472D65-7F18-471F-BE0B-BC031DE54BDA}"/>
              </a:ext>
            </a:extLst>
          </p:cNvPr>
          <p:cNvSpPr txBox="1">
            <a:spLocks/>
          </p:cNvSpPr>
          <p:nvPr/>
        </p:nvSpPr>
        <p:spPr>
          <a:xfrm>
            <a:off x="741137" y="1448053"/>
            <a:ext cx="5118100" cy="25322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000" dirty="0">
                <a:latin typeface="Calibri" panose="020F0502020204030204" pitchFamily="34" charset="0"/>
              </a:rPr>
              <a:t>Fakta om försäkring, pension och bank</a:t>
            </a:r>
          </a:p>
          <a:p>
            <a:r>
              <a:rPr lang="sv-SE" sz="2000" dirty="0">
                <a:latin typeface="Calibri" panose="020F0502020204030204" pitchFamily="34" charset="0"/>
              </a:rPr>
              <a:t>Oberoende jämförelser </a:t>
            </a:r>
          </a:p>
          <a:p>
            <a:r>
              <a:rPr lang="sv-SE" sz="2000" dirty="0">
                <a:latin typeface="Calibri" panose="020F0502020204030204" pitchFamily="34" charset="0"/>
              </a:rPr>
              <a:t>Guider och checklistor</a:t>
            </a:r>
          </a:p>
          <a:p>
            <a:r>
              <a:rPr lang="sv-SE" sz="2000" dirty="0">
                <a:latin typeface="Calibri" panose="020F0502020204030204" pitchFamily="34" charset="0"/>
              </a:rPr>
              <a:t>Klagoguiden</a:t>
            </a:r>
          </a:p>
          <a:p>
            <a:r>
              <a:rPr lang="sv-SE" sz="2000" dirty="0">
                <a:latin typeface="Calibri" panose="020F0502020204030204" pitchFamily="34" charset="0"/>
              </a:rPr>
              <a:t>Rättsfall och beslut</a:t>
            </a:r>
          </a:p>
          <a:p>
            <a:endParaRPr lang="sv-SE" sz="2000" dirty="0">
              <a:latin typeface="Calibri" panose="020F0502020204030204" pitchFamily="34" charset="0"/>
            </a:endParaRPr>
          </a:p>
        </p:txBody>
      </p:sp>
      <p:grpSp>
        <p:nvGrpSpPr>
          <p:cNvPr id="6" name="Grupp 5">
            <a:extLst>
              <a:ext uri="{FF2B5EF4-FFF2-40B4-BE49-F238E27FC236}">
                <a16:creationId xmlns:a16="http://schemas.microsoft.com/office/drawing/2014/main" id="{92FFAFF3-DE2D-164B-659B-249BFEF4AC4C}"/>
              </a:ext>
            </a:extLst>
          </p:cNvPr>
          <p:cNvGrpSpPr/>
          <p:nvPr/>
        </p:nvGrpSpPr>
        <p:grpSpPr>
          <a:xfrm>
            <a:off x="5859238" y="1817022"/>
            <a:ext cx="5428338" cy="3330096"/>
            <a:chOff x="5491424" y="1950720"/>
            <a:chExt cx="7042556" cy="4320363"/>
          </a:xfrm>
        </p:grpSpPr>
        <p:pic>
          <p:nvPicPr>
            <p:cNvPr id="9" name="Platshållare för bild 4" descr="laptop-start.png">
              <a:extLst>
                <a:ext uri="{FF2B5EF4-FFF2-40B4-BE49-F238E27FC236}">
                  <a16:creationId xmlns:a16="http://schemas.microsoft.com/office/drawing/2014/main" id="{2204452D-47EF-8A8C-0985-0FA86FE464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12" r="-761"/>
            <a:stretch/>
          </p:blipFill>
          <p:spPr bwMode="auto">
            <a:xfrm>
              <a:off x="5491424" y="1950720"/>
              <a:ext cx="7042556" cy="432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objekt 9">
              <a:extLst>
                <a:ext uri="{FF2B5EF4-FFF2-40B4-BE49-F238E27FC236}">
                  <a16:creationId xmlns:a16="http://schemas.microsoft.com/office/drawing/2014/main" id="{CE34068C-2488-6791-50CB-F325987377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36943" y="2197165"/>
              <a:ext cx="5351518" cy="3322311"/>
            </a:xfrm>
            <a:prstGeom prst="rect">
              <a:avLst/>
            </a:prstGeom>
          </p:spPr>
        </p:pic>
      </p:grpSp>
    </p:spTree>
    <p:extLst>
      <p:ext uri="{BB962C8B-B14F-4D97-AF65-F5344CB8AC3E}">
        <p14:creationId xmlns:p14="http://schemas.microsoft.com/office/powerpoint/2010/main" val="3037435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0196"/>
            <a:ext cx="4686716" cy="1325563"/>
          </a:xfrm>
        </p:spPr>
        <p:txBody>
          <a:bodyPr/>
          <a:lstStyle/>
          <a:p>
            <a:r>
              <a:rPr lang="sv-SE" b="1" dirty="0">
                <a:latin typeface="Calibri" panose="020F0502020204030204" pitchFamily="34" charset="0"/>
                <a:ea typeface="Arial" charset="0"/>
                <a:cs typeface="Calibri" panose="020F0502020204030204" pitchFamily="34" charset="0"/>
              </a:rPr>
              <a:t>KLAGA I ETT FÖRSÄKRINGSÄRENDE </a:t>
            </a:r>
            <a:br>
              <a:rPr lang="sv-SE" b="1" dirty="0">
                <a:latin typeface="Calibri" panose="020F0502020204030204" pitchFamily="34" charset="0"/>
                <a:ea typeface="Arial" charset="0"/>
                <a:cs typeface="Calibri" panose="020F0502020204030204" pitchFamily="34" charset="0"/>
              </a:rPr>
            </a:br>
            <a:br>
              <a:rPr lang="sv-SE" b="1" dirty="0">
                <a:latin typeface="Calibri" panose="020F0502020204030204" pitchFamily="34" charset="0"/>
                <a:ea typeface="Arial" charset="0"/>
                <a:cs typeface="Calibri" panose="020F0502020204030204" pitchFamily="34" charset="0"/>
              </a:rPr>
            </a:br>
            <a:endParaRPr lang="sv-SE" b="1" dirty="0">
              <a:latin typeface="Calibri" panose="020F0502020204030204" pitchFamily="34" charset="0"/>
              <a:ea typeface="Arial" charset="0"/>
              <a:cs typeface="Calibri" panose="020F0502020204030204" pitchFamily="34" charset="0"/>
            </a:endParaRP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8516" y="1726730"/>
            <a:ext cx="5118100" cy="2715546"/>
          </a:xfrm>
        </p:spPr>
        <p:txBody>
          <a:bodyPr>
            <a:normAutofit/>
          </a:bodyPr>
          <a:lstStyle/>
          <a:p>
            <a:r>
              <a:rPr lang="sv-SE" sz="2000" dirty="0">
                <a:cs typeface="Arial" charset="0"/>
              </a:rPr>
              <a:t>Skade</a:t>
            </a:r>
            <a:r>
              <a:rPr lang="sv-SE" dirty="0">
                <a:cs typeface="Arial" charset="0"/>
              </a:rPr>
              <a:t>c</a:t>
            </a:r>
            <a:r>
              <a:rPr lang="sv-SE" sz="2000" dirty="0">
                <a:cs typeface="Arial" charset="0"/>
              </a:rPr>
              <a:t>hef</a:t>
            </a:r>
          </a:p>
          <a:p>
            <a:r>
              <a:rPr lang="sv-SE" sz="2000" dirty="0">
                <a:cs typeface="Arial" charset="0"/>
              </a:rPr>
              <a:t>Klagomålsansvarig / Kundombudsman</a:t>
            </a:r>
          </a:p>
          <a:p>
            <a:r>
              <a:rPr lang="sv-SE" dirty="0">
                <a:cs typeface="Arial" charset="0"/>
              </a:rPr>
              <a:t>I</a:t>
            </a:r>
            <a:r>
              <a:rPr lang="sv-SE" sz="2000" dirty="0">
                <a:cs typeface="Arial" charset="0"/>
              </a:rPr>
              <a:t>ntern nämnd </a:t>
            </a:r>
          </a:p>
          <a:p>
            <a:r>
              <a:rPr lang="sv-SE" dirty="0">
                <a:cs typeface="Arial" charset="0"/>
              </a:rPr>
              <a:t>Handläggningstid </a:t>
            </a:r>
            <a:endParaRPr lang="sv-SE" sz="2000" dirty="0">
              <a:cs typeface="Arial" charset="0"/>
            </a:endParaRPr>
          </a:p>
          <a:p>
            <a:r>
              <a:rPr lang="sv-SE" sz="2000" dirty="0">
                <a:cs typeface="Arial" charset="0"/>
              </a:rPr>
              <a:t>Externa nämnder </a:t>
            </a:r>
          </a:p>
          <a:p>
            <a:endParaRPr lang="sv-SE" sz="2000" dirty="0">
              <a:cs typeface="Arial" charset="0"/>
            </a:endParaRPr>
          </a:p>
          <a:p>
            <a:endParaRPr lang="sv-SE" sz="2000" dirty="0">
              <a:latin typeface="+mj-lt"/>
              <a:ea typeface="Arial" charset="0"/>
              <a:cs typeface="Arial" charset="0"/>
            </a:endParaRPr>
          </a:p>
          <a:p>
            <a:endParaRPr lang="sv-SE" sz="2000" dirty="0">
              <a:latin typeface="+mj-lt"/>
              <a:ea typeface="Arial" charset="0"/>
              <a:cs typeface="Arial" charset="0"/>
            </a:endParaRPr>
          </a:p>
          <a:p>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2169"/>
            <a:ext cx="1723673" cy="257369"/>
          </a:xfrm>
        </p:spPr>
        <p:txBody>
          <a:bodyPr wrap="none">
            <a:spAutoFit/>
          </a:bodyPr>
          <a:lstStyle/>
          <a:p>
            <a:r>
              <a:rPr lang="sv-SE" dirty="0"/>
              <a:t>DINA PRIVATA FÖRSÄKRINGAR</a:t>
            </a:r>
          </a:p>
        </p:txBody>
      </p:sp>
      <p:pic>
        <p:nvPicPr>
          <p:cNvPr id="9" name="Platshållare för bild 8">
            <a:extLst>
              <a:ext uri="{FF2B5EF4-FFF2-40B4-BE49-F238E27FC236}">
                <a16:creationId xmlns:a16="http://schemas.microsoft.com/office/drawing/2014/main" id="{E7769904-4C8A-4DC8-9006-FF761E3883D9}"/>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27532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sz="3200" dirty="0">
                <a:latin typeface="Calibri" panose="020F0502020204030204" pitchFamily="34" charset="0"/>
                <a:ea typeface="Arial" charset="0"/>
                <a:cs typeface="Calibri" panose="020F0502020204030204" pitchFamily="34" charset="0"/>
              </a:rPr>
              <a:t>ANVÄND VÅR KLAGOGUIDE</a:t>
            </a:r>
            <a:endParaRPr lang="sv-SE" sz="3200" b="1" dirty="0">
              <a:latin typeface="Calibri" panose="020F0502020204030204" pitchFamily="34" charset="0"/>
              <a:ea typeface="Arial" charset="0"/>
              <a:cs typeface="Calibri" panose="020F0502020204030204" pitchFamily="34" charset="0"/>
            </a:endParaRP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79463"/>
            <a:ext cx="1723673" cy="257369"/>
          </a:xfrm>
        </p:spPr>
        <p:txBody>
          <a:bodyPr wrap="none">
            <a:spAutoFit/>
          </a:bodyPr>
          <a:lstStyle/>
          <a:p>
            <a:r>
              <a:rPr lang="sv-SE" dirty="0"/>
              <a:t>DINA PRIVATA FÖRSÄKRINGAR</a:t>
            </a:r>
          </a:p>
        </p:txBody>
      </p:sp>
      <p:pic>
        <p:nvPicPr>
          <p:cNvPr id="4" name="Bildobjekt 3">
            <a:extLst>
              <a:ext uri="{FF2B5EF4-FFF2-40B4-BE49-F238E27FC236}">
                <a16:creationId xmlns:a16="http://schemas.microsoft.com/office/drawing/2014/main" id="{39177988-D8D9-4F9B-65B1-D5AE4F84FC63}"/>
              </a:ext>
            </a:extLst>
          </p:cNvPr>
          <p:cNvPicPr>
            <a:picLocks noChangeAspect="1"/>
          </p:cNvPicPr>
          <p:nvPr/>
        </p:nvPicPr>
        <p:blipFill>
          <a:blip r:embed="rId3"/>
          <a:stretch>
            <a:fillRect/>
          </a:stretch>
        </p:blipFill>
        <p:spPr>
          <a:xfrm>
            <a:off x="6262421" y="1371598"/>
            <a:ext cx="4178131" cy="5151121"/>
          </a:xfrm>
          <a:prstGeom prst="rect">
            <a:avLst/>
          </a:prstGeom>
        </p:spPr>
      </p:pic>
      <p:sp>
        <p:nvSpPr>
          <p:cNvPr id="7" name="Platshållare för innehåll 2">
            <a:extLst>
              <a:ext uri="{FF2B5EF4-FFF2-40B4-BE49-F238E27FC236}">
                <a16:creationId xmlns:a16="http://schemas.microsoft.com/office/drawing/2014/main" id="{BA20F519-65E8-B2FF-FDB2-D327875E9B0D}"/>
              </a:ext>
            </a:extLst>
          </p:cNvPr>
          <p:cNvSpPr txBox="1">
            <a:spLocks/>
          </p:cNvSpPr>
          <p:nvPr/>
        </p:nvSpPr>
        <p:spPr>
          <a:xfrm>
            <a:off x="600082" y="1405457"/>
            <a:ext cx="5118100" cy="35038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sv-SE" sz="2000" dirty="0">
                <a:latin typeface="Calibri" panose="020F0502020204030204" pitchFamily="34" charset="0"/>
              </a:rPr>
              <a:t>Begär omprövning</a:t>
            </a:r>
          </a:p>
          <a:p>
            <a:pPr>
              <a:lnSpc>
                <a:spcPct val="110000"/>
              </a:lnSpc>
            </a:pPr>
            <a:r>
              <a:rPr lang="sv-SE" sz="2000" dirty="0">
                <a:latin typeface="Calibri" panose="020F0502020204030204" pitchFamily="34" charset="0"/>
              </a:rPr>
              <a:t>Ange vilket ärende</a:t>
            </a:r>
          </a:p>
          <a:p>
            <a:pPr>
              <a:lnSpc>
                <a:spcPct val="110000"/>
              </a:lnSpc>
            </a:pPr>
            <a:r>
              <a:rPr lang="sv-SE" sz="2000" dirty="0">
                <a:latin typeface="Calibri" panose="020F0502020204030204" pitchFamily="34" charset="0"/>
              </a:rPr>
              <a:t>Beskriv ditt missnöje</a:t>
            </a:r>
          </a:p>
          <a:p>
            <a:pPr>
              <a:lnSpc>
                <a:spcPct val="110000"/>
              </a:lnSpc>
            </a:pPr>
            <a:r>
              <a:rPr lang="sv-SE" sz="2000" dirty="0">
                <a:latin typeface="Calibri" panose="020F0502020204030204" pitchFamily="34" charset="0"/>
              </a:rPr>
              <a:t>Klagomålsrutiner bolagen ska följa</a:t>
            </a:r>
          </a:p>
          <a:p>
            <a:pPr>
              <a:lnSpc>
                <a:spcPct val="110000"/>
              </a:lnSpc>
            </a:pPr>
            <a:endParaRPr lang="sv-SE" sz="2000" dirty="0">
              <a:latin typeface="Calibri" panose="020F0502020204030204" pitchFamily="34" charset="0"/>
            </a:endParaRPr>
          </a:p>
          <a:p>
            <a:pPr marL="0" indent="0">
              <a:lnSpc>
                <a:spcPct val="110000"/>
              </a:lnSpc>
              <a:buNone/>
            </a:pPr>
            <a:endParaRPr lang="sv-SE" sz="2000" dirty="0">
              <a:latin typeface="Calibri" panose="020F0502020204030204" pitchFamily="34" charset="0"/>
            </a:endParaRPr>
          </a:p>
          <a:p>
            <a:pPr>
              <a:lnSpc>
                <a:spcPct val="110000"/>
              </a:lnSpc>
            </a:pPr>
            <a:endParaRPr lang="sv-SE" sz="2000" dirty="0">
              <a:latin typeface="Calibri" panose="020F0502020204030204" pitchFamily="34" charset="0"/>
            </a:endParaRPr>
          </a:p>
          <a:p>
            <a:pPr>
              <a:lnSpc>
                <a:spcPct val="110000"/>
              </a:lnSpc>
            </a:pPr>
            <a:endParaRPr lang="sv-SE" sz="2000" dirty="0">
              <a:latin typeface="Calibri" panose="020F0502020204030204" pitchFamily="34" charset="0"/>
            </a:endParaRPr>
          </a:p>
        </p:txBody>
      </p:sp>
    </p:spTree>
    <p:extLst>
      <p:ext uri="{BB962C8B-B14F-4D97-AF65-F5344CB8AC3E}">
        <p14:creationId xmlns:p14="http://schemas.microsoft.com/office/powerpoint/2010/main" val="2503336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0BD7C5-3032-75F9-9596-E8FD66BF7A4D}"/>
              </a:ext>
            </a:extLst>
          </p:cNvPr>
          <p:cNvSpPr>
            <a:spLocks noGrp="1"/>
          </p:cNvSpPr>
          <p:nvPr>
            <p:ph type="title"/>
          </p:nvPr>
        </p:nvSpPr>
        <p:spPr/>
        <p:txBody>
          <a:bodyPr/>
          <a:lstStyle/>
          <a:p>
            <a:r>
              <a:rPr lang="sv-SE" dirty="0"/>
              <a:t>VILKA FÖRSÄKRINGAR BEHÖVER DU?</a:t>
            </a:r>
          </a:p>
        </p:txBody>
      </p:sp>
      <p:graphicFrame>
        <p:nvGraphicFramePr>
          <p:cNvPr id="5" name="Tabell 5">
            <a:extLst>
              <a:ext uri="{FF2B5EF4-FFF2-40B4-BE49-F238E27FC236}">
                <a16:creationId xmlns:a16="http://schemas.microsoft.com/office/drawing/2014/main" id="{BF102EBD-95EC-4AD5-4C72-FEAAE7FB9589}"/>
              </a:ext>
            </a:extLst>
          </p:cNvPr>
          <p:cNvGraphicFramePr>
            <a:graphicFrameLocks noGrp="1"/>
          </p:cNvGraphicFramePr>
          <p:nvPr>
            <p:ph type="tbl" sz="quarter" idx="12"/>
            <p:extLst>
              <p:ext uri="{D42A27DB-BD31-4B8C-83A1-F6EECF244321}">
                <p14:modId xmlns:p14="http://schemas.microsoft.com/office/powerpoint/2010/main" val="2472553123"/>
              </p:ext>
            </p:extLst>
          </p:nvPr>
        </p:nvGraphicFramePr>
        <p:xfrm>
          <a:off x="1074962" y="1535326"/>
          <a:ext cx="9187108" cy="3402434"/>
        </p:xfrm>
        <a:graphic>
          <a:graphicData uri="http://schemas.openxmlformats.org/drawingml/2006/table">
            <a:tbl>
              <a:tblPr firstRow="1" bandRow="1">
                <a:tableStyleId>{5C22544A-7EE6-4342-B048-85BDC9FD1C3A}</a:tableStyleId>
              </a:tblPr>
              <a:tblGrid>
                <a:gridCol w="2296777">
                  <a:extLst>
                    <a:ext uri="{9D8B030D-6E8A-4147-A177-3AD203B41FA5}">
                      <a16:colId xmlns:a16="http://schemas.microsoft.com/office/drawing/2014/main" val="2336489506"/>
                    </a:ext>
                  </a:extLst>
                </a:gridCol>
                <a:gridCol w="2296777">
                  <a:extLst>
                    <a:ext uri="{9D8B030D-6E8A-4147-A177-3AD203B41FA5}">
                      <a16:colId xmlns:a16="http://schemas.microsoft.com/office/drawing/2014/main" val="426545219"/>
                    </a:ext>
                  </a:extLst>
                </a:gridCol>
                <a:gridCol w="2296777">
                  <a:extLst>
                    <a:ext uri="{9D8B030D-6E8A-4147-A177-3AD203B41FA5}">
                      <a16:colId xmlns:a16="http://schemas.microsoft.com/office/drawing/2014/main" val="3788303289"/>
                    </a:ext>
                  </a:extLst>
                </a:gridCol>
                <a:gridCol w="2296777">
                  <a:extLst>
                    <a:ext uri="{9D8B030D-6E8A-4147-A177-3AD203B41FA5}">
                      <a16:colId xmlns:a16="http://schemas.microsoft.com/office/drawing/2014/main" val="2744437489"/>
                    </a:ext>
                  </a:extLst>
                </a:gridCol>
              </a:tblGrid>
              <a:tr h="358664">
                <a:tc>
                  <a:txBody>
                    <a:bodyPr/>
                    <a:lstStyle/>
                    <a:p>
                      <a:r>
                        <a:rPr lang="sv-SE" sz="2000" dirty="0">
                          <a:solidFill>
                            <a:schemeClr val="accent1"/>
                          </a:solidFill>
                        </a:rPr>
                        <a:t>ENLIGT LAG</a:t>
                      </a:r>
                    </a:p>
                  </a:txBody>
                  <a:tcPr>
                    <a:lnL w="12700" cmpd="sng">
                      <a:noFill/>
                    </a:lnL>
                    <a:lnR w="12700" cmpd="sng">
                      <a:noFill/>
                    </a:lnR>
                    <a:lnT w="12700" cmpd="sng">
                      <a:noFill/>
                    </a:lnT>
                    <a:lnB w="1270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solidFill>
                            <a:schemeClr val="accent1"/>
                          </a:solidFill>
                        </a:rPr>
                        <a:t>NÖDVÄNDIGA</a:t>
                      </a:r>
                    </a:p>
                  </a:txBody>
                  <a:tcPr>
                    <a:lnL w="12700" cmpd="sng">
                      <a:noFill/>
                    </a:lnL>
                    <a:lnR w="12700" cmpd="sng">
                      <a:noFill/>
                    </a:lnR>
                    <a:lnT w="12700" cmpd="sng">
                      <a:noFill/>
                    </a:lnT>
                    <a:lnB w="1270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solidFill>
                            <a:srgbClr val="44999C"/>
                          </a:solidFill>
                        </a:rPr>
                        <a:t>BRA ATT HA</a:t>
                      </a:r>
                    </a:p>
                  </a:txBody>
                  <a:tcPr>
                    <a:lnL w="12700" cmpd="sng">
                      <a:noFill/>
                    </a:lnL>
                    <a:lnR w="12700" cmpd="sng">
                      <a:noFill/>
                    </a:lnR>
                    <a:lnT w="12700" cmpd="sng">
                      <a:noFill/>
                    </a:lnT>
                    <a:lnB w="1270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solidFill>
                            <a:srgbClr val="44999C"/>
                          </a:solidFill>
                        </a:rPr>
                        <a:t>SE UPP FÖR</a:t>
                      </a:r>
                    </a:p>
                  </a:txBody>
                  <a:tcPr>
                    <a:lnL w="12700" cmpd="sng">
                      <a:noFill/>
                    </a:lnL>
                    <a:lnR w="12700" cmpd="sng">
                      <a:noFill/>
                    </a:lnR>
                    <a:lnT w="19050" cap="flat" cmpd="sng" algn="ctr">
                      <a:noFill/>
                      <a:prstDash val="solid"/>
                      <a:round/>
                      <a:headEnd type="none" w="med" len="med"/>
                      <a:tailEnd type="none" w="med" len="med"/>
                    </a:lnT>
                    <a:lnB w="1270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595503">
                <a:tc>
                  <a:txBody>
                    <a:bodyPr/>
                    <a:lstStyle/>
                    <a:p>
                      <a:r>
                        <a:rPr lang="sv-SE" sz="2000" dirty="0">
                          <a:latin typeface="+mn-lt"/>
                        </a:rPr>
                        <a:t>Trafikförsäkring</a:t>
                      </a:r>
                    </a:p>
                  </a:txBody>
                  <a:tcPr>
                    <a:lnL w="12700" cmpd="sng">
                      <a:noFill/>
                    </a:lnL>
                    <a:lnR w="12700" cmpd="sng">
                      <a:noFill/>
                    </a:lnR>
                    <a:lnT w="1270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kern="1200" dirty="0">
                          <a:solidFill>
                            <a:schemeClr val="dk1"/>
                          </a:solidFill>
                          <a:latin typeface="+mn-lt"/>
                          <a:ea typeface="+mn-ea"/>
                          <a:cs typeface="+mn-cs"/>
                        </a:rPr>
                        <a:t>Hemförsäkring</a:t>
                      </a:r>
                      <a:endParaRPr lang="sv-SE" sz="2000" dirty="0">
                        <a:latin typeface="+mn-lt"/>
                      </a:endParaRPr>
                    </a:p>
                  </a:txBody>
                  <a:tcPr>
                    <a:lnL w="12700" cmpd="sng">
                      <a:noFill/>
                    </a:lnL>
                    <a:lnR w="12700" cmpd="sng">
                      <a:noFill/>
                    </a:lnR>
                    <a:lnT w="1270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n-lt"/>
                        </a:rPr>
                        <a:t>Tjänstepension</a:t>
                      </a:r>
                    </a:p>
                  </a:txBody>
                  <a:tcPr>
                    <a:lnL w="12700" cmpd="sng">
                      <a:noFill/>
                    </a:lnL>
                    <a:lnR w="12700" cmpd="sng">
                      <a:noFill/>
                    </a:lnR>
                    <a:lnT w="1270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n-lt"/>
                        </a:rPr>
                        <a:t>Produktförsäkringar</a:t>
                      </a:r>
                    </a:p>
                  </a:txBody>
                  <a:tcPr>
                    <a:lnL w="12700" cmpd="sng">
                      <a:noFill/>
                    </a:lnL>
                    <a:lnR w="12700" cmpd="sng">
                      <a:noFill/>
                    </a:lnR>
                    <a:lnT w="1270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931026">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000" kern="1200" dirty="0">
                          <a:solidFill>
                            <a:schemeClr val="dk1"/>
                          </a:solidFill>
                          <a:latin typeface="+mn-lt"/>
                          <a:ea typeface="+mn-ea"/>
                          <a:cs typeface="+mn-cs"/>
                        </a:rPr>
                        <a:t>Bostadsrätts-/</a:t>
                      </a:r>
                      <a:r>
                        <a:rPr lang="sv-SE" sz="2000" b="0" kern="1200" dirty="0">
                          <a:solidFill>
                            <a:schemeClr val="dk1"/>
                          </a:solidFill>
                          <a:latin typeface="+mn-lt"/>
                          <a:ea typeface="+mn-ea"/>
                          <a:cs typeface="+mn-cs"/>
                        </a:rPr>
                        <a:t>villaförsäkring</a:t>
                      </a: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n-lt"/>
                        </a:rPr>
                        <a:t>Sjuk-</a:t>
                      </a:r>
                      <a:r>
                        <a:rPr lang="sv-SE" sz="2000" baseline="0" dirty="0">
                          <a:latin typeface="+mn-lt"/>
                        </a:rPr>
                        <a:t> och olycksfallsförsäkring</a:t>
                      </a:r>
                      <a:endParaRPr lang="sv-SE" sz="2000" dirty="0">
                        <a:latin typeface="+mn-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n-lt"/>
                        </a:rPr>
                        <a:t>ID-skydd</a:t>
                      </a: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5966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2000" kern="1200" dirty="0">
                        <a:solidFill>
                          <a:schemeClr val="dk1"/>
                        </a:solidFill>
                        <a:latin typeface="+mj-lt"/>
                        <a:ea typeface="+mn-ea"/>
                        <a:cs typeface="+mn-cs"/>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000" kern="1200" dirty="0">
                          <a:solidFill>
                            <a:schemeClr val="dk1"/>
                          </a:solidFill>
                          <a:latin typeface="+mn-lt"/>
                          <a:ea typeface="+mn-ea"/>
                          <a:cs typeface="+mn-cs"/>
                        </a:rPr>
                        <a:t>Barnförsäkring</a:t>
                      </a: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r h="8829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2000" kern="1200" dirty="0">
                        <a:solidFill>
                          <a:schemeClr val="dk1"/>
                        </a:solidFill>
                        <a:latin typeface="+mj-lt"/>
                        <a:ea typeface="+mn-ea"/>
                        <a:cs typeface="+mn-cs"/>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000" kern="1200" dirty="0">
                          <a:solidFill>
                            <a:schemeClr val="dk1"/>
                          </a:solidFill>
                          <a:latin typeface="+mn-lt"/>
                          <a:ea typeface="+mn-ea"/>
                          <a:cs typeface="+mn-cs"/>
                        </a:rPr>
                        <a:t>Bilförsäkring –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2000" kern="1200" dirty="0">
                          <a:solidFill>
                            <a:schemeClr val="dk1"/>
                          </a:solidFill>
                          <a:latin typeface="+mn-lt"/>
                          <a:ea typeface="+mn-ea"/>
                          <a:cs typeface="+mn-cs"/>
                        </a:rPr>
                        <a:t>Halv/hel</a:t>
                      </a: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6350678"/>
                  </a:ext>
                </a:extLst>
              </a:tr>
            </a:tbl>
          </a:graphicData>
        </a:graphic>
      </p:graphicFrame>
      <p:sp>
        <p:nvSpPr>
          <p:cNvPr id="4" name="Platshållare för text 3">
            <a:extLst>
              <a:ext uri="{FF2B5EF4-FFF2-40B4-BE49-F238E27FC236}">
                <a16:creationId xmlns:a16="http://schemas.microsoft.com/office/drawing/2014/main" id="{6B5F8E86-FF3F-993E-7A45-662623EF3102}"/>
              </a:ext>
            </a:extLst>
          </p:cNvPr>
          <p:cNvSpPr>
            <a:spLocks noGrp="1"/>
          </p:cNvSpPr>
          <p:nvPr>
            <p:ph type="body" sz="quarter" idx="11"/>
          </p:nvPr>
        </p:nvSpPr>
        <p:spPr>
          <a:xfrm>
            <a:off x="809624" y="6379463"/>
            <a:ext cx="1723673" cy="257369"/>
          </a:xfrm>
        </p:spPr>
        <p:txBody>
          <a:bodyPr wrap="none">
            <a:spAutoFit/>
          </a:bodyPr>
          <a:lstStyle/>
          <a:p>
            <a:r>
              <a:rPr lang="sv-SE" dirty="0"/>
              <a:t>DINA PRIVATA FÖRSÄKRINGAR</a:t>
            </a:r>
          </a:p>
        </p:txBody>
      </p:sp>
    </p:spTree>
    <p:extLst>
      <p:ext uri="{BB962C8B-B14F-4D97-AF65-F5344CB8AC3E}">
        <p14:creationId xmlns:p14="http://schemas.microsoft.com/office/powerpoint/2010/main" val="561062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663518"/>
          </a:xfrm>
        </p:spPr>
        <p:txBody>
          <a:bodyPr/>
          <a:lstStyle/>
          <a:p>
            <a:r>
              <a:rPr lang="sv-SE" sz="3200" b="1" dirty="0">
                <a:latin typeface="Calibri" panose="020F0502020204030204" pitchFamily="34" charset="0"/>
                <a:ea typeface="Arial" charset="0"/>
                <a:cs typeface="Calibri" panose="020F0502020204030204" pitchFamily="34" charset="0"/>
              </a:rPr>
              <a:t>BILFÖRSÄKRING</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496404"/>
            <a:ext cx="5118100" cy="4351338"/>
          </a:xfrm>
        </p:spPr>
        <p:txBody>
          <a:bodyPr>
            <a:normAutofit/>
          </a:bodyPr>
          <a:lstStyle/>
          <a:p>
            <a:r>
              <a:rPr lang="sv-SE" dirty="0">
                <a:latin typeface="Calibri" panose="020F0502020204030204" pitchFamily="34" charset="0"/>
              </a:rPr>
              <a:t>Trafikförsäkring (obligatorisk)</a:t>
            </a:r>
          </a:p>
          <a:p>
            <a:r>
              <a:rPr lang="sv-SE" dirty="0">
                <a:latin typeface="Calibri" panose="020F0502020204030204" pitchFamily="34" charset="0"/>
              </a:rPr>
              <a:t>Halvförsäkring</a:t>
            </a:r>
          </a:p>
          <a:p>
            <a:r>
              <a:rPr lang="sv-SE" dirty="0">
                <a:latin typeface="Calibri" panose="020F0502020204030204" pitchFamily="34" charset="0"/>
              </a:rPr>
              <a:t>Helförsäkring</a:t>
            </a:r>
          </a:p>
          <a:p>
            <a:r>
              <a:rPr lang="sv-SE" dirty="0">
                <a:latin typeface="Calibri" panose="020F0502020204030204" pitchFamily="34" charset="0"/>
              </a:rPr>
              <a:t>Försäkrat intresse – ägare, huvudsaklig användare och försäkringstagare </a:t>
            </a:r>
          </a:p>
          <a:p>
            <a:pPr marL="0" indent="0">
              <a:buNone/>
            </a:pPr>
            <a:endParaRPr lang="sv-SE" b="1" dirty="0">
              <a:latin typeface="Calibri" panose="020F0502020204030204" pitchFamily="34" charset="0"/>
            </a:endParaRP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2169"/>
            <a:ext cx="1723673" cy="257369"/>
          </a:xfrm>
        </p:spPr>
        <p:txBody>
          <a:bodyPr wrap="none">
            <a:spAutoFit/>
          </a:bodyPr>
          <a:lstStyle/>
          <a:p>
            <a:r>
              <a:rPr lang="sv-SE" dirty="0"/>
              <a:t>DINA PRIVATA FÖRSÄKRINGAR</a:t>
            </a:r>
          </a:p>
        </p:txBody>
      </p:sp>
      <p:pic>
        <p:nvPicPr>
          <p:cNvPr id="7" name="Platshållare för bild 6" descr="En bild som visar text, bil, väg, trafik  Automatiskt genererad beskrivning">
            <a:extLst>
              <a:ext uri="{FF2B5EF4-FFF2-40B4-BE49-F238E27FC236}">
                <a16:creationId xmlns:a16="http://schemas.microsoft.com/office/drawing/2014/main" id="{935C9661-3A98-1ACF-D04A-82EE3780A503}"/>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02825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a:xfrm>
            <a:off x="598516" y="626021"/>
            <a:ext cx="5765800" cy="669380"/>
          </a:xfrm>
        </p:spPr>
        <p:txBody>
          <a:bodyPr/>
          <a:lstStyle/>
          <a:p>
            <a:r>
              <a:rPr lang="sv-SE" sz="3200" b="1" dirty="0">
                <a:latin typeface="Calibri" panose="020F0502020204030204" pitchFamily="34" charset="0"/>
                <a:ea typeface="Arial" charset="0"/>
                <a:cs typeface="Calibri" panose="020F0502020204030204" pitchFamily="34" charset="0"/>
              </a:rPr>
              <a:t>OLYCKSFALLSFÖRSÄKRING</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321036"/>
            <a:ext cx="5118100" cy="3167646"/>
          </a:xfrm>
        </p:spPr>
        <p:txBody>
          <a:bodyPr>
            <a:noAutofit/>
          </a:bodyPr>
          <a:lstStyle/>
          <a:p>
            <a:pPr>
              <a:tabLst>
                <a:tab pos="214313" algn="l"/>
              </a:tabLst>
            </a:pPr>
            <a:r>
              <a:rPr lang="sv-SE" dirty="0">
                <a:ea typeface="Arial" charset="0"/>
                <a:cs typeface="Arial" charset="0"/>
              </a:rPr>
              <a:t>Din ålder har betydelse - när du får teckna, när den upphör, vad du får i ersättning </a:t>
            </a:r>
          </a:p>
          <a:p>
            <a:pPr>
              <a:tabLst>
                <a:tab pos="214313" algn="l"/>
              </a:tabLst>
            </a:pPr>
            <a:r>
              <a:rPr lang="sv-SE" dirty="0">
                <a:ea typeface="Arial" charset="0"/>
                <a:cs typeface="Arial" charset="0"/>
              </a:rPr>
              <a:t>Premie  - ålder/försäkringsbelopp</a:t>
            </a:r>
          </a:p>
          <a:p>
            <a:pPr>
              <a:tabLst>
                <a:tab pos="214313" algn="l"/>
              </a:tabLst>
            </a:pPr>
            <a:r>
              <a:rPr lang="sv-SE" dirty="0">
                <a:ea typeface="Arial" charset="0"/>
                <a:cs typeface="Arial" charset="0"/>
              </a:rPr>
              <a:t>Ej hälsodeklaration  </a:t>
            </a:r>
          </a:p>
          <a:p>
            <a:pPr>
              <a:tabLst>
                <a:tab pos="214313" algn="l"/>
              </a:tabLst>
            </a:pPr>
            <a:r>
              <a:rPr lang="sv-SE" dirty="0">
                <a:ea typeface="Arial" charset="0"/>
                <a:cs typeface="Arial" charset="0"/>
              </a:rPr>
              <a:t>Medicinsk invaliditet - viktigast!</a:t>
            </a:r>
          </a:p>
          <a:p>
            <a:pPr>
              <a:tabLst>
                <a:tab pos="214313" algn="l"/>
              </a:tabLst>
            </a:pPr>
            <a:r>
              <a:rPr lang="sv-SE" b="0" i="0" dirty="0">
                <a:effectLst/>
              </a:rPr>
              <a:t>Engångsbelopp - sjukhusvistelse, ärr och dödsfall </a:t>
            </a:r>
          </a:p>
          <a:p>
            <a:pPr>
              <a:tabLst>
                <a:tab pos="214313" algn="l"/>
              </a:tabLst>
            </a:pPr>
            <a:r>
              <a:rPr lang="sv-SE" dirty="0">
                <a:ea typeface="Arial" charset="0"/>
                <a:cs typeface="Arial" charset="0"/>
              </a:rPr>
              <a:t>Inflyttning äldreboende</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370350"/>
            <a:ext cx="1723673" cy="257369"/>
          </a:xfrm>
        </p:spPr>
        <p:txBody>
          <a:bodyPr wrap="none">
            <a:spAutoFit/>
          </a:bodyPr>
          <a:lstStyle/>
          <a:p>
            <a:r>
              <a:rPr lang="sv-SE" dirty="0"/>
              <a:t>DINA PRIVATA FÖRSÄKRINGAR</a:t>
            </a:r>
          </a:p>
        </p:txBody>
      </p:sp>
      <p:pic>
        <p:nvPicPr>
          <p:cNvPr id="11" name="Platshållare för bild 10" descr="En bild som visar utomhus, mark, träd, gräs  Automatiskt genererad beskrivning">
            <a:extLst>
              <a:ext uri="{FF2B5EF4-FFF2-40B4-BE49-F238E27FC236}">
                <a16:creationId xmlns:a16="http://schemas.microsoft.com/office/drawing/2014/main" id="{AB4FE9A8-87BE-00A4-26E2-D2B51CC8D20F}"/>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35399657"/>
      </p:ext>
    </p:extLst>
  </p:cSld>
  <p:clrMapOvr>
    <a:masterClrMapping/>
  </p:clrMapOvr>
</p:sld>
</file>

<file path=ppt/theme/theme1.xml><?xml version="1.0" encoding="utf-8"?>
<a:theme xmlns:a="http://schemas.openxmlformats.org/drawingml/2006/main" name="Office-tema">
  <a:themeElements>
    <a:clrScheme name="budget">
      <a:dk1>
        <a:srgbClr val="000000"/>
      </a:dk1>
      <a:lt1>
        <a:srgbClr val="FFFFFF"/>
      </a:lt1>
      <a:dk2>
        <a:srgbClr val="44546A"/>
      </a:dk2>
      <a:lt2>
        <a:srgbClr val="E7E6E6"/>
      </a:lt2>
      <a:accent1>
        <a:srgbClr val="43989B"/>
      </a:accent1>
      <a:accent2>
        <a:srgbClr val="328189"/>
      </a:accent2>
      <a:accent3>
        <a:srgbClr val="A5A5A5"/>
      </a:accent3>
      <a:accent4>
        <a:srgbClr val="6EB0B5"/>
      </a:accent4>
      <a:accent5>
        <a:srgbClr val="175E67"/>
      </a:accent5>
      <a:accent6>
        <a:srgbClr val="575A6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496EF716-3476-DC43-A037-DB8E34AB3226}" vid="{5F5CCE0B-3AEB-9F40-8E03-A8469FF28BA9}"/>
    </a:ext>
  </a:extLst>
</a:theme>
</file>

<file path=ppt/theme/theme2.xml><?xml version="1.0" encoding="utf-8"?>
<a:theme xmlns:a="http://schemas.openxmlformats.org/drawingml/2006/main" name="1_Office-tema">
  <a:themeElements>
    <a:clrScheme name="budget">
      <a:dk1>
        <a:srgbClr val="000000"/>
      </a:dk1>
      <a:lt1>
        <a:srgbClr val="FFFFFF"/>
      </a:lt1>
      <a:dk2>
        <a:srgbClr val="44546A"/>
      </a:dk2>
      <a:lt2>
        <a:srgbClr val="E7E6E6"/>
      </a:lt2>
      <a:accent1>
        <a:srgbClr val="43989B"/>
      </a:accent1>
      <a:accent2>
        <a:srgbClr val="328189"/>
      </a:accent2>
      <a:accent3>
        <a:srgbClr val="A5A5A5"/>
      </a:accent3>
      <a:accent4>
        <a:srgbClr val="6EB0B5"/>
      </a:accent4>
      <a:accent5>
        <a:srgbClr val="175E67"/>
      </a:accent5>
      <a:accent6>
        <a:srgbClr val="575A6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496EF716-3476-DC43-A037-DB8E34AB3226}" vid="{5F5CCE0B-3AEB-9F40-8E03-A8469FF28BA9}"/>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FIIN0056 PPT_mall_budget</Template>
  <TotalTime>524</TotalTime>
  <Words>5151</Words>
  <Application>Microsoft Office PowerPoint</Application>
  <PresentationFormat>Bredbild</PresentationFormat>
  <Paragraphs>398</Paragraphs>
  <Slides>19</Slides>
  <Notes>19</Notes>
  <HiddenSlides>0</HiddenSlides>
  <MMClips>0</MMClips>
  <ScaleCrop>false</ScaleCrop>
  <HeadingPairs>
    <vt:vector size="6" baseType="variant">
      <vt:variant>
        <vt:lpstr>Använt teckensnitt</vt:lpstr>
      </vt:variant>
      <vt:variant>
        <vt:i4>3</vt:i4>
      </vt:variant>
      <vt:variant>
        <vt:lpstr>Tema</vt:lpstr>
      </vt:variant>
      <vt:variant>
        <vt:i4>2</vt:i4>
      </vt:variant>
      <vt:variant>
        <vt:lpstr>Bildrubriker</vt:lpstr>
      </vt:variant>
      <vt:variant>
        <vt:i4>19</vt:i4>
      </vt:variant>
    </vt:vector>
  </HeadingPairs>
  <TitlesOfParts>
    <vt:vector size="24" baseType="lpstr">
      <vt:lpstr>Arial</vt:lpstr>
      <vt:lpstr>Calibri</vt:lpstr>
      <vt:lpstr>Muli</vt:lpstr>
      <vt:lpstr>Office-tema</vt:lpstr>
      <vt:lpstr>1_Office-tema</vt:lpstr>
      <vt:lpstr>DINA PRIVATA FÖRSÄKRINGAR</vt:lpstr>
      <vt:lpstr>KONSUMENTERNAS FÖRSÄKRINGSBYRÅ  </vt:lpstr>
      <vt:lpstr>VARFÖR FÖRSÄKRAD?</vt:lpstr>
      <vt:lpstr>WEBBPLATS KONSUMENTERNAS.SE</vt:lpstr>
      <vt:lpstr>KLAGA I ETT FÖRSÄKRINGSÄRENDE   </vt:lpstr>
      <vt:lpstr>ANVÄND VÅR KLAGOGUIDE</vt:lpstr>
      <vt:lpstr>VILKA FÖRSÄKRINGAR BEHÖVER DU?</vt:lpstr>
      <vt:lpstr>BILFÖRSÄKRING</vt:lpstr>
      <vt:lpstr>OLYCKSFALLSFÖRSÄKRING</vt:lpstr>
      <vt:lpstr>OMBUDSFÖRETAG</vt:lpstr>
      <vt:lpstr>HEMFÖRSÄKRINGEN ÄR EN PAKETLÖSNING</vt:lpstr>
      <vt:lpstr>EGENDOMSSKYDD – UNDANTAG FÖR STÖLD MED NYCKEL</vt:lpstr>
      <vt:lpstr>RESESKYDDET I HEMFÖRSÄKRINGEN</vt:lpstr>
      <vt:lpstr>ANSVAR-, RÄTTSSKYDD OCH ÖVERFALLSSKYDD</vt:lpstr>
      <vt:lpstr>PRODUKTFÖRSÄKRINGAR OCH ID-SKYDD – SE UPP!</vt:lpstr>
      <vt:lpstr>LIVFÖRSÄKRING</vt:lpstr>
      <vt:lpstr>HÅLLBARHET  ”Skadeförebyggande åtgärder både hjälper enskilda  konsumenter och leder till mindre miljöpåverkan” </vt:lpstr>
      <vt:lpstr>KONTAKTA OSS NÄR DU VILL</vt:lpstr>
      <vt:lpstr>Tack!</vt:lpstr>
    </vt:vector>
  </TitlesOfParts>
  <Company>Finansinspektionen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DINA PRIVATA FÖRSÄKRINGAR</dc:title>
  <dc:creator>Vanda Brandt</dc:creator>
  <cp:lastModifiedBy>Vanda Brandt</cp:lastModifiedBy>
  <cp:revision>77</cp:revision>
  <cp:lastPrinted>2024-11-20T12:49:07Z</cp:lastPrinted>
  <dcterms:created xsi:type="dcterms:W3CDTF">2023-03-08T12:20:37Z</dcterms:created>
  <dcterms:modified xsi:type="dcterms:W3CDTF">2025-02-11T09:55:05Z</dcterms:modified>
</cp:coreProperties>
</file>