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3" r:id="rId2"/>
    <p:sldId id="261" r:id="rId3"/>
    <p:sldId id="260" r:id="rId4"/>
    <p:sldId id="307" r:id="rId5"/>
    <p:sldId id="280" r:id="rId6"/>
    <p:sldId id="308" r:id="rId7"/>
    <p:sldId id="309" r:id="rId8"/>
    <p:sldId id="336" r:id="rId9"/>
    <p:sldId id="283" r:id="rId10"/>
    <p:sldId id="268" r:id="rId11"/>
    <p:sldId id="312" r:id="rId12"/>
    <p:sldId id="313" r:id="rId13"/>
    <p:sldId id="314" r:id="rId14"/>
    <p:sldId id="315" r:id="rId15"/>
    <p:sldId id="311" r:id="rId16"/>
    <p:sldId id="316" r:id="rId17"/>
    <p:sldId id="317" r:id="rId18"/>
    <p:sldId id="329" r:id="rId19"/>
    <p:sldId id="330" r:id="rId20"/>
    <p:sldId id="318" r:id="rId21"/>
    <p:sldId id="337" r:id="rId22"/>
    <p:sldId id="338" r:id="rId23"/>
    <p:sldId id="339" r:id="rId24"/>
    <p:sldId id="340" r:id="rId25"/>
    <p:sldId id="341" r:id="rId26"/>
    <p:sldId id="342" r:id="rId27"/>
    <p:sldId id="343" r:id="rId28"/>
    <p:sldId id="344" r:id="rId29"/>
    <p:sldId id="319" r:id="rId30"/>
    <p:sldId id="320" r:id="rId31"/>
    <p:sldId id="327" r:id="rId32"/>
    <p:sldId id="331" r:id="rId33"/>
    <p:sldId id="2675" r:id="rId34"/>
    <p:sldId id="2677" r:id="rId35"/>
    <p:sldId id="2678" r:id="rId36"/>
    <p:sldId id="2680" r:id="rId37"/>
    <p:sldId id="2681" r:id="rId38"/>
    <p:sldId id="2682" r:id="rId39"/>
    <p:sldId id="2665" r:id="rId40"/>
    <p:sldId id="2684" r:id="rId41"/>
    <p:sldId id="322" r:id="rId42"/>
    <p:sldId id="328" r:id="rId43"/>
    <p:sldId id="272" r:id="rId4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99C"/>
    <a:srgbClr val="A6D0D5"/>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05" autoAdjust="0"/>
    <p:restoredTop sz="70961" autoAdjust="0"/>
  </p:normalViewPr>
  <p:slideViewPr>
    <p:cSldViewPr snapToGrid="0" showGuides="1">
      <p:cViewPr varScale="1">
        <p:scale>
          <a:sx n="53" d="100"/>
          <a:sy n="53" d="100"/>
        </p:scale>
        <p:origin x="844" y="44"/>
      </p:cViewPr>
      <p:guideLst>
        <p:guide orient="horz" pos="2160"/>
        <p:guide pos="3863"/>
      </p:guideLst>
    </p:cSldViewPr>
  </p:slideViewPr>
  <p:outlineViewPr>
    <p:cViewPr>
      <p:scale>
        <a:sx n="33" d="100"/>
        <a:sy n="33" d="100"/>
      </p:scale>
      <p:origin x="0" y="-150"/>
    </p:cViewPr>
  </p:outlineViewPr>
  <p:notesTextViewPr>
    <p:cViewPr>
      <p:scale>
        <a:sx n="1" d="1"/>
        <a:sy n="1" d="1"/>
      </p:scale>
      <p:origin x="0" y="0"/>
    </p:cViewPr>
  </p:notesTextViewPr>
  <p:notesViewPr>
    <p:cSldViewPr snapToGrid="0">
      <p:cViewPr varScale="1">
        <p:scale>
          <a:sx n="57" d="100"/>
          <a:sy n="57" d="100"/>
        </p:scale>
        <p:origin x="2560"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2021</c:v>
                </c:pt>
              </c:strCache>
            </c:strRef>
          </c:tx>
          <c:spPr>
            <a:solidFill>
              <a:schemeClr val="accent1"/>
            </a:solidFill>
            <a:ln>
              <a:noFill/>
            </a:ln>
            <a:effectLst/>
          </c:spPr>
          <c:invertIfNegative val="0"/>
          <c:cat>
            <c:strRef>
              <c:f>Blad1!$A$2:$A$10</c:f>
              <c:strCache>
                <c:ptCount val="9"/>
                <c:pt idx="0">
                  <c:v>Netto – Utsatt för nätbedrägeriförsök *)</c:v>
                </c:pt>
                <c:pt idx="1">
                  <c:v>Bluffmejl/-sms* med falsk avsändare *)</c:v>
                </c:pt>
                <c:pt idx="2">
                  <c:v>Kontakt från falsk kundsupport/helpdesk om problem med din dator</c:v>
                </c:pt>
                <c:pt idx="3">
                  <c:v>Att förbetalda varor inte har levererats/ytterligare summor dragits från kort</c:v>
                </c:pt>
                <c:pt idx="4">
                  <c:v>Att obehörig bett dig att logga in med ditt bank-id</c:v>
                </c:pt>
                <c:pt idx="5">
                  <c:v>Att obehörig har använt dina kredit-/kontokortsuppgifter på nätet</c:v>
                </c:pt>
                <c:pt idx="6">
                  <c:v>Att obehörig bett dig om koder från din bankdosa</c:v>
                </c:pt>
                <c:pt idx="7">
                  <c:v>Att obehörig på nätet köper något eller tar ett lån i ditt namn/personnummer</c:v>
                </c:pt>
                <c:pt idx="8">
                  <c:v>Annat nätbedrägeri/försök till nätbedrägeri</c:v>
                </c:pt>
              </c:strCache>
            </c:strRef>
          </c:cat>
          <c:val>
            <c:numRef>
              <c:f>Blad1!$B$2:$B$10</c:f>
              <c:numCache>
                <c:formatCode>General</c:formatCode>
                <c:ptCount val="9"/>
                <c:pt idx="0">
                  <c:v>0</c:v>
                </c:pt>
                <c:pt idx="1">
                  <c:v>0</c:v>
                </c:pt>
                <c:pt idx="2" formatCode="0%">
                  <c:v>0.11</c:v>
                </c:pt>
                <c:pt idx="3" formatCode="0%">
                  <c:v>0.04</c:v>
                </c:pt>
                <c:pt idx="4" formatCode="0%">
                  <c:v>0.02</c:v>
                </c:pt>
                <c:pt idx="5" formatCode="0%">
                  <c:v>0.01</c:v>
                </c:pt>
                <c:pt idx="6" formatCode="0%">
                  <c:v>0.01</c:v>
                </c:pt>
                <c:pt idx="7" formatCode="0%">
                  <c:v>0.01</c:v>
                </c:pt>
                <c:pt idx="8" formatCode="0%">
                  <c:v>0.01</c:v>
                </c:pt>
              </c:numCache>
            </c:numRef>
          </c:val>
          <c:extLst>
            <c:ext xmlns:c16="http://schemas.microsoft.com/office/drawing/2014/chart" uri="{C3380CC4-5D6E-409C-BE32-E72D297353CC}">
              <c16:uniqueId val="{00000000-3DFE-4FEC-B83D-E7153055CA30}"/>
            </c:ext>
          </c:extLst>
        </c:ser>
        <c:ser>
          <c:idx val="1"/>
          <c:order val="1"/>
          <c:tx>
            <c:strRef>
              <c:f>Blad1!$C$1</c:f>
              <c:strCache>
                <c:ptCount val="1"/>
                <c:pt idx="0">
                  <c:v>2022</c:v>
                </c:pt>
              </c:strCache>
            </c:strRef>
          </c:tx>
          <c:spPr>
            <a:solidFill>
              <a:schemeClr val="accent2"/>
            </a:solidFill>
            <a:ln>
              <a:solidFill>
                <a:schemeClr val="accent1"/>
              </a:solidFill>
            </a:ln>
            <a:effectLst/>
          </c:spPr>
          <c:invertIfNegative val="0"/>
          <c:cat>
            <c:strRef>
              <c:f>Blad1!$A$2:$A$10</c:f>
              <c:strCache>
                <c:ptCount val="9"/>
                <c:pt idx="0">
                  <c:v>Netto – Utsatt för nätbedrägeriförsök *)</c:v>
                </c:pt>
                <c:pt idx="1">
                  <c:v>Bluffmejl/-sms* med falsk avsändare *)</c:v>
                </c:pt>
                <c:pt idx="2">
                  <c:v>Kontakt från falsk kundsupport/helpdesk om problem med din dator</c:v>
                </c:pt>
                <c:pt idx="3">
                  <c:v>Att förbetalda varor inte har levererats/ytterligare summor dragits från kort</c:v>
                </c:pt>
                <c:pt idx="4">
                  <c:v>Att obehörig bett dig att logga in med ditt bank-id</c:v>
                </c:pt>
                <c:pt idx="5">
                  <c:v>Att obehörig har använt dina kredit-/kontokortsuppgifter på nätet</c:v>
                </c:pt>
                <c:pt idx="6">
                  <c:v>Att obehörig bett dig om koder från din bankdosa</c:v>
                </c:pt>
                <c:pt idx="7">
                  <c:v>Att obehörig på nätet köper något eller tar ett lån i ditt namn/personnummer</c:v>
                </c:pt>
                <c:pt idx="8">
                  <c:v>Annat nätbedrägeri/försök till nätbedrägeri</c:v>
                </c:pt>
              </c:strCache>
            </c:strRef>
          </c:cat>
          <c:val>
            <c:numRef>
              <c:f>Blad1!$C$2:$C$10</c:f>
              <c:numCache>
                <c:formatCode>0%</c:formatCode>
                <c:ptCount val="9"/>
                <c:pt idx="0">
                  <c:v>0.59</c:v>
                </c:pt>
                <c:pt idx="1">
                  <c:v>0.55000000000000004</c:v>
                </c:pt>
                <c:pt idx="2">
                  <c:v>0.12</c:v>
                </c:pt>
                <c:pt idx="3">
                  <c:v>0.04</c:v>
                </c:pt>
                <c:pt idx="4">
                  <c:v>0.03</c:v>
                </c:pt>
                <c:pt idx="5">
                  <c:v>0.01</c:v>
                </c:pt>
                <c:pt idx="6">
                  <c:v>0.01</c:v>
                </c:pt>
                <c:pt idx="7">
                  <c:v>0.01</c:v>
                </c:pt>
                <c:pt idx="8">
                  <c:v>0.02</c:v>
                </c:pt>
              </c:numCache>
            </c:numRef>
          </c:val>
          <c:extLst>
            <c:ext xmlns:c16="http://schemas.microsoft.com/office/drawing/2014/chart" uri="{C3380CC4-5D6E-409C-BE32-E72D297353CC}">
              <c16:uniqueId val="{00000001-3DFE-4FEC-B83D-E7153055CA30}"/>
            </c:ext>
          </c:extLst>
        </c:ser>
        <c:dLbls>
          <c:showLegendKey val="0"/>
          <c:showVal val="0"/>
          <c:showCatName val="0"/>
          <c:showSerName val="0"/>
          <c:showPercent val="0"/>
          <c:showBubbleSize val="0"/>
        </c:dLbls>
        <c:gapWidth val="182"/>
        <c:overlap val="-30"/>
        <c:axId val="1088556344"/>
        <c:axId val="1088557328"/>
      </c:barChart>
      <c:catAx>
        <c:axId val="1088556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88557328"/>
        <c:crosses val="autoZero"/>
        <c:auto val="1"/>
        <c:lblAlgn val="ctr"/>
        <c:lblOffset val="100"/>
        <c:noMultiLvlLbl val="0"/>
      </c:catAx>
      <c:valAx>
        <c:axId val="10885573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88556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nternetkunskap.se/artiklar/sakerhet-pa-natet/telefonbedragare-stal-gittes-livsbesparinga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venskarnaochinternet.se/" TargetMode="External"/><Relationship Id="rId7" Type="http://schemas.openxmlformats.org/officeDocument/2006/relationships/hyperlink" Target="https://www.goto10.s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internetdagarna.se/" TargetMode="External"/><Relationship Id="rId5" Type="http://schemas.openxmlformats.org/officeDocument/2006/relationships/hyperlink" Target="https://digitalalektioner.se/" TargetMode="External"/><Relationship Id="rId4" Type="http://schemas.openxmlformats.org/officeDocument/2006/relationships/hyperlink" Target="https://internetkunskap.se/"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internetkunskap.se/snabbkurser/handla-pa-natet/handla-sakert-pa-natet/" TargetMode="External"/><Relationship Id="rId7" Type="http://schemas.openxmlformats.org/officeDocument/2006/relationships/hyperlink" Target="https://internetkunskap.se/snabbkurser/mejl-sms-och-telefonbedragerier/skydda-dig-mot-natfiske/"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internetkunskap.se/snabbkurser/mejl-sms-och-telefonbedragerier/undvik-kortbedragerier/" TargetMode="External"/><Relationship Id="rId5" Type="http://schemas.openxmlformats.org/officeDocument/2006/relationships/hyperlink" Target="https://internetkunskap.se/snabbkurser/losenord-och-e-legitimation/sa-skapar-du-starka-losenord/" TargetMode="External"/><Relationship Id="rId4" Type="http://schemas.openxmlformats.org/officeDocument/2006/relationships/hyperlink" Target="https://internetkunskap.se/snabbkurser/losenord-och-e-legitimation/sa-skyddar-du-din-e-legitimation/"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135335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Tips 1 är att i största möjliga mån undvika att klicka på länkar i mejl, sms och olika textmeddelanden.</a:t>
            </a:r>
          </a:p>
          <a:p>
            <a:endParaRPr lang="sv-SE" dirty="0"/>
          </a:p>
          <a:p>
            <a:r>
              <a:rPr lang="sv-SE" i="0" dirty="0"/>
              <a:t>Det här är ett svårt råd att ge eftersom Internet handlar mycket om att klicka på länkar.</a:t>
            </a:r>
          </a:p>
          <a:p>
            <a:r>
              <a:rPr lang="sv-SE" i="0" dirty="0"/>
              <a:t>Men det går aldrig att vara 100% säker på att mejl eller sms är äkta.</a:t>
            </a:r>
          </a:p>
          <a:p>
            <a:r>
              <a:rPr lang="sv-SE" i="0" dirty="0"/>
              <a:t>Därför bör man vara väldigt försiktig med länkar och i alla fall dubbelkolla med den påstådda avsändaren via en kontaktväg som man själv letar upp innan man klickar på något.</a:t>
            </a:r>
          </a:p>
          <a:p>
            <a:endParaRPr lang="sv-SE" dirty="0"/>
          </a:p>
          <a:p>
            <a:r>
              <a:rPr lang="sv-SE" b="0" i="0" dirty="0">
                <a:solidFill>
                  <a:srgbClr val="1F2A36"/>
                </a:solidFill>
                <a:effectLst/>
              </a:rPr>
              <a:t>Jag tänkte faktiskt att vi kunde titta på vad som kan hända om man klickar på en länk i ett bluffmeddelande.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299537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rPr>
              <a:t>Här är bluff-sms:et som jag visade tidigare.</a:t>
            </a:r>
          </a:p>
          <a:p>
            <a:r>
              <a:rPr lang="sv-SE" dirty="0">
                <a:effectLst/>
              </a:rPr>
              <a:t>Det som påstod sig komma från Coop.</a:t>
            </a:r>
          </a:p>
          <a:p>
            <a:endParaRPr lang="sv-SE" dirty="0">
              <a:effectLst/>
            </a:endParaRPr>
          </a:p>
          <a:p>
            <a:r>
              <a:rPr lang="sv-SE" dirty="0">
                <a:effectLst/>
              </a:rPr>
              <a:t>Klickar vi på den länken…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03272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Hamnar vi här.</a:t>
            </a:r>
          </a:p>
          <a:p>
            <a:r>
              <a:rPr lang="sv-SE" dirty="0"/>
              <a:t>På en falsk webbsida designad för att likna Coops riktiga.</a:t>
            </a:r>
          </a:p>
          <a:p>
            <a:r>
              <a:rPr lang="sv-SE" dirty="0"/>
              <a:t>Men titta på adressen i webbläsaren. </a:t>
            </a:r>
          </a:p>
          <a:p>
            <a:r>
              <a:rPr lang="sv-SE" dirty="0"/>
              <a:t>Där står det </a:t>
            </a:r>
            <a:r>
              <a:rPr lang="sv-SE" i="1" dirty="0"/>
              <a:t>poangcoop.com </a:t>
            </a:r>
            <a:r>
              <a:rPr lang="sv-SE" dirty="0"/>
              <a:t>och inte </a:t>
            </a:r>
            <a:r>
              <a:rPr lang="sv-SE" i="1" dirty="0"/>
              <a:t>coop.se </a:t>
            </a:r>
            <a:r>
              <a:rPr lang="sv-SE" dirty="0"/>
              <a:t>som är Coops riktiga webbadress.</a:t>
            </a:r>
          </a:p>
          <a:p>
            <a:r>
              <a:rPr lang="sv-SE" dirty="0"/>
              <a:t>Vi är alltså på en falsk webbsida just nu</a:t>
            </a:r>
          </a:p>
          <a:p>
            <a:endParaRPr lang="sv-SE" dirty="0"/>
          </a:p>
          <a:p>
            <a:r>
              <a:rPr lang="sv-SE" dirty="0"/>
              <a:t>Hur som helst</a:t>
            </a:r>
          </a:p>
          <a:p>
            <a:r>
              <a:rPr lang="sv-SE" dirty="0"/>
              <a:t>Vi väljer iPhone XS och klickar på 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074335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hamnar vi här.</a:t>
            </a:r>
          </a:p>
          <a:p>
            <a:r>
              <a:rPr lang="sv-SE" dirty="0"/>
              <a:t>På ytterligare en falsk sida designad för att likna Apples.</a:t>
            </a:r>
          </a:p>
          <a:p>
            <a:endParaRPr lang="sv-SE" dirty="0"/>
          </a:p>
          <a:p>
            <a:r>
              <a:rPr lang="sv-SE" dirty="0"/>
              <a:t>Här ombeds vi fylla i leveransadress och när vi gjort det…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914086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hamnar vi här.</a:t>
            </a:r>
          </a:p>
          <a:p>
            <a:endParaRPr lang="sv-SE" dirty="0"/>
          </a:p>
          <a:p>
            <a:r>
              <a:rPr lang="sv-SE" dirty="0"/>
              <a:t>Nu är det alltså dags att betala den där lilla fraktavgiften på 29 kronor.</a:t>
            </a:r>
          </a:p>
          <a:p>
            <a:endParaRPr lang="sv-SE" dirty="0"/>
          </a:p>
          <a:p>
            <a:r>
              <a:rPr lang="sv-SE" dirty="0"/>
              <a:t>Och när vi knappar in våra kortuppgifter och trycker på ”Slutför betalning” så har vi både delat våra kortuppgifter, men i det här fallet har vi också godkänt det finstilta (till höger i bild) som i det här fallet är en prenumeration som kostar 75 euro i månaden.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127560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2 är likt tips 1 och handlar om att man ska undvika att öppna bifogade filer i mejl och andra textmeddelanden.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i="0" dirty="0"/>
              <a:t>Även det här är ett svårt tips att efterleva, eftersom vi ganska ofta får filer skickade till oss.</a:t>
            </a:r>
          </a:p>
          <a:p>
            <a:r>
              <a:rPr lang="sv-SE" i="0" dirty="0"/>
              <a:t>Men ta för vana att dubbelkolla med den påstådda avsändaren innan ni öppnar eller laddar ner bifogade filer,</a:t>
            </a:r>
          </a:p>
          <a:p>
            <a:endParaRPr lang="sv-SE" i="0" dirty="0"/>
          </a:p>
          <a:p>
            <a:r>
              <a:rPr lang="sv-SE" dirty="0"/>
              <a:t>Öppnar man en bifogad fil från en bedragare är risken stor att datorn infekteras med virus eller andra skadeprogram.</a:t>
            </a:r>
          </a:p>
          <a:p>
            <a:endParaRPr lang="sv-SE" dirty="0"/>
          </a:p>
          <a:p>
            <a:r>
              <a:rPr lang="sv-SE" dirty="0"/>
              <a:t>En typ av skadeprogram är så kallade spionprogram som registrerar allt du gör och skickar den informationen till bedragarna.</a:t>
            </a:r>
            <a:endParaRPr lang="sv-SE" dirty="0">
              <a:effectLst/>
            </a:endParaRPr>
          </a:p>
          <a:p>
            <a:r>
              <a:rPr lang="sv-SE" dirty="0"/>
              <a:t>Det kan till exempel vara lösenord och kortuppgifter.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509556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a typeface="Arial" charset="0"/>
                <a:cs typeface="Calibri Light" panose="020F0302020204030204" pitchFamily="34" charset="0"/>
              </a:rPr>
              <a:t>Tips 3 är att lägga på luren o</a:t>
            </a:r>
            <a:r>
              <a:rPr lang="sv-SE" dirty="0">
                <a:ea typeface="Arial" charset="0"/>
                <a:cs typeface="Arial" charset="0"/>
              </a:rPr>
              <a:t>m någon som ringer dig ber dig läsa upp dina kortuppgifter eller att ladda ner ett program från internet. Oavsett vad det är för anledning eller ärende.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a typeface="Arial" charset="0"/>
              <a:cs typeface="Arial" charset="0"/>
            </a:endParaRPr>
          </a:p>
          <a:p>
            <a:r>
              <a:rPr lang="sv-SE" dirty="0">
                <a:ea typeface="Arial" charset="0"/>
                <a:cs typeface="Arial" charset="0"/>
              </a:rPr>
              <a:t>Detsamma gäller om den som ringer uppmanar dig att använda din bankdosa, ditt bank-id eller annan e-legitimation.</a:t>
            </a:r>
          </a:p>
          <a:p>
            <a:endParaRPr lang="sv-SE" dirty="0">
              <a:ea typeface="Arial" charset="0"/>
              <a:cs typeface="Arial" charset="0"/>
            </a:endParaRPr>
          </a:p>
          <a:p>
            <a:r>
              <a:rPr lang="sv-SE" dirty="0">
                <a:ea typeface="Arial" charset="0"/>
                <a:cs typeface="Arial" charset="0"/>
              </a:rPr>
              <a:t>Det gäller också om den som ringer ber dig att läsa upp koder från bankdosan eller ditt bank-id.</a:t>
            </a:r>
          </a:p>
          <a:p>
            <a:endParaRPr lang="sv-SE"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Arial" charset="0"/>
                <a:cs typeface="Arial" charset="0"/>
              </a:rPr>
              <a:t>Kom ihåg att banker, myndigheter och seriösa företag aldrig tar kontakt med dig och ber om detta över telefon. </a:t>
            </a:r>
            <a:r>
              <a:rPr lang="sv-SE" dirty="0"/>
              <a:t>De kan dock be dig om det här om du ringer dem. Så det finns en skillnad här i vem som kontaktar vem.</a:t>
            </a:r>
            <a:endParaRPr lang="sv-SE" b="0" i="0" dirty="0">
              <a:solidFill>
                <a:srgbClr val="1F2A36"/>
              </a:solidFill>
              <a:effectLst/>
            </a:endParaRPr>
          </a:p>
          <a:p>
            <a:endParaRPr lang="sv-SE" dirty="0">
              <a:ea typeface="Arial" charset="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653784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panose="020F0502020204030204" pitchFamily="34" charset="0"/>
              </a:rPr>
              <a:t>Tips 4 är att aldrig lita på avsändarnamn, uppringande nummer eller avsändarnummer i sms. ALDRIG!</a:t>
            </a:r>
          </a:p>
          <a:p>
            <a:endParaRPr lang="sv-SE" dirty="0">
              <a:ea typeface="Arial" charset="0"/>
              <a:cs typeface="Arial" charset="0"/>
            </a:endParaRPr>
          </a:p>
          <a:p>
            <a:r>
              <a:rPr lang="sv-SE" dirty="0">
                <a:ea typeface="Arial" charset="0"/>
                <a:cs typeface="Arial" charset="0"/>
              </a:rPr>
              <a:t>Det här är superenkelt för bedragarna att förfalska och kan inte användas för att avgöra äktheten.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1498079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72517"/>
          </a:xfrm>
        </p:spPr>
        <p:txBody>
          <a:bodyPr/>
          <a:lstStyle/>
          <a:p>
            <a:r>
              <a:rPr lang="en-SE" dirty="0"/>
              <a:t>Gitte Pålsson blev lurad på 350.000:- </a:t>
            </a:r>
            <a:r>
              <a:rPr lang="en-GB" dirty="0"/>
              <a:t>I</a:t>
            </a:r>
            <a:r>
              <a:rPr lang="en-SE" dirty="0"/>
              <a:t> ett avancerat sms- och telefonbedrägeri.</a:t>
            </a:r>
          </a:p>
          <a:p>
            <a:endParaRPr lang="en-SE" dirty="0"/>
          </a:p>
          <a:p>
            <a:r>
              <a:rPr lang="en-SE" dirty="0"/>
              <a:t>Gitte fick ett bluff-sms i sin redan befintliga konversation med Telenor.</a:t>
            </a:r>
          </a:p>
          <a:p>
            <a:endParaRPr lang="en-SE" dirty="0"/>
          </a:p>
          <a:p>
            <a:r>
              <a:rPr lang="en-SE" dirty="0"/>
              <a:t>Eftersom hon inte hade beställt något nytt abonnemang eller telefon blev hon orolig och ringde upp vad hon trodde var Telenor.</a:t>
            </a:r>
          </a:p>
          <a:p>
            <a:endParaRPr lang="en-SE" dirty="0"/>
          </a:p>
          <a:p>
            <a:r>
              <a:rPr lang="en-SE" dirty="0"/>
              <a:t>Först fick hon vänta 20 minuter </a:t>
            </a:r>
            <a:r>
              <a:rPr lang="en-GB" dirty="0"/>
              <a:t>I</a:t>
            </a:r>
            <a:r>
              <a:rPr lang="en-SE" dirty="0"/>
              <a:t> telefonkö.</a:t>
            </a:r>
          </a:p>
          <a:p>
            <a:r>
              <a:rPr lang="en-SE" dirty="0"/>
              <a:t>Sen</a:t>
            </a:r>
            <a:r>
              <a:rPr lang="sv-SE" dirty="0"/>
              <a:t> fick hon prata med en supertrevlig kvinna.</a:t>
            </a:r>
          </a:p>
          <a:p>
            <a:r>
              <a:rPr lang="sv-SE" dirty="0"/>
              <a:t>Gitte förklarade sitt ärende – att hon inte ansökt om något.</a:t>
            </a:r>
          </a:p>
          <a:p>
            <a:r>
              <a:rPr lang="sv-SE" dirty="0"/>
              <a:t>Kvinnan som Gitte pratade med la fram idén om att Gitte kanske blivit ID-kapad och bad Gitte att identifiera sig med bank-id.</a:t>
            </a:r>
          </a:p>
          <a:p>
            <a:r>
              <a:rPr lang="sv-SE" dirty="0"/>
              <a:t>Sen </a:t>
            </a:r>
            <a:r>
              <a:rPr lang="en-SE" dirty="0"/>
              <a:t>påstod kvinnan </a:t>
            </a:r>
            <a:r>
              <a:rPr lang="sv-SE" dirty="0"/>
              <a:t>att Gitte blivit ID-kapad.</a:t>
            </a:r>
            <a:endParaRPr lang="en-SE" dirty="0"/>
          </a:p>
          <a:p>
            <a:r>
              <a:rPr lang="en-SE" dirty="0"/>
              <a:t>Gitte kopplades då till “säkerhetsavdelningen” </a:t>
            </a:r>
            <a:r>
              <a:rPr lang="sv-SE" dirty="0"/>
              <a:t>som </a:t>
            </a:r>
            <a:r>
              <a:rPr lang="en-SE" dirty="0"/>
              <a:t>lovade att försöka hjälpa henne.</a:t>
            </a:r>
          </a:p>
          <a:p>
            <a:r>
              <a:rPr lang="en-SE" dirty="0"/>
              <a:t>För att kunna hjälpa Gitte ville “säkerhetsavdelningen” att hon skulle identifiera sig med bank-id</a:t>
            </a:r>
            <a:r>
              <a:rPr lang="sv-SE" dirty="0"/>
              <a:t> igen</a:t>
            </a:r>
            <a:r>
              <a:rPr lang="en-SE" dirty="0"/>
              <a:t>, vilket hon gjorde.</a:t>
            </a:r>
          </a:p>
          <a:p>
            <a:r>
              <a:rPr lang="en-SE" dirty="0"/>
              <a:t>Sen var pengarna borta, men “säkerhetsavdelningen” försökrade Gitte om att alla pengar hade räddats och att hon skulle ta det lugnt.</a:t>
            </a:r>
          </a:p>
          <a:p>
            <a:endParaRPr lang="en-SE" dirty="0"/>
          </a:p>
          <a:p>
            <a:r>
              <a:rPr lang="en-SE" dirty="0"/>
              <a:t>Vem ringde vem?</a:t>
            </a:r>
          </a:p>
          <a:p>
            <a:endParaRPr lang="en-SE" dirty="0"/>
          </a:p>
          <a:p>
            <a:r>
              <a:rPr lang="en-SE" dirty="0">
                <a:hlinkClick r:id="rId3"/>
              </a:rPr>
              <a:t>Läs mer på internetkunskap.se</a:t>
            </a:r>
            <a:endParaRPr lang="en-SE" dirty="0"/>
          </a:p>
        </p:txBody>
      </p:sp>
      <p:sp>
        <p:nvSpPr>
          <p:cNvPr id="4" name="Slide Number Placehold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3966060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Länk: </a:t>
            </a:r>
            <a:r>
              <a:rPr lang="en-GB" dirty="0"/>
              <a:t>https://</a:t>
            </a:r>
            <a:r>
              <a:rPr lang="en-GB" dirty="0" err="1"/>
              <a:t>internetkunskap.se</a:t>
            </a:r>
            <a:r>
              <a:rPr lang="en-GB" dirty="0"/>
              <a:t>/</a:t>
            </a:r>
            <a:r>
              <a:rPr lang="en-GB" dirty="0" err="1"/>
              <a:t>artiklar</a:t>
            </a:r>
            <a:r>
              <a:rPr lang="en-GB" dirty="0"/>
              <a:t>/</a:t>
            </a:r>
            <a:r>
              <a:rPr lang="en-GB" dirty="0" err="1"/>
              <a:t>sakerhet</a:t>
            </a:r>
            <a:r>
              <a:rPr lang="en-GB" dirty="0"/>
              <a:t>-pa-</a:t>
            </a:r>
            <a:r>
              <a:rPr lang="en-GB" dirty="0" err="1"/>
              <a:t>natet</a:t>
            </a:r>
            <a:r>
              <a:rPr lang="en-GB" dirty="0"/>
              <a:t>/</a:t>
            </a:r>
            <a:r>
              <a:rPr lang="en-GB" dirty="0" err="1"/>
              <a:t>telefonbedragare-stal-gittes-livsbesparingar</a:t>
            </a:r>
            <a:r>
              <a:rPr lang="en-GB" dirty="0"/>
              <a:t>/</a:t>
            </a:r>
          </a:p>
          <a:p>
            <a:endParaRPr lang="en-SE" dirty="0"/>
          </a:p>
        </p:txBody>
      </p:sp>
      <p:sp>
        <p:nvSpPr>
          <p:cNvPr id="4" name="Slide Number Placehold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30715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a typeface="Arial" charset="0"/>
                <a:cs typeface="Calibri Light" panose="020F0302020204030204" pitchFamily="34" charset="0"/>
              </a:rPr>
              <a:t>Internetstiftelsen är en oberoende, affärsdriven och allmännyttig organisation. Vi ansvarar för internets svenska toppdomän .se och sköter även drift och administration av toppdomänen .nu. </a:t>
            </a:r>
          </a:p>
          <a:p>
            <a:endParaRPr lang="sv-SE" sz="1200" dirty="0">
              <a:ea typeface="Arial" charset="0"/>
              <a:cs typeface="Calibri Light" panose="020F0302020204030204" pitchFamily="34" charset="0"/>
            </a:endParaRPr>
          </a:p>
          <a:p>
            <a:r>
              <a:rPr lang="sv-SE" sz="1200" dirty="0">
                <a:ea typeface="Arial" charset="0"/>
                <a:cs typeface="Calibri Light" panose="020F0302020204030204" pitchFamily="34" charset="0"/>
              </a:rPr>
              <a:t>Intäkterna från domänaffären finansierar satsningar för att alla i Sverige ska vilja, våga och kunna använda internet. Och till höger i presentationsbilden finns en del av det främjandearbete vi gör listat.</a:t>
            </a:r>
          </a:p>
          <a:p>
            <a:endParaRPr lang="sv-SE" sz="1200" dirty="0">
              <a:ea typeface="Arial" charset="0"/>
              <a:cs typeface="Calibri Light" panose="020F0302020204030204" pitchFamily="34" charset="0"/>
            </a:endParaRPr>
          </a:p>
          <a:p>
            <a:r>
              <a:rPr lang="sv-SE" sz="1200" dirty="0">
                <a:ea typeface="Arial" charset="0"/>
                <a:cs typeface="Calibri Light" panose="020F0302020204030204" pitchFamily="34" charset="0"/>
              </a:rPr>
              <a:t>Vill man hitta mer om det som jag tar upp idag ska man gå till internetkunskap.se och klicka på ”säkerhet på nätet”</a:t>
            </a:r>
          </a:p>
          <a:p>
            <a:endParaRPr lang="sv-SE" dirty="0"/>
          </a:p>
          <a:p>
            <a:r>
              <a:rPr lang="sv-SE" sz="1200" b="1" dirty="0">
                <a:effectLst/>
              </a:rPr>
              <a:t>Svenskarna och internet – </a:t>
            </a:r>
            <a:r>
              <a:rPr lang="sv-SE" dirty="0">
                <a:hlinkClick r:id="rId3"/>
              </a:rPr>
              <a:t>https://svenskarnaochinternet.se/</a:t>
            </a:r>
            <a:br>
              <a:rPr lang="sv-SE" sz="1200" b="1" dirty="0">
                <a:effectLst/>
              </a:rPr>
            </a:br>
            <a:r>
              <a:rPr lang="sv-SE" sz="1200" b="1" dirty="0">
                <a:effectLst/>
              </a:rPr>
              <a:t>Internetkunskap - </a:t>
            </a:r>
            <a:r>
              <a:rPr lang="sv-SE" dirty="0">
                <a:hlinkClick r:id="rId4"/>
              </a:rPr>
              <a:t>https://internetkunskap.se/</a:t>
            </a:r>
            <a:br>
              <a:rPr lang="sv-SE" sz="1200" dirty="0">
                <a:effectLst/>
              </a:rPr>
            </a:br>
            <a:r>
              <a:rPr lang="sv-SE" sz="1200" b="1" dirty="0">
                <a:effectLst/>
              </a:rPr>
              <a:t>Digitala lektioner - </a:t>
            </a:r>
            <a:r>
              <a:rPr lang="sv-SE" dirty="0">
                <a:hlinkClick r:id="rId5"/>
              </a:rPr>
              <a:t>https://digitalalektioner.se/</a:t>
            </a:r>
            <a:br>
              <a:rPr lang="sv-SE" sz="1200" dirty="0">
                <a:effectLst/>
              </a:rPr>
            </a:br>
            <a:r>
              <a:rPr lang="sv-SE" sz="1200" b="1" dirty="0">
                <a:effectLst/>
              </a:rPr>
              <a:t>Internetdagarna - </a:t>
            </a:r>
            <a:r>
              <a:rPr lang="sv-SE" dirty="0">
                <a:hlinkClick r:id="rId6"/>
              </a:rPr>
              <a:t>https://internetdagarna.se/</a:t>
            </a:r>
            <a:br>
              <a:rPr lang="sv-SE" sz="1200" dirty="0">
                <a:effectLst/>
              </a:rPr>
            </a:br>
            <a:r>
              <a:rPr lang="sv-SE" sz="1200" b="1" dirty="0" err="1">
                <a:effectLst/>
              </a:rPr>
              <a:t>Goto</a:t>
            </a:r>
            <a:r>
              <a:rPr lang="sv-SE" sz="1200" b="1" dirty="0">
                <a:effectLst/>
              </a:rPr>
              <a:t> 10 - </a:t>
            </a:r>
            <a:r>
              <a:rPr lang="sv-SE" dirty="0">
                <a:hlinkClick r:id="rId7"/>
              </a:rPr>
              <a:t>https://www.goto10.se/</a:t>
            </a:r>
            <a:br>
              <a:rPr lang="sv-SE" sz="1200" dirty="0">
                <a:effectLst/>
              </a:rPr>
            </a:b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460525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Var alltid kritisk mot annonser på webben och sociala medier. </a:t>
            </a:r>
            <a:r>
              <a:rPr lang="sv-SE" dirty="0">
                <a:ea typeface="Arial" charset="0"/>
                <a:cs typeface="Calibri Light" panose="020F0302020204030204" pitchFamily="34" charset="0"/>
              </a:rPr>
              <a:t>Annonser på nätet kontrolleras nämligen sällan av människor innan de läggs upp.</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Falska annonser på webben och sociala medier är därför ett vanligt sätt för bedragare att leda trafik till sina falska webbplatser där de på olika sätt försöker lura till sig pengar, kortuppgifter och lösenord, eller för att sprida virus och andra skadeprogram.</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Kom också ihåg att datorn inte har fått virus bara för att det står så i olika pop </a:t>
            </a:r>
            <a:r>
              <a:rPr lang="sv-SE" dirty="0" err="1">
                <a:ea typeface="Arial" charset="0"/>
                <a:cs typeface="Calibri Light" panose="020F0302020204030204" pitchFamily="34" charset="0"/>
              </a:rPr>
              <a:t>up</a:t>
            </a:r>
            <a:r>
              <a:rPr lang="sv-SE" dirty="0">
                <a:ea typeface="Arial" charset="0"/>
                <a:cs typeface="Calibri Light" panose="020F0302020204030204" pitchFamily="34" charset="0"/>
              </a:rPr>
              <a:t>-fönster på webben eller i webbläsaren.</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Dessa varningar är falska och syftar tvärtom till att infektera din enhet med virus.</a:t>
            </a: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3627045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664428"/>
          </a:xfrm>
        </p:spPr>
        <p:txBody>
          <a:bodyPr/>
          <a:lstStyle/>
          <a:p>
            <a:r>
              <a:rPr lang="sv-SE" dirty="0"/>
              <a:t>Så här kan en falsk annons se ut. Och jag har valt det här exemplet för att det är snyggt utfört.</a:t>
            </a:r>
          </a:p>
          <a:p>
            <a:endParaRPr lang="sv-SE" dirty="0"/>
          </a:p>
          <a:p>
            <a:r>
              <a:rPr lang="sv-SE" dirty="0"/>
              <a:t>Bedragarna har klonat Jam Sveriges Facebooksida och utger sig för att vara dem. Saknas blå bock.</a:t>
            </a:r>
          </a:p>
          <a:p>
            <a:endParaRPr lang="sv-SE" dirty="0"/>
          </a:p>
          <a:p>
            <a:r>
              <a:rPr lang="sv-SE" dirty="0"/>
              <a:t>Jag tycker fotot är intressant. Ser ut att vara taget i en butik, vilket skänker en sorts illusion av verklighet. Men bilden är förfalskad på något sätt.</a:t>
            </a:r>
          </a:p>
          <a:p>
            <a:endParaRPr lang="sv-SE" dirty="0"/>
          </a:p>
          <a:p>
            <a:r>
              <a:rPr lang="sv-SE" dirty="0"/>
              <a:t>---</a:t>
            </a:r>
          </a:p>
          <a:p>
            <a:endParaRPr lang="sv-SE" dirty="0"/>
          </a:p>
          <a:p>
            <a:r>
              <a:rPr lang="sv-SE" dirty="0"/>
              <a:t>Och om man klickar kommer man till en väldigt bra klon av Marshalls sida, men med en helt annan webbadress än den riktiga.</a:t>
            </a:r>
          </a:p>
          <a:p>
            <a:endParaRPr lang="sv-SE" dirty="0"/>
          </a:p>
          <a:p>
            <a:r>
              <a:rPr lang="sv-SE" dirty="0"/>
              <a:t>Där ska man fylla i en enkät, och när man är på fråga 3 kommer stressfaktorn: ett meddelande om att det bara finns ett fåtal högtalare kvar.</a:t>
            </a:r>
          </a:p>
          <a:p>
            <a:endParaRPr lang="sv-SE" dirty="0"/>
          </a:p>
          <a:p>
            <a:r>
              <a:rPr lang="sv-SE" dirty="0"/>
              <a:t>Efter enkäten måste man välja rätt låda av 12 möjliga – man har 3 försök på sig. Allt är givetvis riggat.</a:t>
            </a:r>
          </a:p>
          <a:p>
            <a:r>
              <a:rPr lang="sv-SE" dirty="0"/>
              <a:t>De två första försöken missar man, det sista försöket lyckas man hitta högtalaren. Glädje!</a:t>
            </a:r>
          </a:p>
          <a:p>
            <a:endParaRPr lang="sv-SE" dirty="0"/>
          </a:p>
          <a:p>
            <a:r>
              <a:rPr lang="sv-SE" dirty="0"/>
              <a:t>Därefter ombeds man fylla i leveransadress.</a:t>
            </a:r>
          </a:p>
          <a:p>
            <a:r>
              <a:rPr lang="sv-SE" dirty="0"/>
              <a:t>Och efter det ska man fylla i sina kortuppgifter.</a:t>
            </a:r>
          </a:p>
          <a:p>
            <a:r>
              <a:rPr lang="sv-SE" dirty="0"/>
              <a:t>Kortet kapat!</a:t>
            </a:r>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3177286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1538867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23</a:t>
            </a:fld>
            <a:endParaRPr lang="sv-SE"/>
          </a:p>
        </p:txBody>
      </p:sp>
    </p:spTree>
    <p:extLst>
      <p:ext uri="{BB962C8B-B14F-4D97-AF65-F5344CB8AC3E}">
        <p14:creationId xmlns:p14="http://schemas.microsoft.com/office/powerpoint/2010/main" val="3009932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24</a:t>
            </a:fld>
            <a:endParaRPr lang="sv-SE"/>
          </a:p>
        </p:txBody>
      </p:sp>
    </p:spTree>
    <p:extLst>
      <p:ext uri="{BB962C8B-B14F-4D97-AF65-F5344CB8AC3E}">
        <p14:creationId xmlns:p14="http://schemas.microsoft.com/office/powerpoint/2010/main" val="3633885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25</a:t>
            </a:fld>
            <a:endParaRPr lang="sv-SE"/>
          </a:p>
        </p:txBody>
      </p:sp>
    </p:spTree>
    <p:extLst>
      <p:ext uri="{BB962C8B-B14F-4D97-AF65-F5344CB8AC3E}">
        <p14:creationId xmlns:p14="http://schemas.microsoft.com/office/powerpoint/2010/main" val="1957181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26</a:t>
            </a:fld>
            <a:endParaRPr lang="sv-SE"/>
          </a:p>
        </p:txBody>
      </p:sp>
    </p:spTree>
    <p:extLst>
      <p:ext uri="{BB962C8B-B14F-4D97-AF65-F5344CB8AC3E}">
        <p14:creationId xmlns:p14="http://schemas.microsoft.com/office/powerpoint/2010/main" val="3061505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27</a:t>
            </a:fld>
            <a:endParaRPr lang="sv-SE"/>
          </a:p>
        </p:txBody>
      </p:sp>
    </p:spTree>
    <p:extLst>
      <p:ext uri="{BB962C8B-B14F-4D97-AF65-F5344CB8AC3E}">
        <p14:creationId xmlns:p14="http://schemas.microsoft.com/office/powerpoint/2010/main" val="2326780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28</a:t>
            </a:fld>
            <a:endParaRPr lang="sv-SE"/>
          </a:p>
        </p:txBody>
      </p:sp>
    </p:spTree>
    <p:extLst>
      <p:ext uri="{BB962C8B-B14F-4D97-AF65-F5344CB8AC3E}">
        <p14:creationId xmlns:p14="http://schemas.microsoft.com/office/powerpoint/2010/main" val="693566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här kan en falsk virusvarning se ut.</a:t>
            </a:r>
          </a:p>
          <a:p>
            <a:endParaRPr lang="sv-SE" dirty="0"/>
          </a:p>
          <a:p>
            <a:r>
              <a:rPr lang="sv-SE" dirty="0"/>
              <a:t>Sajten försöker efterlikna Apples, men vi kan se på webbadressen att det är en falsk sida.</a:t>
            </a:r>
          </a:p>
        </p:txBody>
      </p:sp>
      <p:sp>
        <p:nvSpPr>
          <p:cNvPr id="4" name="Platshållare för bildnummer 3"/>
          <p:cNvSpPr>
            <a:spLocks noGrp="1"/>
          </p:cNvSpPr>
          <p:nvPr>
            <p:ph type="sldNum" sz="quarter" idx="5"/>
          </p:nvPr>
        </p:nvSpPr>
        <p:spPr/>
        <p:txBody>
          <a:bodyPr/>
          <a:lstStyle/>
          <a:p>
            <a:fld id="{6391D9B3-0424-AE4A-B8B4-BBEE3C89A386}" type="slidenum">
              <a:rPr lang="sv-SE" smtClean="0"/>
              <a:t>29</a:t>
            </a:fld>
            <a:endParaRPr lang="sv-SE"/>
          </a:p>
        </p:txBody>
      </p:sp>
    </p:spTree>
    <p:extLst>
      <p:ext uri="{BB962C8B-B14F-4D97-AF65-F5344CB8AC3E}">
        <p14:creationId xmlns:p14="http://schemas.microsoft.com/office/powerpoint/2010/main" val="317728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1F2A36"/>
                </a:solidFill>
                <a:effectLst/>
              </a:rPr>
              <a:t>För att få en uppfattning om hur vanligt det är med bedrägerier och bedrägeriförsök på nätet kan vi titta på den här bilden.</a:t>
            </a:r>
          </a:p>
          <a:p>
            <a:r>
              <a:rPr lang="sv-SE" b="0" i="0" dirty="0">
                <a:solidFill>
                  <a:srgbClr val="1F2A36"/>
                </a:solidFill>
                <a:effectLst/>
              </a:rPr>
              <a:t>Den är från vår egen undersökning Svenskarna och internet 2022 där vi frågat internetanvändare från 16 år.</a:t>
            </a:r>
          </a:p>
          <a:p>
            <a:endParaRPr lang="sv-SE" b="0" i="0" dirty="0">
              <a:solidFill>
                <a:srgbClr val="1F2A36"/>
              </a:solidFill>
              <a:effectLst/>
            </a:endParaRPr>
          </a:p>
          <a:p>
            <a:r>
              <a:rPr lang="sv-SE" b="0" i="0" dirty="0">
                <a:solidFill>
                  <a:srgbClr val="1F2A36"/>
                </a:solidFill>
                <a:effectLst/>
              </a:rPr>
              <a:t>Här ser vi att nästan 6 av 10 internetanvändare över 16 år anger att de har blivit utsatta för någon typ av nätbedrägeri under det senaste året.</a:t>
            </a:r>
          </a:p>
          <a:p>
            <a:endParaRPr lang="sv-SE" dirty="0"/>
          </a:p>
          <a:p>
            <a:r>
              <a:rPr lang="sv-SE" b="0" i="0" dirty="0">
                <a:solidFill>
                  <a:srgbClr val="1F2A36"/>
                </a:solidFill>
                <a:effectLst/>
              </a:rPr>
              <a:t>Vi ser också att det överlägset vanligaste nätbedrägeriet att bli utsatt för är olika typer av bluffmejl och bluff-sms, vilket mer än hälften av internetanvändarna har drabbats av.</a:t>
            </a:r>
          </a:p>
          <a:p>
            <a:endParaRPr lang="sv-SE" b="0" i="0" dirty="0">
              <a:solidFill>
                <a:srgbClr val="1F2A36"/>
              </a:solidFill>
              <a:effectLst/>
            </a:endParaRPr>
          </a:p>
          <a:p>
            <a:r>
              <a:rPr lang="en-GB" b="0" i="0" u="none" strike="noStrike" dirty="0">
                <a:solidFill>
                  <a:srgbClr val="1F2A36"/>
                </a:solidFill>
                <a:effectLst/>
                <a:latin typeface="HK Grotesk"/>
              </a:rPr>
              <a:t>Och </a:t>
            </a:r>
            <a:r>
              <a:rPr lang="en-GB" b="0" i="0" u="none" strike="noStrike" dirty="0" err="1">
                <a:solidFill>
                  <a:srgbClr val="1F2A36"/>
                </a:solidFill>
                <a:effectLst/>
                <a:latin typeface="HK Grotesk"/>
              </a:rPr>
              <a:t>som</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tillägg</a:t>
            </a:r>
            <a:r>
              <a:rPr lang="en-GB" b="0" i="0" u="none" strike="noStrike" dirty="0">
                <a:solidFill>
                  <a:srgbClr val="1F2A36"/>
                </a:solidFill>
                <a:effectLst/>
                <a:latin typeface="HK Grotesk"/>
              </a:rPr>
              <a:t> till det: 2022 </a:t>
            </a:r>
            <a:r>
              <a:rPr lang="en-GB" b="0" i="0" u="none" strike="noStrike" dirty="0" err="1">
                <a:solidFill>
                  <a:srgbClr val="1F2A36"/>
                </a:solidFill>
                <a:effectLst/>
                <a:latin typeface="HK Grotesk"/>
              </a:rPr>
              <a:t>uppgick</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brottsvinsterna</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vad</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gäller</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telefonbedrägerier</a:t>
            </a:r>
            <a:r>
              <a:rPr lang="en-GB" b="0" i="0" u="none" strike="noStrike" dirty="0">
                <a:solidFill>
                  <a:srgbClr val="1F2A36"/>
                </a:solidFill>
                <a:effectLst/>
                <a:latin typeface="HK Grotesk"/>
              </a:rPr>
              <a:t> till </a:t>
            </a:r>
            <a:r>
              <a:rPr lang="en-GB" b="0" i="0" u="none" strike="noStrike" dirty="0" err="1">
                <a:solidFill>
                  <a:srgbClr val="1F2A36"/>
                </a:solidFill>
                <a:effectLst/>
                <a:latin typeface="HK Grotesk"/>
              </a:rPr>
              <a:t>över</a:t>
            </a:r>
            <a:r>
              <a:rPr lang="en-GB" b="0" i="0" u="none" strike="noStrike" dirty="0">
                <a:solidFill>
                  <a:srgbClr val="1F2A36"/>
                </a:solidFill>
                <a:effectLst/>
                <a:latin typeface="HK Grotesk"/>
              </a:rPr>
              <a:t> 600 </a:t>
            </a:r>
            <a:r>
              <a:rPr lang="en-GB" b="0" i="0" u="none" strike="noStrike" dirty="0" err="1">
                <a:solidFill>
                  <a:srgbClr val="1F2A36"/>
                </a:solidFill>
                <a:effectLst/>
                <a:latin typeface="HK Grotesk"/>
              </a:rPr>
              <a:t>miljoner</a:t>
            </a:r>
            <a:r>
              <a:rPr lang="en-GB" b="0" i="0" u="none" strike="noStrike" dirty="0">
                <a:solidFill>
                  <a:srgbClr val="1F2A36"/>
                </a:solidFill>
                <a:effectLst/>
                <a:latin typeface="HK Grotesk"/>
              </a:rPr>
              <a:t> kronor, </a:t>
            </a:r>
            <a:r>
              <a:rPr lang="en-GB" b="0" i="0" u="none" strike="noStrike" dirty="0" err="1">
                <a:solidFill>
                  <a:srgbClr val="1F2A36"/>
                </a:solidFill>
                <a:effectLst/>
                <a:latin typeface="HK Grotesk"/>
              </a:rPr>
              <a:t>enligt</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Polisens</a:t>
            </a:r>
            <a:r>
              <a:rPr lang="en-GB" b="0" i="0" u="none" strike="noStrike" dirty="0">
                <a:solidFill>
                  <a:srgbClr val="1F2A36"/>
                </a:solidFill>
                <a:effectLst/>
                <a:latin typeface="HK Grotesk"/>
              </a:rPr>
              <a:t> rapport "</a:t>
            </a:r>
            <a:r>
              <a:rPr lang="en-GB" b="0" i="0" u="none" strike="noStrike" dirty="0" err="1">
                <a:solidFill>
                  <a:srgbClr val="1F2A36"/>
                </a:solidFill>
                <a:effectLst/>
                <a:latin typeface="HK Grotesk"/>
              </a:rPr>
              <a:t>Brottsvinsterna</a:t>
            </a:r>
            <a:r>
              <a:rPr lang="en-GB" b="0" i="0" u="none" strike="noStrike" dirty="0">
                <a:solidFill>
                  <a:srgbClr val="1F2A36"/>
                </a:solidFill>
                <a:effectLst/>
                <a:latin typeface="HK Grotesk"/>
              </a:rPr>
              <a:t> för </a:t>
            </a:r>
            <a:r>
              <a:rPr lang="en-GB" b="0" i="0" u="none" strike="noStrike" dirty="0" err="1">
                <a:solidFill>
                  <a:srgbClr val="1F2A36"/>
                </a:solidFill>
                <a:effectLst/>
                <a:latin typeface="HK Grotesk"/>
              </a:rPr>
              <a:t>bedrägeribrottsligheten</a:t>
            </a:r>
            <a:r>
              <a:rPr lang="en-GB" b="0" i="0" u="none" strike="noStrike" dirty="0">
                <a:solidFill>
                  <a:srgbClr val="1F2A36"/>
                </a:solidFill>
                <a:effectLst/>
                <a:latin typeface="HK Grotesk"/>
              </a:rPr>
              <a:t> 2022".</a:t>
            </a:r>
            <a:endParaRPr lang="sv-SE" b="0" i="0" dirty="0">
              <a:solidFill>
                <a:srgbClr val="1F2A36"/>
              </a:solidFill>
              <a:effectLs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555022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6 är en viktigt hygienfaktor, nämligen att skydda sin dator mot virus och andra skadeprogram genom att använda ett </a:t>
            </a:r>
            <a:r>
              <a:rPr lang="sv-SE" dirty="0">
                <a:ea typeface="Arial" charset="0"/>
                <a:cs typeface="Arial" charset="0"/>
              </a:rPr>
              <a:t>bra antivirusprogram och att aktivera datorns brandvägg.</a:t>
            </a:r>
          </a:p>
          <a:p>
            <a:endParaRPr lang="sv-SE" dirty="0">
              <a:ea typeface="Arial" charset="0"/>
              <a:cs typeface="Arial" charset="0"/>
            </a:endParaRPr>
          </a:p>
          <a:p>
            <a:r>
              <a:rPr lang="sv-SE" dirty="0">
                <a:ea typeface="Arial" charset="0"/>
                <a:cs typeface="Arial" charset="0"/>
              </a:rPr>
              <a:t>Se också till att uppdatera operativsystemet, </a:t>
            </a:r>
            <a:r>
              <a:rPr lang="sv-SE" dirty="0" err="1">
                <a:ea typeface="Arial" charset="0"/>
                <a:cs typeface="Arial" charset="0"/>
              </a:rPr>
              <a:t>appar</a:t>
            </a:r>
            <a:r>
              <a:rPr lang="sv-SE" dirty="0">
                <a:ea typeface="Arial" charset="0"/>
                <a:cs typeface="Arial" charset="0"/>
              </a:rPr>
              <a:t> och program direkt när det finns nya uppdateringar. </a:t>
            </a:r>
            <a:r>
              <a:rPr lang="sv-SE" dirty="0"/>
              <a:t>Uppdateringar täpper nämligen till kända säkerhetshål, som bedragare annars kan utnyttja.</a:t>
            </a:r>
          </a:p>
        </p:txBody>
      </p:sp>
      <p:sp>
        <p:nvSpPr>
          <p:cNvPr id="4" name="Platshållare för bildnummer 3"/>
          <p:cNvSpPr>
            <a:spLocks noGrp="1"/>
          </p:cNvSpPr>
          <p:nvPr>
            <p:ph type="sldNum" sz="quarter" idx="5"/>
          </p:nvPr>
        </p:nvSpPr>
        <p:spPr/>
        <p:txBody>
          <a:bodyPr/>
          <a:lstStyle/>
          <a:p>
            <a:fld id="{6391D9B3-0424-AE4A-B8B4-BBEE3C89A386}" type="slidenum">
              <a:rPr lang="sv-SE" smtClean="0"/>
              <a:t>30</a:t>
            </a:fld>
            <a:endParaRPr lang="sv-SE"/>
          </a:p>
        </p:txBody>
      </p:sp>
    </p:spTree>
    <p:extLst>
      <p:ext uri="{BB962C8B-B14F-4D97-AF65-F5344CB8AC3E}">
        <p14:creationId xmlns:p14="http://schemas.microsoft.com/office/powerpoint/2010/main" val="1987137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Arial" charset="0"/>
                <a:cs typeface="Arial" charset="0"/>
              </a:rPr>
              <a:t>Tips 7 – det sista tipset - handlar om lösenord.</a:t>
            </a:r>
          </a:p>
          <a:p>
            <a:endParaRPr lang="sv-SE" dirty="0">
              <a:ea typeface="Arial" charset="0"/>
              <a:cs typeface="Arial" charset="0"/>
            </a:endParaRPr>
          </a:p>
          <a:p>
            <a:r>
              <a:rPr lang="sv-SE" dirty="0">
                <a:ea typeface="Arial" charset="0"/>
                <a:cs typeface="Arial" charset="0"/>
              </a:rPr>
              <a:t>I många fall är det bara ett lösenord som skyddar din personliga information och din digitala identitet från obehöriga.</a:t>
            </a:r>
          </a:p>
          <a:p>
            <a:r>
              <a:rPr lang="sv-SE" dirty="0">
                <a:ea typeface="Arial" charset="0"/>
                <a:cs typeface="Arial" charset="0"/>
              </a:rPr>
              <a:t>Därför är det viktigt att använda starka lösenord och att aktivera så kallad flerfaktorsautentisering på alla tjänster och konton som erbjuder det.</a:t>
            </a:r>
          </a:p>
          <a:p>
            <a:endParaRPr lang="sv-SE" dirty="0">
              <a:ea typeface="Arial" charset="0"/>
              <a:cs typeface="Arial" charset="0"/>
            </a:endParaRPr>
          </a:p>
          <a:p>
            <a:pPr>
              <a:tabLst>
                <a:tab pos="217488" algn="l"/>
              </a:tabLst>
            </a:pPr>
            <a:r>
              <a:rPr lang="sv-SE" sz="1200" dirty="0">
                <a:ea typeface="Arial" charset="0"/>
                <a:cs typeface="Arial" charset="0"/>
              </a:rPr>
              <a:t>Ett starkt lösenord ska vara:</a:t>
            </a:r>
          </a:p>
          <a:p>
            <a:pPr>
              <a:tabLst>
                <a:tab pos="217488" algn="l"/>
              </a:tabLst>
            </a:pPr>
            <a:endParaRPr lang="sv-SE" sz="1200" dirty="0">
              <a:ea typeface="Arial" charset="0"/>
              <a:cs typeface="Arial" charset="0"/>
            </a:endParaRPr>
          </a:p>
          <a:p>
            <a:pPr marL="285750" indent="-285750">
              <a:buFont typeface="Arial" panose="020B0604020202020204" pitchFamily="34" charset="0"/>
              <a:buChar char="•"/>
              <a:tabLst>
                <a:tab pos="217488" algn="l"/>
              </a:tabLst>
            </a:pPr>
            <a:r>
              <a:rPr lang="sv-SE" sz="1200" b="1" dirty="0">
                <a:ea typeface="Arial" charset="0"/>
                <a:cs typeface="Arial" charset="0"/>
              </a:rPr>
              <a:t>Långt</a:t>
            </a:r>
            <a:r>
              <a:rPr lang="sv-SE" sz="1200" dirty="0">
                <a:ea typeface="Arial" charset="0"/>
                <a:cs typeface="Arial" charset="0"/>
              </a:rPr>
              <a:t> – minst 12 tecken, gärna längre</a:t>
            </a:r>
          </a:p>
          <a:p>
            <a:pPr marL="285750" indent="-285750">
              <a:buFont typeface="Arial" panose="020B0604020202020204" pitchFamily="34" charset="0"/>
              <a:buChar char="•"/>
              <a:tabLst>
                <a:tab pos="217488" algn="l"/>
              </a:tabLst>
            </a:pPr>
            <a:r>
              <a:rPr lang="sv-SE" sz="1200" b="1" dirty="0">
                <a:ea typeface="Arial" charset="0"/>
                <a:cs typeface="Arial" charset="0"/>
              </a:rPr>
              <a:t>Ovanligt</a:t>
            </a:r>
            <a:r>
              <a:rPr lang="sv-SE" sz="1200" dirty="0">
                <a:ea typeface="Arial" charset="0"/>
                <a:cs typeface="Arial" charset="0"/>
              </a:rPr>
              <a:t> – det ska inte gå att gissa sig till</a:t>
            </a:r>
          </a:p>
          <a:p>
            <a:pPr marL="285750" indent="-285750">
              <a:buFont typeface="Arial" panose="020B0604020202020204" pitchFamily="34" charset="0"/>
              <a:buChar char="•"/>
              <a:tabLst>
                <a:tab pos="217488" algn="l"/>
              </a:tabLst>
            </a:pPr>
            <a:r>
              <a:rPr lang="sv-SE" sz="1200" b="1" dirty="0">
                <a:ea typeface="Arial" charset="0"/>
                <a:cs typeface="Arial" charset="0"/>
              </a:rPr>
              <a:t>Opersonligt</a:t>
            </a:r>
            <a:r>
              <a:rPr lang="sv-SE" sz="1200" dirty="0">
                <a:ea typeface="Arial" charset="0"/>
                <a:cs typeface="Arial" charset="0"/>
              </a:rPr>
              <a:t> – det ska inte gå att koppla till dig som person</a:t>
            </a:r>
          </a:p>
          <a:p>
            <a:pPr marL="285750" indent="-285750">
              <a:buFont typeface="Arial" panose="020B0604020202020204" pitchFamily="34" charset="0"/>
              <a:buChar char="•"/>
              <a:tabLst>
                <a:tab pos="217488" algn="l"/>
              </a:tabLst>
            </a:pPr>
            <a:r>
              <a:rPr lang="sv-SE" sz="1200" b="1" dirty="0">
                <a:ea typeface="Arial" charset="0"/>
                <a:cs typeface="Arial" charset="0"/>
              </a:rPr>
              <a:t>Unikt</a:t>
            </a:r>
            <a:r>
              <a:rPr lang="sv-SE" sz="1200" dirty="0">
                <a:ea typeface="Arial" charset="0"/>
                <a:cs typeface="Arial" charset="0"/>
              </a:rPr>
              <a:t> – det innebär att du ska ha olika lösenord för varje tjänst.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Arial" charset="0"/>
            </a:endParaRPr>
          </a:p>
          <a:p>
            <a:r>
              <a:rPr lang="sv-SE" dirty="0">
                <a:ea typeface="Arial" charset="0"/>
                <a:cs typeface="Arial" charset="0"/>
              </a:rPr>
              <a:t>Det är extra viktigt att skydda din e-post och dina sociala medier ordentligt.</a:t>
            </a:r>
          </a:p>
          <a:p>
            <a:pPr>
              <a:tabLst>
                <a:tab pos="217488" algn="l"/>
              </a:tabLst>
            </a:pPr>
            <a:endParaRPr lang="sv-SE" sz="1200" dirty="0">
              <a:ea typeface="Arial" charset="0"/>
              <a:cs typeface="Arial" charset="0"/>
            </a:endParaRPr>
          </a:p>
          <a:p>
            <a:pPr>
              <a:tabLst>
                <a:tab pos="217488" algn="l"/>
              </a:tabLst>
            </a:pPr>
            <a:r>
              <a:rPr lang="sv-SE" sz="1200" dirty="0">
                <a:ea typeface="Arial" charset="0"/>
                <a:cs typeface="Arial" charset="0"/>
              </a:rPr>
              <a:t>För att komma ihåg dina lösenord kan du använda en lösenordshanterare, eller skriva ner dem på en lapp som du förvarar på ett säkert ställe.</a:t>
            </a:r>
          </a:p>
        </p:txBody>
      </p:sp>
      <p:sp>
        <p:nvSpPr>
          <p:cNvPr id="4" name="Platshållare för bildnummer 3"/>
          <p:cNvSpPr>
            <a:spLocks noGrp="1"/>
          </p:cNvSpPr>
          <p:nvPr>
            <p:ph type="sldNum" sz="quarter" idx="5"/>
          </p:nvPr>
        </p:nvSpPr>
        <p:spPr/>
        <p:txBody>
          <a:bodyPr/>
          <a:lstStyle/>
          <a:p>
            <a:fld id="{6391D9B3-0424-AE4A-B8B4-BBEE3C89A386}" type="slidenum">
              <a:rPr lang="sv-SE" smtClean="0"/>
              <a:t>31</a:t>
            </a:fld>
            <a:endParaRPr lang="sv-SE"/>
          </a:p>
        </p:txBody>
      </p:sp>
    </p:spTree>
    <p:extLst>
      <p:ext uri="{BB962C8B-B14F-4D97-AF65-F5344CB8AC3E}">
        <p14:creationId xmlns:p14="http://schemas.microsoft.com/office/powerpoint/2010/main" val="3205162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6391D9B3-0424-AE4A-B8B4-BBEE3C89A386}" type="slidenum">
              <a:rPr lang="sv-SE" smtClean="0"/>
              <a:t>32</a:t>
            </a:fld>
            <a:endParaRPr lang="sv-SE"/>
          </a:p>
        </p:txBody>
      </p:sp>
    </p:spTree>
    <p:extLst>
      <p:ext uri="{BB962C8B-B14F-4D97-AF65-F5344CB8AC3E}">
        <p14:creationId xmlns:p14="http://schemas.microsoft.com/office/powerpoint/2010/main" val="731502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C8FE1-0C9A-8F76-9288-42D55926A3B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DB1085E-492C-8A27-487A-B68C6081478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521517A-C884-855C-29E3-81BD1F6656DE}"/>
              </a:ext>
            </a:extLst>
          </p:cNvPr>
          <p:cNvSpPr>
            <a:spLocks noGrp="1"/>
          </p:cNvSpPr>
          <p:nvPr>
            <p:ph type="body" idx="1"/>
          </p:nvPr>
        </p:nvSpPr>
        <p:spPr/>
        <p:txBody>
          <a:bodyPr/>
          <a:lstStyle/>
          <a:p>
            <a:r>
              <a:rPr lang="sv-SE" dirty="0"/>
              <a:t>Tänkte visa hur bra vissa bluffsajter har blivit.</a:t>
            </a:r>
          </a:p>
          <a:p>
            <a:endParaRPr lang="sv-SE" dirty="0"/>
          </a:p>
          <a:p>
            <a:r>
              <a:rPr lang="sv-SE" dirty="0"/>
              <a:t>Men vi måste ta hela resan. Och ni kommer känna igen det.</a:t>
            </a:r>
          </a:p>
          <a:p>
            <a:endParaRPr lang="sv-SE" dirty="0"/>
          </a:p>
          <a:p>
            <a:r>
              <a:rPr lang="sv-SE" dirty="0"/>
              <a:t>Bedragarna måste leda oss till den falska webbsajten på något sätt.</a:t>
            </a:r>
          </a:p>
          <a:p>
            <a:r>
              <a:rPr lang="sv-SE" dirty="0"/>
              <a:t>Ofta görs det via annonser på sociala medier eller i sökresultatet på Google.</a:t>
            </a:r>
          </a:p>
          <a:p>
            <a:endParaRPr lang="sv-SE" dirty="0"/>
          </a:p>
          <a:p>
            <a:r>
              <a:rPr lang="sv-SE" dirty="0"/>
              <a:t>I det här fallet Facebook.</a:t>
            </a:r>
          </a:p>
        </p:txBody>
      </p:sp>
      <p:sp>
        <p:nvSpPr>
          <p:cNvPr id="4" name="Platshållare för bildnummer 3">
            <a:extLst>
              <a:ext uri="{FF2B5EF4-FFF2-40B4-BE49-F238E27FC236}">
                <a16:creationId xmlns:a16="http://schemas.microsoft.com/office/drawing/2014/main" id="{96906EE9-16CA-1D8E-A562-64F6F2C133F4}"/>
              </a:ext>
            </a:extLst>
          </p:cNvPr>
          <p:cNvSpPr>
            <a:spLocks noGrp="1"/>
          </p:cNvSpPr>
          <p:nvPr>
            <p:ph type="sldNum" sz="quarter" idx="5"/>
          </p:nvPr>
        </p:nvSpPr>
        <p:spPr/>
        <p:txBody>
          <a:bodyPr/>
          <a:lstStyle/>
          <a:p>
            <a:fld id="{6391D9B3-0424-AE4A-B8B4-BBEE3C89A386}" type="slidenum">
              <a:rPr lang="sv-SE" smtClean="0"/>
              <a:t>33</a:t>
            </a:fld>
            <a:endParaRPr lang="sv-SE"/>
          </a:p>
        </p:txBody>
      </p:sp>
    </p:spTree>
    <p:extLst>
      <p:ext uri="{BB962C8B-B14F-4D97-AF65-F5344CB8AC3E}">
        <p14:creationId xmlns:p14="http://schemas.microsoft.com/office/powerpoint/2010/main" val="2585099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Allt ser snyggt och prydligt ut.</a:t>
            </a:r>
          </a:p>
        </p:txBody>
      </p:sp>
      <p:sp>
        <p:nvSpPr>
          <p:cNvPr id="4" name="Platshållare för bildnummer 3"/>
          <p:cNvSpPr>
            <a:spLocks noGrp="1"/>
          </p:cNvSpPr>
          <p:nvPr>
            <p:ph type="sldNum" sz="quarter" idx="5"/>
          </p:nvPr>
        </p:nvSpPr>
        <p:spPr/>
        <p:txBody>
          <a:bodyPr/>
          <a:lstStyle/>
          <a:p>
            <a:fld id="{6391D9B3-0424-AE4A-B8B4-BBEE3C89A386}" type="slidenum">
              <a:rPr lang="sv-SE" smtClean="0"/>
              <a:t>34</a:t>
            </a:fld>
            <a:endParaRPr lang="sv-SE"/>
          </a:p>
        </p:txBody>
      </p:sp>
    </p:spTree>
    <p:extLst>
      <p:ext uri="{BB962C8B-B14F-4D97-AF65-F5344CB8AC3E}">
        <p14:creationId xmlns:p14="http://schemas.microsoft.com/office/powerpoint/2010/main" val="3358944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Eventuellt att man kan reagera på priserna, som är väldigt bra.</a:t>
            </a:r>
          </a:p>
        </p:txBody>
      </p:sp>
      <p:sp>
        <p:nvSpPr>
          <p:cNvPr id="4" name="Platshållare för bildnummer 3"/>
          <p:cNvSpPr>
            <a:spLocks noGrp="1"/>
          </p:cNvSpPr>
          <p:nvPr>
            <p:ph type="sldNum" sz="quarter" idx="5"/>
          </p:nvPr>
        </p:nvSpPr>
        <p:spPr/>
        <p:txBody>
          <a:bodyPr/>
          <a:lstStyle/>
          <a:p>
            <a:fld id="{6391D9B3-0424-AE4A-B8B4-BBEE3C89A386}" type="slidenum">
              <a:rPr lang="sv-SE" smtClean="0"/>
              <a:t>35</a:t>
            </a:fld>
            <a:endParaRPr lang="sv-SE"/>
          </a:p>
        </p:txBody>
      </p:sp>
    </p:spTree>
    <p:extLst>
      <p:ext uri="{BB962C8B-B14F-4D97-AF65-F5344CB8AC3E}">
        <p14:creationId xmlns:p14="http://schemas.microsoft.com/office/powerpoint/2010/main" val="1157428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Språket är perfekt och det hänger ihop med storyn i annonsen.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36</a:t>
            </a:fld>
            <a:endParaRPr lang="sv-SE"/>
          </a:p>
        </p:txBody>
      </p:sp>
    </p:spTree>
    <p:extLst>
      <p:ext uri="{BB962C8B-B14F-4D97-AF65-F5344CB8AC3E}">
        <p14:creationId xmlns:p14="http://schemas.microsoft.com/office/powerpoint/2010/main" val="1942602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finns dock en bild, som jag bestämde mig för att undersöka lite närmre.</a:t>
            </a:r>
          </a:p>
          <a:p>
            <a:endParaRPr lang="sv-SE" dirty="0"/>
          </a:p>
          <a:p>
            <a:r>
              <a:rPr lang="sv-SE" dirty="0"/>
              <a:t>Jag gjorde en s.k. omvänd bildsökning med Google och till höger ser ni resultatet.</a:t>
            </a:r>
          </a:p>
          <a:p>
            <a:endParaRPr lang="sv-SE" dirty="0"/>
          </a:p>
          <a:p>
            <a:r>
              <a:rPr lang="sv-SE" dirty="0"/>
              <a:t>Den här bilden används på flera andra sidor och då heter kvinnan andra saker:</a:t>
            </a:r>
          </a:p>
          <a:p>
            <a:r>
              <a:rPr lang="sv-SE" dirty="0"/>
              <a:t>Warren Briggs, </a:t>
            </a:r>
            <a:r>
              <a:rPr lang="sv-SE" dirty="0" err="1"/>
              <a:t>Mei</a:t>
            </a:r>
            <a:r>
              <a:rPr lang="sv-SE" dirty="0"/>
              <a:t> Lin, </a:t>
            </a:r>
            <a:r>
              <a:rPr lang="sv-SE" dirty="0" err="1"/>
              <a:t>Torebki</a:t>
            </a:r>
            <a:r>
              <a:rPr lang="sv-SE" dirty="0"/>
              <a:t> </a:t>
            </a:r>
            <a:r>
              <a:rPr lang="sv-SE" dirty="0" err="1"/>
              <a:t>Zofii</a:t>
            </a:r>
            <a:r>
              <a:rPr lang="sv-SE" dirty="0"/>
              <a:t>, Sofia </a:t>
            </a:r>
            <a:r>
              <a:rPr lang="sv-SE" dirty="0" err="1"/>
              <a:t>Putikki</a:t>
            </a:r>
            <a:r>
              <a:rPr lang="sv-SE" dirty="0"/>
              <a:t> och </a:t>
            </a:r>
            <a:r>
              <a:rPr lang="sv-SE" dirty="0" err="1"/>
              <a:t>Tote</a:t>
            </a:r>
            <a:r>
              <a:rPr lang="sv-SE" dirty="0"/>
              <a:t> </a:t>
            </a:r>
            <a:r>
              <a:rPr lang="sv-SE" dirty="0" err="1"/>
              <a:t>Kulit</a:t>
            </a:r>
            <a:r>
              <a:rPr lang="sv-SE" dirty="0"/>
              <a:t> </a:t>
            </a:r>
            <a:r>
              <a:rPr lang="sv-SE" dirty="0" err="1"/>
              <a:t>Anggun</a:t>
            </a:r>
            <a:r>
              <a:rPr lang="sv-SE" dirty="0"/>
              <a:t>.</a:t>
            </a:r>
          </a:p>
          <a:p>
            <a:endParaRPr lang="sv-SE" dirty="0"/>
          </a:p>
          <a:p>
            <a:r>
              <a:rPr lang="sv-SE" dirty="0"/>
              <a:t>Min gissning är att den här sajten finns på flera olika språk och under fler olika domäner för att lura så många som möjligt runt om i hela världen.</a:t>
            </a:r>
          </a:p>
          <a:p>
            <a:endParaRPr lang="sv-SE" dirty="0"/>
          </a:p>
          <a:p>
            <a:r>
              <a:rPr lang="sv-SE" dirty="0"/>
              <a:t>Jag laddade hem bilden också och då var filnamnet: </a:t>
            </a:r>
            <a:r>
              <a:rPr lang="sv-SE" dirty="0" err="1"/>
              <a:t>about_grace</a:t>
            </a:r>
            <a:r>
              <a:rPr lang="sv-SE" dirty="0"/>
              <a:t> – så ytterligare ett namn alltså.</a:t>
            </a:r>
          </a:p>
        </p:txBody>
      </p:sp>
      <p:sp>
        <p:nvSpPr>
          <p:cNvPr id="4" name="Platshållare för bildnummer 3"/>
          <p:cNvSpPr>
            <a:spLocks noGrp="1"/>
          </p:cNvSpPr>
          <p:nvPr>
            <p:ph type="sldNum" sz="quarter" idx="5"/>
          </p:nvPr>
        </p:nvSpPr>
        <p:spPr/>
        <p:txBody>
          <a:bodyPr/>
          <a:lstStyle/>
          <a:p>
            <a:fld id="{6391D9B3-0424-AE4A-B8B4-BBEE3C89A386}" type="slidenum">
              <a:rPr lang="sv-SE" smtClean="0"/>
              <a:t>37</a:t>
            </a:fld>
            <a:endParaRPr lang="sv-SE"/>
          </a:p>
        </p:txBody>
      </p:sp>
    </p:spTree>
    <p:extLst>
      <p:ext uri="{BB962C8B-B14F-4D97-AF65-F5344CB8AC3E}">
        <p14:creationId xmlns:p14="http://schemas.microsoft.com/office/powerpoint/2010/main" val="1867654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körde också bilden genom </a:t>
            </a:r>
            <a:r>
              <a:rPr lang="sv-SE" dirty="0" err="1"/>
              <a:t>truemedia.org</a:t>
            </a:r>
            <a:r>
              <a:rPr lang="sv-SE" dirty="0"/>
              <a:t>, ett verktyg som har ambitionen att kunna detektera </a:t>
            </a:r>
            <a:r>
              <a:rPr lang="sv-SE" dirty="0" err="1"/>
              <a:t>ai</a:t>
            </a:r>
            <a:r>
              <a:rPr lang="sv-SE" dirty="0"/>
              <a:t>-genererat innehåll.</a:t>
            </a:r>
          </a:p>
          <a:p>
            <a:endParaRPr lang="sv-SE" dirty="0"/>
          </a:p>
          <a:p>
            <a:r>
              <a:rPr lang="sv-SE" dirty="0"/>
              <a:t>Och som ni ser är den här bilden med största sannolikhet gjord av AI.</a:t>
            </a:r>
          </a:p>
          <a:p>
            <a:endParaRPr lang="sv-SE" dirty="0"/>
          </a:p>
          <a:p>
            <a:r>
              <a:rPr lang="sv-SE" dirty="0"/>
              <a:t>Man kan inte lita 100% på verktyg som detta, ni ser t.ex. att ansiktet är så bra genererat så att verktyget inte finner några bevis för att AI ligger bakom.</a:t>
            </a:r>
          </a:p>
          <a:p>
            <a:endParaRPr lang="sv-SE" dirty="0"/>
          </a:p>
          <a:p>
            <a:r>
              <a:rPr lang="sv-SE" dirty="0"/>
              <a:t>Och bilder kommer tyvärr bli bättre och bättre och bättre.</a:t>
            </a:r>
          </a:p>
          <a:p>
            <a:endParaRPr lang="sv-SE" dirty="0"/>
          </a:p>
          <a:p>
            <a:r>
              <a:rPr lang="sv-SE" dirty="0"/>
              <a:t>Även om några av er kunde avslöja den här med blotta ögat så kommer det snart inte att gå.</a:t>
            </a:r>
          </a:p>
        </p:txBody>
      </p:sp>
      <p:sp>
        <p:nvSpPr>
          <p:cNvPr id="4" name="Platshållare för bildnummer 3"/>
          <p:cNvSpPr>
            <a:spLocks noGrp="1"/>
          </p:cNvSpPr>
          <p:nvPr>
            <p:ph type="sldNum" sz="quarter" idx="5"/>
          </p:nvPr>
        </p:nvSpPr>
        <p:spPr/>
        <p:txBody>
          <a:bodyPr/>
          <a:lstStyle/>
          <a:p>
            <a:fld id="{6391D9B3-0424-AE4A-B8B4-BBEE3C89A386}" type="slidenum">
              <a:rPr lang="sv-SE" smtClean="0"/>
              <a:t>38</a:t>
            </a:fld>
            <a:endParaRPr lang="sv-SE"/>
          </a:p>
        </p:txBody>
      </p:sp>
    </p:spTree>
    <p:extLst>
      <p:ext uri="{BB962C8B-B14F-4D97-AF65-F5344CB8AC3E}">
        <p14:creationId xmlns:p14="http://schemas.microsoft.com/office/powerpoint/2010/main" val="3811709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Tänkte att vi kunde testa oss själva.</a:t>
            </a:r>
          </a:p>
          <a:p>
            <a:endParaRPr lang="sv-SE" dirty="0"/>
          </a:p>
          <a:p>
            <a:r>
              <a:rPr lang="sv-SE" dirty="0"/>
              <a:t>Det här är bilder från Natalie Eriksson, som har brukar köra en liknande </a:t>
            </a:r>
            <a:r>
              <a:rPr lang="sv-SE" dirty="0" err="1"/>
              <a:t>quiz</a:t>
            </a:r>
            <a:r>
              <a:rPr lang="sv-SE" dirty="0"/>
              <a:t> på sin </a:t>
            </a:r>
            <a:r>
              <a:rPr lang="sv-SE" dirty="0" err="1"/>
              <a:t>Instagram</a:t>
            </a:r>
            <a:r>
              <a:rPr lang="sv-SE" dirty="0"/>
              <a:t>.</a:t>
            </a:r>
          </a:p>
          <a:p>
            <a:endParaRPr lang="sv-SE" dirty="0"/>
          </a:p>
          <a:p>
            <a:r>
              <a:rPr lang="sv-SE" dirty="0"/>
              <a:t>Så nu är min fråga till er. Är det de här bilderna AI eller foto?</a:t>
            </a:r>
          </a:p>
          <a:p>
            <a:r>
              <a:rPr lang="sv-SE" dirty="0"/>
              <a:t>Vi börjar med parkbilden. Hur många tror att det är AI? Hur många tror att det är foto?</a:t>
            </a:r>
          </a:p>
          <a:p>
            <a:r>
              <a:rPr lang="sv-SE" dirty="0"/>
              <a:t>Ni behöver inte svara, men tänk på ett svar.</a:t>
            </a:r>
          </a:p>
          <a:p>
            <a:r>
              <a:rPr lang="sv-SE" dirty="0"/>
              <a:t>Och så bakverken. AI, eller foto?</a:t>
            </a:r>
          </a:p>
          <a:p>
            <a:endParaRPr lang="sv-SE" b="0" i="0" dirty="0">
              <a:solidFill>
                <a:srgbClr val="1D1D1B"/>
              </a:solidFill>
              <a:effectLst/>
              <a:latin typeface="Sueca Text"/>
            </a:endParaRPr>
          </a:p>
          <a:p>
            <a:r>
              <a:rPr lang="sv-SE" b="0" i="1" dirty="0">
                <a:solidFill>
                  <a:srgbClr val="1D1D1B"/>
                </a:solidFill>
                <a:effectLst/>
                <a:latin typeface="Sueca Text"/>
              </a:rPr>
              <a:t>/paus/</a:t>
            </a:r>
            <a:endParaRPr lang="sv-SE" b="0" i="0" dirty="0">
              <a:solidFill>
                <a:srgbClr val="1D1D1B"/>
              </a:solidFill>
              <a:effectLst/>
              <a:latin typeface="Sueca Text"/>
            </a:endParaRPr>
          </a:p>
          <a:p>
            <a:r>
              <a:rPr lang="sv-SE" b="0" i="1" dirty="0">
                <a:solidFill>
                  <a:srgbClr val="1D1D1B"/>
                </a:solidFill>
                <a:effectLst/>
                <a:latin typeface="Sueca Text"/>
              </a:rPr>
              <a:t>/Facit: parken är AI, bakverken är foto/</a:t>
            </a:r>
            <a:endParaRPr lang="sv-SE" i="1" dirty="0"/>
          </a:p>
          <a:p>
            <a:endParaRPr lang="sv-SE" dirty="0"/>
          </a:p>
          <a:p>
            <a:r>
              <a:rPr lang="sv-SE" dirty="0"/>
              <a:t>Min poäng. Tekniken är redan nu så bra att det inte går att avgöra.</a:t>
            </a:r>
          </a:p>
          <a:p>
            <a:endParaRPr lang="sv-SE" dirty="0"/>
          </a:p>
          <a:p>
            <a:r>
              <a:rPr lang="sv-SE" b="0" i="0" dirty="0">
                <a:solidFill>
                  <a:srgbClr val="1D1D1B"/>
                </a:solidFill>
                <a:effectLst/>
                <a:latin typeface="Sueca Text"/>
              </a:rPr>
              <a:t>I stället för att leta tekniska detaljer i bilder behöver vi lära lära oss andra kännetecken på bluffar.</a:t>
            </a:r>
          </a:p>
        </p:txBody>
      </p:sp>
      <p:sp>
        <p:nvSpPr>
          <p:cNvPr id="4" name="Platshållare för bildnummer 3"/>
          <p:cNvSpPr>
            <a:spLocks noGrp="1"/>
          </p:cNvSpPr>
          <p:nvPr>
            <p:ph type="sldNum" sz="quarter" idx="5"/>
          </p:nvPr>
        </p:nvSpPr>
        <p:spPr/>
        <p:txBody>
          <a:bodyPr/>
          <a:lstStyle/>
          <a:p>
            <a:fld id="{78CD5C47-18DA-4715-AF42-805ECA1C9A1C}" type="slidenum">
              <a:rPr lang="en-SE" smtClean="0"/>
              <a:t>39</a:t>
            </a:fld>
            <a:endParaRPr lang="en-SE"/>
          </a:p>
        </p:txBody>
      </p:sp>
    </p:spTree>
    <p:extLst>
      <p:ext uri="{BB962C8B-B14F-4D97-AF65-F5344CB8AC3E}">
        <p14:creationId xmlns:p14="http://schemas.microsoft.com/office/powerpoint/2010/main" val="216283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98124"/>
          </a:xfrm>
        </p:spPr>
        <p:txBody>
          <a:bodyPr/>
          <a:lstStyle/>
          <a:p>
            <a:r>
              <a:rPr lang="sv-SE" dirty="0">
                <a:effectLst/>
              </a:rPr>
              <a:t>Så hur luras bedragarna?</a:t>
            </a:r>
          </a:p>
          <a:p>
            <a:endParaRPr lang="sv-SE" dirty="0">
              <a:effectLst/>
            </a:endParaRPr>
          </a:p>
          <a:p>
            <a:r>
              <a:rPr lang="sv-SE" dirty="0">
                <a:effectLst/>
              </a:rPr>
              <a:t>Jo, det startar alltid med att bedragarna kontaktar dig på något sätt.</a:t>
            </a:r>
          </a:p>
          <a:p>
            <a:r>
              <a:rPr lang="sv-SE" dirty="0">
                <a:effectLst/>
              </a:rPr>
              <a:t>Mejl och sms är vanligt som vi såg tidigare.</a:t>
            </a:r>
          </a:p>
          <a:p>
            <a:r>
              <a:rPr lang="sv-SE" dirty="0">
                <a:effectLst/>
              </a:rPr>
              <a:t>Andra kontaktvägar är sociala medier, telefonsamtal och falska annonser</a:t>
            </a:r>
          </a:p>
          <a:p>
            <a:endParaRPr lang="sv-SE" dirty="0">
              <a:effectLst/>
            </a:endParaRPr>
          </a:p>
          <a:p>
            <a:r>
              <a:rPr lang="sv-SE" dirty="0">
                <a:effectLst/>
              </a:rPr>
              <a:t>För att lura dig är det vanligt att bedragarna låtsas företräda en bank, en myndighet eller ett välkänt företag.</a:t>
            </a:r>
          </a:p>
          <a:p>
            <a:r>
              <a:rPr lang="sv-SE" dirty="0">
                <a:effectLst/>
              </a:rPr>
              <a:t>Bedragarna försöker med andra ord utnyttja människors förtroende och beroendeställning till dessa institutioner.</a:t>
            </a:r>
          </a:p>
          <a:p>
            <a:endParaRPr lang="sv-SE" dirty="0">
              <a:effectLst/>
            </a:endParaRPr>
          </a:p>
          <a:p>
            <a:r>
              <a:rPr lang="sv-SE" dirty="0">
                <a:effectLst/>
              </a:rPr>
              <a:t>Bedragarnas ärenden varierar och de är väldigt skickliga på att anpassa sig efter omvärlden.</a:t>
            </a:r>
          </a:p>
          <a:p>
            <a:r>
              <a:rPr lang="sv-SE" dirty="0">
                <a:effectLst/>
              </a:rPr>
              <a:t>Innan jul handlar många bluffar till exempel om paketleveranser,</a:t>
            </a:r>
          </a:p>
          <a:p>
            <a:r>
              <a:rPr lang="sv-SE" dirty="0">
                <a:effectLst/>
              </a:rPr>
              <a:t>Och i deklarationstider är det vanligt med bluffmejl som ser ut att komma från Skatteverket.</a:t>
            </a:r>
          </a:p>
          <a:p>
            <a:endParaRPr lang="sv-SE" dirty="0">
              <a:effectLst/>
            </a:endParaRPr>
          </a:p>
          <a:p>
            <a:r>
              <a:rPr lang="sv-SE" dirty="0">
                <a:effectLst/>
              </a:rPr>
              <a:t>Gemensamt för bluffmejl och bluffmeddelanden är att man nästan alltid uppmanas att klicka på en länk eller att öppna en bifogad fil.</a:t>
            </a:r>
          </a:p>
          <a:p>
            <a:endParaRPr lang="sv-SE" dirty="0">
              <a:effectLst/>
            </a:endParaRPr>
          </a:p>
          <a:p>
            <a:r>
              <a:rPr lang="sv-SE" dirty="0">
                <a:effectLst/>
              </a:rPr>
              <a:t>När bedragarna ringer är det vanligt att de:</a:t>
            </a:r>
          </a:p>
          <a:p>
            <a:pPr marL="171450" indent="-171450">
              <a:buFontTx/>
              <a:buChar char="-"/>
            </a:pPr>
            <a:r>
              <a:rPr lang="sv-SE" dirty="0">
                <a:effectLst/>
              </a:rPr>
              <a:t>ber dig att dela koder från din bankdosa</a:t>
            </a:r>
          </a:p>
          <a:p>
            <a:pPr marL="171450" indent="-171450">
              <a:buFontTx/>
              <a:buChar char="-"/>
            </a:pPr>
            <a:r>
              <a:rPr lang="sv-SE" dirty="0">
                <a:effectLst/>
              </a:rPr>
              <a:t>använda din bankdosa eller din e-legitimation</a:t>
            </a:r>
          </a:p>
          <a:p>
            <a:pPr marL="171450" indent="-171450">
              <a:buFontTx/>
              <a:buChar char="-"/>
            </a:pPr>
            <a:r>
              <a:rPr lang="sv-SE" dirty="0">
                <a:effectLst/>
              </a:rPr>
              <a:t>eller att ladda att hem ett program från nätet</a:t>
            </a:r>
          </a:p>
          <a:p>
            <a:endParaRPr lang="sv-SE" dirty="0">
              <a:effectLst/>
            </a:endParaRPr>
          </a:p>
          <a:p>
            <a:r>
              <a:rPr lang="sv-SE" dirty="0">
                <a:effectLst/>
              </a:rPr>
              <a:t>För att du ska följa uppmaningen försöker bedragarna stressa dig </a:t>
            </a:r>
            <a:r>
              <a:rPr lang="sv-SE" sz="1200" dirty="0">
                <a:ea typeface="Arial" charset="0"/>
                <a:cs typeface="Arial" charset="0"/>
              </a:rPr>
              <a:t>– det finns nästan alltid en tidsfrist o</a:t>
            </a:r>
            <a:r>
              <a:rPr lang="sv-SE" dirty="0">
                <a:effectLst/>
              </a:rPr>
              <a:t>ch de spelar ofta på dina känslor genom att göra dig nyfiken, glad eller orolig.</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770565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2D23B-B541-9786-1851-FC1F3378B70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5253F3A-F68E-A2C5-D934-1DA52232718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DB439AA-536D-7812-6B18-7A3C3E03E466}"/>
              </a:ext>
            </a:extLst>
          </p:cNvPr>
          <p:cNvSpPr>
            <a:spLocks noGrp="1"/>
          </p:cNvSpPr>
          <p:nvPr>
            <p:ph type="body" idx="1"/>
          </p:nvPr>
        </p:nvSpPr>
        <p:spPr/>
        <p:txBody>
          <a:bodyPr/>
          <a:lstStyle/>
          <a:p>
            <a:r>
              <a:rPr lang="sv-SE" dirty="0"/>
              <a:t>Vi tar en till.</a:t>
            </a:r>
          </a:p>
          <a:p>
            <a:endParaRPr lang="sv-SE" b="0" i="0" dirty="0">
              <a:solidFill>
                <a:srgbClr val="1D1D1B"/>
              </a:solidFill>
              <a:effectLst/>
              <a:latin typeface="Sueca Text"/>
            </a:endParaRPr>
          </a:p>
          <a:p>
            <a:r>
              <a:rPr lang="sv-SE" b="0" i="0" dirty="0">
                <a:solidFill>
                  <a:srgbClr val="1D1D1B"/>
                </a:solidFill>
                <a:effectLst/>
                <a:latin typeface="Sueca Text"/>
              </a:rPr>
              <a:t>AI eller foto på de här bilderna?</a:t>
            </a:r>
          </a:p>
          <a:p>
            <a:endParaRPr lang="sv-SE" b="0" i="0" dirty="0">
              <a:solidFill>
                <a:srgbClr val="1D1D1B"/>
              </a:solidFill>
              <a:effectLst/>
              <a:latin typeface="Sueca Text"/>
            </a:endParaRPr>
          </a:p>
          <a:p>
            <a:r>
              <a:rPr lang="sv-SE" b="0" i="1" dirty="0">
                <a:solidFill>
                  <a:srgbClr val="1D1D1B"/>
                </a:solidFill>
                <a:effectLst/>
                <a:latin typeface="Sueca Text"/>
              </a:rPr>
              <a:t>/paus/</a:t>
            </a:r>
          </a:p>
          <a:p>
            <a:r>
              <a:rPr lang="sv-SE" b="0" i="1" dirty="0">
                <a:solidFill>
                  <a:srgbClr val="1D1D1B"/>
                </a:solidFill>
                <a:effectLst/>
                <a:latin typeface="Sueca Text"/>
              </a:rPr>
              <a:t>/facit: båda är AI!/</a:t>
            </a:r>
          </a:p>
        </p:txBody>
      </p:sp>
      <p:sp>
        <p:nvSpPr>
          <p:cNvPr id="4" name="Platshållare för bildnummer 3">
            <a:extLst>
              <a:ext uri="{FF2B5EF4-FFF2-40B4-BE49-F238E27FC236}">
                <a16:creationId xmlns:a16="http://schemas.microsoft.com/office/drawing/2014/main" id="{0B459E3A-6F5B-D4B8-572B-6C0FFE13364B}"/>
              </a:ext>
            </a:extLst>
          </p:cNvPr>
          <p:cNvSpPr>
            <a:spLocks noGrp="1"/>
          </p:cNvSpPr>
          <p:nvPr>
            <p:ph type="sldNum" sz="quarter" idx="5"/>
          </p:nvPr>
        </p:nvSpPr>
        <p:spPr/>
        <p:txBody>
          <a:bodyPr/>
          <a:lstStyle/>
          <a:p>
            <a:fld id="{78CD5C47-18DA-4715-AF42-805ECA1C9A1C}" type="slidenum">
              <a:rPr lang="en-SE" smtClean="0"/>
              <a:t>40</a:t>
            </a:fld>
            <a:endParaRPr lang="en-SE"/>
          </a:p>
        </p:txBody>
      </p:sp>
    </p:spTree>
    <p:extLst>
      <p:ext uri="{BB962C8B-B14F-4D97-AF65-F5344CB8AC3E}">
        <p14:creationId xmlns:p14="http://schemas.microsoft.com/office/powerpoint/2010/main" val="245909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380035"/>
          </a:xfrm>
        </p:spPr>
        <p:txBody>
          <a:bodyPr/>
          <a:lstStyle/>
          <a:p>
            <a:r>
              <a:rPr lang="sv-SE" dirty="0"/>
              <a:t>Så det var 7 grundläggande tips + lite mer</a:t>
            </a:r>
          </a:p>
          <a:p>
            <a:endParaRPr lang="sv-SE" dirty="0"/>
          </a:p>
          <a:p>
            <a:r>
              <a:rPr lang="sv-SE" dirty="0"/>
              <a:t>Vill man få mer kontext och fördjupning rekommenderar jag våra kostnadsfria snabbkurser i säkerhet på nätet.</a:t>
            </a:r>
          </a:p>
          <a:p>
            <a:endParaRPr lang="sv-SE" dirty="0"/>
          </a:p>
          <a:p>
            <a:r>
              <a:rPr lang="sv-SE" dirty="0"/>
              <a:t>Det finns 20 stycken och på den här sliden har jag har lyft fram fem av dem lite extra på den här sliden.</a:t>
            </a:r>
          </a:p>
          <a:p>
            <a:endParaRPr lang="sv-SE" dirty="0"/>
          </a:p>
          <a:p>
            <a:r>
              <a:rPr lang="sv-SE" dirty="0"/>
              <a:t>En kurs tar mellan 3-5 minuter att göra och de får spridas fritt så länge det inte gör i kommersiella syften.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dirty="0">
                <a:ea typeface="Arial" charset="0"/>
                <a:cs typeface="Calibri" panose="020F0502020204030204" pitchFamily="34" charset="0"/>
              </a:rPr>
              <a:t>Länkar:</a:t>
            </a:r>
          </a:p>
          <a:p>
            <a:endParaRPr lang="sv-SE" b="1" dirty="0">
              <a:ea typeface="Arial" charset="0"/>
              <a:cs typeface="Calibri" panose="020F0502020204030204" pitchFamily="34" charset="0"/>
            </a:endParaRPr>
          </a:p>
          <a:p>
            <a:r>
              <a:rPr lang="sv-SE" b="1" dirty="0">
                <a:ea typeface="Arial" charset="0"/>
                <a:cs typeface="Calibri" panose="020F0502020204030204" pitchFamily="34" charset="0"/>
              </a:rPr>
              <a:t>Handla säkert på nätet</a:t>
            </a:r>
            <a:br>
              <a:rPr lang="sv-SE" b="1" dirty="0">
                <a:ea typeface="Arial" charset="0"/>
                <a:cs typeface="Calibri" panose="020F0502020204030204" pitchFamily="34" charset="0"/>
              </a:rPr>
            </a:br>
            <a:r>
              <a:rPr lang="sv-SE" dirty="0">
                <a:hlinkClick r:id="rId3"/>
              </a:rPr>
              <a:t>https://internetkunskap.se/snabbkurser/handla-pa-natet/handla-sakert-pa-natet/</a:t>
            </a:r>
            <a:endParaRPr lang="sv-SE" dirty="0"/>
          </a:p>
          <a:p>
            <a:endParaRPr lang="sv-SE" b="1" i="1" dirty="0">
              <a:ea typeface="Arial" charset="0"/>
              <a:cs typeface="Calibri" panose="020F0502020204030204" pitchFamily="34" charset="0"/>
            </a:endParaRPr>
          </a:p>
          <a:p>
            <a:r>
              <a:rPr lang="sv-SE" b="1" dirty="0">
                <a:ea typeface="Arial" charset="0"/>
                <a:cs typeface="Calibri" panose="020F0502020204030204" pitchFamily="34" charset="0"/>
              </a:rPr>
              <a:t>Så skyddar du din e-legitimation</a:t>
            </a:r>
            <a:br>
              <a:rPr lang="sv-SE" b="1" dirty="0">
                <a:ea typeface="Arial" charset="0"/>
                <a:cs typeface="Calibri" panose="020F0502020204030204" pitchFamily="34" charset="0"/>
              </a:rPr>
            </a:br>
            <a:r>
              <a:rPr lang="sv-SE" dirty="0">
                <a:hlinkClick r:id="rId4"/>
              </a:rPr>
              <a:t>https://internetkunskap.se/snabbkurser/losenord-och-e-legitimation/sa-skyddar-du-din-e-legitimation/</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Så skapar du starka lösenord</a:t>
            </a:r>
            <a:br>
              <a:rPr lang="sv-SE" b="1" dirty="0">
                <a:ea typeface="Arial" charset="0"/>
                <a:cs typeface="Calibri" panose="020F0502020204030204" pitchFamily="34" charset="0"/>
              </a:rPr>
            </a:br>
            <a:r>
              <a:rPr lang="sv-SE" dirty="0">
                <a:hlinkClick r:id="rId5"/>
              </a:rPr>
              <a:t>https://internetkunskap.se/snabbkurser/losenord-och-e-legitimation/sa-skapar-du-starka-losenord/</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Undvik kortbedrägerier</a:t>
            </a:r>
            <a:br>
              <a:rPr lang="sv-SE" b="1" dirty="0">
                <a:ea typeface="Arial" charset="0"/>
                <a:cs typeface="Calibri" panose="020F0502020204030204" pitchFamily="34" charset="0"/>
              </a:rPr>
            </a:br>
            <a:r>
              <a:rPr lang="sv-SE" dirty="0">
                <a:hlinkClick r:id="rId6"/>
              </a:rPr>
              <a:t>https://internetkunskap.se/snabbkurser/mejl-sms-och-telefonbedragerier/undvik-kortbedragerier/</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Skydda dig mot nätfiske</a:t>
            </a:r>
            <a:br>
              <a:rPr lang="sv-SE" b="1" dirty="0">
                <a:ea typeface="Arial" charset="0"/>
                <a:cs typeface="Calibri" panose="020F0502020204030204" pitchFamily="34" charset="0"/>
              </a:rPr>
            </a:br>
            <a:r>
              <a:rPr lang="sv-SE" dirty="0">
                <a:hlinkClick r:id="rId7"/>
              </a:rPr>
              <a:t>https://internetkunskap.se/snabbkurser/mejl-sms-och-telefonbedragerier/skydda-dig-mot-natfiske/</a:t>
            </a:r>
            <a:endParaRPr lang="sv-SE" b="1" dirty="0">
              <a:ea typeface="Arial"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41</a:t>
            </a:fld>
            <a:endParaRPr lang="sv-SE"/>
          </a:p>
        </p:txBody>
      </p:sp>
    </p:spTree>
    <p:extLst>
      <p:ext uri="{BB962C8B-B14F-4D97-AF65-F5344CB8AC3E}">
        <p14:creationId xmlns:p14="http://schemas.microsoft.com/office/powerpoint/2010/main" val="2071355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Avslutningsvis vill jag också pusha för en broschyr som vi tagit fram och som man som organisation gärna får hjälpa till att sprida till sina målgrupper.</a:t>
            </a:r>
          </a:p>
          <a:p>
            <a:endParaRPr lang="sv-SE" dirty="0"/>
          </a:p>
          <a:p>
            <a:r>
              <a:rPr lang="sv-SE" dirty="0"/>
              <a:t>Broschyren togs fram under Tänk säkert-kampanjen 2022 och har godkänts av både MSB och Polisen.</a:t>
            </a:r>
          </a:p>
          <a:p>
            <a:endParaRPr lang="sv-SE" dirty="0"/>
          </a:p>
          <a:p>
            <a:r>
              <a:rPr lang="sv-SE" dirty="0"/>
              <a:t>I dagsläget har vi skickat ut över 300.000 broschyrer till bibliotek, Polisen, Försvarsmakten, pensionärsorganisationer och </a:t>
            </a:r>
            <a:r>
              <a:rPr lang="sv-SE" dirty="0" err="1"/>
              <a:t>digidelcenter</a:t>
            </a:r>
            <a:r>
              <a:rPr lang="sv-SE" dirty="0"/>
              <a:t>.</a:t>
            </a:r>
          </a:p>
          <a:p>
            <a:endParaRPr lang="sv-SE" dirty="0"/>
          </a:p>
          <a:p>
            <a:r>
              <a:rPr lang="sv-SE" dirty="0"/>
              <a:t>https://internetstiftelsen.se/tanksakert/</a:t>
            </a:r>
          </a:p>
        </p:txBody>
      </p:sp>
      <p:sp>
        <p:nvSpPr>
          <p:cNvPr id="4" name="Platshållare för bildnummer 3"/>
          <p:cNvSpPr>
            <a:spLocks noGrp="1"/>
          </p:cNvSpPr>
          <p:nvPr>
            <p:ph type="sldNum" sz="quarter" idx="5"/>
          </p:nvPr>
        </p:nvSpPr>
        <p:spPr/>
        <p:txBody>
          <a:bodyPr/>
          <a:lstStyle/>
          <a:p>
            <a:fld id="{6391D9B3-0424-AE4A-B8B4-BBEE3C89A386}" type="slidenum">
              <a:rPr lang="sv-SE" smtClean="0"/>
              <a:t>42</a:t>
            </a:fld>
            <a:endParaRPr lang="sv-SE"/>
          </a:p>
        </p:txBody>
      </p:sp>
    </p:spTree>
    <p:extLst>
      <p:ext uri="{BB962C8B-B14F-4D97-AF65-F5344CB8AC3E}">
        <p14:creationId xmlns:p14="http://schemas.microsoft.com/office/powerpoint/2010/main" val="33833739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43</a:t>
            </a:fld>
            <a:endParaRPr lang="sv-SE"/>
          </a:p>
        </p:txBody>
      </p:sp>
    </p:spTree>
    <p:extLst>
      <p:ext uri="{BB962C8B-B14F-4D97-AF65-F5344CB8AC3E}">
        <p14:creationId xmlns:p14="http://schemas.microsoft.com/office/powerpoint/2010/main" val="397567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exempel:</a:t>
            </a:r>
          </a:p>
          <a:p>
            <a:endParaRPr lang="sv-SE" dirty="0"/>
          </a:p>
          <a:p>
            <a:r>
              <a:rPr lang="sv-SE" dirty="0"/>
              <a:t>Avsändaren ser ut att vara ett välkänt företag, nämligen Coop.</a:t>
            </a:r>
          </a:p>
          <a:p>
            <a:r>
              <a:rPr lang="sv-SE" dirty="0"/>
              <a:t>Ärendet handlar om att 27101 bonuspoäng måste förbrukas – det finns en tidsfrist på 4 timmar och det finns en uppmaning att klicka på en länk.</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92304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annat exempel på hur det kan se ut när mejlet innehåller en bifogad fil.</a:t>
            </a:r>
          </a:p>
          <a:p>
            <a:endParaRPr lang="sv-SE" dirty="0"/>
          </a:p>
          <a:p>
            <a:r>
              <a:rPr lang="sv-SE" dirty="0"/>
              <a:t>Avsändaren påstår sig vara Skatteverket och det finns en bifogad fil som är döpt ”felanmälan deklaration”</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37435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påstår sig bedragarna vara Facebook vilket kanske är lite extra lurigt då bedrägeriförsöket sker på just Facebook Messenger.</a:t>
            </a:r>
          </a:p>
          <a:p>
            <a:endParaRPr lang="sv-SE" dirty="0"/>
          </a:p>
          <a:p>
            <a:r>
              <a:rPr lang="sv-SE" b="1" dirty="0"/>
              <a:t>Men kännetecknen för en bluff finns där:</a:t>
            </a:r>
          </a:p>
          <a:p>
            <a:r>
              <a:rPr lang="sv-SE" dirty="0"/>
              <a:t>Mottagaren uppmanas att klicka på en länk för att åtgärda ett påstått upphovsrättsintrång och det finns en tidsfrist på 48 timmar, allt för att stressa mottagaren.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81780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låtsas bedragarna vara ditt barn.</a:t>
            </a:r>
          </a:p>
          <a:p>
            <a:endParaRPr lang="sv-SE" dirty="0"/>
          </a:p>
          <a:p>
            <a:r>
              <a:rPr lang="sv-SE" dirty="0"/>
              <a:t>Vanligt förekommande.</a:t>
            </a:r>
          </a:p>
          <a:p>
            <a:r>
              <a:rPr lang="sv-SE" dirty="0"/>
              <a:t>Kallas ”hej mamma/hej pappa-bluffar”</a:t>
            </a:r>
          </a:p>
          <a:p>
            <a:endParaRPr lang="sv-SE" dirty="0"/>
          </a:p>
          <a:p>
            <a:r>
              <a:rPr lang="sv-SE" dirty="0"/>
              <a:t>Går du på det här första steget i bluffen, så kommer den som låtsas vara ditt barn att be om pengar inom kort och då är bluffen svår att märka, eftersom du själv bytt kontaktuppgifter till ditt barn.</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106670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hur ska man skydda sig mot nätfiske då?</a:t>
            </a:r>
          </a:p>
          <a:p>
            <a:endParaRPr lang="sv-SE" dirty="0"/>
          </a:p>
          <a:p>
            <a:r>
              <a:rPr lang="sv-SE" dirty="0"/>
              <a:t>Här är 7 grundläggande tips som är ett första steg på vägen mot att undvika att bli lurad.</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806874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amiljejuridik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E37D61">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7999"/>
          </a:xfrm>
          <a:solidFill>
            <a:srgbClr val="E37D61">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569656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internetkunskap.se/artiklar/sakerhet-pa-natet/telefonbedragare-stal-gittes-livsbesparingar/"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svenskarnaochinternet.s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internetkunskap.se/grundkurs-i-ai/"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8" Type="http://schemas.openxmlformats.org/officeDocument/2006/relationships/hyperlink" Target="https://internetkunskap.se/snabbkurser" TargetMode="External"/><Relationship Id="rId3" Type="http://schemas.openxmlformats.org/officeDocument/2006/relationships/hyperlink" Target="https://internetkunskap.se/snabbkurser/handla-pa-natet/handla-sakert-pa-natet/" TargetMode="External"/><Relationship Id="rId7" Type="http://schemas.openxmlformats.org/officeDocument/2006/relationships/hyperlink" Target="https://internetkunskap.se/snabbkurser/mejl-sms-och-telefonbedragerier/skydda-dig-mot-natfiske/"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s://internetkunskap.se/snabbkurser/mejl-sms-och-telefonbedragerier/undvik-kortbedragerier/" TargetMode="External"/><Relationship Id="rId5" Type="http://schemas.openxmlformats.org/officeDocument/2006/relationships/hyperlink" Target="https://internetkunskap.se/snabbkurser/losenord-och-e-legitimation/sa-skapar-du-starka-losenord/" TargetMode="External"/><Relationship Id="rId10" Type="http://schemas.microsoft.com/office/2007/relationships/hdphoto" Target="../media/hdphoto2.wdp"/><Relationship Id="rId4" Type="http://schemas.openxmlformats.org/officeDocument/2006/relationships/hyperlink" Target="https://internetkunskap.se/snabbkurser/losenord-och-e-legitimation/sa-skyddar-du-din-e-legitimation/" TargetMode="External"/><Relationship Id="rId9"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INTERNETSÄKERHET</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Internetstiftelsen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1</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Undvik att klicka på länkar i mejl, sms och textmeddelanden.</a:t>
            </a:r>
          </a:p>
          <a:p>
            <a:pPr marL="0" indent="0">
              <a:buNone/>
            </a:pPr>
            <a:r>
              <a:rPr lang="sv-SE" dirty="0"/>
              <a:t>Klickar du på en länk i bedragarnas mejl och meddelanden leds du vanligtvis vidare till en falsk webbsida där du uppmanas att logga in med ditt lösenord, knappa in ditt kortnummer eller dela annan personlig information.</a:t>
            </a:r>
          </a:p>
          <a:p>
            <a:pPr marL="0" indent="0">
              <a:buNone/>
            </a:pPr>
            <a:r>
              <a:rPr lang="sv-SE" dirty="0"/>
              <a:t>Det kan till exempel vara en falsk webbshop, en falsk kopia av en myndighetssida eller en falsk inloggningssida till en streamingtjänst.</a:t>
            </a:r>
          </a:p>
          <a:p>
            <a:pPr marL="0" indent="0">
              <a:buNone/>
            </a:pPr>
            <a:r>
              <a:rPr lang="sv-SE" dirty="0"/>
              <a:t>De falska webbsidorna ser äkta ut, men så fort du knappar in din information stjäls den av bedragarna.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61471"/>
            <a:ext cx="1205989" cy="247673"/>
          </a:xfrm>
        </p:spPr>
        <p:txBody>
          <a:bodyPr>
            <a:noAutofit/>
          </a:bodyPr>
          <a:lstStyle/>
          <a:p>
            <a:r>
              <a:rPr lang="sv-SE" dirty="0"/>
              <a:t>INTERNETSÄKERHET</a:t>
            </a:r>
          </a:p>
        </p:txBody>
      </p:sp>
      <p:pic>
        <p:nvPicPr>
          <p:cNvPr id="11" name="Platshållare för bild 10" descr="En bild som visar text, bärbar dator, inomhus, sitter  Automatiskt genererad beskrivning">
            <a:extLst>
              <a:ext uri="{FF2B5EF4-FFF2-40B4-BE49-F238E27FC236}">
                <a16:creationId xmlns:a16="http://schemas.microsoft.com/office/drawing/2014/main" id="{70A3CE70-77DB-40B0-B395-E21B30109BD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  Automatiskt genererad beskrivning">
            <a:extLst>
              <a:ext uri="{FF2B5EF4-FFF2-40B4-BE49-F238E27FC236}">
                <a16:creationId xmlns:a16="http://schemas.microsoft.com/office/drawing/2014/main" id="{2B3A6265-FCC3-A6DD-0B9B-A29A60B9CA40}"/>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9712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Automatiskt genererad beskrivning">
            <a:extLst>
              <a:ext uri="{FF2B5EF4-FFF2-40B4-BE49-F238E27FC236}">
                <a16:creationId xmlns:a16="http://schemas.microsoft.com/office/drawing/2014/main" id="{FC59D211-520D-8337-86F5-0F4D78A87DA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697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 skärmbild, skärm, inomhus  Automatiskt genererad beskrivning">
            <a:extLst>
              <a:ext uri="{FF2B5EF4-FFF2-40B4-BE49-F238E27FC236}">
                <a16:creationId xmlns:a16="http://schemas.microsoft.com/office/drawing/2014/main" id="{3C0C9EB8-054C-BCFD-5DFF-A4069E6B11A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4191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Automatiskt genererad beskrivning">
            <a:extLst>
              <a:ext uri="{FF2B5EF4-FFF2-40B4-BE49-F238E27FC236}">
                <a16:creationId xmlns:a16="http://schemas.microsoft.com/office/drawing/2014/main" id="{5DFC9ADC-EFAD-52C1-A5D4-5E4701E1A30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3036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2</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pPr marL="0" indent="0">
              <a:buNone/>
            </a:pPr>
            <a:r>
              <a:rPr lang="sv-SE" sz="2000" b="1" dirty="0">
                <a:ea typeface="Arial" charset="0"/>
                <a:cs typeface="Calibri Light" panose="020F0302020204030204" pitchFamily="34" charset="0"/>
              </a:rPr>
              <a:t>Undvik att öppna bifogade filer i mejl och andra textmeddelanden.</a:t>
            </a:r>
          </a:p>
          <a:p>
            <a:r>
              <a:rPr lang="sv-SE" sz="2000" dirty="0">
                <a:ea typeface="Arial" charset="0"/>
                <a:cs typeface="Calibri" panose="020F0502020204030204" pitchFamily="34" charset="0"/>
              </a:rPr>
              <a:t>Öppnar du en bifogad fil i bedragarnas mejl och meddelanden är risken stor att din dator infekteras med virus och spionprogram.</a:t>
            </a:r>
          </a:p>
          <a:p>
            <a:r>
              <a:rPr lang="sv-SE" sz="2000" dirty="0">
                <a:ea typeface="Arial" charset="0"/>
                <a:cs typeface="Calibri" panose="020F0502020204030204" pitchFamily="34" charset="0"/>
              </a:rPr>
              <a:t>Ett spionprogram är ett skadeprogram som registrerar allt du gör och kan skicka din personliga information, till exempel lösenord och betalkortuppgifter, till bedragarna.</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400801"/>
            <a:ext cx="1186324" cy="213756"/>
          </a:xfrm>
        </p:spPr>
        <p:txBody>
          <a:bodyPr>
            <a:noAutofit/>
          </a:bodyPr>
          <a:lstStyle/>
          <a:p>
            <a:r>
              <a:rPr lang="sv-SE" dirty="0"/>
              <a:t>INTERNETSÄKERHET</a:t>
            </a:r>
          </a:p>
        </p:txBody>
      </p:sp>
      <p:pic>
        <p:nvPicPr>
          <p:cNvPr id="13" name="Platshållare för bild 12" descr="En bild som visar text, bärbar dator, inomhus, sitter  Automatiskt genererad beskrivning">
            <a:extLst>
              <a:ext uri="{FF2B5EF4-FFF2-40B4-BE49-F238E27FC236}">
                <a16:creationId xmlns:a16="http://schemas.microsoft.com/office/drawing/2014/main" id="{6CD3AD86-B5FD-AE8F-84B0-5A831397C1E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77277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3</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Lägg på luren, våga vara bestämd!</a:t>
            </a:r>
          </a:p>
          <a:p>
            <a:pPr marL="0" indent="0">
              <a:buNone/>
              <a:tabLst>
                <a:tab pos="214313" algn="l"/>
              </a:tabLst>
            </a:pPr>
            <a:endParaRPr lang="sv-SE" b="1" dirty="0">
              <a:cs typeface="Arial" charset="0"/>
            </a:endParaRPr>
          </a:p>
          <a:p>
            <a:pPr marL="0" indent="0">
              <a:buNone/>
              <a:tabLst>
                <a:tab pos="214313" algn="l"/>
              </a:tabLst>
            </a:pPr>
            <a:r>
              <a:rPr lang="sv-SE" b="1" dirty="0"/>
              <a:t>Det här gäller om någon som ringer dig:</a:t>
            </a:r>
          </a:p>
          <a:p>
            <a:r>
              <a:rPr lang="sv-SE" dirty="0"/>
              <a:t>Efterfrågar dina kortuppgifter</a:t>
            </a:r>
          </a:p>
          <a:p>
            <a:r>
              <a:rPr lang="sv-SE" dirty="0"/>
              <a:t>Vill att du ska ladda ner ett program från internet</a:t>
            </a:r>
          </a:p>
          <a:p>
            <a:r>
              <a:rPr lang="sv-SE" dirty="0"/>
              <a:t>Uppmanar dig att använda din bankdosa, ditt bank-id eller annan e-legitimation</a:t>
            </a:r>
          </a:p>
          <a:p>
            <a:r>
              <a:rPr lang="sv-SE" dirty="0"/>
              <a:t>Ber dig att läsa upp koder från bankdosan eller ditt bank-id</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400800"/>
            <a:ext cx="1186324" cy="208344"/>
          </a:xfrm>
        </p:spPr>
        <p:txBody>
          <a:bodyPr>
            <a:noAutofit/>
          </a:bodyPr>
          <a:lstStyle/>
          <a:p>
            <a:r>
              <a:rPr lang="sv-SE" dirty="0"/>
              <a:t>INTERNETSÄKERHET</a:t>
            </a:r>
          </a:p>
        </p:txBody>
      </p:sp>
      <p:pic>
        <p:nvPicPr>
          <p:cNvPr id="4" name="Platshållare för bild 3" descr="En bild som visar text, bärbar dator, inomhus, sitter  Automatiskt genererad beskrivning">
            <a:extLst>
              <a:ext uri="{FF2B5EF4-FFF2-40B4-BE49-F238E27FC236}">
                <a16:creationId xmlns:a16="http://schemas.microsoft.com/office/drawing/2014/main" id="{932D45E8-573A-B16B-43A6-9EAACFA5D0BB}"/>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4507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4</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fontScale="92500" lnSpcReduction="10000"/>
          </a:bodyPr>
          <a:lstStyle/>
          <a:p>
            <a:pPr marL="0" indent="0">
              <a:buNone/>
            </a:pPr>
            <a:r>
              <a:rPr lang="sv-SE" b="1" dirty="0">
                <a:ea typeface="Arial" charset="0"/>
                <a:cs typeface="Calibri Light" panose="020F0302020204030204" pitchFamily="34" charset="0"/>
              </a:rPr>
              <a:t>Lita aldrig på avsändarnamn och uppringande nummer.</a:t>
            </a:r>
          </a:p>
          <a:p>
            <a:r>
              <a:rPr lang="sv-SE" dirty="0">
                <a:ea typeface="Arial" charset="0"/>
                <a:cs typeface="Calibri" panose="020F0502020204030204" pitchFamily="34" charset="0"/>
              </a:rPr>
              <a:t>Kom ihåg att du aldrig kan lita på avsändarnamn i mejl, sms och andra textmeddelanden. Det är superenkelt för bedragarna att förfalska.</a:t>
            </a:r>
          </a:p>
          <a:p>
            <a:r>
              <a:rPr lang="sv-SE" dirty="0">
                <a:ea typeface="Arial" charset="0"/>
                <a:cs typeface="Calibri" panose="020F0502020204030204" pitchFamily="34" charset="0"/>
              </a:rPr>
              <a:t>Du kan inte heller lita på att det uppringande numret eller det nummer som visas i ett sms är äkta.</a:t>
            </a:r>
          </a:p>
          <a:p>
            <a:r>
              <a:rPr lang="sv-SE" dirty="0">
                <a:ea typeface="Arial" charset="0"/>
                <a:cs typeface="Calibri" panose="020F0502020204030204" pitchFamily="34" charset="0"/>
              </a:rPr>
              <a:t>För att kontrollera om mejlet, telefonsamtalet eller textmeddelandet är äkta kan du kontakta den påstådda avsändaren via en kontaktväg som du själv letar upp.</a:t>
            </a:r>
          </a:p>
          <a:p>
            <a:r>
              <a:rPr lang="sv-SE" dirty="0">
                <a:ea typeface="Arial" charset="0"/>
                <a:cs typeface="Calibri" panose="020F0502020204030204" pitchFamily="34" charset="0"/>
              </a:rPr>
              <a:t>Svara aldrig på misstänkta mejl, telefonsamtal och textmeddelanden.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90969"/>
            <a:ext cx="1245318" cy="223588"/>
          </a:xfrm>
        </p:spPr>
        <p:txBody>
          <a:bodyPr>
            <a:noAutofit/>
          </a:bodyPr>
          <a:lstStyle/>
          <a:p>
            <a:r>
              <a:rPr lang="sv-SE" dirty="0"/>
              <a:t>INTERNETSÄKERHET</a:t>
            </a:r>
          </a:p>
        </p:txBody>
      </p:sp>
      <p:pic>
        <p:nvPicPr>
          <p:cNvPr id="7" name="Platshållare för bild 6" descr="En bild som visar text, bärbar dator, inomhus, sitter  Automatiskt genererad beskrivning">
            <a:extLst>
              <a:ext uri="{FF2B5EF4-FFF2-40B4-BE49-F238E27FC236}">
                <a16:creationId xmlns:a16="http://schemas.microsoft.com/office/drawing/2014/main" id="{ACFDDAD7-4411-EFE4-89F6-BA25165B43F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06912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EF38-6EB0-6EBB-3005-667D75B56534}"/>
              </a:ext>
            </a:extLst>
          </p:cNvPr>
          <p:cNvSpPr>
            <a:spLocks noGrp="1"/>
          </p:cNvSpPr>
          <p:nvPr>
            <p:ph type="title"/>
          </p:nvPr>
        </p:nvSpPr>
        <p:spPr/>
        <p:txBody>
          <a:bodyPr/>
          <a:lstStyle/>
          <a:p>
            <a:r>
              <a:rPr lang="en-SE" dirty="0"/>
              <a:t>EXEMPEL: SPOOFING</a:t>
            </a:r>
          </a:p>
        </p:txBody>
      </p:sp>
      <p:pic>
        <p:nvPicPr>
          <p:cNvPr id="13" name="Content Placeholder 12" descr="A screenshot of a phone  Description automatically generated">
            <a:extLst>
              <a:ext uri="{FF2B5EF4-FFF2-40B4-BE49-F238E27FC236}">
                <a16:creationId xmlns:a16="http://schemas.microsoft.com/office/drawing/2014/main" id="{77E1397C-D9A4-B164-BCB7-D2E66581E7B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42387" y="1812925"/>
            <a:ext cx="2617601" cy="4351338"/>
          </a:xfrm>
        </p:spPr>
      </p:pic>
      <p:pic>
        <p:nvPicPr>
          <p:cNvPr id="15" name="Picture Placeholder 14" descr="A person with her arms crossed  Description automatically generated">
            <a:extLst>
              <a:ext uri="{FF2B5EF4-FFF2-40B4-BE49-F238E27FC236}">
                <a16:creationId xmlns:a16="http://schemas.microsoft.com/office/drawing/2014/main" id="{15E13C3E-5D8A-DDAF-8B09-4F262BE8E549}"/>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l="33347" t="-110" r="12617" b="110"/>
          <a:stretch/>
        </p:blipFill>
        <p:spPr>
          <a:xfrm>
            <a:off x="6444000" y="620196"/>
            <a:ext cx="5075025" cy="5283200"/>
          </a:xfrm>
        </p:spPr>
      </p:pic>
      <p:sp>
        <p:nvSpPr>
          <p:cNvPr id="5" name="Text Placeholder 4">
            <a:extLst>
              <a:ext uri="{FF2B5EF4-FFF2-40B4-BE49-F238E27FC236}">
                <a16:creationId xmlns:a16="http://schemas.microsoft.com/office/drawing/2014/main" id="{CBDC61B2-6BDA-624A-CB9E-C3514AAA887A}"/>
              </a:ext>
            </a:extLst>
          </p:cNvPr>
          <p:cNvSpPr>
            <a:spLocks noGrp="1"/>
          </p:cNvSpPr>
          <p:nvPr>
            <p:ph type="body" sz="quarter" idx="11"/>
          </p:nvPr>
        </p:nvSpPr>
        <p:spPr>
          <a:xfrm>
            <a:off x="809624" y="6379463"/>
            <a:ext cx="1183460" cy="257369"/>
          </a:xfrm>
        </p:spPr>
        <p:txBody>
          <a:bodyPr wrap="none">
            <a:spAutoFit/>
          </a:bodyPr>
          <a:lstStyle/>
          <a:p>
            <a:r>
              <a:rPr lang="sv-SE" dirty="0"/>
              <a:t>INTERNETSÄKERHET</a:t>
            </a:r>
            <a:endParaRPr lang="en-SE" dirty="0"/>
          </a:p>
        </p:txBody>
      </p:sp>
      <p:sp>
        <p:nvSpPr>
          <p:cNvPr id="16" name="Right Arrow 15">
            <a:extLst>
              <a:ext uri="{FF2B5EF4-FFF2-40B4-BE49-F238E27FC236}">
                <a16:creationId xmlns:a16="http://schemas.microsoft.com/office/drawing/2014/main" id="{DD0CE093-4F4A-8E1F-B7C7-9A8A22F8BC7C}"/>
              </a:ext>
            </a:extLst>
          </p:cNvPr>
          <p:cNvSpPr/>
          <p:nvPr/>
        </p:nvSpPr>
        <p:spPr>
          <a:xfrm>
            <a:off x="1" y="3069166"/>
            <a:ext cx="1842386" cy="719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600" dirty="0"/>
              <a:t>Bluff-sms</a:t>
            </a:r>
          </a:p>
        </p:txBody>
      </p:sp>
      <p:sp>
        <p:nvSpPr>
          <p:cNvPr id="17" name="Right Arrow 16">
            <a:extLst>
              <a:ext uri="{FF2B5EF4-FFF2-40B4-BE49-F238E27FC236}">
                <a16:creationId xmlns:a16="http://schemas.microsoft.com/office/drawing/2014/main" id="{E522A362-8B8A-BD75-2083-ACE5A7ACE34E}"/>
              </a:ext>
            </a:extLst>
          </p:cNvPr>
          <p:cNvSpPr/>
          <p:nvPr/>
        </p:nvSpPr>
        <p:spPr>
          <a:xfrm>
            <a:off x="0" y="4906416"/>
            <a:ext cx="1842387" cy="719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600" dirty="0"/>
              <a:t>Äkta autosvar</a:t>
            </a:r>
          </a:p>
        </p:txBody>
      </p:sp>
      <p:sp>
        <p:nvSpPr>
          <p:cNvPr id="19" name="Right Arrow 18">
            <a:extLst>
              <a:ext uri="{FF2B5EF4-FFF2-40B4-BE49-F238E27FC236}">
                <a16:creationId xmlns:a16="http://schemas.microsoft.com/office/drawing/2014/main" id="{8B923E18-9A5E-EBC1-2DDA-B2A1D714212A}"/>
              </a:ext>
            </a:extLst>
          </p:cNvPr>
          <p:cNvSpPr/>
          <p:nvPr/>
        </p:nvSpPr>
        <p:spPr>
          <a:xfrm rot="10800000" flipV="1">
            <a:off x="4459988" y="4231482"/>
            <a:ext cx="1636012" cy="6749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600" dirty="0"/>
              <a:t>Gittes svar</a:t>
            </a:r>
          </a:p>
        </p:txBody>
      </p:sp>
      <p:sp>
        <p:nvSpPr>
          <p:cNvPr id="20" name="TextBox 19">
            <a:extLst>
              <a:ext uri="{FF2B5EF4-FFF2-40B4-BE49-F238E27FC236}">
                <a16:creationId xmlns:a16="http://schemas.microsoft.com/office/drawing/2014/main" id="{A9C4BC9F-EB3D-8DAF-D354-E976A1E4826A}"/>
              </a:ext>
            </a:extLst>
          </p:cNvPr>
          <p:cNvSpPr txBox="1"/>
          <p:nvPr/>
        </p:nvSpPr>
        <p:spPr>
          <a:xfrm>
            <a:off x="6444000" y="5979597"/>
            <a:ext cx="3878241" cy="276999"/>
          </a:xfrm>
          <a:prstGeom prst="rect">
            <a:avLst/>
          </a:prstGeom>
          <a:noFill/>
        </p:spPr>
        <p:txBody>
          <a:bodyPr wrap="none" rtlCol="0">
            <a:spAutoFit/>
          </a:bodyPr>
          <a:lstStyle/>
          <a:p>
            <a:r>
              <a:rPr lang="en-SE" sz="1200" dirty="0"/>
              <a:t>Gitte Pålsson. Foto: Kristan Alexanderson/Internetstiftelsen</a:t>
            </a:r>
          </a:p>
        </p:txBody>
      </p:sp>
      <p:sp>
        <p:nvSpPr>
          <p:cNvPr id="21" name="Right Arrow 20">
            <a:extLst>
              <a:ext uri="{FF2B5EF4-FFF2-40B4-BE49-F238E27FC236}">
                <a16:creationId xmlns:a16="http://schemas.microsoft.com/office/drawing/2014/main" id="{61B596EA-229B-53EE-ACE1-E83E9146944C}"/>
              </a:ext>
            </a:extLst>
          </p:cNvPr>
          <p:cNvSpPr/>
          <p:nvPr/>
        </p:nvSpPr>
        <p:spPr>
          <a:xfrm>
            <a:off x="0" y="1713194"/>
            <a:ext cx="2062305" cy="719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600" dirty="0"/>
              <a:t>Konversationstråd</a:t>
            </a:r>
          </a:p>
        </p:txBody>
      </p:sp>
    </p:spTree>
    <p:extLst>
      <p:ext uri="{BB962C8B-B14F-4D97-AF65-F5344CB8AC3E}">
        <p14:creationId xmlns:p14="http://schemas.microsoft.com/office/powerpoint/2010/main" val="3566046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2391-4938-9EEC-80DF-9B751044D7A7}"/>
              </a:ext>
            </a:extLst>
          </p:cNvPr>
          <p:cNvSpPr>
            <a:spLocks noGrp="1"/>
          </p:cNvSpPr>
          <p:nvPr>
            <p:ph type="title"/>
          </p:nvPr>
        </p:nvSpPr>
        <p:spPr/>
        <p:txBody>
          <a:bodyPr/>
          <a:lstStyle/>
          <a:p>
            <a:r>
              <a:rPr lang="en-SE" dirty="0"/>
              <a:t>FÖRDJUPNING: PODD OCH ARTIKEL</a:t>
            </a:r>
          </a:p>
        </p:txBody>
      </p:sp>
      <p:pic>
        <p:nvPicPr>
          <p:cNvPr id="7" name="Content Placeholder 6" descr="A pink card with a red cross  Description automatically generated">
            <a:extLst>
              <a:ext uri="{FF2B5EF4-FFF2-40B4-BE49-F238E27FC236}">
                <a16:creationId xmlns:a16="http://schemas.microsoft.com/office/drawing/2014/main" id="{B5149E44-DB2E-DFDB-2C16-B1F442859DB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92137" y="2447594"/>
            <a:ext cx="5765799" cy="2770749"/>
          </a:xfrm>
        </p:spPr>
      </p:pic>
      <p:pic>
        <p:nvPicPr>
          <p:cNvPr id="9" name="Picture Placeholder 8" descr="A person in a blue dress  Description automatically generated">
            <a:extLst>
              <a:ext uri="{FF2B5EF4-FFF2-40B4-BE49-F238E27FC236}">
                <a16:creationId xmlns:a16="http://schemas.microsoft.com/office/drawing/2014/main" id="{8F40BA90-E989-C1ED-E47E-CC6DEE55B0D7}"/>
              </a:ext>
            </a:extLst>
          </p:cNvPr>
          <p:cNvPicPr>
            <a:picLocks noGrp="1" noChangeAspect="1"/>
          </p:cNvPicPr>
          <p:nvPr>
            <p:ph type="pic" sz="quarter" idx="13"/>
          </p:nvPr>
        </p:nvPicPr>
        <p:blipFill>
          <a:blip r:embed="rId4">
            <a:extLst>
              <a:ext uri="{28A0092B-C50C-407E-A947-70E740481C1C}">
                <a14:useLocalDpi xmlns:a14="http://schemas.microsoft.com/office/drawing/2010/main"/>
              </a:ext>
            </a:extLst>
          </a:blip>
          <a:srcRect l="1795" r="1795"/>
          <a:stretch>
            <a:fillRect/>
          </a:stretch>
        </p:blipFill>
        <p:spPr/>
      </p:pic>
      <p:sp>
        <p:nvSpPr>
          <p:cNvPr id="5" name="Text Placeholder 4">
            <a:extLst>
              <a:ext uri="{FF2B5EF4-FFF2-40B4-BE49-F238E27FC236}">
                <a16:creationId xmlns:a16="http://schemas.microsoft.com/office/drawing/2014/main" id="{10F1810F-950B-C4C0-D5BD-73FCFDA99480}"/>
              </a:ext>
            </a:extLst>
          </p:cNvPr>
          <p:cNvSpPr>
            <a:spLocks noGrp="1"/>
          </p:cNvSpPr>
          <p:nvPr>
            <p:ph type="body" sz="quarter" idx="11"/>
          </p:nvPr>
        </p:nvSpPr>
        <p:spPr>
          <a:xfrm>
            <a:off x="809624" y="6379463"/>
            <a:ext cx="1183460" cy="257369"/>
          </a:xfrm>
        </p:spPr>
        <p:txBody>
          <a:bodyPr wrap="none">
            <a:spAutoFit/>
          </a:bodyPr>
          <a:lstStyle/>
          <a:p>
            <a:r>
              <a:rPr lang="sv-SE" dirty="0"/>
              <a:t>INTERNETSÄKERHET</a:t>
            </a:r>
            <a:endParaRPr lang="en-SE" dirty="0"/>
          </a:p>
        </p:txBody>
      </p:sp>
      <p:sp>
        <p:nvSpPr>
          <p:cNvPr id="10" name="TextBox 9">
            <a:extLst>
              <a:ext uri="{FF2B5EF4-FFF2-40B4-BE49-F238E27FC236}">
                <a16:creationId xmlns:a16="http://schemas.microsoft.com/office/drawing/2014/main" id="{9489152D-ABC0-CC92-DBAB-388E116C77A8}"/>
              </a:ext>
            </a:extLst>
          </p:cNvPr>
          <p:cNvSpPr txBox="1"/>
          <p:nvPr/>
        </p:nvSpPr>
        <p:spPr>
          <a:xfrm>
            <a:off x="6445250" y="6222485"/>
            <a:ext cx="4070350" cy="369332"/>
          </a:xfrm>
          <a:prstGeom prst="rect">
            <a:avLst/>
          </a:prstGeom>
          <a:noFill/>
        </p:spPr>
        <p:txBody>
          <a:bodyPr wrap="square" rtlCol="0">
            <a:spAutoFit/>
          </a:bodyPr>
          <a:lstStyle/>
          <a:p>
            <a:r>
              <a:rPr lang="en-SE" dirty="0">
                <a:hlinkClick r:id="rId5"/>
              </a:rPr>
              <a:t>Läs och lyssna på internetkunskap.se &gt;&gt;</a:t>
            </a:r>
            <a:endParaRPr lang="en-SE" dirty="0"/>
          </a:p>
        </p:txBody>
      </p:sp>
    </p:spTree>
    <p:extLst>
      <p:ext uri="{BB962C8B-B14F-4D97-AF65-F5344CB8AC3E}">
        <p14:creationId xmlns:p14="http://schemas.microsoft.com/office/powerpoint/2010/main" val="269645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INTERNETSTIFTELSEN</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108028" y="1515018"/>
            <a:ext cx="5118100" cy="5094126"/>
          </a:xfrm>
        </p:spPr>
        <p:txBody>
          <a:bodyPr/>
          <a:lstStyle/>
          <a:p>
            <a:r>
              <a:rPr lang="sv-SE" sz="2000" b="1" dirty="0">
                <a:effectLst/>
                <a:latin typeface="Calibri" panose="020F0502020204030204" pitchFamily="34" charset="0"/>
              </a:rPr>
              <a:t>Svenskarna och internet</a:t>
            </a:r>
            <a:br>
              <a:rPr lang="sv-SE" sz="2000" dirty="0">
                <a:effectLst/>
                <a:latin typeface="Calibri" panose="020F0502020204030204" pitchFamily="34" charset="0"/>
              </a:rPr>
            </a:br>
            <a:r>
              <a:rPr lang="sv-SE" sz="2000" i="1" dirty="0">
                <a:effectLst/>
                <a:latin typeface="Calibri" panose="020F0502020204030204" pitchFamily="34" charset="0"/>
              </a:rPr>
              <a:t>En årlig studie av svenska folkets internetvanor.</a:t>
            </a:r>
          </a:p>
          <a:p>
            <a:r>
              <a:rPr lang="sv-SE" sz="2000" b="1" dirty="0">
                <a:effectLst/>
                <a:latin typeface="Calibri" panose="020F0502020204030204" pitchFamily="34" charset="0"/>
              </a:rPr>
              <a:t>Internetkunskap</a:t>
            </a:r>
            <a:br>
              <a:rPr lang="sv-SE" sz="2000" dirty="0">
                <a:effectLst/>
                <a:latin typeface="Calibri" panose="020F0502020204030204" pitchFamily="34" charset="0"/>
              </a:rPr>
            </a:br>
            <a:r>
              <a:rPr lang="sv-SE" sz="2000" i="1" dirty="0">
                <a:effectLst/>
                <a:latin typeface="Calibri" panose="020F0502020204030204" pitchFamily="34" charset="0"/>
              </a:rPr>
              <a:t>Kunskap som hjälper dig att bli en säker och medveten internetanvändare.</a:t>
            </a:r>
          </a:p>
          <a:p>
            <a:r>
              <a:rPr lang="sv-SE" sz="2000" b="1" dirty="0">
                <a:effectLst/>
                <a:latin typeface="Calibri" panose="020F0502020204030204" pitchFamily="34" charset="0"/>
              </a:rPr>
              <a:t>Digitala lektioner</a:t>
            </a:r>
            <a:br>
              <a:rPr lang="sv-SE" sz="2000" dirty="0">
                <a:effectLst/>
                <a:latin typeface="Calibri" panose="020F0502020204030204" pitchFamily="34" charset="0"/>
              </a:rPr>
            </a:br>
            <a:r>
              <a:rPr lang="sv-SE" sz="2000" i="1" dirty="0">
                <a:effectLst/>
                <a:latin typeface="Calibri" panose="020F0502020204030204" pitchFamily="34" charset="0"/>
              </a:rPr>
              <a:t>En öppen digital läroresurs med färdiga lektioner för alla stadier i grundskolan.</a:t>
            </a:r>
          </a:p>
          <a:p>
            <a:r>
              <a:rPr lang="sv-SE" sz="2000" b="1" dirty="0">
                <a:effectLst/>
                <a:latin typeface="Calibri" panose="020F0502020204030204" pitchFamily="34" charset="0"/>
              </a:rPr>
              <a:t>Internetdagarna</a:t>
            </a:r>
            <a:br>
              <a:rPr lang="sv-SE" sz="2000" dirty="0">
                <a:effectLst/>
                <a:latin typeface="Calibri" panose="020F0502020204030204" pitchFamily="34" charset="0"/>
              </a:rPr>
            </a:br>
            <a:r>
              <a:rPr lang="sv-SE" sz="2000" i="1" dirty="0">
                <a:effectLst/>
                <a:latin typeface="Calibri" panose="020F0502020204030204" pitchFamily="34" charset="0"/>
              </a:rPr>
              <a:t>Årlig konferens för kunskap om internet och digitaliseringens påverkan på individ och samhälle.</a:t>
            </a:r>
          </a:p>
          <a:p>
            <a:r>
              <a:rPr lang="sv-SE" sz="2000" b="1" dirty="0" err="1">
                <a:effectLst/>
                <a:latin typeface="Calibri" panose="020F0502020204030204" pitchFamily="34" charset="0"/>
              </a:rPr>
              <a:t>Goto</a:t>
            </a:r>
            <a:r>
              <a:rPr lang="sv-SE" sz="2000" b="1" dirty="0">
                <a:effectLst/>
                <a:latin typeface="Calibri" panose="020F0502020204030204" pitchFamily="34" charset="0"/>
              </a:rPr>
              <a:t> 10</a:t>
            </a:r>
            <a:br>
              <a:rPr lang="sv-SE" sz="2000" dirty="0">
                <a:effectLst/>
                <a:latin typeface="Calibri" panose="020F0502020204030204" pitchFamily="34" charset="0"/>
              </a:rPr>
            </a:br>
            <a:r>
              <a:rPr lang="sv-SE" sz="2000" i="1" dirty="0">
                <a:effectLst/>
                <a:latin typeface="Calibri" panose="020F0502020204030204" pitchFamily="34" charset="0"/>
              </a:rPr>
              <a:t>En kostnadsfri mötesplats för arbete, kunskapsutbyte och innovation.</a:t>
            </a:r>
          </a:p>
          <a:p>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400801"/>
            <a:ext cx="1209676" cy="208344"/>
          </a:xfrm>
        </p:spPr>
        <p:txBody>
          <a:bodyPr/>
          <a:lstStyle/>
          <a:p>
            <a:r>
              <a:rPr lang="sv-SE" dirty="0"/>
              <a:t>INTERNETSÄKERHET</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15018"/>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ea typeface="Arial" charset="0"/>
                <a:cs typeface="Calibri Light" panose="020F0302020204030204" pitchFamily="34" charset="0"/>
              </a:rPr>
              <a:t>Internetstiftelsen är en oberoende, affärsdriven och allmännyttig organisation.</a:t>
            </a:r>
          </a:p>
          <a:p>
            <a:pPr marL="0" indent="0">
              <a:buNone/>
            </a:pPr>
            <a:r>
              <a:rPr lang="sv-SE" sz="2000" dirty="0">
                <a:ea typeface="Arial" charset="0"/>
                <a:cs typeface="Calibri Light" panose="020F0302020204030204" pitchFamily="34" charset="0"/>
              </a:rPr>
              <a:t>Vi verkar för ett internet som bidrar positivt till människan och samhället. </a:t>
            </a:r>
          </a:p>
          <a:p>
            <a:pPr marL="0" indent="0">
              <a:buNone/>
            </a:pPr>
            <a:r>
              <a:rPr lang="sv-SE" sz="2000" dirty="0">
                <a:ea typeface="Arial" charset="0"/>
                <a:cs typeface="Calibri Light" panose="020F0302020204030204" pitchFamily="34" charset="0"/>
              </a:rPr>
              <a:t>Vi ansvarar för internets svenska toppdomän .se och sköter även drift och administration av toppdomänen .nu. </a:t>
            </a:r>
          </a:p>
          <a:p>
            <a:pPr marL="0" indent="0">
              <a:buNone/>
            </a:pPr>
            <a:r>
              <a:rPr lang="sv-SE" sz="2000" dirty="0">
                <a:ea typeface="Arial" charset="0"/>
                <a:cs typeface="Calibri Light" panose="020F0302020204030204" pitchFamily="34" charset="0"/>
              </a:rPr>
              <a:t>Intäkterna från domänaffären finansierar satsningar för att alla i Sverige ska vilja, våga och kunna använda internet.</a:t>
            </a:r>
          </a:p>
          <a:p>
            <a:pPr marL="0" indent="0">
              <a:buNone/>
            </a:pPr>
            <a:endParaRPr lang="sv-SE" sz="2000" dirty="0">
              <a:ea typeface="Arial" charset="0"/>
              <a:cs typeface="Calibri Light" panose="020F0302020204030204" pitchFamily="34" charset="0"/>
            </a:endParaRPr>
          </a:p>
          <a:p>
            <a:pPr marL="0" indent="0">
              <a:buNone/>
            </a:pPr>
            <a:r>
              <a:rPr lang="sv-SE" sz="1800" i="1" dirty="0">
                <a:ea typeface="Arial" charset="0"/>
                <a:cs typeface="Calibri Light" panose="020F0302020204030204" pitchFamily="34" charset="0"/>
              </a:rPr>
              <a:t>Läs mer om </a:t>
            </a:r>
            <a:r>
              <a:rPr lang="sv-SE" sz="1800" i="1" dirty="0">
                <a:ea typeface="Arial" charset="0"/>
                <a:cs typeface="Arial" charset="0"/>
              </a:rPr>
              <a:t>Internetstiftelsen på </a:t>
            </a:r>
            <a:r>
              <a:rPr lang="sv-SE" sz="1800" i="1" dirty="0" err="1">
                <a:ea typeface="Arial" charset="0"/>
                <a:cs typeface="Arial" charset="0"/>
              </a:rPr>
              <a:t>internetstiftelsen.se</a:t>
            </a:r>
            <a:endParaRPr lang="sv-SE" sz="2000" dirty="0"/>
          </a:p>
        </p:txBody>
      </p:sp>
    </p:spTree>
    <p:extLst>
      <p:ext uri="{BB962C8B-B14F-4D97-AF65-F5344CB8AC3E}">
        <p14:creationId xmlns:p14="http://schemas.microsoft.com/office/powerpoint/2010/main" val="2007926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5</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Var kritisk mot annonser på webben och sociala medier.</a:t>
            </a:r>
            <a:br>
              <a:rPr lang="sv-SE" b="1" dirty="0">
                <a:ea typeface="Arial" charset="0"/>
                <a:cs typeface="Arial" charset="0"/>
              </a:rPr>
            </a:br>
            <a:endParaRPr lang="sv-SE" b="1" dirty="0">
              <a:ea typeface="Arial" charset="0"/>
              <a:cs typeface="Arial" charset="0"/>
            </a:endParaRPr>
          </a:p>
          <a:p>
            <a:pPr>
              <a:tabLst>
                <a:tab pos="214313" algn="l"/>
              </a:tabLst>
            </a:pPr>
            <a:r>
              <a:rPr lang="sv-SE" dirty="0">
                <a:cs typeface="Arial" charset="0"/>
              </a:rPr>
              <a:t>Se upp för annonser med fantastiska erbjudanden, gratisprodukter, investeringsförslag, tävlingar och olika </a:t>
            </a:r>
            <a:r>
              <a:rPr lang="sv-SE" dirty="0" err="1">
                <a:cs typeface="Arial" charset="0"/>
              </a:rPr>
              <a:t>quiz</a:t>
            </a:r>
            <a:r>
              <a:rPr lang="sv-SE" dirty="0">
                <a:cs typeface="Arial" charset="0"/>
              </a:rPr>
              <a:t>.</a:t>
            </a:r>
          </a:p>
          <a:p>
            <a:pPr>
              <a:tabLst>
                <a:tab pos="214313" algn="l"/>
              </a:tabLst>
            </a:pPr>
            <a:r>
              <a:rPr lang="sv-SE" dirty="0">
                <a:cs typeface="Arial" charset="0"/>
              </a:rPr>
              <a:t>Kom också ihåg att din dator inte har fått virus bara för att det står så i olika pop </a:t>
            </a:r>
            <a:r>
              <a:rPr lang="sv-SE" dirty="0" err="1">
                <a:cs typeface="Arial" charset="0"/>
              </a:rPr>
              <a:t>up</a:t>
            </a:r>
            <a:r>
              <a:rPr lang="sv-SE" dirty="0">
                <a:cs typeface="Arial" charset="0"/>
              </a:rPr>
              <a:t>-fönster på webben. Dessa varningar är falska och syftar till att infektera din enhet med virus.</a:t>
            </a:r>
          </a:p>
          <a:p>
            <a:pPr marL="0" indent="0">
              <a:buNone/>
              <a:tabLst>
                <a:tab pos="214313" algn="l"/>
              </a:tabLst>
            </a:pPr>
            <a:endParaRPr lang="sv-SE" b="1" dirty="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51639"/>
            <a:ext cx="1235486" cy="257505"/>
          </a:xfrm>
        </p:spPr>
        <p:txBody>
          <a:bodyPr>
            <a:noAutofit/>
          </a:bodyPr>
          <a:lstStyle/>
          <a:p>
            <a:r>
              <a:rPr lang="sv-SE" dirty="0"/>
              <a:t>INTERNETSÄKERHET</a:t>
            </a:r>
          </a:p>
        </p:txBody>
      </p:sp>
      <p:pic>
        <p:nvPicPr>
          <p:cNvPr id="4" name="Platshållare för bild 3" descr="En bild som visar text, bärbar dator, inomhus, sitter  Automatiskt genererad beskrivning">
            <a:extLst>
              <a:ext uri="{FF2B5EF4-FFF2-40B4-BE49-F238E27FC236}">
                <a16:creationId xmlns:a16="http://schemas.microsoft.com/office/drawing/2014/main" id="{96AA1FF4-A428-0BC1-DCB5-8311555D0A2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84720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FALSK ANNONS</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programvara, Webbplats, Webbsida  Automatiskt genererad beskrivning">
            <a:extLst>
              <a:ext uri="{FF2B5EF4-FFF2-40B4-BE49-F238E27FC236}">
                <a16:creationId xmlns:a16="http://schemas.microsoft.com/office/drawing/2014/main" id="{C6982CD3-A785-C556-2404-EE67987CCFF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26915" t="19618" r="26860" b="950"/>
          <a:stretch/>
        </p:blipFill>
        <p:spPr>
          <a:xfrm>
            <a:off x="3867150" y="1437027"/>
            <a:ext cx="4457700" cy="4974406"/>
          </a:xfrm>
        </p:spPr>
      </p:pic>
    </p:spTree>
    <p:extLst>
      <p:ext uri="{BB962C8B-B14F-4D97-AF65-F5344CB8AC3E}">
        <p14:creationId xmlns:p14="http://schemas.microsoft.com/office/powerpoint/2010/main" val="2346355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B5E0A6-24E7-4383-E623-164494D04027}"/>
              </a:ext>
            </a:extLst>
          </p:cNvPr>
          <p:cNvSpPr>
            <a:spLocks noGrp="1"/>
          </p:cNvSpPr>
          <p:nvPr>
            <p:ph type="title"/>
          </p:nvPr>
        </p:nvSpPr>
        <p:spPr/>
        <p:txBody>
          <a:bodyPr/>
          <a:lstStyle/>
          <a:p>
            <a:r>
              <a:rPr lang="sv-SE" dirty="0"/>
              <a:t>EXEMPEL: FALSK KLONAD WEBBSIDA</a:t>
            </a:r>
          </a:p>
        </p:txBody>
      </p:sp>
      <p:pic>
        <p:nvPicPr>
          <p:cNvPr id="10" name="Platshållare för bild 9" descr="En bild som visar text, skärmbild, programvara, design&#10;&#10;Automatiskt genererad beskrivning">
            <a:extLst>
              <a:ext uri="{FF2B5EF4-FFF2-40B4-BE49-F238E27FC236}">
                <a16:creationId xmlns:a16="http://schemas.microsoft.com/office/drawing/2014/main" id="{4DE2C894-757C-FCE1-089F-E2CBE841FD5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5917" b="5917"/>
          <a:stretch>
            <a:fillRect/>
          </a:stretch>
        </p:blipFill>
        <p:spPr/>
      </p:pic>
      <p:sp>
        <p:nvSpPr>
          <p:cNvPr id="13" name="Platshållare för text 2">
            <a:extLst>
              <a:ext uri="{FF2B5EF4-FFF2-40B4-BE49-F238E27FC236}">
                <a16:creationId xmlns:a16="http://schemas.microsoft.com/office/drawing/2014/main" id="{C0415485-213C-D460-F83D-FC216AD96948}"/>
              </a:ext>
            </a:extLst>
          </p:cNvPr>
          <p:cNvSpPr txBox="1">
            <a:spLocks/>
          </p:cNvSpPr>
          <p:nvPr/>
        </p:nvSpPr>
        <p:spPr>
          <a:xfrm>
            <a:off x="809625" y="6411433"/>
            <a:ext cx="1210562" cy="197711"/>
          </a:xfrm>
          <a:prstGeom prst="rect">
            <a:avLst/>
          </a:prstGeom>
          <a:solidFill>
            <a:schemeClr val="accent1"/>
          </a:solidFill>
        </p:spPr>
        <p:txBody>
          <a:bodyPr vert="horz" lIns="91440" tIns="72000" rIns="36000" bIns="45720" rtlCol="0" anchor="ctr" anchorCtr="0">
            <a:noAutofit/>
          </a:bodyPr>
          <a:lstStyle>
            <a:lvl1pPr marL="0" indent="0" algn="l" defTabSz="914400" rtl="0" eaLnBrk="1" latinLnBrk="0" hangingPunct="1">
              <a:lnSpc>
                <a:spcPct val="90000"/>
              </a:lnSpc>
              <a:spcBef>
                <a:spcPts val="1000"/>
              </a:spcBef>
              <a:buFontTx/>
              <a:buNone/>
              <a:defRPr sz="10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INTERNETSÄKERHET</a:t>
            </a:r>
            <a:endParaRPr lang="sv-SE" dirty="0"/>
          </a:p>
        </p:txBody>
      </p:sp>
    </p:spTree>
    <p:extLst>
      <p:ext uri="{BB962C8B-B14F-4D97-AF65-F5344CB8AC3E}">
        <p14:creationId xmlns:p14="http://schemas.microsoft.com/office/powerpoint/2010/main" val="3463865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110B18-D2D4-DB67-7B00-33DE924659E8}"/>
              </a:ext>
            </a:extLst>
          </p:cNvPr>
          <p:cNvSpPr>
            <a:spLocks noGrp="1"/>
          </p:cNvSpPr>
          <p:nvPr>
            <p:ph type="title"/>
          </p:nvPr>
        </p:nvSpPr>
        <p:spPr/>
        <p:txBody>
          <a:bodyPr/>
          <a:lstStyle/>
          <a:p>
            <a:r>
              <a:rPr lang="sv-SE" dirty="0"/>
              <a:t>EXEMPEL: FALSK KLONAD WEBBSIDA</a:t>
            </a:r>
          </a:p>
        </p:txBody>
      </p:sp>
      <p:pic>
        <p:nvPicPr>
          <p:cNvPr id="6" name="Platshållare för bild 5" descr="En bild som visar text, skärmbild, multimedia, programvara&#10;&#10;Automatiskt genererad beskrivning">
            <a:extLst>
              <a:ext uri="{FF2B5EF4-FFF2-40B4-BE49-F238E27FC236}">
                <a16:creationId xmlns:a16="http://schemas.microsoft.com/office/drawing/2014/main" id="{A7C6E310-EF38-23DE-0042-E67F2F813B52}"/>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5917" b="5917"/>
          <a:stretch>
            <a:fillRect/>
          </a:stretch>
        </p:blipFill>
        <p:spPr/>
      </p:pic>
      <p:sp>
        <p:nvSpPr>
          <p:cNvPr id="7" name="Platshållare för text 2">
            <a:extLst>
              <a:ext uri="{FF2B5EF4-FFF2-40B4-BE49-F238E27FC236}">
                <a16:creationId xmlns:a16="http://schemas.microsoft.com/office/drawing/2014/main" id="{8DCEEC00-A092-2AD0-4479-BDDDD0D775BC}"/>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3112186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FCEAF7-69D0-DC18-0675-DCCF57E86879}"/>
              </a:ext>
            </a:extLst>
          </p:cNvPr>
          <p:cNvSpPr>
            <a:spLocks noGrp="1"/>
          </p:cNvSpPr>
          <p:nvPr>
            <p:ph type="title"/>
          </p:nvPr>
        </p:nvSpPr>
        <p:spPr/>
        <p:txBody>
          <a:bodyPr/>
          <a:lstStyle/>
          <a:p>
            <a:r>
              <a:rPr lang="sv-SE" dirty="0"/>
              <a:t>EXEMPEL: FALSK KLONAD WEBBSIDA</a:t>
            </a:r>
          </a:p>
        </p:txBody>
      </p:sp>
      <p:pic>
        <p:nvPicPr>
          <p:cNvPr id="6" name="Platshållare för bild 5" descr="En bild som visar skärmbild, elektronik&#10;&#10;Automatiskt genererad beskrivning">
            <a:extLst>
              <a:ext uri="{FF2B5EF4-FFF2-40B4-BE49-F238E27FC236}">
                <a16:creationId xmlns:a16="http://schemas.microsoft.com/office/drawing/2014/main" id="{9FE81304-6895-53F7-2FCF-7F9590D108E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5917" b="5917"/>
          <a:stretch>
            <a:fillRect/>
          </a:stretch>
        </p:blipFill>
        <p:spPr/>
      </p:pic>
      <p:sp>
        <p:nvSpPr>
          <p:cNvPr id="7" name="Platshållare för text 2">
            <a:extLst>
              <a:ext uri="{FF2B5EF4-FFF2-40B4-BE49-F238E27FC236}">
                <a16:creationId xmlns:a16="http://schemas.microsoft.com/office/drawing/2014/main" id="{B999555E-C7AC-AC6A-CA87-67672E2FA7C0}"/>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885079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A83049-78C0-52B2-A919-AAD101FE7278}"/>
              </a:ext>
            </a:extLst>
          </p:cNvPr>
          <p:cNvSpPr>
            <a:spLocks noGrp="1"/>
          </p:cNvSpPr>
          <p:nvPr>
            <p:ph type="title"/>
          </p:nvPr>
        </p:nvSpPr>
        <p:spPr/>
        <p:txBody>
          <a:bodyPr/>
          <a:lstStyle/>
          <a:p>
            <a:r>
              <a:rPr lang="sv-SE" dirty="0"/>
              <a:t>EXEMPEL: FALSK KLONAD WEBBSIDA</a:t>
            </a:r>
          </a:p>
        </p:txBody>
      </p:sp>
      <p:pic>
        <p:nvPicPr>
          <p:cNvPr id="6" name="Platshållare för bild 5" descr="En bild som visar skärmbild, Multimedieprogram, programvara&#10;&#10;Automatiskt genererad beskrivning">
            <a:extLst>
              <a:ext uri="{FF2B5EF4-FFF2-40B4-BE49-F238E27FC236}">
                <a16:creationId xmlns:a16="http://schemas.microsoft.com/office/drawing/2014/main" id="{049984C0-575E-80D9-7CC8-273FBD0B049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5917" b="5917"/>
          <a:stretch>
            <a:fillRect/>
          </a:stretch>
        </p:blipFill>
        <p:spPr/>
      </p:pic>
      <p:sp>
        <p:nvSpPr>
          <p:cNvPr id="7" name="Platshållare för text 2">
            <a:extLst>
              <a:ext uri="{FF2B5EF4-FFF2-40B4-BE49-F238E27FC236}">
                <a16:creationId xmlns:a16="http://schemas.microsoft.com/office/drawing/2014/main" id="{C264D706-62A5-8FD2-3717-68D4715FBF97}"/>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320804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8512F6-3ECC-C7C3-A2C2-4FFE07135619}"/>
              </a:ext>
            </a:extLst>
          </p:cNvPr>
          <p:cNvSpPr>
            <a:spLocks noGrp="1"/>
          </p:cNvSpPr>
          <p:nvPr>
            <p:ph type="title"/>
          </p:nvPr>
        </p:nvSpPr>
        <p:spPr/>
        <p:txBody>
          <a:bodyPr/>
          <a:lstStyle/>
          <a:p>
            <a:r>
              <a:rPr lang="sv-SE" dirty="0"/>
              <a:t>EXEMPEL: FALSK KLONAD WEBBSIDA</a:t>
            </a:r>
          </a:p>
        </p:txBody>
      </p:sp>
      <p:pic>
        <p:nvPicPr>
          <p:cNvPr id="6" name="Platshållare för bild 5" descr="En bild som visar text, skärmbild, programvara, Multimedieprogram&#10;&#10;Automatiskt genererad beskrivning">
            <a:extLst>
              <a:ext uri="{FF2B5EF4-FFF2-40B4-BE49-F238E27FC236}">
                <a16:creationId xmlns:a16="http://schemas.microsoft.com/office/drawing/2014/main" id="{61D8A057-9BD9-2B94-48B4-E492328360FF}"/>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5917" b="5917"/>
          <a:stretch>
            <a:fillRect/>
          </a:stretch>
        </p:blipFill>
        <p:spPr/>
      </p:pic>
      <p:sp>
        <p:nvSpPr>
          <p:cNvPr id="7" name="Platshållare för text 2">
            <a:extLst>
              <a:ext uri="{FF2B5EF4-FFF2-40B4-BE49-F238E27FC236}">
                <a16:creationId xmlns:a16="http://schemas.microsoft.com/office/drawing/2014/main" id="{E7C49181-69FD-F3F3-8C01-7C35668BD4FD}"/>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3960768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B83B73-0C60-016E-7B59-CB6CB689C8D7}"/>
              </a:ext>
            </a:extLst>
          </p:cNvPr>
          <p:cNvSpPr>
            <a:spLocks noGrp="1"/>
          </p:cNvSpPr>
          <p:nvPr>
            <p:ph type="title"/>
          </p:nvPr>
        </p:nvSpPr>
        <p:spPr/>
        <p:txBody>
          <a:bodyPr/>
          <a:lstStyle/>
          <a:p>
            <a:r>
              <a:rPr lang="sv-SE" dirty="0"/>
              <a:t>EXEMPEL: FALSK KLONAD WEBBSIDA</a:t>
            </a:r>
          </a:p>
        </p:txBody>
      </p:sp>
      <p:pic>
        <p:nvPicPr>
          <p:cNvPr id="6" name="Platshållare för bild 5" descr="En bild som visar programvara, Webbsida, skärmbild, text&#10;&#10;Automatiskt genererad beskrivning">
            <a:extLst>
              <a:ext uri="{FF2B5EF4-FFF2-40B4-BE49-F238E27FC236}">
                <a16:creationId xmlns:a16="http://schemas.microsoft.com/office/drawing/2014/main" id="{24B4F274-5260-BB85-0FE4-E6DE8B88A6D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5917" b="5917"/>
          <a:stretch>
            <a:fillRect/>
          </a:stretch>
        </p:blipFill>
        <p:spPr/>
      </p:pic>
      <p:sp>
        <p:nvSpPr>
          <p:cNvPr id="7" name="Platshållare för text 2">
            <a:extLst>
              <a:ext uri="{FF2B5EF4-FFF2-40B4-BE49-F238E27FC236}">
                <a16:creationId xmlns:a16="http://schemas.microsoft.com/office/drawing/2014/main" id="{C7C3C5BE-16C6-CAD3-2567-B1025FB596CE}"/>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3431564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BC8655-03B8-E539-AD86-93B3747E1651}"/>
              </a:ext>
            </a:extLst>
          </p:cNvPr>
          <p:cNvSpPr>
            <a:spLocks noGrp="1"/>
          </p:cNvSpPr>
          <p:nvPr>
            <p:ph type="title"/>
          </p:nvPr>
        </p:nvSpPr>
        <p:spPr/>
        <p:txBody>
          <a:bodyPr/>
          <a:lstStyle/>
          <a:p>
            <a:r>
              <a:rPr lang="sv-SE" dirty="0"/>
              <a:t>EXEMPEL: FALSK KLONAD WEBBSIDA</a:t>
            </a:r>
          </a:p>
        </p:txBody>
      </p:sp>
      <p:pic>
        <p:nvPicPr>
          <p:cNvPr id="6" name="Platshållare för bild 5" descr="En bild som visar text, programvara, Webbsida, Datorikon&#10;&#10;Automatiskt genererad beskrivning">
            <a:extLst>
              <a:ext uri="{FF2B5EF4-FFF2-40B4-BE49-F238E27FC236}">
                <a16:creationId xmlns:a16="http://schemas.microsoft.com/office/drawing/2014/main" id="{4CB2D4B4-4BD8-1F72-B2BD-94B6DADA562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5917" b="5917"/>
          <a:stretch>
            <a:fillRect/>
          </a:stretch>
        </p:blipFill>
        <p:spPr/>
      </p:pic>
      <p:sp>
        <p:nvSpPr>
          <p:cNvPr id="7" name="Platshållare för text 2">
            <a:extLst>
              <a:ext uri="{FF2B5EF4-FFF2-40B4-BE49-F238E27FC236}">
                <a16:creationId xmlns:a16="http://schemas.microsoft.com/office/drawing/2014/main" id="{9B0F34F9-2C31-ED8C-D365-F6119FDBCB47}"/>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3758009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3: FALSK VIRUSVARNING</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a:extLst>
              <a:ext uri="{FF2B5EF4-FFF2-40B4-BE49-F238E27FC236}">
                <a16:creationId xmlns:a16="http://schemas.microsoft.com/office/drawing/2014/main" id="{B9A5C6A5-4F47-E642-8C2E-0253AD79104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739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a:xfrm>
            <a:off x="601438" y="623164"/>
            <a:ext cx="10515600" cy="567462"/>
          </a:xfrm>
        </p:spPr>
        <p:txBody>
          <a:bodyPr/>
          <a:lstStyle/>
          <a:p>
            <a:r>
              <a:rPr lang="sv-SE" dirty="0">
                <a:solidFill>
                  <a:srgbClr val="1F2A36"/>
                </a:solidFill>
                <a:latin typeface="Calibri" panose="020F0502020204030204" pitchFamily="34" charset="0"/>
                <a:cs typeface="Calibri" panose="020F0502020204030204" pitchFamily="34" charset="0"/>
              </a:rPr>
              <a:t>BLUFFMEJL OCH SMS – VANLIGASTE </a:t>
            </a:r>
            <a:r>
              <a:rPr lang="sv-SE" b="1" i="0" dirty="0">
                <a:solidFill>
                  <a:srgbClr val="1F2A36"/>
                </a:solidFill>
                <a:effectLst/>
                <a:latin typeface="Calibri" panose="020F0502020204030204" pitchFamily="34" charset="0"/>
                <a:cs typeface="Calibri" panose="020F0502020204030204" pitchFamily="34" charset="0"/>
              </a:rPr>
              <a:t>BEDRÄGERIFÖRSÖKET</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3" y="6372006"/>
            <a:ext cx="1207435" cy="257369"/>
          </a:xfrm>
        </p:spPr>
        <p:txBody>
          <a:bodyPr wrap="none">
            <a:spAutoFit/>
          </a:bodyPr>
          <a:lstStyle/>
          <a:p>
            <a:r>
              <a:rPr lang="sv-SE" dirty="0"/>
              <a:t>INTERNETSÄKERHET</a:t>
            </a:r>
          </a:p>
        </p:txBody>
      </p:sp>
      <p:sp>
        <p:nvSpPr>
          <p:cNvPr id="27" name="textruta 26">
            <a:extLst>
              <a:ext uri="{FF2B5EF4-FFF2-40B4-BE49-F238E27FC236}">
                <a16:creationId xmlns:a16="http://schemas.microsoft.com/office/drawing/2014/main" id="{425B354C-B335-0B1F-FAAF-50096DF94C70}"/>
              </a:ext>
            </a:extLst>
          </p:cNvPr>
          <p:cNvSpPr txBox="1"/>
          <p:nvPr/>
        </p:nvSpPr>
        <p:spPr>
          <a:xfrm>
            <a:off x="622703" y="1225141"/>
            <a:ext cx="8287379" cy="646331"/>
          </a:xfrm>
          <a:prstGeom prst="rect">
            <a:avLst/>
          </a:prstGeom>
          <a:noFill/>
        </p:spPr>
        <p:txBody>
          <a:bodyPr wrap="square">
            <a:spAutoFit/>
          </a:bodyPr>
          <a:lstStyle/>
          <a:p>
            <a:pPr algn="l" rtl="0">
              <a:defRPr sz="1862" b="0" i="0" u="none" strike="noStrike" kern="1200" spc="0" baseline="0">
                <a:solidFill>
                  <a:srgbClr val="000000">
                    <a:lumMod val="65000"/>
                    <a:lumOff val="35000"/>
                  </a:srgbClr>
                </a:solidFill>
                <a:latin typeface="+mn-lt"/>
                <a:ea typeface="+mn-ea"/>
                <a:cs typeface="+mn-cs"/>
              </a:defRPr>
            </a:pPr>
            <a:r>
              <a:rPr lang="sv-SE" sz="1800" b="0" i="0" u="none" strike="noStrike" baseline="0" dirty="0">
                <a:solidFill>
                  <a:schemeClr val="tx1"/>
                </a:solidFill>
                <a:effectLst/>
              </a:rPr>
              <a:t>Fråga: Har du någon gång under de senaste 12 månaderna blivit utsatt för något av följande bedrägerier/bedrägeriförsök på internet?</a:t>
            </a:r>
            <a:endParaRPr lang="sv-SE" sz="1800" dirty="0">
              <a:solidFill>
                <a:schemeClr val="tx1"/>
              </a:solidFill>
            </a:endParaRPr>
          </a:p>
        </p:txBody>
      </p:sp>
      <p:graphicFrame>
        <p:nvGraphicFramePr>
          <p:cNvPr id="37" name="Platshållare för diagram 36">
            <a:extLst>
              <a:ext uri="{FF2B5EF4-FFF2-40B4-BE49-F238E27FC236}">
                <a16:creationId xmlns:a16="http://schemas.microsoft.com/office/drawing/2014/main" id="{E1F91795-683F-AA63-F889-0397C27351C6}"/>
              </a:ext>
            </a:extLst>
          </p:cNvPr>
          <p:cNvGraphicFramePr>
            <a:graphicFrameLocks noGrp="1"/>
          </p:cNvGraphicFramePr>
          <p:nvPr>
            <p:ph type="chart" sz="quarter" idx="10"/>
            <p:extLst>
              <p:ext uri="{D42A27DB-BD31-4B8C-83A1-F6EECF244321}">
                <p14:modId xmlns:p14="http://schemas.microsoft.com/office/powerpoint/2010/main" val="2126075406"/>
              </p:ext>
            </p:extLst>
          </p:nvPr>
        </p:nvGraphicFramePr>
        <p:xfrm>
          <a:off x="1024454" y="1986715"/>
          <a:ext cx="10143092" cy="4405522"/>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ruta 37">
            <a:extLst>
              <a:ext uri="{FF2B5EF4-FFF2-40B4-BE49-F238E27FC236}">
                <a16:creationId xmlns:a16="http://schemas.microsoft.com/office/drawing/2014/main" id="{3D5239ED-E843-E442-DCE6-0C02E9B4DC0C}"/>
              </a:ext>
            </a:extLst>
          </p:cNvPr>
          <p:cNvSpPr txBox="1"/>
          <p:nvPr/>
        </p:nvSpPr>
        <p:spPr>
          <a:xfrm>
            <a:off x="8992643" y="6478339"/>
            <a:ext cx="2752165" cy="261610"/>
          </a:xfrm>
          <a:prstGeom prst="rect">
            <a:avLst/>
          </a:prstGeom>
          <a:noFill/>
        </p:spPr>
        <p:txBody>
          <a:bodyPr wrap="square">
            <a:spAutoFit/>
          </a:bodyPr>
          <a:lstStyle/>
          <a:p>
            <a:pPr algn="r"/>
            <a:r>
              <a:rPr lang="sv-SE" sz="1100" dirty="0">
                <a:latin typeface="Calibri Light" panose="020F0302020204030204" pitchFamily="34" charset="0"/>
                <a:ea typeface="Arial" charset="0"/>
                <a:cs typeface="Calibri Light" panose="020F0302020204030204" pitchFamily="34" charset="0"/>
              </a:rPr>
              <a:t>Källa: </a:t>
            </a:r>
            <a:r>
              <a:rPr lang="sv-SE" sz="1100" dirty="0">
                <a:latin typeface="Calibri Light" panose="020F0302020204030204" pitchFamily="34" charset="0"/>
                <a:ea typeface="Arial" charset="0"/>
                <a:cs typeface="Calibri Light" panose="020F0302020204030204" pitchFamily="34" charset="0"/>
                <a:hlinkClick r:id="rId4">
                  <a:extLst>
                    <a:ext uri="{A12FA001-AC4F-418D-AE19-62706E023703}">
                      <ahyp:hlinkClr xmlns:ahyp="http://schemas.microsoft.com/office/drawing/2018/hyperlinkcolor" val="tx"/>
                    </a:ext>
                  </a:extLst>
                </a:hlinkClick>
              </a:rPr>
              <a:t>Svenskarna och internet 2022</a:t>
            </a:r>
            <a:endParaRPr lang="sv-SE" sz="1100" dirty="0"/>
          </a:p>
        </p:txBody>
      </p:sp>
    </p:spTree>
    <p:extLst>
      <p:ext uri="{BB962C8B-B14F-4D97-AF65-F5344CB8AC3E}">
        <p14:creationId xmlns:p14="http://schemas.microsoft.com/office/powerpoint/2010/main" val="3068154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6</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pPr marL="0" indent="0">
              <a:buNone/>
            </a:pPr>
            <a:r>
              <a:rPr lang="sv-SE" b="1" dirty="0">
                <a:ea typeface="Arial" charset="0"/>
                <a:cs typeface="Calibri Light" panose="020F0302020204030204" pitchFamily="34" charset="0"/>
              </a:rPr>
              <a:t>Skydda dina dator mot virus och andra skadeprogram.</a:t>
            </a:r>
          </a:p>
          <a:p>
            <a:pPr marL="0" indent="0">
              <a:buNone/>
            </a:pPr>
            <a:endParaRPr lang="sv-SE" b="1" dirty="0">
              <a:ea typeface="Arial" charset="0"/>
              <a:cs typeface="Calibri Light" panose="020F0302020204030204" pitchFamily="34" charset="0"/>
            </a:endParaRPr>
          </a:p>
          <a:p>
            <a:r>
              <a:rPr lang="sv-SE" dirty="0">
                <a:ea typeface="Arial" charset="0"/>
                <a:cs typeface="Calibri" panose="020F0502020204030204" pitchFamily="34" charset="0"/>
              </a:rPr>
              <a:t>Använd ett bra antivirusprogram och aktivera din dators brandvägg.</a:t>
            </a:r>
          </a:p>
          <a:p>
            <a:r>
              <a:rPr lang="sv-SE" dirty="0">
                <a:ea typeface="Arial" charset="0"/>
                <a:cs typeface="Calibri" panose="020F0502020204030204" pitchFamily="34" charset="0"/>
              </a:rPr>
              <a:t>Uppdatera operativsystem, </a:t>
            </a:r>
            <a:r>
              <a:rPr lang="sv-SE" dirty="0" err="1">
                <a:ea typeface="Arial" charset="0"/>
                <a:cs typeface="Calibri" panose="020F0502020204030204" pitchFamily="34" charset="0"/>
              </a:rPr>
              <a:t>appar</a:t>
            </a:r>
            <a:r>
              <a:rPr lang="sv-SE" dirty="0">
                <a:ea typeface="Arial" charset="0"/>
                <a:cs typeface="Calibri" panose="020F0502020204030204" pitchFamily="34" charset="0"/>
              </a:rPr>
              <a:t> och program direkt när det finns nya uppdateringar.</a:t>
            </a:r>
          </a:p>
          <a:p>
            <a:r>
              <a:rPr lang="sv-SE" dirty="0" err="1">
                <a:ea typeface="Arial" charset="0"/>
                <a:cs typeface="Calibri" panose="020F0502020204030204" pitchFamily="34" charset="0"/>
              </a:rPr>
              <a:t>Avinstallera</a:t>
            </a:r>
            <a:r>
              <a:rPr lang="sv-SE" dirty="0">
                <a:ea typeface="Arial" charset="0"/>
                <a:cs typeface="Calibri" panose="020F0502020204030204" pitchFamily="34" charset="0"/>
              </a:rPr>
              <a:t> och radera </a:t>
            </a:r>
            <a:r>
              <a:rPr lang="sv-SE" dirty="0" err="1">
                <a:ea typeface="Arial" charset="0"/>
                <a:cs typeface="Calibri" panose="020F0502020204030204" pitchFamily="34" charset="0"/>
              </a:rPr>
              <a:t>appar</a:t>
            </a:r>
            <a:r>
              <a:rPr lang="sv-SE" dirty="0">
                <a:ea typeface="Arial" charset="0"/>
                <a:cs typeface="Calibri" panose="020F0502020204030204" pitchFamily="34" charset="0"/>
              </a:rPr>
              <a:t> och program när du inte använder dem längre.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304311" cy="213756"/>
          </a:xfrm>
        </p:spPr>
        <p:txBody>
          <a:bodyPr>
            <a:noAutofit/>
          </a:bodyPr>
          <a:lstStyle/>
          <a:p>
            <a:r>
              <a:rPr lang="sv-SE" dirty="0"/>
              <a:t>INTERNETSÄKERHET</a:t>
            </a:r>
          </a:p>
        </p:txBody>
      </p:sp>
      <p:pic>
        <p:nvPicPr>
          <p:cNvPr id="7" name="Platshållare för bild 6" descr="En bild som visar text, bärbar dator, inomhus, sitter  Automatiskt genererad beskrivning">
            <a:extLst>
              <a:ext uri="{FF2B5EF4-FFF2-40B4-BE49-F238E27FC236}">
                <a16:creationId xmlns:a16="http://schemas.microsoft.com/office/drawing/2014/main" id="{AA9CAEEC-7735-9172-A7AC-37CBAF61C91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48515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TIPS 7</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108028" y="1515018"/>
            <a:ext cx="5118100" cy="5094126"/>
          </a:xfrm>
        </p:spPr>
        <p:txBody>
          <a:bodyPr/>
          <a:lstStyle/>
          <a:p>
            <a:pPr marL="0" indent="0">
              <a:buNone/>
            </a:pPr>
            <a:r>
              <a:rPr lang="sv-SE" b="1" dirty="0">
                <a:ea typeface="Arial" charset="0"/>
                <a:cs typeface="Arial" charset="0"/>
              </a:rPr>
              <a:t>Flerfaktorsautentisering</a:t>
            </a:r>
            <a:r>
              <a:rPr lang="sv-SE" dirty="0">
                <a:ea typeface="Arial" charset="0"/>
                <a:cs typeface="Arial" charset="0"/>
              </a:rPr>
              <a:t> </a:t>
            </a:r>
          </a:p>
          <a:p>
            <a:pPr marL="0" indent="0">
              <a:buNone/>
            </a:pPr>
            <a:r>
              <a:rPr lang="sv-SE" dirty="0">
                <a:ea typeface="Arial" charset="0"/>
                <a:cs typeface="Arial" charset="0"/>
              </a:rPr>
              <a:t>Innebär att du behöver flera olika sätt att identifiera dig för att logga in och aktiveras vanligtvis i respektive tjänsts inställningar.</a:t>
            </a:r>
          </a:p>
          <a:p>
            <a:pPr marL="0" indent="0">
              <a:buNone/>
            </a:pP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400801"/>
            <a:ext cx="1209676" cy="208344"/>
          </a:xfrm>
        </p:spPr>
        <p:txBody>
          <a:bodyPr/>
          <a:lstStyle/>
          <a:p>
            <a:r>
              <a:rPr lang="sv-SE" dirty="0"/>
              <a:t>INTERNETSÄKERHET</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15018"/>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sz="2000" b="1" dirty="0">
                <a:ea typeface="Arial" charset="0"/>
                <a:cs typeface="Arial" charset="0"/>
              </a:rPr>
              <a:t>Skydda din information och dina konton med starka lösenord och flerfaktorsautentisiering.</a:t>
            </a:r>
          </a:p>
          <a:p>
            <a:pPr marL="0" indent="0">
              <a:buNone/>
              <a:tabLst>
                <a:tab pos="214313" algn="l"/>
              </a:tabLst>
            </a:pPr>
            <a:endParaRPr lang="sv-SE" sz="2000" dirty="0">
              <a:ea typeface="Arial" charset="0"/>
              <a:cs typeface="Arial" charset="0"/>
            </a:endParaRPr>
          </a:p>
          <a:p>
            <a:pPr marL="0" indent="0">
              <a:buNone/>
              <a:tabLst>
                <a:tab pos="214313" algn="l"/>
              </a:tabLst>
            </a:pPr>
            <a:r>
              <a:rPr lang="sv-SE" sz="2000" dirty="0">
                <a:ea typeface="Arial" charset="0"/>
                <a:cs typeface="Arial" charset="0"/>
              </a:rPr>
              <a:t>Ett starkt lösenord ska vara:</a:t>
            </a:r>
          </a:p>
          <a:p>
            <a:pPr marL="285750" indent="-285750">
              <a:buFont typeface="Arial" panose="020B0604020202020204" pitchFamily="34" charset="0"/>
              <a:buChar char="•"/>
            </a:pPr>
            <a:r>
              <a:rPr lang="sv-SE" sz="2000" b="1" dirty="0">
                <a:ea typeface="Arial" charset="0"/>
                <a:cs typeface="Arial" charset="0"/>
              </a:rPr>
              <a:t>Långt</a:t>
            </a:r>
            <a:r>
              <a:rPr lang="sv-SE" sz="2000" dirty="0">
                <a:ea typeface="Arial" charset="0"/>
                <a:cs typeface="Arial" charset="0"/>
              </a:rPr>
              <a:t> – minst 12 tecken, gärna längre</a:t>
            </a:r>
          </a:p>
          <a:p>
            <a:pPr marL="285750" indent="-285750">
              <a:buFont typeface="Arial" panose="020B0604020202020204" pitchFamily="34" charset="0"/>
              <a:buChar char="•"/>
            </a:pPr>
            <a:r>
              <a:rPr lang="sv-SE" sz="2000" b="1" dirty="0">
                <a:ea typeface="Arial" charset="0"/>
                <a:cs typeface="Arial" charset="0"/>
              </a:rPr>
              <a:t>Ovanligt</a:t>
            </a:r>
            <a:r>
              <a:rPr lang="sv-SE" sz="2000" dirty="0">
                <a:ea typeface="Arial" charset="0"/>
                <a:cs typeface="Arial" charset="0"/>
              </a:rPr>
              <a:t> – det ska inte gå att gissa sig till</a:t>
            </a:r>
          </a:p>
          <a:p>
            <a:pPr marL="285750" indent="-285750">
              <a:buFont typeface="Arial" panose="020B0604020202020204" pitchFamily="34" charset="0"/>
              <a:buChar char="•"/>
            </a:pPr>
            <a:r>
              <a:rPr lang="sv-SE" sz="2000" b="1" dirty="0">
                <a:ea typeface="Arial" charset="0"/>
                <a:cs typeface="Arial" charset="0"/>
              </a:rPr>
              <a:t>Opersonligt</a:t>
            </a:r>
            <a:r>
              <a:rPr lang="sv-SE" sz="2000" dirty="0">
                <a:ea typeface="Arial" charset="0"/>
                <a:cs typeface="Arial" charset="0"/>
              </a:rPr>
              <a:t> – det ska inte gå att koppla till dig som person</a:t>
            </a:r>
          </a:p>
          <a:p>
            <a:pPr marL="285750" indent="-285750">
              <a:buFont typeface="Arial" panose="020B0604020202020204" pitchFamily="34" charset="0"/>
              <a:buChar char="•"/>
            </a:pPr>
            <a:r>
              <a:rPr lang="sv-SE" sz="2000" b="1" dirty="0">
                <a:ea typeface="Arial" charset="0"/>
                <a:cs typeface="Arial" charset="0"/>
              </a:rPr>
              <a:t>Unikt</a:t>
            </a:r>
            <a:r>
              <a:rPr lang="sv-SE" sz="2000" dirty="0">
                <a:ea typeface="Arial" charset="0"/>
                <a:cs typeface="Arial" charset="0"/>
              </a:rPr>
              <a:t> – det innebär att du ska ha olika lösenord för varje tjänst.</a:t>
            </a:r>
          </a:p>
        </p:txBody>
      </p:sp>
      <p:sp>
        <p:nvSpPr>
          <p:cNvPr id="3" name="Rektangel 2">
            <a:extLst>
              <a:ext uri="{FF2B5EF4-FFF2-40B4-BE49-F238E27FC236}">
                <a16:creationId xmlns:a16="http://schemas.microsoft.com/office/drawing/2014/main" id="{5478CB10-907F-8CD3-427D-495221888304}"/>
              </a:ext>
            </a:extLst>
          </p:cNvPr>
          <p:cNvSpPr/>
          <p:nvPr/>
        </p:nvSpPr>
        <p:spPr>
          <a:xfrm>
            <a:off x="7516906" y="4276165"/>
            <a:ext cx="4707891" cy="104102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sv-SE" b="1" dirty="0">
                <a:solidFill>
                  <a:schemeClr val="tx1"/>
                </a:solidFill>
                <a:ea typeface="Arial" charset="0"/>
                <a:cs typeface="Arial" charset="0"/>
              </a:rPr>
              <a:t>Det är extra viktigt att skydda din e-post </a:t>
            </a:r>
            <a:br>
              <a:rPr lang="sv-SE" b="1" dirty="0">
                <a:solidFill>
                  <a:schemeClr val="tx1"/>
                </a:solidFill>
                <a:ea typeface="Arial" charset="0"/>
                <a:cs typeface="Arial" charset="0"/>
              </a:rPr>
            </a:br>
            <a:r>
              <a:rPr lang="sv-SE" b="1" dirty="0">
                <a:solidFill>
                  <a:schemeClr val="tx1"/>
                </a:solidFill>
                <a:ea typeface="Arial" charset="0"/>
                <a:cs typeface="Arial" charset="0"/>
              </a:rPr>
              <a:t>och dina sociala medier ordentligt!</a:t>
            </a:r>
          </a:p>
        </p:txBody>
      </p:sp>
    </p:spTree>
    <p:extLst>
      <p:ext uri="{BB962C8B-B14F-4D97-AF65-F5344CB8AC3E}">
        <p14:creationId xmlns:p14="http://schemas.microsoft.com/office/powerpoint/2010/main" val="390898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E7A0-E7A4-EC0A-2EDB-6B577B53918F}"/>
              </a:ext>
            </a:extLst>
          </p:cNvPr>
          <p:cNvSpPr>
            <a:spLocks noGrp="1"/>
          </p:cNvSpPr>
          <p:nvPr>
            <p:ph type="title"/>
          </p:nvPr>
        </p:nvSpPr>
        <p:spPr/>
        <p:txBody>
          <a:bodyPr/>
          <a:lstStyle/>
          <a:p>
            <a:r>
              <a:rPr lang="en-SE"/>
              <a:t>AI OCH BEDRÄGERIER</a:t>
            </a:r>
            <a:endParaRPr lang="en-SE" dirty="0"/>
          </a:p>
        </p:txBody>
      </p:sp>
      <p:sp>
        <p:nvSpPr>
          <p:cNvPr id="3" name="Content Placeholder 2">
            <a:extLst>
              <a:ext uri="{FF2B5EF4-FFF2-40B4-BE49-F238E27FC236}">
                <a16:creationId xmlns:a16="http://schemas.microsoft.com/office/drawing/2014/main" id="{2A51F3D8-AF01-2C33-F404-503B8DED682B}"/>
              </a:ext>
            </a:extLst>
          </p:cNvPr>
          <p:cNvSpPr>
            <a:spLocks noGrp="1"/>
          </p:cNvSpPr>
          <p:nvPr>
            <p:ph idx="1"/>
          </p:nvPr>
        </p:nvSpPr>
        <p:spPr/>
        <p:txBody>
          <a:bodyPr/>
          <a:lstStyle/>
          <a:p>
            <a:pPr marL="0" indent="0">
              <a:buNone/>
            </a:pPr>
            <a:r>
              <a:rPr lang="en-SE"/>
              <a:t>Med AI har bedragarna fått ett verktyg för att göra fler bluffar snabbare samt mer övertygande.</a:t>
            </a:r>
          </a:p>
          <a:p>
            <a:pPr marL="0" indent="0">
              <a:buNone/>
            </a:pPr>
            <a:endParaRPr lang="en-SE"/>
          </a:p>
          <a:p>
            <a:pPr marL="0" indent="0">
              <a:buNone/>
            </a:pPr>
            <a:r>
              <a:rPr lang="en-SE" b="1"/>
              <a:t>Exempel på hur AI kan användas </a:t>
            </a:r>
            <a:r>
              <a:rPr lang="en-GB" b="1" dirty="0" err="1"/>
              <a:t>i</a:t>
            </a:r>
            <a:r>
              <a:rPr lang="en-GB" b="1" dirty="0"/>
              <a:t> </a:t>
            </a:r>
            <a:r>
              <a:rPr lang="en-GB" b="1" dirty="0" err="1"/>
              <a:t>bedrägerier</a:t>
            </a:r>
            <a:r>
              <a:rPr lang="en-GB" b="1" dirty="0"/>
              <a:t>:</a:t>
            </a:r>
            <a:endParaRPr lang="en-SE" b="1"/>
          </a:p>
          <a:p>
            <a:r>
              <a:rPr lang="en-SE"/>
              <a:t>Klonade röster </a:t>
            </a:r>
            <a:r>
              <a:rPr lang="en-GB" dirty="0" err="1"/>
              <a:t>i</a:t>
            </a:r>
            <a:r>
              <a:rPr lang="en-SE"/>
              <a:t> telefonbedrägerier</a:t>
            </a:r>
          </a:p>
          <a:p>
            <a:r>
              <a:rPr lang="en-SE"/>
              <a:t>Trovärdigare bluffmejl och annonser</a:t>
            </a:r>
          </a:p>
          <a:p>
            <a:r>
              <a:rPr lang="en-SE"/>
              <a:t>Falska webbshoppar</a:t>
            </a:r>
          </a:p>
          <a:p>
            <a:r>
              <a:rPr lang="en-SE"/>
              <a:t>Deepfakes och falska filmer för utpressning</a:t>
            </a:r>
          </a:p>
          <a:p>
            <a:pPr marL="0" indent="0">
              <a:buNone/>
            </a:pPr>
            <a:endParaRPr lang="en-SE"/>
          </a:p>
          <a:p>
            <a:pPr marL="0" indent="0">
              <a:buNone/>
            </a:pPr>
            <a:r>
              <a:rPr lang="en-SE" sz="1600" i="1">
                <a:hlinkClick r:id="rId3"/>
              </a:rPr>
              <a:t>Läs mer om AI på internetkunskap.se &gt;&gt;</a:t>
            </a:r>
            <a:endParaRPr lang="en-SE" sz="1600" i="1" dirty="0"/>
          </a:p>
        </p:txBody>
      </p:sp>
      <p:pic>
        <p:nvPicPr>
          <p:cNvPr id="9" name="Picture Placeholder 8" descr="A close up of a robot  Description automatically generated">
            <a:extLst>
              <a:ext uri="{FF2B5EF4-FFF2-40B4-BE49-F238E27FC236}">
                <a16:creationId xmlns:a16="http://schemas.microsoft.com/office/drawing/2014/main" id="{BB3C4262-D2B9-E7E2-6D15-DD347642A9A2}"/>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a:ext>
            </a:extLst>
          </a:blip>
          <a:srcRect r="2875"/>
          <a:stretch/>
        </p:blipFill>
        <p:spPr>
          <a:xfrm>
            <a:off x="6481210" y="626020"/>
            <a:ext cx="5112274" cy="5283200"/>
          </a:xfrm>
        </p:spPr>
      </p:pic>
      <p:sp>
        <p:nvSpPr>
          <p:cNvPr id="5" name="Text Placeholder 4">
            <a:extLst>
              <a:ext uri="{FF2B5EF4-FFF2-40B4-BE49-F238E27FC236}">
                <a16:creationId xmlns:a16="http://schemas.microsoft.com/office/drawing/2014/main" id="{C4B9CCD9-9301-9629-D6A6-5E72E6EA874B}"/>
              </a:ext>
            </a:extLst>
          </p:cNvPr>
          <p:cNvSpPr>
            <a:spLocks noGrp="1"/>
          </p:cNvSpPr>
          <p:nvPr>
            <p:ph type="body" sz="quarter" idx="11"/>
          </p:nvPr>
        </p:nvSpPr>
        <p:spPr>
          <a:xfrm>
            <a:off x="809624" y="6379463"/>
            <a:ext cx="1183460" cy="257369"/>
          </a:xfrm>
        </p:spPr>
        <p:txBody>
          <a:bodyPr wrap="none">
            <a:spAutoFit/>
          </a:bodyPr>
          <a:lstStyle/>
          <a:p>
            <a:r>
              <a:rPr lang="sv-SE"/>
              <a:t>INTERNETSÄKERHET</a:t>
            </a:r>
            <a:endParaRPr lang="en-SE" dirty="0"/>
          </a:p>
        </p:txBody>
      </p:sp>
      <p:sp>
        <p:nvSpPr>
          <p:cNvPr id="10" name="TextBox 9">
            <a:extLst>
              <a:ext uri="{FF2B5EF4-FFF2-40B4-BE49-F238E27FC236}">
                <a16:creationId xmlns:a16="http://schemas.microsoft.com/office/drawing/2014/main" id="{CA63FC43-E75B-BED5-252A-97C3519B4EAD}"/>
              </a:ext>
            </a:extLst>
          </p:cNvPr>
          <p:cNvSpPr txBox="1"/>
          <p:nvPr/>
        </p:nvSpPr>
        <p:spPr>
          <a:xfrm>
            <a:off x="6481210" y="5909220"/>
            <a:ext cx="2446695" cy="276999"/>
          </a:xfrm>
          <a:prstGeom prst="rect">
            <a:avLst/>
          </a:prstGeom>
          <a:noFill/>
        </p:spPr>
        <p:txBody>
          <a:bodyPr wrap="none" rtlCol="0">
            <a:spAutoFit/>
          </a:bodyPr>
          <a:lstStyle/>
          <a:p>
            <a:r>
              <a:rPr lang="en-SE" sz="1200" dirty="0"/>
              <a:t>Skärmdump från internetkunskap.se</a:t>
            </a:r>
          </a:p>
        </p:txBody>
      </p:sp>
    </p:spTree>
    <p:extLst>
      <p:ext uri="{BB962C8B-B14F-4D97-AF65-F5344CB8AC3E}">
        <p14:creationId xmlns:p14="http://schemas.microsoft.com/office/powerpoint/2010/main" val="125594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D80A8-E28C-819F-08BD-48AFC71F964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7E5FA3D-7033-6D80-B792-A4C8E6DDB0CC}"/>
              </a:ext>
            </a:extLst>
          </p:cNvPr>
          <p:cNvSpPr>
            <a:spLocks noGrp="1"/>
          </p:cNvSpPr>
          <p:nvPr>
            <p:ph type="title"/>
          </p:nvPr>
        </p:nvSpPr>
        <p:spPr/>
        <p:txBody>
          <a:bodyPr/>
          <a:lstStyle/>
          <a:p>
            <a:r>
              <a:rPr lang="sv-SE" dirty="0"/>
              <a:t>EXEMPEL: AI OCH FLAKSA WEBBSIDOR</a:t>
            </a:r>
          </a:p>
        </p:txBody>
      </p:sp>
      <p:sp>
        <p:nvSpPr>
          <p:cNvPr id="3" name="Platshållare för text 2">
            <a:extLst>
              <a:ext uri="{FF2B5EF4-FFF2-40B4-BE49-F238E27FC236}">
                <a16:creationId xmlns:a16="http://schemas.microsoft.com/office/drawing/2014/main" id="{3FE6BCA5-1E0E-04A9-81EF-BEB004CFA834}"/>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innehåll 15" descr="En bild som visar väska, Bagage och väskor, tillbehör, handväska&#10;&#10;Automatiskt genererad beskrivning">
            <a:extLst>
              <a:ext uri="{FF2B5EF4-FFF2-40B4-BE49-F238E27FC236}">
                <a16:creationId xmlns:a16="http://schemas.microsoft.com/office/drawing/2014/main" id="{290E141E-9391-9419-1256-A0B4733D0F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7874" y="1333277"/>
            <a:ext cx="3356252" cy="50781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30751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E9B4-9CA3-A5FF-CC50-08E870D4FAE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C980CC9-0C52-AE69-6073-B111DCB0F1F8}"/>
              </a:ext>
            </a:extLst>
          </p:cNvPr>
          <p:cNvSpPr>
            <a:spLocks noGrp="1"/>
          </p:cNvSpPr>
          <p:nvPr>
            <p:ph type="title"/>
          </p:nvPr>
        </p:nvSpPr>
        <p:spPr/>
        <p:txBody>
          <a:bodyPr/>
          <a:lstStyle/>
          <a:p>
            <a:r>
              <a:rPr lang="sv-SE" dirty="0"/>
              <a:t>EXEMPEL: AI OCH FALSKA WEBSSIDOR</a:t>
            </a:r>
          </a:p>
        </p:txBody>
      </p:sp>
      <p:sp>
        <p:nvSpPr>
          <p:cNvPr id="6" name="Platshållare för text 2">
            <a:extLst>
              <a:ext uri="{FF2B5EF4-FFF2-40B4-BE49-F238E27FC236}">
                <a16:creationId xmlns:a16="http://schemas.microsoft.com/office/drawing/2014/main" id="{3C54ACBF-F264-0ECA-04CE-9C5FA5D4161D}"/>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4" name="Bildobjekt 3" descr="En bild som visar Människoansikte, klädsel, leende, person&#10;&#10;Automatiskt genererad beskrivning">
            <a:extLst>
              <a:ext uri="{FF2B5EF4-FFF2-40B4-BE49-F238E27FC236}">
                <a16:creationId xmlns:a16="http://schemas.microsoft.com/office/drawing/2014/main" id="{4D96C0AB-4A48-C15A-6067-103BE96C82EA}"/>
              </a:ext>
            </a:extLst>
          </p:cNvPr>
          <p:cNvPicPr>
            <a:picLocks noChangeAspect="1"/>
          </p:cNvPicPr>
          <p:nvPr/>
        </p:nvPicPr>
        <p:blipFill>
          <a:blip r:embed="rId3" cstate="email">
            <a:extLst>
              <a:ext uri="{28A0092B-C50C-407E-A947-70E740481C1C}">
                <a14:useLocalDpi xmlns:a14="http://schemas.microsoft.com/office/drawing/2010/main"/>
              </a:ext>
            </a:extLst>
          </a:blip>
          <a:srcRect t="4436" b="2037"/>
          <a:stretch/>
        </p:blipFill>
        <p:spPr>
          <a:xfrm>
            <a:off x="2158073" y="1335099"/>
            <a:ext cx="8050578" cy="489026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595710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DB78F-DBE0-EB8E-8755-F5D71259D5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4F4E6F-8D38-24D8-D916-0D639A9048C4}"/>
              </a:ext>
            </a:extLst>
          </p:cNvPr>
          <p:cNvSpPr>
            <a:spLocks noGrp="1"/>
          </p:cNvSpPr>
          <p:nvPr>
            <p:ph type="title"/>
          </p:nvPr>
        </p:nvSpPr>
        <p:spPr/>
        <p:txBody>
          <a:bodyPr/>
          <a:lstStyle/>
          <a:p>
            <a:r>
              <a:rPr lang="sv-SE" dirty="0"/>
              <a:t>EXEMPEL: AI OCH FALSKA WEBSSIDOR</a:t>
            </a:r>
          </a:p>
        </p:txBody>
      </p:sp>
      <p:sp>
        <p:nvSpPr>
          <p:cNvPr id="6" name="Platshållare för text 2">
            <a:extLst>
              <a:ext uri="{FF2B5EF4-FFF2-40B4-BE49-F238E27FC236}">
                <a16:creationId xmlns:a16="http://schemas.microsoft.com/office/drawing/2014/main" id="{048B9827-9439-AF84-360F-6BE912209361}"/>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3" name="Bildobjekt 2" descr="En bild som visar handväska, Bagage och väskor, skärmbild, tillbehör&#10;&#10;Automatiskt genererad beskrivning">
            <a:extLst>
              <a:ext uri="{FF2B5EF4-FFF2-40B4-BE49-F238E27FC236}">
                <a16:creationId xmlns:a16="http://schemas.microsoft.com/office/drawing/2014/main" id="{D33AEAA7-A133-0E7B-3ADE-531212144CA5}"/>
              </a:ext>
            </a:extLst>
          </p:cNvPr>
          <p:cNvPicPr>
            <a:picLocks noChangeAspect="1"/>
          </p:cNvPicPr>
          <p:nvPr/>
        </p:nvPicPr>
        <p:blipFill>
          <a:blip r:embed="rId3" cstate="email">
            <a:extLst>
              <a:ext uri="{28A0092B-C50C-407E-A947-70E740481C1C}">
                <a14:useLocalDpi xmlns:a14="http://schemas.microsoft.com/office/drawing/2010/main"/>
              </a:ext>
            </a:extLst>
          </a:blip>
          <a:srcRect t="4436"/>
          <a:stretch/>
        </p:blipFill>
        <p:spPr>
          <a:xfrm>
            <a:off x="2158073" y="1282977"/>
            <a:ext cx="8050578" cy="499666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91236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2A6F9-9D27-290D-BE46-1AF8D95691D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054131F-2D9A-95E5-B6B6-A40767741087}"/>
              </a:ext>
            </a:extLst>
          </p:cNvPr>
          <p:cNvSpPr>
            <a:spLocks noGrp="1"/>
          </p:cNvSpPr>
          <p:nvPr>
            <p:ph type="title"/>
          </p:nvPr>
        </p:nvSpPr>
        <p:spPr/>
        <p:txBody>
          <a:bodyPr/>
          <a:lstStyle/>
          <a:p>
            <a:r>
              <a:rPr lang="sv-SE" dirty="0"/>
              <a:t>EXEMPEL: AI OCH FALSKA WEBSSIDOR</a:t>
            </a:r>
          </a:p>
        </p:txBody>
      </p:sp>
      <p:sp>
        <p:nvSpPr>
          <p:cNvPr id="6" name="Platshållare för text 2">
            <a:extLst>
              <a:ext uri="{FF2B5EF4-FFF2-40B4-BE49-F238E27FC236}">
                <a16:creationId xmlns:a16="http://schemas.microsoft.com/office/drawing/2014/main" id="{9EB33FE4-72B7-AED8-526B-68C7BA504FF3}"/>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3" name="Bildobjekt 2" descr="En bild som visar text, skärmbild, Webbplats, Människoansikte&#10;&#10;Automatiskt genererad beskrivning">
            <a:extLst>
              <a:ext uri="{FF2B5EF4-FFF2-40B4-BE49-F238E27FC236}">
                <a16:creationId xmlns:a16="http://schemas.microsoft.com/office/drawing/2014/main" id="{B53E36F8-87BC-B5B2-4E80-D5E21B9F8C58}"/>
              </a:ext>
            </a:extLst>
          </p:cNvPr>
          <p:cNvPicPr>
            <a:picLocks noChangeAspect="1"/>
          </p:cNvPicPr>
          <p:nvPr/>
        </p:nvPicPr>
        <p:blipFill>
          <a:blip r:embed="rId3" cstate="email">
            <a:extLst>
              <a:ext uri="{28A0092B-C50C-407E-A947-70E740481C1C}">
                <a14:useLocalDpi xmlns:a14="http://schemas.microsoft.com/office/drawing/2010/main"/>
              </a:ext>
            </a:extLst>
          </a:blip>
          <a:srcRect t="8420"/>
          <a:stretch/>
        </p:blipFill>
        <p:spPr>
          <a:xfrm>
            <a:off x="2115705" y="1297445"/>
            <a:ext cx="7960589" cy="473487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013823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81CA7-16BE-E62E-1EA9-9AA84AB93C3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EE7ED57-FD8C-4928-EA11-A15413708C7F}"/>
              </a:ext>
            </a:extLst>
          </p:cNvPr>
          <p:cNvSpPr>
            <a:spLocks noGrp="1"/>
          </p:cNvSpPr>
          <p:nvPr>
            <p:ph type="title"/>
          </p:nvPr>
        </p:nvSpPr>
        <p:spPr/>
        <p:txBody>
          <a:bodyPr/>
          <a:lstStyle/>
          <a:p>
            <a:r>
              <a:rPr lang="sv-SE" dirty="0"/>
              <a:t>EXEMPEL: AI OCH FALSKA WEBSSIDOR</a:t>
            </a:r>
          </a:p>
        </p:txBody>
      </p:sp>
      <p:sp>
        <p:nvSpPr>
          <p:cNvPr id="6" name="Platshållare för text 2">
            <a:extLst>
              <a:ext uri="{FF2B5EF4-FFF2-40B4-BE49-F238E27FC236}">
                <a16:creationId xmlns:a16="http://schemas.microsoft.com/office/drawing/2014/main" id="{04C212C4-8A30-33C8-8B88-A3AB09C9EE5C}"/>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4" name="Bildobjekt 3" descr="En bild som visar text, Webbplats, programvara, Webbsida&#10;&#10;Automatiskt genererad beskrivning">
            <a:extLst>
              <a:ext uri="{FF2B5EF4-FFF2-40B4-BE49-F238E27FC236}">
                <a16:creationId xmlns:a16="http://schemas.microsoft.com/office/drawing/2014/main" id="{B6EFE95B-2F2A-6C27-EBA2-F30B6F06F6BF}"/>
              </a:ext>
            </a:extLst>
          </p:cNvPr>
          <p:cNvPicPr>
            <a:picLocks noChangeAspect="1"/>
          </p:cNvPicPr>
          <p:nvPr/>
        </p:nvPicPr>
        <p:blipFill>
          <a:blip r:embed="rId3" cstate="email">
            <a:extLst>
              <a:ext uri="{28A0092B-C50C-407E-A947-70E740481C1C}">
                <a14:useLocalDpi xmlns:a14="http://schemas.microsoft.com/office/drawing/2010/main"/>
              </a:ext>
            </a:extLst>
          </a:blip>
          <a:srcRect t="8319"/>
          <a:stretch/>
        </p:blipFill>
        <p:spPr>
          <a:xfrm>
            <a:off x="2115705" y="1282977"/>
            <a:ext cx="7960589" cy="474008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66236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CAB49-4826-93ED-58B4-54C4A78FF39E}"/>
            </a:ext>
          </a:extLst>
        </p:cNvPr>
        <p:cNvGrpSpPr/>
        <p:nvPr/>
      </p:nvGrpSpPr>
      <p:grpSpPr>
        <a:xfrm>
          <a:off x="0" y="0"/>
          <a:ext cx="0" cy="0"/>
          <a:chOff x="0" y="0"/>
          <a:chExt cx="0" cy="0"/>
        </a:xfrm>
      </p:grpSpPr>
      <p:pic>
        <p:nvPicPr>
          <p:cNvPr id="3" name="Bildobjekt 2" descr="En bild som visar text, programvara, Multimedieprogram, Webbplats&#10;&#10;Automatiskt genererad beskrivning">
            <a:extLst>
              <a:ext uri="{FF2B5EF4-FFF2-40B4-BE49-F238E27FC236}">
                <a16:creationId xmlns:a16="http://schemas.microsoft.com/office/drawing/2014/main" id="{10FB53B8-6F6F-B100-7291-A09A981E2426}"/>
              </a:ext>
            </a:extLst>
          </p:cNvPr>
          <p:cNvPicPr>
            <a:picLocks noChangeAspect="1"/>
          </p:cNvPicPr>
          <p:nvPr/>
        </p:nvPicPr>
        <p:blipFill>
          <a:blip r:embed="rId3" cstate="email">
            <a:extLst>
              <a:ext uri="{28A0092B-C50C-407E-A947-70E740481C1C}">
                <a14:useLocalDpi xmlns:a14="http://schemas.microsoft.com/office/drawing/2010/main"/>
              </a:ext>
            </a:extLst>
          </a:blip>
          <a:srcRect t="8420"/>
          <a:stretch/>
        </p:blipFill>
        <p:spPr>
          <a:xfrm>
            <a:off x="2115704" y="1282977"/>
            <a:ext cx="7960589" cy="473487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Rubrik 1">
            <a:extLst>
              <a:ext uri="{FF2B5EF4-FFF2-40B4-BE49-F238E27FC236}">
                <a16:creationId xmlns:a16="http://schemas.microsoft.com/office/drawing/2014/main" id="{D8F1E6C6-88A5-1857-AE2D-FB7D3E25DDD6}"/>
              </a:ext>
            </a:extLst>
          </p:cNvPr>
          <p:cNvSpPr>
            <a:spLocks noGrp="1"/>
          </p:cNvSpPr>
          <p:nvPr>
            <p:ph type="title"/>
          </p:nvPr>
        </p:nvSpPr>
        <p:spPr/>
        <p:txBody>
          <a:bodyPr/>
          <a:lstStyle/>
          <a:p>
            <a:r>
              <a:rPr lang="sv-SE" dirty="0"/>
              <a:t>EXEMPEL: AI OCH FALSKA WEBSSIDOR</a:t>
            </a:r>
          </a:p>
        </p:txBody>
      </p:sp>
      <p:sp>
        <p:nvSpPr>
          <p:cNvPr id="6" name="Platshållare för text 2">
            <a:extLst>
              <a:ext uri="{FF2B5EF4-FFF2-40B4-BE49-F238E27FC236}">
                <a16:creationId xmlns:a16="http://schemas.microsoft.com/office/drawing/2014/main" id="{EDFD33F2-434D-10C7-4623-CC2316B39A80}"/>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2256798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C76C8FF-C38F-A393-86AB-4FADAB9A53D5}"/>
              </a:ext>
            </a:extLst>
          </p:cNvPr>
          <p:cNvSpPr>
            <a:spLocks noGrp="1"/>
          </p:cNvSpPr>
          <p:nvPr>
            <p:ph type="title"/>
          </p:nvPr>
        </p:nvSpPr>
        <p:spPr/>
        <p:txBody>
          <a:bodyPr/>
          <a:lstStyle/>
          <a:p>
            <a:r>
              <a:rPr lang="sv-SE" dirty="0"/>
              <a:t>AI eller foto?</a:t>
            </a:r>
          </a:p>
        </p:txBody>
      </p:sp>
      <p:sp>
        <p:nvSpPr>
          <p:cNvPr id="8" name="textruta 7">
            <a:extLst>
              <a:ext uri="{FF2B5EF4-FFF2-40B4-BE49-F238E27FC236}">
                <a16:creationId xmlns:a16="http://schemas.microsoft.com/office/drawing/2014/main" id="{1F140C7B-214A-ABC7-068D-D91046342335}"/>
              </a:ext>
            </a:extLst>
          </p:cNvPr>
          <p:cNvSpPr txBox="1"/>
          <p:nvPr/>
        </p:nvSpPr>
        <p:spPr>
          <a:xfrm>
            <a:off x="7578109" y="5883017"/>
            <a:ext cx="3648691" cy="307777"/>
          </a:xfrm>
          <a:prstGeom prst="rect">
            <a:avLst/>
          </a:prstGeom>
          <a:noFill/>
        </p:spPr>
        <p:txBody>
          <a:bodyPr wrap="none" rtlCol="0">
            <a:spAutoFit/>
          </a:bodyPr>
          <a:lstStyle/>
          <a:p>
            <a:r>
              <a:rPr lang="sv-SE" sz="1400" i="1" dirty="0"/>
              <a:t>Foton från </a:t>
            </a:r>
            <a:r>
              <a:rPr lang="sv-SE" sz="1400" b="1" i="1" u="none" strike="noStrike" dirty="0">
                <a:solidFill>
                  <a:srgbClr val="4D5156"/>
                </a:solidFill>
                <a:effectLst/>
                <a:latin typeface="Arial" panose="020B0604020202020204" pitchFamily="34" charset="0"/>
              </a:rPr>
              <a:t>@</a:t>
            </a:r>
            <a:r>
              <a:rPr lang="sv-SE" sz="1400" b="1" i="1" u="none" strike="noStrike" dirty="0" err="1">
                <a:solidFill>
                  <a:srgbClr val="4D5156"/>
                </a:solidFill>
                <a:effectLst/>
                <a:latin typeface="Arial" panose="020B0604020202020204" pitchFamily="34" charset="0"/>
              </a:rPr>
              <a:t>natalieeriksson</a:t>
            </a:r>
            <a:r>
              <a:rPr lang="sv-SE" sz="1400" b="1" i="1" u="none" strike="noStrike" dirty="0">
                <a:solidFill>
                  <a:srgbClr val="4D5156"/>
                </a:solidFill>
                <a:effectLst/>
                <a:latin typeface="Arial" panose="020B0604020202020204" pitchFamily="34" charset="0"/>
              </a:rPr>
              <a:t>_</a:t>
            </a:r>
            <a:r>
              <a:rPr lang="sv-SE" sz="1400" b="0" i="1" u="none" strike="noStrike" dirty="0">
                <a:solidFill>
                  <a:srgbClr val="4D5156"/>
                </a:solidFill>
                <a:effectLst/>
                <a:latin typeface="Arial" panose="020B0604020202020204" pitchFamily="34" charset="0"/>
              </a:rPr>
              <a:t> på </a:t>
            </a:r>
            <a:r>
              <a:rPr lang="sv-SE" sz="1400" b="0" i="1" u="none" strike="noStrike" dirty="0" err="1">
                <a:solidFill>
                  <a:srgbClr val="4D5156"/>
                </a:solidFill>
                <a:effectLst/>
                <a:latin typeface="Arial" panose="020B0604020202020204" pitchFamily="34" charset="0"/>
              </a:rPr>
              <a:t>Instagram</a:t>
            </a:r>
            <a:endParaRPr lang="sv-SE" sz="1400" i="1" dirty="0"/>
          </a:p>
        </p:txBody>
      </p:sp>
      <p:pic>
        <p:nvPicPr>
          <p:cNvPr id="12" name="Platshållare för innehåll 11">
            <a:extLst>
              <a:ext uri="{FF2B5EF4-FFF2-40B4-BE49-F238E27FC236}">
                <a16:creationId xmlns:a16="http://schemas.microsoft.com/office/drawing/2014/main" id="{D2FA2AA3-9361-77ED-15F1-FE08921482A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1438" y="1638447"/>
            <a:ext cx="5118100" cy="3412066"/>
          </a:xfrm>
          <a:prstGeom prst="rect">
            <a:avLst/>
          </a:prstGeom>
        </p:spPr>
      </p:pic>
      <p:pic>
        <p:nvPicPr>
          <p:cNvPr id="13" name="Platshållare för innehåll 12">
            <a:extLst>
              <a:ext uri="{FF2B5EF4-FFF2-40B4-BE49-F238E27FC236}">
                <a16:creationId xmlns:a16="http://schemas.microsoft.com/office/drawing/2014/main" id="{55A9E5A9-95D3-C523-12C4-9FBD04BCCD67}"/>
              </a:ext>
            </a:extLst>
          </p:cNvPr>
          <p:cNvPicPr>
            <a:picLocks noGrp="1" noChangeAspect="1"/>
          </p:cNvPicPr>
          <p:nvPr>
            <p:ph idx="10"/>
          </p:nvPr>
        </p:nvPicPr>
        <p:blipFill>
          <a:blip r:embed="rId4" cstate="email">
            <a:extLst>
              <a:ext uri="{28A0092B-C50C-407E-A947-70E740481C1C}">
                <a14:useLocalDpi xmlns:a14="http://schemas.microsoft.com/office/drawing/2010/main"/>
              </a:ext>
            </a:extLst>
          </a:blip>
          <a:stretch>
            <a:fillRect/>
          </a:stretch>
        </p:blipFill>
        <p:spPr>
          <a:xfrm>
            <a:off x="5998938" y="1640800"/>
            <a:ext cx="5118100" cy="3409713"/>
          </a:xfrm>
          <a:prstGeom prst="rect">
            <a:avLst/>
          </a:prstGeom>
        </p:spPr>
      </p:pic>
      <p:sp>
        <p:nvSpPr>
          <p:cNvPr id="16" name="Platshållare för text 2">
            <a:extLst>
              <a:ext uri="{FF2B5EF4-FFF2-40B4-BE49-F238E27FC236}">
                <a16:creationId xmlns:a16="http://schemas.microsoft.com/office/drawing/2014/main" id="{83E05D05-0506-AC60-9419-1D494C0ECA22}"/>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29589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6272CE05-485B-413D-B5DC-FACFFFDF1756}"/>
              </a:ext>
            </a:extLst>
          </p:cNvPr>
          <p:cNvPicPr>
            <a:picLocks noGrp="1" noChangeAspect="1"/>
          </p:cNvPicPr>
          <p:nvPr>
            <p:ph type="pic" sz="quarter" idx="10"/>
          </p:nvPr>
        </p:nvPicPr>
        <p:blipFill>
          <a:blip r:embed="rId3" cstate="email">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7634"/>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1369" y="-5054"/>
            <a:ext cx="12189262" cy="6856459"/>
          </a:xfrm>
          <a:solidFill>
            <a:srgbClr val="E37D61">
              <a:alpha val="28000"/>
            </a:srgbClr>
          </a:solid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6595"/>
            <a:ext cx="12192000" cy="6858000"/>
          </a:xfrm>
          <a:solidFill>
            <a:srgbClr val="44999C">
              <a:alpha val="70000"/>
            </a:srgbClr>
          </a:solidFill>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47772" y="489385"/>
            <a:ext cx="11165535" cy="1325563"/>
          </a:xfrm>
        </p:spPr>
        <p:txBody>
          <a:bodyPr/>
          <a:lstStyle/>
          <a:p>
            <a:pPr algn="l"/>
            <a:r>
              <a:rPr lang="sv-SE" b="1" dirty="0"/>
              <a:t>SÅ HÄR LURAR BEDRAGARNA DIG</a:t>
            </a:r>
            <a:endParaRPr lang="sv-SE" b="1" dirty="0">
              <a:latin typeface="Calibri" panose="020F0502020204030204" pitchFamily="34" charset="0"/>
              <a:ea typeface="Arial" charset="0"/>
              <a:cs typeface="Calibri" panose="020F0502020204030204" pitchFamily="34" charset="0"/>
            </a:endParaRP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6" name="Rak koppling 5">
            <a:extLst>
              <a:ext uri="{FF2B5EF4-FFF2-40B4-BE49-F238E27FC236}">
                <a16:creationId xmlns:a16="http://schemas.microsoft.com/office/drawing/2014/main" id="{CF344047-628F-4AA8-B282-A9E078DBC8B4}"/>
              </a:ext>
            </a:extLst>
          </p:cNvPr>
          <p:cNvCxnSpPr>
            <a:cxnSpLocks/>
          </p:cNvCxnSpPr>
          <p:nvPr/>
        </p:nvCxnSpPr>
        <p:spPr>
          <a:xfrm>
            <a:off x="547772" y="1009673"/>
            <a:ext cx="99586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innehåll 5">
            <a:extLst>
              <a:ext uri="{FF2B5EF4-FFF2-40B4-BE49-F238E27FC236}">
                <a16:creationId xmlns:a16="http://schemas.microsoft.com/office/drawing/2014/main" id="{FD949975-546D-F9FB-BF25-43C54B800206}"/>
              </a:ext>
            </a:extLst>
          </p:cNvPr>
          <p:cNvSpPr txBox="1">
            <a:spLocks/>
          </p:cNvSpPr>
          <p:nvPr/>
        </p:nvSpPr>
        <p:spPr>
          <a:xfrm>
            <a:off x="547772" y="1137366"/>
            <a:ext cx="9958684"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sv-SE" sz="2000" dirty="0">
                <a:solidFill>
                  <a:schemeClr val="bg1"/>
                </a:solidFill>
                <a:latin typeface="Calibri" panose="020F0502020204030204" pitchFamily="34" charset="0"/>
              </a:rPr>
              <a:t>Bedragarnas kontaktar dig, till exempel via mejl, sms, sociala medier, telefonsamtal och falska annonser.</a:t>
            </a:r>
          </a:p>
          <a:p>
            <a:pPr>
              <a:lnSpc>
                <a:spcPct val="120000"/>
              </a:lnSpc>
            </a:pPr>
            <a:r>
              <a:rPr lang="sv-SE" sz="2000" dirty="0">
                <a:solidFill>
                  <a:schemeClr val="bg1"/>
                </a:solidFill>
                <a:latin typeface="Calibri" panose="020F0502020204030204" pitchFamily="34" charset="0"/>
              </a:rPr>
              <a:t>Bedragarna utger sig ofta för att företräda en bank, en myndighet eller ett välkänt företag.</a:t>
            </a:r>
          </a:p>
          <a:p>
            <a:pPr>
              <a:lnSpc>
                <a:spcPct val="120000"/>
              </a:lnSpc>
            </a:pPr>
            <a:r>
              <a:rPr lang="sv-SE" sz="2000" dirty="0">
                <a:solidFill>
                  <a:schemeClr val="bg1"/>
                </a:solidFill>
                <a:latin typeface="Calibri" panose="020F0502020204030204" pitchFamily="34" charset="0"/>
              </a:rPr>
              <a:t>Bedragarnas ärenden varierar och anpassas ofta efter vad som sker i omvärlden.</a:t>
            </a:r>
          </a:p>
          <a:p>
            <a:pPr>
              <a:lnSpc>
                <a:spcPct val="120000"/>
              </a:lnSpc>
            </a:pPr>
            <a:r>
              <a:rPr lang="sv-SE" sz="2000" dirty="0">
                <a:solidFill>
                  <a:schemeClr val="bg1"/>
                </a:solidFill>
                <a:latin typeface="Calibri" panose="020F0502020204030204" pitchFamily="34" charset="0"/>
              </a:rPr>
              <a:t>I mejl och meddelanden uppmanas du nästan alltid att klicka på en länk eller att öppna en bifogad fil.</a:t>
            </a:r>
          </a:p>
          <a:p>
            <a:pPr>
              <a:lnSpc>
                <a:spcPct val="120000"/>
              </a:lnSpc>
            </a:pPr>
            <a:r>
              <a:rPr lang="sv-SE" sz="2000" dirty="0">
                <a:solidFill>
                  <a:schemeClr val="bg1"/>
                </a:solidFill>
                <a:latin typeface="Calibri" panose="020F0502020204030204" pitchFamily="34" charset="0"/>
              </a:rPr>
              <a:t>När bedragarna ringer är det vanligt att bedragarna ber dig dela koder från din bankdosa, använda din e-legitimation eller ladda hem ett program från nätet.</a:t>
            </a:r>
          </a:p>
          <a:p>
            <a:pPr>
              <a:lnSpc>
                <a:spcPct val="120000"/>
              </a:lnSpc>
            </a:pPr>
            <a:r>
              <a:rPr lang="sv-SE" sz="2000" dirty="0">
                <a:solidFill>
                  <a:schemeClr val="bg1"/>
                </a:solidFill>
                <a:latin typeface="Calibri" panose="020F0502020204030204" pitchFamily="34" charset="0"/>
              </a:rPr>
              <a:t>För att du ska följa uppmaningarna försöker bedragarna stressa dig och de spelar ofta på dina känslor genom att göra dig nyfiken, glad eller orolig.</a:t>
            </a:r>
          </a:p>
        </p:txBody>
      </p:sp>
    </p:spTree>
    <p:extLst>
      <p:ext uri="{BB962C8B-B14F-4D97-AF65-F5344CB8AC3E}">
        <p14:creationId xmlns:p14="http://schemas.microsoft.com/office/powerpoint/2010/main" val="55151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650A0-D249-B89B-0592-18CBE8490C17}"/>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9072C4A7-11A7-9A15-3B80-07B6D1B65ED0}"/>
              </a:ext>
            </a:extLst>
          </p:cNvPr>
          <p:cNvSpPr>
            <a:spLocks noGrp="1"/>
          </p:cNvSpPr>
          <p:nvPr>
            <p:ph type="title"/>
          </p:nvPr>
        </p:nvSpPr>
        <p:spPr/>
        <p:txBody>
          <a:bodyPr/>
          <a:lstStyle/>
          <a:p>
            <a:r>
              <a:rPr lang="sv-SE" dirty="0"/>
              <a:t>AI eller foto?</a:t>
            </a:r>
          </a:p>
        </p:txBody>
      </p:sp>
      <p:sp>
        <p:nvSpPr>
          <p:cNvPr id="8" name="textruta 7">
            <a:extLst>
              <a:ext uri="{FF2B5EF4-FFF2-40B4-BE49-F238E27FC236}">
                <a16:creationId xmlns:a16="http://schemas.microsoft.com/office/drawing/2014/main" id="{8A22E7FB-FE91-E112-DCB8-949B9EF6BB2A}"/>
              </a:ext>
            </a:extLst>
          </p:cNvPr>
          <p:cNvSpPr txBox="1"/>
          <p:nvPr/>
        </p:nvSpPr>
        <p:spPr>
          <a:xfrm>
            <a:off x="7578109" y="5883017"/>
            <a:ext cx="3648691" cy="307777"/>
          </a:xfrm>
          <a:prstGeom prst="rect">
            <a:avLst/>
          </a:prstGeom>
          <a:noFill/>
        </p:spPr>
        <p:txBody>
          <a:bodyPr wrap="none" rtlCol="0">
            <a:spAutoFit/>
          </a:bodyPr>
          <a:lstStyle/>
          <a:p>
            <a:r>
              <a:rPr lang="sv-SE" sz="1400" i="1" dirty="0"/>
              <a:t>Foton från </a:t>
            </a:r>
            <a:r>
              <a:rPr lang="sv-SE" sz="1400" b="1" i="1" u="none" strike="noStrike" dirty="0">
                <a:solidFill>
                  <a:srgbClr val="4D5156"/>
                </a:solidFill>
                <a:effectLst/>
                <a:latin typeface="Arial" panose="020B0604020202020204" pitchFamily="34" charset="0"/>
              </a:rPr>
              <a:t>@</a:t>
            </a:r>
            <a:r>
              <a:rPr lang="sv-SE" sz="1400" b="1" i="1" u="none" strike="noStrike" dirty="0" err="1">
                <a:solidFill>
                  <a:srgbClr val="4D5156"/>
                </a:solidFill>
                <a:effectLst/>
                <a:latin typeface="Arial" panose="020B0604020202020204" pitchFamily="34" charset="0"/>
              </a:rPr>
              <a:t>natalieeriksson</a:t>
            </a:r>
            <a:r>
              <a:rPr lang="sv-SE" sz="1400" b="1" i="1" u="none" strike="noStrike" dirty="0">
                <a:solidFill>
                  <a:srgbClr val="4D5156"/>
                </a:solidFill>
                <a:effectLst/>
                <a:latin typeface="Arial" panose="020B0604020202020204" pitchFamily="34" charset="0"/>
              </a:rPr>
              <a:t>_</a:t>
            </a:r>
            <a:r>
              <a:rPr lang="sv-SE" sz="1400" b="0" i="1" u="none" strike="noStrike" dirty="0">
                <a:solidFill>
                  <a:srgbClr val="4D5156"/>
                </a:solidFill>
                <a:effectLst/>
                <a:latin typeface="Arial" panose="020B0604020202020204" pitchFamily="34" charset="0"/>
              </a:rPr>
              <a:t> på </a:t>
            </a:r>
            <a:r>
              <a:rPr lang="sv-SE" sz="1400" b="0" i="1" u="none" strike="noStrike" dirty="0" err="1">
                <a:solidFill>
                  <a:srgbClr val="4D5156"/>
                </a:solidFill>
                <a:effectLst/>
                <a:latin typeface="Arial" panose="020B0604020202020204" pitchFamily="34" charset="0"/>
              </a:rPr>
              <a:t>Instagram</a:t>
            </a:r>
            <a:endParaRPr lang="sv-SE" sz="1400" i="1" dirty="0"/>
          </a:p>
        </p:txBody>
      </p:sp>
      <p:sp>
        <p:nvSpPr>
          <p:cNvPr id="16" name="Platshållare för text 2">
            <a:extLst>
              <a:ext uri="{FF2B5EF4-FFF2-40B4-BE49-F238E27FC236}">
                <a16:creationId xmlns:a16="http://schemas.microsoft.com/office/drawing/2014/main" id="{D34FE719-1D8D-2B2B-2B6C-DB23A32EF3C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innehåll 6">
            <a:extLst>
              <a:ext uri="{FF2B5EF4-FFF2-40B4-BE49-F238E27FC236}">
                <a16:creationId xmlns:a16="http://schemas.microsoft.com/office/drawing/2014/main" id="{54EE3ADD-69B9-3099-D451-27BBFA255DC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b="11196"/>
          <a:stretch/>
        </p:blipFill>
        <p:spPr>
          <a:xfrm>
            <a:off x="601438" y="1724596"/>
            <a:ext cx="5118100" cy="3408808"/>
          </a:xfrm>
          <a:prstGeom prst="rect">
            <a:avLst/>
          </a:prstGeom>
        </p:spPr>
      </p:pic>
      <p:pic>
        <p:nvPicPr>
          <p:cNvPr id="9" name="Platshållare för innehåll 8">
            <a:extLst>
              <a:ext uri="{FF2B5EF4-FFF2-40B4-BE49-F238E27FC236}">
                <a16:creationId xmlns:a16="http://schemas.microsoft.com/office/drawing/2014/main" id="{79CB560C-547F-2FD6-1FF1-9378CCE8D897}"/>
              </a:ext>
            </a:extLst>
          </p:cNvPr>
          <p:cNvPicPr>
            <a:picLocks noGrp="1" noChangeAspect="1"/>
          </p:cNvPicPr>
          <p:nvPr>
            <p:ph idx="10"/>
          </p:nvPr>
        </p:nvPicPr>
        <p:blipFill>
          <a:blip r:embed="rId4" cstate="email">
            <a:extLst>
              <a:ext uri="{28A0092B-C50C-407E-A947-70E740481C1C}">
                <a14:useLocalDpi xmlns:a14="http://schemas.microsoft.com/office/drawing/2010/main"/>
              </a:ext>
            </a:extLst>
          </a:blip>
          <a:srcRect t="33791"/>
          <a:stretch/>
        </p:blipFill>
        <p:spPr>
          <a:xfrm>
            <a:off x="6096000" y="1724596"/>
            <a:ext cx="5118100" cy="3388642"/>
          </a:xfrm>
          <a:prstGeom prst="rect">
            <a:avLst/>
          </a:prstGeom>
        </p:spPr>
      </p:pic>
    </p:spTree>
    <p:extLst>
      <p:ext uri="{BB962C8B-B14F-4D97-AF65-F5344CB8AC3E}">
        <p14:creationId xmlns:p14="http://schemas.microsoft.com/office/powerpoint/2010/main" val="2328994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LÄR DIG MER!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978649"/>
          </a:xfrm>
        </p:spPr>
        <p:txBody>
          <a:bodyPr>
            <a:normAutofit/>
          </a:bodyPr>
          <a:lstStyle/>
          <a:p>
            <a:pPr marL="0" indent="0">
              <a:buNone/>
            </a:pPr>
            <a:r>
              <a:rPr lang="sv-SE" b="1" dirty="0">
                <a:ea typeface="Arial" charset="0"/>
                <a:cs typeface="Calibri Light" panose="020F0302020204030204" pitchFamily="34" charset="0"/>
              </a:rPr>
              <a:t>20 Kostnadsfria snabbkurser i säkerhet på nätet – internetkunskap.se</a:t>
            </a:r>
          </a:p>
          <a:p>
            <a:pPr marL="0" indent="0">
              <a:buNone/>
            </a:pPr>
            <a:endParaRPr lang="sv-SE" b="1" dirty="0">
              <a:ea typeface="Arial" charset="0"/>
              <a:cs typeface="Calibri Light" panose="020F0302020204030204" pitchFamily="34" charset="0"/>
            </a:endParaRPr>
          </a:p>
          <a:p>
            <a:r>
              <a:rPr lang="sv-SE" dirty="0">
                <a:ea typeface="Arial" charset="0"/>
                <a:cs typeface="Calibri" panose="020F0502020204030204" pitchFamily="34" charset="0"/>
                <a:hlinkClick r:id="rId3">
                  <a:extLst>
                    <a:ext uri="{A12FA001-AC4F-418D-AE19-62706E023703}">
                      <ahyp:hlinkClr xmlns:ahyp="http://schemas.microsoft.com/office/drawing/2018/hyperlinkcolor" val="tx"/>
                    </a:ext>
                  </a:extLst>
                </a:hlinkClick>
              </a:rPr>
              <a:t>Handla säkert på nätet </a:t>
            </a:r>
            <a:endParaRPr lang="sv-SE" i="1" dirty="0">
              <a:ea typeface="Arial" charset="0"/>
              <a:cs typeface="Calibri" panose="020F0502020204030204" pitchFamily="34" charset="0"/>
            </a:endParaRPr>
          </a:p>
          <a:p>
            <a:r>
              <a:rPr lang="sv-SE" dirty="0">
                <a:ea typeface="Arial" charset="0"/>
                <a:cs typeface="Calibri" panose="020F0502020204030204" pitchFamily="34" charset="0"/>
                <a:hlinkClick r:id="rId4">
                  <a:extLst>
                    <a:ext uri="{A12FA001-AC4F-418D-AE19-62706E023703}">
                      <ahyp:hlinkClr xmlns:ahyp="http://schemas.microsoft.com/office/drawing/2018/hyperlinkcolor" val="tx"/>
                    </a:ext>
                  </a:extLst>
                </a:hlinkClick>
              </a:rPr>
              <a:t>Så skyddar du din e-legitimation</a:t>
            </a:r>
            <a:endParaRPr lang="sv-SE" dirty="0">
              <a:ea typeface="Arial" charset="0"/>
              <a:cs typeface="Calibri" panose="020F0502020204030204" pitchFamily="34" charset="0"/>
            </a:endParaRPr>
          </a:p>
          <a:p>
            <a:r>
              <a:rPr lang="sv-SE" dirty="0">
                <a:ea typeface="Arial" charset="0"/>
                <a:cs typeface="Calibri" panose="020F0502020204030204" pitchFamily="34" charset="0"/>
                <a:hlinkClick r:id="rId5">
                  <a:extLst>
                    <a:ext uri="{A12FA001-AC4F-418D-AE19-62706E023703}">
                      <ahyp:hlinkClr xmlns:ahyp="http://schemas.microsoft.com/office/drawing/2018/hyperlinkcolor" val="tx"/>
                    </a:ext>
                  </a:extLst>
                </a:hlinkClick>
              </a:rPr>
              <a:t>Så skapar du starka lösenord</a:t>
            </a:r>
            <a:endParaRPr lang="sv-SE" dirty="0">
              <a:ea typeface="Arial" charset="0"/>
              <a:cs typeface="Calibri" panose="020F0502020204030204" pitchFamily="34" charset="0"/>
            </a:endParaRPr>
          </a:p>
          <a:p>
            <a:r>
              <a:rPr lang="sv-SE" dirty="0">
                <a:ea typeface="Arial" charset="0"/>
                <a:cs typeface="Calibri" panose="020F0502020204030204" pitchFamily="34" charset="0"/>
                <a:hlinkClick r:id="rId6">
                  <a:extLst>
                    <a:ext uri="{A12FA001-AC4F-418D-AE19-62706E023703}">
                      <ahyp:hlinkClr xmlns:ahyp="http://schemas.microsoft.com/office/drawing/2018/hyperlinkcolor" val="tx"/>
                    </a:ext>
                  </a:extLst>
                </a:hlinkClick>
              </a:rPr>
              <a:t>Undvik kortbedrägerier</a:t>
            </a:r>
            <a:endParaRPr lang="sv-SE" dirty="0">
              <a:ea typeface="Arial" charset="0"/>
              <a:cs typeface="Calibri" panose="020F0502020204030204" pitchFamily="34" charset="0"/>
            </a:endParaRPr>
          </a:p>
          <a:p>
            <a:r>
              <a:rPr lang="sv-SE" dirty="0">
                <a:ea typeface="Arial" charset="0"/>
                <a:cs typeface="Calibri" panose="020F0502020204030204" pitchFamily="34" charset="0"/>
                <a:hlinkClick r:id="rId7">
                  <a:extLst>
                    <a:ext uri="{A12FA001-AC4F-418D-AE19-62706E023703}">
                      <ahyp:hlinkClr xmlns:ahyp="http://schemas.microsoft.com/office/drawing/2018/hyperlinkcolor" val="tx"/>
                    </a:ext>
                  </a:extLst>
                </a:hlinkClick>
              </a:rPr>
              <a:t>Skydda dig mot nätfiske</a:t>
            </a:r>
            <a:endParaRPr lang="sv-SE" dirty="0">
              <a:ea typeface="Arial" charset="0"/>
              <a:cs typeface="Calibri" panose="020F0502020204030204" pitchFamily="34" charset="0"/>
            </a:endParaRPr>
          </a:p>
          <a:p>
            <a:endParaRPr lang="sv-SE" dirty="0">
              <a:ea typeface="Arial" charset="0"/>
              <a:cs typeface="Calibri" panose="020F0502020204030204" pitchFamily="34" charset="0"/>
            </a:endParaRPr>
          </a:p>
          <a:p>
            <a:pPr marL="0" indent="0">
              <a:buNone/>
            </a:pPr>
            <a:r>
              <a:rPr lang="sv-SE" sz="2000" i="1" dirty="0">
                <a:ea typeface="Arial" charset="0"/>
                <a:cs typeface="Arial" charset="0"/>
              </a:rPr>
              <a:t>Alla kurser hittar du på </a:t>
            </a:r>
            <a:r>
              <a:rPr lang="sv-SE" sz="2000" i="1" dirty="0">
                <a:ea typeface="Arial" charset="0"/>
                <a:cs typeface="Arial" charset="0"/>
                <a:hlinkClick r:id="rId8"/>
              </a:rPr>
              <a:t>internetkunskap.se/snabbkurser &gt;&gt;</a:t>
            </a:r>
            <a:br>
              <a:rPr lang="sv-SE" dirty="0">
                <a:ea typeface="Arial" charset="0"/>
                <a:cs typeface="Calibri" panose="020F0502020204030204" pitchFamily="34" charset="0"/>
              </a:rPr>
            </a:br>
            <a:endParaRPr lang="sv-SE" dirty="0">
              <a:ea typeface="Arial" charset="0"/>
              <a:cs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410632"/>
            <a:ext cx="1255150" cy="203924"/>
          </a:xfrm>
        </p:spPr>
        <p:txBody>
          <a:bodyPr>
            <a:noAutofit/>
          </a:bodyPr>
          <a:lstStyle/>
          <a:p>
            <a:r>
              <a:rPr lang="sv-SE" dirty="0"/>
              <a:t>INTERNETSÄKERHET</a:t>
            </a:r>
          </a:p>
        </p:txBody>
      </p:sp>
      <p:pic>
        <p:nvPicPr>
          <p:cNvPr id="11" name="Platshållare för bild 10" descr="En bild som visar text, spegel, bilspegel, glasögon  Automatiskt genererad beskrivning">
            <a:extLst>
              <a:ext uri="{FF2B5EF4-FFF2-40B4-BE49-F238E27FC236}">
                <a16:creationId xmlns:a16="http://schemas.microsoft.com/office/drawing/2014/main" id="{5480F54A-7363-FBED-692C-0F4474FBFAE9}"/>
              </a:ext>
            </a:extLst>
          </p:cNvPr>
          <p:cNvPicPr>
            <a:picLocks noGrp="1" noChangeAspect="1"/>
          </p:cNvPicPr>
          <p:nvPr>
            <p:ph type="pic" sz="quarter" idx="13"/>
          </p:nvPr>
        </p:nvPicPr>
        <p:blipFill rotWithShape="1">
          <a:blip r:embed="rId9" cstate="email">
            <a:extLst>
              <a:ext uri="{BEBA8EAE-BF5A-486C-A8C5-ECC9F3942E4B}">
                <a14:imgProps xmlns:a14="http://schemas.microsoft.com/office/drawing/2010/main">
                  <a14:imgLayer r:embed="rId10">
                    <a14:imgEffect>
                      <a14:colorTemperature colorTemp="6300"/>
                    </a14:imgEffect>
                  </a14:imgLayer>
                </a14:imgProps>
              </a:ex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891949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b="1" dirty="0"/>
              <a:t>HJÄLP OSS ATT SPRIDA KUNSKAP OM SÄKERHET PÅ NÄTET</a:t>
            </a: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26957"/>
            <a:ext cx="5118100" cy="4351338"/>
          </a:xfrm>
        </p:spPr>
        <p:txBody>
          <a:bodyPr>
            <a:normAutofit/>
          </a:bodyPr>
          <a:lstStyle/>
          <a:p>
            <a:pPr>
              <a:lnSpc>
                <a:spcPct val="120000"/>
              </a:lnSpc>
            </a:pPr>
            <a:r>
              <a:rPr lang="sv-SE" sz="2000" dirty="0">
                <a:latin typeface="Calibri" panose="020F0502020204030204" pitchFamily="34" charset="0"/>
              </a:rPr>
              <a:t>Beställ vår broschyr och sprid i ditt nätverk.</a:t>
            </a:r>
          </a:p>
          <a:p>
            <a:pPr>
              <a:lnSpc>
                <a:spcPct val="120000"/>
              </a:lnSpc>
            </a:pPr>
            <a:r>
              <a:rPr lang="sv-SE" sz="2000" dirty="0">
                <a:latin typeface="Calibri" panose="020F0502020204030204" pitchFamily="34" charset="0"/>
              </a:rPr>
              <a:t>Broschyren innehåller information om hur de vanligaste bedrägerierna går till och hur du kan skydda dig.</a:t>
            </a:r>
          </a:p>
          <a:p>
            <a:pPr>
              <a:lnSpc>
                <a:spcPct val="120000"/>
              </a:lnSpc>
            </a:pPr>
            <a:r>
              <a:rPr lang="sv-SE" sz="2000" dirty="0">
                <a:latin typeface="Calibri" panose="020F0502020204030204" pitchFamily="34" charset="0"/>
              </a:rPr>
              <a:t>Broschyren är kostnadsfri och finns på svenska, engelska och arabiska.</a:t>
            </a:r>
          </a:p>
          <a:p>
            <a:pPr>
              <a:lnSpc>
                <a:spcPct val="120000"/>
              </a:lnSpc>
            </a:pPr>
            <a:r>
              <a:rPr lang="sv-SE" sz="2000" dirty="0">
                <a:latin typeface="Calibri" panose="020F0502020204030204" pitchFamily="34" charset="0"/>
              </a:rPr>
              <a:t>Du beställer genom att skicka ett mejl till info@internetstiftelsen.se där du fyller i hur många exemplar du vill ha, på vilket språk och var de ska skickas.</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304311" cy="213756"/>
          </a:xfrm>
        </p:spPr>
        <p:txBody>
          <a:bodyPr>
            <a:noAutofit/>
          </a:bodyPr>
          <a:lstStyle/>
          <a:p>
            <a:r>
              <a:rPr lang="sv-SE" dirty="0"/>
              <a:t>INTERNETSÄKERHET</a:t>
            </a:r>
          </a:p>
        </p:txBody>
      </p:sp>
      <p:pic>
        <p:nvPicPr>
          <p:cNvPr id="8" name="Platshållare för bild 7">
            <a:extLst>
              <a:ext uri="{FF2B5EF4-FFF2-40B4-BE49-F238E27FC236}">
                <a16:creationId xmlns:a16="http://schemas.microsoft.com/office/drawing/2014/main" id="{984DDA96-9569-1850-E69B-0D85FEDCBE0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22486" r="22486"/>
          <a:stretch>
            <a:fillRect/>
          </a:stretch>
        </p:blipFill>
        <p:spPr/>
      </p:pic>
    </p:spTree>
    <p:extLst>
      <p:ext uri="{BB962C8B-B14F-4D97-AF65-F5344CB8AC3E}">
        <p14:creationId xmlns:p14="http://schemas.microsoft.com/office/powerpoint/2010/main" val="4235252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Björn Appelgren</a:t>
            </a:r>
          </a:p>
          <a:p>
            <a:pPr>
              <a:spcBef>
                <a:spcPts val="0"/>
              </a:spcBef>
            </a:pPr>
            <a:r>
              <a:rPr lang="sv-SE" sz="1800" dirty="0"/>
              <a:t>bjorn.appelgren@internetstiftelsen.se</a:t>
            </a:r>
          </a:p>
        </p:txBody>
      </p:sp>
    </p:spTree>
    <p:extLst>
      <p:ext uri="{BB962C8B-B14F-4D97-AF65-F5344CB8AC3E}">
        <p14:creationId xmlns:p14="http://schemas.microsoft.com/office/powerpoint/2010/main" val="763527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a:xfrm>
            <a:off x="600595" y="620196"/>
            <a:ext cx="11165535" cy="675685"/>
          </a:xfrm>
        </p:spPr>
        <p:txBody>
          <a:bodyPr/>
          <a:lstStyle/>
          <a:p>
            <a:r>
              <a:rPr lang="sv-SE" dirty="0"/>
              <a:t>EXEMPEL 1: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6" name="Platshållare för bild 5" descr="En bild som visar text  Automatiskt genererad beskrivning">
            <a:extLst>
              <a:ext uri="{FF2B5EF4-FFF2-40B4-BE49-F238E27FC236}">
                <a16:creationId xmlns:a16="http://schemas.microsoft.com/office/drawing/2014/main" id="{38776249-D2DB-2AC9-8AD9-C35A9838E0F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9998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2: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Automatiskt genererad beskrivning">
            <a:extLst>
              <a:ext uri="{FF2B5EF4-FFF2-40B4-BE49-F238E27FC236}">
                <a16:creationId xmlns:a16="http://schemas.microsoft.com/office/drawing/2014/main" id="{12C17047-FFEB-317C-B4B0-B816A051C4A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2812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3: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  Automatiskt genererad beskrivning">
            <a:extLst>
              <a:ext uri="{FF2B5EF4-FFF2-40B4-BE49-F238E27FC236}">
                <a16:creationId xmlns:a16="http://schemas.microsoft.com/office/drawing/2014/main" id="{F6536ED7-BC9E-B77E-67FD-27F0580E313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602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38CB5-3C71-FFF5-FEEB-79CD994E103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D28C576-0A05-327D-3B5E-0B66206C0242}"/>
              </a:ext>
            </a:extLst>
          </p:cNvPr>
          <p:cNvSpPr>
            <a:spLocks noGrp="1"/>
          </p:cNvSpPr>
          <p:nvPr>
            <p:ph type="title"/>
          </p:nvPr>
        </p:nvSpPr>
        <p:spPr/>
        <p:txBody>
          <a:bodyPr/>
          <a:lstStyle/>
          <a:p>
            <a:r>
              <a:rPr lang="sv-SE" dirty="0"/>
              <a:t>EXEMPEL 4: SÅ HÄR LURAR BEDRAGARNA DIG</a:t>
            </a:r>
          </a:p>
        </p:txBody>
      </p:sp>
      <p:pic>
        <p:nvPicPr>
          <p:cNvPr id="5" name="Platshållare för bild 4">
            <a:extLst>
              <a:ext uri="{FF2B5EF4-FFF2-40B4-BE49-F238E27FC236}">
                <a16:creationId xmlns:a16="http://schemas.microsoft.com/office/drawing/2014/main" id="{9E07C50F-C720-547F-F0E3-453947369EDF}"/>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l="524" t="1507" r="3460" b="266"/>
          <a:stretch/>
        </p:blipFill>
        <p:spPr>
          <a:xfrm>
            <a:off x="1749993" y="1242882"/>
            <a:ext cx="8692013" cy="4372235"/>
          </a:xfrm>
        </p:spPr>
      </p:pic>
      <p:sp>
        <p:nvSpPr>
          <p:cNvPr id="7" name="Platshållare för text 2">
            <a:extLst>
              <a:ext uri="{FF2B5EF4-FFF2-40B4-BE49-F238E27FC236}">
                <a16:creationId xmlns:a16="http://schemas.microsoft.com/office/drawing/2014/main" id="{1C715BA4-EFC4-9F2F-61BC-A9322E5E9193}"/>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189022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CD0447C-A761-27D1-9022-98684AAF0D14}"/>
              </a:ext>
            </a:extLst>
          </p:cNvPr>
          <p:cNvSpPr>
            <a:spLocks noGrp="1"/>
          </p:cNvSpPr>
          <p:nvPr>
            <p:ph type="title"/>
          </p:nvPr>
        </p:nvSpPr>
        <p:spPr>
          <a:xfrm>
            <a:off x="1769983" y="2656906"/>
            <a:ext cx="8652033" cy="1325563"/>
          </a:xfrm>
        </p:spPr>
        <p:txBody>
          <a:bodyPr/>
          <a:lstStyle/>
          <a:p>
            <a:r>
              <a:rPr lang="sv-SE" sz="5000" dirty="0"/>
              <a:t>SJU GRUNDLÄGGANDE TIPS </a:t>
            </a:r>
            <a:br>
              <a:rPr lang="sv-SE" sz="5000" dirty="0"/>
            </a:br>
            <a:r>
              <a:rPr lang="sv-SE" sz="5000" dirty="0"/>
              <a:t>FÖR ATT INTE BLI LURAD</a:t>
            </a:r>
          </a:p>
        </p:txBody>
      </p:sp>
    </p:spTree>
    <p:extLst>
      <p:ext uri="{BB962C8B-B14F-4D97-AF65-F5344CB8AC3E}">
        <p14:creationId xmlns:p14="http://schemas.microsoft.com/office/powerpoint/2010/main" val="2371205553"/>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2575</TotalTime>
  <Words>3985</Words>
  <Application>Microsoft Office PowerPoint</Application>
  <PresentationFormat>Bredbild</PresentationFormat>
  <Paragraphs>460</Paragraphs>
  <Slides>43</Slides>
  <Notes>43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43</vt:i4>
      </vt:variant>
    </vt:vector>
  </HeadingPairs>
  <TitlesOfParts>
    <vt:vector size="49" baseType="lpstr">
      <vt:lpstr>Arial</vt:lpstr>
      <vt:lpstr>Calibri</vt:lpstr>
      <vt:lpstr>Calibri Light</vt:lpstr>
      <vt:lpstr>HK Grotesk</vt:lpstr>
      <vt:lpstr>Sueca Text</vt:lpstr>
      <vt:lpstr>Office-tema</vt:lpstr>
      <vt:lpstr>INTERNETSÄKERHET</vt:lpstr>
      <vt:lpstr>INTERNETSTIFTELSEN</vt:lpstr>
      <vt:lpstr>BLUFFMEJL OCH SMS – VANLIGASTE BEDRÄGERIFÖRSÖKET</vt:lpstr>
      <vt:lpstr>SÅ HÄR LURAR BEDRAGARNA DIG</vt:lpstr>
      <vt:lpstr>EXEMPEL 1: SÅ HÄR LURAR BEDRAGARNA DIG</vt:lpstr>
      <vt:lpstr>EXEMPEL 2: SÅ HÄR LURAR BEDRAGARNA DIG</vt:lpstr>
      <vt:lpstr>EXEMPEL 3: SÅ HÄR LURAR BEDRAGARNA DIG</vt:lpstr>
      <vt:lpstr>EXEMPEL 4: SÅ HÄR LURAR BEDRAGARNA DIG</vt:lpstr>
      <vt:lpstr>SJU GRUNDLÄGGANDE TIPS  FÖR ATT INTE BLI LURAD</vt:lpstr>
      <vt:lpstr>TIPS 1 </vt:lpstr>
      <vt:lpstr>EXEMPEL: UNDVIK ATT KLICKA PÅ LÄNKAR</vt:lpstr>
      <vt:lpstr>EXEMPEL: UNDVIK ATT KLICKA PÅ LÄNKAR</vt:lpstr>
      <vt:lpstr>EXEMPEL: UNDVIK ATT KLICKA PÅ LÄNKAR</vt:lpstr>
      <vt:lpstr>EXEMPEL: UNDVIK ATT KLICKA PÅ LÄNKAR</vt:lpstr>
      <vt:lpstr>TIPS 2</vt:lpstr>
      <vt:lpstr>TIPS 3 </vt:lpstr>
      <vt:lpstr>TIPS 4</vt:lpstr>
      <vt:lpstr>EXEMPEL: SPOOFING</vt:lpstr>
      <vt:lpstr>FÖRDJUPNING: PODD OCH ARTIKEL</vt:lpstr>
      <vt:lpstr>TIPS 5 </vt:lpstr>
      <vt:lpstr>EXEMPEL: FALSK ANNONS</vt:lpstr>
      <vt:lpstr>EXEMPEL: FALSK KLONAD WEBBSIDA</vt:lpstr>
      <vt:lpstr>EXEMPEL: FALSK KLONAD WEBBSIDA</vt:lpstr>
      <vt:lpstr>EXEMPEL: FALSK KLONAD WEBBSIDA</vt:lpstr>
      <vt:lpstr>EXEMPEL: FALSK KLONAD WEBBSIDA</vt:lpstr>
      <vt:lpstr>EXEMPEL: FALSK KLONAD WEBBSIDA</vt:lpstr>
      <vt:lpstr>EXEMPEL: FALSK KLONAD WEBBSIDA</vt:lpstr>
      <vt:lpstr>EXEMPEL: FALSK KLONAD WEBBSIDA</vt:lpstr>
      <vt:lpstr>EXEMPEL 3: FALSK VIRUSVARNING</vt:lpstr>
      <vt:lpstr>TIPS 6</vt:lpstr>
      <vt:lpstr>TIPS 7</vt:lpstr>
      <vt:lpstr>AI OCH BEDRÄGERIER</vt:lpstr>
      <vt:lpstr>EXEMPEL: AI OCH FLAKSA WEBBSIDOR</vt:lpstr>
      <vt:lpstr>EXEMPEL: AI OCH FALSKA WEBSSIDOR</vt:lpstr>
      <vt:lpstr>EXEMPEL: AI OCH FALSKA WEBSSIDOR</vt:lpstr>
      <vt:lpstr>EXEMPEL: AI OCH FALSKA WEBSSIDOR</vt:lpstr>
      <vt:lpstr>EXEMPEL: AI OCH FALSKA WEBSSIDOR</vt:lpstr>
      <vt:lpstr>EXEMPEL: AI OCH FALSKA WEBSSIDOR</vt:lpstr>
      <vt:lpstr>AI eller foto?</vt:lpstr>
      <vt:lpstr>AI eller foto?</vt:lpstr>
      <vt:lpstr>LÄR DIG MER!</vt:lpstr>
      <vt:lpstr>HJÄLP OSS ATT SPRIDA KUNSKAP OM SÄKERHET PÅ NÄTET</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Internetsäkerhet</dc:title>
  <dc:creator>Vanda Brandt</dc:creator>
  <cp:lastModifiedBy>Vanda Brandt</cp:lastModifiedBy>
  <cp:revision>44</cp:revision>
  <dcterms:created xsi:type="dcterms:W3CDTF">2023-02-28T12:26:20Z</dcterms:created>
  <dcterms:modified xsi:type="dcterms:W3CDTF">2025-02-10T08:45:18Z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d3b1a09-b542-4fe0-b34d-fbe9ffe8d124_Enabled">
    <vt:lpwstr>true</vt:lpwstr>
  </property>
  <property fmtid="{D5CDD505-2E9C-101B-9397-08002B2CF9AE}" pid="3" name="MSIP_Label_5d3b1a09-b542-4fe0-b34d-fbe9ffe8d124_SetDate">
    <vt:lpwstr>2023-09-25T09:08:06Z</vt:lpwstr>
  </property>
  <property fmtid="{D5CDD505-2E9C-101B-9397-08002B2CF9AE}" pid="4" name="MSIP_Label_5d3b1a09-b542-4fe0-b34d-fbe9ffe8d124_Method">
    <vt:lpwstr>Standard</vt:lpwstr>
  </property>
  <property fmtid="{D5CDD505-2E9C-101B-9397-08002B2CF9AE}" pid="5" name="MSIP_Label_5d3b1a09-b542-4fe0-b34d-fbe9ffe8d124_Name">
    <vt:lpwstr>defa4170-0d19-0005-0004-bc88714345d2</vt:lpwstr>
  </property>
  <property fmtid="{D5CDD505-2E9C-101B-9397-08002B2CF9AE}" pid="6" name="MSIP_Label_5d3b1a09-b542-4fe0-b34d-fbe9ffe8d124_SiteId">
    <vt:lpwstr>c2aa68f8-18f3-48ae-81ba-02301d121d9a</vt:lpwstr>
  </property>
  <property fmtid="{D5CDD505-2E9C-101B-9397-08002B2CF9AE}" pid="7" name="MSIP_Label_5d3b1a09-b542-4fe0-b34d-fbe9ffe8d124_ActionId">
    <vt:lpwstr>399ed20f-71bb-4b24-a3d7-7f52791e4942</vt:lpwstr>
  </property>
  <property fmtid="{D5CDD505-2E9C-101B-9397-08002B2CF9AE}" pid="8" name="MSIP_Label_5d3b1a09-b542-4fe0-b34d-fbe9ffe8d124_ContentBits">
    <vt:lpwstr>0</vt:lpwstr>
  </property>
</Properties>
</file>