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63" r:id="rId2"/>
    <p:sldId id="300" r:id="rId3"/>
    <p:sldId id="287" r:id="rId4"/>
    <p:sldId id="289" r:id="rId5"/>
    <p:sldId id="290" r:id="rId6"/>
    <p:sldId id="291" r:id="rId7"/>
    <p:sldId id="292" r:id="rId8"/>
    <p:sldId id="305" r:id="rId9"/>
    <p:sldId id="293" r:id="rId10"/>
    <p:sldId id="294" r:id="rId11"/>
    <p:sldId id="306" r:id="rId12"/>
    <p:sldId id="298" r:id="rId13"/>
    <p:sldId id="296" r:id="rId14"/>
    <p:sldId id="272" r:id="rId15"/>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E3E69"/>
    <a:srgbClr val="E05040"/>
    <a:srgbClr val="FF6600"/>
    <a:srgbClr val="DB9B3D"/>
    <a:srgbClr val="F5D162"/>
    <a:srgbClr val="E37D61"/>
    <a:srgbClr val="44999C"/>
    <a:srgbClr val="00A780"/>
    <a:srgbClr val="404040"/>
    <a:srgbClr val="91CAAF"/>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54A6931-012B-4786-9D2E-B42B811B8333}" v="2" dt="2024-01-11T12:26:46.232"/>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Mörkt format 2 - Dekorfärg 1/Dekorfärg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697"/>
    <p:restoredTop sz="64277" autoAdjust="0"/>
  </p:normalViewPr>
  <p:slideViewPr>
    <p:cSldViewPr snapToGrid="0" showGuides="1">
      <p:cViewPr varScale="1">
        <p:scale>
          <a:sx n="72" d="100"/>
          <a:sy n="72" d="100"/>
        </p:scale>
        <p:origin x="2712" y="54"/>
      </p:cViewPr>
      <p:guideLst>
        <p:guide orient="horz" pos="2160"/>
        <p:guide pos="3863"/>
      </p:guideLst>
    </p:cSldViewPr>
  </p:slideViewPr>
  <p:notesTextViewPr>
    <p:cViewPr>
      <p:scale>
        <a:sx n="1" d="1"/>
        <a:sy n="1" d="1"/>
      </p:scale>
      <p:origin x="0" y="0"/>
    </p:cViewPr>
  </p:notesTextViewPr>
  <p:notesViewPr>
    <p:cSldViewPr snapToGrid="0">
      <p:cViewPr varScale="1">
        <p:scale>
          <a:sx n="85" d="100"/>
          <a:sy n="85" d="100"/>
        </p:scale>
        <p:origin x="388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1A1090-7399-BE47-B8B1-881EC826E9F9}" type="datetimeFigureOut">
              <a:rPr lang="sv-SE" smtClean="0"/>
              <a:t>2025-02-07</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91D9B3-0424-AE4A-B8B4-BBEE3C89A386}" type="slidenum">
              <a:rPr lang="sv-SE" smtClean="0"/>
              <a:t>‹#›</a:t>
            </a:fld>
            <a:endParaRPr lang="sv-SE"/>
          </a:p>
        </p:txBody>
      </p:sp>
    </p:spTree>
    <p:extLst>
      <p:ext uri="{BB962C8B-B14F-4D97-AF65-F5344CB8AC3E}">
        <p14:creationId xmlns:p14="http://schemas.microsoft.com/office/powerpoint/2010/main" val="33059975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6391D9B3-0424-AE4A-B8B4-BBEE3C89A386}" type="slidenum">
              <a:rPr lang="sv-SE" smtClean="0"/>
              <a:t>1</a:t>
            </a:fld>
            <a:endParaRPr lang="sv-SE"/>
          </a:p>
        </p:txBody>
      </p:sp>
    </p:spTree>
    <p:extLst>
      <p:ext uri="{BB962C8B-B14F-4D97-AF65-F5344CB8AC3E}">
        <p14:creationId xmlns:p14="http://schemas.microsoft.com/office/powerpoint/2010/main" val="28513993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latin typeface="+mn-lt"/>
              </a:rPr>
              <a:t>Så här ser det ut när du loggat in på din sida, med mobilt bank-id och ditt personnummer. Har du inget mobilt bank-id kan du gå till ett servicekontor eller ringa till Pensionsmyndigheten 0771-776 776 för att få hjälp. </a:t>
            </a:r>
          </a:p>
          <a:p>
            <a:endParaRPr lang="sv-SE" dirty="0">
              <a:latin typeface="+mn-lt"/>
            </a:endParaRPr>
          </a:p>
          <a:p>
            <a:r>
              <a:rPr lang="sv-SE" dirty="0">
                <a:latin typeface="+mn-lt"/>
              </a:rPr>
              <a:t>Den här prognosen visar vad du har i lön nu och vad dina pensionsutbetalningar förväntas bli. Observera att du kan ha tjänstepension och privat pensionssparande som inte betalas ut livsvarigt. Därför minskar pensionen i det här diagrammet. Det går ofta att ändra utbetalningstidens längd om du gör det innan du börjar ta ut pensionen. </a:t>
            </a:r>
            <a:r>
              <a:rPr lang="sv-SE" u="none" dirty="0">
                <a:latin typeface="+mn-lt"/>
              </a:rPr>
              <a:t>Du kan också se vad den förväntade medellivslängden är. </a:t>
            </a:r>
            <a:r>
              <a:rPr lang="sv-SE" dirty="0">
                <a:latin typeface="+mn-lt"/>
              </a:rPr>
              <a:t>Drar du i reglaget kan du snabbt se vad som händer om du jobbar längre eller väljer att sluta tidigare och hur det påverkar din pension. </a:t>
            </a:r>
          </a:p>
        </p:txBody>
      </p:sp>
      <p:sp>
        <p:nvSpPr>
          <p:cNvPr id="4" name="Platshållare för bildnummer 3"/>
          <p:cNvSpPr>
            <a:spLocks noGrp="1"/>
          </p:cNvSpPr>
          <p:nvPr>
            <p:ph type="sldNum" sz="quarter" idx="5"/>
          </p:nvPr>
        </p:nvSpPr>
        <p:spPr/>
        <p:txBody>
          <a:bodyPr/>
          <a:lstStyle/>
          <a:p>
            <a:fld id="{6391D9B3-0424-AE4A-B8B4-BBEE3C89A386}" type="slidenum">
              <a:rPr lang="sv-SE" smtClean="0"/>
              <a:t>10</a:t>
            </a:fld>
            <a:endParaRPr lang="sv-SE"/>
          </a:p>
        </p:txBody>
      </p:sp>
    </p:spTree>
    <p:extLst>
      <p:ext uri="{BB962C8B-B14F-4D97-AF65-F5344CB8AC3E}">
        <p14:creationId xmlns:p14="http://schemas.microsoft.com/office/powerpoint/2010/main" val="1802258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latin typeface="+mn-lt"/>
              </a:rPr>
              <a:t>Att börja ta ut sina pensionspengar kräver planering. Pensionerna finns på olika håll, en del behöver du ansöka om, andra kommer automatiskt. Det finns dessutom behovsprövade stöd som du kan vara berättigad till.</a:t>
            </a:r>
          </a:p>
          <a:p>
            <a:endParaRPr lang="sv-SE" dirty="0">
              <a:latin typeface="+mn-lt"/>
            </a:endParaRPr>
          </a:p>
          <a:p>
            <a:r>
              <a:rPr lang="sv-SE" dirty="0">
                <a:latin typeface="+mn-lt"/>
              </a:rPr>
              <a:t>På minpension.se kan du ta hjälp av Uttagsplaneraren, ett verktyg anpassat för alla som har mindre än ett år kvar till du kan börja ta ut någon av dina pensioner. Här beräknas vad pensionen blir efter skatt och du får en checklista på hur du ska göra för att ta ut alla dina pensioner. Dessutom kan du effektuera ditt uttag med e-legitimation hos några aktörer. I andra fall får man logga in hos branschens aktörer, eller i vissa fall är man hänvisad till blanketter.</a:t>
            </a:r>
          </a:p>
        </p:txBody>
      </p:sp>
      <p:sp>
        <p:nvSpPr>
          <p:cNvPr id="4" name="Platshållare för bildnummer 3"/>
          <p:cNvSpPr>
            <a:spLocks noGrp="1"/>
          </p:cNvSpPr>
          <p:nvPr>
            <p:ph type="sldNum" sz="quarter" idx="5"/>
          </p:nvPr>
        </p:nvSpPr>
        <p:spPr/>
        <p:txBody>
          <a:bodyPr/>
          <a:lstStyle/>
          <a:p>
            <a:fld id="{6391D9B3-0424-AE4A-B8B4-BBEE3C89A386}" type="slidenum">
              <a:rPr lang="sv-SE" smtClean="0"/>
              <a:t>11</a:t>
            </a:fld>
            <a:endParaRPr lang="sv-SE"/>
          </a:p>
        </p:txBody>
      </p:sp>
    </p:spTree>
    <p:extLst>
      <p:ext uri="{BB962C8B-B14F-4D97-AF65-F5344CB8AC3E}">
        <p14:creationId xmlns:p14="http://schemas.microsoft.com/office/powerpoint/2010/main" val="7146936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6391D9B3-0424-AE4A-B8B4-BBEE3C89A386}" type="slidenum">
              <a:rPr lang="sv-SE" smtClean="0"/>
              <a:t>12</a:t>
            </a:fld>
            <a:endParaRPr lang="sv-SE"/>
          </a:p>
        </p:txBody>
      </p:sp>
    </p:spTree>
    <p:extLst>
      <p:ext uri="{BB962C8B-B14F-4D97-AF65-F5344CB8AC3E}">
        <p14:creationId xmlns:p14="http://schemas.microsoft.com/office/powerpoint/2010/main" val="3943159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13</a:t>
            </a:fld>
            <a:endParaRPr lang="sv-SE"/>
          </a:p>
        </p:txBody>
      </p:sp>
    </p:spTree>
    <p:extLst>
      <p:ext uri="{BB962C8B-B14F-4D97-AF65-F5344CB8AC3E}">
        <p14:creationId xmlns:p14="http://schemas.microsoft.com/office/powerpoint/2010/main" val="21401213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6391D9B3-0424-AE4A-B8B4-BBEE3C89A386}" type="slidenum">
              <a:rPr lang="sv-SE" smtClean="0"/>
              <a:t>14</a:t>
            </a:fld>
            <a:endParaRPr lang="sv-SE"/>
          </a:p>
        </p:txBody>
      </p:sp>
    </p:spTree>
    <p:extLst>
      <p:ext uri="{BB962C8B-B14F-4D97-AF65-F5344CB8AC3E}">
        <p14:creationId xmlns:p14="http://schemas.microsoft.com/office/powerpoint/2010/main" val="27722822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49"/>
            <a:ext cx="5486400" cy="3795999"/>
          </a:xfrm>
        </p:spPr>
        <p:txBody>
          <a:bodyPr/>
          <a:lstStyle/>
          <a:p>
            <a:pPr eaLnBrk="1" hangingPunct="1"/>
            <a:r>
              <a:rPr lang="sv-SE" altLang="sv-SE" dirty="0">
                <a:latin typeface="+mn-lt"/>
              </a:rPr>
              <a:t>Det här är </a:t>
            </a:r>
            <a:r>
              <a:rPr lang="sv-SE" altLang="sv-SE" b="1" dirty="0">
                <a:latin typeface="+mn-lt"/>
              </a:rPr>
              <a:t>pensionspyramiden</a:t>
            </a:r>
            <a:r>
              <a:rPr lang="sv-SE" altLang="sv-SE" dirty="0">
                <a:latin typeface="+mn-lt"/>
              </a:rPr>
              <a:t>, den symbol som pensionsbranschen gemensamt använder sig av för att tydliggöra att pensionen består av olika delar. </a:t>
            </a:r>
          </a:p>
          <a:p>
            <a:pPr eaLnBrk="1" hangingPunct="1"/>
            <a:endParaRPr lang="sv-SE" altLang="sv-SE" b="1" dirty="0">
              <a:latin typeface="+mn-lt"/>
            </a:endParaRPr>
          </a:p>
          <a:p>
            <a:pPr eaLnBrk="1" hangingPunct="1"/>
            <a:r>
              <a:rPr lang="sv-SE" altLang="sv-SE" b="0" dirty="0">
                <a:latin typeface="+mn-lt"/>
              </a:rPr>
              <a:t>I botten finns den </a:t>
            </a:r>
            <a:r>
              <a:rPr lang="sv-SE" altLang="sv-SE" b="1" dirty="0">
                <a:latin typeface="+mn-lt"/>
              </a:rPr>
              <a:t>allmänna pensionen</a:t>
            </a:r>
            <a:r>
              <a:rPr lang="sv-SE" altLang="sv-SE" b="0" dirty="0">
                <a:latin typeface="+mn-lt"/>
              </a:rPr>
              <a:t>. Villkoren bestäms genom </a:t>
            </a:r>
            <a:r>
              <a:rPr lang="sv-SE" altLang="sv-SE" b="1" dirty="0">
                <a:latin typeface="+mn-lt"/>
              </a:rPr>
              <a:t>politiska beslut.</a:t>
            </a:r>
            <a:r>
              <a:rPr lang="sv-SE" altLang="sv-SE" b="1" baseline="0" dirty="0">
                <a:latin typeface="+mn-lt"/>
              </a:rPr>
              <a:t> </a:t>
            </a:r>
          </a:p>
          <a:p>
            <a:pPr eaLnBrk="1" hangingPunct="1"/>
            <a:endParaRPr lang="sv-SE" altLang="sv-SE" b="0" baseline="0" dirty="0">
              <a:latin typeface="+mn-lt"/>
            </a:endParaRPr>
          </a:p>
          <a:p>
            <a:pPr eaLnBrk="1" hangingPunct="1"/>
            <a:r>
              <a:rPr lang="sv-SE" altLang="sv-SE" b="0" baseline="0" dirty="0">
                <a:latin typeface="+mn-lt"/>
              </a:rPr>
              <a:t>I mitten finns </a:t>
            </a:r>
            <a:r>
              <a:rPr lang="sv-SE" altLang="sv-SE" b="1" baseline="0" dirty="0">
                <a:latin typeface="+mn-lt"/>
              </a:rPr>
              <a:t>tjänstepensionen</a:t>
            </a:r>
            <a:r>
              <a:rPr lang="sv-SE" altLang="sv-SE" b="0" baseline="0" dirty="0">
                <a:latin typeface="+mn-lt"/>
              </a:rPr>
              <a:t> eller avtalspensionen som den ibland kallas. Villkoren bestäms genom </a:t>
            </a:r>
            <a:r>
              <a:rPr lang="sv-SE" altLang="sv-SE" b="1" baseline="0" dirty="0">
                <a:latin typeface="+mn-lt"/>
              </a:rPr>
              <a:t>avtal på arbetsmarknaden</a:t>
            </a:r>
            <a:r>
              <a:rPr lang="sv-SE" altLang="sv-SE" b="0" baseline="0" dirty="0">
                <a:latin typeface="+mn-lt"/>
              </a:rPr>
              <a:t>. </a:t>
            </a:r>
            <a:r>
              <a:rPr lang="sv-SE" altLang="sv-SE" b="0" dirty="0">
                <a:latin typeface="+mn-lt"/>
              </a:rPr>
              <a:t>Tjänstepension</a:t>
            </a:r>
            <a:r>
              <a:rPr lang="sv-SE" altLang="sv-SE" dirty="0">
                <a:latin typeface="+mn-lt"/>
              </a:rPr>
              <a:t> omfattas de av som arbetar på arbetsplatser med kollektivavtal, eller har ett hängavtal till ett kollektivavtal. I vissa fall kan en anställd även ha tjänstepension utan avtal, det kallas då individuell tjänstepension. Egenföretagare har ingen tjänstepension.</a:t>
            </a:r>
          </a:p>
          <a:p>
            <a:pPr eaLnBrk="1" hangingPunct="1"/>
            <a:endParaRPr lang="sv-SE" altLang="sv-SE" dirty="0">
              <a:latin typeface="+mn-lt"/>
            </a:endParaRPr>
          </a:p>
          <a:p>
            <a:pPr eaLnBrk="1" hangingPunct="1"/>
            <a:r>
              <a:rPr lang="sv-SE" altLang="sv-SE" b="1" dirty="0">
                <a:latin typeface="+mn-lt"/>
              </a:rPr>
              <a:t>Privat pensionssparande</a:t>
            </a:r>
            <a:r>
              <a:rPr lang="sv-SE" altLang="sv-SE" dirty="0">
                <a:latin typeface="+mn-lt"/>
              </a:rPr>
              <a:t> kan förekomma på många olika sätt även om vi oftast tänker på en privat pensionsförsäkring. Om du är anställd och har en</a:t>
            </a:r>
            <a:r>
              <a:rPr lang="sv-SE" altLang="sv-SE" baseline="0" dirty="0">
                <a:latin typeface="+mn-lt"/>
              </a:rPr>
              <a:t> tjänstepension har du inte möjlighet att göra en avdragsgill inbetalning till en pensionsförsäkring. Men om du har eget företag eller är anställd utan tjänstepension kan du göra det. </a:t>
            </a:r>
          </a:p>
          <a:p>
            <a:pPr eaLnBrk="1" hangingPunct="1"/>
            <a:endParaRPr lang="sv-SE" altLang="sv-SE" baseline="0" dirty="0">
              <a:latin typeface="+mn-lt"/>
            </a:endParaRPr>
          </a:p>
          <a:p>
            <a:r>
              <a:rPr lang="sv-SE" baseline="0" dirty="0">
                <a:latin typeface="+mn-lt"/>
              </a:rPr>
              <a:t>Du kan förstås ha ett eget sparande, till exempel på ett Investeringssparkonto, ISK, som du använda som extra pengar när du blivit pensionär. De pengarna är dock inte öronmärkta för pension och finns därför inte med här. </a:t>
            </a:r>
            <a:endParaRPr lang="sv-SE" dirty="0">
              <a:latin typeface="Georgia" pitchFamily="18" charset="0"/>
            </a:endParaRPr>
          </a:p>
        </p:txBody>
      </p:sp>
      <p:sp>
        <p:nvSpPr>
          <p:cNvPr id="4" name="Platshållare för bildnummer 3"/>
          <p:cNvSpPr>
            <a:spLocks noGrp="1"/>
          </p:cNvSpPr>
          <p:nvPr>
            <p:ph type="sldNum" sz="quarter" idx="5"/>
          </p:nvPr>
        </p:nvSpPr>
        <p:spPr/>
        <p:txBody>
          <a:bodyPr/>
          <a:lstStyle/>
          <a:p>
            <a:fld id="{6391D9B3-0424-AE4A-B8B4-BBEE3C89A386}" type="slidenum">
              <a:rPr lang="sv-SE" smtClean="0"/>
              <a:t>2</a:t>
            </a:fld>
            <a:endParaRPr lang="sv-SE"/>
          </a:p>
        </p:txBody>
      </p:sp>
    </p:spTree>
    <p:extLst>
      <p:ext uri="{BB962C8B-B14F-4D97-AF65-F5344CB8AC3E}">
        <p14:creationId xmlns:p14="http://schemas.microsoft.com/office/powerpoint/2010/main" val="6019926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49"/>
            <a:ext cx="5486400" cy="4284663"/>
          </a:xfrm>
        </p:spPr>
        <p:txBody>
          <a:bodyPr/>
          <a:lstStyle/>
          <a:p>
            <a:pPr eaLnBrk="1" hangingPunct="1"/>
            <a:r>
              <a:rPr lang="sv-SE" altLang="sv-SE" dirty="0">
                <a:latin typeface="+mn-lt"/>
              </a:rPr>
              <a:t>Alla inkomster som man skattar för är pensionsgrundande. Den allmänna pensionen beräknas på inkomsten upp till ett tak motsvarande cirka 51 250  kr/mån år 2024 (8,07 inkomstbasbelopp minus egenavgiften om 7 procent först ska dras av.) </a:t>
            </a:r>
          </a:p>
          <a:p>
            <a:pPr eaLnBrk="1" hangingPunct="1"/>
            <a:endParaRPr lang="sv-SE" altLang="sv-SE" dirty="0"/>
          </a:p>
          <a:p>
            <a:pPr eaLnBrk="1" hangingPunct="1"/>
            <a:r>
              <a:rPr lang="sv-SE" altLang="sv-SE" dirty="0">
                <a:latin typeface="+mn-lt"/>
              </a:rPr>
              <a:t>Inkomster över denna gräns ger ingen allmän pensionsrätt. För att få tillgodoräkna sig pensionsrätter krävs en inkomst som överstiger ca 24 200 kr år 2024 (42,3 procent av prisbasbeloppet), det vill säga grundavdraget för skattskyldighet. Har man det får man pensionsrätter beräknat från första kronan. Det är alltså inte ett grundavdrag utan ett tröskelvärde. Observera att kapitalinkomster, till exempel ränteinkomster, inte är pensionsgrundande. Inte heller pensioner eller privata pensionsförsäkringar är pensionsgrundande.</a:t>
            </a:r>
          </a:p>
          <a:p>
            <a:pPr eaLnBrk="1" hangingPunct="1"/>
            <a:endParaRPr lang="sv-SE" altLang="sv-SE" dirty="0">
              <a:latin typeface="+mn-lt"/>
            </a:endParaRPr>
          </a:p>
          <a:p>
            <a:pPr eaLnBrk="1" hangingPunct="1"/>
            <a:r>
              <a:rPr lang="sv-SE" altLang="sv-SE" dirty="0">
                <a:latin typeface="+mn-lt"/>
              </a:rPr>
              <a:t>Det här ger också pensionsrätter i den allmänna pensionen: </a:t>
            </a:r>
            <a:endParaRPr lang="sv-SE" altLang="sv-SE" b="1" dirty="0">
              <a:latin typeface="+mn-lt"/>
            </a:endParaRPr>
          </a:p>
          <a:p>
            <a:pPr eaLnBrk="1" hangingPunct="1"/>
            <a:r>
              <a:rPr lang="sv-SE" altLang="sv-SE" b="1" dirty="0">
                <a:latin typeface="+mn-lt"/>
              </a:rPr>
              <a:t>Barnår </a:t>
            </a:r>
            <a:r>
              <a:rPr lang="sv-SE" altLang="sv-SE" b="0" dirty="0">
                <a:latin typeface="+mn-lt"/>
              </a:rPr>
              <a:t>-</a:t>
            </a:r>
            <a:r>
              <a:rPr lang="sv-SE" altLang="sv-SE" dirty="0">
                <a:latin typeface="+mn-lt"/>
              </a:rPr>
              <a:t> Barnets första fyra år ger pensionsrätt till den av vårdnadshavarna som har lägst inkomst. Kan flyttas över till den andra. </a:t>
            </a:r>
          </a:p>
          <a:p>
            <a:pPr eaLnBrk="1" hangingPunct="1"/>
            <a:r>
              <a:rPr lang="sv-SE" altLang="sv-SE" b="1" dirty="0">
                <a:latin typeface="+mn-lt"/>
              </a:rPr>
              <a:t>Plikttjänst </a:t>
            </a:r>
            <a:r>
              <a:rPr lang="sv-SE" altLang="sv-SE" b="0" dirty="0">
                <a:latin typeface="+mn-lt"/>
              </a:rPr>
              <a:t>–</a:t>
            </a:r>
            <a:r>
              <a:rPr lang="sv-SE" altLang="sv-SE" dirty="0">
                <a:latin typeface="+mn-lt"/>
              </a:rPr>
              <a:t> Gäller när man gjort plikttjänst minst 120 dagar i följd under åren 1995-2010. </a:t>
            </a:r>
          </a:p>
          <a:p>
            <a:pPr eaLnBrk="1" hangingPunct="1"/>
            <a:r>
              <a:rPr lang="sv-SE" altLang="sv-SE" b="1" dirty="0">
                <a:latin typeface="+mn-lt"/>
              </a:rPr>
              <a:t>Studier </a:t>
            </a:r>
            <a:r>
              <a:rPr lang="sv-SE" altLang="sv-SE" b="0" dirty="0">
                <a:latin typeface="+mn-lt"/>
              </a:rPr>
              <a:t>–</a:t>
            </a:r>
            <a:r>
              <a:rPr lang="sv-SE" altLang="sv-SE" dirty="0">
                <a:latin typeface="+mn-lt"/>
              </a:rPr>
              <a:t> Studier som ger rätt till studiebidrag och studielån ger pensionsrätt. </a:t>
            </a:r>
          </a:p>
          <a:p>
            <a:pPr eaLnBrk="1" hangingPunct="1"/>
            <a:r>
              <a:rPr lang="sv-SE" altLang="sv-SE" b="1" dirty="0">
                <a:latin typeface="+mn-lt"/>
              </a:rPr>
              <a:t>Sjukersättning</a:t>
            </a:r>
            <a:r>
              <a:rPr lang="sv-SE" altLang="sv-SE" dirty="0">
                <a:latin typeface="+mn-lt"/>
              </a:rPr>
              <a:t> - Ger både pensionsgrundande inkomst och pensionsgrundande belopp, om denna är inkomstrelaterad. </a:t>
            </a:r>
          </a:p>
        </p:txBody>
      </p:sp>
      <p:sp>
        <p:nvSpPr>
          <p:cNvPr id="4" name="Platshållare för bildnummer 3"/>
          <p:cNvSpPr>
            <a:spLocks noGrp="1"/>
          </p:cNvSpPr>
          <p:nvPr>
            <p:ph type="sldNum" sz="quarter" idx="5"/>
          </p:nvPr>
        </p:nvSpPr>
        <p:spPr/>
        <p:txBody>
          <a:bodyPr/>
          <a:lstStyle/>
          <a:p>
            <a:fld id="{6391D9B3-0424-AE4A-B8B4-BBEE3C89A386}" type="slidenum">
              <a:rPr lang="sv-SE" smtClean="0"/>
              <a:t>3</a:t>
            </a:fld>
            <a:endParaRPr lang="sv-SE"/>
          </a:p>
        </p:txBody>
      </p:sp>
    </p:spTree>
    <p:extLst>
      <p:ext uri="{BB962C8B-B14F-4D97-AF65-F5344CB8AC3E}">
        <p14:creationId xmlns:p14="http://schemas.microsoft.com/office/powerpoint/2010/main" val="38336581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49"/>
            <a:ext cx="5486400" cy="4284663"/>
          </a:xfrm>
        </p:spPr>
        <p:txBody>
          <a:bodyPr/>
          <a:lstStyle/>
          <a:p>
            <a:r>
              <a:rPr lang="sv-SE" dirty="0"/>
              <a:t>Garantipensionen är en del av den allmänna pensionen och är statligt finansierad. Garantipensionen är ett grundskydd för dig som haft liten eller ingen arbetsinkomst under livet. Du kan ha rätt till garantipension om du:</a:t>
            </a:r>
          </a:p>
          <a:p>
            <a:pPr marL="171450" indent="-171450">
              <a:buFont typeface="Arial" panose="020B0604020202020204" pitchFamily="34" charset="0"/>
              <a:buChar char="•"/>
            </a:pPr>
            <a:r>
              <a:rPr lang="sv-SE" dirty="0"/>
              <a:t>har fyllt 66 år, 67 år från 2026.</a:t>
            </a:r>
          </a:p>
          <a:p>
            <a:pPr marL="171450" indent="-171450">
              <a:buFont typeface="Arial" panose="020B0604020202020204" pitchFamily="34" charset="0"/>
              <a:buChar char="•"/>
            </a:pPr>
            <a:r>
              <a:rPr lang="sv-SE" dirty="0"/>
              <a:t>har låg eller ingen inkomstgrundad pension.</a:t>
            </a:r>
          </a:p>
          <a:p>
            <a:endParaRPr lang="sv-SE" dirty="0"/>
          </a:p>
          <a:p>
            <a:r>
              <a:rPr lang="sv-SE" dirty="0"/>
              <a:t>För att få full garantipension krävs att du har bott minst 40 år i Sverige. Garantipensionen minskas med din inkomstpension, tilläggspension, änkepension eller pension från annat land. Den utbetalda premiepensionen minskar inte garantipensionen. Istället räknas inkomstpensionen upp så att den motsvarar även premiepensionen genom att inkomstpensionen beräknas utifrån all intjänad pensionsrätt. Om de pensioner som minskar garantipensionen tillsammans överstiger 15 988 kronor per månad för dig som är gift eller 17 656 kronor per månad för dig som är ogift försvinner garantipensionen helt (2024). </a:t>
            </a:r>
          </a:p>
          <a:p>
            <a:endParaRPr lang="sv-SE" dirty="0"/>
          </a:p>
          <a:p>
            <a:r>
              <a:rPr lang="sv-SE" dirty="0"/>
              <a:t>Du kan i vissa fall får räkna med en del av bosättningstiden i ditt tidigare hemland. Det gäller dig som vid ankomsten till Sverige fick uppehållstillstånd med flyktingstatusförklaring av Migrationsverket (enligt utlänningslagen). Det är en internationell statusförklaring som grundar sig på både regler i Genèvekonventionen och EU:s skyddsgrundsdirektiv. Att räkna med bosättningstid från ditt tidigare hemland gäller bara för dig som är född 1957 eller tidigare. Om du är född 1958 eller senare är denna regel inte längre giltig. </a:t>
            </a:r>
          </a:p>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4</a:t>
            </a:fld>
            <a:endParaRPr lang="sv-SE"/>
          </a:p>
        </p:txBody>
      </p:sp>
    </p:spTree>
    <p:extLst>
      <p:ext uri="{BB962C8B-B14F-4D97-AF65-F5344CB8AC3E}">
        <p14:creationId xmlns:p14="http://schemas.microsoft.com/office/powerpoint/2010/main" val="10126774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49"/>
            <a:ext cx="5486400" cy="4501079"/>
          </a:xfrm>
        </p:spPr>
        <p:txBody>
          <a:bodyPr/>
          <a:lstStyle/>
          <a:p>
            <a:r>
              <a:rPr lang="sv-SE" altLang="sv-SE" dirty="0">
                <a:latin typeface="+mn-lt"/>
              </a:rPr>
              <a:t>Under perioden som asylsökande påverkas inte pensionssystemet eftersom dessa personer normalt sett varken är sysselsatta eller får ta</a:t>
            </a:r>
            <a:r>
              <a:rPr lang="sv-SE" altLang="sv-SE" baseline="0" dirty="0">
                <a:latin typeface="+mn-lt"/>
              </a:rPr>
              <a:t> </a:t>
            </a:r>
            <a:r>
              <a:rPr lang="sv-SE" altLang="sv-SE" dirty="0">
                <a:latin typeface="+mn-lt"/>
              </a:rPr>
              <a:t>del av grundskyddet i form av garantipension, bostadstillägg eller äldreförsörjningsstöd. Invandrande över 66 år kan</a:t>
            </a:r>
            <a:r>
              <a:rPr lang="sv-SE" altLang="sv-SE" baseline="0" dirty="0">
                <a:latin typeface="+mn-lt"/>
              </a:rPr>
              <a:t> få rätt till grundtrygghetens förmåner först när uppehållstillstånd beviljats. Det finns olika typer av stöd som inte är pensionsgrundande. Men när man får uppehållstillstånd räknas </a:t>
            </a:r>
            <a:r>
              <a:rPr lang="sv-SE" altLang="sv-SE" baseline="0" dirty="0" err="1">
                <a:latin typeface="+mn-lt"/>
              </a:rPr>
              <a:t>boendeår</a:t>
            </a:r>
            <a:r>
              <a:rPr lang="sv-SE" altLang="sv-SE" baseline="0" dirty="0">
                <a:latin typeface="+mn-lt"/>
              </a:rPr>
              <a:t> i Sverige för garantipension. När man börjar arbeta med lön och/eller får inkomster från socialförsäkringen (Försäkringskassan) börjar man tjäna in inkomstbaserad allmän pension (inkomstpension och premiepension).</a:t>
            </a:r>
            <a:endParaRPr lang="sv-SE" altLang="sv-SE" dirty="0">
              <a:latin typeface="+mn-lt"/>
            </a:endParaRPr>
          </a:p>
        </p:txBody>
      </p:sp>
      <p:sp>
        <p:nvSpPr>
          <p:cNvPr id="4" name="Platshållare för bildnummer 3"/>
          <p:cNvSpPr>
            <a:spLocks noGrp="1"/>
          </p:cNvSpPr>
          <p:nvPr>
            <p:ph type="sldNum" sz="quarter" idx="5"/>
          </p:nvPr>
        </p:nvSpPr>
        <p:spPr/>
        <p:txBody>
          <a:bodyPr/>
          <a:lstStyle/>
          <a:p>
            <a:fld id="{6391D9B3-0424-AE4A-B8B4-BBEE3C89A386}" type="slidenum">
              <a:rPr lang="sv-SE" smtClean="0"/>
              <a:t>5</a:t>
            </a:fld>
            <a:endParaRPr lang="sv-SE"/>
          </a:p>
        </p:txBody>
      </p:sp>
    </p:spTree>
    <p:extLst>
      <p:ext uri="{BB962C8B-B14F-4D97-AF65-F5344CB8AC3E}">
        <p14:creationId xmlns:p14="http://schemas.microsoft.com/office/powerpoint/2010/main" val="7178040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50"/>
            <a:ext cx="5486400" cy="4545146"/>
          </a:xfrm>
        </p:spPr>
        <p:txBody>
          <a:bodyPr/>
          <a:lstStyle/>
          <a:p>
            <a:r>
              <a:rPr lang="sv-SE" sz="1200" dirty="0"/>
              <a:t>Det finns stöd till den som har låg pension. En del kommer automatiskt och en del måste du ansöka om själv. Stöden betalas ut från 66 års ålder. Från 2026 kommer åldern att höjas till 67 år och ytterligare höjningar av åldern kan komma senare. </a:t>
            </a:r>
          </a:p>
          <a:p>
            <a:endParaRPr lang="sv-SE" sz="1200" dirty="0"/>
          </a:p>
          <a:p>
            <a:pPr algn="l"/>
            <a:r>
              <a:rPr lang="sv-SE" sz="1200" dirty="0"/>
              <a:t>Garantipensionen fyller ut låg pension. Nivån på garantipensionen är kopplad till </a:t>
            </a:r>
            <a:r>
              <a:rPr lang="sv-SE" sz="1200" dirty="0" err="1"/>
              <a:t>boendeår</a:t>
            </a:r>
            <a:r>
              <a:rPr lang="sv-SE" sz="1200" dirty="0"/>
              <a:t> i Sverige. För maxbeloppet krävs 40 års boendetid ”som vuxen”. Garantipensionen räknas upp med inflationen. Du kan få garantipension om du bor i Sverige. Om din inkomstgrundade pension når en viss nivå får du ingen garantipension. </a:t>
            </a:r>
          </a:p>
          <a:p>
            <a:pPr algn="l"/>
            <a:endParaRPr lang="sv-SE" sz="1200" dirty="0"/>
          </a:p>
          <a:p>
            <a:pPr>
              <a:lnSpc>
                <a:spcPct val="110000"/>
              </a:lnSpc>
              <a:spcAft>
                <a:spcPts val="600"/>
              </a:spcAft>
            </a:pPr>
            <a:r>
              <a:rPr lang="sv-SE" sz="1200" dirty="0"/>
              <a:t>Inkomstpensionstillägg infördes år 2021. Det ger extra stöd till den som har arbetat många år och som har en inkomstpension på mellan 9 300 -17 500 kronor i månaden. Maximalt stöd är 600 kronor i månaden före skatt. </a:t>
            </a:r>
          </a:p>
          <a:p>
            <a:endParaRPr lang="sv-SE"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t>En enkel tumregel är att är att du som är ensamstående och har en månadsinkomst omkring eller lägre än 19 000 kronor efter skatt bör kontrollera om du kan ha rätt till bostadstillägg. För gifta gäller andra belopp. Din bostadskostnad, familjesituation och din totala ekonomi påverkar hur mycket du kan få i bostadstillägg. Många får avslag, och anledningarna kan vara många (tjänstepension, förmögenhet, sambo, fritidshus). Bostadstillägg kräver en ansökan som görs hos Pensionsmyndigheten. På samma gång avgörs om äldreförsörjningsstöd också ska betalas ut. Äldreförsörjningsstödet fyller ut när du, trots bostadstillägg, får en pension som är lägre än ” skälig levnadsnivå”. </a:t>
            </a:r>
          </a:p>
        </p:txBody>
      </p:sp>
      <p:sp>
        <p:nvSpPr>
          <p:cNvPr id="4" name="Platshållare för bildnummer 3"/>
          <p:cNvSpPr>
            <a:spLocks noGrp="1"/>
          </p:cNvSpPr>
          <p:nvPr>
            <p:ph type="sldNum" sz="quarter" idx="5"/>
          </p:nvPr>
        </p:nvSpPr>
        <p:spPr/>
        <p:txBody>
          <a:bodyPr/>
          <a:lstStyle/>
          <a:p>
            <a:fld id="{6391D9B3-0424-AE4A-B8B4-BBEE3C89A386}" type="slidenum">
              <a:rPr lang="sv-SE" smtClean="0"/>
              <a:t>6</a:t>
            </a:fld>
            <a:endParaRPr lang="sv-SE"/>
          </a:p>
        </p:txBody>
      </p:sp>
    </p:spTree>
    <p:extLst>
      <p:ext uri="{BB962C8B-B14F-4D97-AF65-F5344CB8AC3E}">
        <p14:creationId xmlns:p14="http://schemas.microsoft.com/office/powerpoint/2010/main" val="22671200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latin typeface="+mn-lt"/>
              </a:rPr>
              <a:t>Pengar får anhöriga kan också vara viktiga.</a:t>
            </a:r>
            <a:r>
              <a:rPr lang="sv-SE" baseline="0" dirty="0">
                <a:latin typeface="+mn-lt"/>
              </a:rPr>
              <a:t> </a:t>
            </a:r>
            <a:r>
              <a:rPr lang="sv-SE" dirty="0">
                <a:latin typeface="+mn-lt"/>
              </a:rPr>
              <a:t>Återbetalningsskydd och andra typer av efterlevandeskydd i tjänstepensionen – viktig att ta reda på för den som lever med någon partner. Finns det eller finns det inte? </a:t>
            </a:r>
          </a:p>
          <a:p>
            <a:r>
              <a:rPr lang="sv-SE" dirty="0">
                <a:latin typeface="+mn-lt"/>
              </a:rPr>
              <a:t> </a:t>
            </a:r>
          </a:p>
          <a:p>
            <a:r>
              <a:rPr lang="sv-SE" dirty="0">
                <a:latin typeface="+mn-lt"/>
              </a:rPr>
              <a:t>Omställningspension – finns i den allmänna pensionen. </a:t>
            </a:r>
          </a:p>
          <a:p>
            <a:r>
              <a:rPr lang="sv-SE" dirty="0">
                <a:latin typeface="+mn-lt"/>
              </a:rPr>
              <a:t> </a:t>
            </a:r>
          </a:p>
          <a:p>
            <a:r>
              <a:rPr lang="sv-SE" dirty="0">
                <a:latin typeface="+mn-lt"/>
              </a:rPr>
              <a:t>Stöden betalas ut automatiskt för den som bor i Sverige. Men kan behöva sökas om du bor utomlands. </a:t>
            </a:r>
          </a:p>
        </p:txBody>
      </p:sp>
      <p:sp>
        <p:nvSpPr>
          <p:cNvPr id="4" name="Platshållare för bildnummer 3"/>
          <p:cNvSpPr>
            <a:spLocks noGrp="1"/>
          </p:cNvSpPr>
          <p:nvPr>
            <p:ph type="sldNum" sz="quarter" idx="5"/>
          </p:nvPr>
        </p:nvSpPr>
        <p:spPr/>
        <p:txBody>
          <a:bodyPr/>
          <a:lstStyle/>
          <a:p>
            <a:fld id="{6391D9B3-0424-AE4A-B8B4-BBEE3C89A386}" type="slidenum">
              <a:rPr lang="sv-SE" smtClean="0"/>
              <a:t>7</a:t>
            </a:fld>
            <a:endParaRPr lang="sv-SE"/>
          </a:p>
        </p:txBody>
      </p:sp>
    </p:spTree>
    <p:extLst>
      <p:ext uri="{BB962C8B-B14F-4D97-AF65-F5344CB8AC3E}">
        <p14:creationId xmlns:p14="http://schemas.microsoft.com/office/powerpoint/2010/main" val="31607082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eaLnBrk="1" hangingPunct="1"/>
            <a:r>
              <a:rPr lang="sv-SE" altLang="sv-SE" dirty="0">
                <a:latin typeface="+mn-lt"/>
              </a:rPr>
              <a:t>Nio av 10 svenskar har förutom den allmänna pensionen även pension från jobbet. De flesta har en kollektivavtalad tjänstepension, alltså en pension som förhandlats fram av arbetsgivare och facket gemensamt. Har du eget företag har du inte någon tjänstepension om du inte själv ordnar det. Eftersom det finns många olika tjänstepensionsavtal är det bra att ta reda på vilka du själv har eller har haft. </a:t>
            </a:r>
            <a:r>
              <a:rPr lang="sv-SE" altLang="sv-SE" dirty="0"/>
              <a:t>För anställda jobbar hos arbetsgivare som inte har vare sig kollektivavtal eller hängavtal är det viktigt att titta på vad som gäller på sådana arbetsplatser. Det är inte säkert att man omfattas av tjänstepension. </a:t>
            </a:r>
          </a:p>
        </p:txBody>
      </p:sp>
      <p:sp>
        <p:nvSpPr>
          <p:cNvPr id="4" name="Platshållare för bildnummer 3"/>
          <p:cNvSpPr>
            <a:spLocks noGrp="1"/>
          </p:cNvSpPr>
          <p:nvPr>
            <p:ph type="sldNum" sz="quarter" idx="5"/>
          </p:nvPr>
        </p:nvSpPr>
        <p:spPr/>
        <p:txBody>
          <a:bodyPr/>
          <a:lstStyle/>
          <a:p>
            <a:fld id="{6391D9B3-0424-AE4A-B8B4-BBEE3C89A386}" type="slidenum">
              <a:rPr lang="sv-SE" smtClean="0"/>
              <a:t>8</a:t>
            </a:fld>
            <a:endParaRPr lang="sv-SE"/>
          </a:p>
        </p:txBody>
      </p:sp>
    </p:spTree>
    <p:extLst>
      <p:ext uri="{BB962C8B-B14F-4D97-AF65-F5344CB8AC3E}">
        <p14:creationId xmlns:p14="http://schemas.microsoft.com/office/powerpoint/2010/main" val="3680225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latin typeface="+mn-lt"/>
              </a:rPr>
              <a:t>Det är mycket som påverkar hur stor din pension blir. Två olika individer som har samma lön och samma jobb innan de går i pension kan ha helt olika pensionsnivåer. Att ha en hög pension innebär inte heller att du har en god ekonomi när du blir äldre, och vice versa. Du kan ha höga kostnader som gör att den höga pensionen ändå inte räcker till dina utgifter. Du kan ha låga kostnader som gör att du lever ganska gott på en relativt blygsam pension. Det som är bra är att ha koll på ungefär hur stor din pension kan bli i god tid innan du börjar ta ut dina pengar. Observera att pension som du inte tagit ut är inte utmätningsbar. </a:t>
            </a:r>
          </a:p>
        </p:txBody>
      </p:sp>
      <p:sp>
        <p:nvSpPr>
          <p:cNvPr id="4" name="Platshållare för bildnummer 3"/>
          <p:cNvSpPr>
            <a:spLocks noGrp="1"/>
          </p:cNvSpPr>
          <p:nvPr>
            <p:ph type="sldNum" sz="quarter" idx="5"/>
          </p:nvPr>
        </p:nvSpPr>
        <p:spPr/>
        <p:txBody>
          <a:bodyPr/>
          <a:lstStyle/>
          <a:p>
            <a:fld id="{6391D9B3-0424-AE4A-B8B4-BBEE3C89A386}" type="slidenum">
              <a:rPr lang="sv-SE" smtClean="0"/>
              <a:t>9</a:t>
            </a:fld>
            <a:endParaRPr lang="sv-SE"/>
          </a:p>
        </p:txBody>
      </p:sp>
    </p:spTree>
    <p:extLst>
      <p:ext uri="{BB962C8B-B14F-4D97-AF65-F5344CB8AC3E}">
        <p14:creationId xmlns:p14="http://schemas.microsoft.com/office/powerpoint/2010/main" val="16822453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ension_framsida">
    <p:spTree>
      <p:nvGrpSpPr>
        <p:cNvPr id="1" name=""/>
        <p:cNvGrpSpPr/>
        <p:nvPr/>
      </p:nvGrpSpPr>
      <p:grpSpPr>
        <a:xfrm>
          <a:off x="0" y="0"/>
          <a:ext cx="0" cy="0"/>
          <a:chOff x="0" y="0"/>
          <a:chExt cx="0" cy="0"/>
        </a:xfrm>
      </p:grpSpPr>
      <p:pic>
        <p:nvPicPr>
          <p:cNvPr id="12" name="Bildobjekt 11" descr="En bild som visar text, klocka  Automatiskt genererad beskrivning">
            <a:extLst>
              <a:ext uri="{FF2B5EF4-FFF2-40B4-BE49-F238E27FC236}">
                <a16:creationId xmlns:a16="http://schemas.microsoft.com/office/drawing/2014/main" id="{825EFA5D-D27A-7814-1CAD-081BFD0C657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2CE70E46-123C-582A-8E95-750418603968}"/>
              </a:ext>
            </a:extLst>
          </p:cNvPr>
          <p:cNvSpPr>
            <a:spLocks noGrp="1"/>
          </p:cNvSpPr>
          <p:nvPr>
            <p:ph type="ctrTitle" hasCustomPrompt="1"/>
          </p:nvPr>
        </p:nvSpPr>
        <p:spPr>
          <a:xfrm>
            <a:off x="1091083" y="2758198"/>
            <a:ext cx="9144000" cy="1086443"/>
          </a:xfrm>
        </p:spPr>
        <p:txBody>
          <a:bodyPr anchor="t"/>
          <a:lstStyle>
            <a:lvl1pPr algn="l">
              <a:defRPr sz="6000">
                <a:solidFill>
                  <a:srgbClr val="BE3E69"/>
                </a:solidFill>
              </a:defRPr>
            </a:lvl1pPr>
          </a:lstStyle>
          <a:p>
            <a:r>
              <a:rPr lang="sv-SE" dirty="0"/>
              <a:t>RUBRIK</a:t>
            </a:r>
          </a:p>
        </p:txBody>
      </p:sp>
      <p:sp>
        <p:nvSpPr>
          <p:cNvPr id="3" name="Underrubrik 2">
            <a:extLst>
              <a:ext uri="{FF2B5EF4-FFF2-40B4-BE49-F238E27FC236}">
                <a16:creationId xmlns:a16="http://schemas.microsoft.com/office/drawing/2014/main" id="{DC82ADE2-6FBD-F173-66D3-B118AF906123}"/>
              </a:ext>
            </a:extLst>
          </p:cNvPr>
          <p:cNvSpPr>
            <a:spLocks noGrp="1"/>
          </p:cNvSpPr>
          <p:nvPr>
            <p:ph type="subTitle" idx="1"/>
          </p:nvPr>
        </p:nvSpPr>
        <p:spPr>
          <a:xfrm>
            <a:off x="1091083" y="3665234"/>
            <a:ext cx="9144000" cy="1655762"/>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spTree>
    <p:extLst>
      <p:ext uri="{BB962C8B-B14F-4D97-AF65-F5344CB8AC3E}">
        <p14:creationId xmlns:p14="http://schemas.microsoft.com/office/powerpoint/2010/main" val="11302707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ension_avsnittsdelare utan tonplatta">
    <p:spTree>
      <p:nvGrpSpPr>
        <p:cNvPr id="1" name=""/>
        <p:cNvGrpSpPr/>
        <p:nvPr/>
      </p:nvGrpSpPr>
      <p:grpSpPr>
        <a:xfrm>
          <a:off x="0" y="0"/>
          <a:ext cx="0" cy="0"/>
          <a:chOff x="0" y="0"/>
          <a:chExt cx="0" cy="0"/>
        </a:xfrm>
      </p:grpSpPr>
      <p:sp>
        <p:nvSpPr>
          <p:cNvPr id="3" name="Platshållare för bild 2">
            <a:extLst>
              <a:ext uri="{FF2B5EF4-FFF2-40B4-BE49-F238E27FC236}">
                <a16:creationId xmlns:a16="http://schemas.microsoft.com/office/drawing/2014/main" id="{88FABCCB-A2AE-0444-BCCF-576C0D91F27E}"/>
              </a:ext>
            </a:extLst>
          </p:cNvPr>
          <p:cNvSpPr>
            <a:spLocks noGrp="1"/>
          </p:cNvSpPr>
          <p:nvPr>
            <p:ph type="pic" sz="quarter" idx="10" hasCustomPrompt="1"/>
          </p:nvPr>
        </p:nvSpPr>
        <p:spPr>
          <a:xfrm>
            <a:off x="0" y="5824"/>
            <a:ext cx="12192000" cy="6858000"/>
          </a:xfrm>
          <a:solidFill>
            <a:schemeClr val="bg2">
              <a:lumMod val="75000"/>
              <a:alpha val="80066"/>
            </a:schemeClr>
          </a:solidFill>
        </p:spPr>
        <p:txBody>
          <a:bodyPr/>
          <a:lstStyle>
            <a:lvl1pPr>
              <a:defRPr/>
            </a:lvl1pPr>
          </a:lstStyle>
          <a:p>
            <a:r>
              <a:rPr lang="sv-SE" dirty="0"/>
              <a:t>Klicka på bildikonen för att montera bild</a:t>
            </a:r>
          </a:p>
        </p:txBody>
      </p:sp>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
        <p:nvSpPr>
          <p:cNvPr id="8" name="Platshållare för text 4">
            <a:extLst>
              <a:ext uri="{FF2B5EF4-FFF2-40B4-BE49-F238E27FC236}">
                <a16:creationId xmlns:a16="http://schemas.microsoft.com/office/drawing/2014/main" id="{C1F6203D-A46F-1F18-3BCE-C2796B2656F8}"/>
              </a:ext>
            </a:extLst>
          </p:cNvPr>
          <p:cNvSpPr>
            <a:spLocks noGrp="1"/>
          </p:cNvSpPr>
          <p:nvPr>
            <p:ph type="body" sz="quarter" idx="15" hasCustomPrompt="1"/>
          </p:nvPr>
        </p:nvSpPr>
        <p:spPr>
          <a:xfrm>
            <a:off x="258483" y="5917472"/>
            <a:ext cx="440421" cy="687175"/>
          </a:xfrm>
          <a:blipFill>
            <a:blip r:embed="rId2" cstate="email">
              <a:extLst>
                <a:ext uri="{28A0092B-C50C-407E-A947-70E740481C1C}">
                  <a14:useLocalDpi xmlns:a14="http://schemas.microsoft.com/office/drawing/2010/main"/>
                </a:ext>
              </a:extLst>
            </a:blip>
            <a:stretch>
              <a:fillRect/>
            </a:stretch>
          </a:blipFill>
        </p:spPr>
        <p:txBody>
          <a:bodyPr/>
          <a:lstStyle>
            <a:lvl1pPr marL="0" indent="0">
              <a:buNone/>
              <a:defRPr/>
            </a:lvl1pPr>
          </a:lstStyle>
          <a:p>
            <a:pPr lvl="0"/>
            <a:r>
              <a:rPr lang="sv-SE" dirty="0"/>
              <a:t> </a:t>
            </a:r>
          </a:p>
        </p:txBody>
      </p:sp>
    </p:spTree>
    <p:extLst>
      <p:ext uri="{BB962C8B-B14F-4D97-AF65-F5344CB8AC3E}">
        <p14:creationId xmlns:p14="http://schemas.microsoft.com/office/powerpoint/2010/main" val="6871813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ension_avsnittsdelare med tonplatta i bild 01">
    <p:spTree>
      <p:nvGrpSpPr>
        <p:cNvPr id="1" name=""/>
        <p:cNvGrpSpPr/>
        <p:nvPr/>
      </p:nvGrpSpPr>
      <p:grpSpPr>
        <a:xfrm>
          <a:off x="0" y="0"/>
          <a:ext cx="0" cy="0"/>
          <a:chOff x="0" y="0"/>
          <a:chExt cx="0" cy="0"/>
        </a:xfrm>
      </p:grpSpPr>
      <p:pic>
        <p:nvPicPr>
          <p:cNvPr id="4" name="Bildobjekt 3" descr="En bild som visar person, person  Automatiskt genererad beskrivning">
            <a:extLst>
              <a:ext uri="{FF2B5EF4-FFF2-40B4-BE49-F238E27FC236}">
                <a16:creationId xmlns:a16="http://schemas.microsoft.com/office/drawing/2014/main" id="{1452CA60-EE17-A74A-DB98-4A9F1979169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812A3AB0-C3F1-1236-FF3A-E3B4C819533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Tree>
    <p:extLst>
      <p:ext uri="{BB962C8B-B14F-4D97-AF65-F5344CB8AC3E}">
        <p14:creationId xmlns:p14="http://schemas.microsoft.com/office/powerpoint/2010/main" val="13176765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ension_avsnittsdelare med tonplatta i bild 02">
    <p:spTree>
      <p:nvGrpSpPr>
        <p:cNvPr id="1" name=""/>
        <p:cNvGrpSpPr/>
        <p:nvPr/>
      </p:nvGrpSpPr>
      <p:grpSpPr>
        <a:xfrm>
          <a:off x="0" y="0"/>
          <a:ext cx="0" cy="0"/>
          <a:chOff x="0" y="0"/>
          <a:chExt cx="0" cy="0"/>
        </a:xfrm>
      </p:grpSpPr>
      <p:pic>
        <p:nvPicPr>
          <p:cNvPr id="4" name="Bildobjekt 3" descr="En bild som visar person, vatten, utomhus, arm  Automatiskt genererad beskrivning">
            <a:extLst>
              <a:ext uri="{FF2B5EF4-FFF2-40B4-BE49-F238E27FC236}">
                <a16:creationId xmlns:a16="http://schemas.microsoft.com/office/drawing/2014/main" id="{BC2DA6E0-C15E-7CBF-FE0D-EB96C632F7A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812A3AB0-C3F1-1236-FF3A-E3B4C819533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Tree>
    <p:extLst>
      <p:ext uri="{BB962C8B-B14F-4D97-AF65-F5344CB8AC3E}">
        <p14:creationId xmlns:p14="http://schemas.microsoft.com/office/powerpoint/2010/main" val="27940085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ension_avsnittsdelare med tonplatta i bild 03">
    <p:spTree>
      <p:nvGrpSpPr>
        <p:cNvPr id="1" name=""/>
        <p:cNvGrpSpPr/>
        <p:nvPr/>
      </p:nvGrpSpPr>
      <p:grpSpPr>
        <a:xfrm>
          <a:off x="0" y="0"/>
          <a:ext cx="0" cy="0"/>
          <a:chOff x="0" y="0"/>
          <a:chExt cx="0" cy="0"/>
        </a:xfrm>
      </p:grpSpPr>
      <p:pic>
        <p:nvPicPr>
          <p:cNvPr id="5" name="Bildobjekt 4" descr="En bild som visar inomhus, belamrad  Automatiskt genererad beskrivning">
            <a:extLst>
              <a:ext uri="{FF2B5EF4-FFF2-40B4-BE49-F238E27FC236}">
                <a16:creationId xmlns:a16="http://schemas.microsoft.com/office/drawing/2014/main" id="{90F3D637-DDBC-18D2-66C8-EED8857891B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812A3AB0-C3F1-1236-FF3A-E3B4C819533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Tree>
    <p:extLst>
      <p:ext uri="{BB962C8B-B14F-4D97-AF65-F5344CB8AC3E}">
        <p14:creationId xmlns:p14="http://schemas.microsoft.com/office/powerpoint/2010/main" val="40981705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ension_avsnittsdelare med tonplatta i bild 04">
    <p:spTree>
      <p:nvGrpSpPr>
        <p:cNvPr id="1" name=""/>
        <p:cNvGrpSpPr/>
        <p:nvPr/>
      </p:nvGrpSpPr>
      <p:grpSpPr>
        <a:xfrm>
          <a:off x="0" y="0"/>
          <a:ext cx="0" cy="0"/>
          <a:chOff x="0" y="0"/>
          <a:chExt cx="0" cy="0"/>
        </a:xfrm>
      </p:grpSpPr>
      <p:pic>
        <p:nvPicPr>
          <p:cNvPr id="6" name="Bildobjekt 5" descr="En bild som visar text  Automatiskt genererad beskrivning">
            <a:extLst>
              <a:ext uri="{FF2B5EF4-FFF2-40B4-BE49-F238E27FC236}">
                <a16:creationId xmlns:a16="http://schemas.microsoft.com/office/drawing/2014/main" id="{F012852F-28BE-034C-FFF5-037F4A32B0C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812A3AB0-C3F1-1236-FF3A-E3B4C819533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Tree>
    <p:extLst>
      <p:ext uri="{BB962C8B-B14F-4D97-AF65-F5344CB8AC3E}">
        <p14:creationId xmlns:p14="http://schemas.microsoft.com/office/powerpoint/2010/main" val="362412698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ension_helsidesbild">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668E5D53-C919-41E5-8E0A-4C35B9D9A83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53631" y="5926237"/>
            <a:ext cx="449977" cy="682907"/>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600595" y="620196"/>
            <a:ext cx="11165535" cy="1325563"/>
          </a:xfrm>
        </p:spPr>
        <p:txBody>
          <a:bodyPr anchor="t" anchorCtr="0"/>
          <a:lstStyle>
            <a:lvl1pPr>
              <a:defRPr sz="3000">
                <a:solidFill>
                  <a:schemeClr val="tx1"/>
                </a:solidFill>
              </a:defRPr>
            </a:lvl1pPr>
          </a:lstStyle>
          <a:p>
            <a:r>
              <a:rPr lang="sv-SE" dirty="0"/>
              <a:t>KLICKA HÄR FÖR ATT ÄNDRA MALL FÖR RUBRIKFORMAT</a:t>
            </a:r>
          </a:p>
        </p:txBody>
      </p:sp>
      <p:sp>
        <p:nvSpPr>
          <p:cNvPr id="10" name="Platshållare för text 6">
            <a:extLst>
              <a:ext uri="{FF2B5EF4-FFF2-40B4-BE49-F238E27FC236}">
                <a16:creationId xmlns:a16="http://schemas.microsoft.com/office/drawing/2014/main" id="{84B71AAA-BB27-E76E-4F27-DB3C51D41046}"/>
              </a:ext>
            </a:extLst>
          </p:cNvPr>
          <p:cNvSpPr>
            <a:spLocks noGrp="1"/>
          </p:cNvSpPr>
          <p:nvPr>
            <p:ph type="body" sz="quarter" idx="11" hasCustomPrompt="1"/>
          </p:nvPr>
        </p:nvSpPr>
        <p:spPr>
          <a:xfrm>
            <a:off x="809624" y="6407151"/>
            <a:ext cx="3432498" cy="201993"/>
          </a:xfrm>
          <a:solidFill>
            <a:srgbClr val="BE3E69"/>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
        <p:nvSpPr>
          <p:cNvPr id="9" name="Platshållare för bild 2">
            <a:extLst>
              <a:ext uri="{FF2B5EF4-FFF2-40B4-BE49-F238E27FC236}">
                <a16:creationId xmlns:a16="http://schemas.microsoft.com/office/drawing/2014/main" id="{EE65278C-B8D3-5605-F85D-109C1C2A80F7}"/>
              </a:ext>
            </a:extLst>
          </p:cNvPr>
          <p:cNvSpPr>
            <a:spLocks noGrp="1"/>
          </p:cNvSpPr>
          <p:nvPr>
            <p:ph type="pic" sz="quarter" idx="10" hasCustomPrompt="1"/>
          </p:nvPr>
        </p:nvSpPr>
        <p:spPr>
          <a:xfrm>
            <a:off x="1603094" y="1295881"/>
            <a:ext cx="8461093" cy="4844397"/>
          </a:xfrm>
          <a:solidFill>
            <a:schemeClr val="bg2">
              <a:lumMod val="75000"/>
              <a:alpha val="80066"/>
            </a:schemeClr>
          </a:solidFill>
        </p:spPr>
        <p:txBody>
          <a:bodyPr/>
          <a:lstStyle>
            <a:lvl1pPr>
              <a:defRPr/>
            </a:lvl1pPr>
          </a:lstStyle>
          <a:p>
            <a:r>
              <a:rPr lang="sv-SE" dirty="0"/>
              <a:t>Klicka på bildikonen för att lägga in bild</a:t>
            </a:r>
          </a:p>
        </p:txBody>
      </p:sp>
      <p:cxnSp>
        <p:nvCxnSpPr>
          <p:cNvPr id="2" name="Rak 1">
            <a:extLst>
              <a:ext uri="{FF2B5EF4-FFF2-40B4-BE49-F238E27FC236}">
                <a16:creationId xmlns:a16="http://schemas.microsoft.com/office/drawing/2014/main" id="{9400723E-ABA2-0E26-C85C-AA108A072C11}"/>
              </a:ext>
            </a:extLst>
          </p:cNvPr>
          <p:cNvCxnSpPr>
            <a:cxnSpLocks/>
          </p:cNvCxnSpPr>
          <p:nvPr userDrawn="1"/>
        </p:nvCxnSpPr>
        <p:spPr>
          <a:xfrm>
            <a:off x="720969" y="1131277"/>
            <a:ext cx="10560303" cy="0"/>
          </a:xfrm>
          <a:prstGeom prst="line">
            <a:avLst/>
          </a:prstGeom>
          <a:ln w="19050">
            <a:solidFill>
              <a:srgbClr val="BE3E69"/>
            </a:solidFill>
          </a:ln>
        </p:spPr>
        <p:style>
          <a:lnRef idx="1">
            <a:schemeClr val="accent1"/>
          </a:lnRef>
          <a:fillRef idx="0">
            <a:schemeClr val="accent1"/>
          </a:fillRef>
          <a:effectRef idx="0">
            <a:schemeClr val="accent1"/>
          </a:effectRef>
          <a:fontRef idx="minor">
            <a:schemeClr val="tx1"/>
          </a:fontRef>
        </p:style>
      </p:cxnSp>
      <p:pic>
        <p:nvPicPr>
          <p:cNvPr id="4" name="Bildobjekt 3">
            <a:extLst>
              <a:ext uri="{FF2B5EF4-FFF2-40B4-BE49-F238E27FC236}">
                <a16:creationId xmlns:a16="http://schemas.microsoft.com/office/drawing/2014/main" id="{2148168E-938B-B5F8-6043-B99D0AF7EB4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739718" y="0"/>
            <a:ext cx="1452282" cy="1851818"/>
          </a:xfrm>
          <a:prstGeom prst="rect">
            <a:avLst/>
          </a:prstGeom>
        </p:spPr>
      </p:pic>
    </p:spTree>
    <p:extLst>
      <p:ext uri="{BB962C8B-B14F-4D97-AF65-F5344CB8AC3E}">
        <p14:creationId xmlns:p14="http://schemas.microsoft.com/office/powerpoint/2010/main" val="290860436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pension_tacksida">
    <p:spTree>
      <p:nvGrpSpPr>
        <p:cNvPr id="1" name=""/>
        <p:cNvGrpSpPr/>
        <p:nvPr/>
      </p:nvGrpSpPr>
      <p:grpSpPr>
        <a:xfrm>
          <a:off x="0" y="0"/>
          <a:ext cx="0" cy="0"/>
          <a:chOff x="0" y="0"/>
          <a:chExt cx="0" cy="0"/>
        </a:xfrm>
      </p:grpSpPr>
      <p:pic>
        <p:nvPicPr>
          <p:cNvPr id="7" name="Bildobjekt 6" descr="En bild som visar text, klocka  Automatiskt genererad beskrivning">
            <a:extLst>
              <a:ext uri="{FF2B5EF4-FFF2-40B4-BE49-F238E27FC236}">
                <a16:creationId xmlns:a16="http://schemas.microsoft.com/office/drawing/2014/main" id="{C98CC935-F956-AA87-223F-80DF4A45789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3962398"/>
            <a:ext cx="12192000" cy="2895601"/>
          </a:xfrm>
          <a:prstGeom prst="rect">
            <a:avLst/>
          </a:prstGeom>
        </p:spPr>
      </p:pic>
      <p:sp>
        <p:nvSpPr>
          <p:cNvPr id="2" name="Rubrik 1">
            <a:extLst>
              <a:ext uri="{FF2B5EF4-FFF2-40B4-BE49-F238E27FC236}">
                <a16:creationId xmlns:a16="http://schemas.microsoft.com/office/drawing/2014/main" id="{2CE70E46-123C-582A-8E95-750418603968}"/>
              </a:ext>
            </a:extLst>
          </p:cNvPr>
          <p:cNvSpPr>
            <a:spLocks noGrp="1"/>
          </p:cNvSpPr>
          <p:nvPr>
            <p:ph type="ctrTitle" hasCustomPrompt="1"/>
          </p:nvPr>
        </p:nvSpPr>
        <p:spPr>
          <a:xfrm>
            <a:off x="1044489" y="1389184"/>
            <a:ext cx="9144000" cy="1086443"/>
          </a:xfrm>
        </p:spPr>
        <p:txBody>
          <a:bodyPr anchor="t"/>
          <a:lstStyle>
            <a:lvl1pPr algn="l">
              <a:defRPr sz="6000">
                <a:solidFill>
                  <a:srgbClr val="BE3E69"/>
                </a:solidFill>
              </a:defRPr>
            </a:lvl1pPr>
          </a:lstStyle>
          <a:p>
            <a:r>
              <a:rPr lang="sv-SE" dirty="0"/>
              <a:t>Tack!</a:t>
            </a:r>
          </a:p>
        </p:txBody>
      </p:sp>
      <p:sp>
        <p:nvSpPr>
          <p:cNvPr id="3" name="Underrubrik 2">
            <a:extLst>
              <a:ext uri="{FF2B5EF4-FFF2-40B4-BE49-F238E27FC236}">
                <a16:creationId xmlns:a16="http://schemas.microsoft.com/office/drawing/2014/main" id="{DC82ADE2-6FBD-F173-66D3-B118AF906123}"/>
              </a:ext>
            </a:extLst>
          </p:cNvPr>
          <p:cNvSpPr>
            <a:spLocks noGrp="1"/>
          </p:cNvSpPr>
          <p:nvPr>
            <p:ph type="subTitle" idx="1" hasCustomPrompt="1"/>
          </p:nvPr>
        </p:nvSpPr>
        <p:spPr>
          <a:xfrm>
            <a:off x="1044489" y="2475627"/>
            <a:ext cx="9144000" cy="1655762"/>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spcBef>
                <a:spcPts val="0"/>
              </a:spcBef>
            </a:pPr>
            <a:r>
              <a:rPr lang="sv-SE" sz="2000" b="1" dirty="0"/>
              <a:t>Kontakt: </a:t>
            </a:r>
          </a:p>
          <a:p>
            <a:pPr>
              <a:spcBef>
                <a:spcPts val="0"/>
              </a:spcBef>
            </a:pPr>
            <a:r>
              <a:rPr lang="sv-SE" sz="2000" dirty="0"/>
              <a:t>Namn Förnamn</a:t>
            </a:r>
          </a:p>
          <a:p>
            <a:pPr>
              <a:spcBef>
                <a:spcPts val="0"/>
              </a:spcBef>
            </a:pPr>
            <a:r>
              <a:rPr lang="sv-SE" sz="2000" dirty="0" err="1"/>
              <a:t>namn.fornamn@foretag.se</a:t>
            </a:r>
            <a:endParaRPr lang="sv-SE" sz="2000" dirty="0"/>
          </a:p>
        </p:txBody>
      </p:sp>
      <p:pic>
        <p:nvPicPr>
          <p:cNvPr id="4" name="Bildobjekt 3">
            <a:extLst>
              <a:ext uri="{FF2B5EF4-FFF2-40B4-BE49-F238E27FC236}">
                <a16:creationId xmlns:a16="http://schemas.microsoft.com/office/drawing/2014/main" id="{19AC827F-194A-435A-CB0E-846974C963F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739718" y="0"/>
            <a:ext cx="1452282" cy="1851818"/>
          </a:xfrm>
          <a:prstGeom prst="rect">
            <a:avLst/>
          </a:prstGeom>
        </p:spPr>
      </p:pic>
    </p:spTree>
    <p:extLst>
      <p:ext uri="{BB962C8B-B14F-4D97-AF65-F5344CB8AC3E}">
        <p14:creationId xmlns:p14="http://schemas.microsoft.com/office/powerpoint/2010/main" val="424557672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ension_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548125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ension_punktlistor">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ABAE74FC-B30F-CD02-13B8-C6151512062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620" y="5017154"/>
            <a:ext cx="4533900" cy="1844570"/>
          </a:xfrm>
          <a:prstGeom prst="rect">
            <a:avLst/>
          </a:prstGeom>
        </p:spPr>
      </p:pic>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7F6553DB-62FB-65DB-80DD-B2320FF6391A}"/>
              </a:ext>
            </a:extLst>
          </p:cNvPr>
          <p:cNvSpPr>
            <a:spLocks noGrp="1"/>
          </p:cNvSpPr>
          <p:nvPr>
            <p:ph idx="1"/>
          </p:nvPr>
        </p:nvSpPr>
        <p:spPr>
          <a:xfrm>
            <a:off x="593586" y="1817022"/>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2">
            <a:extLst>
              <a:ext uri="{FF2B5EF4-FFF2-40B4-BE49-F238E27FC236}">
                <a16:creationId xmlns:a16="http://schemas.microsoft.com/office/drawing/2014/main" id="{3CC04F58-6A76-67D4-11CC-865F962571A6}"/>
              </a:ext>
            </a:extLst>
          </p:cNvPr>
          <p:cNvSpPr>
            <a:spLocks noGrp="1"/>
          </p:cNvSpPr>
          <p:nvPr>
            <p:ph idx="10"/>
          </p:nvPr>
        </p:nvSpPr>
        <p:spPr>
          <a:xfrm>
            <a:off x="6108028" y="1817022"/>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cxnSp>
        <p:nvCxnSpPr>
          <p:cNvPr id="11" name="Rak 10">
            <a:extLst>
              <a:ext uri="{FF2B5EF4-FFF2-40B4-BE49-F238E27FC236}">
                <a16:creationId xmlns:a16="http://schemas.microsoft.com/office/drawing/2014/main" id="{C70B733E-AD67-1584-AC93-693DFC3A2241}"/>
              </a:ext>
            </a:extLst>
          </p:cNvPr>
          <p:cNvCxnSpPr>
            <a:cxnSpLocks/>
          </p:cNvCxnSpPr>
          <p:nvPr userDrawn="1"/>
        </p:nvCxnSpPr>
        <p:spPr>
          <a:xfrm>
            <a:off x="717550" y="1131277"/>
            <a:ext cx="10339070" cy="0"/>
          </a:xfrm>
          <a:prstGeom prst="line">
            <a:avLst/>
          </a:prstGeom>
          <a:ln w="19050">
            <a:solidFill>
              <a:srgbClr val="BE3E69"/>
            </a:solidFill>
          </a:ln>
        </p:spPr>
        <p:style>
          <a:lnRef idx="1">
            <a:schemeClr val="accent1"/>
          </a:lnRef>
          <a:fillRef idx="0">
            <a:schemeClr val="accent1"/>
          </a:fillRef>
          <a:effectRef idx="0">
            <a:schemeClr val="accent1"/>
          </a:effectRef>
          <a:fontRef idx="minor">
            <a:schemeClr val="tx1"/>
          </a:fontRef>
        </p:style>
      </p:cxnSp>
      <p:sp>
        <p:nvSpPr>
          <p:cNvPr id="7" name="Platshållare för text 6">
            <a:extLst>
              <a:ext uri="{FF2B5EF4-FFF2-40B4-BE49-F238E27FC236}">
                <a16:creationId xmlns:a16="http://schemas.microsoft.com/office/drawing/2014/main" id="{74808FA7-FE55-1719-A320-B65887C58574}"/>
              </a:ext>
            </a:extLst>
          </p:cNvPr>
          <p:cNvSpPr>
            <a:spLocks noGrp="1"/>
          </p:cNvSpPr>
          <p:nvPr>
            <p:ph type="body" sz="quarter" idx="11" hasCustomPrompt="1"/>
          </p:nvPr>
        </p:nvSpPr>
        <p:spPr>
          <a:xfrm>
            <a:off x="809624" y="6407151"/>
            <a:ext cx="3432498" cy="201993"/>
          </a:xfrm>
          <a:solidFill>
            <a:srgbClr val="BE3E69"/>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pic>
        <p:nvPicPr>
          <p:cNvPr id="10" name="Bildobjekt 9">
            <a:extLst>
              <a:ext uri="{FF2B5EF4-FFF2-40B4-BE49-F238E27FC236}">
                <a16:creationId xmlns:a16="http://schemas.microsoft.com/office/drawing/2014/main" id="{940B5ADF-BCA8-ADD5-6841-BDEC4AA9A8B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739718" y="0"/>
            <a:ext cx="1452282" cy="1851818"/>
          </a:xfrm>
          <a:prstGeom prst="rect">
            <a:avLst/>
          </a:prstGeom>
        </p:spPr>
      </p:pic>
    </p:spTree>
    <p:extLst>
      <p:ext uri="{BB962C8B-B14F-4D97-AF65-F5344CB8AC3E}">
        <p14:creationId xmlns:p14="http://schemas.microsoft.com/office/powerpoint/2010/main" val="249312400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ension_agenda">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14" name="Platshållare för tabell 13">
            <a:extLst>
              <a:ext uri="{FF2B5EF4-FFF2-40B4-BE49-F238E27FC236}">
                <a16:creationId xmlns:a16="http://schemas.microsoft.com/office/drawing/2014/main" id="{92D0884F-9497-513D-38DA-A40C2F04A3C3}"/>
              </a:ext>
            </a:extLst>
          </p:cNvPr>
          <p:cNvSpPr>
            <a:spLocks noGrp="1"/>
          </p:cNvSpPr>
          <p:nvPr>
            <p:ph type="tbl" sz="quarter" idx="12"/>
          </p:nvPr>
        </p:nvSpPr>
        <p:spPr>
          <a:xfrm>
            <a:off x="720725" y="1871663"/>
            <a:ext cx="10396538" cy="3074987"/>
          </a:xfrm>
        </p:spPr>
        <p:txBody>
          <a:bodyPr/>
          <a:lstStyle/>
          <a:p>
            <a:r>
              <a:rPr lang="sv-SE"/>
              <a:t>Klicka på ikonen för att lägga till en tabell</a:t>
            </a:r>
            <a:endParaRPr lang="sv-SE" dirty="0"/>
          </a:p>
        </p:txBody>
      </p:sp>
      <p:pic>
        <p:nvPicPr>
          <p:cNvPr id="10" name="Bildobjekt 9">
            <a:extLst>
              <a:ext uri="{FF2B5EF4-FFF2-40B4-BE49-F238E27FC236}">
                <a16:creationId xmlns:a16="http://schemas.microsoft.com/office/drawing/2014/main" id="{DD46C013-71B8-C134-7CEE-2F0D809A588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620" y="5017154"/>
            <a:ext cx="4533900" cy="1844570"/>
          </a:xfrm>
          <a:prstGeom prst="rect">
            <a:avLst/>
          </a:prstGeom>
        </p:spPr>
      </p:pic>
      <p:cxnSp>
        <p:nvCxnSpPr>
          <p:cNvPr id="11" name="Rak 10">
            <a:extLst>
              <a:ext uri="{FF2B5EF4-FFF2-40B4-BE49-F238E27FC236}">
                <a16:creationId xmlns:a16="http://schemas.microsoft.com/office/drawing/2014/main" id="{9686483A-6F6C-778E-7214-473F525A8B90}"/>
              </a:ext>
            </a:extLst>
          </p:cNvPr>
          <p:cNvCxnSpPr>
            <a:cxnSpLocks/>
          </p:cNvCxnSpPr>
          <p:nvPr userDrawn="1"/>
        </p:nvCxnSpPr>
        <p:spPr>
          <a:xfrm>
            <a:off x="717550" y="1131277"/>
            <a:ext cx="10339070" cy="0"/>
          </a:xfrm>
          <a:prstGeom prst="line">
            <a:avLst/>
          </a:prstGeom>
          <a:ln w="19050">
            <a:solidFill>
              <a:srgbClr val="BE3E69"/>
            </a:solidFill>
          </a:ln>
        </p:spPr>
        <p:style>
          <a:lnRef idx="1">
            <a:schemeClr val="accent1"/>
          </a:lnRef>
          <a:fillRef idx="0">
            <a:schemeClr val="accent1"/>
          </a:fillRef>
          <a:effectRef idx="0">
            <a:schemeClr val="accent1"/>
          </a:effectRef>
          <a:fontRef idx="minor">
            <a:schemeClr val="tx1"/>
          </a:fontRef>
        </p:style>
      </p:cxnSp>
      <p:sp>
        <p:nvSpPr>
          <p:cNvPr id="12" name="Platshållare för text 6">
            <a:extLst>
              <a:ext uri="{FF2B5EF4-FFF2-40B4-BE49-F238E27FC236}">
                <a16:creationId xmlns:a16="http://schemas.microsoft.com/office/drawing/2014/main" id="{C15C0740-7D9B-2059-5F63-9D62435CF03F}"/>
              </a:ext>
            </a:extLst>
          </p:cNvPr>
          <p:cNvSpPr>
            <a:spLocks noGrp="1"/>
          </p:cNvSpPr>
          <p:nvPr>
            <p:ph type="body" sz="quarter" idx="11" hasCustomPrompt="1"/>
          </p:nvPr>
        </p:nvSpPr>
        <p:spPr>
          <a:xfrm>
            <a:off x="809624" y="6407151"/>
            <a:ext cx="3432498" cy="201993"/>
          </a:xfrm>
          <a:solidFill>
            <a:srgbClr val="BE3E69"/>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pic>
        <p:nvPicPr>
          <p:cNvPr id="13" name="Bildobjekt 12">
            <a:extLst>
              <a:ext uri="{FF2B5EF4-FFF2-40B4-BE49-F238E27FC236}">
                <a16:creationId xmlns:a16="http://schemas.microsoft.com/office/drawing/2014/main" id="{3D75CD59-A3FF-7DD5-3B7A-C1894559F48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739718" y="0"/>
            <a:ext cx="1452282" cy="1851818"/>
          </a:xfrm>
          <a:prstGeom prst="rect">
            <a:avLst/>
          </a:prstGeom>
        </p:spPr>
      </p:pic>
    </p:spTree>
    <p:extLst>
      <p:ext uri="{BB962C8B-B14F-4D97-AF65-F5344CB8AC3E}">
        <p14:creationId xmlns:p14="http://schemas.microsoft.com/office/powerpoint/2010/main" val="145945050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ension_bild_ver1_punktlista">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767AB68D-6E63-2F8F-CBEB-0175BD7478BD}"/>
              </a:ext>
            </a:extLst>
          </p:cNvPr>
          <p:cNvSpPr/>
          <p:nvPr userDrawn="1"/>
        </p:nvSpPr>
        <p:spPr>
          <a:xfrm>
            <a:off x="7859330" y="322155"/>
            <a:ext cx="3960000" cy="3960000"/>
          </a:xfrm>
          <a:prstGeom prst="rect">
            <a:avLst/>
          </a:prstGeom>
          <a:solidFill>
            <a:srgbClr val="BE3E6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E8A73186-FC59-7909-1E2C-447691E107F1}"/>
              </a:ext>
            </a:extLst>
          </p:cNvPr>
          <p:cNvSpPr>
            <a:spLocks noGrp="1"/>
          </p:cNvSpPr>
          <p:nvPr>
            <p:ph type="title" hasCustomPrompt="1"/>
          </p:nvPr>
        </p:nvSpPr>
        <p:spPr>
          <a:xfrm>
            <a:off x="598516" y="626020"/>
            <a:ext cx="5765800" cy="1325563"/>
          </a:xfrm>
        </p:spPr>
        <p:txBody>
          <a:bodyPr anchor="t" anchorCtr="0"/>
          <a:lstStyle>
            <a:lvl1pPr>
              <a:defRPr sz="3000"/>
            </a:lvl1p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C96C0185-FB16-31C8-9DE4-1678F8FFF7C8}"/>
              </a:ext>
            </a:extLst>
          </p:cNvPr>
          <p:cNvSpPr>
            <a:spLocks noGrp="1"/>
          </p:cNvSpPr>
          <p:nvPr>
            <p:ph idx="1"/>
          </p:nvPr>
        </p:nvSpPr>
        <p:spPr>
          <a:xfrm>
            <a:off x="592692" y="1812925"/>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bild 9">
            <a:extLst>
              <a:ext uri="{FF2B5EF4-FFF2-40B4-BE49-F238E27FC236}">
                <a16:creationId xmlns:a16="http://schemas.microsoft.com/office/drawing/2014/main" id="{4C2FFB19-5838-DEFD-7B21-0E560B947BF4}"/>
              </a:ext>
            </a:extLst>
          </p:cNvPr>
          <p:cNvSpPr>
            <a:spLocks noGrp="1"/>
          </p:cNvSpPr>
          <p:nvPr>
            <p:ph type="pic" sz="quarter" idx="13"/>
          </p:nvPr>
        </p:nvSpPr>
        <p:spPr>
          <a:xfrm>
            <a:off x="6445250" y="620196"/>
            <a:ext cx="5075025" cy="5283200"/>
          </a:xfrm>
          <a:solidFill>
            <a:schemeClr val="bg2">
              <a:lumMod val="90000"/>
            </a:schemeClr>
          </a:solidFill>
        </p:spPr>
        <p:txBody>
          <a:bodyPr anchor="t" anchorCtr="0">
            <a:noAutofit/>
          </a:bodyPr>
          <a:lstStyle>
            <a:lvl1pPr marL="0" indent="0" algn="ctr">
              <a:buFontTx/>
              <a:buNone/>
              <a:defRPr sz="1000"/>
            </a:lvl1pPr>
          </a:lstStyle>
          <a:p>
            <a:r>
              <a:rPr lang="sv-SE"/>
              <a:t>Klicka på ikonen för att lägga till en bild</a:t>
            </a:r>
            <a:endParaRPr lang="sv-SE" dirty="0"/>
          </a:p>
        </p:txBody>
      </p:sp>
      <p:pic>
        <p:nvPicPr>
          <p:cNvPr id="5" name="Bildobjekt 4">
            <a:extLst>
              <a:ext uri="{FF2B5EF4-FFF2-40B4-BE49-F238E27FC236}">
                <a16:creationId xmlns:a16="http://schemas.microsoft.com/office/drawing/2014/main" id="{3469259C-0254-D79E-A606-79764E995F6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620" y="5017154"/>
            <a:ext cx="4533900" cy="1844570"/>
          </a:xfrm>
          <a:prstGeom prst="rect">
            <a:avLst/>
          </a:prstGeom>
        </p:spPr>
      </p:pic>
      <p:sp>
        <p:nvSpPr>
          <p:cNvPr id="6" name="Platshållare för text 6">
            <a:extLst>
              <a:ext uri="{FF2B5EF4-FFF2-40B4-BE49-F238E27FC236}">
                <a16:creationId xmlns:a16="http://schemas.microsoft.com/office/drawing/2014/main" id="{753ED751-27C3-FA31-33A2-A8FDB7EC7DAC}"/>
              </a:ext>
            </a:extLst>
          </p:cNvPr>
          <p:cNvSpPr>
            <a:spLocks noGrp="1"/>
          </p:cNvSpPr>
          <p:nvPr>
            <p:ph type="body" sz="quarter" idx="11" hasCustomPrompt="1"/>
          </p:nvPr>
        </p:nvSpPr>
        <p:spPr>
          <a:xfrm>
            <a:off x="809624" y="6407151"/>
            <a:ext cx="3432498" cy="201993"/>
          </a:xfrm>
          <a:solidFill>
            <a:srgbClr val="BE3E69"/>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367207038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ension_bildver2_punktlista">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D562DCA4-78A2-6AED-3CBB-67F1FE10917A}"/>
              </a:ext>
            </a:extLst>
          </p:cNvPr>
          <p:cNvSpPr/>
          <p:nvPr userDrawn="1"/>
        </p:nvSpPr>
        <p:spPr>
          <a:xfrm>
            <a:off x="7861954" y="2241971"/>
            <a:ext cx="3960000" cy="3960000"/>
          </a:xfrm>
          <a:prstGeom prst="rect">
            <a:avLst/>
          </a:prstGeom>
          <a:solidFill>
            <a:srgbClr val="BE3E6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E8A73186-FC59-7909-1E2C-447691E107F1}"/>
              </a:ext>
            </a:extLst>
          </p:cNvPr>
          <p:cNvSpPr>
            <a:spLocks noGrp="1"/>
          </p:cNvSpPr>
          <p:nvPr>
            <p:ph type="title" hasCustomPrompt="1"/>
          </p:nvPr>
        </p:nvSpPr>
        <p:spPr>
          <a:xfrm>
            <a:off x="598516" y="626020"/>
            <a:ext cx="5765800" cy="1325563"/>
          </a:xfrm>
        </p:spPr>
        <p:txBody>
          <a:bodyPr anchor="t" anchorCtr="0"/>
          <a:lstStyle>
            <a:lvl1pPr>
              <a:defRPr sz="3000"/>
            </a:lvl1p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C96C0185-FB16-31C8-9DE4-1678F8FFF7C8}"/>
              </a:ext>
            </a:extLst>
          </p:cNvPr>
          <p:cNvSpPr>
            <a:spLocks noGrp="1"/>
          </p:cNvSpPr>
          <p:nvPr>
            <p:ph idx="1"/>
          </p:nvPr>
        </p:nvSpPr>
        <p:spPr>
          <a:xfrm>
            <a:off x="592692" y="1812925"/>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bild 9">
            <a:extLst>
              <a:ext uri="{FF2B5EF4-FFF2-40B4-BE49-F238E27FC236}">
                <a16:creationId xmlns:a16="http://schemas.microsoft.com/office/drawing/2014/main" id="{4C2FFB19-5838-DEFD-7B21-0E560B947BF4}"/>
              </a:ext>
            </a:extLst>
          </p:cNvPr>
          <p:cNvSpPr>
            <a:spLocks noGrp="1"/>
          </p:cNvSpPr>
          <p:nvPr>
            <p:ph type="pic" sz="quarter" idx="13"/>
          </p:nvPr>
        </p:nvSpPr>
        <p:spPr>
          <a:xfrm>
            <a:off x="6445250" y="620196"/>
            <a:ext cx="5075025" cy="5283200"/>
          </a:xfrm>
          <a:solidFill>
            <a:schemeClr val="bg2">
              <a:lumMod val="90000"/>
            </a:schemeClr>
          </a:solidFill>
        </p:spPr>
        <p:txBody>
          <a:bodyPr anchor="t" anchorCtr="0">
            <a:noAutofit/>
          </a:bodyPr>
          <a:lstStyle>
            <a:lvl1pPr marL="0" indent="0" algn="ctr">
              <a:buFontTx/>
              <a:buNone/>
              <a:defRPr sz="1000"/>
            </a:lvl1pPr>
          </a:lstStyle>
          <a:p>
            <a:r>
              <a:rPr lang="sv-SE"/>
              <a:t>Klicka på ikonen för att lägga till en bild</a:t>
            </a:r>
            <a:endParaRPr lang="sv-SE" dirty="0"/>
          </a:p>
        </p:txBody>
      </p:sp>
      <p:pic>
        <p:nvPicPr>
          <p:cNvPr id="5" name="Bildobjekt 4">
            <a:extLst>
              <a:ext uri="{FF2B5EF4-FFF2-40B4-BE49-F238E27FC236}">
                <a16:creationId xmlns:a16="http://schemas.microsoft.com/office/drawing/2014/main" id="{0D68CAC9-DBE9-864C-9357-75C293D6E1C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620" y="5017154"/>
            <a:ext cx="4533900" cy="1844570"/>
          </a:xfrm>
          <a:prstGeom prst="rect">
            <a:avLst/>
          </a:prstGeom>
        </p:spPr>
      </p:pic>
      <p:sp>
        <p:nvSpPr>
          <p:cNvPr id="7" name="Platshållare för text 6">
            <a:extLst>
              <a:ext uri="{FF2B5EF4-FFF2-40B4-BE49-F238E27FC236}">
                <a16:creationId xmlns:a16="http://schemas.microsoft.com/office/drawing/2014/main" id="{CB36777E-5233-A020-7CAC-B198C83C0660}"/>
              </a:ext>
            </a:extLst>
          </p:cNvPr>
          <p:cNvSpPr>
            <a:spLocks noGrp="1"/>
          </p:cNvSpPr>
          <p:nvPr>
            <p:ph type="body" sz="quarter" idx="11" hasCustomPrompt="1"/>
          </p:nvPr>
        </p:nvSpPr>
        <p:spPr>
          <a:xfrm>
            <a:off x="809624" y="6407151"/>
            <a:ext cx="3432498" cy="201993"/>
          </a:xfrm>
          <a:solidFill>
            <a:srgbClr val="BE3E69"/>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38273520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ension_diagram">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11" name="Platshållare för diagram 10">
            <a:extLst>
              <a:ext uri="{FF2B5EF4-FFF2-40B4-BE49-F238E27FC236}">
                <a16:creationId xmlns:a16="http://schemas.microsoft.com/office/drawing/2014/main" id="{6DE5C4E8-5DB1-CA6D-F9DC-1630381B0050}"/>
              </a:ext>
            </a:extLst>
          </p:cNvPr>
          <p:cNvSpPr>
            <a:spLocks noGrp="1"/>
          </p:cNvSpPr>
          <p:nvPr>
            <p:ph type="chart" sz="quarter" idx="10"/>
          </p:nvPr>
        </p:nvSpPr>
        <p:spPr>
          <a:xfrm>
            <a:off x="605653" y="1800248"/>
            <a:ext cx="4257509" cy="2852738"/>
          </a:xfrm>
        </p:spPr>
        <p:txBody>
          <a:bodyPr/>
          <a:lstStyle/>
          <a:p>
            <a:r>
              <a:rPr lang="sv-SE"/>
              <a:t>Klicka på ikonen för att lägga till ett diagram</a:t>
            </a:r>
            <a:endParaRPr lang="sv-SE" dirty="0"/>
          </a:p>
        </p:txBody>
      </p:sp>
      <p:sp>
        <p:nvSpPr>
          <p:cNvPr id="13" name="Platshållare för diagram 12">
            <a:extLst>
              <a:ext uri="{FF2B5EF4-FFF2-40B4-BE49-F238E27FC236}">
                <a16:creationId xmlns:a16="http://schemas.microsoft.com/office/drawing/2014/main" id="{5FB2747E-95C8-B808-304D-F3426CD49AA6}"/>
              </a:ext>
            </a:extLst>
          </p:cNvPr>
          <p:cNvSpPr>
            <a:spLocks noGrp="1"/>
          </p:cNvSpPr>
          <p:nvPr>
            <p:ph type="chart" sz="quarter" idx="11"/>
          </p:nvPr>
        </p:nvSpPr>
        <p:spPr>
          <a:xfrm>
            <a:off x="6165141" y="1800540"/>
            <a:ext cx="4411663" cy="2794000"/>
          </a:xfrm>
        </p:spPr>
        <p:txBody>
          <a:bodyPr/>
          <a:lstStyle/>
          <a:p>
            <a:r>
              <a:rPr lang="sv-SE"/>
              <a:t>Klicka på ikonen för att lägga till ett diagram</a:t>
            </a:r>
            <a:endParaRPr lang="sv-SE" dirty="0"/>
          </a:p>
        </p:txBody>
      </p:sp>
      <p:pic>
        <p:nvPicPr>
          <p:cNvPr id="6" name="Bildobjekt 5">
            <a:extLst>
              <a:ext uri="{FF2B5EF4-FFF2-40B4-BE49-F238E27FC236}">
                <a16:creationId xmlns:a16="http://schemas.microsoft.com/office/drawing/2014/main" id="{EB086C14-EA81-B556-91F4-10786A8ABF3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620" y="5017154"/>
            <a:ext cx="4533900" cy="1844570"/>
          </a:xfrm>
          <a:prstGeom prst="rect">
            <a:avLst/>
          </a:prstGeom>
        </p:spPr>
      </p:pic>
      <p:cxnSp>
        <p:nvCxnSpPr>
          <p:cNvPr id="8" name="Rak 7">
            <a:extLst>
              <a:ext uri="{FF2B5EF4-FFF2-40B4-BE49-F238E27FC236}">
                <a16:creationId xmlns:a16="http://schemas.microsoft.com/office/drawing/2014/main" id="{7EFFCE48-6215-413C-1ABD-EFD7B0F0C16E}"/>
              </a:ext>
            </a:extLst>
          </p:cNvPr>
          <p:cNvCxnSpPr>
            <a:cxnSpLocks/>
          </p:cNvCxnSpPr>
          <p:nvPr userDrawn="1"/>
        </p:nvCxnSpPr>
        <p:spPr>
          <a:xfrm>
            <a:off x="717550" y="1131277"/>
            <a:ext cx="10339070" cy="0"/>
          </a:xfrm>
          <a:prstGeom prst="line">
            <a:avLst/>
          </a:prstGeom>
          <a:ln w="19050">
            <a:solidFill>
              <a:srgbClr val="BE3E69"/>
            </a:solidFill>
          </a:ln>
        </p:spPr>
        <p:style>
          <a:lnRef idx="1">
            <a:schemeClr val="accent1"/>
          </a:lnRef>
          <a:fillRef idx="0">
            <a:schemeClr val="accent1"/>
          </a:fillRef>
          <a:effectRef idx="0">
            <a:schemeClr val="accent1"/>
          </a:effectRef>
          <a:fontRef idx="minor">
            <a:schemeClr val="tx1"/>
          </a:fontRef>
        </p:style>
      </p:cxnSp>
      <p:sp>
        <p:nvSpPr>
          <p:cNvPr id="9" name="Platshållare för text 6">
            <a:extLst>
              <a:ext uri="{FF2B5EF4-FFF2-40B4-BE49-F238E27FC236}">
                <a16:creationId xmlns:a16="http://schemas.microsoft.com/office/drawing/2014/main" id="{4521FA0C-254F-0FF0-ACA3-751107823ED8}"/>
              </a:ext>
            </a:extLst>
          </p:cNvPr>
          <p:cNvSpPr>
            <a:spLocks noGrp="1"/>
          </p:cNvSpPr>
          <p:nvPr>
            <p:ph type="body" sz="quarter" idx="12" hasCustomPrompt="1"/>
          </p:nvPr>
        </p:nvSpPr>
        <p:spPr>
          <a:xfrm>
            <a:off x="809624" y="6407151"/>
            <a:ext cx="3432498" cy="201993"/>
          </a:xfrm>
          <a:solidFill>
            <a:srgbClr val="BE3E69"/>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pic>
        <p:nvPicPr>
          <p:cNvPr id="10" name="Bildobjekt 9">
            <a:extLst>
              <a:ext uri="{FF2B5EF4-FFF2-40B4-BE49-F238E27FC236}">
                <a16:creationId xmlns:a16="http://schemas.microsoft.com/office/drawing/2014/main" id="{DFF3C6F6-EE61-C9D4-D3FA-2C9CB16D676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739718" y="0"/>
            <a:ext cx="1452282" cy="1851818"/>
          </a:xfrm>
          <a:prstGeom prst="rect">
            <a:avLst/>
          </a:prstGeom>
        </p:spPr>
      </p:pic>
    </p:spTree>
    <p:extLst>
      <p:ext uri="{BB962C8B-B14F-4D97-AF65-F5344CB8AC3E}">
        <p14:creationId xmlns:p14="http://schemas.microsoft.com/office/powerpoint/2010/main" val="3214797936"/>
      </p:ext>
    </p:extLst>
  </p:cSld>
  <p:clrMapOvr>
    <a:masterClrMapping/>
  </p:clrMapOvr>
  <p:extLst>
    <p:ext uri="{DCECCB84-F9BA-43D5-87BE-67443E8EF086}">
      <p15:sldGuideLst xmlns:p15="http://schemas.microsoft.com/office/powerpoint/2012/main">
        <p15:guide id="1" orient="horz" pos="61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ension_tabe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4" name="Platshållare för tabell 3">
            <a:extLst>
              <a:ext uri="{FF2B5EF4-FFF2-40B4-BE49-F238E27FC236}">
                <a16:creationId xmlns:a16="http://schemas.microsoft.com/office/drawing/2014/main" id="{3AA35E25-0372-F4A2-32BF-610BB7CA15FE}"/>
              </a:ext>
            </a:extLst>
          </p:cNvPr>
          <p:cNvSpPr>
            <a:spLocks noGrp="1"/>
          </p:cNvSpPr>
          <p:nvPr>
            <p:ph type="tbl" sz="quarter" idx="12"/>
          </p:nvPr>
        </p:nvSpPr>
        <p:spPr>
          <a:xfrm>
            <a:off x="601438" y="1759675"/>
            <a:ext cx="8004175" cy="3149600"/>
          </a:xfrm>
        </p:spPr>
        <p:txBody>
          <a:bodyPr/>
          <a:lstStyle/>
          <a:p>
            <a:r>
              <a:rPr lang="sv-SE"/>
              <a:t>Klicka på ikonen för att lägga till en tabell</a:t>
            </a:r>
          </a:p>
        </p:txBody>
      </p:sp>
      <p:pic>
        <p:nvPicPr>
          <p:cNvPr id="7" name="Bildobjekt 6">
            <a:extLst>
              <a:ext uri="{FF2B5EF4-FFF2-40B4-BE49-F238E27FC236}">
                <a16:creationId xmlns:a16="http://schemas.microsoft.com/office/drawing/2014/main" id="{6B4C6A67-5D00-F123-3A11-4C3E08ED32C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620" y="5017154"/>
            <a:ext cx="4533900" cy="1844570"/>
          </a:xfrm>
          <a:prstGeom prst="rect">
            <a:avLst/>
          </a:prstGeom>
        </p:spPr>
      </p:pic>
      <p:cxnSp>
        <p:nvCxnSpPr>
          <p:cNvPr id="8" name="Rak 7">
            <a:extLst>
              <a:ext uri="{FF2B5EF4-FFF2-40B4-BE49-F238E27FC236}">
                <a16:creationId xmlns:a16="http://schemas.microsoft.com/office/drawing/2014/main" id="{984255A5-2DA2-DED8-A773-CE1E10C1B1F3}"/>
              </a:ext>
            </a:extLst>
          </p:cNvPr>
          <p:cNvCxnSpPr>
            <a:cxnSpLocks/>
          </p:cNvCxnSpPr>
          <p:nvPr userDrawn="1"/>
        </p:nvCxnSpPr>
        <p:spPr>
          <a:xfrm>
            <a:off x="717550" y="1131277"/>
            <a:ext cx="10339070" cy="0"/>
          </a:xfrm>
          <a:prstGeom prst="line">
            <a:avLst/>
          </a:prstGeom>
          <a:ln w="19050">
            <a:solidFill>
              <a:srgbClr val="BE3E69"/>
            </a:solidFill>
          </a:ln>
        </p:spPr>
        <p:style>
          <a:lnRef idx="1">
            <a:schemeClr val="accent1"/>
          </a:lnRef>
          <a:fillRef idx="0">
            <a:schemeClr val="accent1"/>
          </a:fillRef>
          <a:effectRef idx="0">
            <a:schemeClr val="accent1"/>
          </a:effectRef>
          <a:fontRef idx="minor">
            <a:schemeClr val="tx1"/>
          </a:fontRef>
        </p:style>
      </p:cxnSp>
      <p:sp>
        <p:nvSpPr>
          <p:cNvPr id="10" name="Platshållare för text 6">
            <a:extLst>
              <a:ext uri="{FF2B5EF4-FFF2-40B4-BE49-F238E27FC236}">
                <a16:creationId xmlns:a16="http://schemas.microsoft.com/office/drawing/2014/main" id="{B2F5116C-17A4-0152-EAE9-0495D9C4D17E}"/>
              </a:ext>
            </a:extLst>
          </p:cNvPr>
          <p:cNvSpPr>
            <a:spLocks noGrp="1"/>
          </p:cNvSpPr>
          <p:nvPr>
            <p:ph type="body" sz="quarter" idx="11" hasCustomPrompt="1"/>
          </p:nvPr>
        </p:nvSpPr>
        <p:spPr>
          <a:xfrm>
            <a:off x="809624" y="6407151"/>
            <a:ext cx="3432498" cy="201993"/>
          </a:xfrm>
          <a:solidFill>
            <a:srgbClr val="BE3E69"/>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pic>
        <p:nvPicPr>
          <p:cNvPr id="11" name="Bildobjekt 10">
            <a:extLst>
              <a:ext uri="{FF2B5EF4-FFF2-40B4-BE49-F238E27FC236}">
                <a16:creationId xmlns:a16="http://schemas.microsoft.com/office/drawing/2014/main" id="{DA3F354B-485A-8707-C1BD-0985CA02861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739718" y="0"/>
            <a:ext cx="1452282" cy="1851818"/>
          </a:xfrm>
          <a:prstGeom prst="rect">
            <a:avLst/>
          </a:prstGeom>
        </p:spPr>
      </p:pic>
    </p:spTree>
    <p:extLst>
      <p:ext uri="{BB962C8B-B14F-4D97-AF65-F5344CB8AC3E}">
        <p14:creationId xmlns:p14="http://schemas.microsoft.com/office/powerpoint/2010/main" val="2314668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ension_färgad helsida">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0323E3AC-3CA5-FD28-B656-45F78F312E6F}"/>
              </a:ext>
            </a:extLst>
          </p:cNvPr>
          <p:cNvSpPr/>
          <p:nvPr userDrawn="1"/>
        </p:nvSpPr>
        <p:spPr>
          <a:xfrm>
            <a:off x="0" y="0"/>
            <a:ext cx="12192000" cy="685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6" name="Bildobjekt 5">
            <a:extLst>
              <a:ext uri="{FF2B5EF4-FFF2-40B4-BE49-F238E27FC236}">
                <a16:creationId xmlns:a16="http://schemas.microsoft.com/office/drawing/2014/main" id="{DD117C67-89F7-C4AB-4781-AB20EB00723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621812" y="596900"/>
            <a:ext cx="11165535" cy="1325563"/>
          </a:xfrm>
        </p:spPr>
        <p:txBody>
          <a:bodyPr anchor="t" anchorCtr="0"/>
          <a:lstStyle>
            <a:lvl1pPr>
              <a:defRPr sz="3000">
                <a:solidFill>
                  <a:schemeClr val="bg1"/>
                </a:solidFill>
              </a:defRPr>
            </a:lvl1pPr>
          </a:lstStyle>
          <a:p>
            <a:r>
              <a:rPr lang="sv-SE" dirty="0"/>
              <a:t>KLICKA HÄR FÖR ATT ÄNDRA MALL FÖR RUBRIKFORMAT</a:t>
            </a:r>
          </a:p>
        </p:txBody>
      </p:sp>
      <p:cxnSp>
        <p:nvCxnSpPr>
          <p:cNvPr id="2" name="Rak 1">
            <a:extLst>
              <a:ext uri="{FF2B5EF4-FFF2-40B4-BE49-F238E27FC236}">
                <a16:creationId xmlns:a16="http://schemas.microsoft.com/office/drawing/2014/main" id="{BC3AEEF7-3A9D-5261-F36B-45B9F97D6661}"/>
              </a:ext>
            </a:extLst>
          </p:cNvPr>
          <p:cNvCxnSpPr>
            <a:cxnSpLocks/>
          </p:cNvCxnSpPr>
          <p:nvPr userDrawn="1"/>
        </p:nvCxnSpPr>
        <p:spPr>
          <a:xfrm>
            <a:off x="720969" y="1131277"/>
            <a:ext cx="10300692" cy="0"/>
          </a:xfrm>
          <a:prstGeom prst="line">
            <a:avLst/>
          </a:prstGeom>
          <a:ln w="19050">
            <a:solidFill>
              <a:srgbClr val="BE3E69"/>
            </a:solidFill>
          </a:ln>
        </p:spPr>
        <p:style>
          <a:lnRef idx="1">
            <a:schemeClr val="accent1"/>
          </a:lnRef>
          <a:fillRef idx="0">
            <a:schemeClr val="accent1"/>
          </a:fillRef>
          <a:effectRef idx="0">
            <a:schemeClr val="accent1"/>
          </a:effectRef>
          <a:fontRef idx="minor">
            <a:schemeClr val="tx1"/>
          </a:fontRef>
        </p:style>
      </p:cxnSp>
      <p:sp>
        <p:nvSpPr>
          <p:cNvPr id="9" name="Platshållare för text 6">
            <a:extLst>
              <a:ext uri="{FF2B5EF4-FFF2-40B4-BE49-F238E27FC236}">
                <a16:creationId xmlns:a16="http://schemas.microsoft.com/office/drawing/2014/main" id="{D140D2A6-597D-45AE-A192-CB27F6815FB8}"/>
              </a:ext>
            </a:extLst>
          </p:cNvPr>
          <p:cNvSpPr>
            <a:spLocks noGrp="1"/>
          </p:cNvSpPr>
          <p:nvPr>
            <p:ph type="body" sz="quarter" idx="13" hasCustomPrompt="1"/>
          </p:nvPr>
        </p:nvSpPr>
        <p:spPr>
          <a:xfrm>
            <a:off x="809624" y="6407151"/>
            <a:ext cx="3432498" cy="201993"/>
          </a:xfrm>
          <a:solidFill>
            <a:srgbClr val="BE3E69"/>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346885549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ension_avsnittsdelare_tonplatta">
    <p:spTree>
      <p:nvGrpSpPr>
        <p:cNvPr id="1" name=""/>
        <p:cNvGrpSpPr/>
        <p:nvPr/>
      </p:nvGrpSpPr>
      <p:grpSpPr>
        <a:xfrm>
          <a:off x="0" y="0"/>
          <a:ext cx="0" cy="0"/>
          <a:chOff x="0" y="0"/>
          <a:chExt cx="0" cy="0"/>
        </a:xfrm>
      </p:grpSpPr>
      <p:sp>
        <p:nvSpPr>
          <p:cNvPr id="12" name="Platshållare för text 11">
            <a:extLst>
              <a:ext uri="{FF2B5EF4-FFF2-40B4-BE49-F238E27FC236}">
                <a16:creationId xmlns:a16="http://schemas.microsoft.com/office/drawing/2014/main" id="{D8E7A50D-E33C-2386-FC56-3963A56F5B69}"/>
              </a:ext>
            </a:extLst>
          </p:cNvPr>
          <p:cNvSpPr>
            <a:spLocks noGrp="1"/>
          </p:cNvSpPr>
          <p:nvPr>
            <p:ph type="body" sz="quarter" idx="16" hasCustomPrompt="1"/>
          </p:nvPr>
        </p:nvSpPr>
        <p:spPr>
          <a:xfrm>
            <a:off x="0" y="5824"/>
            <a:ext cx="12192000" cy="6858000"/>
          </a:xfrm>
          <a:solidFill>
            <a:schemeClr val="accent1">
              <a:lumMod val="20000"/>
              <a:lumOff val="80000"/>
              <a:alpha val="70000"/>
            </a:schemeClr>
          </a:solidFill>
        </p:spPr>
        <p:txBody>
          <a:bodyPr/>
          <a:lstStyle>
            <a:lvl1pPr marL="0" indent="0">
              <a:buNone/>
              <a:defRPr/>
            </a:lvl1pPr>
          </a:lstStyle>
          <a:p>
            <a:pPr lvl="0"/>
            <a:r>
              <a:rPr lang="sv-SE" dirty="0"/>
              <a:t> </a:t>
            </a:r>
          </a:p>
        </p:txBody>
      </p:sp>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
        <p:nvSpPr>
          <p:cNvPr id="3" name="Platshållare för bild 2">
            <a:extLst>
              <a:ext uri="{FF2B5EF4-FFF2-40B4-BE49-F238E27FC236}">
                <a16:creationId xmlns:a16="http://schemas.microsoft.com/office/drawing/2014/main" id="{88FABCCB-A2AE-0444-BCCF-576C0D91F27E}"/>
              </a:ext>
            </a:extLst>
          </p:cNvPr>
          <p:cNvSpPr>
            <a:spLocks noGrp="1"/>
          </p:cNvSpPr>
          <p:nvPr>
            <p:ph type="pic" sz="quarter" idx="10" hasCustomPrompt="1"/>
          </p:nvPr>
        </p:nvSpPr>
        <p:spPr>
          <a:xfrm>
            <a:off x="0" y="-5825"/>
            <a:ext cx="12192000" cy="6858000"/>
          </a:xfrm>
          <a:solidFill>
            <a:schemeClr val="accent1">
              <a:lumMod val="20000"/>
              <a:lumOff val="80000"/>
              <a:alpha val="80066"/>
            </a:schemeClr>
          </a:solidFill>
        </p:spPr>
        <p:txBody>
          <a:bodyPr/>
          <a:lstStyle>
            <a:lvl1pPr>
              <a:defRPr/>
            </a:lvl1pPr>
          </a:lstStyle>
          <a:p>
            <a:r>
              <a:rPr lang="sv-SE" dirty="0"/>
              <a:t>Montera bilden, högerklicka och lägg längst bak för transparant platta</a:t>
            </a:r>
          </a:p>
        </p:txBody>
      </p:sp>
      <p:sp>
        <p:nvSpPr>
          <p:cNvPr id="8" name="Platshållare för text 4">
            <a:extLst>
              <a:ext uri="{FF2B5EF4-FFF2-40B4-BE49-F238E27FC236}">
                <a16:creationId xmlns:a16="http://schemas.microsoft.com/office/drawing/2014/main" id="{C1F6203D-A46F-1F18-3BCE-C2796B2656F8}"/>
              </a:ext>
            </a:extLst>
          </p:cNvPr>
          <p:cNvSpPr>
            <a:spLocks noGrp="1"/>
          </p:cNvSpPr>
          <p:nvPr>
            <p:ph type="body" sz="quarter" idx="15" hasCustomPrompt="1"/>
          </p:nvPr>
        </p:nvSpPr>
        <p:spPr>
          <a:xfrm>
            <a:off x="258483" y="5917472"/>
            <a:ext cx="440421" cy="687175"/>
          </a:xfrm>
          <a:blipFill>
            <a:blip r:embed="rId2" cstate="email">
              <a:extLst>
                <a:ext uri="{28A0092B-C50C-407E-A947-70E740481C1C}">
                  <a14:useLocalDpi xmlns:a14="http://schemas.microsoft.com/office/drawing/2010/main"/>
                </a:ext>
              </a:extLst>
            </a:blip>
            <a:stretch>
              <a:fillRect/>
            </a:stretch>
          </a:blipFill>
        </p:spPr>
        <p:txBody>
          <a:bodyPr/>
          <a:lstStyle>
            <a:lvl1pPr marL="0" indent="0">
              <a:buNone/>
              <a:defRPr/>
            </a:lvl1pPr>
          </a:lstStyle>
          <a:p>
            <a:pPr lvl="0"/>
            <a:r>
              <a:rPr lang="sv-SE" dirty="0"/>
              <a:t> </a:t>
            </a:r>
          </a:p>
        </p:txBody>
      </p:sp>
    </p:spTree>
    <p:extLst>
      <p:ext uri="{BB962C8B-B14F-4D97-AF65-F5344CB8AC3E}">
        <p14:creationId xmlns:p14="http://schemas.microsoft.com/office/powerpoint/2010/main" val="18010533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8E6E0">
            <a:alpha val="59670"/>
          </a:srgbClr>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B1F89B14-211D-7F37-AFAE-BA63BA27D346}"/>
              </a:ext>
            </a:extLst>
          </p:cNvPr>
          <p:cNvSpPr>
            <a:spLocks noGrp="1"/>
          </p:cNvSpPr>
          <p:nvPr>
            <p:ph type="title"/>
          </p:nvPr>
        </p:nvSpPr>
        <p:spPr>
          <a:xfrm>
            <a:off x="601438" y="623163"/>
            <a:ext cx="10515600" cy="1325563"/>
          </a:xfrm>
          <a:prstGeom prst="rect">
            <a:avLst/>
          </a:prstGeom>
        </p:spPr>
        <p:txBody>
          <a:bodyPr vert="horz" lIns="91440" tIns="45720" rIns="91440" bIns="45720" rtlCol="0" anchor="t" anchorCtr="0">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37EB650A-1293-7417-82B2-8E2B313D4DC1}"/>
              </a:ext>
            </a:extLst>
          </p:cNvPr>
          <p:cNvSpPr>
            <a:spLocks noGrp="1"/>
          </p:cNvSpPr>
          <p:nvPr>
            <p:ph type="body" idx="1"/>
          </p:nvPr>
        </p:nvSpPr>
        <p:spPr>
          <a:xfrm>
            <a:off x="606999" y="1883499"/>
            <a:ext cx="10515600" cy="4351338"/>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0" name="textruta 9">
            <a:extLst>
              <a:ext uri="{FF2B5EF4-FFF2-40B4-BE49-F238E27FC236}">
                <a16:creationId xmlns:a16="http://schemas.microsoft.com/office/drawing/2014/main" id="{6BAF26AE-FB9B-9B46-54C3-9ED5D679E176}"/>
              </a:ext>
            </a:extLst>
          </p:cNvPr>
          <p:cNvSpPr txBox="1"/>
          <p:nvPr userDrawn="1"/>
        </p:nvSpPr>
        <p:spPr>
          <a:xfrm>
            <a:off x="11729945" y="6511460"/>
            <a:ext cx="366925" cy="246221"/>
          </a:xfrm>
          <a:prstGeom prst="rect">
            <a:avLst/>
          </a:prstGeom>
          <a:noFill/>
        </p:spPr>
        <p:txBody>
          <a:bodyPr wrap="square" rtlCol="0">
            <a:spAutoFit/>
          </a:bodyPr>
          <a:lstStyle/>
          <a:p>
            <a:fld id="{11C3D5E0-3B99-BD48-AF92-B6515BC9C4F7}" type="slidenum">
              <a:rPr lang="sv-SE" sz="1000" smtClean="0"/>
              <a:t>‹#›</a:t>
            </a:fld>
            <a:endParaRPr lang="sv-SE" sz="1000" dirty="0"/>
          </a:p>
        </p:txBody>
      </p:sp>
    </p:spTree>
    <p:extLst>
      <p:ext uri="{BB962C8B-B14F-4D97-AF65-F5344CB8AC3E}">
        <p14:creationId xmlns:p14="http://schemas.microsoft.com/office/powerpoint/2010/main" val="229071603"/>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77" r:id="rId3"/>
    <p:sldLayoutId id="2147483670" r:id="rId4"/>
    <p:sldLayoutId id="2147483671" r:id="rId5"/>
    <p:sldLayoutId id="2147483652" r:id="rId6"/>
    <p:sldLayoutId id="2147483673" r:id="rId7"/>
    <p:sldLayoutId id="2147483655" r:id="rId8"/>
    <p:sldLayoutId id="2147483672" r:id="rId9"/>
    <p:sldLayoutId id="2147483678" r:id="rId10"/>
    <p:sldLayoutId id="2147483679" r:id="rId11"/>
    <p:sldLayoutId id="2147483680" r:id="rId12"/>
    <p:sldLayoutId id="2147483681" r:id="rId13"/>
    <p:sldLayoutId id="2147483682" r:id="rId14"/>
    <p:sldLayoutId id="2147483675" r:id="rId15"/>
    <p:sldLayoutId id="2147483676" r:id="rId16"/>
    <p:sldLayoutId id="2147483683" r:id="rId17"/>
  </p:sldLayoutIdLst>
  <p:hf hdr="0" ftr="0" dt="0"/>
  <p:txStyles>
    <p:titleStyle>
      <a:lvl1pPr algn="l" defTabSz="914400" rtl="0" eaLnBrk="1" latinLnBrk="0" hangingPunct="1">
        <a:lnSpc>
          <a:spcPct val="90000"/>
        </a:lnSpc>
        <a:spcBef>
          <a:spcPct val="0"/>
        </a:spcBef>
        <a:buNone/>
        <a:defRPr sz="30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6.tmp"/><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CD37A2C-5632-4A05-46B8-AD4119D92F67}"/>
              </a:ext>
            </a:extLst>
          </p:cNvPr>
          <p:cNvSpPr>
            <a:spLocks noGrp="1"/>
          </p:cNvSpPr>
          <p:nvPr>
            <p:ph type="ctrTitle"/>
          </p:nvPr>
        </p:nvSpPr>
        <p:spPr/>
        <p:txBody>
          <a:bodyPr/>
          <a:lstStyle/>
          <a:p>
            <a:r>
              <a:rPr lang="sv-SE" dirty="0"/>
              <a:t>PENSIONSPYRAMIDEN</a:t>
            </a:r>
          </a:p>
        </p:txBody>
      </p:sp>
      <p:sp>
        <p:nvSpPr>
          <p:cNvPr id="3" name="Underrubrik 2">
            <a:extLst>
              <a:ext uri="{FF2B5EF4-FFF2-40B4-BE49-F238E27FC236}">
                <a16:creationId xmlns:a16="http://schemas.microsoft.com/office/drawing/2014/main" id="{02F6C5B9-849C-1F5D-A1AA-5E3C38A46AB5}"/>
              </a:ext>
            </a:extLst>
          </p:cNvPr>
          <p:cNvSpPr>
            <a:spLocks noGrp="1"/>
          </p:cNvSpPr>
          <p:nvPr>
            <p:ph type="subTitle" idx="1"/>
          </p:nvPr>
        </p:nvSpPr>
        <p:spPr/>
        <p:txBody>
          <a:bodyPr/>
          <a:lstStyle/>
          <a:p>
            <a:r>
              <a:rPr lang="sv-SE" dirty="0"/>
              <a:t>Min pension</a:t>
            </a:r>
          </a:p>
          <a:p>
            <a:endParaRPr lang="sv-SE" dirty="0"/>
          </a:p>
        </p:txBody>
      </p:sp>
    </p:spTree>
    <p:extLst>
      <p:ext uri="{BB962C8B-B14F-4D97-AF65-F5344CB8AC3E}">
        <p14:creationId xmlns:p14="http://schemas.microsoft.com/office/powerpoint/2010/main" val="40163422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2DF209F-1DD5-D822-025C-A9307A4228B7}"/>
              </a:ext>
            </a:extLst>
          </p:cNvPr>
          <p:cNvSpPr>
            <a:spLocks noGrp="1"/>
          </p:cNvSpPr>
          <p:nvPr>
            <p:ph type="title"/>
          </p:nvPr>
        </p:nvSpPr>
        <p:spPr/>
        <p:txBody>
          <a:bodyPr/>
          <a:lstStyle/>
          <a:p>
            <a:r>
              <a:rPr lang="sv-SE" sz="3200" b="1" dirty="0">
                <a:latin typeface="Calibri" panose="020F0502020204030204" pitchFamily="34" charset="0"/>
                <a:ea typeface="Arial" charset="0"/>
                <a:cs typeface="Calibri" panose="020F0502020204030204" pitchFamily="34" charset="0"/>
              </a:rPr>
              <a:t>VAD FÅR JAG I MÅNADEN? – KOLLA PÅ MINPENSION.SE</a:t>
            </a:r>
          </a:p>
        </p:txBody>
      </p:sp>
      <p:sp>
        <p:nvSpPr>
          <p:cNvPr id="3" name="Platshållare för text 2">
            <a:extLst>
              <a:ext uri="{FF2B5EF4-FFF2-40B4-BE49-F238E27FC236}">
                <a16:creationId xmlns:a16="http://schemas.microsoft.com/office/drawing/2014/main" id="{C9BDB2FD-3633-A8D9-30DA-578E00EFAA62}"/>
              </a:ext>
            </a:extLst>
          </p:cNvPr>
          <p:cNvSpPr>
            <a:spLocks noGrp="1"/>
          </p:cNvSpPr>
          <p:nvPr>
            <p:ph type="body" sz="quarter" idx="11"/>
          </p:nvPr>
        </p:nvSpPr>
        <p:spPr>
          <a:xfrm>
            <a:off x="809624" y="6379463"/>
            <a:ext cx="1295671" cy="257369"/>
          </a:xfrm>
        </p:spPr>
        <p:txBody>
          <a:bodyPr wrap="none">
            <a:spAutoFit/>
          </a:bodyPr>
          <a:lstStyle/>
          <a:p>
            <a:r>
              <a:rPr lang="sv-SE" dirty="0"/>
              <a:t>PENSIONSPYRAMIDEN</a:t>
            </a:r>
          </a:p>
        </p:txBody>
      </p:sp>
      <p:pic>
        <p:nvPicPr>
          <p:cNvPr id="4" name="Platshållare för bild 3">
            <a:extLst>
              <a:ext uri="{FF2B5EF4-FFF2-40B4-BE49-F238E27FC236}">
                <a16:creationId xmlns:a16="http://schemas.microsoft.com/office/drawing/2014/main" id="{4B28FFAD-FC35-4297-FC09-F79D1DA736DD}"/>
              </a:ext>
            </a:extLst>
          </p:cNvPr>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l="1156" r="1156"/>
          <a:stretch>
            <a:fillRect/>
          </a:stretch>
        </p:blipFill>
        <p:spPr>
          <a:xfrm>
            <a:off x="1933575" y="1573593"/>
            <a:ext cx="7731125" cy="4426903"/>
          </a:xfrm>
          <a:prstGeom prst="rect">
            <a:avLst/>
          </a:prstGeom>
        </p:spPr>
      </p:pic>
    </p:spTree>
    <p:extLst>
      <p:ext uri="{BB962C8B-B14F-4D97-AF65-F5344CB8AC3E}">
        <p14:creationId xmlns:p14="http://schemas.microsoft.com/office/powerpoint/2010/main" val="1968827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2DF209F-1DD5-D822-025C-A9307A4228B7}"/>
              </a:ext>
            </a:extLst>
          </p:cNvPr>
          <p:cNvSpPr>
            <a:spLocks noGrp="1"/>
          </p:cNvSpPr>
          <p:nvPr>
            <p:ph type="title"/>
          </p:nvPr>
        </p:nvSpPr>
        <p:spPr/>
        <p:txBody>
          <a:bodyPr/>
          <a:lstStyle/>
          <a:p>
            <a:r>
              <a:rPr lang="sv-SE" sz="3200" b="1">
                <a:latin typeface="Calibri" panose="020F0502020204030204" pitchFamily="34" charset="0"/>
                <a:ea typeface="Arial" charset="0"/>
                <a:cs typeface="Calibri" panose="020F0502020204030204" pitchFamily="34" charset="0"/>
              </a:rPr>
              <a:t>UTTAGSPLANERAREN</a:t>
            </a:r>
          </a:p>
        </p:txBody>
      </p:sp>
      <p:sp>
        <p:nvSpPr>
          <p:cNvPr id="3" name="Platshållare för text 2">
            <a:extLst>
              <a:ext uri="{FF2B5EF4-FFF2-40B4-BE49-F238E27FC236}">
                <a16:creationId xmlns:a16="http://schemas.microsoft.com/office/drawing/2014/main" id="{C9BDB2FD-3633-A8D9-30DA-578E00EFAA62}"/>
              </a:ext>
            </a:extLst>
          </p:cNvPr>
          <p:cNvSpPr>
            <a:spLocks noGrp="1"/>
          </p:cNvSpPr>
          <p:nvPr>
            <p:ph type="body" sz="quarter" idx="11"/>
          </p:nvPr>
        </p:nvSpPr>
        <p:spPr>
          <a:xfrm>
            <a:off x="809624" y="6379463"/>
            <a:ext cx="1295671" cy="257369"/>
          </a:xfrm>
        </p:spPr>
        <p:txBody>
          <a:bodyPr wrap="none">
            <a:spAutoFit/>
          </a:bodyPr>
          <a:lstStyle/>
          <a:p>
            <a:r>
              <a:rPr lang="sv-SE"/>
              <a:t>PENSIONSPYRAMIDEN</a:t>
            </a:r>
          </a:p>
        </p:txBody>
      </p:sp>
      <p:pic>
        <p:nvPicPr>
          <p:cNvPr id="8" name="Bildobjekt 7" descr="En bild som visar text, skärmbild, person, Webbplats&#10;&#10;Automatiskt genererad beskrivning">
            <a:extLst>
              <a:ext uri="{FF2B5EF4-FFF2-40B4-BE49-F238E27FC236}">
                <a16:creationId xmlns:a16="http://schemas.microsoft.com/office/drawing/2014/main" id="{BC45C0FE-B15F-C5C3-1A58-A944BF92FF1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115619" y="1405883"/>
            <a:ext cx="8135485" cy="4686954"/>
          </a:xfrm>
          <a:prstGeom prst="rect">
            <a:avLst/>
          </a:prstGeom>
        </p:spPr>
      </p:pic>
    </p:spTree>
    <p:extLst>
      <p:ext uri="{BB962C8B-B14F-4D97-AF65-F5344CB8AC3E}">
        <p14:creationId xmlns:p14="http://schemas.microsoft.com/office/powerpoint/2010/main" val="35904750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43A064F2-C165-5CA2-5AF9-1EC066334769}"/>
              </a:ext>
            </a:extLst>
          </p:cNvPr>
          <p:cNvSpPr>
            <a:spLocks noGrp="1"/>
          </p:cNvSpPr>
          <p:nvPr>
            <p:ph type="title"/>
          </p:nvPr>
        </p:nvSpPr>
        <p:spPr>
          <a:xfrm>
            <a:off x="512762" y="2571750"/>
            <a:ext cx="11166475" cy="1325563"/>
          </a:xfrm>
        </p:spPr>
        <p:txBody>
          <a:bodyPr/>
          <a:lstStyle/>
          <a:p>
            <a:r>
              <a:rPr lang="sv-SE" sz="3200" b="1" dirty="0">
                <a:latin typeface="Calibri" panose="020F0502020204030204" pitchFamily="34" charset="0"/>
                <a:cs typeface="Calibri" panose="020F0502020204030204" pitchFamily="34" charset="0"/>
              </a:rPr>
              <a:t>En liten tankeställare…</a:t>
            </a:r>
            <a:endParaRPr lang="sv-SE" sz="3200" dirty="0"/>
          </a:p>
        </p:txBody>
      </p:sp>
      <p:sp>
        <p:nvSpPr>
          <p:cNvPr id="5" name="textruta 4">
            <a:extLst>
              <a:ext uri="{FF2B5EF4-FFF2-40B4-BE49-F238E27FC236}">
                <a16:creationId xmlns:a16="http://schemas.microsoft.com/office/drawing/2014/main" id="{5BF5ACC0-5721-AA55-F5A3-CF572CB53B20}"/>
              </a:ext>
            </a:extLst>
          </p:cNvPr>
          <p:cNvSpPr txBox="1"/>
          <p:nvPr/>
        </p:nvSpPr>
        <p:spPr>
          <a:xfrm>
            <a:off x="2622546" y="3059093"/>
            <a:ext cx="7219954" cy="954107"/>
          </a:xfrm>
          <a:prstGeom prst="rect">
            <a:avLst/>
          </a:prstGeom>
          <a:noFill/>
        </p:spPr>
        <p:txBody>
          <a:bodyPr wrap="square">
            <a:spAutoFit/>
          </a:bodyPr>
          <a:lstStyle/>
          <a:p>
            <a:pPr marL="0" indent="0" algn="ctr">
              <a:buNone/>
            </a:pPr>
            <a:r>
              <a:rPr lang="sv-SE" sz="2800" dirty="0">
                <a:solidFill>
                  <a:schemeClr val="bg1"/>
                </a:solidFill>
              </a:rPr>
              <a:t>Det är inte säkert att den som får mest pension </a:t>
            </a:r>
            <a:br>
              <a:rPr lang="sv-SE" sz="2800" dirty="0">
                <a:solidFill>
                  <a:schemeClr val="bg1"/>
                </a:solidFill>
              </a:rPr>
            </a:br>
            <a:r>
              <a:rPr lang="sv-SE" sz="2800" dirty="0">
                <a:solidFill>
                  <a:schemeClr val="bg1"/>
                </a:solidFill>
              </a:rPr>
              <a:t>i plånboken är den som är mest nöjd! </a:t>
            </a:r>
          </a:p>
        </p:txBody>
      </p:sp>
    </p:spTree>
    <p:extLst>
      <p:ext uri="{BB962C8B-B14F-4D97-AF65-F5344CB8AC3E}">
        <p14:creationId xmlns:p14="http://schemas.microsoft.com/office/powerpoint/2010/main" val="39821908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p:txBody>
          <a:bodyPr/>
          <a:lstStyle/>
          <a:p>
            <a:r>
              <a:rPr lang="sv-SE" sz="3200" b="1" dirty="0">
                <a:latin typeface="Calibri" panose="020F0502020204030204" pitchFamily="34" charset="0"/>
                <a:ea typeface="Arial" charset="0"/>
                <a:cs typeface="Calibri" panose="020F0502020204030204" pitchFamily="34" charset="0"/>
              </a:rPr>
              <a:t>HÄR HITTAR DU MER INFO</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p:txBody>
          <a:bodyPr>
            <a:normAutofit/>
          </a:bodyPr>
          <a:lstStyle/>
          <a:p>
            <a:pPr marL="0" indent="0">
              <a:buNone/>
              <a:tabLst>
                <a:tab pos="214313" algn="l"/>
              </a:tabLst>
            </a:pPr>
            <a:r>
              <a:rPr lang="sv-SE" sz="2000" b="1" dirty="0">
                <a:ea typeface="Arial" charset="0"/>
                <a:cs typeface="Arial" charset="0"/>
              </a:rPr>
              <a:t>Pensionsmyndigheten.se</a:t>
            </a:r>
          </a:p>
          <a:p>
            <a:pPr marL="0" indent="0">
              <a:buNone/>
              <a:tabLst>
                <a:tab pos="214313" algn="l"/>
              </a:tabLst>
            </a:pPr>
            <a:r>
              <a:rPr lang="sv-SE" sz="2000" dirty="0">
                <a:ea typeface="Arial" charset="0"/>
                <a:cs typeface="Arial" charset="0"/>
              </a:rPr>
              <a:t>Telefon: 0771-776 776 </a:t>
            </a:r>
          </a:p>
          <a:p>
            <a:pPr marL="0" indent="0">
              <a:buNone/>
              <a:tabLst>
                <a:tab pos="214313" algn="l"/>
              </a:tabLst>
            </a:pPr>
            <a:r>
              <a:rPr lang="sv-SE" sz="2000" b="1" dirty="0">
                <a:ea typeface="Arial" charset="0"/>
                <a:cs typeface="Arial" charset="0"/>
              </a:rPr>
              <a:t>minpension.se</a:t>
            </a:r>
          </a:p>
          <a:p>
            <a:pPr marL="0" indent="0">
              <a:buNone/>
              <a:tabLst>
                <a:tab pos="214313" algn="l"/>
              </a:tabLst>
            </a:pPr>
            <a:r>
              <a:rPr lang="sv-SE" sz="2000" dirty="0">
                <a:ea typeface="Arial" charset="0"/>
                <a:cs typeface="Arial" charset="0"/>
              </a:rPr>
              <a:t>Telefon: 0771-89 89 89 </a:t>
            </a:r>
          </a:p>
          <a:p>
            <a:pPr marL="0" indent="0">
              <a:buNone/>
              <a:tabLst>
                <a:tab pos="214313" algn="l"/>
              </a:tabLst>
            </a:pPr>
            <a:r>
              <a:rPr lang="sv-SE" sz="2000" b="1" dirty="0">
                <a:ea typeface="Arial" charset="0"/>
                <a:cs typeface="Arial" charset="0"/>
              </a:rPr>
              <a:t>Tjänstepensionsbolag</a:t>
            </a:r>
          </a:p>
          <a:p>
            <a:pPr marL="0" indent="0">
              <a:buNone/>
              <a:tabLst>
                <a:tab pos="214313" algn="l"/>
              </a:tabLst>
            </a:pPr>
            <a:r>
              <a:rPr lang="sv-SE" sz="2000" dirty="0">
                <a:ea typeface="Arial" charset="0"/>
                <a:cs typeface="Arial" charset="0"/>
              </a:rPr>
              <a:t>Se lista på minpension.se</a:t>
            </a:r>
          </a:p>
          <a:p>
            <a:pPr marL="0" indent="0">
              <a:buNone/>
            </a:pPr>
            <a:endParaRPr lang="sv-SE" dirty="0"/>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4" y="6379463"/>
            <a:ext cx="1295671" cy="257369"/>
          </a:xfrm>
        </p:spPr>
        <p:txBody>
          <a:bodyPr wrap="none">
            <a:spAutoFit/>
          </a:bodyPr>
          <a:lstStyle/>
          <a:p>
            <a:r>
              <a:rPr lang="sv-SE" dirty="0"/>
              <a:t>PENSIONSPYRAMIDEN</a:t>
            </a:r>
          </a:p>
        </p:txBody>
      </p:sp>
      <p:pic>
        <p:nvPicPr>
          <p:cNvPr id="12" name="Platshållare för bild 11" descr="En bild som visar person, inomhus, bärbar dator  Automatiskt genererad beskrivning">
            <a:extLst>
              <a:ext uri="{FF2B5EF4-FFF2-40B4-BE49-F238E27FC236}">
                <a16:creationId xmlns:a16="http://schemas.microsoft.com/office/drawing/2014/main" id="{9D88C626-29FC-4D7F-96BE-2B1801A1D621}"/>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8219284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83427CB-601F-D5EE-8EB5-AA804079B750}"/>
              </a:ext>
            </a:extLst>
          </p:cNvPr>
          <p:cNvSpPr>
            <a:spLocks noGrp="1"/>
          </p:cNvSpPr>
          <p:nvPr>
            <p:ph type="ctrTitle"/>
          </p:nvPr>
        </p:nvSpPr>
        <p:spPr/>
        <p:txBody>
          <a:bodyPr/>
          <a:lstStyle/>
          <a:p>
            <a:r>
              <a:rPr lang="sv-SE" dirty="0"/>
              <a:t>Tack!</a:t>
            </a:r>
          </a:p>
        </p:txBody>
      </p:sp>
      <p:sp>
        <p:nvSpPr>
          <p:cNvPr id="4" name="Underrubrik 3">
            <a:extLst>
              <a:ext uri="{FF2B5EF4-FFF2-40B4-BE49-F238E27FC236}">
                <a16:creationId xmlns:a16="http://schemas.microsoft.com/office/drawing/2014/main" id="{527FED4A-E9D3-B0A1-5C06-DABA8CA8EDAD}"/>
              </a:ext>
            </a:extLst>
          </p:cNvPr>
          <p:cNvSpPr>
            <a:spLocks noGrp="1"/>
          </p:cNvSpPr>
          <p:nvPr>
            <p:ph type="subTitle" idx="1"/>
          </p:nvPr>
        </p:nvSpPr>
        <p:spPr/>
        <p:txBody>
          <a:bodyPr>
            <a:normAutofit/>
          </a:bodyPr>
          <a:lstStyle/>
          <a:p>
            <a:pPr>
              <a:spcBef>
                <a:spcPts val="0"/>
              </a:spcBef>
            </a:pPr>
            <a:r>
              <a:rPr lang="sv-SE" sz="1800" b="1" dirty="0"/>
              <a:t>Kontakt: </a:t>
            </a:r>
          </a:p>
          <a:p>
            <a:pPr>
              <a:spcBef>
                <a:spcPts val="0"/>
              </a:spcBef>
            </a:pPr>
            <a:r>
              <a:rPr lang="sv-SE" sz="1800" dirty="0"/>
              <a:t>Dan Adolphson Björck</a:t>
            </a:r>
          </a:p>
          <a:p>
            <a:pPr>
              <a:spcBef>
                <a:spcPts val="0"/>
              </a:spcBef>
            </a:pPr>
            <a:r>
              <a:rPr lang="sv-SE" sz="1800" dirty="0"/>
              <a:t>dan.adolphson-bjorck@minpension.se</a:t>
            </a:r>
          </a:p>
        </p:txBody>
      </p:sp>
    </p:spTree>
    <p:extLst>
      <p:ext uri="{BB962C8B-B14F-4D97-AF65-F5344CB8AC3E}">
        <p14:creationId xmlns:p14="http://schemas.microsoft.com/office/powerpoint/2010/main" val="7635274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9E424EB-553F-68D9-2099-36E35354136F}"/>
              </a:ext>
            </a:extLst>
          </p:cNvPr>
          <p:cNvSpPr>
            <a:spLocks noGrp="1"/>
          </p:cNvSpPr>
          <p:nvPr>
            <p:ph type="title"/>
          </p:nvPr>
        </p:nvSpPr>
        <p:spPr/>
        <p:txBody>
          <a:bodyPr/>
          <a:lstStyle/>
          <a:p>
            <a:r>
              <a:rPr lang="sv-SE" sz="3200" b="1" dirty="0">
                <a:latin typeface="Calibri" panose="020F0502020204030204" pitchFamily="34" charset="0"/>
                <a:ea typeface="Arial" charset="0"/>
                <a:cs typeface="Calibri" panose="020F0502020204030204" pitchFamily="34" charset="0"/>
              </a:rPr>
              <a:t>LÄR KÄNNA DIN PENSION</a:t>
            </a:r>
          </a:p>
        </p:txBody>
      </p:sp>
      <p:sp>
        <p:nvSpPr>
          <p:cNvPr id="4" name="Platshållare för text 3">
            <a:extLst>
              <a:ext uri="{FF2B5EF4-FFF2-40B4-BE49-F238E27FC236}">
                <a16:creationId xmlns:a16="http://schemas.microsoft.com/office/drawing/2014/main" id="{FF0F235D-6CDA-881C-F097-7D9DBC8608EA}"/>
              </a:ext>
            </a:extLst>
          </p:cNvPr>
          <p:cNvSpPr>
            <a:spLocks noGrp="1"/>
          </p:cNvSpPr>
          <p:nvPr>
            <p:ph type="body" sz="quarter" idx="12"/>
          </p:nvPr>
        </p:nvSpPr>
        <p:spPr>
          <a:xfrm>
            <a:off x="809624" y="6379463"/>
            <a:ext cx="1295671" cy="257369"/>
          </a:xfrm>
        </p:spPr>
        <p:txBody>
          <a:bodyPr wrap="none">
            <a:spAutoFit/>
          </a:bodyPr>
          <a:lstStyle/>
          <a:p>
            <a:r>
              <a:rPr lang="sv-SE" dirty="0"/>
              <a:t>PENSIONSPYRAMIDEN</a:t>
            </a:r>
          </a:p>
        </p:txBody>
      </p:sp>
      <p:grpSp>
        <p:nvGrpSpPr>
          <p:cNvPr id="3" name="Grupp 2">
            <a:extLst>
              <a:ext uri="{FF2B5EF4-FFF2-40B4-BE49-F238E27FC236}">
                <a16:creationId xmlns:a16="http://schemas.microsoft.com/office/drawing/2014/main" id="{B6D2DDFE-50B8-CB78-488B-2882E08E3904}"/>
              </a:ext>
            </a:extLst>
          </p:cNvPr>
          <p:cNvGrpSpPr/>
          <p:nvPr/>
        </p:nvGrpSpPr>
        <p:grpSpPr>
          <a:xfrm>
            <a:off x="1074962" y="1734745"/>
            <a:ext cx="3006978" cy="3388509"/>
            <a:chOff x="1188028" y="2078182"/>
            <a:chExt cx="2230755" cy="2513797"/>
          </a:xfrm>
        </p:grpSpPr>
        <p:sp>
          <p:nvSpPr>
            <p:cNvPr id="5" name="textruta 4">
              <a:extLst>
                <a:ext uri="{FF2B5EF4-FFF2-40B4-BE49-F238E27FC236}">
                  <a16:creationId xmlns:a16="http://schemas.microsoft.com/office/drawing/2014/main" id="{BC08C07C-410E-1D55-8E1D-18FAD63068CD}"/>
                </a:ext>
              </a:extLst>
            </p:cNvPr>
            <p:cNvSpPr txBox="1"/>
            <p:nvPr/>
          </p:nvSpPr>
          <p:spPr>
            <a:xfrm>
              <a:off x="1725068" y="2180934"/>
              <a:ext cx="1551709" cy="296825"/>
            </a:xfrm>
            <a:prstGeom prst="rect">
              <a:avLst/>
            </a:prstGeom>
            <a:noFill/>
          </p:spPr>
          <p:txBody>
            <a:bodyPr wrap="square" rtlCol="0">
              <a:spAutoFit/>
            </a:bodyPr>
            <a:lstStyle/>
            <a:p>
              <a:r>
                <a:rPr lang="sv-SE" sz="2000" b="1" dirty="0"/>
                <a:t>Privat pension</a:t>
              </a:r>
            </a:p>
          </p:txBody>
        </p:sp>
        <p:sp>
          <p:nvSpPr>
            <p:cNvPr id="6" name="textruta 5">
              <a:extLst>
                <a:ext uri="{FF2B5EF4-FFF2-40B4-BE49-F238E27FC236}">
                  <a16:creationId xmlns:a16="http://schemas.microsoft.com/office/drawing/2014/main" id="{AF51D9F5-B0B4-BC9C-E7A8-81DEBD022D6C}"/>
                </a:ext>
              </a:extLst>
            </p:cNvPr>
            <p:cNvSpPr txBox="1"/>
            <p:nvPr/>
          </p:nvSpPr>
          <p:spPr>
            <a:xfrm>
              <a:off x="1725068" y="2854237"/>
              <a:ext cx="1693715" cy="296825"/>
            </a:xfrm>
            <a:prstGeom prst="rect">
              <a:avLst/>
            </a:prstGeom>
            <a:noFill/>
          </p:spPr>
          <p:txBody>
            <a:bodyPr wrap="square" rtlCol="0">
              <a:spAutoFit/>
            </a:bodyPr>
            <a:lstStyle/>
            <a:p>
              <a:r>
                <a:rPr lang="sv-SE" sz="2000" b="1" dirty="0"/>
                <a:t>Tjänstepension</a:t>
              </a:r>
            </a:p>
          </p:txBody>
        </p:sp>
        <p:sp>
          <p:nvSpPr>
            <p:cNvPr id="7" name="textruta 6">
              <a:extLst>
                <a:ext uri="{FF2B5EF4-FFF2-40B4-BE49-F238E27FC236}">
                  <a16:creationId xmlns:a16="http://schemas.microsoft.com/office/drawing/2014/main" id="{0A99CCE1-DF7A-E2CF-59B2-93F19C3B328C}"/>
                </a:ext>
              </a:extLst>
            </p:cNvPr>
            <p:cNvSpPr txBox="1"/>
            <p:nvPr/>
          </p:nvSpPr>
          <p:spPr>
            <a:xfrm>
              <a:off x="1725068" y="3497610"/>
              <a:ext cx="1654346" cy="296825"/>
            </a:xfrm>
            <a:prstGeom prst="rect">
              <a:avLst/>
            </a:prstGeom>
            <a:noFill/>
          </p:spPr>
          <p:txBody>
            <a:bodyPr wrap="square" rtlCol="0">
              <a:spAutoFit/>
            </a:bodyPr>
            <a:lstStyle/>
            <a:p>
              <a:r>
                <a:rPr lang="sv-SE" sz="2000" b="1" dirty="0"/>
                <a:t>Allmän pension</a:t>
              </a:r>
            </a:p>
          </p:txBody>
        </p:sp>
        <p:sp>
          <p:nvSpPr>
            <p:cNvPr id="8" name="textruta 7">
              <a:extLst>
                <a:ext uri="{FF2B5EF4-FFF2-40B4-BE49-F238E27FC236}">
                  <a16:creationId xmlns:a16="http://schemas.microsoft.com/office/drawing/2014/main" id="{C18C39A0-5E3A-804A-6D71-6E08A4DE3791}"/>
                </a:ext>
              </a:extLst>
            </p:cNvPr>
            <p:cNvSpPr txBox="1"/>
            <p:nvPr/>
          </p:nvSpPr>
          <p:spPr>
            <a:xfrm>
              <a:off x="1725068" y="4196497"/>
              <a:ext cx="1654346" cy="296825"/>
            </a:xfrm>
            <a:prstGeom prst="rect">
              <a:avLst/>
            </a:prstGeom>
            <a:noFill/>
          </p:spPr>
          <p:txBody>
            <a:bodyPr wrap="square" rtlCol="0">
              <a:spAutoFit/>
            </a:bodyPr>
            <a:lstStyle/>
            <a:p>
              <a:r>
                <a:rPr lang="sv-SE" sz="2000" b="1" dirty="0"/>
                <a:t>Premiepension</a:t>
              </a:r>
            </a:p>
          </p:txBody>
        </p:sp>
        <p:sp>
          <p:nvSpPr>
            <p:cNvPr id="9" name="Ellips 8">
              <a:extLst>
                <a:ext uri="{FF2B5EF4-FFF2-40B4-BE49-F238E27FC236}">
                  <a16:creationId xmlns:a16="http://schemas.microsoft.com/office/drawing/2014/main" id="{92901192-2A9D-E343-0AC7-36797416A544}"/>
                </a:ext>
              </a:extLst>
            </p:cNvPr>
            <p:cNvSpPr/>
            <p:nvPr/>
          </p:nvSpPr>
          <p:spPr>
            <a:xfrm>
              <a:off x="1191491" y="2078182"/>
              <a:ext cx="484909" cy="484909"/>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 name="Ellips 9">
              <a:extLst>
                <a:ext uri="{FF2B5EF4-FFF2-40B4-BE49-F238E27FC236}">
                  <a16:creationId xmlns:a16="http://schemas.microsoft.com/office/drawing/2014/main" id="{2A453803-AB43-A235-3F7F-3B4D9BD69559}"/>
                </a:ext>
              </a:extLst>
            </p:cNvPr>
            <p:cNvSpPr/>
            <p:nvPr/>
          </p:nvSpPr>
          <p:spPr>
            <a:xfrm>
              <a:off x="1188028" y="2753884"/>
              <a:ext cx="484909" cy="484909"/>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Ellips 10">
              <a:extLst>
                <a:ext uri="{FF2B5EF4-FFF2-40B4-BE49-F238E27FC236}">
                  <a16:creationId xmlns:a16="http://schemas.microsoft.com/office/drawing/2014/main" id="{B5D08CB0-4A87-A6A4-5177-1F03278ADEA4}"/>
                </a:ext>
              </a:extLst>
            </p:cNvPr>
            <p:cNvSpPr/>
            <p:nvPr/>
          </p:nvSpPr>
          <p:spPr>
            <a:xfrm>
              <a:off x="1188028" y="3430477"/>
              <a:ext cx="484909" cy="484909"/>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Ellips 11">
              <a:extLst>
                <a:ext uri="{FF2B5EF4-FFF2-40B4-BE49-F238E27FC236}">
                  <a16:creationId xmlns:a16="http://schemas.microsoft.com/office/drawing/2014/main" id="{7C894B1E-814E-D5F7-82A1-71BCCC69277E}"/>
                </a:ext>
              </a:extLst>
            </p:cNvPr>
            <p:cNvSpPr/>
            <p:nvPr/>
          </p:nvSpPr>
          <p:spPr>
            <a:xfrm>
              <a:off x="1188028" y="4107070"/>
              <a:ext cx="484909" cy="484909"/>
            </a:xfrm>
            <a:prstGeom prst="ellipse">
              <a:avLst/>
            </a:prstGeom>
            <a:solidFill>
              <a:srgbClr val="E050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pic>
        <p:nvPicPr>
          <p:cNvPr id="18" name="Bildobjekt 17">
            <a:extLst>
              <a:ext uri="{FF2B5EF4-FFF2-40B4-BE49-F238E27FC236}">
                <a16:creationId xmlns:a16="http://schemas.microsoft.com/office/drawing/2014/main" id="{C176DECE-935F-8932-445A-B37DF0576DDE}"/>
              </a:ext>
            </a:extLst>
          </p:cNvPr>
          <p:cNvPicPr>
            <a:picLocks noChangeAspect="1"/>
          </p:cNvPicPr>
          <p:nvPr/>
        </p:nvPicPr>
        <p:blipFill>
          <a:blip r:embed="rId3"/>
          <a:stretch>
            <a:fillRect/>
          </a:stretch>
        </p:blipFill>
        <p:spPr>
          <a:xfrm>
            <a:off x="5815129" y="1734745"/>
            <a:ext cx="4577998" cy="4200531"/>
          </a:xfrm>
          <a:prstGeom prst="rect">
            <a:avLst/>
          </a:prstGeom>
        </p:spPr>
      </p:pic>
    </p:spTree>
    <p:extLst>
      <p:ext uri="{BB962C8B-B14F-4D97-AF65-F5344CB8AC3E}">
        <p14:creationId xmlns:p14="http://schemas.microsoft.com/office/powerpoint/2010/main" val="31639632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9E424EB-553F-68D9-2099-36E35354136F}"/>
              </a:ext>
            </a:extLst>
          </p:cNvPr>
          <p:cNvSpPr>
            <a:spLocks noGrp="1"/>
          </p:cNvSpPr>
          <p:nvPr>
            <p:ph type="title"/>
          </p:nvPr>
        </p:nvSpPr>
        <p:spPr/>
        <p:txBody>
          <a:bodyPr/>
          <a:lstStyle/>
          <a:p>
            <a:r>
              <a:rPr lang="sv-SE" sz="3200" b="1" dirty="0">
                <a:latin typeface="Calibri" panose="020F0502020204030204" pitchFamily="34" charset="0"/>
                <a:ea typeface="Arial" charset="0"/>
                <a:cs typeface="Calibri" panose="020F0502020204030204" pitchFamily="34" charset="0"/>
              </a:rPr>
              <a:t>VAD GER RÄTT TILL ALLMÄN PENSION?</a:t>
            </a:r>
          </a:p>
        </p:txBody>
      </p:sp>
      <p:sp>
        <p:nvSpPr>
          <p:cNvPr id="4" name="Platshållare för text 3">
            <a:extLst>
              <a:ext uri="{FF2B5EF4-FFF2-40B4-BE49-F238E27FC236}">
                <a16:creationId xmlns:a16="http://schemas.microsoft.com/office/drawing/2014/main" id="{FF0F235D-6CDA-881C-F097-7D9DBC8608EA}"/>
              </a:ext>
            </a:extLst>
          </p:cNvPr>
          <p:cNvSpPr>
            <a:spLocks noGrp="1"/>
          </p:cNvSpPr>
          <p:nvPr>
            <p:ph type="body" sz="quarter" idx="12"/>
          </p:nvPr>
        </p:nvSpPr>
        <p:spPr>
          <a:xfrm>
            <a:off x="809624" y="6379463"/>
            <a:ext cx="1295671" cy="257369"/>
          </a:xfrm>
        </p:spPr>
        <p:txBody>
          <a:bodyPr wrap="none">
            <a:spAutoFit/>
          </a:bodyPr>
          <a:lstStyle/>
          <a:p>
            <a:r>
              <a:rPr lang="sv-SE" dirty="0"/>
              <a:t>PENSIONSPYRAMIDEN</a:t>
            </a:r>
          </a:p>
        </p:txBody>
      </p:sp>
      <p:sp>
        <p:nvSpPr>
          <p:cNvPr id="13" name="textruta 12">
            <a:extLst>
              <a:ext uri="{FF2B5EF4-FFF2-40B4-BE49-F238E27FC236}">
                <a16:creationId xmlns:a16="http://schemas.microsoft.com/office/drawing/2014/main" id="{C7506F11-3B2D-B1D9-7078-9EFD53E20FDF}"/>
              </a:ext>
            </a:extLst>
          </p:cNvPr>
          <p:cNvSpPr txBox="1"/>
          <p:nvPr/>
        </p:nvSpPr>
        <p:spPr>
          <a:xfrm>
            <a:off x="699517" y="1735480"/>
            <a:ext cx="7217949" cy="2522818"/>
          </a:xfrm>
          <a:prstGeom prst="rect">
            <a:avLst/>
          </a:prstGeom>
          <a:noFill/>
        </p:spPr>
        <p:txBody>
          <a:bodyPr wrap="square" rtlCol="0" anchor="t">
            <a:noAutofit/>
          </a:bodyPr>
          <a:lstStyle/>
          <a:p>
            <a:pPr marL="185738" indent="-185738">
              <a:buFont typeface="Arial" panose="020B0604020202020204" pitchFamily="34" charset="0"/>
              <a:buChar char="•"/>
            </a:pPr>
            <a:r>
              <a:rPr lang="sv-SE" sz="2000" dirty="0">
                <a:ea typeface="Arial" charset="0"/>
                <a:cs typeface="Arial" charset="0"/>
              </a:rPr>
              <a:t>Lön</a:t>
            </a:r>
          </a:p>
          <a:p>
            <a:pPr marL="185738" indent="-185738">
              <a:buFont typeface="Arial" panose="020B0604020202020204" pitchFamily="34" charset="0"/>
              <a:buChar char="•"/>
            </a:pPr>
            <a:r>
              <a:rPr lang="sv-SE" sz="2000" dirty="0">
                <a:ea typeface="Arial" charset="0"/>
                <a:cs typeface="Arial" charset="0"/>
              </a:rPr>
              <a:t>Sjukpenning</a:t>
            </a:r>
          </a:p>
          <a:p>
            <a:pPr marL="185738" indent="-185738">
              <a:buFont typeface="Arial" panose="020B0604020202020204" pitchFamily="34" charset="0"/>
              <a:buChar char="•"/>
            </a:pPr>
            <a:r>
              <a:rPr lang="sv-SE" sz="2000" dirty="0">
                <a:ea typeface="Arial" charset="0"/>
                <a:cs typeface="Arial" charset="0"/>
              </a:rPr>
              <a:t>Föräldrapenning</a:t>
            </a:r>
          </a:p>
          <a:p>
            <a:pPr marL="185738" indent="-185738">
              <a:buFont typeface="Arial" panose="020B0604020202020204" pitchFamily="34" charset="0"/>
              <a:buChar char="•"/>
            </a:pPr>
            <a:r>
              <a:rPr lang="sv-SE" sz="2000" dirty="0">
                <a:ea typeface="Arial" charset="0"/>
                <a:cs typeface="Arial" charset="0"/>
              </a:rPr>
              <a:t>Arbetslöshetsersättning</a:t>
            </a:r>
          </a:p>
          <a:p>
            <a:pPr marL="185738" indent="-185738">
              <a:buFont typeface="Arial" panose="020B0604020202020204" pitchFamily="34" charset="0"/>
              <a:buChar char="•"/>
            </a:pPr>
            <a:r>
              <a:rPr lang="sv-SE" sz="2000" dirty="0">
                <a:ea typeface="Arial" charset="0"/>
                <a:cs typeface="Arial" charset="0"/>
              </a:rPr>
              <a:t>Sjuk- eller aktivitetsersättning</a:t>
            </a:r>
          </a:p>
          <a:p>
            <a:pPr marL="185738" indent="-185738">
              <a:buFont typeface="Arial" panose="020B0604020202020204" pitchFamily="34" charset="0"/>
              <a:buChar char="•"/>
            </a:pPr>
            <a:r>
              <a:rPr lang="sv-SE" sz="2000" dirty="0">
                <a:ea typeface="Arial" charset="0"/>
                <a:cs typeface="Arial" charset="0"/>
              </a:rPr>
              <a:t>Aktivitetsstöd</a:t>
            </a:r>
          </a:p>
          <a:p>
            <a:pPr marL="185738" indent="-185738">
              <a:buFont typeface="Arial" panose="020B0604020202020204" pitchFamily="34" charset="0"/>
              <a:buChar char="•"/>
            </a:pPr>
            <a:r>
              <a:rPr lang="sv-SE" sz="2000" dirty="0">
                <a:ea typeface="Arial" charset="0"/>
                <a:cs typeface="Arial" charset="0"/>
              </a:rPr>
              <a:t>Barnår</a:t>
            </a:r>
          </a:p>
          <a:p>
            <a:pPr marL="185738" indent="-185738">
              <a:buFont typeface="Arial" panose="020B0604020202020204" pitchFamily="34" charset="0"/>
              <a:buChar char="•"/>
            </a:pPr>
            <a:r>
              <a:rPr lang="sv-SE" sz="2000" dirty="0">
                <a:ea typeface="Arial" charset="0"/>
                <a:cs typeface="Arial" charset="0"/>
              </a:rPr>
              <a:t>Studier</a:t>
            </a:r>
          </a:p>
          <a:p>
            <a:pPr marL="185738" indent="-185738">
              <a:buFont typeface="Arial" panose="020B0604020202020204" pitchFamily="34" charset="0"/>
              <a:buChar char="•"/>
            </a:pPr>
            <a:r>
              <a:rPr lang="sv-SE" sz="2000" dirty="0">
                <a:ea typeface="Arial" charset="0"/>
                <a:cs typeface="Arial" charset="0"/>
              </a:rPr>
              <a:t>Plikttjänstgöring</a:t>
            </a:r>
          </a:p>
          <a:p>
            <a:pPr>
              <a:lnSpc>
                <a:spcPts val="3000"/>
              </a:lnSpc>
            </a:pPr>
            <a:endParaRPr lang="sv-SE" sz="2000" dirty="0">
              <a:ea typeface="Arial" charset="0"/>
              <a:cs typeface="Arial" charset="0"/>
            </a:endParaRPr>
          </a:p>
          <a:p>
            <a:pPr>
              <a:lnSpc>
                <a:spcPts val="3000"/>
              </a:lnSpc>
            </a:pPr>
            <a:r>
              <a:rPr lang="sv-SE" sz="2000" b="1" dirty="0">
                <a:ea typeface="Arial" charset="0"/>
                <a:cs typeface="Arial" charset="0"/>
              </a:rPr>
              <a:t>Deklaration + orange kuvert = allmän pension. Alla år räknas! </a:t>
            </a:r>
          </a:p>
        </p:txBody>
      </p:sp>
      <p:grpSp>
        <p:nvGrpSpPr>
          <p:cNvPr id="14" name="Grupp 13">
            <a:extLst>
              <a:ext uri="{FF2B5EF4-FFF2-40B4-BE49-F238E27FC236}">
                <a16:creationId xmlns:a16="http://schemas.microsoft.com/office/drawing/2014/main" id="{837E43FB-14F7-175C-BBF8-24E1B4896B5E}"/>
              </a:ext>
            </a:extLst>
          </p:cNvPr>
          <p:cNvGrpSpPr/>
          <p:nvPr/>
        </p:nvGrpSpPr>
        <p:grpSpPr>
          <a:xfrm>
            <a:off x="6205527" y="1741572"/>
            <a:ext cx="4583654" cy="2711150"/>
            <a:chOff x="4572000" y="2203750"/>
            <a:chExt cx="4583654" cy="2711150"/>
          </a:xfrm>
        </p:grpSpPr>
        <p:sp>
          <p:nvSpPr>
            <p:cNvPr id="15" name="Rectangle 5">
              <a:extLst>
                <a:ext uri="{FF2B5EF4-FFF2-40B4-BE49-F238E27FC236}">
                  <a16:creationId xmlns:a16="http://schemas.microsoft.com/office/drawing/2014/main" id="{FE3A8358-7B7A-48A8-B0EC-0EFFD788DADE}"/>
                </a:ext>
              </a:extLst>
            </p:cNvPr>
            <p:cNvSpPr>
              <a:spLocks noChangeArrowheads="1"/>
            </p:cNvSpPr>
            <p:nvPr/>
          </p:nvSpPr>
          <p:spPr bwMode="auto">
            <a:xfrm>
              <a:off x="4572000" y="2289175"/>
              <a:ext cx="1325563" cy="67945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GB" altLang="sv-SE" sz="1800" b="0" i="0" u="none" strike="noStrike" kern="0" cap="none" spc="0" normalizeH="0" baseline="0" noProof="0">
                  <a:ln>
                    <a:noFill/>
                  </a:ln>
                  <a:solidFill>
                    <a:prstClr val="black"/>
                  </a:solidFill>
                  <a:effectLst/>
                  <a:uLnTx/>
                  <a:uFillTx/>
                  <a:ea typeface="ＭＳ Ｐゴシック" pitchFamily="34" charset="-128"/>
                </a:rPr>
                <a:t> </a:t>
              </a:r>
            </a:p>
          </p:txBody>
        </p:sp>
        <p:sp>
          <p:nvSpPr>
            <p:cNvPr id="17" name="Rectangle 7">
              <a:extLst>
                <a:ext uri="{FF2B5EF4-FFF2-40B4-BE49-F238E27FC236}">
                  <a16:creationId xmlns:a16="http://schemas.microsoft.com/office/drawing/2014/main" id="{CEA69EA5-3884-9E7D-487D-6416A0D6DEDB}"/>
                </a:ext>
              </a:extLst>
            </p:cNvPr>
            <p:cNvSpPr>
              <a:spLocks noChangeArrowheads="1"/>
            </p:cNvSpPr>
            <p:nvPr/>
          </p:nvSpPr>
          <p:spPr bwMode="auto">
            <a:xfrm>
              <a:off x="4572000" y="2865438"/>
              <a:ext cx="1325563" cy="2049462"/>
            </a:xfrm>
            <a:prstGeom prst="rect">
              <a:avLst/>
            </a:prstGeom>
            <a:solidFill>
              <a:srgbClr val="ED7D3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sv-SE" sz="1800" b="0" i="0" u="none" strike="noStrike" kern="0" cap="none" spc="0" normalizeH="0" baseline="0" noProof="0" dirty="0">
                <a:ln>
                  <a:noFill/>
                </a:ln>
                <a:solidFill>
                  <a:srgbClr val="FFFFFF"/>
                </a:solidFill>
                <a:effectLst/>
                <a:uLnTx/>
                <a:uFillTx/>
                <a:ea typeface="ＭＳ Ｐゴシック" pitchFamily="34" charset="-128"/>
              </a:endParaRPr>
            </a:p>
          </p:txBody>
        </p:sp>
        <p:sp>
          <p:nvSpPr>
            <p:cNvPr id="19" name="Text Box 9">
              <a:extLst>
                <a:ext uri="{FF2B5EF4-FFF2-40B4-BE49-F238E27FC236}">
                  <a16:creationId xmlns:a16="http://schemas.microsoft.com/office/drawing/2014/main" id="{9B7DE487-EFD6-5CE5-C1C4-0D5866C07C72}"/>
                </a:ext>
              </a:extLst>
            </p:cNvPr>
            <p:cNvSpPr txBox="1">
              <a:spLocks noChangeArrowheads="1"/>
            </p:cNvSpPr>
            <p:nvPr/>
          </p:nvSpPr>
          <p:spPr bwMode="auto">
            <a:xfrm>
              <a:off x="6096542" y="2203750"/>
              <a:ext cx="289242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Georgia" pitchFamily="18" charset="0"/>
                  <a:cs typeface="Arial" charset="0"/>
                </a:defRPr>
              </a:lvl1pPr>
              <a:lvl2pPr marL="742950" indent="-285750" eaLnBrk="0" hangingPunct="0">
                <a:defRPr>
                  <a:solidFill>
                    <a:schemeClr val="tx1"/>
                  </a:solidFill>
                  <a:latin typeface="Georgia" pitchFamily="18" charset="0"/>
                  <a:cs typeface="Arial" charset="0"/>
                </a:defRPr>
              </a:lvl2pPr>
              <a:lvl3pPr marL="1143000" indent="-228600" eaLnBrk="0" hangingPunct="0">
                <a:defRPr>
                  <a:solidFill>
                    <a:schemeClr val="tx1"/>
                  </a:solidFill>
                  <a:latin typeface="Georgia" pitchFamily="18" charset="0"/>
                  <a:cs typeface="Arial" charset="0"/>
                </a:defRPr>
              </a:lvl3pPr>
              <a:lvl4pPr marL="1600200" indent="-228600" eaLnBrk="0" hangingPunct="0">
                <a:defRPr>
                  <a:solidFill>
                    <a:schemeClr val="tx1"/>
                  </a:solidFill>
                  <a:latin typeface="Georgia" pitchFamily="18" charset="0"/>
                  <a:cs typeface="Arial" charset="0"/>
                </a:defRPr>
              </a:lvl4pPr>
              <a:lvl5pPr marL="2057400" indent="-228600" eaLnBrk="0" hangingPunct="0">
                <a:defRPr>
                  <a:solidFill>
                    <a:schemeClr val="tx1"/>
                  </a:solidFill>
                  <a:latin typeface="Georgia" pitchFamily="18" charset="0"/>
                  <a:cs typeface="Arial" charset="0"/>
                </a:defRPr>
              </a:lvl5pPr>
              <a:lvl6pPr marL="2514600" indent="-228600" eaLnBrk="0" fontAlgn="base" hangingPunct="0">
                <a:spcBef>
                  <a:spcPct val="0"/>
                </a:spcBef>
                <a:spcAft>
                  <a:spcPct val="0"/>
                </a:spcAft>
                <a:defRPr>
                  <a:solidFill>
                    <a:schemeClr val="tx1"/>
                  </a:solidFill>
                  <a:latin typeface="Georgia" pitchFamily="18" charset="0"/>
                  <a:cs typeface="Arial" charset="0"/>
                </a:defRPr>
              </a:lvl6pPr>
              <a:lvl7pPr marL="2971800" indent="-228600" eaLnBrk="0" fontAlgn="base" hangingPunct="0">
                <a:spcBef>
                  <a:spcPct val="0"/>
                </a:spcBef>
                <a:spcAft>
                  <a:spcPct val="0"/>
                </a:spcAft>
                <a:defRPr>
                  <a:solidFill>
                    <a:schemeClr val="tx1"/>
                  </a:solidFill>
                  <a:latin typeface="Georgia" pitchFamily="18" charset="0"/>
                  <a:cs typeface="Arial" charset="0"/>
                </a:defRPr>
              </a:lvl7pPr>
              <a:lvl8pPr marL="3429000" indent="-228600" eaLnBrk="0" fontAlgn="base" hangingPunct="0">
                <a:spcBef>
                  <a:spcPct val="0"/>
                </a:spcBef>
                <a:spcAft>
                  <a:spcPct val="0"/>
                </a:spcAft>
                <a:defRPr>
                  <a:solidFill>
                    <a:schemeClr val="tx1"/>
                  </a:solidFill>
                  <a:latin typeface="Georgia" pitchFamily="18" charset="0"/>
                  <a:cs typeface="Arial" charset="0"/>
                </a:defRPr>
              </a:lvl8pPr>
              <a:lvl9pPr marL="3886200" indent="-228600" eaLnBrk="0" fontAlgn="base" hangingPunct="0">
                <a:spcBef>
                  <a:spcPct val="0"/>
                </a:spcBef>
                <a:spcAft>
                  <a:spcPct val="0"/>
                </a:spcAft>
                <a:defRPr>
                  <a:solidFill>
                    <a:schemeClr val="tx1"/>
                  </a:solidFill>
                  <a:latin typeface="Georgia" pitchFamily="18" charset="0"/>
                  <a:cs typeface="Arial" charset="0"/>
                </a:defRPr>
              </a:lvl9pPr>
            </a:lstStyle>
            <a:p>
              <a:pPr marL="0" marR="0" lvl="0" indent="0" defTabSz="914400" eaLnBrk="0" fontAlgn="auto" latinLnBrk="0" hangingPunct="0">
                <a:lnSpc>
                  <a:spcPct val="100000"/>
                </a:lnSpc>
                <a:spcBef>
                  <a:spcPts val="0"/>
                </a:spcBef>
                <a:spcAft>
                  <a:spcPts val="0"/>
                </a:spcAft>
                <a:buClrTx/>
                <a:buSzTx/>
                <a:buFontTx/>
                <a:buNone/>
                <a:tabLst/>
                <a:defRPr/>
              </a:pPr>
              <a:r>
                <a:rPr kumimoji="0" lang="sv-SE" altLang="sv-SE" sz="2000" b="0" i="0" u="none" strike="noStrike" kern="0" cap="none" spc="0" normalizeH="0" baseline="0" noProof="0" dirty="0">
                  <a:ln>
                    <a:noFill/>
                  </a:ln>
                  <a:solidFill>
                    <a:prstClr val="black"/>
                  </a:solidFill>
                  <a:effectLst/>
                  <a:uLnTx/>
                  <a:uFillTx/>
                  <a:latin typeface="+mn-lt"/>
                  <a:ea typeface="ＭＳ Ｐゴシック" pitchFamily="34" charset="-128"/>
                  <a:cs typeface="Arial" charset="0"/>
                </a:rPr>
                <a:t>Du väljer fonder </a:t>
              </a:r>
            </a:p>
            <a:p>
              <a:pPr marL="0" marR="0" lvl="0" indent="0" defTabSz="914400" eaLnBrk="0" fontAlgn="auto" latinLnBrk="0" hangingPunct="0">
                <a:lnSpc>
                  <a:spcPct val="100000"/>
                </a:lnSpc>
                <a:spcBef>
                  <a:spcPts val="0"/>
                </a:spcBef>
                <a:spcAft>
                  <a:spcPts val="0"/>
                </a:spcAft>
                <a:buClrTx/>
                <a:buSzTx/>
                <a:buFontTx/>
                <a:buNone/>
                <a:tabLst/>
                <a:defRPr/>
              </a:pPr>
              <a:r>
                <a:rPr kumimoji="0" lang="sv-SE" altLang="sv-SE" sz="2000" b="0" i="0" u="none" strike="noStrike" kern="0" cap="none" spc="0" normalizeH="0" baseline="0" noProof="0" dirty="0">
                  <a:ln>
                    <a:noFill/>
                  </a:ln>
                  <a:solidFill>
                    <a:prstClr val="black"/>
                  </a:solidFill>
                  <a:effectLst/>
                  <a:uLnTx/>
                  <a:uFillTx/>
                  <a:latin typeface="+mn-lt"/>
                  <a:ea typeface="ＭＳ Ｐゴシック" pitchFamily="34" charset="-128"/>
                  <a:cs typeface="Arial" charset="0"/>
                </a:rPr>
                <a:t>för din premiepension</a:t>
              </a:r>
            </a:p>
          </p:txBody>
        </p:sp>
        <p:sp>
          <p:nvSpPr>
            <p:cNvPr id="20" name="Text Box 10">
              <a:extLst>
                <a:ext uri="{FF2B5EF4-FFF2-40B4-BE49-F238E27FC236}">
                  <a16:creationId xmlns:a16="http://schemas.microsoft.com/office/drawing/2014/main" id="{CF59F82F-3D4D-E6DA-D944-ADD2BBA8ED37}"/>
                </a:ext>
              </a:extLst>
            </p:cNvPr>
            <p:cNvSpPr txBox="1">
              <a:spLocks noChangeArrowheads="1"/>
            </p:cNvSpPr>
            <p:nvPr/>
          </p:nvSpPr>
          <p:spPr bwMode="auto">
            <a:xfrm>
              <a:off x="6096542" y="3580419"/>
              <a:ext cx="305911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Georgia" pitchFamily="18" charset="0"/>
                  <a:cs typeface="Arial" charset="0"/>
                </a:defRPr>
              </a:lvl1pPr>
              <a:lvl2pPr marL="742950" indent="-285750" eaLnBrk="0" hangingPunct="0">
                <a:defRPr>
                  <a:solidFill>
                    <a:schemeClr val="tx1"/>
                  </a:solidFill>
                  <a:latin typeface="Georgia" pitchFamily="18" charset="0"/>
                  <a:cs typeface="Arial" charset="0"/>
                </a:defRPr>
              </a:lvl2pPr>
              <a:lvl3pPr marL="1143000" indent="-228600" eaLnBrk="0" hangingPunct="0">
                <a:defRPr>
                  <a:solidFill>
                    <a:schemeClr val="tx1"/>
                  </a:solidFill>
                  <a:latin typeface="Georgia" pitchFamily="18" charset="0"/>
                  <a:cs typeface="Arial" charset="0"/>
                </a:defRPr>
              </a:lvl3pPr>
              <a:lvl4pPr marL="1600200" indent="-228600" eaLnBrk="0" hangingPunct="0">
                <a:defRPr>
                  <a:solidFill>
                    <a:schemeClr val="tx1"/>
                  </a:solidFill>
                  <a:latin typeface="Georgia" pitchFamily="18" charset="0"/>
                  <a:cs typeface="Arial" charset="0"/>
                </a:defRPr>
              </a:lvl4pPr>
              <a:lvl5pPr marL="2057400" indent="-228600" eaLnBrk="0" hangingPunct="0">
                <a:defRPr>
                  <a:solidFill>
                    <a:schemeClr val="tx1"/>
                  </a:solidFill>
                  <a:latin typeface="Georgia" pitchFamily="18" charset="0"/>
                  <a:cs typeface="Arial" charset="0"/>
                </a:defRPr>
              </a:lvl5pPr>
              <a:lvl6pPr marL="2514600" indent="-228600" eaLnBrk="0" fontAlgn="base" hangingPunct="0">
                <a:spcBef>
                  <a:spcPct val="0"/>
                </a:spcBef>
                <a:spcAft>
                  <a:spcPct val="0"/>
                </a:spcAft>
                <a:defRPr>
                  <a:solidFill>
                    <a:schemeClr val="tx1"/>
                  </a:solidFill>
                  <a:latin typeface="Georgia" pitchFamily="18" charset="0"/>
                  <a:cs typeface="Arial" charset="0"/>
                </a:defRPr>
              </a:lvl6pPr>
              <a:lvl7pPr marL="2971800" indent="-228600" eaLnBrk="0" fontAlgn="base" hangingPunct="0">
                <a:spcBef>
                  <a:spcPct val="0"/>
                </a:spcBef>
                <a:spcAft>
                  <a:spcPct val="0"/>
                </a:spcAft>
                <a:defRPr>
                  <a:solidFill>
                    <a:schemeClr val="tx1"/>
                  </a:solidFill>
                  <a:latin typeface="Georgia" pitchFamily="18" charset="0"/>
                  <a:cs typeface="Arial" charset="0"/>
                </a:defRPr>
              </a:lvl7pPr>
              <a:lvl8pPr marL="3429000" indent="-228600" eaLnBrk="0" fontAlgn="base" hangingPunct="0">
                <a:spcBef>
                  <a:spcPct val="0"/>
                </a:spcBef>
                <a:spcAft>
                  <a:spcPct val="0"/>
                </a:spcAft>
                <a:defRPr>
                  <a:solidFill>
                    <a:schemeClr val="tx1"/>
                  </a:solidFill>
                  <a:latin typeface="Georgia" pitchFamily="18" charset="0"/>
                  <a:cs typeface="Arial" charset="0"/>
                </a:defRPr>
              </a:lvl8pPr>
              <a:lvl9pPr marL="3886200" indent="-228600" eaLnBrk="0" fontAlgn="base" hangingPunct="0">
                <a:spcBef>
                  <a:spcPct val="0"/>
                </a:spcBef>
                <a:spcAft>
                  <a:spcPct val="0"/>
                </a:spcAft>
                <a:defRPr>
                  <a:solidFill>
                    <a:schemeClr val="tx1"/>
                  </a:solidFill>
                  <a:latin typeface="Georgia" pitchFamily="18" charset="0"/>
                  <a:cs typeface="Arial" charset="0"/>
                </a:defRPr>
              </a:lvl9pPr>
            </a:lstStyle>
            <a:p>
              <a:pPr marL="0" marR="0" lvl="0" indent="0" defTabSz="914400" eaLnBrk="0" fontAlgn="auto" latinLnBrk="0" hangingPunct="0">
                <a:lnSpc>
                  <a:spcPct val="100000"/>
                </a:lnSpc>
                <a:spcBef>
                  <a:spcPts val="0"/>
                </a:spcBef>
                <a:spcAft>
                  <a:spcPts val="0"/>
                </a:spcAft>
                <a:buClrTx/>
                <a:buSzTx/>
                <a:buFontTx/>
                <a:buNone/>
                <a:tabLst/>
                <a:defRPr/>
              </a:pPr>
              <a:r>
                <a:rPr kumimoji="0" lang="sv-SE" altLang="sv-SE" sz="2000" b="0" i="0" u="none" strike="noStrike" kern="0" cap="none" spc="0" normalizeH="0" baseline="0" noProof="0" dirty="0">
                  <a:ln>
                    <a:noFill/>
                  </a:ln>
                  <a:solidFill>
                    <a:prstClr val="black"/>
                  </a:solidFill>
                  <a:effectLst/>
                  <a:uLnTx/>
                  <a:uFillTx/>
                  <a:latin typeface="+mn-lt"/>
                  <a:ea typeface="ＭＳ Ｐゴシック" pitchFamily="34" charset="-128"/>
                  <a:cs typeface="Arial" charset="0"/>
                </a:rPr>
                <a:t>Staten förvaltar</a:t>
              </a:r>
            </a:p>
            <a:p>
              <a:pPr marL="0" marR="0" lvl="0" indent="0" defTabSz="914400" eaLnBrk="0" fontAlgn="auto" latinLnBrk="0" hangingPunct="0">
                <a:lnSpc>
                  <a:spcPct val="100000"/>
                </a:lnSpc>
                <a:spcBef>
                  <a:spcPts val="0"/>
                </a:spcBef>
                <a:spcAft>
                  <a:spcPts val="0"/>
                </a:spcAft>
                <a:buClrTx/>
                <a:buSzTx/>
                <a:buFontTx/>
                <a:buNone/>
                <a:tabLst/>
                <a:defRPr/>
              </a:pPr>
              <a:r>
                <a:rPr kumimoji="0" lang="sv-SE" altLang="sv-SE" sz="2000" b="0" i="0" u="none" strike="noStrike" kern="0" cap="none" spc="0" normalizeH="0" baseline="0" noProof="0" dirty="0">
                  <a:ln>
                    <a:noFill/>
                  </a:ln>
                  <a:solidFill>
                    <a:prstClr val="black"/>
                  </a:solidFill>
                  <a:effectLst/>
                  <a:uLnTx/>
                  <a:uFillTx/>
                  <a:latin typeface="+mn-lt"/>
                  <a:ea typeface="ＭＳ Ｐゴシック" pitchFamily="34" charset="-128"/>
                  <a:cs typeface="Arial" charset="0"/>
                </a:rPr>
                <a:t>din inkomstpension</a:t>
              </a:r>
            </a:p>
          </p:txBody>
        </p:sp>
        <p:sp>
          <p:nvSpPr>
            <p:cNvPr id="21" name="Text Box 13">
              <a:extLst>
                <a:ext uri="{FF2B5EF4-FFF2-40B4-BE49-F238E27FC236}">
                  <a16:creationId xmlns:a16="http://schemas.microsoft.com/office/drawing/2014/main" id="{04DCEAF3-8793-4770-CA3F-C91DA71135C3}"/>
                </a:ext>
              </a:extLst>
            </p:cNvPr>
            <p:cNvSpPr txBox="1">
              <a:spLocks noChangeArrowheads="1"/>
            </p:cNvSpPr>
            <p:nvPr/>
          </p:nvSpPr>
          <p:spPr bwMode="auto">
            <a:xfrm>
              <a:off x="4716463" y="2452688"/>
              <a:ext cx="10795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eorgia" pitchFamily="18" charset="0"/>
                  <a:cs typeface="Arial" charset="0"/>
                </a:defRPr>
              </a:lvl1pPr>
              <a:lvl2pPr marL="742950" indent="-285750" eaLnBrk="0" hangingPunct="0">
                <a:defRPr>
                  <a:solidFill>
                    <a:schemeClr val="tx1"/>
                  </a:solidFill>
                  <a:latin typeface="Georgia" pitchFamily="18" charset="0"/>
                  <a:cs typeface="Arial" charset="0"/>
                </a:defRPr>
              </a:lvl2pPr>
              <a:lvl3pPr marL="1143000" indent="-228600" eaLnBrk="0" hangingPunct="0">
                <a:defRPr>
                  <a:solidFill>
                    <a:schemeClr val="tx1"/>
                  </a:solidFill>
                  <a:latin typeface="Georgia" pitchFamily="18" charset="0"/>
                  <a:cs typeface="Arial" charset="0"/>
                </a:defRPr>
              </a:lvl3pPr>
              <a:lvl4pPr marL="1600200" indent="-228600" eaLnBrk="0" hangingPunct="0">
                <a:defRPr>
                  <a:solidFill>
                    <a:schemeClr val="tx1"/>
                  </a:solidFill>
                  <a:latin typeface="Georgia" pitchFamily="18" charset="0"/>
                  <a:cs typeface="Arial" charset="0"/>
                </a:defRPr>
              </a:lvl4pPr>
              <a:lvl5pPr marL="2057400" indent="-228600" eaLnBrk="0" hangingPunct="0">
                <a:defRPr>
                  <a:solidFill>
                    <a:schemeClr val="tx1"/>
                  </a:solidFill>
                  <a:latin typeface="Georgia" pitchFamily="18" charset="0"/>
                  <a:cs typeface="Arial" charset="0"/>
                </a:defRPr>
              </a:lvl5pPr>
              <a:lvl6pPr marL="2514600" indent="-228600" eaLnBrk="0" fontAlgn="base" hangingPunct="0">
                <a:spcBef>
                  <a:spcPct val="0"/>
                </a:spcBef>
                <a:spcAft>
                  <a:spcPct val="0"/>
                </a:spcAft>
                <a:defRPr>
                  <a:solidFill>
                    <a:schemeClr val="tx1"/>
                  </a:solidFill>
                  <a:latin typeface="Georgia" pitchFamily="18" charset="0"/>
                  <a:cs typeface="Arial" charset="0"/>
                </a:defRPr>
              </a:lvl6pPr>
              <a:lvl7pPr marL="2971800" indent="-228600" eaLnBrk="0" fontAlgn="base" hangingPunct="0">
                <a:spcBef>
                  <a:spcPct val="0"/>
                </a:spcBef>
                <a:spcAft>
                  <a:spcPct val="0"/>
                </a:spcAft>
                <a:defRPr>
                  <a:solidFill>
                    <a:schemeClr val="tx1"/>
                  </a:solidFill>
                  <a:latin typeface="Georgia" pitchFamily="18" charset="0"/>
                  <a:cs typeface="Arial" charset="0"/>
                </a:defRPr>
              </a:lvl7pPr>
              <a:lvl8pPr marL="3429000" indent="-228600" eaLnBrk="0" fontAlgn="base" hangingPunct="0">
                <a:spcBef>
                  <a:spcPct val="0"/>
                </a:spcBef>
                <a:spcAft>
                  <a:spcPct val="0"/>
                </a:spcAft>
                <a:defRPr>
                  <a:solidFill>
                    <a:schemeClr val="tx1"/>
                  </a:solidFill>
                  <a:latin typeface="Georgia" pitchFamily="18" charset="0"/>
                  <a:cs typeface="Arial" charset="0"/>
                </a:defRPr>
              </a:lvl8pPr>
              <a:lvl9pPr marL="3886200" indent="-228600" eaLnBrk="0" fontAlgn="base" hangingPunct="0">
                <a:spcBef>
                  <a:spcPct val="0"/>
                </a:spcBef>
                <a:spcAft>
                  <a:spcPct val="0"/>
                </a:spcAft>
                <a:defRPr>
                  <a:solidFill>
                    <a:schemeClr val="tx1"/>
                  </a:solidFill>
                  <a:latin typeface="Georgia" pitchFamily="18" charset="0"/>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altLang="sv-SE" sz="2000" b="0" i="0" u="none" strike="noStrike" kern="0" cap="none" spc="0" normalizeH="0" baseline="0" noProof="0" dirty="0">
                  <a:ln>
                    <a:noFill/>
                  </a:ln>
                  <a:solidFill>
                    <a:prstClr val="black"/>
                  </a:solidFill>
                  <a:effectLst/>
                  <a:uLnTx/>
                  <a:uFillTx/>
                  <a:latin typeface="+mn-lt"/>
                  <a:ea typeface="ＭＳ Ｐゴシック" pitchFamily="34" charset="-128"/>
                  <a:cs typeface="Arial" charset="0"/>
                </a:rPr>
                <a:t>2,5 %</a:t>
              </a:r>
            </a:p>
          </p:txBody>
        </p:sp>
        <p:sp>
          <p:nvSpPr>
            <p:cNvPr id="22" name="Text Box 14">
              <a:extLst>
                <a:ext uri="{FF2B5EF4-FFF2-40B4-BE49-F238E27FC236}">
                  <a16:creationId xmlns:a16="http://schemas.microsoft.com/office/drawing/2014/main" id="{DEFBBF4A-850E-30C2-3C28-DEAFB9FC058A}"/>
                </a:ext>
              </a:extLst>
            </p:cNvPr>
            <p:cNvSpPr txBox="1">
              <a:spLocks noChangeArrowheads="1"/>
            </p:cNvSpPr>
            <p:nvPr/>
          </p:nvSpPr>
          <p:spPr bwMode="auto">
            <a:xfrm>
              <a:off x="4716463" y="3514725"/>
              <a:ext cx="115093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eorgia" pitchFamily="18" charset="0"/>
                  <a:cs typeface="Arial" charset="0"/>
                </a:defRPr>
              </a:lvl1pPr>
              <a:lvl2pPr marL="742950" indent="-285750" eaLnBrk="0" hangingPunct="0">
                <a:defRPr>
                  <a:solidFill>
                    <a:schemeClr val="tx1"/>
                  </a:solidFill>
                  <a:latin typeface="Georgia" pitchFamily="18" charset="0"/>
                  <a:cs typeface="Arial" charset="0"/>
                </a:defRPr>
              </a:lvl2pPr>
              <a:lvl3pPr marL="1143000" indent="-228600" eaLnBrk="0" hangingPunct="0">
                <a:defRPr>
                  <a:solidFill>
                    <a:schemeClr val="tx1"/>
                  </a:solidFill>
                  <a:latin typeface="Georgia" pitchFamily="18" charset="0"/>
                  <a:cs typeface="Arial" charset="0"/>
                </a:defRPr>
              </a:lvl3pPr>
              <a:lvl4pPr marL="1600200" indent="-228600" eaLnBrk="0" hangingPunct="0">
                <a:defRPr>
                  <a:solidFill>
                    <a:schemeClr val="tx1"/>
                  </a:solidFill>
                  <a:latin typeface="Georgia" pitchFamily="18" charset="0"/>
                  <a:cs typeface="Arial" charset="0"/>
                </a:defRPr>
              </a:lvl4pPr>
              <a:lvl5pPr marL="2057400" indent="-228600" eaLnBrk="0" hangingPunct="0">
                <a:defRPr>
                  <a:solidFill>
                    <a:schemeClr val="tx1"/>
                  </a:solidFill>
                  <a:latin typeface="Georgia" pitchFamily="18" charset="0"/>
                  <a:cs typeface="Arial" charset="0"/>
                </a:defRPr>
              </a:lvl5pPr>
              <a:lvl6pPr marL="2514600" indent="-228600" eaLnBrk="0" fontAlgn="base" hangingPunct="0">
                <a:spcBef>
                  <a:spcPct val="0"/>
                </a:spcBef>
                <a:spcAft>
                  <a:spcPct val="0"/>
                </a:spcAft>
                <a:defRPr>
                  <a:solidFill>
                    <a:schemeClr val="tx1"/>
                  </a:solidFill>
                  <a:latin typeface="Georgia" pitchFamily="18" charset="0"/>
                  <a:cs typeface="Arial" charset="0"/>
                </a:defRPr>
              </a:lvl6pPr>
              <a:lvl7pPr marL="2971800" indent="-228600" eaLnBrk="0" fontAlgn="base" hangingPunct="0">
                <a:spcBef>
                  <a:spcPct val="0"/>
                </a:spcBef>
                <a:spcAft>
                  <a:spcPct val="0"/>
                </a:spcAft>
                <a:defRPr>
                  <a:solidFill>
                    <a:schemeClr val="tx1"/>
                  </a:solidFill>
                  <a:latin typeface="Georgia" pitchFamily="18" charset="0"/>
                  <a:cs typeface="Arial" charset="0"/>
                </a:defRPr>
              </a:lvl7pPr>
              <a:lvl8pPr marL="3429000" indent="-228600" eaLnBrk="0" fontAlgn="base" hangingPunct="0">
                <a:spcBef>
                  <a:spcPct val="0"/>
                </a:spcBef>
                <a:spcAft>
                  <a:spcPct val="0"/>
                </a:spcAft>
                <a:defRPr>
                  <a:solidFill>
                    <a:schemeClr val="tx1"/>
                  </a:solidFill>
                  <a:latin typeface="Georgia" pitchFamily="18" charset="0"/>
                  <a:cs typeface="Arial" charset="0"/>
                </a:defRPr>
              </a:lvl8pPr>
              <a:lvl9pPr marL="3886200" indent="-228600" eaLnBrk="0" fontAlgn="base" hangingPunct="0">
                <a:spcBef>
                  <a:spcPct val="0"/>
                </a:spcBef>
                <a:spcAft>
                  <a:spcPct val="0"/>
                </a:spcAft>
                <a:defRPr>
                  <a:solidFill>
                    <a:schemeClr val="tx1"/>
                  </a:solidFill>
                  <a:latin typeface="Georgia" pitchFamily="18" charset="0"/>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altLang="sv-SE" sz="2000" b="0" i="0" u="none" strike="noStrike" kern="0" cap="none" spc="0" normalizeH="0" baseline="0" noProof="0" dirty="0">
                  <a:ln>
                    <a:noFill/>
                  </a:ln>
                  <a:solidFill>
                    <a:prstClr val="black"/>
                  </a:solidFill>
                  <a:effectLst/>
                  <a:uLnTx/>
                  <a:uFillTx/>
                  <a:latin typeface="+mn-lt"/>
                  <a:ea typeface="ＭＳ Ｐゴシック" pitchFamily="34" charset="-128"/>
                  <a:cs typeface="Arial" charset="0"/>
                </a:rPr>
                <a:t>16 %</a:t>
              </a:r>
            </a:p>
          </p:txBody>
        </p:sp>
      </p:grpSp>
      <p:sp>
        <p:nvSpPr>
          <p:cNvPr id="3" name="AutoShape 4">
            <a:extLst>
              <a:ext uri="{FF2B5EF4-FFF2-40B4-BE49-F238E27FC236}">
                <a16:creationId xmlns:a16="http://schemas.microsoft.com/office/drawing/2014/main" id="{BBBE5B2E-34CD-69B5-C0B2-D34631BFEA65}"/>
              </a:ext>
            </a:extLst>
          </p:cNvPr>
          <p:cNvSpPr>
            <a:spLocks/>
          </p:cNvSpPr>
          <p:nvPr/>
        </p:nvSpPr>
        <p:spPr bwMode="auto">
          <a:xfrm>
            <a:off x="4272836" y="1631531"/>
            <a:ext cx="280077" cy="2931233"/>
          </a:xfrm>
          <a:prstGeom prst="rightBrace">
            <a:avLst>
              <a:gd name="adj1" fmla="val 87215"/>
              <a:gd name="adj2" fmla="val 50000"/>
            </a:avLst>
          </a:pr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sv-SE" altLang="sv-SE">
              <a:ea typeface="ＭＳ Ｐゴシック" pitchFamily="34" charset="-128"/>
            </a:endParaRPr>
          </a:p>
        </p:txBody>
      </p:sp>
      <p:sp>
        <p:nvSpPr>
          <p:cNvPr id="5" name="Text Box 12">
            <a:extLst>
              <a:ext uri="{FF2B5EF4-FFF2-40B4-BE49-F238E27FC236}">
                <a16:creationId xmlns:a16="http://schemas.microsoft.com/office/drawing/2014/main" id="{36C9D72C-5F92-DF67-E06C-8DF6C9B794D5}"/>
              </a:ext>
            </a:extLst>
          </p:cNvPr>
          <p:cNvSpPr txBox="1">
            <a:spLocks noChangeArrowheads="1"/>
          </p:cNvSpPr>
          <p:nvPr/>
        </p:nvSpPr>
        <p:spPr bwMode="auto">
          <a:xfrm>
            <a:off x="4669561" y="2897092"/>
            <a:ext cx="96923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Georgia" pitchFamily="18" charset="0"/>
                <a:cs typeface="Arial" charset="0"/>
              </a:defRPr>
            </a:lvl1pPr>
            <a:lvl2pPr marL="742950" indent="-285750" eaLnBrk="0" hangingPunct="0">
              <a:defRPr>
                <a:solidFill>
                  <a:schemeClr val="tx1"/>
                </a:solidFill>
                <a:latin typeface="Georgia" pitchFamily="18" charset="0"/>
                <a:cs typeface="Arial" charset="0"/>
              </a:defRPr>
            </a:lvl2pPr>
            <a:lvl3pPr marL="1143000" indent="-228600" eaLnBrk="0" hangingPunct="0">
              <a:defRPr>
                <a:solidFill>
                  <a:schemeClr val="tx1"/>
                </a:solidFill>
                <a:latin typeface="Georgia" pitchFamily="18" charset="0"/>
                <a:cs typeface="Arial" charset="0"/>
              </a:defRPr>
            </a:lvl3pPr>
            <a:lvl4pPr marL="1600200" indent="-228600" eaLnBrk="0" hangingPunct="0">
              <a:defRPr>
                <a:solidFill>
                  <a:schemeClr val="tx1"/>
                </a:solidFill>
                <a:latin typeface="Georgia" pitchFamily="18" charset="0"/>
                <a:cs typeface="Arial" charset="0"/>
              </a:defRPr>
            </a:lvl4pPr>
            <a:lvl5pPr marL="2057400" indent="-228600" eaLnBrk="0" hangingPunct="0">
              <a:defRPr>
                <a:solidFill>
                  <a:schemeClr val="tx1"/>
                </a:solidFill>
                <a:latin typeface="Georgia" pitchFamily="18" charset="0"/>
                <a:cs typeface="Arial" charset="0"/>
              </a:defRPr>
            </a:lvl5pPr>
            <a:lvl6pPr marL="2514600" indent="-228600" eaLnBrk="0" fontAlgn="base" hangingPunct="0">
              <a:spcBef>
                <a:spcPct val="0"/>
              </a:spcBef>
              <a:spcAft>
                <a:spcPct val="0"/>
              </a:spcAft>
              <a:defRPr>
                <a:solidFill>
                  <a:schemeClr val="tx1"/>
                </a:solidFill>
                <a:latin typeface="Georgia" pitchFamily="18" charset="0"/>
                <a:cs typeface="Arial" charset="0"/>
              </a:defRPr>
            </a:lvl6pPr>
            <a:lvl7pPr marL="2971800" indent="-228600" eaLnBrk="0" fontAlgn="base" hangingPunct="0">
              <a:spcBef>
                <a:spcPct val="0"/>
              </a:spcBef>
              <a:spcAft>
                <a:spcPct val="0"/>
              </a:spcAft>
              <a:defRPr>
                <a:solidFill>
                  <a:schemeClr val="tx1"/>
                </a:solidFill>
                <a:latin typeface="Georgia" pitchFamily="18" charset="0"/>
                <a:cs typeface="Arial" charset="0"/>
              </a:defRPr>
            </a:lvl7pPr>
            <a:lvl8pPr marL="3429000" indent="-228600" eaLnBrk="0" fontAlgn="base" hangingPunct="0">
              <a:spcBef>
                <a:spcPct val="0"/>
              </a:spcBef>
              <a:spcAft>
                <a:spcPct val="0"/>
              </a:spcAft>
              <a:defRPr>
                <a:solidFill>
                  <a:schemeClr val="tx1"/>
                </a:solidFill>
                <a:latin typeface="Georgia" pitchFamily="18" charset="0"/>
                <a:cs typeface="Arial" charset="0"/>
              </a:defRPr>
            </a:lvl8pPr>
            <a:lvl9pPr marL="3886200" indent="-228600" eaLnBrk="0" fontAlgn="base" hangingPunct="0">
              <a:spcBef>
                <a:spcPct val="0"/>
              </a:spcBef>
              <a:spcAft>
                <a:spcPct val="0"/>
              </a:spcAft>
              <a:defRPr>
                <a:solidFill>
                  <a:schemeClr val="tx1"/>
                </a:solidFill>
                <a:latin typeface="Georgia" pitchFamily="18" charset="0"/>
                <a:cs typeface="Arial" charset="0"/>
              </a:defRPr>
            </a:lvl9pPr>
          </a:lstStyle>
          <a:p>
            <a:pPr eaLnBrk="1" hangingPunct="1"/>
            <a:r>
              <a:rPr lang="sv-SE" altLang="sv-SE" sz="2000" dirty="0">
                <a:latin typeface="+mn-lt"/>
                <a:ea typeface="ＭＳ Ｐゴシック" pitchFamily="34" charset="-128"/>
              </a:rPr>
              <a:t>18,5 %</a:t>
            </a:r>
          </a:p>
        </p:txBody>
      </p:sp>
    </p:spTree>
    <p:extLst>
      <p:ext uri="{BB962C8B-B14F-4D97-AF65-F5344CB8AC3E}">
        <p14:creationId xmlns:p14="http://schemas.microsoft.com/office/powerpoint/2010/main" val="3293342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2DF209F-1DD5-D822-025C-A9307A4228B7}"/>
              </a:ext>
            </a:extLst>
          </p:cNvPr>
          <p:cNvSpPr>
            <a:spLocks noGrp="1"/>
          </p:cNvSpPr>
          <p:nvPr>
            <p:ph type="title"/>
          </p:nvPr>
        </p:nvSpPr>
        <p:spPr/>
        <p:txBody>
          <a:bodyPr/>
          <a:lstStyle/>
          <a:p>
            <a:r>
              <a:rPr lang="sv-SE" sz="3200" b="1" dirty="0">
                <a:latin typeface="Calibri" panose="020F0502020204030204" pitchFamily="34" charset="0"/>
                <a:ea typeface="Arial" charset="0"/>
                <a:cs typeface="Calibri" panose="020F0502020204030204" pitchFamily="34" charset="0"/>
              </a:rPr>
              <a:t>STÖD TILL DEN MED LÅG PENSION</a:t>
            </a:r>
          </a:p>
        </p:txBody>
      </p:sp>
      <p:sp>
        <p:nvSpPr>
          <p:cNvPr id="3" name="Platshållare för text 2">
            <a:extLst>
              <a:ext uri="{FF2B5EF4-FFF2-40B4-BE49-F238E27FC236}">
                <a16:creationId xmlns:a16="http://schemas.microsoft.com/office/drawing/2014/main" id="{C9BDB2FD-3633-A8D9-30DA-578E00EFAA62}"/>
              </a:ext>
            </a:extLst>
          </p:cNvPr>
          <p:cNvSpPr>
            <a:spLocks noGrp="1"/>
          </p:cNvSpPr>
          <p:nvPr>
            <p:ph type="body" sz="quarter" idx="11"/>
          </p:nvPr>
        </p:nvSpPr>
        <p:spPr>
          <a:xfrm>
            <a:off x="809624" y="6379463"/>
            <a:ext cx="1295671" cy="257369"/>
          </a:xfrm>
        </p:spPr>
        <p:txBody>
          <a:bodyPr wrap="none">
            <a:spAutoFit/>
          </a:bodyPr>
          <a:lstStyle/>
          <a:p>
            <a:r>
              <a:rPr lang="sv-SE" dirty="0"/>
              <a:t>PENSIONSPYRAMIDEN</a:t>
            </a:r>
          </a:p>
        </p:txBody>
      </p:sp>
      <p:pic>
        <p:nvPicPr>
          <p:cNvPr id="4" name="Bildobjekt 3">
            <a:extLst>
              <a:ext uri="{FF2B5EF4-FFF2-40B4-BE49-F238E27FC236}">
                <a16:creationId xmlns:a16="http://schemas.microsoft.com/office/drawing/2014/main" id="{568913EA-705F-6704-737B-226695872FD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09625" y="1778617"/>
            <a:ext cx="10056172" cy="4255831"/>
          </a:xfrm>
          <a:prstGeom prst="rect">
            <a:avLst/>
          </a:prstGeom>
        </p:spPr>
      </p:pic>
    </p:spTree>
    <p:extLst>
      <p:ext uri="{BB962C8B-B14F-4D97-AF65-F5344CB8AC3E}">
        <p14:creationId xmlns:p14="http://schemas.microsoft.com/office/powerpoint/2010/main" val="9077047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20BD7C5-3032-75F9-9596-E8FD66BF7A4D}"/>
              </a:ext>
            </a:extLst>
          </p:cNvPr>
          <p:cNvSpPr>
            <a:spLocks noGrp="1"/>
          </p:cNvSpPr>
          <p:nvPr>
            <p:ph type="title"/>
          </p:nvPr>
        </p:nvSpPr>
        <p:spPr/>
        <p:txBody>
          <a:bodyPr/>
          <a:lstStyle/>
          <a:p>
            <a:r>
              <a:rPr lang="sv-SE" dirty="0"/>
              <a:t>VAD GER ALLMÄN PENSION?</a:t>
            </a:r>
          </a:p>
        </p:txBody>
      </p:sp>
      <p:graphicFrame>
        <p:nvGraphicFramePr>
          <p:cNvPr id="5" name="Tabell 5">
            <a:extLst>
              <a:ext uri="{FF2B5EF4-FFF2-40B4-BE49-F238E27FC236}">
                <a16:creationId xmlns:a16="http://schemas.microsoft.com/office/drawing/2014/main" id="{BF102EBD-95EC-4AD5-4C72-FEAAE7FB9589}"/>
              </a:ext>
            </a:extLst>
          </p:cNvPr>
          <p:cNvGraphicFramePr>
            <a:graphicFrameLocks noGrp="1"/>
          </p:cNvGraphicFramePr>
          <p:nvPr>
            <p:ph type="tbl" sz="quarter" idx="12"/>
            <p:extLst>
              <p:ext uri="{D42A27DB-BD31-4B8C-83A1-F6EECF244321}">
                <p14:modId xmlns:p14="http://schemas.microsoft.com/office/powerpoint/2010/main" val="3492718653"/>
              </p:ext>
            </p:extLst>
          </p:nvPr>
        </p:nvGraphicFramePr>
        <p:xfrm>
          <a:off x="1262063" y="1719580"/>
          <a:ext cx="8004174" cy="3144520"/>
        </p:xfrm>
        <a:graphic>
          <a:graphicData uri="http://schemas.openxmlformats.org/drawingml/2006/table">
            <a:tbl>
              <a:tblPr firstRow="1" bandRow="1">
                <a:tableStyleId>{5C22544A-7EE6-4342-B048-85BDC9FD1C3A}</a:tableStyleId>
              </a:tblPr>
              <a:tblGrid>
                <a:gridCol w="2668058">
                  <a:extLst>
                    <a:ext uri="{9D8B030D-6E8A-4147-A177-3AD203B41FA5}">
                      <a16:colId xmlns:a16="http://schemas.microsoft.com/office/drawing/2014/main" val="2336489506"/>
                    </a:ext>
                  </a:extLst>
                </a:gridCol>
                <a:gridCol w="2668058">
                  <a:extLst>
                    <a:ext uri="{9D8B030D-6E8A-4147-A177-3AD203B41FA5}">
                      <a16:colId xmlns:a16="http://schemas.microsoft.com/office/drawing/2014/main" val="3788303289"/>
                    </a:ext>
                  </a:extLst>
                </a:gridCol>
                <a:gridCol w="2668058">
                  <a:extLst>
                    <a:ext uri="{9D8B030D-6E8A-4147-A177-3AD203B41FA5}">
                      <a16:colId xmlns:a16="http://schemas.microsoft.com/office/drawing/2014/main" val="2744437489"/>
                    </a:ext>
                  </a:extLst>
                </a:gridCol>
              </a:tblGrid>
              <a:tr h="370840">
                <a:tc>
                  <a:txBody>
                    <a:bodyPr/>
                    <a:lstStyle/>
                    <a:p>
                      <a:endParaRPr lang="sv-SE" dirty="0">
                        <a:solidFill>
                          <a:srgbClr val="DB9B3D"/>
                        </a:solidFill>
                      </a:endParaRPr>
                    </a:p>
                  </a:txBody>
                  <a:tcPr>
                    <a:lnL w="12700" cmpd="sng">
                      <a:noFill/>
                    </a:lnL>
                    <a:lnR w="12700" cmpd="sng">
                      <a:noFill/>
                    </a:lnR>
                    <a:lnT w="12700" cmpd="sng">
                      <a:noFill/>
                    </a:lnT>
                    <a:lnB w="1270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dirty="0">
                          <a:solidFill>
                            <a:srgbClr val="BE3E69"/>
                          </a:solidFill>
                        </a:rPr>
                        <a:t>PENSIONSGRUNDANDE</a:t>
                      </a:r>
                    </a:p>
                  </a:txBody>
                  <a:tcPr>
                    <a:lnL w="12700" cmpd="sng">
                      <a:noFill/>
                    </a:lnL>
                    <a:lnR w="12700" cmpd="sng">
                      <a:noFill/>
                    </a:lnR>
                    <a:lnT w="12700" cmpd="sng">
                      <a:noFill/>
                    </a:lnT>
                    <a:lnB w="1270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dirty="0">
                          <a:solidFill>
                            <a:srgbClr val="BE3E69"/>
                          </a:solidFill>
                        </a:rPr>
                        <a:t>GARANTIPENSION</a:t>
                      </a:r>
                    </a:p>
                  </a:txBody>
                  <a:tcPr>
                    <a:lnL w="12700" cmpd="sng">
                      <a:noFill/>
                    </a:lnL>
                    <a:lnR w="12700" cmpd="sng">
                      <a:noFill/>
                    </a:lnR>
                    <a:lnT w="19050" cap="flat" cmpd="sng" algn="ctr">
                      <a:noFill/>
                      <a:prstDash val="solid"/>
                      <a:round/>
                      <a:headEnd type="none" w="med" len="med"/>
                      <a:tailEnd type="none" w="med" len="med"/>
                    </a:lnT>
                    <a:lnB w="1270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5749673"/>
                  </a:ext>
                </a:extLst>
              </a:tr>
              <a:tr h="370840">
                <a:tc>
                  <a:txBody>
                    <a:bodyPr/>
                    <a:lstStyle/>
                    <a:p>
                      <a:r>
                        <a:rPr lang="sv-SE" sz="2000" dirty="0">
                          <a:latin typeface="+mj-lt"/>
                        </a:rPr>
                        <a:t>Asylsökande</a:t>
                      </a:r>
                    </a:p>
                  </a:txBody>
                  <a:tcPr>
                    <a:lnL w="12700" cmpd="sng">
                      <a:noFill/>
                    </a:lnL>
                    <a:lnR w="12700" cmpd="sng">
                      <a:noFill/>
                    </a:lnR>
                    <a:lnT w="1270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2000" dirty="0">
                          <a:latin typeface="+mj-lt"/>
                        </a:rPr>
                        <a:t>Nej</a:t>
                      </a:r>
                    </a:p>
                  </a:txBody>
                  <a:tcPr>
                    <a:lnL w="12700" cmpd="sng">
                      <a:noFill/>
                    </a:lnL>
                    <a:lnR w="12700" cmpd="sng">
                      <a:noFill/>
                    </a:lnR>
                    <a:lnT w="1270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2000" dirty="0">
                          <a:latin typeface="+mj-lt"/>
                        </a:rPr>
                        <a:t>Nej</a:t>
                      </a:r>
                    </a:p>
                  </a:txBody>
                  <a:tcPr>
                    <a:lnL w="12700" cmpd="sng">
                      <a:noFill/>
                    </a:lnL>
                    <a:lnR w="12700" cmpd="sng">
                      <a:noFill/>
                    </a:lnR>
                    <a:lnT w="1270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45049849"/>
                  </a:ext>
                </a:extLst>
              </a:tr>
              <a:tr h="370840">
                <a:tc>
                  <a:txBody>
                    <a:bodyPr/>
                    <a:lstStyle/>
                    <a:p>
                      <a:r>
                        <a:rPr lang="sv-SE" sz="2000" dirty="0">
                          <a:latin typeface="+mj-lt"/>
                        </a:rPr>
                        <a:t>Uppehållstillstånd</a:t>
                      </a:r>
                    </a:p>
                  </a:txBody>
                  <a:tcPr>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2000" dirty="0">
                          <a:latin typeface="+mj-lt"/>
                        </a:rPr>
                        <a:t>Nej</a:t>
                      </a:r>
                    </a:p>
                  </a:txBody>
                  <a:tcPr>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2000" dirty="0">
                          <a:latin typeface="+mj-lt"/>
                        </a:rPr>
                        <a:t>Ja</a:t>
                      </a:r>
                    </a:p>
                  </a:txBody>
                  <a:tcPr>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72535740"/>
                  </a:ext>
                </a:extLst>
              </a:tr>
              <a:tr h="370840">
                <a:tc>
                  <a:txBody>
                    <a:bodyPr/>
                    <a:lstStyle/>
                    <a:p>
                      <a:r>
                        <a:rPr lang="sv-SE" sz="2000" dirty="0">
                          <a:latin typeface="+mj-lt"/>
                        </a:rPr>
                        <a:t>Arbetsmarknadsstöd</a:t>
                      </a:r>
                    </a:p>
                  </a:txBody>
                  <a:tcPr>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2000" dirty="0">
                          <a:latin typeface="+mj-lt"/>
                        </a:rPr>
                        <a:t>Nej</a:t>
                      </a:r>
                    </a:p>
                  </a:txBody>
                  <a:tcPr>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2000" dirty="0">
                          <a:latin typeface="+mj-lt"/>
                        </a:rPr>
                        <a:t>Ja</a:t>
                      </a:r>
                    </a:p>
                  </a:txBody>
                  <a:tcPr>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29028917"/>
                  </a:ext>
                </a:extLst>
              </a:tr>
              <a:tr h="370840">
                <a:tc>
                  <a:txBody>
                    <a:bodyPr/>
                    <a:lstStyle/>
                    <a:p>
                      <a:r>
                        <a:rPr lang="sv-SE" sz="2000" dirty="0">
                          <a:latin typeface="+mj-lt"/>
                        </a:rPr>
                        <a:t>Utvecklingsersättning</a:t>
                      </a:r>
                    </a:p>
                  </a:txBody>
                  <a:tcPr>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2000" dirty="0">
                          <a:latin typeface="+mj-lt"/>
                        </a:rPr>
                        <a:t>Nej</a:t>
                      </a:r>
                    </a:p>
                  </a:txBody>
                  <a:tcPr>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2000" dirty="0">
                          <a:latin typeface="+mj-lt"/>
                        </a:rPr>
                        <a:t>Ja</a:t>
                      </a:r>
                    </a:p>
                  </a:txBody>
                  <a:tcPr>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0673625"/>
                  </a:ext>
                </a:extLst>
              </a:tr>
              <a:tr h="370840">
                <a:tc>
                  <a:txBody>
                    <a:bodyPr/>
                    <a:lstStyle/>
                    <a:p>
                      <a:r>
                        <a:rPr lang="sv-SE" sz="2000" dirty="0">
                          <a:latin typeface="+mj-lt"/>
                        </a:rPr>
                        <a:t>Etableringsersättning</a:t>
                      </a:r>
                    </a:p>
                  </a:txBody>
                  <a:tcPr>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2000" dirty="0">
                          <a:latin typeface="+mj-lt"/>
                        </a:rPr>
                        <a:t>Nej</a:t>
                      </a:r>
                    </a:p>
                  </a:txBody>
                  <a:tcPr>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2000" dirty="0">
                          <a:latin typeface="+mj-lt"/>
                        </a:rPr>
                        <a:t>Ja</a:t>
                      </a:r>
                    </a:p>
                  </a:txBody>
                  <a:tcPr>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2349573"/>
                  </a:ext>
                </a:extLst>
              </a:tr>
              <a:tr h="370840">
                <a:tc>
                  <a:txBody>
                    <a:bodyPr/>
                    <a:lstStyle/>
                    <a:p>
                      <a:r>
                        <a:rPr lang="sv-SE" sz="2000" dirty="0">
                          <a:latin typeface="+mj-lt"/>
                        </a:rPr>
                        <a:t>Försörjningsstöd</a:t>
                      </a:r>
                    </a:p>
                  </a:txBody>
                  <a:tcPr>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2000" dirty="0">
                          <a:latin typeface="+mj-lt"/>
                        </a:rPr>
                        <a:t>Nej</a:t>
                      </a:r>
                    </a:p>
                  </a:txBody>
                  <a:tcPr>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2000" dirty="0">
                          <a:latin typeface="+mj-lt"/>
                        </a:rPr>
                        <a:t>Ja</a:t>
                      </a:r>
                    </a:p>
                  </a:txBody>
                  <a:tcPr>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54091069"/>
                  </a:ext>
                </a:extLst>
              </a:tr>
              <a:tr h="370840">
                <a:tc>
                  <a:txBody>
                    <a:bodyPr/>
                    <a:lstStyle/>
                    <a:p>
                      <a:r>
                        <a:rPr lang="sv-SE" sz="2000" dirty="0">
                          <a:latin typeface="+mj-lt"/>
                        </a:rPr>
                        <a:t>Lön/skatt</a:t>
                      </a:r>
                    </a:p>
                  </a:txBody>
                  <a:tcPr>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2000" dirty="0">
                          <a:latin typeface="+mj-lt"/>
                        </a:rPr>
                        <a:t>Ja</a:t>
                      </a:r>
                    </a:p>
                  </a:txBody>
                  <a:tcPr>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2000" dirty="0">
                          <a:latin typeface="+mj-lt"/>
                        </a:rPr>
                        <a:t>Om bosatt</a:t>
                      </a:r>
                      <a:r>
                        <a:rPr lang="sv-SE" sz="2000" baseline="0" dirty="0">
                          <a:latin typeface="+mj-lt"/>
                        </a:rPr>
                        <a:t> här</a:t>
                      </a:r>
                      <a:endParaRPr lang="sv-SE" sz="2000" dirty="0">
                        <a:latin typeface="+mj-lt"/>
                      </a:endParaRPr>
                    </a:p>
                  </a:txBody>
                  <a:tcPr>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17176501"/>
                  </a:ext>
                </a:extLst>
              </a:tr>
            </a:tbl>
          </a:graphicData>
        </a:graphic>
      </p:graphicFrame>
      <p:sp>
        <p:nvSpPr>
          <p:cNvPr id="4" name="Platshållare för text 3">
            <a:extLst>
              <a:ext uri="{FF2B5EF4-FFF2-40B4-BE49-F238E27FC236}">
                <a16:creationId xmlns:a16="http://schemas.microsoft.com/office/drawing/2014/main" id="{6B5F8E86-FF3F-993E-7A45-662623EF3102}"/>
              </a:ext>
            </a:extLst>
          </p:cNvPr>
          <p:cNvSpPr>
            <a:spLocks noGrp="1"/>
          </p:cNvSpPr>
          <p:nvPr>
            <p:ph type="body" sz="quarter" idx="11"/>
          </p:nvPr>
        </p:nvSpPr>
        <p:spPr>
          <a:xfrm>
            <a:off x="809624" y="6379463"/>
            <a:ext cx="1307934" cy="257369"/>
          </a:xfrm>
        </p:spPr>
        <p:txBody>
          <a:bodyPr wrap="none">
            <a:spAutoFit/>
          </a:bodyPr>
          <a:lstStyle/>
          <a:p>
            <a:r>
              <a:rPr lang="sv-SE" dirty="0"/>
              <a:t>PENSIONSPYRAMIDEN</a:t>
            </a:r>
          </a:p>
        </p:txBody>
      </p:sp>
    </p:spTree>
    <p:extLst>
      <p:ext uri="{BB962C8B-B14F-4D97-AF65-F5344CB8AC3E}">
        <p14:creationId xmlns:p14="http://schemas.microsoft.com/office/powerpoint/2010/main" val="1125382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FB20776-F6E9-80B3-A381-52C8E40F1542}"/>
              </a:ext>
            </a:extLst>
          </p:cNvPr>
          <p:cNvSpPr>
            <a:spLocks noGrp="1"/>
          </p:cNvSpPr>
          <p:nvPr>
            <p:ph type="title"/>
          </p:nvPr>
        </p:nvSpPr>
        <p:spPr/>
        <p:txBody>
          <a:bodyPr/>
          <a:lstStyle/>
          <a:p>
            <a:r>
              <a:rPr lang="sv-SE" sz="3200" b="1" dirty="0">
                <a:latin typeface="Calibri" panose="020F0502020204030204" pitchFamily="34" charset="0"/>
                <a:ea typeface="Arial" charset="0"/>
                <a:cs typeface="Calibri" panose="020F0502020204030204" pitchFamily="34" charset="0"/>
              </a:rPr>
              <a:t>STÖD TILL DEN MED LÅG PENSION</a:t>
            </a:r>
          </a:p>
        </p:txBody>
      </p:sp>
      <p:sp>
        <p:nvSpPr>
          <p:cNvPr id="7" name="Platshållare för innehåll 6">
            <a:extLst>
              <a:ext uri="{FF2B5EF4-FFF2-40B4-BE49-F238E27FC236}">
                <a16:creationId xmlns:a16="http://schemas.microsoft.com/office/drawing/2014/main" id="{B889D844-650B-3349-AD4E-5572C6ED2D5A}"/>
              </a:ext>
            </a:extLst>
          </p:cNvPr>
          <p:cNvSpPr>
            <a:spLocks noGrp="1"/>
          </p:cNvSpPr>
          <p:nvPr>
            <p:ph idx="10"/>
          </p:nvPr>
        </p:nvSpPr>
        <p:spPr>
          <a:xfrm>
            <a:off x="6068788" y="1377408"/>
            <a:ext cx="5118100" cy="4351338"/>
          </a:xfrm>
        </p:spPr>
        <p:txBody>
          <a:bodyPr/>
          <a:lstStyle/>
          <a:p>
            <a:pPr marL="0" indent="0">
              <a:buNone/>
            </a:pPr>
            <a:r>
              <a:rPr lang="sv-SE" sz="2000" b="1" dirty="0">
                <a:ea typeface="Arial" charset="0"/>
                <a:cs typeface="Arial" charset="0"/>
              </a:rPr>
              <a:t>Bostadstillägg</a:t>
            </a:r>
          </a:p>
          <a:p>
            <a:pPr marL="0" indent="0">
              <a:buNone/>
            </a:pPr>
            <a:r>
              <a:rPr lang="sv-SE" sz="2000" dirty="0">
                <a:ea typeface="Arial" charset="0"/>
                <a:cs typeface="Arial" charset="0"/>
              </a:rPr>
              <a:t>Ger stöd till boendekostnader. Du ansöker hos Pensionsmyndigheten. </a:t>
            </a:r>
            <a:endParaRPr lang="sv-SE" sz="2000" b="1" dirty="0">
              <a:ea typeface="Arial" charset="0"/>
              <a:cs typeface="Arial" charset="0"/>
            </a:endParaRPr>
          </a:p>
          <a:p>
            <a:pPr marL="0" indent="0">
              <a:buNone/>
            </a:pPr>
            <a:r>
              <a:rPr lang="sv-SE" sz="2000" b="1" dirty="0">
                <a:ea typeface="Arial" charset="0"/>
                <a:cs typeface="Arial" charset="0"/>
              </a:rPr>
              <a:t>Äldreförsörjningsstöd</a:t>
            </a:r>
          </a:p>
          <a:p>
            <a:pPr marL="0" indent="0">
              <a:buNone/>
            </a:pPr>
            <a:r>
              <a:rPr lang="sv-SE" sz="2000" dirty="0">
                <a:ea typeface="Arial" charset="0"/>
                <a:cs typeface="Arial" charset="0"/>
              </a:rPr>
              <a:t>Prövas när du ansöker om bostadstillägg och hamnar under skälig levnadsnivå när hyran är betald. </a:t>
            </a:r>
          </a:p>
          <a:p>
            <a:pPr marL="0" indent="0">
              <a:buNone/>
            </a:pPr>
            <a:r>
              <a:rPr lang="sv-SE" sz="2000" b="1" dirty="0">
                <a:ea typeface="Arial" charset="0"/>
                <a:cs typeface="Arial" charset="0"/>
              </a:rPr>
              <a:t>Om du flyttar utomlands</a:t>
            </a:r>
          </a:p>
          <a:p>
            <a:pPr marL="0" indent="0">
              <a:buNone/>
            </a:pPr>
            <a:r>
              <a:rPr lang="sv-SE" sz="2000" dirty="0">
                <a:ea typeface="Arial" charset="0"/>
                <a:cs typeface="Arial" charset="0"/>
              </a:rPr>
              <a:t>Det är bara inkomstpensionstillägget som betalas ut om du flyttar till ett annat land som pensionär. </a:t>
            </a:r>
          </a:p>
          <a:p>
            <a:pPr marL="0" indent="0">
              <a:buNone/>
            </a:pPr>
            <a:endParaRPr lang="sv-SE" dirty="0"/>
          </a:p>
          <a:p>
            <a:pPr marL="0" indent="0">
              <a:buNone/>
            </a:pPr>
            <a:r>
              <a:rPr lang="sv-SE" sz="2000" b="1" dirty="0">
                <a:ea typeface="Arial" charset="0"/>
                <a:cs typeface="Arial" charset="0"/>
              </a:rPr>
              <a:t>Lägsta ålder för </a:t>
            </a:r>
            <a:r>
              <a:rPr lang="sv-SE" b="1" dirty="0">
                <a:ea typeface="Arial" charset="0"/>
                <a:cs typeface="Arial" charset="0"/>
              </a:rPr>
              <a:t>uttag av dessa stöd är </a:t>
            </a:r>
            <a:r>
              <a:rPr lang="sv-SE" sz="2000" b="1" dirty="0">
                <a:ea typeface="Arial" charset="0"/>
                <a:cs typeface="Arial" charset="0"/>
              </a:rPr>
              <a:t>66 år </a:t>
            </a:r>
          </a:p>
          <a:p>
            <a:pPr marL="0" indent="0">
              <a:buNone/>
            </a:pPr>
            <a:endParaRPr lang="sv-SE" dirty="0"/>
          </a:p>
        </p:txBody>
      </p:sp>
      <p:sp>
        <p:nvSpPr>
          <p:cNvPr id="8" name="Platshållare för text 7">
            <a:extLst>
              <a:ext uri="{FF2B5EF4-FFF2-40B4-BE49-F238E27FC236}">
                <a16:creationId xmlns:a16="http://schemas.microsoft.com/office/drawing/2014/main" id="{B1433660-EDCF-1253-2711-EB957C40A41A}"/>
              </a:ext>
            </a:extLst>
          </p:cNvPr>
          <p:cNvSpPr>
            <a:spLocks noGrp="1"/>
          </p:cNvSpPr>
          <p:nvPr>
            <p:ph type="body" sz="quarter" idx="11"/>
          </p:nvPr>
        </p:nvSpPr>
        <p:spPr>
          <a:xfrm>
            <a:off x="809624" y="6379463"/>
            <a:ext cx="1295671" cy="257369"/>
          </a:xfrm>
        </p:spPr>
        <p:txBody>
          <a:bodyPr wrap="none">
            <a:spAutoFit/>
          </a:bodyPr>
          <a:lstStyle/>
          <a:p>
            <a:r>
              <a:rPr lang="sv-SE" dirty="0"/>
              <a:t>PENSIONSPYRAMIDEN</a:t>
            </a:r>
          </a:p>
        </p:txBody>
      </p:sp>
      <p:sp>
        <p:nvSpPr>
          <p:cNvPr id="5" name="Platshållare för innehåll 2">
            <a:extLst>
              <a:ext uri="{FF2B5EF4-FFF2-40B4-BE49-F238E27FC236}">
                <a16:creationId xmlns:a16="http://schemas.microsoft.com/office/drawing/2014/main" id="{06472D65-7F18-471F-BE0B-BC031DE54BDA}"/>
              </a:ext>
            </a:extLst>
          </p:cNvPr>
          <p:cNvSpPr txBox="1">
            <a:spLocks/>
          </p:cNvSpPr>
          <p:nvPr/>
        </p:nvSpPr>
        <p:spPr>
          <a:xfrm>
            <a:off x="741138" y="1377408"/>
            <a:ext cx="5118100" cy="33821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2000" b="1" dirty="0">
                <a:ea typeface="Arial" charset="0"/>
                <a:cs typeface="Arial" charset="0"/>
              </a:rPr>
              <a:t>Garantipension</a:t>
            </a:r>
          </a:p>
          <a:p>
            <a:r>
              <a:rPr lang="sv-SE" sz="2000" dirty="0">
                <a:ea typeface="Arial" charset="0"/>
                <a:cs typeface="Arial" charset="0"/>
              </a:rPr>
              <a:t>Fyller ut låg pension och är inget du behöver    ansöka om.</a:t>
            </a:r>
          </a:p>
          <a:p>
            <a:r>
              <a:rPr lang="sv-SE" sz="2000" dirty="0">
                <a:ea typeface="Arial" charset="0"/>
                <a:cs typeface="Arial" charset="0"/>
              </a:rPr>
              <a:t>Kräver </a:t>
            </a:r>
            <a:r>
              <a:rPr lang="sv-SE" sz="2000" dirty="0" err="1">
                <a:ea typeface="Arial" charset="0"/>
                <a:cs typeface="Arial" charset="0"/>
              </a:rPr>
              <a:t>boendeår</a:t>
            </a:r>
            <a:r>
              <a:rPr lang="sv-SE" sz="2000" dirty="0">
                <a:ea typeface="Arial" charset="0"/>
                <a:cs typeface="Arial" charset="0"/>
              </a:rPr>
              <a:t> i Sverige.  </a:t>
            </a:r>
          </a:p>
          <a:p>
            <a:pPr marL="0" indent="0">
              <a:buNone/>
            </a:pPr>
            <a:br>
              <a:rPr lang="sv-SE" sz="2000" b="1" dirty="0">
                <a:ea typeface="Arial" charset="0"/>
                <a:cs typeface="Arial" charset="0"/>
              </a:rPr>
            </a:br>
            <a:r>
              <a:rPr lang="sv-SE" sz="2000" b="1" dirty="0">
                <a:ea typeface="Arial" charset="0"/>
                <a:cs typeface="Arial" charset="0"/>
              </a:rPr>
              <a:t>Inkomstpensionstillägg </a:t>
            </a:r>
          </a:p>
          <a:p>
            <a:pPr marL="0" indent="0">
              <a:buNone/>
            </a:pPr>
            <a:r>
              <a:rPr lang="sv-SE" sz="2000" dirty="0">
                <a:ea typeface="Arial" charset="0"/>
                <a:cs typeface="Arial" charset="0"/>
              </a:rPr>
              <a:t>Extra statligt stöd till den som har många års intjänande men relativt låg pension. Som mest 600 kr mer i månaden.  Det enda stöd som betalas ut om du flyttar till ett annat land. </a:t>
            </a:r>
          </a:p>
        </p:txBody>
      </p:sp>
    </p:spTree>
    <p:extLst>
      <p:ext uri="{BB962C8B-B14F-4D97-AF65-F5344CB8AC3E}">
        <p14:creationId xmlns:p14="http://schemas.microsoft.com/office/powerpoint/2010/main" val="24040498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p:txBody>
          <a:bodyPr/>
          <a:lstStyle/>
          <a:p>
            <a:r>
              <a:rPr lang="sv-SE" sz="3200" b="1" dirty="0">
                <a:latin typeface="Calibri" panose="020F0502020204030204" pitchFamily="34" charset="0"/>
                <a:ea typeface="Arial" charset="0"/>
                <a:cs typeface="Calibri" panose="020F0502020204030204" pitchFamily="34" charset="0"/>
              </a:rPr>
              <a:t>ÅTERBETALNINGSSKYDD/ EFTERLEVANDESKYDD</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598516" y="1868245"/>
            <a:ext cx="5118100" cy="1373187"/>
          </a:xfrm>
        </p:spPr>
        <p:txBody>
          <a:bodyPr>
            <a:normAutofit/>
          </a:bodyPr>
          <a:lstStyle/>
          <a:p>
            <a:pPr>
              <a:tabLst>
                <a:tab pos="214313" algn="l"/>
              </a:tabLst>
            </a:pPr>
            <a:r>
              <a:rPr lang="sv-SE" dirty="0">
                <a:ea typeface="Arial" charset="0"/>
                <a:cs typeface="Arial" charset="0"/>
              </a:rPr>
              <a:t>Har vi som par återbetalningsskydd? </a:t>
            </a:r>
          </a:p>
          <a:p>
            <a:pPr>
              <a:tabLst>
                <a:tab pos="214313" algn="l"/>
              </a:tabLst>
            </a:pPr>
            <a:r>
              <a:rPr lang="sv-SE" dirty="0">
                <a:ea typeface="Arial" charset="0"/>
                <a:cs typeface="Arial" charset="0"/>
              </a:rPr>
              <a:t>Omställningspension</a:t>
            </a:r>
          </a:p>
          <a:p>
            <a:pPr>
              <a:tabLst>
                <a:tab pos="214313" algn="l"/>
              </a:tabLst>
            </a:pPr>
            <a:r>
              <a:rPr lang="sv-SE" dirty="0">
                <a:ea typeface="Arial" charset="0"/>
                <a:cs typeface="Arial" charset="0"/>
              </a:rPr>
              <a:t>Om du bor utomlands…</a:t>
            </a:r>
          </a:p>
          <a:p>
            <a:pPr marL="0" indent="0">
              <a:buNone/>
            </a:pPr>
            <a:endParaRPr lang="sv-SE" dirty="0"/>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4" y="6379463"/>
            <a:ext cx="1295671" cy="257369"/>
          </a:xfrm>
        </p:spPr>
        <p:txBody>
          <a:bodyPr wrap="none">
            <a:spAutoFit/>
          </a:bodyPr>
          <a:lstStyle/>
          <a:p>
            <a:r>
              <a:rPr lang="sv-SE" dirty="0"/>
              <a:t>PENSIONSPYRAMIDEN</a:t>
            </a:r>
          </a:p>
        </p:txBody>
      </p:sp>
      <p:pic>
        <p:nvPicPr>
          <p:cNvPr id="13" name="Platshållare för bild 12" descr="En bild som visar text, utomhus, lagar mat, sten  Automatiskt genererad beskrivning">
            <a:extLst>
              <a:ext uri="{FF2B5EF4-FFF2-40B4-BE49-F238E27FC236}">
                <a16:creationId xmlns:a16="http://schemas.microsoft.com/office/drawing/2014/main" id="{0B8068BB-7695-3F67-C170-93058557A148}"/>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7126310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20BD7C5-3032-75F9-9596-E8FD66BF7A4D}"/>
              </a:ext>
            </a:extLst>
          </p:cNvPr>
          <p:cNvSpPr>
            <a:spLocks noGrp="1"/>
          </p:cNvSpPr>
          <p:nvPr>
            <p:ph type="title"/>
          </p:nvPr>
        </p:nvSpPr>
        <p:spPr/>
        <p:txBody>
          <a:bodyPr/>
          <a:lstStyle/>
          <a:p>
            <a:r>
              <a:rPr lang="sv-SE" sz="3200" b="1">
                <a:latin typeface="Calibri" panose="020F0502020204030204" pitchFamily="34" charset="0"/>
                <a:ea typeface="Arial" charset="0"/>
                <a:cs typeface="Calibri" panose="020F0502020204030204" pitchFamily="34" charset="0"/>
              </a:rPr>
              <a:t>TJÄNSTEPENSION</a:t>
            </a:r>
          </a:p>
        </p:txBody>
      </p:sp>
      <p:graphicFrame>
        <p:nvGraphicFramePr>
          <p:cNvPr id="5" name="Tabell 5">
            <a:extLst>
              <a:ext uri="{FF2B5EF4-FFF2-40B4-BE49-F238E27FC236}">
                <a16:creationId xmlns:a16="http://schemas.microsoft.com/office/drawing/2014/main" id="{BF102EBD-95EC-4AD5-4C72-FEAAE7FB9589}"/>
              </a:ext>
            </a:extLst>
          </p:cNvPr>
          <p:cNvGraphicFramePr>
            <a:graphicFrameLocks noGrp="1"/>
          </p:cNvGraphicFramePr>
          <p:nvPr>
            <p:ph type="tbl" sz="quarter" idx="12"/>
            <p:extLst>
              <p:ext uri="{D42A27DB-BD31-4B8C-83A1-F6EECF244321}">
                <p14:modId xmlns:p14="http://schemas.microsoft.com/office/powerpoint/2010/main" val="1478168131"/>
              </p:ext>
            </p:extLst>
          </p:nvPr>
        </p:nvGraphicFramePr>
        <p:xfrm>
          <a:off x="1749425" y="1561574"/>
          <a:ext cx="8693150" cy="4065193"/>
        </p:xfrm>
        <a:graphic>
          <a:graphicData uri="http://schemas.openxmlformats.org/drawingml/2006/table">
            <a:tbl>
              <a:tblPr firstRow="1" bandRow="1">
                <a:tableStyleId>{5C22544A-7EE6-4342-B048-85BDC9FD1C3A}</a:tableStyleId>
              </a:tblPr>
              <a:tblGrid>
                <a:gridCol w="2434043">
                  <a:extLst>
                    <a:ext uri="{9D8B030D-6E8A-4147-A177-3AD203B41FA5}">
                      <a16:colId xmlns:a16="http://schemas.microsoft.com/office/drawing/2014/main" val="2585543849"/>
                    </a:ext>
                  </a:extLst>
                </a:gridCol>
                <a:gridCol w="3361391">
                  <a:extLst>
                    <a:ext uri="{9D8B030D-6E8A-4147-A177-3AD203B41FA5}">
                      <a16:colId xmlns:a16="http://schemas.microsoft.com/office/drawing/2014/main" val="3788303289"/>
                    </a:ext>
                  </a:extLst>
                </a:gridCol>
                <a:gridCol w="2897716">
                  <a:extLst>
                    <a:ext uri="{9D8B030D-6E8A-4147-A177-3AD203B41FA5}">
                      <a16:colId xmlns:a16="http://schemas.microsoft.com/office/drawing/2014/main" val="2744437489"/>
                    </a:ext>
                  </a:extLst>
                </a:gridCol>
              </a:tblGrid>
              <a:tr h="515377">
                <a:tc>
                  <a:txBody>
                    <a:bodyPr/>
                    <a:lstStyle/>
                    <a:p>
                      <a:r>
                        <a:rPr lang="sv-SE" sz="2000" dirty="0">
                          <a:solidFill>
                            <a:srgbClr val="BE3E69"/>
                          </a:solidFill>
                          <a:latin typeface="+mj-lt"/>
                        </a:rPr>
                        <a:t>Jobbar som</a:t>
                      </a:r>
                    </a:p>
                  </a:txBody>
                  <a:tcPr>
                    <a:lnL w="12700" cmpd="sng">
                      <a:noFill/>
                    </a:lnL>
                    <a:lnR w="12700" cmpd="sng">
                      <a:noFill/>
                    </a:lnR>
                    <a:lnT w="12700" cmpd="sng">
                      <a:noFill/>
                    </a:lnT>
                    <a:lnB w="1270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2000" dirty="0">
                          <a:solidFill>
                            <a:srgbClr val="BE3E69"/>
                          </a:solidFill>
                          <a:latin typeface="+mj-lt"/>
                        </a:rPr>
                        <a:t>Avtal</a:t>
                      </a:r>
                    </a:p>
                  </a:txBody>
                  <a:tcPr>
                    <a:lnL w="12700" cmpd="sng">
                      <a:noFill/>
                    </a:lnL>
                    <a:lnR w="12700" cmpd="sng">
                      <a:noFill/>
                    </a:lnR>
                    <a:lnT w="12700" cmpd="sng">
                      <a:noFill/>
                    </a:lnT>
                    <a:lnB w="1270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2000" dirty="0">
                          <a:solidFill>
                            <a:srgbClr val="BE3E69"/>
                          </a:solidFill>
                          <a:latin typeface="+mj-lt"/>
                        </a:rPr>
                        <a:t>Lägsta ålder</a:t>
                      </a:r>
                    </a:p>
                  </a:txBody>
                  <a:tcPr>
                    <a:lnL w="12700" cmpd="sng">
                      <a:noFill/>
                    </a:lnL>
                    <a:lnR w="12700" cmpd="sng">
                      <a:noFill/>
                    </a:lnR>
                    <a:lnT w="19050" cap="flat" cmpd="sng" algn="ctr">
                      <a:noFill/>
                      <a:prstDash val="solid"/>
                      <a:round/>
                      <a:headEnd type="none" w="med" len="med"/>
                      <a:tailEnd type="none" w="med" len="med"/>
                    </a:lnT>
                    <a:lnB w="1270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5749673"/>
                  </a:ext>
                </a:extLst>
              </a:tr>
              <a:tr h="841709">
                <a:tc>
                  <a:txBody>
                    <a:bodyPr/>
                    <a:lstStyle/>
                    <a:p>
                      <a:r>
                        <a:rPr lang="sv-SE" sz="2000" dirty="0">
                          <a:latin typeface="+mj-lt"/>
                        </a:rPr>
                        <a:t>Kommun- och regionanställd</a:t>
                      </a:r>
                    </a:p>
                  </a:txBody>
                  <a:tcPr>
                    <a:lnL w="12700" cmpd="sng">
                      <a:noFill/>
                    </a:lnL>
                    <a:lnR w="12700" cmpd="sng">
                      <a:noFill/>
                    </a:lnR>
                    <a:lnT w="1270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2000" dirty="0">
                          <a:latin typeface="+mj-lt"/>
                        </a:rPr>
                        <a:t>AKAP-KR, för äldre KAP-KL</a:t>
                      </a:r>
                    </a:p>
                  </a:txBody>
                  <a:tcPr>
                    <a:lnL w="12700" cmpd="sng">
                      <a:noFill/>
                    </a:lnL>
                    <a:lnR w="12700" cmpd="sng">
                      <a:noFill/>
                    </a:lnR>
                    <a:lnT w="1270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2400" dirty="0">
                          <a:latin typeface="+mj-lt"/>
                        </a:rPr>
                        <a:t>-</a:t>
                      </a:r>
                    </a:p>
                  </a:txBody>
                  <a:tcPr>
                    <a:lnL w="12700" cmpd="sng">
                      <a:noFill/>
                    </a:lnL>
                    <a:lnR w="12700" cmpd="sng">
                      <a:noFill/>
                    </a:lnR>
                    <a:lnT w="1270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45049849"/>
                  </a:ext>
                </a:extLst>
              </a:tr>
              <a:tr h="841709">
                <a:tc>
                  <a:txBody>
                    <a:bodyPr/>
                    <a:lstStyle/>
                    <a:p>
                      <a:r>
                        <a:rPr lang="sv-SE" sz="2000" dirty="0">
                          <a:latin typeface="+mj-lt"/>
                        </a:rPr>
                        <a:t>Privatanställd arbetare</a:t>
                      </a:r>
                    </a:p>
                  </a:txBody>
                  <a:tcPr>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2000">
                          <a:latin typeface="+mj-lt"/>
                        </a:rPr>
                        <a:t>SAF-LO</a:t>
                      </a:r>
                    </a:p>
                  </a:txBody>
                  <a:tcPr>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2000" dirty="0">
                          <a:latin typeface="+mj-lt"/>
                        </a:rPr>
                        <a:t>22 år</a:t>
                      </a:r>
                    </a:p>
                  </a:txBody>
                  <a:tcPr>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72535740"/>
                  </a:ext>
                </a:extLst>
              </a:tr>
              <a:tr h="548940">
                <a:tc>
                  <a:txBody>
                    <a:bodyPr/>
                    <a:lstStyle/>
                    <a:p>
                      <a:r>
                        <a:rPr lang="sv-SE" sz="2000">
                          <a:latin typeface="+mj-lt"/>
                        </a:rPr>
                        <a:t>Statligt anställd</a:t>
                      </a:r>
                    </a:p>
                  </a:txBody>
                  <a:tcPr>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2000" dirty="0">
                          <a:latin typeface="+mj-lt"/>
                        </a:rPr>
                        <a:t>PA16 </a:t>
                      </a:r>
                      <a:r>
                        <a:rPr lang="sv-SE" sz="2000" dirty="0" err="1">
                          <a:latin typeface="+mj-lt"/>
                        </a:rPr>
                        <a:t>avd</a:t>
                      </a:r>
                      <a:r>
                        <a:rPr lang="sv-SE" sz="2000" dirty="0">
                          <a:latin typeface="+mj-lt"/>
                        </a:rPr>
                        <a:t> 1 och 2</a:t>
                      </a:r>
                    </a:p>
                  </a:txBody>
                  <a:tcPr>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2400">
                          <a:latin typeface="+mj-lt"/>
                        </a:rPr>
                        <a:t>-</a:t>
                      </a:r>
                    </a:p>
                  </a:txBody>
                  <a:tcPr>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29028917"/>
                  </a:ext>
                </a:extLst>
              </a:tr>
              <a:tr h="841709">
                <a:tc>
                  <a:txBody>
                    <a:bodyPr/>
                    <a:lstStyle/>
                    <a:p>
                      <a:r>
                        <a:rPr lang="sv-SE" sz="2000">
                          <a:latin typeface="+mj-lt"/>
                        </a:rPr>
                        <a:t>Privatanställd tjänsteman</a:t>
                      </a:r>
                    </a:p>
                  </a:txBody>
                  <a:tcPr>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2000" dirty="0">
                          <a:latin typeface="+mj-lt"/>
                        </a:rPr>
                        <a:t>ITP1, för äldre ITP2</a:t>
                      </a:r>
                    </a:p>
                  </a:txBody>
                  <a:tcPr>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2000">
                          <a:latin typeface="+mj-lt"/>
                        </a:rPr>
                        <a:t>25</a:t>
                      </a:r>
                      <a:r>
                        <a:rPr lang="sv-SE" sz="2000" baseline="0">
                          <a:latin typeface="+mj-lt"/>
                        </a:rPr>
                        <a:t> år</a:t>
                      </a:r>
                      <a:endParaRPr lang="sv-SE" sz="2000">
                        <a:latin typeface="+mj-lt"/>
                      </a:endParaRPr>
                    </a:p>
                  </a:txBody>
                  <a:tcPr>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0673625"/>
                  </a:ext>
                </a:extLst>
              </a:tr>
              <a:tr h="475749">
                <a:tc>
                  <a:txBody>
                    <a:bodyPr/>
                    <a:lstStyle/>
                    <a:p>
                      <a:r>
                        <a:rPr lang="sv-SE" sz="2000">
                          <a:latin typeface="+mj-lt"/>
                        </a:rPr>
                        <a:t>Egenföretagare</a:t>
                      </a:r>
                    </a:p>
                  </a:txBody>
                  <a:tcPr>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2000">
                          <a:latin typeface="+mj-lt"/>
                        </a:rPr>
                        <a:t>Här måste du spara själv</a:t>
                      </a:r>
                    </a:p>
                  </a:txBody>
                  <a:tcPr>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2000" dirty="0">
                          <a:latin typeface="+mj-lt"/>
                        </a:rPr>
                        <a:t>-</a:t>
                      </a:r>
                    </a:p>
                  </a:txBody>
                  <a:tcPr>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2349573"/>
                  </a:ext>
                </a:extLst>
              </a:tr>
            </a:tbl>
          </a:graphicData>
        </a:graphic>
      </p:graphicFrame>
      <p:sp>
        <p:nvSpPr>
          <p:cNvPr id="4" name="Platshållare för text 3">
            <a:extLst>
              <a:ext uri="{FF2B5EF4-FFF2-40B4-BE49-F238E27FC236}">
                <a16:creationId xmlns:a16="http://schemas.microsoft.com/office/drawing/2014/main" id="{6B5F8E86-FF3F-993E-7A45-662623EF3102}"/>
              </a:ext>
            </a:extLst>
          </p:cNvPr>
          <p:cNvSpPr>
            <a:spLocks noGrp="1"/>
          </p:cNvSpPr>
          <p:nvPr>
            <p:ph type="body" sz="quarter" idx="11"/>
          </p:nvPr>
        </p:nvSpPr>
        <p:spPr>
          <a:xfrm>
            <a:off x="809624" y="6407151"/>
            <a:ext cx="1307934" cy="201993"/>
          </a:xfrm>
        </p:spPr>
        <p:txBody>
          <a:bodyPr>
            <a:noAutofit/>
          </a:bodyPr>
          <a:lstStyle/>
          <a:p>
            <a:r>
              <a:rPr lang="sv-SE"/>
              <a:t>PENSIONSPYRAMIDEN</a:t>
            </a:r>
          </a:p>
        </p:txBody>
      </p:sp>
    </p:spTree>
    <p:extLst>
      <p:ext uri="{BB962C8B-B14F-4D97-AF65-F5344CB8AC3E}">
        <p14:creationId xmlns:p14="http://schemas.microsoft.com/office/powerpoint/2010/main" val="32464247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20BD7C5-3032-75F9-9596-E8FD66BF7A4D}"/>
              </a:ext>
            </a:extLst>
          </p:cNvPr>
          <p:cNvSpPr>
            <a:spLocks noGrp="1"/>
          </p:cNvSpPr>
          <p:nvPr>
            <p:ph type="title"/>
          </p:nvPr>
        </p:nvSpPr>
        <p:spPr/>
        <p:txBody>
          <a:bodyPr/>
          <a:lstStyle/>
          <a:p>
            <a:r>
              <a:rPr lang="sv-SE" sz="3200" b="1" dirty="0">
                <a:latin typeface="Calibri" panose="020F0502020204030204" pitchFamily="34" charset="0"/>
                <a:ea typeface="Arial" charset="0"/>
                <a:cs typeface="Calibri" panose="020F0502020204030204" pitchFamily="34" charset="0"/>
              </a:rPr>
              <a:t>DU BEHÖVER INTE HA ALLA RÄTT</a:t>
            </a:r>
          </a:p>
        </p:txBody>
      </p:sp>
      <p:graphicFrame>
        <p:nvGraphicFramePr>
          <p:cNvPr id="5" name="Tabell 5">
            <a:extLst>
              <a:ext uri="{FF2B5EF4-FFF2-40B4-BE49-F238E27FC236}">
                <a16:creationId xmlns:a16="http://schemas.microsoft.com/office/drawing/2014/main" id="{BF102EBD-95EC-4AD5-4C72-FEAAE7FB9589}"/>
              </a:ext>
            </a:extLst>
          </p:cNvPr>
          <p:cNvGraphicFramePr>
            <a:graphicFrameLocks noGrp="1"/>
          </p:cNvGraphicFramePr>
          <p:nvPr>
            <p:ph type="tbl" sz="quarter" idx="12"/>
            <p:extLst>
              <p:ext uri="{D42A27DB-BD31-4B8C-83A1-F6EECF244321}">
                <p14:modId xmlns:p14="http://schemas.microsoft.com/office/powerpoint/2010/main" val="451239233"/>
              </p:ext>
            </p:extLst>
          </p:nvPr>
        </p:nvGraphicFramePr>
        <p:xfrm>
          <a:off x="2516981" y="1485900"/>
          <a:ext cx="7158038" cy="3714048"/>
        </p:xfrm>
        <a:graphic>
          <a:graphicData uri="http://schemas.openxmlformats.org/drawingml/2006/table">
            <a:tbl>
              <a:tblPr firstRow="1" bandRow="1">
                <a:tableStyleId>{5C22544A-7EE6-4342-B048-85BDC9FD1C3A}</a:tableStyleId>
              </a:tblPr>
              <a:tblGrid>
                <a:gridCol w="3579019">
                  <a:extLst>
                    <a:ext uri="{9D8B030D-6E8A-4147-A177-3AD203B41FA5}">
                      <a16:colId xmlns:a16="http://schemas.microsoft.com/office/drawing/2014/main" val="3788303289"/>
                    </a:ext>
                  </a:extLst>
                </a:gridCol>
                <a:gridCol w="3579019">
                  <a:extLst>
                    <a:ext uri="{9D8B030D-6E8A-4147-A177-3AD203B41FA5}">
                      <a16:colId xmlns:a16="http://schemas.microsoft.com/office/drawing/2014/main" val="2744437489"/>
                    </a:ext>
                  </a:extLst>
                </a:gridCol>
              </a:tblGrid>
              <a:tr h="464256">
                <a:tc>
                  <a:txBody>
                    <a:bodyPr/>
                    <a:lstStyle/>
                    <a:p>
                      <a:r>
                        <a:rPr lang="sv-SE" sz="2000" dirty="0">
                          <a:solidFill>
                            <a:srgbClr val="BE3E69"/>
                          </a:solidFill>
                          <a:latin typeface="+mn-lt"/>
                        </a:rPr>
                        <a:t>Bra för pensionen</a:t>
                      </a:r>
                    </a:p>
                  </a:txBody>
                  <a:tcPr>
                    <a:lnL w="12700" cmpd="sng">
                      <a:noFill/>
                    </a:lnL>
                    <a:lnR w="12700" cmpd="sng">
                      <a:noFill/>
                    </a:lnR>
                    <a:lnT w="12700" cmpd="sng">
                      <a:noFill/>
                    </a:lnT>
                    <a:lnB w="1270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2000" dirty="0">
                          <a:solidFill>
                            <a:srgbClr val="BE3E69"/>
                          </a:solidFill>
                          <a:latin typeface="+mn-lt"/>
                        </a:rPr>
                        <a:t>Mindre bra</a:t>
                      </a:r>
                    </a:p>
                  </a:txBody>
                  <a:tcPr>
                    <a:lnL w="12700" cmpd="sng">
                      <a:noFill/>
                    </a:lnL>
                    <a:lnR w="12700" cmpd="sng">
                      <a:noFill/>
                    </a:lnR>
                    <a:lnT w="19050" cap="flat" cmpd="sng" algn="ctr">
                      <a:noFill/>
                      <a:prstDash val="solid"/>
                      <a:round/>
                      <a:headEnd type="none" w="med" len="med"/>
                      <a:tailEnd type="none" w="med" len="med"/>
                    </a:lnT>
                    <a:lnB w="1270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5749673"/>
                  </a:ext>
                </a:extLst>
              </a:tr>
              <a:tr h="464256">
                <a:tc>
                  <a:txBody>
                    <a:bodyPr/>
                    <a:lstStyle/>
                    <a:p>
                      <a:r>
                        <a:rPr lang="sv-SE" sz="2000" dirty="0">
                          <a:latin typeface="+mj-lt"/>
                        </a:rPr>
                        <a:t>Tidig inträdesålder</a:t>
                      </a:r>
                    </a:p>
                  </a:txBody>
                  <a:tcPr>
                    <a:lnL w="12700" cmpd="sng">
                      <a:noFill/>
                    </a:lnL>
                    <a:lnR w="12700" cmpd="sng">
                      <a:noFill/>
                    </a:lnR>
                    <a:lnT w="1270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2000" dirty="0">
                          <a:latin typeface="+mj-lt"/>
                        </a:rPr>
                        <a:t>Sen inträdesålder</a:t>
                      </a:r>
                    </a:p>
                  </a:txBody>
                  <a:tcPr>
                    <a:lnL w="12700" cmpd="sng">
                      <a:noFill/>
                    </a:lnL>
                    <a:lnR w="12700" cmpd="sng">
                      <a:noFill/>
                    </a:lnR>
                    <a:lnT w="1270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45049849"/>
                  </a:ext>
                </a:extLst>
              </a:tr>
              <a:tr h="464256">
                <a:tc>
                  <a:txBody>
                    <a:bodyPr/>
                    <a:lstStyle/>
                    <a:p>
                      <a:r>
                        <a:rPr lang="sv-SE" sz="2000" dirty="0">
                          <a:latin typeface="+mj-lt"/>
                        </a:rPr>
                        <a:t>Ha tjänstepension</a:t>
                      </a:r>
                    </a:p>
                  </a:txBody>
                  <a:tcPr>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2000" dirty="0">
                          <a:latin typeface="+mj-lt"/>
                        </a:rPr>
                        <a:t>Svartjobb</a:t>
                      </a:r>
                    </a:p>
                  </a:txBody>
                  <a:tcPr>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72535740"/>
                  </a:ext>
                </a:extLst>
              </a:tr>
              <a:tr h="464256">
                <a:tc>
                  <a:txBody>
                    <a:bodyPr/>
                    <a:lstStyle/>
                    <a:p>
                      <a:r>
                        <a:rPr lang="sv-SE" sz="2000" dirty="0">
                          <a:latin typeface="+mj-lt"/>
                        </a:rPr>
                        <a:t>Bra löneutveckling</a:t>
                      </a:r>
                    </a:p>
                  </a:txBody>
                  <a:tcPr>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2000" dirty="0">
                          <a:latin typeface="+mj-lt"/>
                        </a:rPr>
                        <a:t>Inte tjänstepension</a:t>
                      </a:r>
                    </a:p>
                  </a:txBody>
                  <a:tcPr>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29028917"/>
                  </a:ext>
                </a:extLst>
              </a:tr>
              <a:tr h="464256">
                <a:tc>
                  <a:txBody>
                    <a:bodyPr/>
                    <a:lstStyle/>
                    <a:p>
                      <a:r>
                        <a:rPr lang="sv-SE" sz="2000" dirty="0">
                          <a:latin typeface="+mj-lt"/>
                        </a:rPr>
                        <a:t>Jobba länge</a:t>
                      </a:r>
                    </a:p>
                  </a:txBody>
                  <a:tcPr>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2000" dirty="0">
                          <a:latin typeface="+mj-lt"/>
                        </a:rPr>
                        <a:t>Sjukdom</a:t>
                      </a:r>
                    </a:p>
                  </a:txBody>
                  <a:tcPr>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0673625"/>
                  </a:ext>
                </a:extLst>
              </a:tr>
              <a:tr h="464256">
                <a:tc>
                  <a:txBody>
                    <a:bodyPr/>
                    <a:lstStyle/>
                    <a:p>
                      <a:r>
                        <a:rPr lang="sv-SE" sz="2000" dirty="0">
                          <a:latin typeface="+mj-lt"/>
                        </a:rPr>
                        <a:t>Bra värdeutveckling</a:t>
                      </a:r>
                    </a:p>
                  </a:txBody>
                  <a:tcPr>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2000" dirty="0">
                          <a:latin typeface="+mj-lt"/>
                        </a:rPr>
                        <a:t>Arbetslöshet</a:t>
                      </a:r>
                    </a:p>
                  </a:txBody>
                  <a:tcPr>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2349573"/>
                  </a:ext>
                </a:extLst>
              </a:tr>
              <a:tr h="464256">
                <a:tc>
                  <a:txBody>
                    <a:bodyPr/>
                    <a:lstStyle/>
                    <a:p>
                      <a:r>
                        <a:rPr lang="sv-SE" sz="2000" dirty="0">
                          <a:latin typeface="+mj-lt"/>
                        </a:rPr>
                        <a:t>Sparutrymme</a:t>
                      </a:r>
                    </a:p>
                  </a:txBody>
                  <a:tcPr>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2000" dirty="0">
                          <a:latin typeface="+mj-lt"/>
                        </a:rPr>
                        <a:t>Sluta tidigt</a:t>
                      </a:r>
                    </a:p>
                  </a:txBody>
                  <a:tcPr>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54091069"/>
                  </a:ext>
                </a:extLst>
              </a:tr>
              <a:tr h="464256">
                <a:tc>
                  <a:txBody>
                    <a:bodyPr/>
                    <a:lstStyle/>
                    <a:p>
                      <a:r>
                        <a:rPr lang="sv-SE" sz="2000" dirty="0">
                          <a:latin typeface="+mj-lt"/>
                        </a:rPr>
                        <a:t>Låga kostnader</a:t>
                      </a:r>
                    </a:p>
                  </a:txBody>
                  <a:tcPr>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2000" dirty="0">
                          <a:latin typeface="+mj-lt"/>
                        </a:rPr>
                        <a:t>Dyrbar livsstil</a:t>
                      </a:r>
                    </a:p>
                  </a:txBody>
                  <a:tcPr>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17176501"/>
                  </a:ext>
                </a:extLst>
              </a:tr>
            </a:tbl>
          </a:graphicData>
        </a:graphic>
      </p:graphicFrame>
      <p:sp>
        <p:nvSpPr>
          <p:cNvPr id="4" name="Platshållare för text 3">
            <a:extLst>
              <a:ext uri="{FF2B5EF4-FFF2-40B4-BE49-F238E27FC236}">
                <a16:creationId xmlns:a16="http://schemas.microsoft.com/office/drawing/2014/main" id="{6B5F8E86-FF3F-993E-7A45-662623EF3102}"/>
              </a:ext>
            </a:extLst>
          </p:cNvPr>
          <p:cNvSpPr>
            <a:spLocks noGrp="1"/>
          </p:cNvSpPr>
          <p:nvPr>
            <p:ph type="body" sz="quarter" idx="11"/>
          </p:nvPr>
        </p:nvSpPr>
        <p:spPr>
          <a:xfrm>
            <a:off x="809624" y="6407151"/>
            <a:ext cx="1307934" cy="201993"/>
          </a:xfrm>
        </p:spPr>
        <p:txBody>
          <a:bodyPr>
            <a:noAutofit/>
          </a:bodyPr>
          <a:lstStyle/>
          <a:p>
            <a:r>
              <a:rPr lang="sv-SE" dirty="0"/>
              <a:t>PENSIONSPYRAMIDEN</a:t>
            </a:r>
          </a:p>
        </p:txBody>
      </p:sp>
    </p:spTree>
    <p:extLst>
      <p:ext uri="{BB962C8B-B14F-4D97-AF65-F5344CB8AC3E}">
        <p14:creationId xmlns:p14="http://schemas.microsoft.com/office/powerpoint/2010/main" val="2691603639"/>
      </p:ext>
    </p:extLst>
  </p:cSld>
  <p:clrMapOvr>
    <a:masterClrMapping/>
  </p:clrMapOvr>
</p:sld>
</file>

<file path=ppt/theme/theme1.xml><?xml version="1.0" encoding="utf-8"?>
<a:theme xmlns:a="http://schemas.openxmlformats.org/drawingml/2006/main" name="familjejuridik">
  <a:themeElements>
    <a:clrScheme name="pension">
      <a:dk1>
        <a:srgbClr val="000000"/>
      </a:dk1>
      <a:lt1>
        <a:srgbClr val="FFFFFF"/>
      </a:lt1>
      <a:dk2>
        <a:srgbClr val="44546A"/>
      </a:dk2>
      <a:lt2>
        <a:srgbClr val="E7E6E6"/>
      </a:lt2>
      <a:accent1>
        <a:srgbClr val="BD3D69"/>
      </a:accent1>
      <a:accent2>
        <a:srgbClr val="A32425"/>
      </a:accent2>
      <a:accent3>
        <a:srgbClr val="A5A5A5"/>
      </a:accent3>
      <a:accent4>
        <a:srgbClr val="CF366D"/>
      </a:accent4>
      <a:accent5>
        <a:srgbClr val="009CB3"/>
      </a:accent5>
      <a:accent6>
        <a:srgbClr val="575A60"/>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IIN0056 PPT_mall_pension" id="{FB09127F-4431-854F-A472-C7BB9A387971}" vid="{C982BD04-C075-854A-A222-551F175638BB}"/>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FIIN0056 PPT_mall_pension</Template>
  <TotalTime>304</TotalTime>
  <Words>1970</Words>
  <Application>Microsoft Office PowerPoint</Application>
  <PresentationFormat>Bredbild</PresentationFormat>
  <Paragraphs>192</Paragraphs>
  <Slides>14</Slides>
  <Notes>14</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14</vt:i4>
      </vt:variant>
    </vt:vector>
  </HeadingPairs>
  <TitlesOfParts>
    <vt:vector size="19" baseType="lpstr">
      <vt:lpstr>ＭＳ Ｐゴシック</vt:lpstr>
      <vt:lpstr>Arial</vt:lpstr>
      <vt:lpstr>Calibri</vt:lpstr>
      <vt:lpstr>Georgia</vt:lpstr>
      <vt:lpstr>familjejuridik</vt:lpstr>
      <vt:lpstr>PENSIONSPYRAMIDEN</vt:lpstr>
      <vt:lpstr>LÄR KÄNNA DIN PENSION</vt:lpstr>
      <vt:lpstr>VAD GER RÄTT TILL ALLMÄN PENSION?</vt:lpstr>
      <vt:lpstr>STÖD TILL DEN MED LÅG PENSION</vt:lpstr>
      <vt:lpstr>VAD GER ALLMÄN PENSION?</vt:lpstr>
      <vt:lpstr>STÖD TILL DEN MED LÅG PENSION</vt:lpstr>
      <vt:lpstr>ÅTERBETALNINGSSKYDD/ EFTERLEVANDESKYDD</vt:lpstr>
      <vt:lpstr>TJÄNSTEPENSION</vt:lpstr>
      <vt:lpstr>DU BEHÖVER INTE HA ALLA RÄTT</vt:lpstr>
      <vt:lpstr>VAD FÅR JAG I MÅNADEN? – KOLLA PÅ MINPENSION.SE</vt:lpstr>
      <vt:lpstr>UTTAGSPLANERAREN</vt:lpstr>
      <vt:lpstr>En liten tankeställare…</vt:lpstr>
      <vt:lpstr>HÄR HITTAR DU MER INFO</vt:lpstr>
      <vt:lpstr>Tack!</vt:lpstr>
    </vt:vector>
  </TitlesOfParts>
  <Company>Finansinspektionen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Pensionspyramiden</dc:title>
  <dc:creator>Niklas Uppenberg;Adolphson Björck, Dan</dc:creator>
  <cp:lastModifiedBy>Vanda Brandt</cp:lastModifiedBy>
  <cp:revision>18</cp:revision>
  <dcterms:created xsi:type="dcterms:W3CDTF">2023-03-01T09:50:52Z</dcterms:created>
  <dcterms:modified xsi:type="dcterms:W3CDTF">2025-02-07T11:55:49Z</dcterms:modified>
</cp:coreProperties>
</file>