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63" r:id="rId2"/>
    <p:sldId id="301" r:id="rId3"/>
    <p:sldId id="302" r:id="rId4"/>
    <p:sldId id="300" r:id="rId5"/>
    <p:sldId id="287" r:id="rId6"/>
    <p:sldId id="291" r:id="rId7"/>
    <p:sldId id="304" r:id="rId8"/>
    <p:sldId id="305" r:id="rId9"/>
    <p:sldId id="306" r:id="rId10"/>
    <p:sldId id="307" r:id="rId11"/>
    <p:sldId id="292" r:id="rId12"/>
    <p:sldId id="293" r:id="rId13"/>
    <p:sldId id="295" r:id="rId14"/>
    <p:sldId id="308" r:id="rId15"/>
    <p:sldId id="309" r:id="rId16"/>
    <p:sldId id="285" r:id="rId17"/>
    <p:sldId id="296" r:id="rId18"/>
    <p:sldId id="272" r:id="rId19"/>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3E69"/>
    <a:srgbClr val="E05040"/>
    <a:srgbClr val="FF6600"/>
    <a:srgbClr val="DB9B3D"/>
    <a:srgbClr val="F5D162"/>
    <a:srgbClr val="E37D61"/>
    <a:srgbClr val="44999C"/>
    <a:srgbClr val="00A780"/>
    <a:srgbClr val="404040"/>
    <a:srgbClr val="91CAAF"/>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57407B-8011-4B4E-95CE-3EFE0768EC34}" v="5" dt="2024-01-11T12:14:32.272"/>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Mörkt format 2 - Dekorfärg 1/Dekorfärg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803" autoAdjust="0"/>
  </p:normalViewPr>
  <p:slideViewPr>
    <p:cSldViewPr snapToGrid="0" showGuides="1">
      <p:cViewPr varScale="1">
        <p:scale>
          <a:sx n="92" d="100"/>
          <a:sy n="92" d="100"/>
        </p:scale>
        <p:origin x="1278" y="96"/>
      </p:cViewPr>
      <p:guideLst>
        <p:guide orient="horz" pos="2160"/>
        <p:guide pos="3863"/>
      </p:guideLst>
    </p:cSldViewPr>
  </p:slideViewPr>
  <p:notesTextViewPr>
    <p:cViewPr>
      <p:scale>
        <a:sx n="1" d="1"/>
        <a:sy n="1" d="1"/>
      </p:scale>
      <p:origin x="0" y="0"/>
    </p:cViewPr>
  </p:notesTextViewPr>
  <p:notesViewPr>
    <p:cSldViewPr snapToGrid="0" showGuides="1">
      <p:cViewPr varScale="1">
        <p:scale>
          <a:sx n="85" d="100"/>
          <a:sy n="85" d="100"/>
        </p:scale>
        <p:origin x="388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1A1090-7399-BE47-B8B1-881EC826E9F9}" type="datetimeFigureOut">
              <a:rPr lang="sv-SE" smtClean="0"/>
              <a:t>2025-02-07</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91D9B3-0424-AE4A-B8B4-BBEE3C89A386}" type="slidenum">
              <a:rPr lang="sv-SE" smtClean="0"/>
              <a:t>‹#›</a:t>
            </a:fld>
            <a:endParaRPr lang="sv-SE"/>
          </a:p>
        </p:txBody>
      </p:sp>
    </p:spTree>
    <p:extLst>
      <p:ext uri="{BB962C8B-B14F-4D97-AF65-F5344CB8AC3E}">
        <p14:creationId xmlns:p14="http://schemas.microsoft.com/office/powerpoint/2010/main" val="3305997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1</a:t>
            </a:fld>
            <a:endParaRPr lang="sv-SE"/>
          </a:p>
        </p:txBody>
      </p:sp>
    </p:spTree>
    <p:extLst>
      <p:ext uri="{BB962C8B-B14F-4D97-AF65-F5344CB8AC3E}">
        <p14:creationId xmlns:p14="http://schemas.microsoft.com/office/powerpoint/2010/main" val="28513993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eaLnBrk="1" hangingPunct="1"/>
            <a:r>
              <a:rPr lang="sv-SE" altLang="sv-SE" dirty="0"/>
              <a:t>Om du har arbetat och betalat skatt så kan du ta ut den del som du tjänat in till själv från 63 års ålder. Men åldersgränserna är på väg att höjas, så har du många år kvar till din pension kan åldersgränsen ha höjts med några år. Den här pensionen betalas ut så länge du lever. De statliga stöden, som garantipension och äldreförsörjningsstöd, betalas ut från 66 års ålder. Även här är kommer åldersgränsen att höjas framöver. Du ansöker om de här delarna i din pension hos Pensionsmyndigheten. Du måste alltid ansöka om pengarna. </a:t>
            </a:r>
          </a:p>
          <a:p>
            <a:pPr eaLnBrk="1" hangingPunct="1"/>
            <a:endParaRPr lang="sv-SE" altLang="sv-SE" dirty="0"/>
          </a:p>
          <a:p>
            <a:pPr eaLnBrk="1" hangingPunct="1"/>
            <a:r>
              <a:rPr lang="sv-SE" altLang="sv-SE" dirty="0"/>
              <a:t>Har du tjänstepension kan du ha flera olika, till exempel om du haft flera olika arbetsgivare. Du ansöker om pensionen hos de bolag som förvaltar pengarna. Bolagen brukar höra av sig, men du kan också se på </a:t>
            </a:r>
            <a:r>
              <a:rPr lang="sv-SE" altLang="sv-SE" dirty="0" err="1"/>
              <a:t>minPension</a:t>
            </a:r>
            <a:r>
              <a:rPr lang="sv-SE" altLang="sv-SE" dirty="0"/>
              <a:t> var pengarna finns. Tjänstepensionen kan du ta ut på kortare tid än livsvarig utbetalning. I en del avtal är den lägsta uttagsåldern 55 år, i andra avtal är den högre.</a:t>
            </a:r>
          </a:p>
          <a:p>
            <a:pPr eaLnBrk="1" hangingPunct="1"/>
            <a:endParaRPr lang="sv-SE" altLang="sv-SE" dirty="0"/>
          </a:p>
          <a:p>
            <a:pPr eaLnBrk="1" hangingPunct="1"/>
            <a:r>
              <a:rPr lang="sv-SE" altLang="sv-SE" dirty="0"/>
              <a:t>Privat pension kan ofta tas ut tidigast från 55 år men andra typer av privat sparande som inte är öronmärkt till pensionen har i regel ingen lägsta ålder för uttag.</a:t>
            </a:r>
          </a:p>
        </p:txBody>
      </p:sp>
      <p:sp>
        <p:nvSpPr>
          <p:cNvPr id="4" name="Platshållare för bildnummer 3"/>
          <p:cNvSpPr>
            <a:spLocks noGrp="1"/>
          </p:cNvSpPr>
          <p:nvPr>
            <p:ph type="sldNum" sz="quarter" idx="5"/>
          </p:nvPr>
        </p:nvSpPr>
        <p:spPr/>
        <p:txBody>
          <a:bodyPr/>
          <a:lstStyle/>
          <a:p>
            <a:fld id="{6391D9B3-0424-AE4A-B8B4-BBEE3C89A386}" type="slidenum">
              <a:rPr lang="sv-SE" smtClean="0"/>
              <a:t>10</a:t>
            </a:fld>
            <a:endParaRPr lang="sv-SE"/>
          </a:p>
        </p:txBody>
      </p:sp>
    </p:spTree>
    <p:extLst>
      <p:ext uri="{BB962C8B-B14F-4D97-AF65-F5344CB8AC3E}">
        <p14:creationId xmlns:p14="http://schemas.microsoft.com/office/powerpoint/2010/main" val="6691773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latin typeface="+mn-lt"/>
              </a:rPr>
              <a:t>Pengar får anhöriga kan också vara viktiga. Återbetalningsskydd och andra typer av efterlevandeskydd i tjänstepensionen – viktig att ta reda på för den som lever med någon partner. Finns det eller finns det inte? </a:t>
            </a:r>
          </a:p>
          <a:p>
            <a:r>
              <a:rPr lang="sv-SE" dirty="0">
                <a:latin typeface="+mn-lt"/>
              </a:rPr>
              <a:t> </a:t>
            </a:r>
          </a:p>
          <a:p>
            <a:pPr algn="l"/>
            <a:r>
              <a:rPr lang="sv-SE" dirty="0">
                <a:latin typeface="+mn-lt"/>
              </a:rPr>
              <a:t>Omställningspension, finns i den allmänna pensionen, och är något som du kan få under tolv månader. För att kunna få omställningspension ska du vara född 1958 eller senare, yngre än 66 år och ha bott tillsammans med din make, maka eller registrerade partner vid dödsfallet. </a:t>
            </a:r>
          </a:p>
          <a:p>
            <a:pPr algn="l"/>
            <a:endParaRPr lang="sv-SE" dirty="0">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dirty="0">
                <a:latin typeface="+mn-lt"/>
              </a:rPr>
              <a:t>Du som är barn och har en förälder som avlidit kan få barnpension som ett ekonomiskt stöd. Barnpensionen ersätter en del av den försörjning som den avlidne föräldern bidrog med. Får du en låg eller ingen barnpension kan du även få efterlevandestöd till barn. Du kan få barnpension som längst till och med juni det år som du fyller 20 år.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dirty="0">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dirty="0">
                <a:latin typeface="+mn-lt"/>
              </a:rPr>
              <a:t>Stöden betalas ut automatiskt för den som bor i Sverige. Men kan behöva sökas om du bor utomlands. Du som är bosatt utanför Sverige och får pension från Pensionsmyndigheten eller ersättning från Försäkringskassan behöver varje år lämna ett levnadsintyg. Pensionsbolagen har motsvarande lösning. </a:t>
            </a:r>
          </a:p>
        </p:txBody>
      </p:sp>
      <p:sp>
        <p:nvSpPr>
          <p:cNvPr id="4" name="Platshållare för bildnummer 3"/>
          <p:cNvSpPr>
            <a:spLocks noGrp="1"/>
          </p:cNvSpPr>
          <p:nvPr>
            <p:ph type="sldNum" sz="quarter" idx="5"/>
          </p:nvPr>
        </p:nvSpPr>
        <p:spPr/>
        <p:txBody>
          <a:bodyPr/>
          <a:lstStyle/>
          <a:p>
            <a:fld id="{6391D9B3-0424-AE4A-B8B4-BBEE3C89A386}" type="slidenum">
              <a:rPr lang="sv-SE" smtClean="0"/>
              <a:t>11</a:t>
            </a:fld>
            <a:endParaRPr lang="sv-SE"/>
          </a:p>
        </p:txBody>
      </p:sp>
    </p:spTree>
    <p:extLst>
      <p:ext uri="{BB962C8B-B14F-4D97-AF65-F5344CB8AC3E}">
        <p14:creationId xmlns:p14="http://schemas.microsoft.com/office/powerpoint/2010/main" val="31607082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latin typeface="+mn-lt"/>
              </a:rPr>
              <a:t>Det är mycket som påverkar hur stor din pension blir. Två olika individer som har samma lön och samma jobb innan de går i pension kan ha helt olika pensionsnivåer. Att ha en hög pension innebär inte heller att du har en god ekonomi när du blir äldre, och vice versa. Du kan ha höga kostnader som gör att den höga pensionen ändå inte räcker till dina utgifter. Du kan ha låga kostnader som gör att du lever ganska gott på en relativt blygsam pension. </a:t>
            </a:r>
          </a:p>
          <a:p>
            <a:endParaRPr lang="sv-SE" dirty="0">
              <a:latin typeface="+mn-lt"/>
            </a:endParaRPr>
          </a:p>
          <a:p>
            <a:r>
              <a:rPr lang="sv-SE" dirty="0">
                <a:latin typeface="+mn-lt"/>
              </a:rPr>
              <a:t>Det som är bra är att ha koll på ungefär hur stor din pension kan bli i god tid innan du börjar ta ut dina pengar. Observera att pension som du inte tagit ut är inte utmätningsbar. Tjänstepension är en arbetsgivarägd försäkring. Allmän pension är en socialförsäkring. </a:t>
            </a:r>
          </a:p>
        </p:txBody>
      </p:sp>
      <p:sp>
        <p:nvSpPr>
          <p:cNvPr id="4" name="Platshållare för bildnummer 3"/>
          <p:cNvSpPr>
            <a:spLocks noGrp="1"/>
          </p:cNvSpPr>
          <p:nvPr>
            <p:ph type="sldNum" sz="quarter" idx="5"/>
          </p:nvPr>
        </p:nvSpPr>
        <p:spPr/>
        <p:txBody>
          <a:bodyPr/>
          <a:lstStyle/>
          <a:p>
            <a:fld id="{6391D9B3-0424-AE4A-B8B4-BBEE3C89A386}" type="slidenum">
              <a:rPr lang="sv-SE" smtClean="0"/>
              <a:t>12</a:t>
            </a:fld>
            <a:endParaRPr lang="sv-SE"/>
          </a:p>
        </p:txBody>
      </p:sp>
    </p:spTree>
    <p:extLst>
      <p:ext uri="{BB962C8B-B14F-4D97-AF65-F5344CB8AC3E}">
        <p14:creationId xmlns:p14="http://schemas.microsoft.com/office/powerpoint/2010/main" val="16822453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latin typeface="+mn-lt"/>
              </a:rPr>
              <a:t>Att börja ta ut sina pensionspengar kräver planering. Pensionerna finns på olika håll, en del behöver du ansöka om, andra kommer automatiskt. Det finns dessutom behovsprövade stöd som du kan vara berättigad till.</a:t>
            </a:r>
          </a:p>
          <a:p>
            <a:endParaRPr lang="sv-SE" dirty="0">
              <a:latin typeface="+mn-lt"/>
            </a:endParaRPr>
          </a:p>
          <a:p>
            <a:r>
              <a:rPr lang="sv-SE" dirty="0">
                <a:latin typeface="+mn-lt"/>
              </a:rPr>
              <a:t>På minpension.se kan du ta hjälp av Uttagsplaneraren, ett verktyg anpassat för alla som har mindre än ett år kvar till du kan börja ta ut någon av dina pensioner. Här beräknas vad pensionen blir efter skatt och du får en checklista på hur du ska göra för att ta ut alla dina pensioner. Dessutom kan du effektuera ditt uttag med e-legitimation hos några aktörer. I andra fall får man logga in hos branschens aktörer, eller i vissa fall är man hänvisad till blanketter.</a:t>
            </a:r>
          </a:p>
        </p:txBody>
      </p:sp>
      <p:sp>
        <p:nvSpPr>
          <p:cNvPr id="4" name="Platshållare för bildnummer 3"/>
          <p:cNvSpPr>
            <a:spLocks noGrp="1"/>
          </p:cNvSpPr>
          <p:nvPr>
            <p:ph type="sldNum" sz="quarter" idx="5"/>
          </p:nvPr>
        </p:nvSpPr>
        <p:spPr/>
        <p:txBody>
          <a:bodyPr/>
          <a:lstStyle/>
          <a:p>
            <a:fld id="{6391D9B3-0424-AE4A-B8B4-BBEE3C89A386}" type="slidenum">
              <a:rPr lang="sv-SE" smtClean="0"/>
              <a:t>13</a:t>
            </a:fld>
            <a:endParaRPr lang="sv-SE"/>
          </a:p>
        </p:txBody>
      </p:sp>
    </p:spTree>
    <p:extLst>
      <p:ext uri="{BB962C8B-B14F-4D97-AF65-F5344CB8AC3E}">
        <p14:creationId xmlns:p14="http://schemas.microsoft.com/office/powerpoint/2010/main" val="7146936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latin typeface="+mn-lt"/>
              </a:rPr>
              <a:t>Pensioner under utbetalning är beroende av inkomst-, pris- och börsutveckling.</a:t>
            </a:r>
          </a:p>
        </p:txBody>
      </p:sp>
      <p:sp>
        <p:nvSpPr>
          <p:cNvPr id="4" name="Platshållare för bildnummer 3"/>
          <p:cNvSpPr>
            <a:spLocks noGrp="1"/>
          </p:cNvSpPr>
          <p:nvPr>
            <p:ph type="sldNum" sz="quarter" idx="5"/>
          </p:nvPr>
        </p:nvSpPr>
        <p:spPr/>
        <p:txBody>
          <a:bodyPr/>
          <a:lstStyle/>
          <a:p>
            <a:fld id="{6391D9B3-0424-AE4A-B8B4-BBEE3C89A386}" type="slidenum">
              <a:rPr lang="sv-SE" smtClean="0"/>
              <a:t>14</a:t>
            </a:fld>
            <a:endParaRPr lang="sv-SE"/>
          </a:p>
        </p:txBody>
      </p:sp>
    </p:spTree>
    <p:extLst>
      <p:ext uri="{BB962C8B-B14F-4D97-AF65-F5344CB8AC3E}">
        <p14:creationId xmlns:p14="http://schemas.microsoft.com/office/powerpoint/2010/main" val="17090063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Om du vill flytta utomlands är det viktigt att ta reda på vilka möjligheter du har att få med dig dina inkomster som pensionär. Den pension du tjänat in till själv, inkomstpension, premiepension, inkomstpensionstillägg och tjänstepensioner, får du utbetalda var du än bor. Men om du är berättigad till olika typer av stöd, som garantipension, bostadstillägg och äldreförsörjningsstöd, så betalas de stöden bara ut om du bor i Sverige. Den som flyttar utomlands och som har en låg inkomst gör alltså klokt att kolla upp behovsprövade stöd i det land som man bosätter sig i.</a:t>
            </a:r>
          </a:p>
          <a:p>
            <a:endParaRPr lang="sv-SE" dirty="0"/>
          </a:p>
          <a:p>
            <a:r>
              <a:rPr lang="sv-SE" b="0" i="0" dirty="0">
                <a:effectLst/>
                <a:latin typeface="+mn-lt"/>
              </a:rPr>
              <a:t>Tänk på att valutaeffekten påverkar storleken på pensionen. För tio år sedan motsvarade en pension på 20 000 kronor i månaden 2 360 euro. Nu, år 2024, ger samma svenska pension cirka 1 785 euro. Svenska pensionärer utomlands känner alltså av kronfallet.</a:t>
            </a:r>
            <a:endParaRPr lang="sv-SE" b="0" dirty="0">
              <a:latin typeface="+mn-lt"/>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15</a:t>
            </a:fld>
            <a:endParaRPr lang="sv-SE"/>
          </a:p>
        </p:txBody>
      </p:sp>
    </p:spTree>
    <p:extLst>
      <p:ext uri="{BB962C8B-B14F-4D97-AF65-F5344CB8AC3E}">
        <p14:creationId xmlns:p14="http://schemas.microsoft.com/office/powerpoint/2010/main" val="7999982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16</a:t>
            </a:fld>
            <a:endParaRPr lang="sv-SE"/>
          </a:p>
        </p:txBody>
      </p:sp>
    </p:spTree>
    <p:extLst>
      <p:ext uri="{BB962C8B-B14F-4D97-AF65-F5344CB8AC3E}">
        <p14:creationId xmlns:p14="http://schemas.microsoft.com/office/powerpoint/2010/main" val="24101217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17</a:t>
            </a:fld>
            <a:endParaRPr lang="sv-SE"/>
          </a:p>
        </p:txBody>
      </p:sp>
    </p:spTree>
    <p:extLst>
      <p:ext uri="{BB962C8B-B14F-4D97-AF65-F5344CB8AC3E}">
        <p14:creationId xmlns:p14="http://schemas.microsoft.com/office/powerpoint/2010/main" val="21401213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18</a:t>
            </a:fld>
            <a:endParaRPr lang="sv-SE"/>
          </a:p>
        </p:txBody>
      </p:sp>
    </p:spTree>
    <p:extLst>
      <p:ext uri="{BB962C8B-B14F-4D97-AF65-F5344CB8AC3E}">
        <p14:creationId xmlns:p14="http://schemas.microsoft.com/office/powerpoint/2010/main" val="2772282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dirty="0">
                <a:latin typeface="+mn-lt"/>
              </a:rPr>
              <a:t>Minpension är ett samarbete mellan staten och pensionsbolagen. Här kan du se vad du tjänat in till din pension, både den allmänna</a:t>
            </a:r>
            <a:r>
              <a:rPr lang="sv-SE" baseline="0" dirty="0">
                <a:latin typeface="+mn-lt"/>
              </a:rPr>
              <a:t> </a:t>
            </a:r>
            <a:r>
              <a:rPr lang="sv-SE" dirty="0">
                <a:latin typeface="+mn-lt"/>
              </a:rPr>
              <a:t>tjänstepensionen och eventuellt privat sparande. Du kan dessutom göra en prognos för att se vad du kan förväntas få i pension. </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dirty="0">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sv-SE" dirty="0">
                <a:latin typeface="+mn-lt"/>
              </a:rPr>
              <a:t>Du kan göra olika typer av beräkningar, till exempel kan du se vad som händer om du väljer att arbeta ett år längre än du tänkt.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457200" rtl="0" eaLnBrk="1" fontAlgn="auto" latinLnBrk="0" hangingPunct="1">
              <a:lnSpc>
                <a:spcPct val="100000"/>
              </a:lnSpc>
              <a:spcBef>
                <a:spcPts val="0"/>
              </a:spcBef>
              <a:spcAft>
                <a:spcPts val="0"/>
              </a:spcAft>
              <a:buClrTx/>
              <a:buSzTx/>
              <a:buFontTx/>
              <a:buNone/>
              <a:tabLst/>
              <a:defRPr/>
            </a:pPr>
            <a:r>
              <a:rPr lang="sv-SE" dirty="0">
                <a:latin typeface="+mn-lt"/>
              </a:rPr>
              <a:t>Hos </a:t>
            </a:r>
            <a:r>
              <a:rPr lang="sv-SE" dirty="0" err="1">
                <a:latin typeface="+mn-lt"/>
              </a:rPr>
              <a:t>minPension</a:t>
            </a:r>
            <a:r>
              <a:rPr lang="sv-SE" dirty="0">
                <a:latin typeface="+mn-lt"/>
              </a:rPr>
              <a:t> har drygt 4,8 miljoner människor loggat in sedan start. Under fjolåret genomfördes cirka 50 miljoner prognoser. </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dirty="0">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sv-SE" dirty="0">
                <a:latin typeface="+mn-lt"/>
              </a:rPr>
              <a:t>Finns dock begränsningar:</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personer med skyddad identitet.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personer där personnumret har upphört.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personer som är under 16 år eller äldre än 80 år.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personer med sjukersättning kan inte få en prognos som stämmer.</a:t>
            </a:r>
            <a:endParaRPr lang="sv-SE" u="sng" dirty="0">
              <a:solidFill>
                <a:srgbClr val="FF0000"/>
              </a:solidFill>
              <a:latin typeface="+mn-lt"/>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2</a:t>
            </a:fld>
            <a:endParaRPr lang="sv-SE"/>
          </a:p>
        </p:txBody>
      </p:sp>
    </p:spTree>
    <p:extLst>
      <p:ext uri="{BB962C8B-B14F-4D97-AF65-F5344CB8AC3E}">
        <p14:creationId xmlns:p14="http://schemas.microsoft.com/office/powerpoint/2010/main" val="4277709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latin typeface="+mn-lt"/>
              </a:rPr>
              <a:t>Så här ser det ut när du loggat in på din sida, med mobilt bank-id och ditt personnummer. Har du inget mobilt bank-id kan du gå till ett servicekontor eller ringa till Pensionsmyndigheten 0771-776 776 för att få hjälp. </a:t>
            </a:r>
          </a:p>
          <a:p>
            <a:endParaRPr lang="sv-SE" dirty="0">
              <a:latin typeface="+mn-lt"/>
            </a:endParaRPr>
          </a:p>
          <a:p>
            <a:r>
              <a:rPr lang="sv-SE" dirty="0">
                <a:latin typeface="+mn-lt"/>
              </a:rPr>
              <a:t>Den här prognosen visar vad du har i lön nu och vad dina pensionsutbetalningar förväntas bli. Observera att du kan ha tjänstepension och privat pensionssparande som inte betalas ut livsvarigt. Därför minskar pensionen i det här diagrammet. Det går ofta att ändra utbetalningstidens längd om du gör det innan du börjar ta ut pensionen. </a:t>
            </a:r>
            <a:r>
              <a:rPr lang="sv-SE" u="none" dirty="0">
                <a:latin typeface="+mn-lt"/>
              </a:rPr>
              <a:t>Du kan också se vad den förväntade medellivslängden är. </a:t>
            </a:r>
            <a:r>
              <a:rPr lang="sv-SE" dirty="0">
                <a:latin typeface="+mn-lt"/>
              </a:rPr>
              <a:t>Drar du i reglaget kan du snabbt se vad som händer om du jobbar längre eller väljer att sluta tidigare och hur det påverkar din pension. </a:t>
            </a:r>
          </a:p>
        </p:txBody>
      </p:sp>
      <p:sp>
        <p:nvSpPr>
          <p:cNvPr id="4" name="Platshållare för bildnummer 3"/>
          <p:cNvSpPr>
            <a:spLocks noGrp="1"/>
          </p:cNvSpPr>
          <p:nvPr>
            <p:ph type="sldNum" sz="quarter" idx="5"/>
          </p:nvPr>
        </p:nvSpPr>
        <p:spPr/>
        <p:txBody>
          <a:bodyPr/>
          <a:lstStyle/>
          <a:p>
            <a:fld id="{6391D9B3-0424-AE4A-B8B4-BBEE3C89A386}" type="slidenum">
              <a:rPr lang="sv-SE" smtClean="0"/>
              <a:t>3</a:t>
            </a:fld>
            <a:endParaRPr lang="sv-SE"/>
          </a:p>
        </p:txBody>
      </p:sp>
    </p:spTree>
    <p:extLst>
      <p:ext uri="{BB962C8B-B14F-4D97-AF65-F5344CB8AC3E}">
        <p14:creationId xmlns:p14="http://schemas.microsoft.com/office/powerpoint/2010/main" val="2899131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3795999"/>
          </a:xfrm>
        </p:spPr>
        <p:txBody>
          <a:bodyPr/>
          <a:lstStyle/>
          <a:p>
            <a:pPr eaLnBrk="1" hangingPunct="1"/>
            <a:r>
              <a:rPr lang="sv-SE" altLang="sv-SE" dirty="0">
                <a:latin typeface="+mn-lt"/>
              </a:rPr>
              <a:t>Det här är </a:t>
            </a:r>
            <a:r>
              <a:rPr lang="sv-SE" altLang="sv-SE" b="1" dirty="0">
                <a:latin typeface="+mn-lt"/>
              </a:rPr>
              <a:t>pensionspyramiden</a:t>
            </a:r>
            <a:r>
              <a:rPr lang="sv-SE" altLang="sv-SE" dirty="0">
                <a:latin typeface="+mn-lt"/>
              </a:rPr>
              <a:t>, den symbol som pensionsbranschen gemensamt använder sig av för att tydliggöra att pensionen består av olika delar. </a:t>
            </a:r>
          </a:p>
          <a:p>
            <a:pPr eaLnBrk="1" hangingPunct="1"/>
            <a:endParaRPr lang="sv-SE" altLang="sv-SE" b="1" dirty="0">
              <a:latin typeface="+mn-lt"/>
            </a:endParaRPr>
          </a:p>
          <a:p>
            <a:pPr eaLnBrk="1" hangingPunct="1"/>
            <a:r>
              <a:rPr lang="sv-SE" altLang="sv-SE" b="0" dirty="0">
                <a:latin typeface="+mn-lt"/>
              </a:rPr>
              <a:t>I botten finns den </a:t>
            </a:r>
            <a:r>
              <a:rPr lang="sv-SE" altLang="sv-SE" b="1" dirty="0">
                <a:latin typeface="+mn-lt"/>
              </a:rPr>
              <a:t>allmänna pensionen</a:t>
            </a:r>
            <a:r>
              <a:rPr lang="sv-SE" altLang="sv-SE" b="0" dirty="0">
                <a:latin typeface="+mn-lt"/>
              </a:rPr>
              <a:t>. Villkoren bestäms genom </a:t>
            </a:r>
            <a:r>
              <a:rPr lang="sv-SE" altLang="sv-SE" b="1" dirty="0">
                <a:latin typeface="+mn-lt"/>
              </a:rPr>
              <a:t>politiska beslut.</a:t>
            </a:r>
            <a:r>
              <a:rPr lang="sv-SE" altLang="sv-SE" b="1" baseline="0" dirty="0">
                <a:latin typeface="+mn-lt"/>
              </a:rPr>
              <a:t> </a:t>
            </a:r>
            <a:r>
              <a:rPr lang="sv-SE" altLang="sv-SE" b="0" baseline="0" dirty="0">
                <a:latin typeface="+mn-lt"/>
              </a:rPr>
              <a:t>I mitten finns </a:t>
            </a:r>
            <a:r>
              <a:rPr lang="sv-SE" altLang="sv-SE" b="1" baseline="0" dirty="0">
                <a:latin typeface="+mn-lt"/>
              </a:rPr>
              <a:t>tjänstepensionen</a:t>
            </a:r>
            <a:r>
              <a:rPr lang="sv-SE" altLang="sv-SE" b="0" baseline="0" dirty="0">
                <a:latin typeface="+mn-lt"/>
              </a:rPr>
              <a:t> eller avtalspensionen som den ibland kallas. Villkoren bestäms genom </a:t>
            </a:r>
            <a:r>
              <a:rPr lang="sv-SE" altLang="sv-SE" b="1" baseline="0" dirty="0">
                <a:latin typeface="+mn-lt"/>
              </a:rPr>
              <a:t>avtal på arbetsmarknaden</a:t>
            </a:r>
            <a:r>
              <a:rPr lang="sv-SE" altLang="sv-SE" b="0" baseline="0" dirty="0">
                <a:latin typeface="+mn-lt"/>
              </a:rPr>
              <a:t>. </a:t>
            </a:r>
            <a:r>
              <a:rPr lang="sv-SE" altLang="sv-SE" b="0" dirty="0">
                <a:latin typeface="+mn-lt"/>
              </a:rPr>
              <a:t>Tjänstepension</a:t>
            </a:r>
            <a:r>
              <a:rPr lang="sv-SE" altLang="sv-SE" dirty="0">
                <a:latin typeface="+mn-lt"/>
              </a:rPr>
              <a:t> omfattas de av som arbetar på arbetsplatser med kollektivavtal, eller har ett hängavtal till ett kollektivavtal. I vissa fall kan en anställd även ha tjänstepension utan avtal, det kallas då individuell tjänstepension. </a:t>
            </a:r>
            <a:r>
              <a:rPr lang="sv-SE" altLang="sv-SE" b="1" dirty="0">
                <a:latin typeface="+mn-lt"/>
              </a:rPr>
              <a:t>Privat pensionssparande</a:t>
            </a:r>
            <a:r>
              <a:rPr lang="sv-SE" altLang="sv-SE" dirty="0">
                <a:latin typeface="+mn-lt"/>
              </a:rPr>
              <a:t> kan förekomma på många olika sätt även om vi oftast tänker på en privat pensionsförsäkring. Om du är anställd och har en</a:t>
            </a:r>
            <a:r>
              <a:rPr lang="sv-SE" altLang="sv-SE" baseline="0" dirty="0">
                <a:latin typeface="+mn-lt"/>
              </a:rPr>
              <a:t> tjänstepension har du inte möjlighet att göra en avdragsgill inbetalning till en pensionsförsäkring. Men om du har eget företag eller är anställd utan tjänstepension kan du göra det. </a:t>
            </a:r>
            <a:r>
              <a:rPr lang="sv-SE" baseline="0" dirty="0">
                <a:latin typeface="+mn-lt"/>
              </a:rPr>
              <a:t>Du kan förstås ha ett eget sparande, till exempel på ett Investeringssparkonto (ISK), som du använda som extra pengar när du blivit pensionär. De pengarna är dock inte öronmärkta för pension och finns därför inte med här. </a:t>
            </a:r>
          </a:p>
          <a:p>
            <a:endParaRPr lang="sv-SE" baseline="0" dirty="0">
              <a:latin typeface="+mn-lt"/>
            </a:endParaRPr>
          </a:p>
          <a:p>
            <a:r>
              <a:rPr lang="sv-SE" baseline="0" dirty="0">
                <a:latin typeface="+mn-lt"/>
              </a:rPr>
              <a:t>Pensionssystemet har olika huvudmän, både staten och arbetsmarknadens parter.</a:t>
            </a:r>
          </a:p>
        </p:txBody>
      </p:sp>
      <p:sp>
        <p:nvSpPr>
          <p:cNvPr id="4" name="Platshållare för bildnummer 3"/>
          <p:cNvSpPr>
            <a:spLocks noGrp="1"/>
          </p:cNvSpPr>
          <p:nvPr>
            <p:ph type="sldNum" sz="quarter" idx="5"/>
          </p:nvPr>
        </p:nvSpPr>
        <p:spPr/>
        <p:txBody>
          <a:bodyPr/>
          <a:lstStyle/>
          <a:p>
            <a:fld id="{6391D9B3-0424-AE4A-B8B4-BBEE3C89A386}" type="slidenum">
              <a:rPr lang="sv-SE" smtClean="0"/>
              <a:t>4</a:t>
            </a:fld>
            <a:endParaRPr lang="sv-SE"/>
          </a:p>
        </p:txBody>
      </p:sp>
    </p:spTree>
    <p:extLst>
      <p:ext uri="{BB962C8B-B14F-4D97-AF65-F5344CB8AC3E}">
        <p14:creationId xmlns:p14="http://schemas.microsoft.com/office/powerpoint/2010/main" val="601992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4284664"/>
          </a:xfrm>
        </p:spPr>
        <p:txBody>
          <a:bodyPr/>
          <a:lstStyle/>
          <a:p>
            <a:pPr eaLnBrk="1" hangingPunct="1"/>
            <a:r>
              <a:rPr lang="sv-SE" altLang="sv-SE" dirty="0">
                <a:latin typeface="+mn-lt"/>
              </a:rPr>
              <a:t>Alla inkomster som man skattar för är pensionsgrundande. Den allmänna pensionen beräknas på inkomsten upp till ett tak motsvarande cirka 51 250  kr/mån år 2024 (8,07 inkomstbasbelopp minus egenavgiften om 7 procent först ska dras av.) </a:t>
            </a:r>
          </a:p>
          <a:p>
            <a:pPr eaLnBrk="1" hangingPunct="1"/>
            <a:endParaRPr lang="sv-SE" altLang="sv-SE" dirty="0"/>
          </a:p>
          <a:p>
            <a:pPr eaLnBrk="1" hangingPunct="1"/>
            <a:r>
              <a:rPr lang="sv-SE" altLang="sv-SE" dirty="0">
                <a:latin typeface="+mn-lt"/>
              </a:rPr>
              <a:t>Inkomster över denna gräns ger ingen allmän pensionsrätt. För att få tillgodoräkna sig pensionsrätter krävs en inkomst som överstiger ca 24 200 kr år 2024 (42,3 procent av prisbasbeloppet), det vill säga grundavdraget för skattskyldighet. Har man det får man pensionsrätter beräknat från första kronan. Det är alltså inte ett grundavdrag utan ett tröskelvärde. Observera att kapitalinkomster, till exempel ränteinkomster, inte är pensionsgrundande. Inte heller pensioner eller privata pensionsförsäkringar är pensionsgrundande.</a:t>
            </a:r>
            <a:br>
              <a:rPr lang="sv-SE" dirty="0">
                <a:latin typeface="+mn-lt"/>
              </a:rPr>
            </a:br>
            <a:endParaRPr lang="sv-SE" altLang="sv-SE" dirty="0">
              <a:latin typeface="+mn-lt"/>
            </a:endParaRPr>
          </a:p>
          <a:p>
            <a:pPr eaLnBrk="1" hangingPunct="1"/>
            <a:r>
              <a:rPr lang="sv-SE" altLang="sv-SE" dirty="0">
                <a:latin typeface="+mn-lt"/>
              </a:rPr>
              <a:t>Det här ger också pensionsrätter i den allmänna pensionen: </a:t>
            </a:r>
          </a:p>
          <a:p>
            <a:pPr marL="171450" indent="-171450" eaLnBrk="1" hangingPunct="1">
              <a:buFont typeface="Arial" panose="020B0604020202020204" pitchFamily="34" charset="0"/>
              <a:buChar char="•"/>
            </a:pPr>
            <a:r>
              <a:rPr lang="sv-SE" altLang="sv-SE" dirty="0">
                <a:latin typeface="+mn-lt"/>
              </a:rPr>
              <a:t>Barnår - Barnets första fyra år ger pensionsrätt till den av vårdnadshavarna som har lägst inkomst. Kan flyttas över till den andra. </a:t>
            </a:r>
          </a:p>
          <a:p>
            <a:pPr marL="171450" indent="-171450" eaLnBrk="1" hangingPunct="1">
              <a:buFont typeface="Arial" panose="020B0604020202020204" pitchFamily="34" charset="0"/>
              <a:buChar char="•"/>
            </a:pPr>
            <a:r>
              <a:rPr lang="sv-SE" altLang="sv-SE" dirty="0">
                <a:latin typeface="+mn-lt"/>
              </a:rPr>
              <a:t>Plikttjänst – Gäller när man gjort plikttjänst minst 120 dagar i följd under åren 1995-2010. </a:t>
            </a:r>
          </a:p>
          <a:p>
            <a:pPr marL="171450" indent="-171450" eaLnBrk="1" hangingPunct="1">
              <a:buFont typeface="Arial" panose="020B0604020202020204" pitchFamily="34" charset="0"/>
              <a:buChar char="•"/>
            </a:pPr>
            <a:r>
              <a:rPr lang="sv-SE" altLang="sv-SE" dirty="0">
                <a:latin typeface="+mn-lt"/>
              </a:rPr>
              <a:t>Studier – Studier som ger rätt till studiebidrag och studielån ger pensionsrätt. </a:t>
            </a:r>
          </a:p>
          <a:p>
            <a:pPr marL="171450" indent="-171450" eaLnBrk="1" hangingPunct="1">
              <a:buFont typeface="Arial" panose="020B0604020202020204" pitchFamily="34" charset="0"/>
              <a:buChar char="•"/>
            </a:pPr>
            <a:r>
              <a:rPr lang="sv-SE" altLang="sv-SE" dirty="0">
                <a:latin typeface="+mn-lt"/>
              </a:rPr>
              <a:t>Sjukersättning - Ger både pensionsgrundande inkomst och pensionsgrundande belopp, om denna är inkomstrelaterad. </a:t>
            </a:r>
          </a:p>
        </p:txBody>
      </p:sp>
      <p:sp>
        <p:nvSpPr>
          <p:cNvPr id="4" name="Platshållare för bildnummer 3"/>
          <p:cNvSpPr>
            <a:spLocks noGrp="1"/>
          </p:cNvSpPr>
          <p:nvPr>
            <p:ph type="sldNum" sz="quarter" idx="5"/>
          </p:nvPr>
        </p:nvSpPr>
        <p:spPr/>
        <p:txBody>
          <a:bodyPr/>
          <a:lstStyle/>
          <a:p>
            <a:fld id="{6391D9B3-0424-AE4A-B8B4-BBEE3C89A386}" type="slidenum">
              <a:rPr lang="sv-SE" smtClean="0"/>
              <a:t>5</a:t>
            </a:fld>
            <a:endParaRPr lang="sv-SE"/>
          </a:p>
        </p:txBody>
      </p:sp>
    </p:spTree>
    <p:extLst>
      <p:ext uri="{BB962C8B-B14F-4D97-AF65-F5344CB8AC3E}">
        <p14:creationId xmlns:p14="http://schemas.microsoft.com/office/powerpoint/2010/main" val="3833658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4434978"/>
          </a:xfrm>
        </p:spPr>
        <p:txBody>
          <a:bodyPr/>
          <a:lstStyle/>
          <a:p>
            <a:r>
              <a:rPr lang="sv-SE" sz="1200" dirty="0"/>
              <a:t>Det finns stöd till den som har låg pension. En del kommer automatiskt och en del måste du ansöka om själv. Stöden betalas ut från 66 års ålder. Från 2026 kommer åldern att höjas till 67 år och ytterligare höjningar av åldern kan komma senare. </a:t>
            </a:r>
          </a:p>
          <a:p>
            <a:endParaRPr lang="sv-SE" sz="1200" dirty="0"/>
          </a:p>
          <a:p>
            <a:pPr algn="l"/>
            <a:r>
              <a:rPr lang="sv-SE" sz="1200" dirty="0"/>
              <a:t>Garantipensionen fyller ut låg pension. Nivån på garantipensionen är kopplad till </a:t>
            </a:r>
            <a:r>
              <a:rPr lang="sv-SE" sz="1200" dirty="0" err="1"/>
              <a:t>boendeår</a:t>
            </a:r>
            <a:r>
              <a:rPr lang="sv-SE" sz="1200" dirty="0"/>
              <a:t> i Sverige. För maxbeloppet krävs 40 års boendetid ”som vuxen”. Garantipensionen räknas upp med inflationen. Du kan få garantipension om du bor i Sverige. Om din inkomstgrundade pension når en viss nivå får du ingen garantipension. </a:t>
            </a:r>
          </a:p>
          <a:p>
            <a:pPr algn="l"/>
            <a:endParaRPr lang="sv-SE" sz="1200" dirty="0"/>
          </a:p>
          <a:p>
            <a:pPr>
              <a:lnSpc>
                <a:spcPct val="110000"/>
              </a:lnSpc>
              <a:spcAft>
                <a:spcPts val="600"/>
              </a:spcAft>
            </a:pPr>
            <a:r>
              <a:rPr lang="sv-SE" sz="1200" dirty="0"/>
              <a:t>Inkomstpensionstillägg infördes år 2021. Det ger extra stöd till den som har arbetat många år och som har en inkomstpension på mellan 9 300 -17 500 kronor i månaden. Maximalt stöd är 600 kronor i månaden före skatt. </a:t>
            </a:r>
          </a:p>
          <a:p>
            <a:endParaRPr lang="sv-SE"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En enkel tumregel är att är att du som är ensamstående och har en månadsinkomst omkring eller lägre än 19 000 kronor efter skatt bör kontrollera om du kan ha rätt till bostadstillägg. För gifta gäller andra belopp. Din bostadskostnad, familjesituation och din totala ekonomi påverkar hur mycket du kan få i bostadstillägg. Många får avslag, och anledningarna kan vara många (tjänstepension, förmögenhet, sambo, fritidshus). Bostadstillägg kräver en ansökan som görs hos Pensionsmyndigheten. På samma gång avgörs om äldreförsörjningsstöd också ska betalas ut. Äldreförsörjningsstödet fyller ut när du, trots bostadstillägg, får en pension som är lägre än ”skälig levnadsnivå”. </a:t>
            </a:r>
          </a:p>
        </p:txBody>
      </p:sp>
      <p:sp>
        <p:nvSpPr>
          <p:cNvPr id="4" name="Platshållare för bildnummer 3"/>
          <p:cNvSpPr>
            <a:spLocks noGrp="1"/>
          </p:cNvSpPr>
          <p:nvPr>
            <p:ph type="sldNum" sz="quarter" idx="5"/>
          </p:nvPr>
        </p:nvSpPr>
        <p:spPr/>
        <p:txBody>
          <a:bodyPr/>
          <a:lstStyle/>
          <a:p>
            <a:fld id="{6391D9B3-0424-AE4A-B8B4-BBEE3C89A386}" type="slidenum">
              <a:rPr lang="sv-SE" smtClean="0"/>
              <a:t>6</a:t>
            </a:fld>
            <a:endParaRPr lang="sv-SE"/>
          </a:p>
        </p:txBody>
      </p:sp>
    </p:spTree>
    <p:extLst>
      <p:ext uri="{BB962C8B-B14F-4D97-AF65-F5344CB8AC3E}">
        <p14:creationId xmlns:p14="http://schemas.microsoft.com/office/powerpoint/2010/main" val="2267120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ltLang="sv-SE" dirty="0">
                <a:latin typeface="+mn-lt"/>
              </a:rPr>
              <a:t>När pensionen sedan ska tas ut så spelar medellivslängden stor roll för hur stor pensionen blir. Lever du längre kommer du att få arvsvinster från dem som är födda samma år som du och som avlider tidigare. Men ökad medellivslängd innebär också att pensionen riskerar att bli väldigt låg om du går i pension vid samma ålder som tidigare generationer.  Pensionsmyndigheten har räknat ut vilken pensionsålder som kan behövas i framtiden för att den allmänna pensionen ska vara ungefär i samma nivå som tidigare. Här ingår dock inte tjänstepensionens effekter på den totala pensionen. </a:t>
            </a:r>
          </a:p>
          <a:p>
            <a:endParaRPr lang="sv-SE" altLang="sv-SE" dirty="0">
              <a:latin typeface="+mn-lt"/>
            </a:endParaRPr>
          </a:p>
          <a:p>
            <a:pPr algn="l"/>
            <a:r>
              <a:rPr lang="sv-SE" b="0" i="0" dirty="0">
                <a:solidFill>
                  <a:srgbClr val="333333"/>
                </a:solidFill>
                <a:effectLst/>
                <a:latin typeface="+mn-lt"/>
              </a:rPr>
              <a:t>När </a:t>
            </a:r>
            <a:r>
              <a:rPr lang="sv-SE" b="0" i="0" dirty="0" err="1">
                <a:solidFill>
                  <a:srgbClr val="333333"/>
                </a:solidFill>
                <a:effectLst/>
                <a:latin typeface="+mn-lt"/>
              </a:rPr>
              <a:t>riktåldern</a:t>
            </a:r>
            <a:r>
              <a:rPr lang="sv-SE" b="0" i="0" dirty="0">
                <a:solidFill>
                  <a:srgbClr val="333333"/>
                </a:solidFill>
                <a:effectLst/>
                <a:latin typeface="+mn-lt"/>
              </a:rPr>
              <a:t> införs 2026 rekommenderas du att vänta med att ta ut din allmänna pension fram till den </a:t>
            </a:r>
            <a:r>
              <a:rPr lang="sv-SE" b="0" i="0" dirty="0" err="1">
                <a:solidFill>
                  <a:srgbClr val="333333"/>
                </a:solidFill>
                <a:effectLst/>
                <a:latin typeface="+mn-lt"/>
              </a:rPr>
              <a:t>riktålder</a:t>
            </a:r>
            <a:r>
              <a:rPr lang="sv-SE" b="0" i="0" dirty="0">
                <a:solidFill>
                  <a:srgbClr val="333333"/>
                </a:solidFill>
                <a:effectLst/>
                <a:latin typeface="+mn-lt"/>
              </a:rPr>
              <a:t> som beslutats och som kommer att gälla för din årskull. Allt för att du ska få samma nivå på pensionen som tidigare generationer.</a:t>
            </a:r>
          </a:p>
          <a:p>
            <a:pPr algn="l"/>
            <a:endParaRPr lang="sv-SE" b="0" i="0" dirty="0">
              <a:solidFill>
                <a:srgbClr val="333333"/>
              </a:solidFill>
              <a:effectLst/>
              <a:latin typeface="+mn-lt"/>
            </a:endParaRPr>
          </a:p>
          <a:p>
            <a:pPr algn="l"/>
            <a:r>
              <a:rPr lang="sv-SE" b="0" i="0" dirty="0">
                <a:solidFill>
                  <a:srgbClr val="333333"/>
                </a:solidFill>
                <a:effectLst/>
                <a:latin typeface="+mn-lt"/>
              </a:rPr>
              <a:t>När det gäller garantipension, inkomstpensionstillägg och bostadstillägg kan du tidigast få dessa från den </a:t>
            </a:r>
            <a:r>
              <a:rPr lang="sv-SE" b="0" i="0" dirty="0" err="1">
                <a:solidFill>
                  <a:srgbClr val="333333"/>
                </a:solidFill>
                <a:effectLst/>
                <a:latin typeface="+mn-lt"/>
              </a:rPr>
              <a:t>riktålder</a:t>
            </a:r>
            <a:r>
              <a:rPr lang="sv-SE" b="0" i="0" dirty="0">
                <a:solidFill>
                  <a:srgbClr val="333333"/>
                </a:solidFill>
                <a:effectLst/>
                <a:latin typeface="+mn-lt"/>
              </a:rPr>
              <a:t> som gäller för dig.</a:t>
            </a:r>
          </a:p>
          <a:p>
            <a:endParaRPr lang="sv-SE" altLang="sv-SE" dirty="0">
              <a:latin typeface="+mn-lt"/>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7</a:t>
            </a:fld>
            <a:endParaRPr lang="sv-SE"/>
          </a:p>
        </p:txBody>
      </p:sp>
    </p:spTree>
    <p:extLst>
      <p:ext uri="{BB962C8B-B14F-4D97-AF65-F5344CB8AC3E}">
        <p14:creationId xmlns:p14="http://schemas.microsoft.com/office/powerpoint/2010/main" val="14304133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eaLnBrk="1" hangingPunct="1"/>
            <a:r>
              <a:rPr lang="sv-SE" altLang="sv-SE" dirty="0">
                <a:latin typeface="+mn-lt"/>
              </a:rPr>
              <a:t>Nio av 10 svenskar har förutom den allmänna pensionen även pension från jobbet. De flesta har en kollektivavtalad tjänstepension, alltså en pension som förhandlats fram av arbetsgivare och facket gemensamt. Har du eget företag har du inte någon tjänstepension om du inte själv ordnar det. Eftersom det finns många olika tjänstepensionsavtal är det bra att ta reda på vilka du själv har eller har haft. </a:t>
            </a:r>
            <a:r>
              <a:rPr lang="sv-SE" altLang="sv-SE" dirty="0"/>
              <a:t>För anställda jobbar hos arbetsgivare som inte har vare sig kollektivavtal eller hängavtal är det viktigt att titta på vad som gäller på sådana arbetsplatser. Det är inte säkert att man har tjänstepension.</a:t>
            </a:r>
          </a:p>
        </p:txBody>
      </p:sp>
      <p:sp>
        <p:nvSpPr>
          <p:cNvPr id="4" name="Platshållare för bildnummer 3"/>
          <p:cNvSpPr>
            <a:spLocks noGrp="1"/>
          </p:cNvSpPr>
          <p:nvPr>
            <p:ph type="sldNum" sz="quarter" idx="5"/>
          </p:nvPr>
        </p:nvSpPr>
        <p:spPr/>
        <p:txBody>
          <a:bodyPr/>
          <a:lstStyle/>
          <a:p>
            <a:fld id="{6391D9B3-0424-AE4A-B8B4-BBEE3C89A386}" type="slidenum">
              <a:rPr lang="sv-SE" smtClean="0"/>
              <a:t>8</a:t>
            </a:fld>
            <a:endParaRPr lang="sv-SE"/>
          </a:p>
        </p:txBody>
      </p:sp>
    </p:spTree>
    <p:extLst>
      <p:ext uri="{BB962C8B-B14F-4D97-AF65-F5344CB8AC3E}">
        <p14:creationId xmlns:p14="http://schemas.microsoft.com/office/powerpoint/2010/main" val="368022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4412944"/>
          </a:xfrm>
        </p:spPr>
        <p:txBody>
          <a:bodyPr/>
          <a:lstStyle/>
          <a:p>
            <a:pPr eaLnBrk="1" hangingPunct="1"/>
            <a:r>
              <a:rPr lang="sv-SE" altLang="sv-SE" dirty="0">
                <a:latin typeface="+mn-lt"/>
              </a:rPr>
              <a:t>Alla nya tjänstepensionsavtal är premiebestämda. Men förmånsbestämda tjänstepensioner finns också och omfattar många mitt i yrkeslivet. Tjänstepensionen kompletterar den allmänna pensionens förmåner. Det betyder att upp till allmänna pensionens tak (7,5 inkomstbasbelopp + pensionsavgift på 7 procent)  kompletterar kollektivavtalen med 4,5</a:t>
            </a:r>
            <a:r>
              <a:rPr lang="sv-SE" altLang="sv-SE" baseline="0" dirty="0">
                <a:latin typeface="+mn-lt"/>
              </a:rPr>
              <a:t> procent</a:t>
            </a:r>
            <a:r>
              <a:rPr lang="sv-SE" altLang="sv-SE" dirty="0">
                <a:latin typeface="+mn-lt"/>
              </a:rPr>
              <a:t> och 30 procent därutöver i en premie till pension. På senare tid har avsättningarna till tjänstepensionen höjts i flera avtal. </a:t>
            </a:r>
          </a:p>
          <a:p>
            <a:pPr eaLnBrk="1" hangingPunct="1"/>
            <a:endParaRPr lang="sv-SE" altLang="sv-SE" sz="1200" kern="1200" dirty="0">
              <a:solidFill>
                <a:schemeClr val="tx1"/>
              </a:solidFill>
              <a:ea typeface="+mn-ea"/>
              <a:cs typeface="+mn-cs"/>
            </a:endParaRPr>
          </a:p>
          <a:p>
            <a:pPr eaLnBrk="1" hangingPunct="1"/>
            <a:r>
              <a:rPr lang="sv-SE" altLang="sv-SE" sz="1200" kern="1200" dirty="0">
                <a:solidFill>
                  <a:schemeClr val="tx1"/>
                </a:solidFill>
                <a:latin typeface="+mn-lt"/>
                <a:ea typeface="+mn-ea"/>
                <a:cs typeface="+mn-cs"/>
              </a:rPr>
              <a:t>Tjänstepensionsavtalen kan se väldigt olika ut. Men generellt kan man säga att det är tre beslut man behöver ta ställning till.</a:t>
            </a:r>
          </a:p>
          <a:p>
            <a:pPr eaLnBrk="1" hangingPunct="1">
              <a:lnSpc>
                <a:spcPct val="90000"/>
              </a:lnSpc>
              <a:defRPr/>
            </a:pPr>
            <a:endParaRPr lang="sv-SE" altLang="sv-SE" sz="1200" kern="1200" dirty="0">
              <a:solidFill>
                <a:schemeClr val="tx1"/>
              </a:solidFill>
              <a:latin typeface="+mn-lt"/>
              <a:ea typeface="+mn-ea"/>
              <a:cs typeface="+mn-cs"/>
            </a:endParaRPr>
          </a:p>
          <a:p>
            <a:pPr eaLnBrk="1" hangingPunct="1">
              <a:lnSpc>
                <a:spcPct val="90000"/>
              </a:lnSpc>
              <a:buFontTx/>
              <a:buAutoNum type="arabicPeriod"/>
              <a:defRPr/>
            </a:pPr>
            <a:r>
              <a:rPr lang="sv-SE" altLang="sv-SE" sz="1200" b="1" kern="1200" dirty="0">
                <a:solidFill>
                  <a:schemeClr val="tx1"/>
                </a:solidFill>
                <a:latin typeface="+mn-lt"/>
                <a:ea typeface="+mn-ea"/>
                <a:cs typeface="+mn-cs"/>
              </a:rPr>
              <a:t> Hur ska du placera pengarna?</a:t>
            </a:r>
          </a:p>
          <a:p>
            <a:pPr eaLnBrk="1" hangingPunct="1">
              <a:lnSpc>
                <a:spcPct val="90000"/>
              </a:lnSpc>
              <a:defRPr/>
            </a:pPr>
            <a:r>
              <a:rPr lang="sv-SE" altLang="sv-SE" sz="1200" kern="1200" dirty="0">
                <a:solidFill>
                  <a:schemeClr val="tx1"/>
                </a:solidFill>
                <a:latin typeface="+mn-lt"/>
                <a:ea typeface="+mn-ea"/>
                <a:cs typeface="+mn-cs"/>
              </a:rPr>
              <a:t>Vill du placera i fonder eller i en traditionell försäkring? Vill du ha möjlighet att själv kunna påverka ditt innehav eller vill du ha ett bolag som gör det?</a:t>
            </a:r>
          </a:p>
          <a:p>
            <a:pPr eaLnBrk="1" hangingPunct="1">
              <a:lnSpc>
                <a:spcPct val="90000"/>
              </a:lnSpc>
              <a:defRPr/>
            </a:pPr>
            <a:endParaRPr lang="sv-SE" altLang="sv-SE" sz="1200" kern="1200" dirty="0">
              <a:solidFill>
                <a:schemeClr val="tx1"/>
              </a:solidFill>
              <a:latin typeface="+mn-lt"/>
              <a:ea typeface="+mn-ea"/>
              <a:cs typeface="+mn-cs"/>
            </a:endParaRPr>
          </a:p>
          <a:p>
            <a:pPr eaLnBrk="1" hangingPunct="1">
              <a:lnSpc>
                <a:spcPct val="90000"/>
              </a:lnSpc>
              <a:defRPr/>
            </a:pPr>
            <a:r>
              <a:rPr lang="sv-SE" altLang="sv-SE" sz="1200" b="1" kern="1200" dirty="0">
                <a:solidFill>
                  <a:schemeClr val="tx1"/>
                </a:solidFill>
                <a:latin typeface="+mn-lt"/>
                <a:ea typeface="+mn-ea"/>
                <a:cs typeface="+mn-cs"/>
              </a:rPr>
              <a:t>2. Vilket bolag ska du välja?</a:t>
            </a:r>
          </a:p>
          <a:p>
            <a:pPr eaLnBrk="1" hangingPunct="1">
              <a:lnSpc>
                <a:spcPct val="90000"/>
              </a:lnSpc>
              <a:defRPr/>
            </a:pPr>
            <a:r>
              <a:rPr lang="sv-SE" altLang="sv-SE" sz="1200" kern="1200" dirty="0">
                <a:solidFill>
                  <a:schemeClr val="tx1"/>
                </a:solidFill>
                <a:latin typeface="+mn-lt"/>
                <a:ea typeface="+mn-ea"/>
                <a:cs typeface="+mn-cs"/>
              </a:rPr>
              <a:t>Det finns en mängd olika försäkringsbolag som har hand om tjänstepension. De flesta har olika livslängdsantaganden, det vill säga beräkningar på hur länge du förväntas leva, vilket även det kan påverka utfallet på din pension. </a:t>
            </a:r>
          </a:p>
          <a:p>
            <a:pPr eaLnBrk="1" hangingPunct="1">
              <a:lnSpc>
                <a:spcPct val="90000"/>
              </a:lnSpc>
              <a:defRPr/>
            </a:pPr>
            <a:endParaRPr lang="sv-SE" altLang="sv-SE" sz="1200" kern="1200" dirty="0">
              <a:solidFill>
                <a:schemeClr val="tx1"/>
              </a:solidFill>
              <a:latin typeface="+mn-lt"/>
              <a:ea typeface="+mn-ea"/>
              <a:cs typeface="+mn-cs"/>
            </a:endParaRPr>
          </a:p>
          <a:p>
            <a:pPr eaLnBrk="1" hangingPunct="1">
              <a:lnSpc>
                <a:spcPct val="90000"/>
              </a:lnSpc>
              <a:defRPr/>
            </a:pPr>
            <a:r>
              <a:rPr lang="sv-SE" altLang="sv-SE" sz="1200" b="1" kern="1200" dirty="0">
                <a:solidFill>
                  <a:schemeClr val="tx1"/>
                </a:solidFill>
                <a:latin typeface="+mn-lt"/>
                <a:ea typeface="+mn-ea"/>
                <a:cs typeface="+mn-cs"/>
              </a:rPr>
              <a:t>3. Ska anhöriga få pension om du avlider?</a:t>
            </a:r>
          </a:p>
          <a:p>
            <a:pPr eaLnBrk="1" hangingPunct="1">
              <a:lnSpc>
                <a:spcPct val="90000"/>
              </a:lnSpc>
              <a:defRPr/>
            </a:pPr>
            <a:r>
              <a:rPr lang="sv-SE" altLang="sv-SE" sz="1200" kern="1200" dirty="0">
                <a:solidFill>
                  <a:schemeClr val="tx1"/>
                </a:solidFill>
                <a:latin typeface="+mn-lt"/>
                <a:ea typeface="+mn-ea"/>
                <a:cs typeface="+mn-cs"/>
              </a:rPr>
              <a:t>Fundera över hur det ser ut för just dig och vilka behov du har.</a:t>
            </a:r>
          </a:p>
          <a:p>
            <a:pPr eaLnBrk="1" hangingPunct="1">
              <a:lnSpc>
                <a:spcPct val="90000"/>
              </a:lnSpc>
              <a:defRPr/>
            </a:pPr>
            <a:endParaRPr lang="sv-SE" altLang="sv-SE" sz="1200" kern="1200" dirty="0">
              <a:solidFill>
                <a:schemeClr val="tx1"/>
              </a:solidFill>
              <a:latin typeface="+mn-lt"/>
              <a:ea typeface="+mn-ea"/>
              <a:cs typeface="+mn-cs"/>
            </a:endParaRPr>
          </a:p>
          <a:p>
            <a:pPr eaLnBrk="1" hangingPunct="1">
              <a:lnSpc>
                <a:spcPct val="90000"/>
              </a:lnSpc>
              <a:defRPr/>
            </a:pPr>
            <a:r>
              <a:rPr lang="sv-SE" altLang="sv-SE" sz="1200" b="1" kern="1200" dirty="0">
                <a:solidFill>
                  <a:schemeClr val="tx1"/>
                </a:solidFill>
                <a:latin typeface="+mn-lt"/>
                <a:ea typeface="+mn-ea"/>
                <a:cs typeface="+mn-cs"/>
              </a:rPr>
              <a:t>Var gör man sina pensionsval?  </a:t>
            </a:r>
          </a:p>
          <a:p>
            <a:pPr eaLnBrk="1" hangingPunct="1">
              <a:lnSpc>
                <a:spcPct val="90000"/>
              </a:lnSpc>
              <a:defRPr/>
            </a:pPr>
            <a:r>
              <a:rPr lang="en-US" altLang="sv-SE" dirty="0" err="1"/>
              <a:t>Valcentralen</a:t>
            </a:r>
            <a:r>
              <a:rPr lang="en-US" altLang="sv-SE" dirty="0"/>
              <a:t> </a:t>
            </a:r>
            <a:r>
              <a:rPr lang="en-US" altLang="sv-SE" dirty="0" err="1"/>
              <a:t>administrerar</a:t>
            </a:r>
            <a:r>
              <a:rPr lang="en-US" altLang="sv-SE" dirty="0"/>
              <a:t> de </a:t>
            </a:r>
            <a:r>
              <a:rPr lang="en-US" altLang="sv-SE" dirty="0" err="1"/>
              <a:t>val</a:t>
            </a:r>
            <a:r>
              <a:rPr lang="en-US" altLang="sv-SE" dirty="0"/>
              <a:t> </a:t>
            </a:r>
            <a:r>
              <a:rPr lang="en-US" altLang="sv-SE" dirty="0" err="1"/>
              <a:t>individen</a:t>
            </a:r>
            <a:r>
              <a:rPr lang="en-US" altLang="sv-SE" dirty="0"/>
              <a:t> </a:t>
            </a:r>
            <a:r>
              <a:rPr lang="en-US" altLang="sv-SE" dirty="0" err="1"/>
              <a:t>gör</a:t>
            </a:r>
            <a:r>
              <a:rPr lang="en-US" altLang="sv-SE" dirty="0"/>
              <a:t>. Vissa </a:t>
            </a:r>
            <a:r>
              <a:rPr lang="en-US" altLang="sv-SE" dirty="0" err="1"/>
              <a:t>valcentraler</a:t>
            </a:r>
            <a:r>
              <a:rPr lang="en-US" altLang="sv-SE" dirty="0"/>
              <a:t> </a:t>
            </a:r>
            <a:r>
              <a:rPr lang="en-US" altLang="sv-SE" dirty="0" err="1"/>
              <a:t>skickar</a:t>
            </a:r>
            <a:r>
              <a:rPr lang="en-US" altLang="sv-SE" dirty="0"/>
              <a:t> </a:t>
            </a:r>
            <a:r>
              <a:rPr lang="en-US" altLang="sv-SE" dirty="0" err="1"/>
              <a:t>även</a:t>
            </a:r>
            <a:r>
              <a:rPr lang="en-US" altLang="sv-SE" dirty="0"/>
              <a:t> </a:t>
            </a:r>
            <a:r>
              <a:rPr lang="en-US" altLang="sv-SE" dirty="0" err="1"/>
              <a:t>ut</a:t>
            </a:r>
            <a:r>
              <a:rPr lang="en-US" altLang="sv-SE" dirty="0"/>
              <a:t> </a:t>
            </a:r>
            <a:r>
              <a:rPr lang="en-US" altLang="sv-SE" dirty="0" err="1"/>
              <a:t>värdebesked</a:t>
            </a:r>
            <a:r>
              <a:rPr lang="en-US" altLang="sv-SE" dirty="0"/>
              <a:t>. Det </a:t>
            </a:r>
            <a:r>
              <a:rPr lang="en-US" altLang="sv-SE" dirty="0" err="1"/>
              <a:t>är</a:t>
            </a:r>
            <a:r>
              <a:rPr lang="en-US" altLang="sv-SE" dirty="0"/>
              <a:t> </a:t>
            </a:r>
            <a:r>
              <a:rPr lang="en-US" altLang="sv-SE" dirty="0" err="1"/>
              <a:t>olika</a:t>
            </a:r>
            <a:r>
              <a:rPr lang="en-US" altLang="sv-SE" dirty="0"/>
              <a:t> </a:t>
            </a:r>
            <a:r>
              <a:rPr lang="en-US" altLang="sv-SE" dirty="0" err="1"/>
              <a:t>valcentraler</a:t>
            </a:r>
            <a:r>
              <a:rPr lang="en-US" altLang="sv-SE" dirty="0"/>
              <a:t> för </a:t>
            </a:r>
            <a:r>
              <a:rPr lang="en-US" altLang="sv-SE" dirty="0" err="1"/>
              <a:t>respektive</a:t>
            </a:r>
            <a:r>
              <a:rPr lang="en-US" altLang="sv-SE" dirty="0"/>
              <a:t> </a:t>
            </a:r>
            <a:r>
              <a:rPr lang="en-US" altLang="sv-SE" dirty="0" err="1"/>
              <a:t>avtalsområde</a:t>
            </a:r>
            <a:r>
              <a:rPr lang="en-US" altLang="sv-SE" dirty="0"/>
              <a:t>.</a:t>
            </a:r>
          </a:p>
        </p:txBody>
      </p:sp>
      <p:sp>
        <p:nvSpPr>
          <p:cNvPr id="4" name="Platshållare för bildnummer 3"/>
          <p:cNvSpPr>
            <a:spLocks noGrp="1"/>
          </p:cNvSpPr>
          <p:nvPr>
            <p:ph type="sldNum" sz="quarter" idx="5"/>
          </p:nvPr>
        </p:nvSpPr>
        <p:spPr/>
        <p:txBody>
          <a:bodyPr/>
          <a:lstStyle/>
          <a:p>
            <a:fld id="{6391D9B3-0424-AE4A-B8B4-BBEE3C89A386}" type="slidenum">
              <a:rPr lang="sv-SE" smtClean="0"/>
              <a:t>9</a:t>
            </a:fld>
            <a:endParaRPr lang="sv-SE"/>
          </a:p>
        </p:txBody>
      </p:sp>
    </p:spTree>
    <p:extLst>
      <p:ext uri="{BB962C8B-B14F-4D97-AF65-F5344CB8AC3E}">
        <p14:creationId xmlns:p14="http://schemas.microsoft.com/office/powerpoint/2010/main" val="18976901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ension_framsida">
    <p:spTree>
      <p:nvGrpSpPr>
        <p:cNvPr id="1" name=""/>
        <p:cNvGrpSpPr/>
        <p:nvPr/>
      </p:nvGrpSpPr>
      <p:grpSpPr>
        <a:xfrm>
          <a:off x="0" y="0"/>
          <a:ext cx="0" cy="0"/>
          <a:chOff x="0" y="0"/>
          <a:chExt cx="0" cy="0"/>
        </a:xfrm>
      </p:grpSpPr>
      <p:pic>
        <p:nvPicPr>
          <p:cNvPr id="12" name="Bildobjekt 11" descr="En bild som visar text, klocka  Automatiskt genererad beskrivning">
            <a:extLst>
              <a:ext uri="{FF2B5EF4-FFF2-40B4-BE49-F238E27FC236}">
                <a16:creationId xmlns:a16="http://schemas.microsoft.com/office/drawing/2014/main" id="{825EFA5D-D27A-7814-1CAD-081BFD0C657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91083" y="2758198"/>
            <a:ext cx="9144000" cy="1086443"/>
          </a:xfrm>
        </p:spPr>
        <p:txBody>
          <a:bodyPr anchor="t"/>
          <a:lstStyle>
            <a:lvl1pPr algn="l">
              <a:defRPr sz="6000">
                <a:solidFill>
                  <a:srgbClr val="BE3E69"/>
                </a:solidFill>
              </a:defRPr>
            </a:lvl1pPr>
          </a:lstStyle>
          <a:p>
            <a:r>
              <a:rPr lang="sv-SE"/>
              <a:t>RUBRIK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p:nvPr>
        </p:nvSpPr>
        <p:spPr>
          <a:xfrm>
            <a:off x="1091083" y="3665234"/>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Tree>
    <p:extLst>
      <p:ext uri="{BB962C8B-B14F-4D97-AF65-F5344CB8AC3E}">
        <p14:creationId xmlns:p14="http://schemas.microsoft.com/office/powerpoint/2010/main" val="11302707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ension_avsnittsdelare utan tonplatta">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58000"/>
          </a:xfrm>
          <a:solidFill>
            <a:schemeClr val="bg2">
              <a:lumMod val="75000"/>
              <a:alpha val="80066"/>
            </a:schemeClr>
          </a:solidFill>
        </p:spPr>
        <p:txBody>
          <a:bodyPr/>
          <a:lstStyle>
            <a:lvl1pPr>
              <a:defRPr/>
            </a:lvl1pPr>
          </a:lstStyle>
          <a:p>
            <a:r>
              <a:rPr lang="sv-SE"/>
              <a:t>Klicka på bildikonen för att montera bild</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a:t>KLICKA HÄR FÖR ATT ÄNDRA MALL FÖR RUBRIKFORMAT</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a:t> </a:t>
            </a:r>
          </a:p>
        </p:txBody>
      </p:sp>
    </p:spTree>
    <p:extLst>
      <p:ext uri="{BB962C8B-B14F-4D97-AF65-F5344CB8AC3E}">
        <p14:creationId xmlns:p14="http://schemas.microsoft.com/office/powerpoint/2010/main" val="6871813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ension_avsnittsdelare med tonplatta i bild 01">
    <p:spTree>
      <p:nvGrpSpPr>
        <p:cNvPr id="1" name=""/>
        <p:cNvGrpSpPr/>
        <p:nvPr/>
      </p:nvGrpSpPr>
      <p:grpSpPr>
        <a:xfrm>
          <a:off x="0" y="0"/>
          <a:ext cx="0" cy="0"/>
          <a:chOff x="0" y="0"/>
          <a:chExt cx="0" cy="0"/>
        </a:xfrm>
      </p:grpSpPr>
      <p:pic>
        <p:nvPicPr>
          <p:cNvPr id="4" name="Bildobjekt 3" descr="En bild som visar person, person  Automatiskt genererad beskrivning">
            <a:extLst>
              <a:ext uri="{FF2B5EF4-FFF2-40B4-BE49-F238E27FC236}">
                <a16:creationId xmlns:a16="http://schemas.microsoft.com/office/drawing/2014/main" id="{1452CA60-EE17-A74A-DB98-4A9F1979169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a:t>KLICKA HÄR FÖR ATT ÄNDRA MALL FÖR RUBRIKFORMAT</a:t>
            </a:r>
          </a:p>
        </p:txBody>
      </p:sp>
    </p:spTree>
    <p:extLst>
      <p:ext uri="{BB962C8B-B14F-4D97-AF65-F5344CB8AC3E}">
        <p14:creationId xmlns:p14="http://schemas.microsoft.com/office/powerpoint/2010/main" val="13176765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ension_avsnittsdelare med tonplatta i bild 02">
    <p:spTree>
      <p:nvGrpSpPr>
        <p:cNvPr id="1" name=""/>
        <p:cNvGrpSpPr/>
        <p:nvPr/>
      </p:nvGrpSpPr>
      <p:grpSpPr>
        <a:xfrm>
          <a:off x="0" y="0"/>
          <a:ext cx="0" cy="0"/>
          <a:chOff x="0" y="0"/>
          <a:chExt cx="0" cy="0"/>
        </a:xfrm>
      </p:grpSpPr>
      <p:pic>
        <p:nvPicPr>
          <p:cNvPr id="4" name="Bildobjekt 3" descr="En bild som visar person, vatten, utomhus, arm  Automatiskt genererad beskrivning">
            <a:extLst>
              <a:ext uri="{FF2B5EF4-FFF2-40B4-BE49-F238E27FC236}">
                <a16:creationId xmlns:a16="http://schemas.microsoft.com/office/drawing/2014/main" id="{BC2DA6E0-C15E-7CBF-FE0D-EB96C632F7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a:t>KLICKA HÄR FÖR ATT ÄNDRA MALL FÖR RUBRIKFORMAT</a:t>
            </a:r>
          </a:p>
        </p:txBody>
      </p:sp>
    </p:spTree>
    <p:extLst>
      <p:ext uri="{BB962C8B-B14F-4D97-AF65-F5344CB8AC3E}">
        <p14:creationId xmlns:p14="http://schemas.microsoft.com/office/powerpoint/2010/main" val="27940085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ension_avsnittsdelare med tonplatta i bild 03">
    <p:spTree>
      <p:nvGrpSpPr>
        <p:cNvPr id="1" name=""/>
        <p:cNvGrpSpPr/>
        <p:nvPr/>
      </p:nvGrpSpPr>
      <p:grpSpPr>
        <a:xfrm>
          <a:off x="0" y="0"/>
          <a:ext cx="0" cy="0"/>
          <a:chOff x="0" y="0"/>
          <a:chExt cx="0" cy="0"/>
        </a:xfrm>
      </p:grpSpPr>
      <p:pic>
        <p:nvPicPr>
          <p:cNvPr id="5" name="Bildobjekt 4" descr="En bild som visar inomhus, belamrad  Automatiskt genererad beskrivning">
            <a:extLst>
              <a:ext uri="{FF2B5EF4-FFF2-40B4-BE49-F238E27FC236}">
                <a16:creationId xmlns:a16="http://schemas.microsoft.com/office/drawing/2014/main" id="{90F3D637-DDBC-18D2-66C8-EED8857891B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a:t>KLICKA HÄR FÖR ATT ÄNDRA MALL FÖR RUBRIKFORMAT</a:t>
            </a:r>
          </a:p>
        </p:txBody>
      </p:sp>
    </p:spTree>
    <p:extLst>
      <p:ext uri="{BB962C8B-B14F-4D97-AF65-F5344CB8AC3E}">
        <p14:creationId xmlns:p14="http://schemas.microsoft.com/office/powerpoint/2010/main" val="40981705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ension_avsnittsdelare med tonplatta i bild 04">
    <p:spTree>
      <p:nvGrpSpPr>
        <p:cNvPr id="1" name=""/>
        <p:cNvGrpSpPr/>
        <p:nvPr/>
      </p:nvGrpSpPr>
      <p:grpSpPr>
        <a:xfrm>
          <a:off x="0" y="0"/>
          <a:ext cx="0" cy="0"/>
          <a:chOff x="0" y="0"/>
          <a:chExt cx="0" cy="0"/>
        </a:xfrm>
      </p:grpSpPr>
      <p:pic>
        <p:nvPicPr>
          <p:cNvPr id="6" name="Bildobjekt 5" descr="En bild som visar text  Automatiskt genererad beskrivning">
            <a:extLst>
              <a:ext uri="{FF2B5EF4-FFF2-40B4-BE49-F238E27FC236}">
                <a16:creationId xmlns:a16="http://schemas.microsoft.com/office/drawing/2014/main" id="{F012852F-28BE-034C-FFF5-037F4A32B0C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a:t>KLICKA HÄR FÖR ATT ÄNDRA MALL FÖR RUBRIKFORMAT</a:t>
            </a:r>
          </a:p>
        </p:txBody>
      </p:sp>
    </p:spTree>
    <p:extLst>
      <p:ext uri="{BB962C8B-B14F-4D97-AF65-F5344CB8AC3E}">
        <p14:creationId xmlns:p14="http://schemas.microsoft.com/office/powerpoint/2010/main" val="36241269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ension_helsidesbi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668E5D53-C919-41E5-8E0A-4C35B9D9A83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53631" y="5926237"/>
            <a:ext cx="449977" cy="682907"/>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00595" y="620196"/>
            <a:ext cx="11165535" cy="1325563"/>
          </a:xfrm>
        </p:spPr>
        <p:txBody>
          <a:bodyPr anchor="t" anchorCtr="0"/>
          <a:lstStyle>
            <a:lvl1pPr>
              <a:defRPr sz="3000">
                <a:solidFill>
                  <a:schemeClr val="tx1"/>
                </a:solidFill>
              </a:defRPr>
            </a:lvl1pPr>
          </a:lstStyle>
          <a:p>
            <a:r>
              <a:rPr lang="sv-SE"/>
              <a:t>KLICKA HÄR FÖR ATT ÄNDRA MALL FÖR RUBRIKFORMAT</a:t>
            </a:r>
          </a:p>
        </p:txBody>
      </p:sp>
      <p:sp>
        <p:nvSpPr>
          <p:cNvPr id="10" name="Platshållare för text 6">
            <a:extLst>
              <a:ext uri="{FF2B5EF4-FFF2-40B4-BE49-F238E27FC236}">
                <a16:creationId xmlns:a16="http://schemas.microsoft.com/office/drawing/2014/main" id="{84B71AAA-BB27-E76E-4F27-DB3C51D41046}"/>
              </a:ext>
            </a:extLst>
          </p:cNvPr>
          <p:cNvSpPr>
            <a:spLocks noGrp="1"/>
          </p:cNvSpPr>
          <p:nvPr>
            <p:ph type="body" sz="quarter" idx="11" hasCustomPrompt="1"/>
          </p:nvPr>
        </p:nvSpPr>
        <p:spPr>
          <a:xfrm>
            <a:off x="809624" y="6407151"/>
            <a:ext cx="3432498" cy="201993"/>
          </a:xfrm>
          <a:solidFill>
            <a:srgbClr val="BE3E69"/>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a:t>KLICKA HÄR FÖR ATT ÄNDRA FORMAT PÅ BAKGRUNDSTEXTEN</a:t>
            </a:r>
          </a:p>
        </p:txBody>
      </p:sp>
      <p:sp>
        <p:nvSpPr>
          <p:cNvPr id="9" name="Platshållare för bild 2">
            <a:extLst>
              <a:ext uri="{FF2B5EF4-FFF2-40B4-BE49-F238E27FC236}">
                <a16:creationId xmlns:a16="http://schemas.microsoft.com/office/drawing/2014/main" id="{EE65278C-B8D3-5605-F85D-109C1C2A80F7}"/>
              </a:ext>
            </a:extLst>
          </p:cNvPr>
          <p:cNvSpPr>
            <a:spLocks noGrp="1"/>
          </p:cNvSpPr>
          <p:nvPr>
            <p:ph type="pic" sz="quarter" idx="10" hasCustomPrompt="1"/>
          </p:nvPr>
        </p:nvSpPr>
        <p:spPr>
          <a:xfrm>
            <a:off x="1603094" y="1295881"/>
            <a:ext cx="8461093" cy="4844397"/>
          </a:xfrm>
          <a:solidFill>
            <a:schemeClr val="bg2">
              <a:lumMod val="75000"/>
              <a:alpha val="80066"/>
            </a:schemeClr>
          </a:solidFill>
        </p:spPr>
        <p:txBody>
          <a:bodyPr/>
          <a:lstStyle>
            <a:lvl1pPr>
              <a:defRPr/>
            </a:lvl1pPr>
          </a:lstStyle>
          <a:p>
            <a:r>
              <a:rPr lang="sv-SE"/>
              <a:t>Klicka på bildikonen för att lägga in bild</a:t>
            </a:r>
          </a:p>
        </p:txBody>
      </p:sp>
      <p:cxnSp>
        <p:nvCxnSpPr>
          <p:cNvPr id="2" name="Rak 1">
            <a:extLst>
              <a:ext uri="{FF2B5EF4-FFF2-40B4-BE49-F238E27FC236}">
                <a16:creationId xmlns:a16="http://schemas.microsoft.com/office/drawing/2014/main" id="{9400723E-ABA2-0E26-C85C-AA108A072C11}"/>
              </a:ext>
            </a:extLst>
          </p:cNvPr>
          <p:cNvCxnSpPr>
            <a:cxnSpLocks/>
          </p:cNvCxnSpPr>
          <p:nvPr userDrawn="1"/>
        </p:nvCxnSpPr>
        <p:spPr>
          <a:xfrm>
            <a:off x="720969" y="1131277"/>
            <a:ext cx="10560303" cy="0"/>
          </a:xfrm>
          <a:prstGeom prst="line">
            <a:avLst/>
          </a:prstGeom>
          <a:ln w="19050">
            <a:solidFill>
              <a:srgbClr val="BE3E69"/>
            </a:solidFill>
          </a:ln>
        </p:spPr>
        <p:style>
          <a:lnRef idx="1">
            <a:schemeClr val="accent1"/>
          </a:lnRef>
          <a:fillRef idx="0">
            <a:schemeClr val="accent1"/>
          </a:fillRef>
          <a:effectRef idx="0">
            <a:schemeClr val="accent1"/>
          </a:effectRef>
          <a:fontRef idx="minor">
            <a:schemeClr val="tx1"/>
          </a:fontRef>
        </p:style>
      </p:cxnSp>
      <p:pic>
        <p:nvPicPr>
          <p:cNvPr id="4" name="Bildobjekt 3">
            <a:extLst>
              <a:ext uri="{FF2B5EF4-FFF2-40B4-BE49-F238E27FC236}">
                <a16:creationId xmlns:a16="http://schemas.microsoft.com/office/drawing/2014/main" id="{2148168E-938B-B5F8-6043-B99D0AF7EB4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739718" y="0"/>
            <a:ext cx="1452282" cy="1851818"/>
          </a:xfrm>
          <a:prstGeom prst="rect">
            <a:avLst/>
          </a:prstGeom>
        </p:spPr>
      </p:pic>
    </p:spTree>
    <p:extLst>
      <p:ext uri="{BB962C8B-B14F-4D97-AF65-F5344CB8AC3E}">
        <p14:creationId xmlns:p14="http://schemas.microsoft.com/office/powerpoint/2010/main" val="29086043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pension_tacksida">
    <p:spTree>
      <p:nvGrpSpPr>
        <p:cNvPr id="1" name=""/>
        <p:cNvGrpSpPr/>
        <p:nvPr/>
      </p:nvGrpSpPr>
      <p:grpSpPr>
        <a:xfrm>
          <a:off x="0" y="0"/>
          <a:ext cx="0" cy="0"/>
          <a:chOff x="0" y="0"/>
          <a:chExt cx="0" cy="0"/>
        </a:xfrm>
      </p:grpSpPr>
      <p:pic>
        <p:nvPicPr>
          <p:cNvPr id="7" name="Bildobjekt 6" descr="En bild som visar text, klocka  Automatiskt genererad beskrivning">
            <a:extLst>
              <a:ext uri="{FF2B5EF4-FFF2-40B4-BE49-F238E27FC236}">
                <a16:creationId xmlns:a16="http://schemas.microsoft.com/office/drawing/2014/main" id="{C98CC935-F956-AA87-223F-80DF4A45789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3962398"/>
            <a:ext cx="12192000" cy="2895601"/>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44489" y="1389184"/>
            <a:ext cx="9144000" cy="1086443"/>
          </a:xfrm>
        </p:spPr>
        <p:txBody>
          <a:bodyPr anchor="t"/>
          <a:lstStyle>
            <a:lvl1pPr algn="l">
              <a:defRPr sz="6000">
                <a:solidFill>
                  <a:srgbClr val="BE3E69"/>
                </a:solidFill>
              </a:defRPr>
            </a:lvl1pPr>
          </a:lstStyle>
          <a:p>
            <a:r>
              <a:rPr lang="sv-SE"/>
              <a:t>Tack!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hasCustomPrompt="1"/>
          </p:nvPr>
        </p:nvSpPr>
        <p:spPr>
          <a:xfrm>
            <a:off x="1044489" y="2475627"/>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spcBef>
                <a:spcPts val="0"/>
              </a:spcBef>
            </a:pPr>
            <a:r>
              <a:rPr lang="sv-SE" sz="2000" b="1"/>
              <a:t>Kontakt: </a:t>
            </a:r>
          </a:p>
          <a:p>
            <a:pPr>
              <a:spcBef>
                <a:spcPts val="0"/>
              </a:spcBef>
            </a:pPr>
            <a:r>
              <a:rPr lang="sv-SE" sz="2000"/>
              <a:t>Namn Förnamn</a:t>
            </a:r>
          </a:p>
          <a:p>
            <a:pPr>
              <a:spcBef>
                <a:spcPts val="0"/>
              </a:spcBef>
            </a:pPr>
            <a:r>
              <a:rPr lang="sv-SE" sz="2000" err="1"/>
              <a:t>namn.fornamn@foretag.se</a:t>
            </a:r>
            <a:endParaRPr lang="sv-SE" sz="2000"/>
          </a:p>
        </p:txBody>
      </p:sp>
      <p:pic>
        <p:nvPicPr>
          <p:cNvPr id="4" name="Bildobjekt 3">
            <a:extLst>
              <a:ext uri="{FF2B5EF4-FFF2-40B4-BE49-F238E27FC236}">
                <a16:creationId xmlns:a16="http://schemas.microsoft.com/office/drawing/2014/main" id="{19AC827F-194A-435A-CB0E-846974C963F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739718" y="0"/>
            <a:ext cx="1452282" cy="1851818"/>
          </a:xfrm>
          <a:prstGeom prst="rect">
            <a:avLst/>
          </a:prstGeom>
        </p:spPr>
      </p:pic>
    </p:spTree>
    <p:extLst>
      <p:ext uri="{BB962C8B-B14F-4D97-AF65-F5344CB8AC3E}">
        <p14:creationId xmlns:p14="http://schemas.microsoft.com/office/powerpoint/2010/main" val="42455767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ension_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54812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ension_punktlistor">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ABAE74FC-B30F-CD02-13B8-C6151512062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20" y="5017154"/>
            <a:ext cx="4533900" cy="1844570"/>
          </a:xfrm>
          <a:prstGeom prst="rect">
            <a:avLst/>
          </a:prstGeom>
        </p:spPr>
      </p:pic>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7F6553DB-62FB-65DB-80DD-B2320FF6391A}"/>
              </a:ext>
            </a:extLst>
          </p:cNvPr>
          <p:cNvSpPr>
            <a:spLocks noGrp="1"/>
          </p:cNvSpPr>
          <p:nvPr>
            <p:ph idx="1"/>
          </p:nvPr>
        </p:nvSpPr>
        <p:spPr>
          <a:xfrm>
            <a:off x="593586"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2">
            <a:extLst>
              <a:ext uri="{FF2B5EF4-FFF2-40B4-BE49-F238E27FC236}">
                <a16:creationId xmlns:a16="http://schemas.microsoft.com/office/drawing/2014/main" id="{3CC04F58-6A76-67D4-11CC-865F962571A6}"/>
              </a:ext>
            </a:extLst>
          </p:cNvPr>
          <p:cNvSpPr>
            <a:spLocks noGrp="1"/>
          </p:cNvSpPr>
          <p:nvPr>
            <p:ph idx="10"/>
          </p:nvPr>
        </p:nvSpPr>
        <p:spPr>
          <a:xfrm>
            <a:off x="6108028"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cxnSp>
        <p:nvCxnSpPr>
          <p:cNvPr id="11" name="Rak 10">
            <a:extLst>
              <a:ext uri="{FF2B5EF4-FFF2-40B4-BE49-F238E27FC236}">
                <a16:creationId xmlns:a16="http://schemas.microsoft.com/office/drawing/2014/main" id="{C70B733E-AD67-1584-AC93-693DFC3A2241}"/>
              </a:ext>
            </a:extLst>
          </p:cNvPr>
          <p:cNvCxnSpPr>
            <a:cxnSpLocks/>
          </p:cNvCxnSpPr>
          <p:nvPr userDrawn="1"/>
        </p:nvCxnSpPr>
        <p:spPr>
          <a:xfrm>
            <a:off x="717550" y="1131277"/>
            <a:ext cx="10339070" cy="0"/>
          </a:xfrm>
          <a:prstGeom prst="line">
            <a:avLst/>
          </a:prstGeom>
          <a:ln w="19050">
            <a:solidFill>
              <a:srgbClr val="BE3E69"/>
            </a:solidFill>
          </a:ln>
        </p:spPr>
        <p:style>
          <a:lnRef idx="1">
            <a:schemeClr val="accent1"/>
          </a:lnRef>
          <a:fillRef idx="0">
            <a:schemeClr val="accent1"/>
          </a:fillRef>
          <a:effectRef idx="0">
            <a:schemeClr val="accent1"/>
          </a:effectRef>
          <a:fontRef idx="minor">
            <a:schemeClr val="tx1"/>
          </a:fontRef>
        </p:style>
      </p:cxnSp>
      <p:sp>
        <p:nvSpPr>
          <p:cNvPr id="7" name="Platshållare för text 6">
            <a:extLst>
              <a:ext uri="{FF2B5EF4-FFF2-40B4-BE49-F238E27FC236}">
                <a16:creationId xmlns:a16="http://schemas.microsoft.com/office/drawing/2014/main" id="{74808FA7-FE55-1719-A320-B65887C58574}"/>
              </a:ext>
            </a:extLst>
          </p:cNvPr>
          <p:cNvSpPr>
            <a:spLocks noGrp="1"/>
          </p:cNvSpPr>
          <p:nvPr>
            <p:ph type="body" sz="quarter" idx="11" hasCustomPrompt="1"/>
          </p:nvPr>
        </p:nvSpPr>
        <p:spPr>
          <a:xfrm>
            <a:off x="809624" y="6407151"/>
            <a:ext cx="3432498" cy="201993"/>
          </a:xfrm>
          <a:solidFill>
            <a:srgbClr val="BE3E69"/>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a:t>KLICKA HÄR FÖR ATT ÄNDRA FORMAT PÅ BAKGRUNDSTEXTEN</a:t>
            </a:r>
          </a:p>
        </p:txBody>
      </p:sp>
      <p:pic>
        <p:nvPicPr>
          <p:cNvPr id="10" name="Bildobjekt 9">
            <a:extLst>
              <a:ext uri="{FF2B5EF4-FFF2-40B4-BE49-F238E27FC236}">
                <a16:creationId xmlns:a16="http://schemas.microsoft.com/office/drawing/2014/main" id="{940B5ADF-BCA8-ADD5-6841-BDEC4AA9A8B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739718" y="0"/>
            <a:ext cx="1452282" cy="1851818"/>
          </a:xfrm>
          <a:prstGeom prst="rect">
            <a:avLst/>
          </a:prstGeom>
        </p:spPr>
      </p:pic>
    </p:spTree>
    <p:extLst>
      <p:ext uri="{BB962C8B-B14F-4D97-AF65-F5344CB8AC3E}">
        <p14:creationId xmlns:p14="http://schemas.microsoft.com/office/powerpoint/2010/main" val="24931240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ension_agend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a:t>KLICKA HÄR FÖR ATT ÄNDRA MALL FÖR RUBRIKFORMAT</a:t>
            </a:r>
          </a:p>
        </p:txBody>
      </p:sp>
      <p:sp>
        <p:nvSpPr>
          <p:cNvPr id="14" name="Platshållare för tabell 13">
            <a:extLst>
              <a:ext uri="{FF2B5EF4-FFF2-40B4-BE49-F238E27FC236}">
                <a16:creationId xmlns:a16="http://schemas.microsoft.com/office/drawing/2014/main" id="{92D0884F-9497-513D-38DA-A40C2F04A3C3}"/>
              </a:ext>
            </a:extLst>
          </p:cNvPr>
          <p:cNvSpPr>
            <a:spLocks noGrp="1"/>
          </p:cNvSpPr>
          <p:nvPr>
            <p:ph type="tbl" sz="quarter" idx="12"/>
          </p:nvPr>
        </p:nvSpPr>
        <p:spPr>
          <a:xfrm>
            <a:off x="720725" y="1871663"/>
            <a:ext cx="10396538" cy="3074987"/>
          </a:xfrm>
        </p:spPr>
        <p:txBody>
          <a:bodyPr/>
          <a:lstStyle/>
          <a:p>
            <a:r>
              <a:rPr lang="sv-SE"/>
              <a:t>Klicka på ikonen för att lägga till en tabell</a:t>
            </a:r>
          </a:p>
        </p:txBody>
      </p:sp>
      <p:pic>
        <p:nvPicPr>
          <p:cNvPr id="10" name="Bildobjekt 9">
            <a:extLst>
              <a:ext uri="{FF2B5EF4-FFF2-40B4-BE49-F238E27FC236}">
                <a16:creationId xmlns:a16="http://schemas.microsoft.com/office/drawing/2014/main" id="{DD46C013-71B8-C134-7CEE-2F0D809A588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20" y="5017154"/>
            <a:ext cx="4533900" cy="1844570"/>
          </a:xfrm>
          <a:prstGeom prst="rect">
            <a:avLst/>
          </a:prstGeom>
        </p:spPr>
      </p:pic>
      <p:cxnSp>
        <p:nvCxnSpPr>
          <p:cNvPr id="11" name="Rak 10">
            <a:extLst>
              <a:ext uri="{FF2B5EF4-FFF2-40B4-BE49-F238E27FC236}">
                <a16:creationId xmlns:a16="http://schemas.microsoft.com/office/drawing/2014/main" id="{9686483A-6F6C-778E-7214-473F525A8B90}"/>
              </a:ext>
            </a:extLst>
          </p:cNvPr>
          <p:cNvCxnSpPr>
            <a:cxnSpLocks/>
          </p:cNvCxnSpPr>
          <p:nvPr userDrawn="1"/>
        </p:nvCxnSpPr>
        <p:spPr>
          <a:xfrm>
            <a:off x="717550" y="1131277"/>
            <a:ext cx="10339070" cy="0"/>
          </a:xfrm>
          <a:prstGeom prst="line">
            <a:avLst/>
          </a:prstGeom>
          <a:ln w="19050">
            <a:solidFill>
              <a:srgbClr val="BE3E69"/>
            </a:solidFill>
          </a:ln>
        </p:spPr>
        <p:style>
          <a:lnRef idx="1">
            <a:schemeClr val="accent1"/>
          </a:lnRef>
          <a:fillRef idx="0">
            <a:schemeClr val="accent1"/>
          </a:fillRef>
          <a:effectRef idx="0">
            <a:schemeClr val="accent1"/>
          </a:effectRef>
          <a:fontRef idx="minor">
            <a:schemeClr val="tx1"/>
          </a:fontRef>
        </p:style>
      </p:cxnSp>
      <p:sp>
        <p:nvSpPr>
          <p:cNvPr id="12" name="Platshållare för text 6">
            <a:extLst>
              <a:ext uri="{FF2B5EF4-FFF2-40B4-BE49-F238E27FC236}">
                <a16:creationId xmlns:a16="http://schemas.microsoft.com/office/drawing/2014/main" id="{C15C0740-7D9B-2059-5F63-9D62435CF03F}"/>
              </a:ext>
            </a:extLst>
          </p:cNvPr>
          <p:cNvSpPr>
            <a:spLocks noGrp="1"/>
          </p:cNvSpPr>
          <p:nvPr>
            <p:ph type="body" sz="quarter" idx="11" hasCustomPrompt="1"/>
          </p:nvPr>
        </p:nvSpPr>
        <p:spPr>
          <a:xfrm>
            <a:off x="809624" y="6407151"/>
            <a:ext cx="3432498" cy="201993"/>
          </a:xfrm>
          <a:solidFill>
            <a:srgbClr val="BE3E69"/>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a:t>KLICKA HÄR FÖR ATT ÄNDRA FORMAT PÅ BAKGRUNDSTEXTEN</a:t>
            </a:r>
          </a:p>
        </p:txBody>
      </p:sp>
      <p:pic>
        <p:nvPicPr>
          <p:cNvPr id="13" name="Bildobjekt 12">
            <a:extLst>
              <a:ext uri="{FF2B5EF4-FFF2-40B4-BE49-F238E27FC236}">
                <a16:creationId xmlns:a16="http://schemas.microsoft.com/office/drawing/2014/main" id="{3D75CD59-A3FF-7DD5-3B7A-C1894559F48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739718" y="0"/>
            <a:ext cx="1452282" cy="1851818"/>
          </a:xfrm>
          <a:prstGeom prst="rect">
            <a:avLst/>
          </a:prstGeom>
        </p:spPr>
      </p:pic>
    </p:spTree>
    <p:extLst>
      <p:ext uri="{BB962C8B-B14F-4D97-AF65-F5344CB8AC3E}">
        <p14:creationId xmlns:p14="http://schemas.microsoft.com/office/powerpoint/2010/main" val="14594505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ension_bild_ver1_punktlista">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767AB68D-6E63-2F8F-CBEB-0175BD7478BD}"/>
              </a:ext>
            </a:extLst>
          </p:cNvPr>
          <p:cNvSpPr/>
          <p:nvPr userDrawn="1"/>
        </p:nvSpPr>
        <p:spPr>
          <a:xfrm>
            <a:off x="7859330" y="322155"/>
            <a:ext cx="3960000" cy="3960000"/>
          </a:xfrm>
          <a:prstGeom prst="rect">
            <a:avLst/>
          </a:prstGeom>
          <a:solidFill>
            <a:srgbClr val="BE3E6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p>
        </p:txBody>
      </p:sp>
      <p:pic>
        <p:nvPicPr>
          <p:cNvPr id="5" name="Bildobjekt 4">
            <a:extLst>
              <a:ext uri="{FF2B5EF4-FFF2-40B4-BE49-F238E27FC236}">
                <a16:creationId xmlns:a16="http://schemas.microsoft.com/office/drawing/2014/main" id="{3469259C-0254-D79E-A606-79764E995F6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20" y="5017154"/>
            <a:ext cx="4533900" cy="1844570"/>
          </a:xfrm>
          <a:prstGeom prst="rect">
            <a:avLst/>
          </a:prstGeom>
        </p:spPr>
      </p:pic>
      <p:sp>
        <p:nvSpPr>
          <p:cNvPr id="6" name="Platshållare för text 6">
            <a:extLst>
              <a:ext uri="{FF2B5EF4-FFF2-40B4-BE49-F238E27FC236}">
                <a16:creationId xmlns:a16="http://schemas.microsoft.com/office/drawing/2014/main" id="{753ED751-27C3-FA31-33A2-A8FDB7EC7DAC}"/>
              </a:ext>
            </a:extLst>
          </p:cNvPr>
          <p:cNvSpPr>
            <a:spLocks noGrp="1"/>
          </p:cNvSpPr>
          <p:nvPr>
            <p:ph type="body" sz="quarter" idx="11" hasCustomPrompt="1"/>
          </p:nvPr>
        </p:nvSpPr>
        <p:spPr>
          <a:xfrm>
            <a:off x="809624" y="6407151"/>
            <a:ext cx="3432498" cy="201993"/>
          </a:xfrm>
          <a:solidFill>
            <a:srgbClr val="BE3E69"/>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a:t>KLICKA HÄR FÖR ATT ÄNDRA FORMAT PÅ BAKGRUNDSTEXTEN</a:t>
            </a:r>
          </a:p>
        </p:txBody>
      </p:sp>
    </p:spTree>
    <p:extLst>
      <p:ext uri="{BB962C8B-B14F-4D97-AF65-F5344CB8AC3E}">
        <p14:creationId xmlns:p14="http://schemas.microsoft.com/office/powerpoint/2010/main" val="36720703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ension_bildver2_punktlista">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D562DCA4-78A2-6AED-3CBB-67F1FE10917A}"/>
              </a:ext>
            </a:extLst>
          </p:cNvPr>
          <p:cNvSpPr/>
          <p:nvPr userDrawn="1"/>
        </p:nvSpPr>
        <p:spPr>
          <a:xfrm>
            <a:off x="7861954" y="2241971"/>
            <a:ext cx="3960000" cy="3960000"/>
          </a:xfrm>
          <a:prstGeom prst="rect">
            <a:avLst/>
          </a:prstGeom>
          <a:solidFill>
            <a:srgbClr val="BE3E6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p>
        </p:txBody>
      </p:sp>
      <p:pic>
        <p:nvPicPr>
          <p:cNvPr id="5" name="Bildobjekt 4">
            <a:extLst>
              <a:ext uri="{FF2B5EF4-FFF2-40B4-BE49-F238E27FC236}">
                <a16:creationId xmlns:a16="http://schemas.microsoft.com/office/drawing/2014/main" id="{0D68CAC9-DBE9-864C-9357-75C293D6E1C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20" y="5017154"/>
            <a:ext cx="4533900" cy="1844570"/>
          </a:xfrm>
          <a:prstGeom prst="rect">
            <a:avLst/>
          </a:prstGeom>
        </p:spPr>
      </p:pic>
      <p:sp>
        <p:nvSpPr>
          <p:cNvPr id="7" name="Platshållare för text 6">
            <a:extLst>
              <a:ext uri="{FF2B5EF4-FFF2-40B4-BE49-F238E27FC236}">
                <a16:creationId xmlns:a16="http://schemas.microsoft.com/office/drawing/2014/main" id="{CB36777E-5233-A020-7CAC-B198C83C0660}"/>
              </a:ext>
            </a:extLst>
          </p:cNvPr>
          <p:cNvSpPr>
            <a:spLocks noGrp="1"/>
          </p:cNvSpPr>
          <p:nvPr>
            <p:ph type="body" sz="quarter" idx="11" hasCustomPrompt="1"/>
          </p:nvPr>
        </p:nvSpPr>
        <p:spPr>
          <a:xfrm>
            <a:off x="809624" y="6407151"/>
            <a:ext cx="3432498" cy="201993"/>
          </a:xfrm>
          <a:solidFill>
            <a:srgbClr val="BE3E69"/>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a:t>KLICKA HÄR FÖR ATT ÄNDRA FORMAT PÅ BAKGRUNDSTEXTEN</a:t>
            </a:r>
          </a:p>
        </p:txBody>
      </p:sp>
    </p:spTree>
    <p:extLst>
      <p:ext uri="{BB962C8B-B14F-4D97-AF65-F5344CB8AC3E}">
        <p14:creationId xmlns:p14="http://schemas.microsoft.com/office/powerpoint/2010/main" val="38273520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ension_diagram">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a:t>KLICKA HÄR FÖR ATT ÄNDRA MALL FÖR RUBRIKFORMAT</a:t>
            </a:r>
          </a:p>
        </p:txBody>
      </p:sp>
      <p:sp>
        <p:nvSpPr>
          <p:cNvPr id="11" name="Platshållare för diagram 10">
            <a:extLst>
              <a:ext uri="{FF2B5EF4-FFF2-40B4-BE49-F238E27FC236}">
                <a16:creationId xmlns:a16="http://schemas.microsoft.com/office/drawing/2014/main" id="{6DE5C4E8-5DB1-CA6D-F9DC-1630381B0050}"/>
              </a:ext>
            </a:extLst>
          </p:cNvPr>
          <p:cNvSpPr>
            <a:spLocks noGrp="1"/>
          </p:cNvSpPr>
          <p:nvPr>
            <p:ph type="chart" sz="quarter" idx="10"/>
          </p:nvPr>
        </p:nvSpPr>
        <p:spPr>
          <a:xfrm>
            <a:off x="605653" y="1800248"/>
            <a:ext cx="4257509" cy="2852738"/>
          </a:xfrm>
        </p:spPr>
        <p:txBody>
          <a:bodyPr/>
          <a:lstStyle/>
          <a:p>
            <a:r>
              <a:rPr lang="sv-SE"/>
              <a:t>Klicka på ikonen för att lägga till ett diagram</a:t>
            </a:r>
          </a:p>
        </p:txBody>
      </p:sp>
      <p:sp>
        <p:nvSpPr>
          <p:cNvPr id="13" name="Platshållare för diagram 12">
            <a:extLst>
              <a:ext uri="{FF2B5EF4-FFF2-40B4-BE49-F238E27FC236}">
                <a16:creationId xmlns:a16="http://schemas.microsoft.com/office/drawing/2014/main" id="{5FB2747E-95C8-B808-304D-F3426CD49AA6}"/>
              </a:ext>
            </a:extLst>
          </p:cNvPr>
          <p:cNvSpPr>
            <a:spLocks noGrp="1"/>
          </p:cNvSpPr>
          <p:nvPr>
            <p:ph type="chart" sz="quarter" idx="11"/>
          </p:nvPr>
        </p:nvSpPr>
        <p:spPr>
          <a:xfrm>
            <a:off x="6165141" y="1800540"/>
            <a:ext cx="4411663" cy="2794000"/>
          </a:xfrm>
        </p:spPr>
        <p:txBody>
          <a:bodyPr/>
          <a:lstStyle/>
          <a:p>
            <a:r>
              <a:rPr lang="sv-SE"/>
              <a:t>Klicka på ikonen för att lägga till ett diagram</a:t>
            </a:r>
          </a:p>
        </p:txBody>
      </p:sp>
      <p:pic>
        <p:nvPicPr>
          <p:cNvPr id="6" name="Bildobjekt 5">
            <a:extLst>
              <a:ext uri="{FF2B5EF4-FFF2-40B4-BE49-F238E27FC236}">
                <a16:creationId xmlns:a16="http://schemas.microsoft.com/office/drawing/2014/main" id="{EB086C14-EA81-B556-91F4-10786A8ABF3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20" y="5017154"/>
            <a:ext cx="4533900" cy="1844570"/>
          </a:xfrm>
          <a:prstGeom prst="rect">
            <a:avLst/>
          </a:prstGeom>
        </p:spPr>
      </p:pic>
      <p:cxnSp>
        <p:nvCxnSpPr>
          <p:cNvPr id="8" name="Rak 7">
            <a:extLst>
              <a:ext uri="{FF2B5EF4-FFF2-40B4-BE49-F238E27FC236}">
                <a16:creationId xmlns:a16="http://schemas.microsoft.com/office/drawing/2014/main" id="{7EFFCE48-6215-413C-1ABD-EFD7B0F0C16E}"/>
              </a:ext>
            </a:extLst>
          </p:cNvPr>
          <p:cNvCxnSpPr>
            <a:cxnSpLocks/>
          </p:cNvCxnSpPr>
          <p:nvPr userDrawn="1"/>
        </p:nvCxnSpPr>
        <p:spPr>
          <a:xfrm>
            <a:off x="717550" y="1131277"/>
            <a:ext cx="10339070" cy="0"/>
          </a:xfrm>
          <a:prstGeom prst="line">
            <a:avLst/>
          </a:prstGeom>
          <a:ln w="19050">
            <a:solidFill>
              <a:srgbClr val="BE3E69"/>
            </a:solidFill>
          </a:ln>
        </p:spPr>
        <p:style>
          <a:lnRef idx="1">
            <a:schemeClr val="accent1"/>
          </a:lnRef>
          <a:fillRef idx="0">
            <a:schemeClr val="accent1"/>
          </a:fillRef>
          <a:effectRef idx="0">
            <a:schemeClr val="accent1"/>
          </a:effectRef>
          <a:fontRef idx="minor">
            <a:schemeClr val="tx1"/>
          </a:fontRef>
        </p:style>
      </p:cxnSp>
      <p:sp>
        <p:nvSpPr>
          <p:cNvPr id="9" name="Platshållare för text 6">
            <a:extLst>
              <a:ext uri="{FF2B5EF4-FFF2-40B4-BE49-F238E27FC236}">
                <a16:creationId xmlns:a16="http://schemas.microsoft.com/office/drawing/2014/main" id="{4521FA0C-254F-0FF0-ACA3-751107823ED8}"/>
              </a:ext>
            </a:extLst>
          </p:cNvPr>
          <p:cNvSpPr>
            <a:spLocks noGrp="1"/>
          </p:cNvSpPr>
          <p:nvPr>
            <p:ph type="body" sz="quarter" idx="12" hasCustomPrompt="1"/>
          </p:nvPr>
        </p:nvSpPr>
        <p:spPr>
          <a:xfrm>
            <a:off x="809624" y="6407151"/>
            <a:ext cx="3432498" cy="201993"/>
          </a:xfrm>
          <a:solidFill>
            <a:srgbClr val="BE3E69"/>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a:t>KLICKA HÄR FÖR ATT ÄNDRA FORMAT PÅ BAKGRUNDSTEXTEN</a:t>
            </a:r>
          </a:p>
        </p:txBody>
      </p:sp>
      <p:pic>
        <p:nvPicPr>
          <p:cNvPr id="10" name="Bildobjekt 9">
            <a:extLst>
              <a:ext uri="{FF2B5EF4-FFF2-40B4-BE49-F238E27FC236}">
                <a16:creationId xmlns:a16="http://schemas.microsoft.com/office/drawing/2014/main" id="{DFF3C6F6-EE61-C9D4-D3FA-2C9CB16D676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739718" y="0"/>
            <a:ext cx="1452282" cy="1851818"/>
          </a:xfrm>
          <a:prstGeom prst="rect">
            <a:avLst/>
          </a:prstGeom>
        </p:spPr>
      </p:pic>
    </p:spTree>
    <p:extLst>
      <p:ext uri="{BB962C8B-B14F-4D97-AF65-F5344CB8AC3E}">
        <p14:creationId xmlns:p14="http://schemas.microsoft.com/office/powerpoint/2010/main" val="3214797936"/>
      </p:ext>
    </p:extLst>
  </p:cSld>
  <p:clrMapOvr>
    <a:masterClrMapping/>
  </p:clrMapOvr>
  <p:extLst>
    <p:ext uri="{DCECCB84-F9BA-43D5-87BE-67443E8EF086}">
      <p15:sldGuideLst xmlns:p15="http://schemas.microsoft.com/office/powerpoint/2012/main">
        <p15:guide id="1" orient="horz" pos="61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ension_tabe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a:t>KLICKA HÄR FÖR ATT ÄNDRA MALL FÖR RUBRIKFORMAT</a:t>
            </a:r>
          </a:p>
        </p:txBody>
      </p:sp>
      <p:sp>
        <p:nvSpPr>
          <p:cNvPr id="4" name="Platshållare för tabell 3">
            <a:extLst>
              <a:ext uri="{FF2B5EF4-FFF2-40B4-BE49-F238E27FC236}">
                <a16:creationId xmlns:a16="http://schemas.microsoft.com/office/drawing/2014/main" id="{3AA35E25-0372-F4A2-32BF-610BB7CA15FE}"/>
              </a:ext>
            </a:extLst>
          </p:cNvPr>
          <p:cNvSpPr>
            <a:spLocks noGrp="1"/>
          </p:cNvSpPr>
          <p:nvPr>
            <p:ph type="tbl" sz="quarter" idx="12"/>
          </p:nvPr>
        </p:nvSpPr>
        <p:spPr>
          <a:xfrm>
            <a:off x="601438" y="1759675"/>
            <a:ext cx="8004175" cy="3149600"/>
          </a:xfrm>
        </p:spPr>
        <p:txBody>
          <a:bodyPr/>
          <a:lstStyle/>
          <a:p>
            <a:r>
              <a:rPr lang="sv-SE"/>
              <a:t>Klicka på ikonen för att lägga till en tabell</a:t>
            </a:r>
          </a:p>
        </p:txBody>
      </p:sp>
      <p:pic>
        <p:nvPicPr>
          <p:cNvPr id="7" name="Bildobjekt 6">
            <a:extLst>
              <a:ext uri="{FF2B5EF4-FFF2-40B4-BE49-F238E27FC236}">
                <a16:creationId xmlns:a16="http://schemas.microsoft.com/office/drawing/2014/main" id="{6B4C6A67-5D00-F123-3A11-4C3E08ED32C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20" y="5017154"/>
            <a:ext cx="4533900" cy="1844570"/>
          </a:xfrm>
          <a:prstGeom prst="rect">
            <a:avLst/>
          </a:prstGeom>
        </p:spPr>
      </p:pic>
      <p:cxnSp>
        <p:nvCxnSpPr>
          <p:cNvPr id="8" name="Rak 7">
            <a:extLst>
              <a:ext uri="{FF2B5EF4-FFF2-40B4-BE49-F238E27FC236}">
                <a16:creationId xmlns:a16="http://schemas.microsoft.com/office/drawing/2014/main" id="{984255A5-2DA2-DED8-A773-CE1E10C1B1F3}"/>
              </a:ext>
            </a:extLst>
          </p:cNvPr>
          <p:cNvCxnSpPr>
            <a:cxnSpLocks/>
          </p:cNvCxnSpPr>
          <p:nvPr userDrawn="1"/>
        </p:nvCxnSpPr>
        <p:spPr>
          <a:xfrm>
            <a:off x="717550" y="1131277"/>
            <a:ext cx="10339070" cy="0"/>
          </a:xfrm>
          <a:prstGeom prst="line">
            <a:avLst/>
          </a:prstGeom>
          <a:ln w="19050">
            <a:solidFill>
              <a:srgbClr val="BE3E69"/>
            </a:solidFill>
          </a:ln>
        </p:spPr>
        <p:style>
          <a:lnRef idx="1">
            <a:schemeClr val="accent1"/>
          </a:lnRef>
          <a:fillRef idx="0">
            <a:schemeClr val="accent1"/>
          </a:fillRef>
          <a:effectRef idx="0">
            <a:schemeClr val="accent1"/>
          </a:effectRef>
          <a:fontRef idx="minor">
            <a:schemeClr val="tx1"/>
          </a:fontRef>
        </p:style>
      </p:cxnSp>
      <p:sp>
        <p:nvSpPr>
          <p:cNvPr id="10" name="Platshållare för text 6">
            <a:extLst>
              <a:ext uri="{FF2B5EF4-FFF2-40B4-BE49-F238E27FC236}">
                <a16:creationId xmlns:a16="http://schemas.microsoft.com/office/drawing/2014/main" id="{B2F5116C-17A4-0152-EAE9-0495D9C4D17E}"/>
              </a:ext>
            </a:extLst>
          </p:cNvPr>
          <p:cNvSpPr>
            <a:spLocks noGrp="1"/>
          </p:cNvSpPr>
          <p:nvPr>
            <p:ph type="body" sz="quarter" idx="11" hasCustomPrompt="1"/>
          </p:nvPr>
        </p:nvSpPr>
        <p:spPr>
          <a:xfrm>
            <a:off x="809624" y="6407151"/>
            <a:ext cx="3432498" cy="201993"/>
          </a:xfrm>
          <a:solidFill>
            <a:srgbClr val="BE3E69"/>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a:t>KLICKA HÄR FÖR ATT ÄNDRA FORMAT PÅ BAKGRUNDSTEXTEN</a:t>
            </a:r>
          </a:p>
        </p:txBody>
      </p:sp>
      <p:pic>
        <p:nvPicPr>
          <p:cNvPr id="11" name="Bildobjekt 10">
            <a:extLst>
              <a:ext uri="{FF2B5EF4-FFF2-40B4-BE49-F238E27FC236}">
                <a16:creationId xmlns:a16="http://schemas.microsoft.com/office/drawing/2014/main" id="{DA3F354B-485A-8707-C1BD-0985CA02861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739718" y="0"/>
            <a:ext cx="1452282" cy="1851818"/>
          </a:xfrm>
          <a:prstGeom prst="rect">
            <a:avLst/>
          </a:prstGeom>
        </p:spPr>
      </p:pic>
    </p:spTree>
    <p:extLst>
      <p:ext uri="{BB962C8B-B14F-4D97-AF65-F5344CB8AC3E}">
        <p14:creationId xmlns:p14="http://schemas.microsoft.com/office/powerpoint/2010/main" val="2314668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ension_färgad helsid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0323E3AC-3CA5-FD28-B656-45F78F312E6F}"/>
              </a:ext>
            </a:extLst>
          </p:cNvPr>
          <p:cNvSpPr/>
          <p:nvPr userDrawn="1"/>
        </p:nvSpPr>
        <p:spPr>
          <a:xfrm>
            <a:off x="0" y="0"/>
            <a:ext cx="121920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a:extLst>
              <a:ext uri="{FF2B5EF4-FFF2-40B4-BE49-F238E27FC236}">
                <a16:creationId xmlns:a16="http://schemas.microsoft.com/office/drawing/2014/main" id="{DD117C67-89F7-C4AB-4781-AB20EB00723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21812" y="596900"/>
            <a:ext cx="11165535" cy="1325563"/>
          </a:xfrm>
        </p:spPr>
        <p:txBody>
          <a:bodyPr anchor="t" anchorCtr="0"/>
          <a:lstStyle>
            <a:lvl1pPr>
              <a:defRPr sz="3000">
                <a:solidFill>
                  <a:schemeClr val="bg1"/>
                </a:solidFill>
              </a:defRPr>
            </a:lvl1pPr>
          </a:lstStyle>
          <a:p>
            <a:r>
              <a:rPr lang="sv-SE"/>
              <a:t>KLICKA HÄR FÖR ATT ÄNDRA MALL FÖR RUBRIKFORMAT</a:t>
            </a:r>
          </a:p>
        </p:txBody>
      </p:sp>
      <p:cxnSp>
        <p:nvCxnSpPr>
          <p:cNvPr id="2" name="Rak 1">
            <a:extLst>
              <a:ext uri="{FF2B5EF4-FFF2-40B4-BE49-F238E27FC236}">
                <a16:creationId xmlns:a16="http://schemas.microsoft.com/office/drawing/2014/main" id="{BC3AEEF7-3A9D-5261-F36B-45B9F97D6661}"/>
              </a:ext>
            </a:extLst>
          </p:cNvPr>
          <p:cNvCxnSpPr>
            <a:cxnSpLocks/>
          </p:cNvCxnSpPr>
          <p:nvPr userDrawn="1"/>
        </p:nvCxnSpPr>
        <p:spPr>
          <a:xfrm>
            <a:off x="720969" y="1131277"/>
            <a:ext cx="10300692" cy="0"/>
          </a:xfrm>
          <a:prstGeom prst="line">
            <a:avLst/>
          </a:prstGeom>
          <a:ln w="19050">
            <a:solidFill>
              <a:srgbClr val="BE3E69"/>
            </a:solidFill>
          </a:ln>
        </p:spPr>
        <p:style>
          <a:lnRef idx="1">
            <a:schemeClr val="accent1"/>
          </a:lnRef>
          <a:fillRef idx="0">
            <a:schemeClr val="accent1"/>
          </a:fillRef>
          <a:effectRef idx="0">
            <a:schemeClr val="accent1"/>
          </a:effectRef>
          <a:fontRef idx="minor">
            <a:schemeClr val="tx1"/>
          </a:fontRef>
        </p:style>
      </p:cxnSp>
      <p:sp>
        <p:nvSpPr>
          <p:cNvPr id="9" name="Platshållare för text 6">
            <a:extLst>
              <a:ext uri="{FF2B5EF4-FFF2-40B4-BE49-F238E27FC236}">
                <a16:creationId xmlns:a16="http://schemas.microsoft.com/office/drawing/2014/main" id="{D140D2A6-597D-45AE-A192-CB27F6815FB8}"/>
              </a:ext>
            </a:extLst>
          </p:cNvPr>
          <p:cNvSpPr>
            <a:spLocks noGrp="1"/>
          </p:cNvSpPr>
          <p:nvPr>
            <p:ph type="body" sz="quarter" idx="13" hasCustomPrompt="1"/>
          </p:nvPr>
        </p:nvSpPr>
        <p:spPr>
          <a:xfrm>
            <a:off x="809624" y="6407151"/>
            <a:ext cx="3432498" cy="201993"/>
          </a:xfrm>
          <a:solidFill>
            <a:srgbClr val="BE3E69"/>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a:t>KLICKA HÄR FÖR ATT ÄNDRA FORMAT PÅ BAKGRUNDSTEXTEN</a:t>
            </a:r>
          </a:p>
        </p:txBody>
      </p:sp>
    </p:spTree>
    <p:extLst>
      <p:ext uri="{BB962C8B-B14F-4D97-AF65-F5344CB8AC3E}">
        <p14:creationId xmlns:p14="http://schemas.microsoft.com/office/powerpoint/2010/main" val="34688554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ension_avsnittsdelare_tonplatta">
    <p:spTree>
      <p:nvGrpSpPr>
        <p:cNvPr id="1" name=""/>
        <p:cNvGrpSpPr/>
        <p:nvPr/>
      </p:nvGrpSpPr>
      <p:grpSpPr>
        <a:xfrm>
          <a:off x="0" y="0"/>
          <a:ext cx="0" cy="0"/>
          <a:chOff x="0" y="0"/>
          <a:chExt cx="0" cy="0"/>
        </a:xfrm>
      </p:grpSpPr>
      <p:sp>
        <p:nvSpPr>
          <p:cNvPr id="12" name="Platshållare för text 11">
            <a:extLst>
              <a:ext uri="{FF2B5EF4-FFF2-40B4-BE49-F238E27FC236}">
                <a16:creationId xmlns:a16="http://schemas.microsoft.com/office/drawing/2014/main" id="{D8E7A50D-E33C-2386-FC56-3963A56F5B69}"/>
              </a:ext>
            </a:extLst>
          </p:cNvPr>
          <p:cNvSpPr>
            <a:spLocks noGrp="1"/>
          </p:cNvSpPr>
          <p:nvPr>
            <p:ph type="body" sz="quarter" idx="16" hasCustomPrompt="1"/>
          </p:nvPr>
        </p:nvSpPr>
        <p:spPr>
          <a:xfrm>
            <a:off x="0" y="5824"/>
            <a:ext cx="12192000" cy="6858000"/>
          </a:xfrm>
          <a:solidFill>
            <a:schemeClr val="accent1">
              <a:lumMod val="20000"/>
              <a:lumOff val="80000"/>
              <a:alpha val="70000"/>
            </a:schemeClr>
          </a:solidFill>
        </p:spPr>
        <p:txBody>
          <a:bodyPr/>
          <a:lstStyle>
            <a:lvl1pPr marL="0" indent="0">
              <a:buNone/>
              <a:defRPr/>
            </a:lvl1pPr>
          </a:lstStyle>
          <a:p>
            <a:pPr lvl="0"/>
            <a:r>
              <a:rPr lang="sv-SE"/>
              <a:t> </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5"/>
            <a:ext cx="12192000" cy="6858000"/>
          </a:xfrm>
          <a:solidFill>
            <a:schemeClr val="accent1">
              <a:lumMod val="20000"/>
              <a:lumOff val="80000"/>
              <a:alpha val="80066"/>
            </a:schemeClr>
          </a:solidFill>
        </p:spPr>
        <p:txBody>
          <a:bodyPr/>
          <a:lstStyle>
            <a:lvl1pPr>
              <a:defRPr/>
            </a:lvl1pPr>
          </a:lstStyle>
          <a:p>
            <a:r>
              <a:rPr lang="sv-SE"/>
              <a:t>Montera bilden, högerklicka och lägg längst bak för transparant platta</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a:t> </a:t>
            </a:r>
          </a:p>
        </p:txBody>
      </p:sp>
    </p:spTree>
    <p:extLst>
      <p:ext uri="{BB962C8B-B14F-4D97-AF65-F5344CB8AC3E}">
        <p14:creationId xmlns:p14="http://schemas.microsoft.com/office/powerpoint/2010/main" val="18010533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8E6E0">
            <a:alpha val="59670"/>
          </a:srgbClr>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1F89B14-211D-7F37-AFAE-BA63BA27D346}"/>
              </a:ext>
            </a:extLst>
          </p:cNvPr>
          <p:cNvSpPr>
            <a:spLocks noGrp="1"/>
          </p:cNvSpPr>
          <p:nvPr>
            <p:ph type="title"/>
          </p:nvPr>
        </p:nvSpPr>
        <p:spPr>
          <a:xfrm>
            <a:off x="601438" y="623163"/>
            <a:ext cx="10515600" cy="1325563"/>
          </a:xfrm>
          <a:prstGeom prst="rect">
            <a:avLst/>
          </a:prstGeom>
        </p:spPr>
        <p:txBody>
          <a:bodyPr vert="horz" lIns="91440" tIns="45720" rIns="91440" bIns="45720" rtlCol="0" anchor="t" anchorCtr="0">
            <a:no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37EB650A-1293-7417-82B2-8E2B313D4DC1}"/>
              </a:ext>
            </a:extLst>
          </p:cNvPr>
          <p:cNvSpPr>
            <a:spLocks noGrp="1"/>
          </p:cNvSpPr>
          <p:nvPr>
            <p:ph type="body" idx="1"/>
          </p:nvPr>
        </p:nvSpPr>
        <p:spPr>
          <a:xfrm>
            <a:off x="606999" y="1883499"/>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textruta 9">
            <a:extLst>
              <a:ext uri="{FF2B5EF4-FFF2-40B4-BE49-F238E27FC236}">
                <a16:creationId xmlns:a16="http://schemas.microsoft.com/office/drawing/2014/main" id="{6BAF26AE-FB9B-9B46-54C3-9ED5D679E176}"/>
              </a:ext>
            </a:extLst>
          </p:cNvPr>
          <p:cNvSpPr txBox="1"/>
          <p:nvPr userDrawn="1"/>
        </p:nvSpPr>
        <p:spPr>
          <a:xfrm>
            <a:off x="11729945" y="6511460"/>
            <a:ext cx="366925" cy="246221"/>
          </a:xfrm>
          <a:prstGeom prst="rect">
            <a:avLst/>
          </a:prstGeom>
          <a:noFill/>
        </p:spPr>
        <p:txBody>
          <a:bodyPr wrap="square" rtlCol="0">
            <a:spAutoFit/>
          </a:bodyPr>
          <a:lstStyle/>
          <a:p>
            <a:fld id="{11C3D5E0-3B99-BD48-AF92-B6515BC9C4F7}" type="slidenum">
              <a:rPr lang="sv-SE" sz="1000" smtClean="0"/>
              <a:t>‹#›</a:t>
            </a:fld>
            <a:endParaRPr lang="sv-SE" sz="1000"/>
          </a:p>
        </p:txBody>
      </p:sp>
    </p:spTree>
    <p:extLst>
      <p:ext uri="{BB962C8B-B14F-4D97-AF65-F5344CB8AC3E}">
        <p14:creationId xmlns:p14="http://schemas.microsoft.com/office/powerpoint/2010/main" val="229071603"/>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77" r:id="rId3"/>
    <p:sldLayoutId id="2147483670" r:id="rId4"/>
    <p:sldLayoutId id="2147483671" r:id="rId5"/>
    <p:sldLayoutId id="2147483652" r:id="rId6"/>
    <p:sldLayoutId id="2147483673" r:id="rId7"/>
    <p:sldLayoutId id="2147483655" r:id="rId8"/>
    <p:sldLayoutId id="2147483672" r:id="rId9"/>
    <p:sldLayoutId id="2147483678" r:id="rId10"/>
    <p:sldLayoutId id="2147483679" r:id="rId11"/>
    <p:sldLayoutId id="2147483680" r:id="rId12"/>
    <p:sldLayoutId id="2147483681" r:id="rId13"/>
    <p:sldLayoutId id="2147483682" r:id="rId14"/>
    <p:sldLayoutId id="2147483675" r:id="rId15"/>
    <p:sldLayoutId id="2147483676" r:id="rId16"/>
    <p:sldLayoutId id="2147483683" r:id="rId17"/>
  </p:sldLayoutIdLst>
  <p:hf hdr="0" ftr="0" dt="0"/>
  <p:txStyles>
    <p:titleStyle>
      <a:lvl1pPr algn="l" defTabSz="914400" rtl="0" eaLnBrk="1" latinLnBrk="0" hangingPunct="1">
        <a:lnSpc>
          <a:spcPct val="90000"/>
        </a:lnSpc>
        <a:spcBef>
          <a:spcPct val="0"/>
        </a:spcBef>
        <a:buNone/>
        <a:defRPr sz="30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D37A2C-5632-4A05-46B8-AD4119D92F67}"/>
              </a:ext>
            </a:extLst>
          </p:cNvPr>
          <p:cNvSpPr>
            <a:spLocks noGrp="1"/>
          </p:cNvSpPr>
          <p:nvPr>
            <p:ph type="ctrTitle"/>
          </p:nvPr>
        </p:nvSpPr>
        <p:spPr/>
        <p:txBody>
          <a:bodyPr/>
          <a:lstStyle/>
          <a:p>
            <a:r>
              <a:rPr lang="sv-SE"/>
              <a:t>PENSIONSPYRAMIDEN</a:t>
            </a:r>
          </a:p>
        </p:txBody>
      </p:sp>
      <p:sp>
        <p:nvSpPr>
          <p:cNvPr id="3" name="Underrubrik 2">
            <a:extLst>
              <a:ext uri="{FF2B5EF4-FFF2-40B4-BE49-F238E27FC236}">
                <a16:creationId xmlns:a16="http://schemas.microsoft.com/office/drawing/2014/main" id="{02F6C5B9-849C-1F5D-A1AA-5E3C38A46AB5}"/>
              </a:ext>
            </a:extLst>
          </p:cNvPr>
          <p:cNvSpPr>
            <a:spLocks noGrp="1"/>
          </p:cNvSpPr>
          <p:nvPr>
            <p:ph type="subTitle" idx="1"/>
          </p:nvPr>
        </p:nvSpPr>
        <p:spPr/>
        <p:txBody>
          <a:bodyPr/>
          <a:lstStyle/>
          <a:p>
            <a:r>
              <a:rPr lang="sv-SE"/>
              <a:t>Min pension</a:t>
            </a:r>
          </a:p>
          <a:p>
            <a:endParaRPr lang="sv-SE"/>
          </a:p>
        </p:txBody>
      </p:sp>
    </p:spTree>
    <p:extLst>
      <p:ext uri="{BB962C8B-B14F-4D97-AF65-F5344CB8AC3E}">
        <p14:creationId xmlns:p14="http://schemas.microsoft.com/office/powerpoint/2010/main" val="4016342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0BD7C5-3032-75F9-9596-E8FD66BF7A4D}"/>
              </a:ext>
            </a:extLst>
          </p:cNvPr>
          <p:cNvSpPr>
            <a:spLocks noGrp="1"/>
          </p:cNvSpPr>
          <p:nvPr>
            <p:ph type="title"/>
          </p:nvPr>
        </p:nvSpPr>
        <p:spPr/>
        <p:txBody>
          <a:bodyPr/>
          <a:lstStyle/>
          <a:p>
            <a:r>
              <a:rPr lang="sv-SE" sz="3200" b="1">
                <a:latin typeface="Calibri" panose="020F0502020204030204" pitchFamily="34" charset="0"/>
                <a:ea typeface="Arial" charset="0"/>
                <a:cs typeface="Calibri" panose="020F0502020204030204" pitchFamily="34" charset="0"/>
              </a:rPr>
              <a:t>NÄR KAN DU BÖRJA TA UT DIN PENSION? </a:t>
            </a:r>
          </a:p>
        </p:txBody>
      </p:sp>
      <p:graphicFrame>
        <p:nvGraphicFramePr>
          <p:cNvPr id="5" name="Tabell 5">
            <a:extLst>
              <a:ext uri="{FF2B5EF4-FFF2-40B4-BE49-F238E27FC236}">
                <a16:creationId xmlns:a16="http://schemas.microsoft.com/office/drawing/2014/main" id="{BF102EBD-95EC-4AD5-4C72-FEAAE7FB9589}"/>
              </a:ext>
            </a:extLst>
          </p:cNvPr>
          <p:cNvGraphicFramePr>
            <a:graphicFrameLocks noGrp="1"/>
          </p:cNvGraphicFramePr>
          <p:nvPr>
            <p:ph type="tbl" sz="quarter" idx="12"/>
            <p:extLst>
              <p:ext uri="{D42A27DB-BD31-4B8C-83A1-F6EECF244321}">
                <p14:modId xmlns:p14="http://schemas.microsoft.com/office/powerpoint/2010/main" val="121081924"/>
              </p:ext>
            </p:extLst>
          </p:nvPr>
        </p:nvGraphicFramePr>
        <p:xfrm>
          <a:off x="1524569" y="1498255"/>
          <a:ext cx="8669338" cy="4114776"/>
        </p:xfrm>
        <a:graphic>
          <a:graphicData uri="http://schemas.openxmlformats.org/drawingml/2006/table">
            <a:tbl>
              <a:tblPr firstRow="1" bandRow="1">
                <a:tableStyleId>{5C22544A-7EE6-4342-B048-85BDC9FD1C3A}</a:tableStyleId>
              </a:tblPr>
              <a:tblGrid>
                <a:gridCol w="2602931">
                  <a:extLst>
                    <a:ext uri="{9D8B030D-6E8A-4147-A177-3AD203B41FA5}">
                      <a16:colId xmlns:a16="http://schemas.microsoft.com/office/drawing/2014/main" val="2585543849"/>
                    </a:ext>
                  </a:extLst>
                </a:gridCol>
                <a:gridCol w="2883968">
                  <a:extLst>
                    <a:ext uri="{9D8B030D-6E8A-4147-A177-3AD203B41FA5}">
                      <a16:colId xmlns:a16="http://schemas.microsoft.com/office/drawing/2014/main" val="3788303289"/>
                    </a:ext>
                  </a:extLst>
                </a:gridCol>
                <a:gridCol w="3182439">
                  <a:extLst>
                    <a:ext uri="{9D8B030D-6E8A-4147-A177-3AD203B41FA5}">
                      <a16:colId xmlns:a16="http://schemas.microsoft.com/office/drawing/2014/main" val="345932528"/>
                    </a:ext>
                  </a:extLst>
                </a:gridCol>
              </a:tblGrid>
              <a:tr h="373022">
                <a:tc>
                  <a:txBody>
                    <a:bodyPr/>
                    <a:lstStyle/>
                    <a:p>
                      <a:r>
                        <a:rPr lang="sv-SE" sz="2000" dirty="0">
                          <a:solidFill>
                            <a:srgbClr val="BE3E69"/>
                          </a:solidFill>
                          <a:latin typeface="+mj-lt"/>
                        </a:rPr>
                        <a:t>Lön</a:t>
                      </a:r>
                    </a:p>
                  </a:txBody>
                  <a:tcPr>
                    <a:lnL w="12700" cmpd="sng">
                      <a:noFill/>
                    </a:lnL>
                    <a:lnR w="12700" cmpd="sng">
                      <a:noFill/>
                    </a:lnR>
                    <a:lnT w="12700" cmpd="sng">
                      <a:noFill/>
                    </a:lnT>
                    <a:lnB w="1270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solidFill>
                            <a:srgbClr val="BE3E69"/>
                          </a:solidFill>
                          <a:latin typeface="+mj-lt"/>
                        </a:rPr>
                        <a:t>Avsättning</a:t>
                      </a:r>
                    </a:p>
                  </a:txBody>
                  <a:tcPr>
                    <a:lnL w="12700" cmpd="sng">
                      <a:noFill/>
                    </a:lnL>
                    <a:lnR w="12700" cmpd="sng">
                      <a:noFill/>
                    </a:lnR>
                    <a:lnT w="12700" cmpd="sng">
                      <a:noFill/>
                    </a:lnT>
                    <a:lnB w="1270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solidFill>
                            <a:srgbClr val="BE3E69"/>
                          </a:solidFill>
                          <a:latin typeface="+mj-lt"/>
                        </a:rPr>
                        <a:t>Tidigaste uttag</a:t>
                      </a:r>
                    </a:p>
                  </a:txBody>
                  <a:tcPr>
                    <a:lnL w="12700" cmpd="sng">
                      <a:noFill/>
                    </a:lnL>
                    <a:lnR w="12700" cmpd="sng">
                      <a:noFill/>
                    </a:lnR>
                    <a:lnT w="12700" cmpd="sng">
                      <a:noFill/>
                    </a:lnT>
                    <a:lnB w="1270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749673"/>
                  </a:ext>
                </a:extLst>
              </a:tr>
              <a:tr h="655308">
                <a:tc>
                  <a:txBody>
                    <a:bodyPr/>
                    <a:lstStyle/>
                    <a:p>
                      <a:r>
                        <a:rPr lang="sv-SE" sz="2000" dirty="0">
                          <a:latin typeface="+mj-lt"/>
                        </a:rPr>
                        <a:t>Egen intjänad allmän pension </a:t>
                      </a:r>
                    </a:p>
                  </a:txBody>
                  <a:tcPr marL="91434" marR="91434" marT="45717" marB="45717">
                    <a:lnL w="12700" cmpd="sng">
                      <a:noFill/>
                    </a:lnL>
                    <a:lnR w="12700" cmpd="sng">
                      <a:noFill/>
                    </a:lnR>
                    <a:lnT w="1270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a:latin typeface="+mj-lt"/>
                        </a:rPr>
                        <a:t>Pensionsmyndigheten </a:t>
                      </a:r>
                    </a:p>
                  </a:txBody>
                  <a:tcPr marL="91434" marR="91434" marT="45717" marB="45717">
                    <a:lnL w="12700" cmpd="sng">
                      <a:noFill/>
                    </a:lnL>
                    <a:lnR w="12700" cmpd="sng">
                      <a:noFill/>
                    </a:lnR>
                    <a:lnT w="1270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a:latin typeface="+mj-lt"/>
                        </a:rPr>
                        <a:t>63 år, åldern kommer att höjas de kommande åren </a:t>
                      </a:r>
                    </a:p>
                  </a:txBody>
                  <a:tcPr marL="91434" marR="91434" marT="45717" marB="45717">
                    <a:lnL w="12700" cmpd="sng">
                      <a:noFill/>
                    </a:lnL>
                    <a:lnR w="12700" cmpd="sng">
                      <a:noFill/>
                    </a:lnR>
                    <a:lnT w="1270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5049849"/>
                  </a:ext>
                </a:extLst>
              </a:tr>
              <a:tr h="798463">
                <a:tc>
                  <a:txBody>
                    <a:bodyPr/>
                    <a:lstStyle/>
                    <a:p>
                      <a:r>
                        <a:rPr lang="sv-SE" sz="2000">
                          <a:latin typeface="+mj-lt"/>
                        </a:rPr>
                        <a:t>Garantipension, äldreförsörjningsstöd mm </a:t>
                      </a:r>
                    </a:p>
                  </a:txBody>
                  <a:tcPr marL="91434" marR="91434" marT="45717" marB="45717">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a:latin typeface="+mj-lt"/>
                        </a:rPr>
                        <a:t>Pensionsmyndigheten </a:t>
                      </a:r>
                    </a:p>
                  </a:txBody>
                  <a:tcPr marL="91434" marR="91434" marT="45717" marB="45717">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a:latin typeface="+mj-lt"/>
                        </a:rPr>
                        <a:t>66 år, ålder kommer att höjas de kommande åren </a:t>
                      </a:r>
                    </a:p>
                  </a:txBody>
                  <a:tcPr marL="91434" marR="91434" marT="45717" marB="45717">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2535740"/>
                  </a:ext>
                </a:extLst>
              </a:tr>
              <a:tr h="1040423">
                <a:tc>
                  <a:txBody>
                    <a:bodyPr/>
                    <a:lstStyle/>
                    <a:p>
                      <a:r>
                        <a:rPr lang="sv-SE" sz="2000">
                          <a:latin typeface="+mj-lt"/>
                        </a:rPr>
                        <a:t>Tjänstepension</a:t>
                      </a:r>
                    </a:p>
                  </a:txBody>
                  <a:tcPr marL="91434" marR="91434" marT="45717" marB="45717">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a:latin typeface="+mj-lt"/>
                        </a:rPr>
                        <a:t>Ansök hos de bolag som förvaltar pengarna, information finns på </a:t>
                      </a:r>
                      <a:r>
                        <a:rPr lang="sv-SE" sz="2000" err="1">
                          <a:latin typeface="+mj-lt"/>
                        </a:rPr>
                        <a:t>minPension</a:t>
                      </a:r>
                      <a:endParaRPr lang="sv-SE" sz="2000">
                        <a:latin typeface="+mj-lt"/>
                      </a:endParaRPr>
                    </a:p>
                  </a:txBody>
                  <a:tcPr marL="91434" marR="91434" marT="45717" marB="45717">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latin typeface="+mj-lt"/>
                        </a:rPr>
                        <a:t>Från 55 år i vissa avtal, andra från 60 år eller högre</a:t>
                      </a:r>
                    </a:p>
                  </a:txBody>
                  <a:tcPr marL="91434" marR="91434" marT="45717" marB="45717">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39257903"/>
                  </a:ext>
                </a:extLst>
              </a:tr>
              <a:tr h="556503">
                <a:tc>
                  <a:txBody>
                    <a:bodyPr/>
                    <a:lstStyle/>
                    <a:p>
                      <a:r>
                        <a:rPr lang="sv-SE" sz="2000">
                          <a:latin typeface="+mj-lt"/>
                        </a:rPr>
                        <a:t>Privat sparande</a:t>
                      </a:r>
                    </a:p>
                  </a:txBody>
                  <a:tcPr marL="91434" marR="91434" marT="45717" marB="45717">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a:latin typeface="+mj-lt"/>
                        </a:rPr>
                        <a:t>Bolaget som förvaltar pengarna</a:t>
                      </a:r>
                    </a:p>
                  </a:txBody>
                  <a:tcPr marL="91434" marR="91434" marT="45717" marB="45717">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latin typeface="+mj-lt"/>
                        </a:rPr>
                        <a:t>Från 55 år i vissa fall, annars finns ingen lägsta ålder </a:t>
                      </a:r>
                    </a:p>
                  </a:txBody>
                  <a:tcPr marL="91434" marR="91434" marT="45717" marB="45717">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9775768"/>
                  </a:ext>
                </a:extLst>
              </a:tr>
            </a:tbl>
          </a:graphicData>
        </a:graphic>
      </p:graphicFrame>
      <p:sp>
        <p:nvSpPr>
          <p:cNvPr id="4" name="Platshållare för text 3">
            <a:extLst>
              <a:ext uri="{FF2B5EF4-FFF2-40B4-BE49-F238E27FC236}">
                <a16:creationId xmlns:a16="http://schemas.microsoft.com/office/drawing/2014/main" id="{6B5F8E86-FF3F-993E-7A45-662623EF3102}"/>
              </a:ext>
            </a:extLst>
          </p:cNvPr>
          <p:cNvSpPr>
            <a:spLocks noGrp="1"/>
          </p:cNvSpPr>
          <p:nvPr>
            <p:ph type="body" sz="quarter" idx="11"/>
          </p:nvPr>
        </p:nvSpPr>
        <p:spPr>
          <a:xfrm>
            <a:off x="809624" y="6407151"/>
            <a:ext cx="1307934" cy="201993"/>
          </a:xfrm>
        </p:spPr>
        <p:txBody>
          <a:bodyPr>
            <a:noAutofit/>
          </a:bodyPr>
          <a:lstStyle/>
          <a:p>
            <a:r>
              <a:rPr lang="sv-SE"/>
              <a:t>PENSIONSPYRAMIDEN</a:t>
            </a:r>
          </a:p>
        </p:txBody>
      </p:sp>
    </p:spTree>
    <p:extLst>
      <p:ext uri="{BB962C8B-B14F-4D97-AF65-F5344CB8AC3E}">
        <p14:creationId xmlns:p14="http://schemas.microsoft.com/office/powerpoint/2010/main" val="37071885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sz="3200" b="1">
                <a:latin typeface="Calibri" panose="020F0502020204030204" pitchFamily="34" charset="0"/>
                <a:ea typeface="Arial" charset="0"/>
                <a:cs typeface="Calibri" panose="020F0502020204030204" pitchFamily="34" charset="0"/>
              </a:rPr>
              <a:t>ÅTERBETALNINGSSKYDD/ EFTERLEVANDESKYDD</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868245"/>
            <a:ext cx="5118100" cy="1373187"/>
          </a:xfrm>
        </p:spPr>
        <p:txBody>
          <a:bodyPr>
            <a:normAutofit/>
          </a:bodyPr>
          <a:lstStyle/>
          <a:p>
            <a:pPr>
              <a:tabLst>
                <a:tab pos="214313" algn="l"/>
              </a:tabLst>
            </a:pPr>
            <a:r>
              <a:rPr lang="sv-SE" dirty="0">
                <a:ea typeface="Arial" charset="0"/>
                <a:cs typeface="Arial" charset="0"/>
              </a:rPr>
              <a:t>Har vi som par återbetalningsskydd? </a:t>
            </a:r>
          </a:p>
          <a:p>
            <a:pPr>
              <a:tabLst>
                <a:tab pos="214313" algn="l"/>
              </a:tabLst>
            </a:pPr>
            <a:r>
              <a:rPr lang="sv-SE" dirty="0">
                <a:ea typeface="Arial" charset="0"/>
                <a:cs typeface="Arial" charset="0"/>
              </a:rPr>
              <a:t>Omställningspension</a:t>
            </a:r>
          </a:p>
          <a:p>
            <a:pPr>
              <a:tabLst>
                <a:tab pos="214313" algn="l"/>
              </a:tabLst>
            </a:pPr>
            <a:r>
              <a:rPr lang="sv-SE" dirty="0">
                <a:ea typeface="Arial" charset="0"/>
                <a:cs typeface="Arial" charset="0"/>
              </a:rPr>
              <a:t>Om du bor utomlands…</a:t>
            </a:r>
          </a:p>
          <a:p>
            <a:pPr marL="0" indent="0">
              <a:buNone/>
            </a:pPr>
            <a:endParaRPr lang="sv-SE" dirty="0"/>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79463"/>
            <a:ext cx="1295671" cy="257369"/>
          </a:xfrm>
        </p:spPr>
        <p:txBody>
          <a:bodyPr wrap="none">
            <a:spAutoFit/>
          </a:bodyPr>
          <a:lstStyle/>
          <a:p>
            <a:r>
              <a:rPr lang="sv-SE"/>
              <a:t>PENSIONSPYRAMIDEN</a:t>
            </a:r>
          </a:p>
        </p:txBody>
      </p:sp>
      <p:pic>
        <p:nvPicPr>
          <p:cNvPr id="13" name="Platshållare för bild 12" descr="En bild som visar text, utomhus, lagar mat, sten  Automatiskt genererad beskrivning">
            <a:extLst>
              <a:ext uri="{FF2B5EF4-FFF2-40B4-BE49-F238E27FC236}">
                <a16:creationId xmlns:a16="http://schemas.microsoft.com/office/drawing/2014/main" id="{0B8068BB-7695-3F67-C170-93058557A148}"/>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712631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0BD7C5-3032-75F9-9596-E8FD66BF7A4D}"/>
              </a:ext>
            </a:extLst>
          </p:cNvPr>
          <p:cNvSpPr>
            <a:spLocks noGrp="1"/>
          </p:cNvSpPr>
          <p:nvPr>
            <p:ph type="title"/>
          </p:nvPr>
        </p:nvSpPr>
        <p:spPr/>
        <p:txBody>
          <a:bodyPr/>
          <a:lstStyle/>
          <a:p>
            <a:r>
              <a:rPr lang="sv-SE" sz="3200" b="1">
                <a:latin typeface="Calibri" panose="020F0502020204030204" pitchFamily="34" charset="0"/>
                <a:ea typeface="Arial" charset="0"/>
                <a:cs typeface="Calibri" panose="020F0502020204030204" pitchFamily="34" charset="0"/>
              </a:rPr>
              <a:t>DU BEHÖVER INTE HA ALLA RÄTT</a:t>
            </a:r>
          </a:p>
        </p:txBody>
      </p:sp>
      <p:graphicFrame>
        <p:nvGraphicFramePr>
          <p:cNvPr id="5" name="Tabell 5">
            <a:extLst>
              <a:ext uri="{FF2B5EF4-FFF2-40B4-BE49-F238E27FC236}">
                <a16:creationId xmlns:a16="http://schemas.microsoft.com/office/drawing/2014/main" id="{BF102EBD-95EC-4AD5-4C72-FEAAE7FB9589}"/>
              </a:ext>
            </a:extLst>
          </p:cNvPr>
          <p:cNvGraphicFramePr>
            <a:graphicFrameLocks noGrp="1"/>
          </p:cNvGraphicFramePr>
          <p:nvPr>
            <p:ph type="tbl" sz="quarter" idx="12"/>
            <p:extLst>
              <p:ext uri="{D42A27DB-BD31-4B8C-83A1-F6EECF244321}">
                <p14:modId xmlns:p14="http://schemas.microsoft.com/office/powerpoint/2010/main" val="3269992383"/>
              </p:ext>
            </p:extLst>
          </p:nvPr>
        </p:nvGraphicFramePr>
        <p:xfrm>
          <a:off x="2516981" y="1485900"/>
          <a:ext cx="7158038" cy="3714048"/>
        </p:xfrm>
        <a:graphic>
          <a:graphicData uri="http://schemas.openxmlformats.org/drawingml/2006/table">
            <a:tbl>
              <a:tblPr firstRow="1" bandRow="1">
                <a:tableStyleId>{5C22544A-7EE6-4342-B048-85BDC9FD1C3A}</a:tableStyleId>
              </a:tblPr>
              <a:tblGrid>
                <a:gridCol w="3579019">
                  <a:extLst>
                    <a:ext uri="{9D8B030D-6E8A-4147-A177-3AD203B41FA5}">
                      <a16:colId xmlns:a16="http://schemas.microsoft.com/office/drawing/2014/main" val="3788303289"/>
                    </a:ext>
                  </a:extLst>
                </a:gridCol>
                <a:gridCol w="3579019">
                  <a:extLst>
                    <a:ext uri="{9D8B030D-6E8A-4147-A177-3AD203B41FA5}">
                      <a16:colId xmlns:a16="http://schemas.microsoft.com/office/drawing/2014/main" val="2744437489"/>
                    </a:ext>
                  </a:extLst>
                </a:gridCol>
              </a:tblGrid>
              <a:tr h="464256">
                <a:tc>
                  <a:txBody>
                    <a:bodyPr/>
                    <a:lstStyle/>
                    <a:p>
                      <a:r>
                        <a:rPr lang="sv-SE" sz="2000" dirty="0">
                          <a:solidFill>
                            <a:srgbClr val="BE3E69"/>
                          </a:solidFill>
                          <a:latin typeface="+mn-lt"/>
                        </a:rPr>
                        <a:t>Bra för pensionen</a:t>
                      </a:r>
                    </a:p>
                  </a:txBody>
                  <a:tcPr>
                    <a:lnL w="12700" cmpd="sng">
                      <a:noFill/>
                    </a:lnL>
                    <a:lnR w="12700" cmpd="sng">
                      <a:noFill/>
                    </a:lnR>
                    <a:lnT w="12700" cmpd="sng">
                      <a:noFill/>
                    </a:lnT>
                    <a:lnB w="1270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solidFill>
                            <a:srgbClr val="BE3E69"/>
                          </a:solidFill>
                          <a:latin typeface="+mn-lt"/>
                        </a:rPr>
                        <a:t>Mindre bra</a:t>
                      </a:r>
                    </a:p>
                  </a:txBody>
                  <a:tcPr>
                    <a:lnL w="12700" cmpd="sng">
                      <a:noFill/>
                    </a:lnL>
                    <a:lnR w="12700" cmpd="sng">
                      <a:noFill/>
                    </a:lnR>
                    <a:lnT w="19050" cap="flat" cmpd="sng" algn="ctr">
                      <a:noFill/>
                      <a:prstDash val="solid"/>
                      <a:round/>
                      <a:headEnd type="none" w="med" len="med"/>
                      <a:tailEnd type="none" w="med" len="med"/>
                    </a:lnT>
                    <a:lnB w="1270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749673"/>
                  </a:ext>
                </a:extLst>
              </a:tr>
              <a:tr h="464256">
                <a:tc>
                  <a:txBody>
                    <a:bodyPr/>
                    <a:lstStyle/>
                    <a:p>
                      <a:r>
                        <a:rPr lang="sv-SE" sz="2000">
                          <a:latin typeface="+mj-lt"/>
                        </a:rPr>
                        <a:t>Tidig inträdesålder</a:t>
                      </a:r>
                    </a:p>
                  </a:txBody>
                  <a:tcPr>
                    <a:lnL w="12700" cmpd="sng">
                      <a:noFill/>
                    </a:lnL>
                    <a:lnR w="12700" cmpd="sng">
                      <a:noFill/>
                    </a:lnR>
                    <a:lnT w="1270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a:latin typeface="+mj-lt"/>
                        </a:rPr>
                        <a:t>Sen inträdesålder</a:t>
                      </a:r>
                    </a:p>
                  </a:txBody>
                  <a:tcPr>
                    <a:lnL w="12700" cmpd="sng">
                      <a:noFill/>
                    </a:lnL>
                    <a:lnR w="12700" cmpd="sng">
                      <a:noFill/>
                    </a:lnR>
                    <a:lnT w="1270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5049849"/>
                  </a:ext>
                </a:extLst>
              </a:tr>
              <a:tr h="464256">
                <a:tc>
                  <a:txBody>
                    <a:bodyPr/>
                    <a:lstStyle/>
                    <a:p>
                      <a:r>
                        <a:rPr lang="sv-SE" sz="2000">
                          <a:latin typeface="+mj-lt"/>
                        </a:rPr>
                        <a:t>Ha tjänstepension</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a:latin typeface="+mj-lt"/>
                        </a:rPr>
                        <a:t>Svartjobb</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2535740"/>
                  </a:ext>
                </a:extLst>
              </a:tr>
              <a:tr h="464256">
                <a:tc>
                  <a:txBody>
                    <a:bodyPr/>
                    <a:lstStyle/>
                    <a:p>
                      <a:r>
                        <a:rPr lang="sv-SE" sz="2000">
                          <a:latin typeface="+mj-lt"/>
                        </a:rPr>
                        <a:t>Bra löneutveckling</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a:latin typeface="+mj-lt"/>
                        </a:rPr>
                        <a:t>Inte tjänstepension</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9028917"/>
                  </a:ext>
                </a:extLst>
              </a:tr>
              <a:tr h="464256">
                <a:tc>
                  <a:txBody>
                    <a:bodyPr/>
                    <a:lstStyle/>
                    <a:p>
                      <a:r>
                        <a:rPr lang="sv-SE" sz="2000" dirty="0">
                          <a:latin typeface="+mj-lt"/>
                        </a:rPr>
                        <a:t>Jobba länge</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a:latin typeface="+mj-lt"/>
                        </a:rPr>
                        <a:t>Sjukdom</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673625"/>
                  </a:ext>
                </a:extLst>
              </a:tr>
              <a:tr h="464256">
                <a:tc>
                  <a:txBody>
                    <a:bodyPr/>
                    <a:lstStyle/>
                    <a:p>
                      <a:r>
                        <a:rPr lang="sv-SE" sz="2000">
                          <a:latin typeface="+mj-lt"/>
                        </a:rPr>
                        <a:t>Bra värdeutveckling</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a:latin typeface="+mj-lt"/>
                        </a:rPr>
                        <a:t>Arbetslöshet</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349573"/>
                  </a:ext>
                </a:extLst>
              </a:tr>
              <a:tr h="464256">
                <a:tc>
                  <a:txBody>
                    <a:bodyPr/>
                    <a:lstStyle/>
                    <a:p>
                      <a:r>
                        <a:rPr lang="sv-SE" sz="2000">
                          <a:latin typeface="+mj-lt"/>
                        </a:rPr>
                        <a:t>Sparutrymme</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a:latin typeface="+mj-lt"/>
                        </a:rPr>
                        <a:t>Sluta tidigt</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54091069"/>
                  </a:ext>
                </a:extLst>
              </a:tr>
              <a:tr h="464256">
                <a:tc>
                  <a:txBody>
                    <a:bodyPr/>
                    <a:lstStyle/>
                    <a:p>
                      <a:r>
                        <a:rPr lang="sv-SE" sz="2000">
                          <a:latin typeface="+mj-lt"/>
                        </a:rPr>
                        <a:t>Låga kostnader</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latin typeface="+mj-lt"/>
                        </a:rPr>
                        <a:t>Dyrbar livsstil</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17176501"/>
                  </a:ext>
                </a:extLst>
              </a:tr>
            </a:tbl>
          </a:graphicData>
        </a:graphic>
      </p:graphicFrame>
      <p:sp>
        <p:nvSpPr>
          <p:cNvPr id="4" name="Platshållare för text 3">
            <a:extLst>
              <a:ext uri="{FF2B5EF4-FFF2-40B4-BE49-F238E27FC236}">
                <a16:creationId xmlns:a16="http://schemas.microsoft.com/office/drawing/2014/main" id="{6B5F8E86-FF3F-993E-7A45-662623EF3102}"/>
              </a:ext>
            </a:extLst>
          </p:cNvPr>
          <p:cNvSpPr>
            <a:spLocks noGrp="1"/>
          </p:cNvSpPr>
          <p:nvPr>
            <p:ph type="body" sz="quarter" idx="11"/>
          </p:nvPr>
        </p:nvSpPr>
        <p:spPr>
          <a:xfrm>
            <a:off x="809624" y="6407151"/>
            <a:ext cx="1307934" cy="201993"/>
          </a:xfrm>
        </p:spPr>
        <p:txBody>
          <a:bodyPr>
            <a:noAutofit/>
          </a:bodyPr>
          <a:lstStyle/>
          <a:p>
            <a:r>
              <a:rPr lang="sv-SE"/>
              <a:t>PENSIONSPYRAMIDEN</a:t>
            </a:r>
          </a:p>
        </p:txBody>
      </p:sp>
    </p:spTree>
    <p:extLst>
      <p:ext uri="{BB962C8B-B14F-4D97-AF65-F5344CB8AC3E}">
        <p14:creationId xmlns:p14="http://schemas.microsoft.com/office/powerpoint/2010/main" val="26916036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DF209F-1DD5-D822-025C-A9307A4228B7}"/>
              </a:ext>
            </a:extLst>
          </p:cNvPr>
          <p:cNvSpPr>
            <a:spLocks noGrp="1"/>
          </p:cNvSpPr>
          <p:nvPr>
            <p:ph type="title"/>
          </p:nvPr>
        </p:nvSpPr>
        <p:spPr/>
        <p:txBody>
          <a:bodyPr/>
          <a:lstStyle/>
          <a:p>
            <a:r>
              <a:rPr lang="sv-SE" sz="3200" b="1">
                <a:latin typeface="Calibri" panose="020F0502020204030204" pitchFamily="34" charset="0"/>
                <a:ea typeface="Arial" charset="0"/>
                <a:cs typeface="Calibri" panose="020F0502020204030204" pitchFamily="34" charset="0"/>
              </a:rPr>
              <a:t>UTTAGSPLANERAREN</a:t>
            </a:r>
          </a:p>
        </p:txBody>
      </p:sp>
      <p:sp>
        <p:nvSpPr>
          <p:cNvPr id="3" name="Platshållare för text 2">
            <a:extLst>
              <a:ext uri="{FF2B5EF4-FFF2-40B4-BE49-F238E27FC236}">
                <a16:creationId xmlns:a16="http://schemas.microsoft.com/office/drawing/2014/main" id="{C9BDB2FD-3633-A8D9-30DA-578E00EFAA62}"/>
              </a:ext>
            </a:extLst>
          </p:cNvPr>
          <p:cNvSpPr>
            <a:spLocks noGrp="1"/>
          </p:cNvSpPr>
          <p:nvPr>
            <p:ph type="body" sz="quarter" idx="11"/>
          </p:nvPr>
        </p:nvSpPr>
        <p:spPr>
          <a:xfrm>
            <a:off x="809624" y="6379463"/>
            <a:ext cx="1295671" cy="257369"/>
          </a:xfrm>
        </p:spPr>
        <p:txBody>
          <a:bodyPr wrap="none">
            <a:spAutoFit/>
          </a:bodyPr>
          <a:lstStyle/>
          <a:p>
            <a:r>
              <a:rPr lang="sv-SE"/>
              <a:t>PENSIONSPYRAMIDEN</a:t>
            </a:r>
          </a:p>
        </p:txBody>
      </p:sp>
      <p:pic>
        <p:nvPicPr>
          <p:cNvPr id="8" name="Bildobjekt 7" descr="En bild som visar text, skärmbild, person, Webbplats&#10;&#10;Automatiskt genererad beskrivning">
            <a:extLst>
              <a:ext uri="{FF2B5EF4-FFF2-40B4-BE49-F238E27FC236}">
                <a16:creationId xmlns:a16="http://schemas.microsoft.com/office/drawing/2014/main" id="{BC45C0FE-B15F-C5C3-1A58-A944BF92FF1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028257" y="1402981"/>
            <a:ext cx="8135485" cy="4686954"/>
          </a:xfrm>
          <a:prstGeom prst="rect">
            <a:avLst/>
          </a:prstGeom>
        </p:spPr>
      </p:pic>
    </p:spTree>
    <p:extLst>
      <p:ext uri="{BB962C8B-B14F-4D97-AF65-F5344CB8AC3E}">
        <p14:creationId xmlns:p14="http://schemas.microsoft.com/office/powerpoint/2010/main" val="6808292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0BD7C5-3032-75F9-9596-E8FD66BF7A4D}"/>
              </a:ext>
            </a:extLst>
          </p:cNvPr>
          <p:cNvSpPr>
            <a:spLocks noGrp="1"/>
          </p:cNvSpPr>
          <p:nvPr>
            <p:ph type="title"/>
          </p:nvPr>
        </p:nvSpPr>
        <p:spPr/>
        <p:txBody>
          <a:bodyPr/>
          <a:lstStyle/>
          <a:p>
            <a:r>
              <a:rPr lang="sv-SE" sz="3200" b="1">
                <a:latin typeface="Calibri" panose="020F0502020204030204" pitchFamily="34" charset="0"/>
                <a:ea typeface="Arial" charset="0"/>
                <a:cs typeface="Calibri" panose="020F0502020204030204" pitchFamily="34" charset="0"/>
              </a:rPr>
              <a:t>PENSION OCH INFLATION</a:t>
            </a:r>
          </a:p>
        </p:txBody>
      </p:sp>
      <p:sp>
        <p:nvSpPr>
          <p:cNvPr id="4" name="Platshållare för text 3">
            <a:extLst>
              <a:ext uri="{FF2B5EF4-FFF2-40B4-BE49-F238E27FC236}">
                <a16:creationId xmlns:a16="http://schemas.microsoft.com/office/drawing/2014/main" id="{6B5F8E86-FF3F-993E-7A45-662623EF3102}"/>
              </a:ext>
            </a:extLst>
          </p:cNvPr>
          <p:cNvSpPr>
            <a:spLocks noGrp="1"/>
          </p:cNvSpPr>
          <p:nvPr>
            <p:ph type="body" sz="quarter" idx="11"/>
          </p:nvPr>
        </p:nvSpPr>
        <p:spPr>
          <a:xfrm>
            <a:off x="809624" y="6407151"/>
            <a:ext cx="1307934" cy="201993"/>
          </a:xfrm>
        </p:spPr>
        <p:txBody>
          <a:bodyPr>
            <a:noAutofit/>
          </a:bodyPr>
          <a:lstStyle/>
          <a:p>
            <a:r>
              <a:rPr lang="sv-SE"/>
              <a:t>PENSIONSPYRAMIDEN</a:t>
            </a:r>
          </a:p>
        </p:txBody>
      </p:sp>
      <p:sp>
        <p:nvSpPr>
          <p:cNvPr id="8" name="Platshållare för innehåll 6">
            <a:extLst>
              <a:ext uri="{FF2B5EF4-FFF2-40B4-BE49-F238E27FC236}">
                <a16:creationId xmlns:a16="http://schemas.microsoft.com/office/drawing/2014/main" id="{331B5273-76FF-2291-D48F-BD34ECE6072F}"/>
              </a:ext>
            </a:extLst>
          </p:cNvPr>
          <p:cNvSpPr txBox="1">
            <a:spLocks/>
          </p:cNvSpPr>
          <p:nvPr/>
        </p:nvSpPr>
        <p:spPr>
          <a:xfrm>
            <a:off x="6068788" y="1377408"/>
            <a:ext cx="51181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v-SE" b="1" dirty="0">
                <a:ea typeface="Arial" charset="0"/>
                <a:cs typeface="Arial" charset="0"/>
              </a:rPr>
              <a:t>Påverkas av utvecklingen på kapitalmarknaden:</a:t>
            </a:r>
          </a:p>
          <a:p>
            <a:r>
              <a:rPr lang="sv-SE" dirty="0">
                <a:ea typeface="Arial" charset="0"/>
                <a:cs typeface="Arial" charset="0"/>
              </a:rPr>
              <a:t>Premiepensionen</a:t>
            </a:r>
          </a:p>
          <a:p>
            <a:r>
              <a:rPr lang="sv-SE" dirty="0">
                <a:ea typeface="Arial" charset="0"/>
                <a:cs typeface="Arial" charset="0"/>
              </a:rPr>
              <a:t>Premiebestämda tjänstepensioner (traditionella försäkringar samt fond- och depåförsäkringar)</a:t>
            </a:r>
            <a:endParaRPr lang="sv-SE" b="1" dirty="0">
              <a:ea typeface="Arial" charset="0"/>
              <a:cs typeface="Arial" charset="0"/>
            </a:endParaRPr>
          </a:p>
          <a:p>
            <a:pPr marL="0" indent="0">
              <a:buFont typeface="Arial" panose="020B0604020202020204" pitchFamily="34" charset="0"/>
              <a:buNone/>
            </a:pPr>
            <a:endParaRPr lang="sv-SE" dirty="0"/>
          </a:p>
        </p:txBody>
      </p:sp>
      <p:sp>
        <p:nvSpPr>
          <p:cNvPr id="9" name="Platshållare för innehåll 2">
            <a:extLst>
              <a:ext uri="{FF2B5EF4-FFF2-40B4-BE49-F238E27FC236}">
                <a16:creationId xmlns:a16="http://schemas.microsoft.com/office/drawing/2014/main" id="{46C2159D-4C87-7B8C-00F8-359E00412F74}"/>
              </a:ext>
            </a:extLst>
          </p:cNvPr>
          <p:cNvSpPr txBox="1">
            <a:spLocks/>
          </p:cNvSpPr>
          <p:nvPr/>
        </p:nvSpPr>
        <p:spPr>
          <a:xfrm>
            <a:off x="741138" y="1377408"/>
            <a:ext cx="5118100" cy="33821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000" b="1" dirty="0">
                <a:ea typeface="Arial" charset="0"/>
                <a:cs typeface="Arial" charset="0"/>
              </a:rPr>
              <a:t>Räknas upp med inflationen </a:t>
            </a:r>
          </a:p>
          <a:p>
            <a:r>
              <a:rPr lang="sv-SE" sz="2000" dirty="0">
                <a:ea typeface="Arial" charset="0"/>
                <a:cs typeface="Arial" charset="0"/>
              </a:rPr>
              <a:t>Garantipensionen</a:t>
            </a:r>
          </a:p>
          <a:p>
            <a:r>
              <a:rPr lang="sv-SE" sz="2000" dirty="0">
                <a:ea typeface="Arial" charset="0"/>
                <a:cs typeface="Arial" charset="0"/>
              </a:rPr>
              <a:t>Förmånsbestämda tjänstepensioner</a:t>
            </a:r>
          </a:p>
          <a:p>
            <a:r>
              <a:rPr lang="sv-SE" sz="2000" dirty="0">
                <a:ea typeface="Arial" charset="0"/>
                <a:cs typeface="Arial" charset="0"/>
              </a:rPr>
              <a:t>Familjepension (i ITP2 och motsvarande)</a:t>
            </a:r>
          </a:p>
          <a:p>
            <a:pPr marL="0" indent="0">
              <a:buNone/>
            </a:pPr>
            <a:br>
              <a:rPr lang="sv-SE" sz="2000" b="1" dirty="0">
                <a:ea typeface="Arial" charset="0"/>
                <a:cs typeface="Arial" charset="0"/>
              </a:rPr>
            </a:br>
            <a:r>
              <a:rPr lang="sv-SE" sz="2000" b="1" dirty="0">
                <a:ea typeface="Arial" charset="0"/>
                <a:cs typeface="Arial" charset="0"/>
              </a:rPr>
              <a:t>Räknas om med inkomstindex</a:t>
            </a:r>
          </a:p>
          <a:p>
            <a:r>
              <a:rPr lang="sv-SE" sz="2000" dirty="0">
                <a:ea typeface="Arial" charset="0"/>
                <a:cs typeface="Arial" charset="0"/>
              </a:rPr>
              <a:t>Inkomstpensionen</a:t>
            </a:r>
          </a:p>
        </p:txBody>
      </p:sp>
    </p:spTree>
    <p:extLst>
      <p:ext uri="{BB962C8B-B14F-4D97-AF65-F5344CB8AC3E}">
        <p14:creationId xmlns:p14="http://schemas.microsoft.com/office/powerpoint/2010/main" val="29230849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1"/>
            <a:ext cx="5765800" cy="720180"/>
          </a:xfrm>
        </p:spPr>
        <p:txBody>
          <a:bodyPr/>
          <a:lstStyle/>
          <a:p>
            <a:r>
              <a:rPr lang="sv-SE" sz="3200" b="1">
                <a:latin typeface="Calibri" panose="020F0502020204030204" pitchFamily="34" charset="0"/>
                <a:ea typeface="Arial" charset="0"/>
                <a:cs typeface="Calibri" panose="020F0502020204030204" pitchFamily="34" charset="0"/>
              </a:rPr>
              <a:t>OM DU FLYTTAR UTOMLANDS</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79463"/>
            <a:ext cx="1295671" cy="257369"/>
          </a:xfrm>
        </p:spPr>
        <p:txBody>
          <a:bodyPr wrap="none">
            <a:spAutoFit/>
          </a:bodyPr>
          <a:lstStyle/>
          <a:p>
            <a:r>
              <a:rPr lang="sv-SE"/>
              <a:t>PENSIONSPYRAMIDEN</a:t>
            </a:r>
          </a:p>
        </p:txBody>
      </p:sp>
      <p:sp>
        <p:nvSpPr>
          <p:cNvPr id="6" name="Platshållare för innehåll 5">
            <a:extLst>
              <a:ext uri="{FF2B5EF4-FFF2-40B4-BE49-F238E27FC236}">
                <a16:creationId xmlns:a16="http://schemas.microsoft.com/office/drawing/2014/main" id="{4586E3BE-D735-FC77-E58A-7C48185B3D50}"/>
              </a:ext>
            </a:extLst>
          </p:cNvPr>
          <p:cNvSpPr>
            <a:spLocks noGrp="1"/>
          </p:cNvSpPr>
          <p:nvPr>
            <p:ph idx="1"/>
          </p:nvPr>
        </p:nvSpPr>
        <p:spPr>
          <a:xfrm>
            <a:off x="598516" y="1346201"/>
            <a:ext cx="5154059" cy="1723637"/>
          </a:xfrm>
        </p:spPr>
        <p:txBody>
          <a:bodyPr/>
          <a:lstStyle/>
          <a:p>
            <a:pPr>
              <a:lnSpc>
                <a:spcPct val="100000"/>
              </a:lnSpc>
            </a:pPr>
            <a:r>
              <a:rPr lang="sv-SE" dirty="0"/>
              <a:t>Egen intjänad pension betalas ut i alla länder. Gäller även för inkomstpensionstillägget, men statliga stöd, som garantipension, bostadstillägg och äldreförsörjningsstöd betalas bara ut till bosatta i Sverige. </a:t>
            </a:r>
          </a:p>
        </p:txBody>
      </p:sp>
      <p:pic>
        <p:nvPicPr>
          <p:cNvPr id="21" name="Platshållare för bild 20" descr="En bild som visar text, himmel, surfing, utomhus  Automatiskt genererad beskrivning">
            <a:extLst>
              <a:ext uri="{FF2B5EF4-FFF2-40B4-BE49-F238E27FC236}">
                <a16:creationId xmlns:a16="http://schemas.microsoft.com/office/drawing/2014/main" id="{7DFFDB41-C577-D418-8BCF-CF38E9C351EC}"/>
              </a:ext>
            </a:extLst>
          </p:cNvPr>
          <p:cNvPicPr>
            <a:picLocks noGrp="1" noChangeAspect="1"/>
          </p:cNvPicPr>
          <p:nvPr>
            <p:ph type="pic" sz="quarter" idx="13"/>
          </p:nvPr>
        </p:nvPicPr>
        <p:blipFill rotWithShape="1">
          <a:blip r:embed="rId3" cstate="email">
            <a:extLst>
              <a:ext uri="{28A0092B-C50C-407E-A947-70E740481C1C}">
                <a14:useLocalDpi xmlns:a14="http://schemas.microsoft.com/office/drawing/2010/main"/>
              </a:ext>
            </a:extLst>
          </a:blip>
          <a:srcRect/>
          <a:stretch/>
        </p:blipFill>
        <p:spPr>
          <a:xfrm>
            <a:off x="6445250" y="620196"/>
            <a:ext cx="5075025" cy="5283200"/>
          </a:xfrm>
        </p:spPr>
      </p:pic>
    </p:spTree>
    <p:extLst>
      <p:ext uri="{BB962C8B-B14F-4D97-AF65-F5344CB8AC3E}">
        <p14:creationId xmlns:p14="http://schemas.microsoft.com/office/powerpoint/2010/main" val="35887208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bild 7" descr="En bild som visar mark, utomhus, person, väg  Automatiskt genererad beskrivning">
            <a:extLst>
              <a:ext uri="{FF2B5EF4-FFF2-40B4-BE49-F238E27FC236}">
                <a16:creationId xmlns:a16="http://schemas.microsoft.com/office/drawing/2014/main" id="{A497B040-F5BA-D49F-98A5-92C85A76DCF7}"/>
              </a:ext>
            </a:extLst>
          </p:cNvPr>
          <p:cNvPicPr>
            <a:picLocks noGrp="1" noChangeAspect="1"/>
          </p:cNvPicPr>
          <p:nvPr>
            <p:ph type="pic" sz="quarter" idx="10"/>
          </p:nvPr>
        </p:nvPicPr>
        <p:blipFill>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a:fillRect/>
          </a:stretch>
        </p:blipFill>
        <p:spPr>
          <a:xfrm>
            <a:off x="0" y="5546"/>
            <a:ext cx="12192000" cy="6858000"/>
          </a:xfrm>
        </p:spPr>
      </p:pic>
      <p:sp>
        <p:nvSpPr>
          <p:cNvPr id="2" name="Platshållare för text 1">
            <a:extLst>
              <a:ext uri="{FF2B5EF4-FFF2-40B4-BE49-F238E27FC236}">
                <a16:creationId xmlns:a16="http://schemas.microsoft.com/office/drawing/2014/main" id="{12F773FF-155B-75EB-C94C-62199EF62ED3}"/>
              </a:ext>
            </a:extLst>
          </p:cNvPr>
          <p:cNvSpPr>
            <a:spLocks noGrp="1"/>
          </p:cNvSpPr>
          <p:nvPr>
            <p:ph type="body" sz="quarter" idx="16"/>
          </p:nvPr>
        </p:nvSpPr>
        <p:spPr>
          <a:xfrm>
            <a:off x="-1" y="-11369"/>
            <a:ext cx="12192000" cy="6863823"/>
          </a:xfrm>
          <a:solidFill>
            <a:schemeClr val="accent1">
              <a:alpha val="67000"/>
            </a:schemeClr>
          </a:solidFill>
        </p:spPr>
        <p:txBody>
          <a:bodyPr/>
          <a:lstStyle/>
          <a:p>
            <a:endParaRPr lang="sv-SE" dirty="0"/>
          </a:p>
        </p:txBody>
      </p:sp>
      <p:sp>
        <p:nvSpPr>
          <p:cNvPr id="12" name="Rubrik 1">
            <a:extLst>
              <a:ext uri="{FF2B5EF4-FFF2-40B4-BE49-F238E27FC236}">
                <a16:creationId xmlns:a16="http://schemas.microsoft.com/office/drawing/2014/main" id="{D73D352F-F0FC-E10A-7FB9-51441DDA3F52}"/>
              </a:ext>
            </a:extLst>
          </p:cNvPr>
          <p:cNvSpPr>
            <a:spLocks noGrp="1"/>
          </p:cNvSpPr>
          <p:nvPr>
            <p:ph type="title"/>
          </p:nvPr>
        </p:nvSpPr>
        <p:spPr>
          <a:xfrm>
            <a:off x="512762" y="2571750"/>
            <a:ext cx="11166475" cy="1325563"/>
          </a:xfrm>
        </p:spPr>
        <p:txBody>
          <a:bodyPr/>
          <a:lstStyle/>
          <a:p>
            <a:r>
              <a:rPr lang="sv-SE" sz="3200" b="1">
                <a:latin typeface="Calibri" panose="020F0502020204030204" pitchFamily="34" charset="0"/>
                <a:cs typeface="Calibri" panose="020F0502020204030204" pitchFamily="34" charset="0"/>
              </a:rPr>
              <a:t>En liten tankeställare…</a:t>
            </a:r>
            <a:endParaRPr lang="sv-SE" sz="3200"/>
          </a:p>
        </p:txBody>
      </p:sp>
      <p:sp>
        <p:nvSpPr>
          <p:cNvPr id="13" name="textruta 12">
            <a:extLst>
              <a:ext uri="{FF2B5EF4-FFF2-40B4-BE49-F238E27FC236}">
                <a16:creationId xmlns:a16="http://schemas.microsoft.com/office/drawing/2014/main" id="{49F94F1C-E9A1-7D4C-8F3E-181F3CB95083}"/>
              </a:ext>
            </a:extLst>
          </p:cNvPr>
          <p:cNvSpPr txBox="1"/>
          <p:nvPr/>
        </p:nvSpPr>
        <p:spPr>
          <a:xfrm>
            <a:off x="2622546" y="3059093"/>
            <a:ext cx="7219954" cy="954107"/>
          </a:xfrm>
          <a:prstGeom prst="rect">
            <a:avLst/>
          </a:prstGeom>
          <a:noFill/>
        </p:spPr>
        <p:txBody>
          <a:bodyPr wrap="square">
            <a:spAutoFit/>
          </a:bodyPr>
          <a:lstStyle/>
          <a:p>
            <a:pPr marL="0" indent="0" algn="ctr">
              <a:buNone/>
            </a:pPr>
            <a:r>
              <a:rPr lang="sv-SE" sz="2800">
                <a:solidFill>
                  <a:schemeClr val="bg1"/>
                </a:solidFill>
              </a:rPr>
              <a:t>Det är inte säkert att den som får mest pension </a:t>
            </a:r>
            <a:br>
              <a:rPr lang="sv-SE" sz="2800">
                <a:solidFill>
                  <a:schemeClr val="bg1"/>
                </a:solidFill>
              </a:rPr>
            </a:br>
            <a:r>
              <a:rPr lang="sv-SE" sz="2800">
                <a:solidFill>
                  <a:schemeClr val="bg1"/>
                </a:solidFill>
              </a:rPr>
              <a:t>i plånboken är den som är mest nöjd! </a:t>
            </a:r>
          </a:p>
        </p:txBody>
      </p:sp>
      <p:sp>
        <p:nvSpPr>
          <p:cNvPr id="5" name="Platshållare för text 4">
            <a:extLst>
              <a:ext uri="{FF2B5EF4-FFF2-40B4-BE49-F238E27FC236}">
                <a16:creationId xmlns:a16="http://schemas.microsoft.com/office/drawing/2014/main" id="{8A6AD881-27D5-95B0-0F8A-629D692F7FD8}"/>
              </a:ext>
            </a:extLst>
          </p:cNvPr>
          <p:cNvSpPr>
            <a:spLocks noGrp="1"/>
          </p:cNvSpPr>
          <p:nvPr>
            <p:ph type="body" sz="quarter" idx="15"/>
          </p:nvPr>
        </p:nvSpPr>
        <p:spPr/>
        <p:txBody>
          <a:bodyPr/>
          <a:lstStyle/>
          <a:p>
            <a:endParaRPr lang="sv-SE"/>
          </a:p>
        </p:txBody>
      </p:sp>
    </p:spTree>
    <p:extLst>
      <p:ext uri="{BB962C8B-B14F-4D97-AF65-F5344CB8AC3E}">
        <p14:creationId xmlns:p14="http://schemas.microsoft.com/office/powerpoint/2010/main" val="4738566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sz="3200" b="1">
                <a:latin typeface="Calibri" panose="020F0502020204030204" pitchFamily="34" charset="0"/>
                <a:ea typeface="Arial" charset="0"/>
                <a:cs typeface="Calibri" panose="020F0502020204030204" pitchFamily="34" charset="0"/>
              </a:rPr>
              <a:t>HÄR HITTAR DU MER INFO</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288801"/>
            <a:ext cx="5118100" cy="2735386"/>
          </a:xfrm>
        </p:spPr>
        <p:txBody>
          <a:bodyPr>
            <a:normAutofit/>
          </a:bodyPr>
          <a:lstStyle/>
          <a:p>
            <a:pPr marL="0" indent="0">
              <a:buNone/>
              <a:tabLst>
                <a:tab pos="214313" algn="l"/>
              </a:tabLst>
            </a:pPr>
            <a:r>
              <a:rPr lang="sv-SE" sz="2000" b="1" dirty="0">
                <a:ea typeface="Arial" charset="0"/>
                <a:cs typeface="Arial" charset="0"/>
              </a:rPr>
              <a:t>Pensionsmyndigheten.se</a:t>
            </a:r>
          </a:p>
          <a:p>
            <a:pPr marL="0" indent="0">
              <a:buNone/>
              <a:tabLst>
                <a:tab pos="214313" algn="l"/>
              </a:tabLst>
            </a:pPr>
            <a:r>
              <a:rPr lang="sv-SE" sz="2000" dirty="0">
                <a:ea typeface="Arial" charset="0"/>
                <a:cs typeface="Arial" charset="0"/>
              </a:rPr>
              <a:t>Telefon: 0771-776 776 </a:t>
            </a:r>
          </a:p>
          <a:p>
            <a:pPr marL="0" indent="0">
              <a:buNone/>
              <a:tabLst>
                <a:tab pos="214313" algn="l"/>
              </a:tabLst>
            </a:pPr>
            <a:r>
              <a:rPr lang="sv-SE" sz="2000" b="1" dirty="0">
                <a:ea typeface="Arial" charset="0"/>
                <a:cs typeface="Arial" charset="0"/>
              </a:rPr>
              <a:t>minpension.se</a:t>
            </a:r>
          </a:p>
          <a:p>
            <a:pPr marL="0" indent="0">
              <a:buNone/>
              <a:tabLst>
                <a:tab pos="214313" algn="l"/>
              </a:tabLst>
            </a:pPr>
            <a:r>
              <a:rPr lang="sv-SE" sz="2000" dirty="0">
                <a:ea typeface="Arial" charset="0"/>
                <a:cs typeface="Arial" charset="0"/>
              </a:rPr>
              <a:t>Telefon: 0771-89 89 89 </a:t>
            </a:r>
          </a:p>
          <a:p>
            <a:pPr marL="0" indent="0">
              <a:buNone/>
              <a:tabLst>
                <a:tab pos="214313" algn="l"/>
              </a:tabLst>
            </a:pPr>
            <a:r>
              <a:rPr lang="sv-SE" sz="2000" b="1" dirty="0">
                <a:ea typeface="Arial" charset="0"/>
                <a:cs typeface="Arial" charset="0"/>
              </a:rPr>
              <a:t>Tjänstepensionsbolag</a:t>
            </a:r>
          </a:p>
          <a:p>
            <a:pPr marL="0" indent="0">
              <a:buNone/>
              <a:tabLst>
                <a:tab pos="214313" algn="l"/>
              </a:tabLst>
            </a:pPr>
            <a:r>
              <a:rPr lang="sv-SE" sz="2000" dirty="0">
                <a:ea typeface="Arial" charset="0"/>
                <a:cs typeface="Arial" charset="0"/>
              </a:rPr>
              <a:t>Se lista på minpension.se</a:t>
            </a:r>
          </a:p>
          <a:p>
            <a:pPr marL="0" indent="0">
              <a:buNone/>
            </a:pPr>
            <a:endParaRPr lang="sv-SE" dirty="0"/>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79463"/>
            <a:ext cx="1295671" cy="257369"/>
          </a:xfrm>
        </p:spPr>
        <p:txBody>
          <a:bodyPr wrap="none">
            <a:spAutoFit/>
          </a:bodyPr>
          <a:lstStyle/>
          <a:p>
            <a:r>
              <a:rPr lang="sv-SE"/>
              <a:t>PENSIONSPYRAMIDEN</a:t>
            </a:r>
          </a:p>
        </p:txBody>
      </p:sp>
      <p:pic>
        <p:nvPicPr>
          <p:cNvPr id="12" name="Platshållare för bild 11" descr="En bild som visar person, inomhus, bärbar dator  Automatiskt genererad beskrivning">
            <a:extLst>
              <a:ext uri="{FF2B5EF4-FFF2-40B4-BE49-F238E27FC236}">
                <a16:creationId xmlns:a16="http://schemas.microsoft.com/office/drawing/2014/main" id="{9D88C626-29FC-4D7F-96BE-2B1801A1D621}"/>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8219284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3427CB-601F-D5EE-8EB5-AA804079B750}"/>
              </a:ext>
            </a:extLst>
          </p:cNvPr>
          <p:cNvSpPr>
            <a:spLocks noGrp="1"/>
          </p:cNvSpPr>
          <p:nvPr>
            <p:ph type="ctrTitle"/>
          </p:nvPr>
        </p:nvSpPr>
        <p:spPr/>
        <p:txBody>
          <a:bodyPr/>
          <a:lstStyle/>
          <a:p>
            <a:r>
              <a:rPr lang="sv-SE"/>
              <a:t>Tack!</a:t>
            </a:r>
          </a:p>
        </p:txBody>
      </p:sp>
      <p:sp>
        <p:nvSpPr>
          <p:cNvPr id="4" name="Underrubrik 3">
            <a:extLst>
              <a:ext uri="{FF2B5EF4-FFF2-40B4-BE49-F238E27FC236}">
                <a16:creationId xmlns:a16="http://schemas.microsoft.com/office/drawing/2014/main" id="{527FED4A-E9D3-B0A1-5C06-DABA8CA8EDAD}"/>
              </a:ext>
            </a:extLst>
          </p:cNvPr>
          <p:cNvSpPr>
            <a:spLocks noGrp="1"/>
          </p:cNvSpPr>
          <p:nvPr>
            <p:ph type="subTitle" idx="1"/>
          </p:nvPr>
        </p:nvSpPr>
        <p:spPr/>
        <p:txBody>
          <a:bodyPr>
            <a:normAutofit/>
          </a:bodyPr>
          <a:lstStyle/>
          <a:p>
            <a:pPr>
              <a:spcBef>
                <a:spcPts val="0"/>
              </a:spcBef>
            </a:pPr>
            <a:r>
              <a:rPr lang="sv-SE" sz="1800" b="1" dirty="0"/>
              <a:t>Kontakt: </a:t>
            </a:r>
          </a:p>
          <a:p>
            <a:pPr>
              <a:spcBef>
                <a:spcPts val="0"/>
              </a:spcBef>
            </a:pPr>
            <a:r>
              <a:rPr lang="sv-SE" sz="1800" dirty="0"/>
              <a:t>Dan Adolphson Björck</a:t>
            </a:r>
          </a:p>
          <a:p>
            <a:pPr>
              <a:spcBef>
                <a:spcPts val="0"/>
              </a:spcBef>
            </a:pPr>
            <a:r>
              <a:rPr lang="sv-SE" sz="1800" dirty="0"/>
              <a:t>dan.adolphson-bjorck@minpension.se</a:t>
            </a:r>
          </a:p>
        </p:txBody>
      </p:sp>
    </p:spTree>
    <p:extLst>
      <p:ext uri="{BB962C8B-B14F-4D97-AF65-F5344CB8AC3E}">
        <p14:creationId xmlns:p14="http://schemas.microsoft.com/office/powerpoint/2010/main" val="763527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DF209F-1DD5-D822-025C-A9307A4228B7}"/>
              </a:ext>
            </a:extLst>
          </p:cNvPr>
          <p:cNvSpPr>
            <a:spLocks noGrp="1"/>
          </p:cNvSpPr>
          <p:nvPr>
            <p:ph type="title"/>
          </p:nvPr>
        </p:nvSpPr>
        <p:spPr/>
        <p:txBody>
          <a:bodyPr/>
          <a:lstStyle/>
          <a:p>
            <a:r>
              <a:rPr lang="sv-SE" sz="3200" b="1">
                <a:latin typeface="Calibri" panose="020F0502020204030204" pitchFamily="34" charset="0"/>
                <a:ea typeface="Arial" charset="0"/>
                <a:cs typeface="Calibri" panose="020F0502020204030204" pitchFamily="34" charset="0"/>
              </a:rPr>
              <a:t>MINPENSION.SE – SÅ ENKELT ATT DU VILL VETA MER</a:t>
            </a:r>
          </a:p>
        </p:txBody>
      </p:sp>
      <p:sp>
        <p:nvSpPr>
          <p:cNvPr id="3" name="Platshållare för text 2">
            <a:extLst>
              <a:ext uri="{FF2B5EF4-FFF2-40B4-BE49-F238E27FC236}">
                <a16:creationId xmlns:a16="http://schemas.microsoft.com/office/drawing/2014/main" id="{C9BDB2FD-3633-A8D9-30DA-578E00EFAA62}"/>
              </a:ext>
            </a:extLst>
          </p:cNvPr>
          <p:cNvSpPr>
            <a:spLocks noGrp="1"/>
          </p:cNvSpPr>
          <p:nvPr>
            <p:ph type="body" sz="quarter" idx="11"/>
          </p:nvPr>
        </p:nvSpPr>
        <p:spPr>
          <a:xfrm>
            <a:off x="809624" y="6379463"/>
            <a:ext cx="1295671" cy="257369"/>
          </a:xfrm>
        </p:spPr>
        <p:txBody>
          <a:bodyPr wrap="none">
            <a:spAutoFit/>
          </a:bodyPr>
          <a:lstStyle/>
          <a:p>
            <a:r>
              <a:rPr lang="sv-SE"/>
              <a:t>PENSIONSPYRAMIDEN</a:t>
            </a:r>
          </a:p>
        </p:txBody>
      </p:sp>
      <p:grpSp>
        <p:nvGrpSpPr>
          <p:cNvPr id="7" name="Grupp 6">
            <a:extLst>
              <a:ext uri="{FF2B5EF4-FFF2-40B4-BE49-F238E27FC236}">
                <a16:creationId xmlns:a16="http://schemas.microsoft.com/office/drawing/2014/main" id="{4C8C4F8F-3C83-6187-EFF2-47C0072C428F}"/>
              </a:ext>
            </a:extLst>
          </p:cNvPr>
          <p:cNvGrpSpPr/>
          <p:nvPr/>
        </p:nvGrpSpPr>
        <p:grpSpPr>
          <a:xfrm>
            <a:off x="2356942" y="1489333"/>
            <a:ext cx="7478116" cy="4587564"/>
            <a:chOff x="5491424" y="2747150"/>
            <a:chExt cx="5744308" cy="3523933"/>
          </a:xfrm>
        </p:grpSpPr>
        <p:pic>
          <p:nvPicPr>
            <p:cNvPr id="8" name="Platshållare för bild 4" descr="laptop-start.png">
              <a:extLst>
                <a:ext uri="{FF2B5EF4-FFF2-40B4-BE49-F238E27FC236}">
                  <a16:creationId xmlns:a16="http://schemas.microsoft.com/office/drawing/2014/main" id="{9C29B96C-4B1C-CF7F-6C76-4ABEE205DE6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012" r="-761"/>
            <a:stretch/>
          </p:blipFill>
          <p:spPr bwMode="auto">
            <a:xfrm>
              <a:off x="5491424" y="2747150"/>
              <a:ext cx="5744308" cy="3523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Bildobjekt 8">
              <a:extLst>
                <a:ext uri="{FF2B5EF4-FFF2-40B4-BE49-F238E27FC236}">
                  <a16:creationId xmlns:a16="http://schemas.microsoft.com/office/drawing/2014/main" id="{F0232C8A-0332-C3C6-8C6B-E688CA3E6D1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83086" y="2888894"/>
              <a:ext cx="4384431" cy="2807409"/>
            </a:xfrm>
            <a:prstGeom prst="rect">
              <a:avLst/>
            </a:prstGeom>
          </p:spPr>
        </p:pic>
      </p:grpSp>
    </p:spTree>
    <p:extLst>
      <p:ext uri="{BB962C8B-B14F-4D97-AF65-F5344CB8AC3E}">
        <p14:creationId xmlns:p14="http://schemas.microsoft.com/office/powerpoint/2010/main" val="2169503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DF209F-1DD5-D822-025C-A9307A4228B7}"/>
              </a:ext>
            </a:extLst>
          </p:cNvPr>
          <p:cNvSpPr>
            <a:spLocks noGrp="1"/>
          </p:cNvSpPr>
          <p:nvPr>
            <p:ph type="title"/>
          </p:nvPr>
        </p:nvSpPr>
        <p:spPr/>
        <p:txBody>
          <a:bodyPr/>
          <a:lstStyle/>
          <a:p>
            <a:r>
              <a:rPr lang="sv-SE" sz="3200" b="1">
                <a:latin typeface="Calibri" panose="020F0502020204030204" pitchFamily="34" charset="0"/>
                <a:ea typeface="Arial" charset="0"/>
                <a:cs typeface="Calibri" panose="020F0502020204030204" pitchFamily="34" charset="0"/>
              </a:rPr>
              <a:t>VAD FÅR JAG I MÅNADEN? – KOLLA PÅ MINPENSION.SE</a:t>
            </a:r>
          </a:p>
        </p:txBody>
      </p:sp>
      <p:sp>
        <p:nvSpPr>
          <p:cNvPr id="3" name="Platshållare för text 2">
            <a:extLst>
              <a:ext uri="{FF2B5EF4-FFF2-40B4-BE49-F238E27FC236}">
                <a16:creationId xmlns:a16="http://schemas.microsoft.com/office/drawing/2014/main" id="{C9BDB2FD-3633-A8D9-30DA-578E00EFAA62}"/>
              </a:ext>
            </a:extLst>
          </p:cNvPr>
          <p:cNvSpPr>
            <a:spLocks noGrp="1"/>
          </p:cNvSpPr>
          <p:nvPr>
            <p:ph type="body" sz="quarter" idx="11"/>
          </p:nvPr>
        </p:nvSpPr>
        <p:spPr>
          <a:xfrm>
            <a:off x="809624" y="6379463"/>
            <a:ext cx="1295671" cy="257369"/>
          </a:xfrm>
        </p:spPr>
        <p:txBody>
          <a:bodyPr wrap="none">
            <a:spAutoFit/>
          </a:bodyPr>
          <a:lstStyle/>
          <a:p>
            <a:r>
              <a:rPr lang="sv-SE"/>
              <a:t>PENSIONSPYRAMIDEN</a:t>
            </a:r>
          </a:p>
        </p:txBody>
      </p:sp>
      <p:pic>
        <p:nvPicPr>
          <p:cNvPr id="4" name="Bildobjekt 3">
            <a:extLst>
              <a:ext uri="{FF2B5EF4-FFF2-40B4-BE49-F238E27FC236}">
                <a16:creationId xmlns:a16="http://schemas.microsoft.com/office/drawing/2014/main" id="{E6BE9F21-31FE-FA2A-998A-DBAE85BE807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28744" y="1480159"/>
            <a:ext cx="8528112" cy="4770345"/>
          </a:xfrm>
          <a:prstGeom prst="rect">
            <a:avLst/>
          </a:prstGeom>
        </p:spPr>
      </p:pic>
    </p:spTree>
    <p:extLst>
      <p:ext uri="{BB962C8B-B14F-4D97-AF65-F5344CB8AC3E}">
        <p14:creationId xmlns:p14="http://schemas.microsoft.com/office/powerpoint/2010/main" val="167096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E424EB-553F-68D9-2099-36E35354136F}"/>
              </a:ext>
            </a:extLst>
          </p:cNvPr>
          <p:cNvSpPr>
            <a:spLocks noGrp="1"/>
          </p:cNvSpPr>
          <p:nvPr>
            <p:ph type="title"/>
          </p:nvPr>
        </p:nvSpPr>
        <p:spPr/>
        <p:txBody>
          <a:bodyPr/>
          <a:lstStyle/>
          <a:p>
            <a:r>
              <a:rPr lang="sv-SE" sz="3200" b="1">
                <a:latin typeface="Calibri" panose="020F0502020204030204" pitchFamily="34" charset="0"/>
                <a:ea typeface="Arial" charset="0"/>
                <a:cs typeface="Calibri" panose="020F0502020204030204" pitchFamily="34" charset="0"/>
              </a:rPr>
              <a:t>LÄR KÄNNA DIN PENSION</a:t>
            </a:r>
          </a:p>
        </p:txBody>
      </p:sp>
      <p:sp>
        <p:nvSpPr>
          <p:cNvPr id="4" name="Platshållare för text 3">
            <a:extLst>
              <a:ext uri="{FF2B5EF4-FFF2-40B4-BE49-F238E27FC236}">
                <a16:creationId xmlns:a16="http://schemas.microsoft.com/office/drawing/2014/main" id="{FF0F235D-6CDA-881C-F097-7D9DBC8608EA}"/>
              </a:ext>
            </a:extLst>
          </p:cNvPr>
          <p:cNvSpPr>
            <a:spLocks noGrp="1"/>
          </p:cNvSpPr>
          <p:nvPr>
            <p:ph type="body" sz="quarter" idx="12"/>
          </p:nvPr>
        </p:nvSpPr>
        <p:spPr>
          <a:xfrm>
            <a:off x="809624" y="6379463"/>
            <a:ext cx="1295671" cy="257369"/>
          </a:xfrm>
        </p:spPr>
        <p:txBody>
          <a:bodyPr wrap="none">
            <a:spAutoFit/>
          </a:bodyPr>
          <a:lstStyle/>
          <a:p>
            <a:r>
              <a:rPr lang="sv-SE"/>
              <a:t>PENSIONSPYRAMIDEN</a:t>
            </a:r>
          </a:p>
        </p:txBody>
      </p:sp>
      <p:grpSp>
        <p:nvGrpSpPr>
          <p:cNvPr id="15" name="Grupp 14">
            <a:extLst>
              <a:ext uri="{FF2B5EF4-FFF2-40B4-BE49-F238E27FC236}">
                <a16:creationId xmlns:a16="http://schemas.microsoft.com/office/drawing/2014/main" id="{E24BAF95-1F0E-9781-88E8-E5D807C0051E}"/>
              </a:ext>
            </a:extLst>
          </p:cNvPr>
          <p:cNvGrpSpPr/>
          <p:nvPr/>
        </p:nvGrpSpPr>
        <p:grpSpPr>
          <a:xfrm>
            <a:off x="1074962" y="1734745"/>
            <a:ext cx="2905378" cy="3091254"/>
            <a:chOff x="1074962" y="1944696"/>
            <a:chExt cx="2905378" cy="3091254"/>
          </a:xfrm>
        </p:grpSpPr>
        <p:grpSp>
          <p:nvGrpSpPr>
            <p:cNvPr id="14" name="Grupp 13">
              <a:extLst>
                <a:ext uri="{FF2B5EF4-FFF2-40B4-BE49-F238E27FC236}">
                  <a16:creationId xmlns:a16="http://schemas.microsoft.com/office/drawing/2014/main" id="{ED8FC33D-A1CF-3672-C068-B046AD2CF269}"/>
                </a:ext>
              </a:extLst>
            </p:cNvPr>
            <p:cNvGrpSpPr/>
            <p:nvPr/>
          </p:nvGrpSpPr>
          <p:grpSpPr>
            <a:xfrm>
              <a:off x="1697273" y="1965093"/>
              <a:ext cx="2283067" cy="3040816"/>
              <a:chOff x="1798873" y="1873250"/>
              <a:chExt cx="2283067" cy="3040816"/>
            </a:xfrm>
          </p:grpSpPr>
          <p:sp>
            <p:nvSpPr>
              <p:cNvPr id="5" name="textruta 4">
                <a:extLst>
                  <a:ext uri="{FF2B5EF4-FFF2-40B4-BE49-F238E27FC236}">
                    <a16:creationId xmlns:a16="http://schemas.microsoft.com/office/drawing/2014/main" id="{BC08C07C-410E-1D55-8E1D-18FAD63068CD}"/>
                  </a:ext>
                </a:extLst>
              </p:cNvPr>
              <p:cNvSpPr txBox="1"/>
              <p:nvPr/>
            </p:nvSpPr>
            <p:spPr>
              <a:xfrm>
                <a:off x="1798873" y="1873250"/>
                <a:ext cx="2091648" cy="400109"/>
              </a:xfrm>
              <a:prstGeom prst="rect">
                <a:avLst/>
              </a:prstGeom>
              <a:noFill/>
            </p:spPr>
            <p:txBody>
              <a:bodyPr wrap="square" rtlCol="0">
                <a:spAutoFit/>
              </a:bodyPr>
              <a:lstStyle/>
              <a:p>
                <a:r>
                  <a:rPr lang="sv-SE" sz="2000" b="1"/>
                  <a:t>Privat pension</a:t>
                </a:r>
              </a:p>
            </p:txBody>
          </p:sp>
          <p:sp>
            <p:nvSpPr>
              <p:cNvPr id="6" name="textruta 5">
                <a:extLst>
                  <a:ext uri="{FF2B5EF4-FFF2-40B4-BE49-F238E27FC236}">
                    <a16:creationId xmlns:a16="http://schemas.microsoft.com/office/drawing/2014/main" id="{AF51D9F5-B0B4-BC9C-E7A8-81DEBD022D6C}"/>
                  </a:ext>
                </a:extLst>
              </p:cNvPr>
              <p:cNvSpPr txBox="1"/>
              <p:nvPr/>
            </p:nvSpPr>
            <p:spPr>
              <a:xfrm>
                <a:off x="1798873" y="2780839"/>
                <a:ext cx="2283067" cy="400109"/>
              </a:xfrm>
              <a:prstGeom prst="rect">
                <a:avLst/>
              </a:prstGeom>
              <a:noFill/>
            </p:spPr>
            <p:txBody>
              <a:bodyPr wrap="square" rtlCol="0">
                <a:spAutoFit/>
              </a:bodyPr>
              <a:lstStyle/>
              <a:p>
                <a:r>
                  <a:rPr lang="sv-SE" sz="2000" b="1"/>
                  <a:t>Tjänstepension</a:t>
                </a:r>
              </a:p>
            </p:txBody>
          </p:sp>
          <p:sp>
            <p:nvSpPr>
              <p:cNvPr id="7" name="textruta 6">
                <a:extLst>
                  <a:ext uri="{FF2B5EF4-FFF2-40B4-BE49-F238E27FC236}">
                    <a16:creationId xmlns:a16="http://schemas.microsoft.com/office/drawing/2014/main" id="{0A99CCE1-DF7A-E2CF-59B2-93F19C3B328C}"/>
                  </a:ext>
                </a:extLst>
              </p:cNvPr>
              <p:cNvSpPr txBox="1"/>
              <p:nvPr/>
            </p:nvSpPr>
            <p:spPr>
              <a:xfrm>
                <a:off x="1798873" y="3648082"/>
                <a:ext cx="2229999" cy="400109"/>
              </a:xfrm>
              <a:prstGeom prst="rect">
                <a:avLst/>
              </a:prstGeom>
              <a:noFill/>
            </p:spPr>
            <p:txBody>
              <a:bodyPr wrap="square" rtlCol="0">
                <a:spAutoFit/>
              </a:bodyPr>
              <a:lstStyle/>
              <a:p>
                <a:r>
                  <a:rPr lang="sv-SE" sz="2000" b="1"/>
                  <a:t>Allmän pension</a:t>
                </a:r>
              </a:p>
            </p:txBody>
          </p:sp>
          <p:sp>
            <p:nvSpPr>
              <p:cNvPr id="8" name="textruta 7">
                <a:extLst>
                  <a:ext uri="{FF2B5EF4-FFF2-40B4-BE49-F238E27FC236}">
                    <a16:creationId xmlns:a16="http://schemas.microsoft.com/office/drawing/2014/main" id="{C18C39A0-5E3A-804A-6D71-6E08A4DE3791}"/>
                  </a:ext>
                </a:extLst>
              </p:cNvPr>
              <p:cNvSpPr txBox="1"/>
              <p:nvPr/>
            </p:nvSpPr>
            <p:spPr>
              <a:xfrm>
                <a:off x="1798873" y="4513957"/>
                <a:ext cx="2229999" cy="400109"/>
              </a:xfrm>
              <a:prstGeom prst="rect">
                <a:avLst/>
              </a:prstGeom>
              <a:noFill/>
            </p:spPr>
            <p:txBody>
              <a:bodyPr wrap="square" rtlCol="0">
                <a:spAutoFit/>
              </a:bodyPr>
              <a:lstStyle/>
              <a:p>
                <a:r>
                  <a:rPr lang="sv-SE" sz="2000" b="1"/>
                  <a:t>Premiepension</a:t>
                </a:r>
              </a:p>
            </p:txBody>
          </p:sp>
        </p:grpSp>
        <p:sp>
          <p:nvSpPr>
            <p:cNvPr id="9" name="Ellips 8">
              <a:extLst>
                <a:ext uri="{FF2B5EF4-FFF2-40B4-BE49-F238E27FC236}">
                  <a16:creationId xmlns:a16="http://schemas.microsoft.com/office/drawing/2014/main" id="{92901192-2A9D-E343-0AC7-36797416A544}"/>
                </a:ext>
              </a:extLst>
            </p:cNvPr>
            <p:cNvSpPr/>
            <p:nvPr/>
          </p:nvSpPr>
          <p:spPr>
            <a:xfrm>
              <a:off x="1078958" y="1944696"/>
              <a:ext cx="445575" cy="445576"/>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Ellips 9">
              <a:extLst>
                <a:ext uri="{FF2B5EF4-FFF2-40B4-BE49-F238E27FC236}">
                  <a16:creationId xmlns:a16="http://schemas.microsoft.com/office/drawing/2014/main" id="{2A453803-AB43-A235-3F7F-3B4D9BD69559}"/>
                </a:ext>
              </a:extLst>
            </p:cNvPr>
            <p:cNvSpPr/>
            <p:nvPr/>
          </p:nvSpPr>
          <p:spPr>
            <a:xfrm>
              <a:off x="1074962" y="2800504"/>
              <a:ext cx="445575" cy="44557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Ellips 10">
              <a:extLst>
                <a:ext uri="{FF2B5EF4-FFF2-40B4-BE49-F238E27FC236}">
                  <a16:creationId xmlns:a16="http://schemas.microsoft.com/office/drawing/2014/main" id="{B5D08CB0-4A87-A6A4-5177-1F03278ADEA4}"/>
                </a:ext>
              </a:extLst>
            </p:cNvPr>
            <p:cNvSpPr/>
            <p:nvPr/>
          </p:nvSpPr>
          <p:spPr>
            <a:xfrm>
              <a:off x="1074962" y="3670040"/>
              <a:ext cx="445575" cy="445576"/>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Ellips 11">
              <a:extLst>
                <a:ext uri="{FF2B5EF4-FFF2-40B4-BE49-F238E27FC236}">
                  <a16:creationId xmlns:a16="http://schemas.microsoft.com/office/drawing/2014/main" id="{7C894B1E-814E-D5F7-82A1-71BCCC69277E}"/>
                </a:ext>
              </a:extLst>
            </p:cNvPr>
            <p:cNvSpPr/>
            <p:nvPr/>
          </p:nvSpPr>
          <p:spPr>
            <a:xfrm>
              <a:off x="1074962" y="4590374"/>
              <a:ext cx="445575" cy="445576"/>
            </a:xfrm>
            <a:prstGeom prst="ellipse">
              <a:avLst/>
            </a:prstGeom>
            <a:solidFill>
              <a:srgbClr val="E05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18" name="Bildobjekt 17">
            <a:extLst>
              <a:ext uri="{FF2B5EF4-FFF2-40B4-BE49-F238E27FC236}">
                <a16:creationId xmlns:a16="http://schemas.microsoft.com/office/drawing/2014/main" id="{C176DECE-935F-8932-445A-B37DF0576DDE}"/>
              </a:ext>
            </a:extLst>
          </p:cNvPr>
          <p:cNvPicPr>
            <a:picLocks noChangeAspect="1"/>
          </p:cNvPicPr>
          <p:nvPr/>
        </p:nvPicPr>
        <p:blipFill>
          <a:blip r:embed="rId3"/>
          <a:stretch>
            <a:fillRect/>
          </a:stretch>
        </p:blipFill>
        <p:spPr>
          <a:xfrm>
            <a:off x="5421429" y="1629762"/>
            <a:ext cx="4577998" cy="4200531"/>
          </a:xfrm>
          <a:prstGeom prst="rect">
            <a:avLst/>
          </a:prstGeom>
        </p:spPr>
      </p:pic>
    </p:spTree>
    <p:extLst>
      <p:ext uri="{BB962C8B-B14F-4D97-AF65-F5344CB8AC3E}">
        <p14:creationId xmlns:p14="http://schemas.microsoft.com/office/powerpoint/2010/main" val="3163963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E424EB-553F-68D9-2099-36E35354136F}"/>
              </a:ext>
            </a:extLst>
          </p:cNvPr>
          <p:cNvSpPr>
            <a:spLocks noGrp="1"/>
          </p:cNvSpPr>
          <p:nvPr>
            <p:ph type="title"/>
          </p:nvPr>
        </p:nvSpPr>
        <p:spPr/>
        <p:txBody>
          <a:bodyPr/>
          <a:lstStyle/>
          <a:p>
            <a:r>
              <a:rPr lang="sv-SE" sz="3200" b="1">
                <a:latin typeface="Calibri" panose="020F0502020204030204" pitchFamily="34" charset="0"/>
                <a:ea typeface="Arial" charset="0"/>
                <a:cs typeface="Calibri" panose="020F0502020204030204" pitchFamily="34" charset="0"/>
              </a:rPr>
              <a:t>VAD GER RÄTT TILL ALLMÄN PENSION?</a:t>
            </a:r>
          </a:p>
        </p:txBody>
      </p:sp>
      <p:sp>
        <p:nvSpPr>
          <p:cNvPr id="4" name="Platshållare för text 3">
            <a:extLst>
              <a:ext uri="{FF2B5EF4-FFF2-40B4-BE49-F238E27FC236}">
                <a16:creationId xmlns:a16="http://schemas.microsoft.com/office/drawing/2014/main" id="{FF0F235D-6CDA-881C-F097-7D9DBC8608EA}"/>
              </a:ext>
            </a:extLst>
          </p:cNvPr>
          <p:cNvSpPr>
            <a:spLocks noGrp="1"/>
          </p:cNvSpPr>
          <p:nvPr>
            <p:ph type="body" sz="quarter" idx="12"/>
          </p:nvPr>
        </p:nvSpPr>
        <p:spPr>
          <a:xfrm>
            <a:off x="809624" y="6379463"/>
            <a:ext cx="1295671" cy="257369"/>
          </a:xfrm>
        </p:spPr>
        <p:txBody>
          <a:bodyPr wrap="none">
            <a:spAutoFit/>
          </a:bodyPr>
          <a:lstStyle/>
          <a:p>
            <a:r>
              <a:rPr lang="sv-SE"/>
              <a:t>PENSIONSPYRAMIDEN</a:t>
            </a:r>
          </a:p>
        </p:txBody>
      </p:sp>
      <p:sp>
        <p:nvSpPr>
          <p:cNvPr id="13" name="textruta 12">
            <a:extLst>
              <a:ext uri="{FF2B5EF4-FFF2-40B4-BE49-F238E27FC236}">
                <a16:creationId xmlns:a16="http://schemas.microsoft.com/office/drawing/2014/main" id="{C7506F11-3B2D-B1D9-7078-9EFD53E20FDF}"/>
              </a:ext>
            </a:extLst>
          </p:cNvPr>
          <p:cNvSpPr txBox="1"/>
          <p:nvPr/>
        </p:nvSpPr>
        <p:spPr>
          <a:xfrm>
            <a:off x="699517" y="1356100"/>
            <a:ext cx="7217949" cy="2522818"/>
          </a:xfrm>
          <a:prstGeom prst="rect">
            <a:avLst/>
          </a:prstGeom>
          <a:noFill/>
        </p:spPr>
        <p:txBody>
          <a:bodyPr wrap="square" rtlCol="0" anchor="t">
            <a:noAutofit/>
          </a:bodyPr>
          <a:lstStyle/>
          <a:p>
            <a:pPr marL="185738" indent="-185738">
              <a:buFont typeface="Arial" panose="020B0604020202020204" pitchFamily="34" charset="0"/>
              <a:buChar char="•"/>
            </a:pPr>
            <a:r>
              <a:rPr lang="sv-SE" sz="2000" dirty="0">
                <a:ea typeface="Arial" charset="0"/>
                <a:cs typeface="Arial" charset="0"/>
              </a:rPr>
              <a:t>Lön</a:t>
            </a:r>
          </a:p>
          <a:p>
            <a:pPr marL="185738" indent="-185738">
              <a:buFont typeface="Arial" panose="020B0604020202020204" pitchFamily="34" charset="0"/>
              <a:buChar char="•"/>
            </a:pPr>
            <a:r>
              <a:rPr lang="sv-SE" sz="2000" dirty="0">
                <a:ea typeface="Arial" charset="0"/>
                <a:cs typeface="Arial" charset="0"/>
              </a:rPr>
              <a:t>Sjukpenning</a:t>
            </a:r>
          </a:p>
          <a:p>
            <a:pPr marL="185738" indent="-185738">
              <a:buFont typeface="Arial" panose="020B0604020202020204" pitchFamily="34" charset="0"/>
              <a:buChar char="•"/>
            </a:pPr>
            <a:r>
              <a:rPr lang="sv-SE" sz="2000" dirty="0">
                <a:ea typeface="Arial" charset="0"/>
                <a:cs typeface="Arial" charset="0"/>
              </a:rPr>
              <a:t>Föräldrapenning</a:t>
            </a:r>
          </a:p>
          <a:p>
            <a:pPr marL="185738" indent="-185738">
              <a:buFont typeface="Arial" panose="020B0604020202020204" pitchFamily="34" charset="0"/>
              <a:buChar char="•"/>
            </a:pPr>
            <a:r>
              <a:rPr lang="sv-SE" sz="2000" dirty="0">
                <a:ea typeface="Arial" charset="0"/>
                <a:cs typeface="Arial" charset="0"/>
              </a:rPr>
              <a:t>Arbetslöshetsersättning</a:t>
            </a:r>
          </a:p>
          <a:p>
            <a:pPr marL="185738" indent="-185738">
              <a:buFont typeface="Arial" panose="020B0604020202020204" pitchFamily="34" charset="0"/>
              <a:buChar char="•"/>
            </a:pPr>
            <a:r>
              <a:rPr lang="sv-SE" sz="2000" dirty="0">
                <a:ea typeface="Arial" charset="0"/>
                <a:cs typeface="Arial" charset="0"/>
              </a:rPr>
              <a:t>Sjuk- eller aktivitetsersättning</a:t>
            </a:r>
          </a:p>
          <a:p>
            <a:pPr marL="185738" indent="-185738">
              <a:buFont typeface="Arial" panose="020B0604020202020204" pitchFamily="34" charset="0"/>
              <a:buChar char="•"/>
            </a:pPr>
            <a:r>
              <a:rPr lang="sv-SE" sz="2000" dirty="0">
                <a:ea typeface="Arial" charset="0"/>
                <a:cs typeface="Arial" charset="0"/>
              </a:rPr>
              <a:t>Aktivitetsstöd</a:t>
            </a:r>
          </a:p>
          <a:p>
            <a:pPr marL="185738" indent="-185738">
              <a:buFont typeface="Arial" panose="020B0604020202020204" pitchFamily="34" charset="0"/>
              <a:buChar char="•"/>
            </a:pPr>
            <a:r>
              <a:rPr lang="sv-SE" sz="2000" dirty="0">
                <a:ea typeface="Arial" charset="0"/>
                <a:cs typeface="Arial" charset="0"/>
              </a:rPr>
              <a:t>Barnår</a:t>
            </a:r>
          </a:p>
          <a:p>
            <a:pPr marL="185738" indent="-185738">
              <a:buFont typeface="Arial" panose="020B0604020202020204" pitchFamily="34" charset="0"/>
              <a:buChar char="•"/>
            </a:pPr>
            <a:r>
              <a:rPr lang="sv-SE" sz="2000" dirty="0">
                <a:ea typeface="Arial" charset="0"/>
                <a:cs typeface="Arial" charset="0"/>
              </a:rPr>
              <a:t>Studier</a:t>
            </a:r>
          </a:p>
          <a:p>
            <a:pPr marL="185738" indent="-185738">
              <a:buFont typeface="Arial" panose="020B0604020202020204" pitchFamily="34" charset="0"/>
              <a:buChar char="•"/>
            </a:pPr>
            <a:r>
              <a:rPr lang="sv-SE" sz="2000" dirty="0">
                <a:ea typeface="Arial" charset="0"/>
                <a:cs typeface="Arial" charset="0"/>
              </a:rPr>
              <a:t>Plikttjänstgöring</a:t>
            </a:r>
          </a:p>
          <a:p>
            <a:pPr marL="185738" indent="-185738">
              <a:buFont typeface="Arial" panose="020B0604020202020204" pitchFamily="34" charset="0"/>
              <a:buChar char="•"/>
            </a:pPr>
            <a:endParaRPr lang="sv-SE" sz="2000" dirty="0">
              <a:ea typeface="Arial" charset="0"/>
              <a:cs typeface="Arial" charset="0"/>
            </a:endParaRPr>
          </a:p>
        </p:txBody>
      </p:sp>
      <p:grpSp>
        <p:nvGrpSpPr>
          <p:cNvPr id="14" name="Grupp 13">
            <a:extLst>
              <a:ext uri="{FF2B5EF4-FFF2-40B4-BE49-F238E27FC236}">
                <a16:creationId xmlns:a16="http://schemas.microsoft.com/office/drawing/2014/main" id="{837E43FB-14F7-175C-BBF8-24E1B4896B5E}"/>
              </a:ext>
            </a:extLst>
          </p:cNvPr>
          <p:cNvGrpSpPr/>
          <p:nvPr/>
        </p:nvGrpSpPr>
        <p:grpSpPr>
          <a:xfrm>
            <a:off x="6205527" y="1741572"/>
            <a:ext cx="4583654" cy="2711150"/>
            <a:chOff x="4572000" y="2203750"/>
            <a:chExt cx="4583654" cy="2711150"/>
          </a:xfrm>
        </p:grpSpPr>
        <p:sp>
          <p:nvSpPr>
            <p:cNvPr id="15" name="Rectangle 5">
              <a:extLst>
                <a:ext uri="{FF2B5EF4-FFF2-40B4-BE49-F238E27FC236}">
                  <a16:creationId xmlns:a16="http://schemas.microsoft.com/office/drawing/2014/main" id="{FE3A8358-7B7A-48A8-B0EC-0EFFD788DADE}"/>
                </a:ext>
              </a:extLst>
            </p:cNvPr>
            <p:cNvSpPr>
              <a:spLocks noChangeArrowheads="1"/>
            </p:cNvSpPr>
            <p:nvPr/>
          </p:nvSpPr>
          <p:spPr bwMode="auto">
            <a:xfrm>
              <a:off x="4572000" y="2289175"/>
              <a:ext cx="1325563" cy="67945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GB" altLang="sv-SE" sz="1800" b="0" i="0" u="none" strike="noStrike" kern="0" cap="none" spc="0" normalizeH="0" baseline="0" noProof="0">
                  <a:ln>
                    <a:noFill/>
                  </a:ln>
                  <a:solidFill>
                    <a:prstClr val="black"/>
                  </a:solidFill>
                  <a:effectLst/>
                  <a:uLnTx/>
                  <a:uFillTx/>
                  <a:ea typeface="ＭＳ Ｐゴシック" pitchFamily="34" charset="-128"/>
                </a:rPr>
                <a:t> </a:t>
              </a:r>
            </a:p>
          </p:txBody>
        </p:sp>
        <p:sp>
          <p:nvSpPr>
            <p:cNvPr id="17" name="Rectangle 7">
              <a:extLst>
                <a:ext uri="{FF2B5EF4-FFF2-40B4-BE49-F238E27FC236}">
                  <a16:creationId xmlns:a16="http://schemas.microsoft.com/office/drawing/2014/main" id="{CEA69EA5-3884-9E7D-487D-6416A0D6DEDB}"/>
                </a:ext>
              </a:extLst>
            </p:cNvPr>
            <p:cNvSpPr>
              <a:spLocks noChangeArrowheads="1"/>
            </p:cNvSpPr>
            <p:nvPr/>
          </p:nvSpPr>
          <p:spPr bwMode="auto">
            <a:xfrm>
              <a:off x="4572000" y="2865438"/>
              <a:ext cx="1325563" cy="2049462"/>
            </a:xfrm>
            <a:prstGeom prst="rect">
              <a:avLst/>
            </a:prstGeom>
            <a:solidFill>
              <a:srgbClr val="ED7D3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sv-SE" sz="1800" b="0" i="0" u="none" strike="noStrike" kern="0" cap="none" spc="0" normalizeH="0" baseline="0" noProof="0">
                <a:ln>
                  <a:noFill/>
                </a:ln>
                <a:solidFill>
                  <a:srgbClr val="FFFFFF"/>
                </a:solidFill>
                <a:effectLst/>
                <a:uLnTx/>
                <a:uFillTx/>
                <a:ea typeface="ＭＳ Ｐゴシック" pitchFamily="34" charset="-128"/>
              </a:endParaRPr>
            </a:p>
          </p:txBody>
        </p:sp>
        <p:sp>
          <p:nvSpPr>
            <p:cNvPr id="19" name="Text Box 9">
              <a:extLst>
                <a:ext uri="{FF2B5EF4-FFF2-40B4-BE49-F238E27FC236}">
                  <a16:creationId xmlns:a16="http://schemas.microsoft.com/office/drawing/2014/main" id="{9B7DE487-EFD6-5CE5-C1C4-0D5866C07C72}"/>
                </a:ext>
              </a:extLst>
            </p:cNvPr>
            <p:cNvSpPr txBox="1">
              <a:spLocks noChangeArrowheads="1"/>
            </p:cNvSpPr>
            <p:nvPr/>
          </p:nvSpPr>
          <p:spPr bwMode="auto">
            <a:xfrm>
              <a:off x="6096542" y="2203750"/>
              <a:ext cx="28924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marL="0" marR="0" lvl="0" indent="0" defTabSz="914400" eaLnBrk="0" fontAlgn="auto" latinLnBrk="0" hangingPunct="0">
                <a:lnSpc>
                  <a:spcPct val="100000"/>
                </a:lnSpc>
                <a:spcBef>
                  <a:spcPts val="0"/>
                </a:spcBef>
                <a:spcAft>
                  <a:spcPts val="0"/>
                </a:spcAft>
                <a:buClrTx/>
                <a:buSzTx/>
                <a:buFontTx/>
                <a:buNone/>
                <a:tabLst/>
                <a:defRPr/>
              </a:pPr>
              <a:r>
                <a:rPr kumimoji="0" lang="sv-SE" altLang="sv-SE" sz="2000" b="0" i="0" u="none" strike="noStrike" kern="0" cap="none" spc="0" normalizeH="0" baseline="0" noProof="0">
                  <a:ln>
                    <a:noFill/>
                  </a:ln>
                  <a:solidFill>
                    <a:prstClr val="black"/>
                  </a:solidFill>
                  <a:effectLst/>
                  <a:uLnTx/>
                  <a:uFillTx/>
                  <a:latin typeface="+mn-lt"/>
                  <a:ea typeface="ＭＳ Ｐゴシック" pitchFamily="34" charset="-128"/>
                  <a:cs typeface="Arial" charset="0"/>
                </a:rPr>
                <a:t>Du väljer fonder </a:t>
              </a:r>
            </a:p>
            <a:p>
              <a:pPr marL="0" marR="0" lvl="0" indent="0" defTabSz="914400" eaLnBrk="0" fontAlgn="auto" latinLnBrk="0" hangingPunct="0">
                <a:lnSpc>
                  <a:spcPct val="100000"/>
                </a:lnSpc>
                <a:spcBef>
                  <a:spcPts val="0"/>
                </a:spcBef>
                <a:spcAft>
                  <a:spcPts val="0"/>
                </a:spcAft>
                <a:buClrTx/>
                <a:buSzTx/>
                <a:buFontTx/>
                <a:buNone/>
                <a:tabLst/>
                <a:defRPr/>
              </a:pPr>
              <a:r>
                <a:rPr kumimoji="0" lang="sv-SE" altLang="sv-SE" sz="2000" b="0" i="0" u="none" strike="noStrike" kern="0" cap="none" spc="0" normalizeH="0" baseline="0" noProof="0">
                  <a:ln>
                    <a:noFill/>
                  </a:ln>
                  <a:solidFill>
                    <a:prstClr val="black"/>
                  </a:solidFill>
                  <a:effectLst/>
                  <a:uLnTx/>
                  <a:uFillTx/>
                  <a:latin typeface="+mn-lt"/>
                  <a:ea typeface="ＭＳ Ｐゴシック" pitchFamily="34" charset="-128"/>
                  <a:cs typeface="Arial" charset="0"/>
                </a:rPr>
                <a:t>för din premiepension</a:t>
              </a:r>
            </a:p>
          </p:txBody>
        </p:sp>
        <p:sp>
          <p:nvSpPr>
            <p:cNvPr id="20" name="Text Box 10">
              <a:extLst>
                <a:ext uri="{FF2B5EF4-FFF2-40B4-BE49-F238E27FC236}">
                  <a16:creationId xmlns:a16="http://schemas.microsoft.com/office/drawing/2014/main" id="{CF59F82F-3D4D-E6DA-D944-ADD2BBA8ED37}"/>
                </a:ext>
              </a:extLst>
            </p:cNvPr>
            <p:cNvSpPr txBox="1">
              <a:spLocks noChangeArrowheads="1"/>
            </p:cNvSpPr>
            <p:nvPr/>
          </p:nvSpPr>
          <p:spPr bwMode="auto">
            <a:xfrm>
              <a:off x="6096542" y="3580419"/>
              <a:ext cx="305911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marL="0" marR="0" lvl="0" indent="0" defTabSz="914400" eaLnBrk="0" fontAlgn="auto" latinLnBrk="0" hangingPunct="0">
                <a:lnSpc>
                  <a:spcPct val="100000"/>
                </a:lnSpc>
                <a:spcBef>
                  <a:spcPts val="0"/>
                </a:spcBef>
                <a:spcAft>
                  <a:spcPts val="0"/>
                </a:spcAft>
                <a:buClrTx/>
                <a:buSzTx/>
                <a:buFontTx/>
                <a:buNone/>
                <a:tabLst/>
                <a:defRPr/>
              </a:pPr>
              <a:r>
                <a:rPr kumimoji="0" lang="sv-SE" altLang="sv-SE" sz="2000" b="0" i="0" u="none" strike="noStrike" kern="0" cap="none" spc="0" normalizeH="0" baseline="0" noProof="0">
                  <a:ln>
                    <a:noFill/>
                  </a:ln>
                  <a:solidFill>
                    <a:prstClr val="black"/>
                  </a:solidFill>
                  <a:effectLst/>
                  <a:uLnTx/>
                  <a:uFillTx/>
                  <a:latin typeface="+mn-lt"/>
                  <a:ea typeface="ＭＳ Ｐゴシック" pitchFamily="34" charset="-128"/>
                  <a:cs typeface="Arial" charset="0"/>
                </a:rPr>
                <a:t>Staten förvaltar</a:t>
              </a:r>
            </a:p>
            <a:p>
              <a:pPr marL="0" marR="0" lvl="0" indent="0" defTabSz="914400" eaLnBrk="0" fontAlgn="auto" latinLnBrk="0" hangingPunct="0">
                <a:lnSpc>
                  <a:spcPct val="100000"/>
                </a:lnSpc>
                <a:spcBef>
                  <a:spcPts val="0"/>
                </a:spcBef>
                <a:spcAft>
                  <a:spcPts val="0"/>
                </a:spcAft>
                <a:buClrTx/>
                <a:buSzTx/>
                <a:buFontTx/>
                <a:buNone/>
                <a:tabLst/>
                <a:defRPr/>
              </a:pPr>
              <a:r>
                <a:rPr kumimoji="0" lang="sv-SE" altLang="sv-SE" sz="2000" b="0" i="0" u="none" strike="noStrike" kern="0" cap="none" spc="0" normalizeH="0" baseline="0" noProof="0">
                  <a:ln>
                    <a:noFill/>
                  </a:ln>
                  <a:solidFill>
                    <a:prstClr val="black"/>
                  </a:solidFill>
                  <a:effectLst/>
                  <a:uLnTx/>
                  <a:uFillTx/>
                  <a:latin typeface="+mn-lt"/>
                  <a:ea typeface="ＭＳ Ｐゴシック" pitchFamily="34" charset="-128"/>
                  <a:cs typeface="Arial" charset="0"/>
                </a:rPr>
                <a:t>din inkomstpension</a:t>
              </a:r>
            </a:p>
          </p:txBody>
        </p:sp>
        <p:sp>
          <p:nvSpPr>
            <p:cNvPr id="21" name="Text Box 13">
              <a:extLst>
                <a:ext uri="{FF2B5EF4-FFF2-40B4-BE49-F238E27FC236}">
                  <a16:creationId xmlns:a16="http://schemas.microsoft.com/office/drawing/2014/main" id="{04DCEAF3-8793-4770-CA3F-C91DA71135C3}"/>
                </a:ext>
              </a:extLst>
            </p:cNvPr>
            <p:cNvSpPr txBox="1">
              <a:spLocks noChangeArrowheads="1"/>
            </p:cNvSpPr>
            <p:nvPr/>
          </p:nvSpPr>
          <p:spPr bwMode="auto">
            <a:xfrm>
              <a:off x="4716463" y="2452688"/>
              <a:ext cx="10795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2000" b="0" i="0" u="none" strike="noStrike" kern="0" cap="none" spc="0" normalizeH="0" baseline="0" noProof="0">
                  <a:ln>
                    <a:noFill/>
                  </a:ln>
                  <a:solidFill>
                    <a:prstClr val="black"/>
                  </a:solidFill>
                  <a:effectLst/>
                  <a:uLnTx/>
                  <a:uFillTx/>
                  <a:latin typeface="+mn-lt"/>
                  <a:ea typeface="ＭＳ Ｐゴシック" pitchFamily="34" charset="-128"/>
                  <a:cs typeface="Arial" charset="0"/>
                </a:rPr>
                <a:t>2,5 %</a:t>
              </a:r>
            </a:p>
          </p:txBody>
        </p:sp>
        <p:sp>
          <p:nvSpPr>
            <p:cNvPr id="22" name="Text Box 14">
              <a:extLst>
                <a:ext uri="{FF2B5EF4-FFF2-40B4-BE49-F238E27FC236}">
                  <a16:creationId xmlns:a16="http://schemas.microsoft.com/office/drawing/2014/main" id="{DEFBBF4A-850E-30C2-3C28-DEAFB9FC058A}"/>
                </a:ext>
              </a:extLst>
            </p:cNvPr>
            <p:cNvSpPr txBox="1">
              <a:spLocks noChangeArrowheads="1"/>
            </p:cNvSpPr>
            <p:nvPr/>
          </p:nvSpPr>
          <p:spPr bwMode="auto">
            <a:xfrm>
              <a:off x="4716463" y="3514725"/>
              <a:ext cx="11509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2000" b="0" i="0" u="none" strike="noStrike" kern="0" cap="none" spc="0" normalizeH="0" baseline="0" noProof="0">
                  <a:ln>
                    <a:noFill/>
                  </a:ln>
                  <a:solidFill>
                    <a:prstClr val="black"/>
                  </a:solidFill>
                  <a:effectLst/>
                  <a:uLnTx/>
                  <a:uFillTx/>
                  <a:latin typeface="+mn-lt"/>
                  <a:ea typeface="ＭＳ Ｐゴシック" pitchFamily="34" charset="-128"/>
                  <a:cs typeface="Arial" charset="0"/>
                </a:rPr>
                <a:t>16 %</a:t>
              </a:r>
            </a:p>
          </p:txBody>
        </p:sp>
      </p:grpSp>
      <p:sp>
        <p:nvSpPr>
          <p:cNvPr id="3" name="AutoShape 4">
            <a:extLst>
              <a:ext uri="{FF2B5EF4-FFF2-40B4-BE49-F238E27FC236}">
                <a16:creationId xmlns:a16="http://schemas.microsoft.com/office/drawing/2014/main" id="{BBBE5B2E-34CD-69B5-C0B2-D34631BFEA65}"/>
              </a:ext>
            </a:extLst>
          </p:cNvPr>
          <p:cNvSpPr>
            <a:spLocks/>
          </p:cNvSpPr>
          <p:nvPr/>
        </p:nvSpPr>
        <p:spPr bwMode="auto">
          <a:xfrm>
            <a:off x="4272836" y="1631531"/>
            <a:ext cx="280077" cy="2522819"/>
          </a:xfrm>
          <a:prstGeom prst="rightBrace">
            <a:avLst>
              <a:gd name="adj1" fmla="val 87215"/>
              <a:gd name="adj2" fmla="val 50000"/>
            </a:avLst>
          </a:pr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sv-SE" altLang="sv-SE">
              <a:ea typeface="ＭＳ Ｐゴシック" pitchFamily="34" charset="-128"/>
            </a:endParaRPr>
          </a:p>
        </p:txBody>
      </p:sp>
      <p:sp>
        <p:nvSpPr>
          <p:cNvPr id="5" name="Text Box 12">
            <a:extLst>
              <a:ext uri="{FF2B5EF4-FFF2-40B4-BE49-F238E27FC236}">
                <a16:creationId xmlns:a16="http://schemas.microsoft.com/office/drawing/2014/main" id="{36C9D72C-5F92-DF67-E06C-8DF6C9B794D5}"/>
              </a:ext>
            </a:extLst>
          </p:cNvPr>
          <p:cNvSpPr txBox="1">
            <a:spLocks noChangeArrowheads="1"/>
          </p:cNvSpPr>
          <p:nvPr/>
        </p:nvSpPr>
        <p:spPr bwMode="auto">
          <a:xfrm>
            <a:off x="4660998" y="2675778"/>
            <a:ext cx="96923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eaLnBrk="1" hangingPunct="1"/>
            <a:r>
              <a:rPr lang="sv-SE" altLang="sv-SE" sz="2000" dirty="0">
                <a:latin typeface="+mn-lt"/>
                <a:ea typeface="ＭＳ Ｐゴシック" pitchFamily="34" charset="-128"/>
              </a:rPr>
              <a:t>18,5 %</a:t>
            </a:r>
          </a:p>
        </p:txBody>
      </p:sp>
      <p:sp>
        <p:nvSpPr>
          <p:cNvPr id="6" name="Rectangle 15">
            <a:extLst>
              <a:ext uri="{FF2B5EF4-FFF2-40B4-BE49-F238E27FC236}">
                <a16:creationId xmlns:a16="http://schemas.microsoft.com/office/drawing/2014/main" id="{D660C531-1347-D405-C339-0EDA659CC0F2}"/>
              </a:ext>
            </a:extLst>
          </p:cNvPr>
          <p:cNvSpPr txBox="1">
            <a:spLocks noChangeArrowheads="1"/>
          </p:cNvSpPr>
          <p:nvPr/>
        </p:nvSpPr>
        <p:spPr>
          <a:xfrm>
            <a:off x="5524500" y="5650687"/>
            <a:ext cx="6386656" cy="923330"/>
          </a:xfrm>
          <a:prstGeom prst="rect">
            <a:avLst/>
          </a:prstGeom>
        </p:spPr>
        <p:txBody>
          <a:bodyPr vert="horz" wrap="square" lIns="91440" tIns="45720" rIns="91440" bIns="45720"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sv-SE" sz="1800" dirty="0"/>
              <a:t>Inom allmän pension finns ett lönetak på 7,5 inkomstbasbelopp. Före avdraget för ålderspensionsavgiften motsvarar det en månadslön på cirka 51 250 kr (2024). </a:t>
            </a:r>
          </a:p>
        </p:txBody>
      </p:sp>
    </p:spTree>
    <p:extLst>
      <p:ext uri="{BB962C8B-B14F-4D97-AF65-F5344CB8AC3E}">
        <p14:creationId xmlns:p14="http://schemas.microsoft.com/office/powerpoint/2010/main" val="3293342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FB20776-F6E9-80B3-A381-52C8E40F1542}"/>
              </a:ext>
            </a:extLst>
          </p:cNvPr>
          <p:cNvSpPr>
            <a:spLocks noGrp="1"/>
          </p:cNvSpPr>
          <p:nvPr>
            <p:ph type="title"/>
          </p:nvPr>
        </p:nvSpPr>
        <p:spPr/>
        <p:txBody>
          <a:bodyPr/>
          <a:lstStyle/>
          <a:p>
            <a:r>
              <a:rPr lang="sv-SE" sz="3200" b="1">
                <a:latin typeface="Calibri" panose="020F0502020204030204" pitchFamily="34" charset="0"/>
                <a:ea typeface="Arial" charset="0"/>
                <a:cs typeface="Calibri" panose="020F0502020204030204" pitchFamily="34" charset="0"/>
              </a:rPr>
              <a:t>STÖD TILL DEN MED LÅG PENSION</a:t>
            </a:r>
          </a:p>
        </p:txBody>
      </p:sp>
      <p:sp>
        <p:nvSpPr>
          <p:cNvPr id="7" name="Platshållare för innehåll 6">
            <a:extLst>
              <a:ext uri="{FF2B5EF4-FFF2-40B4-BE49-F238E27FC236}">
                <a16:creationId xmlns:a16="http://schemas.microsoft.com/office/drawing/2014/main" id="{B889D844-650B-3349-AD4E-5572C6ED2D5A}"/>
              </a:ext>
            </a:extLst>
          </p:cNvPr>
          <p:cNvSpPr>
            <a:spLocks noGrp="1"/>
          </p:cNvSpPr>
          <p:nvPr>
            <p:ph idx="10"/>
          </p:nvPr>
        </p:nvSpPr>
        <p:spPr>
          <a:xfrm>
            <a:off x="6068788" y="1377408"/>
            <a:ext cx="5118100" cy="3749228"/>
          </a:xfrm>
        </p:spPr>
        <p:txBody>
          <a:bodyPr/>
          <a:lstStyle/>
          <a:p>
            <a:pPr marL="0" indent="0">
              <a:buNone/>
            </a:pPr>
            <a:r>
              <a:rPr lang="sv-SE" sz="2000" b="1" dirty="0">
                <a:ea typeface="Arial" charset="0"/>
                <a:cs typeface="Arial" charset="0"/>
              </a:rPr>
              <a:t>Bostadstillägg</a:t>
            </a:r>
          </a:p>
          <a:p>
            <a:pPr marL="0" indent="0">
              <a:buNone/>
            </a:pPr>
            <a:r>
              <a:rPr lang="sv-SE" sz="2000" dirty="0">
                <a:ea typeface="Arial" charset="0"/>
                <a:cs typeface="Arial" charset="0"/>
              </a:rPr>
              <a:t>Ger stöd till boendekostnader. Du ansöker hos Pensionsmyndigheten. </a:t>
            </a:r>
            <a:endParaRPr lang="sv-SE" sz="2000" b="1" dirty="0">
              <a:ea typeface="Arial" charset="0"/>
              <a:cs typeface="Arial" charset="0"/>
            </a:endParaRPr>
          </a:p>
          <a:p>
            <a:pPr marL="0" indent="0">
              <a:buNone/>
            </a:pPr>
            <a:r>
              <a:rPr lang="sv-SE" sz="2000" b="1" dirty="0">
                <a:ea typeface="Arial" charset="0"/>
                <a:cs typeface="Arial" charset="0"/>
              </a:rPr>
              <a:t>Äldreförsörjningsstöd</a:t>
            </a:r>
          </a:p>
          <a:p>
            <a:pPr marL="0" indent="0">
              <a:buNone/>
            </a:pPr>
            <a:r>
              <a:rPr lang="sv-SE" sz="2000" dirty="0">
                <a:ea typeface="Arial" charset="0"/>
                <a:cs typeface="Arial" charset="0"/>
              </a:rPr>
              <a:t>Prövas när du ansöker om bostadstillägg och hamnar under skälig levnadsnivå när hyran är betald. </a:t>
            </a:r>
          </a:p>
          <a:p>
            <a:pPr marL="0" indent="0">
              <a:buNone/>
            </a:pPr>
            <a:r>
              <a:rPr lang="sv-SE" sz="2000" b="1" dirty="0">
                <a:ea typeface="Arial" charset="0"/>
                <a:cs typeface="Arial" charset="0"/>
              </a:rPr>
              <a:t>Om du flyttar utomlands</a:t>
            </a:r>
          </a:p>
          <a:p>
            <a:pPr marL="0" indent="0">
              <a:buNone/>
            </a:pPr>
            <a:r>
              <a:rPr lang="sv-SE" sz="2000" dirty="0">
                <a:ea typeface="Arial" charset="0"/>
                <a:cs typeface="Arial" charset="0"/>
              </a:rPr>
              <a:t>Det är bara inkomstpensionstillägget som betalas ut om du flyttar till ett annat land som pensionär. </a:t>
            </a:r>
          </a:p>
          <a:p>
            <a:pPr marL="0" indent="0">
              <a:buNone/>
            </a:pPr>
            <a:endParaRPr lang="sv-SE" dirty="0">
              <a:ea typeface="Arial" charset="0"/>
              <a:cs typeface="Arial" charset="0"/>
            </a:endParaRPr>
          </a:p>
          <a:p>
            <a:pPr marL="0" indent="0">
              <a:buNone/>
            </a:pPr>
            <a:r>
              <a:rPr lang="sv-SE" sz="2000" b="1" dirty="0">
                <a:ea typeface="Arial" charset="0"/>
                <a:cs typeface="Arial" charset="0"/>
              </a:rPr>
              <a:t>Lägsta ålder för </a:t>
            </a:r>
            <a:r>
              <a:rPr lang="sv-SE" b="1" dirty="0">
                <a:ea typeface="Arial" charset="0"/>
                <a:cs typeface="Arial" charset="0"/>
              </a:rPr>
              <a:t>uttag av dessa stöd är </a:t>
            </a:r>
            <a:r>
              <a:rPr lang="sv-SE" sz="2000" b="1" dirty="0">
                <a:ea typeface="Arial" charset="0"/>
                <a:cs typeface="Arial" charset="0"/>
              </a:rPr>
              <a:t>66 år </a:t>
            </a:r>
          </a:p>
          <a:p>
            <a:pPr marL="0" indent="0">
              <a:buNone/>
            </a:pPr>
            <a:endParaRPr lang="sv-SE" sz="2000" dirty="0">
              <a:ea typeface="Arial" charset="0"/>
              <a:cs typeface="Arial" charset="0"/>
            </a:endParaRPr>
          </a:p>
          <a:p>
            <a:pPr marL="0" indent="0">
              <a:buNone/>
            </a:pPr>
            <a:endParaRPr lang="sv-SE" dirty="0"/>
          </a:p>
        </p:txBody>
      </p:sp>
      <p:sp>
        <p:nvSpPr>
          <p:cNvPr id="8" name="Platshållare för text 7">
            <a:extLst>
              <a:ext uri="{FF2B5EF4-FFF2-40B4-BE49-F238E27FC236}">
                <a16:creationId xmlns:a16="http://schemas.microsoft.com/office/drawing/2014/main" id="{B1433660-EDCF-1253-2711-EB957C40A41A}"/>
              </a:ext>
            </a:extLst>
          </p:cNvPr>
          <p:cNvSpPr>
            <a:spLocks noGrp="1"/>
          </p:cNvSpPr>
          <p:nvPr>
            <p:ph type="body" sz="quarter" idx="11"/>
          </p:nvPr>
        </p:nvSpPr>
        <p:spPr>
          <a:xfrm>
            <a:off x="809624" y="6379463"/>
            <a:ext cx="1295671" cy="257369"/>
          </a:xfrm>
        </p:spPr>
        <p:txBody>
          <a:bodyPr wrap="none">
            <a:spAutoFit/>
          </a:bodyPr>
          <a:lstStyle/>
          <a:p>
            <a:r>
              <a:rPr lang="sv-SE"/>
              <a:t>PENSIONSPYRAMIDEN</a:t>
            </a:r>
          </a:p>
        </p:txBody>
      </p:sp>
      <p:sp>
        <p:nvSpPr>
          <p:cNvPr id="5" name="Platshållare för innehåll 2">
            <a:extLst>
              <a:ext uri="{FF2B5EF4-FFF2-40B4-BE49-F238E27FC236}">
                <a16:creationId xmlns:a16="http://schemas.microsoft.com/office/drawing/2014/main" id="{06472D65-7F18-471F-BE0B-BC031DE54BDA}"/>
              </a:ext>
            </a:extLst>
          </p:cNvPr>
          <p:cNvSpPr txBox="1">
            <a:spLocks/>
          </p:cNvSpPr>
          <p:nvPr/>
        </p:nvSpPr>
        <p:spPr>
          <a:xfrm>
            <a:off x="741138" y="1377408"/>
            <a:ext cx="5118100" cy="33821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000" b="1" dirty="0">
                <a:ea typeface="Arial" charset="0"/>
                <a:cs typeface="Arial" charset="0"/>
              </a:rPr>
              <a:t>Garantipension</a:t>
            </a:r>
          </a:p>
          <a:p>
            <a:r>
              <a:rPr lang="sv-SE" sz="2000" dirty="0">
                <a:ea typeface="Arial" charset="0"/>
                <a:cs typeface="Arial" charset="0"/>
              </a:rPr>
              <a:t>Fyller ut låg pension och är inget du behöver    ansöka om.</a:t>
            </a:r>
          </a:p>
          <a:p>
            <a:r>
              <a:rPr lang="sv-SE" sz="2000" dirty="0">
                <a:ea typeface="Arial" charset="0"/>
                <a:cs typeface="Arial" charset="0"/>
              </a:rPr>
              <a:t>Kräver </a:t>
            </a:r>
            <a:r>
              <a:rPr lang="sv-SE" sz="2000" dirty="0" err="1">
                <a:ea typeface="Arial" charset="0"/>
                <a:cs typeface="Arial" charset="0"/>
              </a:rPr>
              <a:t>boendeår</a:t>
            </a:r>
            <a:r>
              <a:rPr lang="sv-SE" sz="2000" dirty="0">
                <a:ea typeface="Arial" charset="0"/>
                <a:cs typeface="Arial" charset="0"/>
              </a:rPr>
              <a:t> i Sverige.  </a:t>
            </a:r>
          </a:p>
          <a:p>
            <a:pPr marL="0" indent="0">
              <a:buNone/>
            </a:pPr>
            <a:br>
              <a:rPr lang="sv-SE" sz="2000" b="1" dirty="0">
                <a:ea typeface="Arial" charset="0"/>
                <a:cs typeface="Arial" charset="0"/>
              </a:rPr>
            </a:br>
            <a:r>
              <a:rPr lang="sv-SE" sz="2000" b="1" dirty="0">
                <a:ea typeface="Arial" charset="0"/>
                <a:cs typeface="Arial" charset="0"/>
              </a:rPr>
              <a:t>Inkomstpensionstillägg </a:t>
            </a:r>
          </a:p>
          <a:p>
            <a:pPr marL="0" indent="0">
              <a:buNone/>
            </a:pPr>
            <a:r>
              <a:rPr lang="sv-SE" sz="2000" dirty="0">
                <a:ea typeface="Arial" charset="0"/>
                <a:cs typeface="Arial" charset="0"/>
              </a:rPr>
              <a:t>Extra statligt stöd till den som har många års intjänande men relativt låg pension. Som mest 600 kr mer i månaden.  Det enda stöd som betalas ut om du flyttar till ett annat land. </a:t>
            </a:r>
          </a:p>
        </p:txBody>
      </p:sp>
    </p:spTree>
    <p:extLst>
      <p:ext uri="{BB962C8B-B14F-4D97-AF65-F5344CB8AC3E}">
        <p14:creationId xmlns:p14="http://schemas.microsoft.com/office/powerpoint/2010/main" val="2404049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0BD7C5-3032-75F9-9596-E8FD66BF7A4D}"/>
              </a:ext>
            </a:extLst>
          </p:cNvPr>
          <p:cNvSpPr>
            <a:spLocks noGrp="1"/>
          </p:cNvSpPr>
          <p:nvPr>
            <p:ph type="title"/>
          </p:nvPr>
        </p:nvSpPr>
        <p:spPr/>
        <p:txBody>
          <a:bodyPr/>
          <a:lstStyle/>
          <a:p>
            <a:r>
              <a:rPr lang="sv-SE" sz="3200" b="1">
                <a:latin typeface="Calibri" panose="020F0502020204030204" pitchFamily="34" charset="0"/>
                <a:ea typeface="Arial" charset="0"/>
                <a:cs typeface="Calibri" panose="020F0502020204030204" pitchFamily="34" charset="0"/>
              </a:rPr>
              <a:t>ALLA ÅR RÄKNAS OCH VI LEVER LÄNGRE</a:t>
            </a:r>
          </a:p>
        </p:txBody>
      </p:sp>
      <p:graphicFrame>
        <p:nvGraphicFramePr>
          <p:cNvPr id="5" name="Tabell 5">
            <a:extLst>
              <a:ext uri="{FF2B5EF4-FFF2-40B4-BE49-F238E27FC236}">
                <a16:creationId xmlns:a16="http://schemas.microsoft.com/office/drawing/2014/main" id="{BF102EBD-95EC-4AD5-4C72-FEAAE7FB9589}"/>
              </a:ext>
            </a:extLst>
          </p:cNvPr>
          <p:cNvGraphicFramePr>
            <a:graphicFrameLocks noGrp="1"/>
          </p:cNvGraphicFramePr>
          <p:nvPr>
            <p:ph type="tbl" sz="quarter" idx="12"/>
            <p:extLst>
              <p:ext uri="{D42A27DB-BD31-4B8C-83A1-F6EECF244321}">
                <p14:modId xmlns:p14="http://schemas.microsoft.com/office/powerpoint/2010/main" val="3212993114"/>
              </p:ext>
            </p:extLst>
          </p:nvPr>
        </p:nvGraphicFramePr>
        <p:xfrm>
          <a:off x="2427741" y="1324044"/>
          <a:ext cx="6868661" cy="4744028"/>
        </p:xfrm>
        <a:graphic>
          <a:graphicData uri="http://schemas.openxmlformats.org/drawingml/2006/table">
            <a:tbl>
              <a:tblPr firstRow="1" bandRow="1">
                <a:tableStyleId>{5C22544A-7EE6-4342-B048-85BDC9FD1C3A}</a:tableStyleId>
              </a:tblPr>
              <a:tblGrid>
                <a:gridCol w="1923194">
                  <a:extLst>
                    <a:ext uri="{9D8B030D-6E8A-4147-A177-3AD203B41FA5}">
                      <a16:colId xmlns:a16="http://schemas.microsoft.com/office/drawing/2014/main" val="2585543849"/>
                    </a:ext>
                  </a:extLst>
                </a:gridCol>
                <a:gridCol w="2655913">
                  <a:extLst>
                    <a:ext uri="{9D8B030D-6E8A-4147-A177-3AD203B41FA5}">
                      <a16:colId xmlns:a16="http://schemas.microsoft.com/office/drawing/2014/main" val="3788303289"/>
                    </a:ext>
                  </a:extLst>
                </a:gridCol>
                <a:gridCol w="2289554">
                  <a:extLst>
                    <a:ext uri="{9D8B030D-6E8A-4147-A177-3AD203B41FA5}">
                      <a16:colId xmlns:a16="http://schemas.microsoft.com/office/drawing/2014/main" val="2744437489"/>
                    </a:ext>
                  </a:extLst>
                </a:gridCol>
              </a:tblGrid>
              <a:tr h="519681">
                <a:tc>
                  <a:txBody>
                    <a:bodyPr/>
                    <a:lstStyle/>
                    <a:p>
                      <a:r>
                        <a:rPr lang="sv-SE" sz="1700" dirty="0">
                          <a:solidFill>
                            <a:srgbClr val="BE3E69"/>
                          </a:solidFill>
                          <a:latin typeface="+mj-lt"/>
                        </a:rPr>
                        <a:t>Födelseår</a:t>
                      </a:r>
                    </a:p>
                  </a:txBody>
                  <a:tcPr marL="85916" marR="85916" marT="42958" marB="42958">
                    <a:lnL w="12700" cmpd="sng">
                      <a:noFill/>
                    </a:lnL>
                    <a:lnR w="12700" cmpd="sng">
                      <a:noFill/>
                    </a:lnR>
                    <a:lnT w="12700" cmpd="sng">
                      <a:noFill/>
                    </a:lnT>
                    <a:lnB w="1270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700" dirty="0">
                          <a:solidFill>
                            <a:srgbClr val="BE3E69"/>
                          </a:solidFill>
                          <a:latin typeface="+mj-lt"/>
                        </a:rPr>
                        <a:t>Alternativ</a:t>
                      </a:r>
                      <a:r>
                        <a:rPr lang="sv-SE" sz="1700" baseline="0" dirty="0">
                          <a:solidFill>
                            <a:srgbClr val="BE3E69"/>
                          </a:solidFill>
                          <a:latin typeface="+mj-lt"/>
                        </a:rPr>
                        <a:t> pensionsålder</a:t>
                      </a:r>
                      <a:endParaRPr lang="sv-SE" sz="1700" dirty="0">
                        <a:solidFill>
                          <a:srgbClr val="BE3E69"/>
                        </a:solidFill>
                        <a:latin typeface="+mj-lt"/>
                      </a:endParaRPr>
                    </a:p>
                  </a:txBody>
                  <a:tcPr marL="85916" marR="85916" marT="42958" marB="42958">
                    <a:lnL w="12700" cmpd="sng">
                      <a:noFill/>
                    </a:lnL>
                    <a:lnR w="12700" cmpd="sng">
                      <a:noFill/>
                    </a:lnR>
                    <a:lnT w="12700" cmpd="sng">
                      <a:noFill/>
                    </a:lnT>
                    <a:lnB w="1270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700" dirty="0">
                          <a:solidFill>
                            <a:srgbClr val="BE3E69"/>
                          </a:solidFill>
                          <a:latin typeface="+mj-lt"/>
                        </a:rPr>
                        <a:t>Tid som pensionär (vid alt. </a:t>
                      </a:r>
                      <a:r>
                        <a:rPr lang="sv-SE" sz="1700" dirty="0" err="1">
                          <a:solidFill>
                            <a:srgbClr val="BE3E69"/>
                          </a:solidFill>
                          <a:latin typeface="+mj-lt"/>
                        </a:rPr>
                        <a:t>pensionålder</a:t>
                      </a:r>
                      <a:r>
                        <a:rPr lang="sv-SE" sz="1700" dirty="0">
                          <a:solidFill>
                            <a:srgbClr val="BE3E69"/>
                          </a:solidFill>
                          <a:latin typeface="+mj-lt"/>
                        </a:rPr>
                        <a:t>)</a:t>
                      </a:r>
                    </a:p>
                  </a:txBody>
                  <a:tcPr marL="85916" marR="85916" marT="42958" marB="42958">
                    <a:lnL w="12700" cmpd="sng">
                      <a:noFill/>
                    </a:lnL>
                    <a:lnR w="12700" cmpd="sng">
                      <a:noFill/>
                    </a:lnR>
                    <a:lnT w="19050" cap="flat" cmpd="sng" algn="ctr">
                      <a:noFill/>
                      <a:prstDash val="solid"/>
                      <a:round/>
                      <a:headEnd type="none" w="med" len="med"/>
                      <a:tailEnd type="none" w="med" len="med"/>
                    </a:lnT>
                    <a:lnB w="1270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749673"/>
                  </a:ext>
                </a:extLst>
              </a:tr>
              <a:tr h="296797">
                <a:tc>
                  <a:txBody>
                    <a:bodyPr/>
                    <a:lstStyle/>
                    <a:p>
                      <a:r>
                        <a:rPr lang="sv-SE" sz="1700">
                          <a:latin typeface="+mj-lt"/>
                        </a:rPr>
                        <a:t>1930</a:t>
                      </a:r>
                    </a:p>
                  </a:txBody>
                  <a:tcPr marL="85916" marR="85916" marT="42958" marB="42958">
                    <a:lnL w="12700" cmpd="sng">
                      <a:noFill/>
                    </a:lnL>
                    <a:lnR w="12700" cmpd="sng">
                      <a:noFill/>
                    </a:lnR>
                    <a:lnT w="1270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700">
                          <a:latin typeface="+mj-lt"/>
                        </a:rPr>
                        <a:t>65 år</a:t>
                      </a:r>
                    </a:p>
                  </a:txBody>
                  <a:tcPr marL="85916" marR="85916" marT="42958" marB="42958">
                    <a:lnL w="12700" cmpd="sng">
                      <a:noFill/>
                    </a:lnL>
                    <a:lnR w="12700" cmpd="sng">
                      <a:noFill/>
                    </a:lnR>
                    <a:lnT w="1270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700">
                          <a:latin typeface="+mj-lt"/>
                        </a:rPr>
                        <a:t>17 år 4 mån</a:t>
                      </a:r>
                    </a:p>
                  </a:txBody>
                  <a:tcPr marL="85916" marR="85916" marT="42958" marB="42958">
                    <a:lnL w="12700" cmpd="sng">
                      <a:noFill/>
                    </a:lnL>
                    <a:lnR w="12700" cmpd="sng">
                      <a:noFill/>
                    </a:lnR>
                    <a:lnT w="1270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5049849"/>
                  </a:ext>
                </a:extLst>
              </a:tr>
              <a:tr h="296797">
                <a:tc>
                  <a:txBody>
                    <a:bodyPr/>
                    <a:lstStyle/>
                    <a:p>
                      <a:r>
                        <a:rPr lang="sv-SE" sz="1700">
                          <a:latin typeface="+mj-lt"/>
                        </a:rPr>
                        <a:t>1940</a:t>
                      </a:r>
                    </a:p>
                  </a:txBody>
                  <a:tcPr marL="85916" marR="85916" marT="42958" marB="42958">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700">
                          <a:latin typeface="+mj-lt"/>
                        </a:rPr>
                        <a:t>66 år 1 mån</a:t>
                      </a:r>
                    </a:p>
                  </a:txBody>
                  <a:tcPr marL="85916" marR="85916" marT="42958" marB="42958">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700">
                          <a:latin typeface="+mj-lt"/>
                        </a:rPr>
                        <a:t>17 år 10</a:t>
                      </a:r>
                      <a:r>
                        <a:rPr lang="sv-SE" sz="1700" baseline="0">
                          <a:latin typeface="+mj-lt"/>
                        </a:rPr>
                        <a:t> mån</a:t>
                      </a:r>
                      <a:endParaRPr lang="sv-SE" sz="1700">
                        <a:latin typeface="+mj-lt"/>
                      </a:endParaRPr>
                    </a:p>
                  </a:txBody>
                  <a:tcPr marL="85916" marR="85916" marT="42958" marB="42958">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2535740"/>
                  </a:ext>
                </a:extLst>
              </a:tr>
              <a:tr h="296797">
                <a:tc>
                  <a:txBody>
                    <a:bodyPr/>
                    <a:lstStyle/>
                    <a:p>
                      <a:r>
                        <a:rPr lang="sv-SE" sz="1700" dirty="0">
                          <a:latin typeface="+mj-lt"/>
                        </a:rPr>
                        <a:t>1945</a:t>
                      </a:r>
                    </a:p>
                  </a:txBody>
                  <a:tcPr marL="85916" marR="85916" marT="42958" marB="42958">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700">
                          <a:latin typeface="+mj-lt"/>
                        </a:rPr>
                        <a:t>66 år 8 mån</a:t>
                      </a:r>
                    </a:p>
                  </a:txBody>
                  <a:tcPr marL="85916" marR="85916" marT="42958" marB="42958">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700">
                          <a:latin typeface="+mj-lt"/>
                        </a:rPr>
                        <a:t>17 år 11 mån</a:t>
                      </a:r>
                    </a:p>
                  </a:txBody>
                  <a:tcPr marL="85916" marR="85916" marT="42958" marB="42958">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9028917"/>
                  </a:ext>
                </a:extLst>
              </a:tr>
              <a:tr h="296797">
                <a:tc>
                  <a:txBody>
                    <a:bodyPr/>
                    <a:lstStyle/>
                    <a:p>
                      <a:r>
                        <a:rPr lang="sv-SE" sz="1700" dirty="0">
                          <a:latin typeface="+mj-lt"/>
                        </a:rPr>
                        <a:t>1950</a:t>
                      </a:r>
                    </a:p>
                  </a:txBody>
                  <a:tcPr marL="85916" marR="85916" marT="42958" marB="42958">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700">
                          <a:latin typeface="+mj-lt"/>
                        </a:rPr>
                        <a:t>67 år 2 mån</a:t>
                      </a:r>
                    </a:p>
                  </a:txBody>
                  <a:tcPr marL="85916" marR="85916" marT="42958" marB="42958">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700">
                          <a:latin typeface="+mj-lt"/>
                        </a:rPr>
                        <a:t>18 år 0 mån</a:t>
                      </a:r>
                    </a:p>
                  </a:txBody>
                  <a:tcPr marL="85916" marR="85916" marT="42958" marB="42958">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673625"/>
                  </a:ext>
                </a:extLst>
              </a:tr>
              <a:tr h="296797">
                <a:tc>
                  <a:txBody>
                    <a:bodyPr/>
                    <a:lstStyle/>
                    <a:p>
                      <a:r>
                        <a:rPr lang="sv-SE" sz="1700" i="0">
                          <a:latin typeface="+mj-lt"/>
                        </a:rPr>
                        <a:t>1955</a:t>
                      </a:r>
                    </a:p>
                  </a:txBody>
                  <a:tcPr marL="85916" marR="85916" marT="42958" marB="42958">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700" i="0">
                          <a:latin typeface="+mj-lt"/>
                        </a:rPr>
                        <a:t>67 år 8</a:t>
                      </a:r>
                      <a:r>
                        <a:rPr lang="sv-SE" sz="1700" i="0" baseline="0">
                          <a:latin typeface="+mj-lt"/>
                        </a:rPr>
                        <a:t> mån</a:t>
                      </a:r>
                      <a:endParaRPr lang="sv-SE" sz="1700" i="0">
                        <a:latin typeface="+mj-lt"/>
                      </a:endParaRPr>
                    </a:p>
                  </a:txBody>
                  <a:tcPr marL="85916" marR="85916" marT="42958" marB="42958">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700" i="0">
                          <a:latin typeface="+mj-lt"/>
                        </a:rPr>
                        <a:t>18 år 1 mån</a:t>
                      </a:r>
                    </a:p>
                  </a:txBody>
                  <a:tcPr marL="85916" marR="85916" marT="42958" marB="42958">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349573"/>
                  </a:ext>
                </a:extLst>
              </a:tr>
              <a:tr h="296797">
                <a:tc>
                  <a:txBody>
                    <a:bodyPr/>
                    <a:lstStyle/>
                    <a:p>
                      <a:r>
                        <a:rPr lang="sv-SE" sz="1700">
                          <a:latin typeface="+mj-lt"/>
                        </a:rPr>
                        <a:t>1960</a:t>
                      </a:r>
                    </a:p>
                  </a:txBody>
                  <a:tcPr marL="85916" marR="85916" marT="42958" marB="42958">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700" dirty="0">
                          <a:latin typeface="+mj-lt"/>
                        </a:rPr>
                        <a:t>68 år 0 mån</a:t>
                      </a:r>
                    </a:p>
                  </a:txBody>
                  <a:tcPr marL="85916" marR="85916" marT="42958" marB="42958">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700">
                          <a:latin typeface="+mj-lt"/>
                        </a:rPr>
                        <a:t>18 år 2 mån</a:t>
                      </a:r>
                    </a:p>
                  </a:txBody>
                  <a:tcPr marL="85916" marR="85916" marT="42958" marB="42958">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54091069"/>
                  </a:ext>
                </a:extLst>
              </a:tr>
              <a:tr h="296797">
                <a:tc>
                  <a:txBody>
                    <a:bodyPr/>
                    <a:lstStyle/>
                    <a:p>
                      <a:r>
                        <a:rPr lang="sv-SE" sz="1700">
                          <a:latin typeface="+mj-lt"/>
                        </a:rPr>
                        <a:t>1965</a:t>
                      </a:r>
                    </a:p>
                  </a:txBody>
                  <a:tcPr marL="85916" marR="85916" marT="42958" marB="42958">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700">
                          <a:latin typeface="+mj-lt"/>
                        </a:rPr>
                        <a:t>68 år 1</a:t>
                      </a:r>
                      <a:r>
                        <a:rPr lang="sv-SE" sz="1700" baseline="0">
                          <a:latin typeface="+mj-lt"/>
                        </a:rPr>
                        <a:t> mån</a:t>
                      </a:r>
                      <a:endParaRPr lang="sv-SE" sz="1700">
                        <a:latin typeface="+mj-lt"/>
                      </a:endParaRPr>
                    </a:p>
                  </a:txBody>
                  <a:tcPr marL="85916" marR="85916" marT="42958" marB="42958">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700">
                          <a:latin typeface="+mj-lt"/>
                        </a:rPr>
                        <a:t>18 år 4 mån</a:t>
                      </a:r>
                    </a:p>
                  </a:txBody>
                  <a:tcPr marL="85916" marR="85916" marT="42958" marB="42958">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17176501"/>
                  </a:ext>
                </a:extLst>
              </a:tr>
              <a:tr h="296797">
                <a:tc>
                  <a:txBody>
                    <a:bodyPr/>
                    <a:lstStyle/>
                    <a:p>
                      <a:r>
                        <a:rPr lang="sv-SE" sz="1700">
                          <a:latin typeface="+mj-lt"/>
                        </a:rPr>
                        <a:t>1970</a:t>
                      </a:r>
                    </a:p>
                  </a:txBody>
                  <a:tcPr marL="85916" marR="85916" marT="42958" marB="42958">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700">
                          <a:latin typeface="+mj-lt"/>
                        </a:rPr>
                        <a:t>68 år 5 mån</a:t>
                      </a:r>
                    </a:p>
                  </a:txBody>
                  <a:tcPr marL="85916" marR="85916" marT="42958" marB="42958">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700">
                          <a:latin typeface="+mj-lt"/>
                        </a:rPr>
                        <a:t>18 år 5 mån</a:t>
                      </a:r>
                    </a:p>
                  </a:txBody>
                  <a:tcPr marL="85916" marR="85916" marT="42958" marB="42958">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7242906"/>
                  </a:ext>
                </a:extLst>
              </a:tr>
              <a:tr h="296797">
                <a:tc>
                  <a:txBody>
                    <a:bodyPr/>
                    <a:lstStyle/>
                    <a:p>
                      <a:r>
                        <a:rPr lang="sv-SE" sz="1700">
                          <a:latin typeface="+mj-lt"/>
                        </a:rPr>
                        <a:t>1975</a:t>
                      </a:r>
                    </a:p>
                  </a:txBody>
                  <a:tcPr marL="85916" marR="85916" marT="42958" marB="42958">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1700">
                          <a:latin typeface="+mj-lt"/>
                        </a:rPr>
                        <a:t>69 år 3 mån</a:t>
                      </a:r>
                    </a:p>
                  </a:txBody>
                  <a:tcPr marL="85916" marR="85916" marT="42958" marB="42958">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700" baseline="0">
                          <a:latin typeface="+mj-lt"/>
                        </a:rPr>
                        <a:t>18 år 6 mån</a:t>
                      </a:r>
                      <a:endParaRPr lang="sv-SE" sz="1700">
                        <a:latin typeface="+mj-lt"/>
                      </a:endParaRPr>
                    </a:p>
                  </a:txBody>
                  <a:tcPr marL="85916" marR="85916" marT="42958" marB="42958">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6466797"/>
                  </a:ext>
                </a:extLst>
              </a:tr>
              <a:tr h="296797">
                <a:tc>
                  <a:txBody>
                    <a:bodyPr/>
                    <a:lstStyle/>
                    <a:p>
                      <a:r>
                        <a:rPr lang="sv-SE" sz="1700">
                          <a:latin typeface="+mj-lt"/>
                        </a:rPr>
                        <a:t>1980</a:t>
                      </a:r>
                    </a:p>
                  </a:txBody>
                  <a:tcPr marL="85916" marR="85916" marT="42958" marB="42958">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1700">
                          <a:latin typeface="+mj-lt"/>
                        </a:rPr>
                        <a:t>69</a:t>
                      </a:r>
                      <a:r>
                        <a:rPr lang="sv-SE" sz="1700" baseline="0">
                          <a:latin typeface="+mj-lt"/>
                        </a:rPr>
                        <a:t> år 7 mån</a:t>
                      </a:r>
                      <a:endParaRPr lang="sv-SE" sz="1700">
                        <a:latin typeface="+mj-lt"/>
                      </a:endParaRPr>
                    </a:p>
                  </a:txBody>
                  <a:tcPr marL="85916" marR="85916" marT="42958" marB="42958">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700" baseline="0">
                          <a:latin typeface="+mj-lt"/>
                        </a:rPr>
                        <a:t>18 år 7 mån</a:t>
                      </a:r>
                      <a:endParaRPr lang="sv-SE" sz="1700">
                        <a:latin typeface="+mj-lt"/>
                      </a:endParaRPr>
                    </a:p>
                  </a:txBody>
                  <a:tcPr marL="85916" marR="85916" marT="42958" marB="42958">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55326585"/>
                  </a:ext>
                </a:extLst>
              </a:tr>
              <a:tr h="296797">
                <a:tc>
                  <a:txBody>
                    <a:bodyPr/>
                    <a:lstStyle/>
                    <a:p>
                      <a:r>
                        <a:rPr lang="sv-SE" sz="1700">
                          <a:latin typeface="+mj-lt"/>
                        </a:rPr>
                        <a:t>1985</a:t>
                      </a:r>
                    </a:p>
                  </a:txBody>
                  <a:tcPr marL="85916" marR="85916" marT="42958" marB="42958">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1700">
                          <a:latin typeface="+mj-lt"/>
                        </a:rPr>
                        <a:t>70 år 0 mån</a:t>
                      </a:r>
                    </a:p>
                  </a:txBody>
                  <a:tcPr marL="85916" marR="85916" marT="42958" marB="42958">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700">
                          <a:latin typeface="+mj-lt"/>
                        </a:rPr>
                        <a:t>18 år 8 mån</a:t>
                      </a:r>
                    </a:p>
                  </a:txBody>
                  <a:tcPr marL="85916" marR="85916" marT="42958" marB="42958">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56239714"/>
                  </a:ext>
                </a:extLst>
              </a:tr>
              <a:tr h="296797">
                <a:tc>
                  <a:txBody>
                    <a:bodyPr/>
                    <a:lstStyle/>
                    <a:p>
                      <a:r>
                        <a:rPr lang="sv-SE" sz="1700">
                          <a:latin typeface="+mj-lt"/>
                        </a:rPr>
                        <a:t>1990</a:t>
                      </a:r>
                    </a:p>
                  </a:txBody>
                  <a:tcPr marL="85916" marR="85916" marT="42958" marB="42958">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1700" baseline="0">
                          <a:latin typeface="+mj-lt"/>
                        </a:rPr>
                        <a:t>70 år 4 mån</a:t>
                      </a:r>
                      <a:endParaRPr lang="sv-SE" sz="1700">
                        <a:latin typeface="+mj-lt"/>
                      </a:endParaRPr>
                    </a:p>
                  </a:txBody>
                  <a:tcPr marL="85916" marR="85916" marT="42958" marB="42958">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700" dirty="0">
                          <a:latin typeface="+mj-lt"/>
                        </a:rPr>
                        <a:t>18 år 9 mån</a:t>
                      </a:r>
                    </a:p>
                  </a:txBody>
                  <a:tcPr marL="85916" marR="85916" marT="42958" marB="42958">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85040990"/>
                  </a:ext>
                </a:extLst>
              </a:tr>
            </a:tbl>
          </a:graphicData>
        </a:graphic>
      </p:graphicFrame>
      <p:sp>
        <p:nvSpPr>
          <p:cNvPr id="4" name="Platshållare för text 3">
            <a:extLst>
              <a:ext uri="{FF2B5EF4-FFF2-40B4-BE49-F238E27FC236}">
                <a16:creationId xmlns:a16="http://schemas.microsoft.com/office/drawing/2014/main" id="{6B5F8E86-FF3F-993E-7A45-662623EF3102}"/>
              </a:ext>
            </a:extLst>
          </p:cNvPr>
          <p:cNvSpPr>
            <a:spLocks noGrp="1"/>
          </p:cNvSpPr>
          <p:nvPr>
            <p:ph type="body" sz="quarter" idx="11"/>
          </p:nvPr>
        </p:nvSpPr>
        <p:spPr>
          <a:xfrm>
            <a:off x="809624" y="6407151"/>
            <a:ext cx="1307934" cy="201993"/>
          </a:xfrm>
        </p:spPr>
        <p:txBody>
          <a:bodyPr>
            <a:noAutofit/>
          </a:bodyPr>
          <a:lstStyle/>
          <a:p>
            <a:r>
              <a:rPr lang="sv-SE"/>
              <a:t>PENSIONSPYRAMIDEN</a:t>
            </a:r>
          </a:p>
        </p:txBody>
      </p:sp>
    </p:spTree>
    <p:extLst>
      <p:ext uri="{BB962C8B-B14F-4D97-AF65-F5344CB8AC3E}">
        <p14:creationId xmlns:p14="http://schemas.microsoft.com/office/powerpoint/2010/main" val="2058703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0BD7C5-3032-75F9-9596-E8FD66BF7A4D}"/>
              </a:ext>
            </a:extLst>
          </p:cNvPr>
          <p:cNvSpPr>
            <a:spLocks noGrp="1"/>
          </p:cNvSpPr>
          <p:nvPr>
            <p:ph type="title"/>
          </p:nvPr>
        </p:nvSpPr>
        <p:spPr/>
        <p:txBody>
          <a:bodyPr/>
          <a:lstStyle/>
          <a:p>
            <a:r>
              <a:rPr lang="sv-SE" sz="3200" b="1">
                <a:latin typeface="Calibri" panose="020F0502020204030204" pitchFamily="34" charset="0"/>
                <a:ea typeface="Arial" charset="0"/>
                <a:cs typeface="Calibri" panose="020F0502020204030204" pitchFamily="34" charset="0"/>
              </a:rPr>
              <a:t>TJÄNSTEPENSION</a:t>
            </a:r>
          </a:p>
        </p:txBody>
      </p:sp>
      <p:graphicFrame>
        <p:nvGraphicFramePr>
          <p:cNvPr id="5" name="Tabell 5">
            <a:extLst>
              <a:ext uri="{FF2B5EF4-FFF2-40B4-BE49-F238E27FC236}">
                <a16:creationId xmlns:a16="http://schemas.microsoft.com/office/drawing/2014/main" id="{BF102EBD-95EC-4AD5-4C72-FEAAE7FB9589}"/>
              </a:ext>
            </a:extLst>
          </p:cNvPr>
          <p:cNvGraphicFramePr>
            <a:graphicFrameLocks noGrp="1"/>
          </p:cNvGraphicFramePr>
          <p:nvPr>
            <p:ph type="tbl" sz="quarter" idx="12"/>
            <p:extLst>
              <p:ext uri="{D42A27DB-BD31-4B8C-83A1-F6EECF244321}">
                <p14:modId xmlns:p14="http://schemas.microsoft.com/office/powerpoint/2010/main" val="1184923312"/>
              </p:ext>
            </p:extLst>
          </p:nvPr>
        </p:nvGraphicFramePr>
        <p:xfrm>
          <a:off x="1749425" y="1561574"/>
          <a:ext cx="8693150" cy="4065193"/>
        </p:xfrm>
        <a:graphic>
          <a:graphicData uri="http://schemas.openxmlformats.org/drawingml/2006/table">
            <a:tbl>
              <a:tblPr firstRow="1" bandRow="1">
                <a:tableStyleId>{5C22544A-7EE6-4342-B048-85BDC9FD1C3A}</a:tableStyleId>
              </a:tblPr>
              <a:tblGrid>
                <a:gridCol w="2434043">
                  <a:extLst>
                    <a:ext uri="{9D8B030D-6E8A-4147-A177-3AD203B41FA5}">
                      <a16:colId xmlns:a16="http://schemas.microsoft.com/office/drawing/2014/main" val="2585543849"/>
                    </a:ext>
                  </a:extLst>
                </a:gridCol>
                <a:gridCol w="3361391">
                  <a:extLst>
                    <a:ext uri="{9D8B030D-6E8A-4147-A177-3AD203B41FA5}">
                      <a16:colId xmlns:a16="http://schemas.microsoft.com/office/drawing/2014/main" val="3788303289"/>
                    </a:ext>
                  </a:extLst>
                </a:gridCol>
                <a:gridCol w="2897716">
                  <a:extLst>
                    <a:ext uri="{9D8B030D-6E8A-4147-A177-3AD203B41FA5}">
                      <a16:colId xmlns:a16="http://schemas.microsoft.com/office/drawing/2014/main" val="2744437489"/>
                    </a:ext>
                  </a:extLst>
                </a:gridCol>
              </a:tblGrid>
              <a:tr h="515377">
                <a:tc>
                  <a:txBody>
                    <a:bodyPr/>
                    <a:lstStyle/>
                    <a:p>
                      <a:r>
                        <a:rPr lang="sv-SE" sz="2000" dirty="0">
                          <a:solidFill>
                            <a:srgbClr val="BE3E69"/>
                          </a:solidFill>
                          <a:latin typeface="+mj-lt"/>
                        </a:rPr>
                        <a:t>Jobbar som</a:t>
                      </a:r>
                    </a:p>
                  </a:txBody>
                  <a:tcPr>
                    <a:lnL w="12700" cmpd="sng">
                      <a:noFill/>
                    </a:lnL>
                    <a:lnR w="12700" cmpd="sng">
                      <a:noFill/>
                    </a:lnR>
                    <a:lnT w="12700" cmpd="sng">
                      <a:noFill/>
                    </a:lnT>
                    <a:lnB w="1270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solidFill>
                            <a:srgbClr val="BE3E69"/>
                          </a:solidFill>
                          <a:latin typeface="+mj-lt"/>
                        </a:rPr>
                        <a:t>Avtal</a:t>
                      </a:r>
                    </a:p>
                  </a:txBody>
                  <a:tcPr>
                    <a:lnL w="12700" cmpd="sng">
                      <a:noFill/>
                    </a:lnL>
                    <a:lnR w="12700" cmpd="sng">
                      <a:noFill/>
                    </a:lnR>
                    <a:lnT w="12700" cmpd="sng">
                      <a:noFill/>
                    </a:lnT>
                    <a:lnB w="1270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solidFill>
                            <a:srgbClr val="BE3E69"/>
                          </a:solidFill>
                          <a:latin typeface="+mj-lt"/>
                        </a:rPr>
                        <a:t>Lägsta ålder</a:t>
                      </a:r>
                    </a:p>
                  </a:txBody>
                  <a:tcPr>
                    <a:lnL w="12700" cmpd="sng">
                      <a:noFill/>
                    </a:lnL>
                    <a:lnR w="12700" cmpd="sng">
                      <a:noFill/>
                    </a:lnR>
                    <a:lnT w="19050" cap="flat" cmpd="sng" algn="ctr">
                      <a:noFill/>
                      <a:prstDash val="solid"/>
                      <a:round/>
                      <a:headEnd type="none" w="med" len="med"/>
                      <a:tailEnd type="none" w="med" len="med"/>
                    </a:lnT>
                    <a:lnB w="1270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749673"/>
                  </a:ext>
                </a:extLst>
              </a:tr>
              <a:tr h="841709">
                <a:tc>
                  <a:txBody>
                    <a:bodyPr/>
                    <a:lstStyle/>
                    <a:p>
                      <a:r>
                        <a:rPr lang="sv-SE" sz="2000" dirty="0">
                          <a:latin typeface="+mj-lt"/>
                        </a:rPr>
                        <a:t>Kommun- och regionanställd</a:t>
                      </a:r>
                    </a:p>
                  </a:txBody>
                  <a:tcPr>
                    <a:lnL w="12700" cmpd="sng">
                      <a:noFill/>
                    </a:lnL>
                    <a:lnR w="12700" cmpd="sng">
                      <a:noFill/>
                    </a:lnR>
                    <a:lnT w="1270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latin typeface="+mj-lt"/>
                        </a:rPr>
                        <a:t>AKAP-KR, för äldre KAP-KL</a:t>
                      </a:r>
                    </a:p>
                  </a:txBody>
                  <a:tcPr>
                    <a:lnL w="12700" cmpd="sng">
                      <a:noFill/>
                    </a:lnL>
                    <a:lnR w="12700" cmpd="sng">
                      <a:noFill/>
                    </a:lnR>
                    <a:lnT w="1270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400" dirty="0">
                          <a:latin typeface="+mj-lt"/>
                        </a:rPr>
                        <a:t>-</a:t>
                      </a:r>
                    </a:p>
                  </a:txBody>
                  <a:tcPr>
                    <a:lnL w="12700" cmpd="sng">
                      <a:noFill/>
                    </a:lnL>
                    <a:lnR w="12700" cmpd="sng">
                      <a:noFill/>
                    </a:lnR>
                    <a:lnT w="1270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5049849"/>
                  </a:ext>
                </a:extLst>
              </a:tr>
              <a:tr h="841709">
                <a:tc>
                  <a:txBody>
                    <a:bodyPr/>
                    <a:lstStyle/>
                    <a:p>
                      <a:r>
                        <a:rPr lang="sv-SE" sz="2000" dirty="0">
                          <a:latin typeface="+mj-lt"/>
                        </a:rPr>
                        <a:t>Privatanställd arbetare</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a:latin typeface="+mj-lt"/>
                        </a:rPr>
                        <a:t>SAF-LO</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latin typeface="+mj-lt"/>
                        </a:rPr>
                        <a:t>22 år</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2535740"/>
                  </a:ext>
                </a:extLst>
              </a:tr>
              <a:tr h="548940">
                <a:tc>
                  <a:txBody>
                    <a:bodyPr/>
                    <a:lstStyle/>
                    <a:p>
                      <a:r>
                        <a:rPr lang="sv-SE" sz="2000">
                          <a:latin typeface="+mj-lt"/>
                        </a:rPr>
                        <a:t>Statligt anställd</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latin typeface="+mj-lt"/>
                        </a:rPr>
                        <a:t>PA16 </a:t>
                      </a:r>
                      <a:r>
                        <a:rPr lang="sv-SE" sz="2000" dirty="0" err="1">
                          <a:latin typeface="+mj-lt"/>
                        </a:rPr>
                        <a:t>avd</a:t>
                      </a:r>
                      <a:r>
                        <a:rPr lang="sv-SE" sz="2000" dirty="0">
                          <a:latin typeface="+mj-lt"/>
                        </a:rPr>
                        <a:t> 1 och 2</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400">
                          <a:latin typeface="+mj-lt"/>
                        </a:rPr>
                        <a:t>-</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9028917"/>
                  </a:ext>
                </a:extLst>
              </a:tr>
              <a:tr h="841709">
                <a:tc>
                  <a:txBody>
                    <a:bodyPr/>
                    <a:lstStyle/>
                    <a:p>
                      <a:r>
                        <a:rPr lang="sv-SE" sz="2000" dirty="0">
                          <a:latin typeface="+mj-lt"/>
                        </a:rPr>
                        <a:t>Privatanställd tjänsteman</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latin typeface="+mj-lt"/>
                        </a:rPr>
                        <a:t>ITP1, för äldre ITP2</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a:latin typeface="+mj-lt"/>
                        </a:rPr>
                        <a:t>25</a:t>
                      </a:r>
                      <a:r>
                        <a:rPr lang="sv-SE" sz="2000" baseline="0">
                          <a:latin typeface="+mj-lt"/>
                        </a:rPr>
                        <a:t> år</a:t>
                      </a:r>
                      <a:endParaRPr lang="sv-SE" sz="2000">
                        <a:latin typeface="+mj-lt"/>
                      </a:endParaRP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673625"/>
                  </a:ext>
                </a:extLst>
              </a:tr>
              <a:tr h="475749">
                <a:tc>
                  <a:txBody>
                    <a:bodyPr/>
                    <a:lstStyle/>
                    <a:p>
                      <a:r>
                        <a:rPr lang="sv-SE" sz="2000">
                          <a:latin typeface="+mj-lt"/>
                        </a:rPr>
                        <a:t>Egenföretagare</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a:latin typeface="+mj-lt"/>
                        </a:rPr>
                        <a:t>Här måste du spara själv</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latin typeface="+mj-lt"/>
                        </a:rPr>
                        <a:t>-</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349573"/>
                  </a:ext>
                </a:extLst>
              </a:tr>
            </a:tbl>
          </a:graphicData>
        </a:graphic>
      </p:graphicFrame>
      <p:sp>
        <p:nvSpPr>
          <p:cNvPr id="4" name="Platshållare för text 3">
            <a:extLst>
              <a:ext uri="{FF2B5EF4-FFF2-40B4-BE49-F238E27FC236}">
                <a16:creationId xmlns:a16="http://schemas.microsoft.com/office/drawing/2014/main" id="{6B5F8E86-FF3F-993E-7A45-662623EF3102}"/>
              </a:ext>
            </a:extLst>
          </p:cNvPr>
          <p:cNvSpPr>
            <a:spLocks noGrp="1"/>
          </p:cNvSpPr>
          <p:nvPr>
            <p:ph type="body" sz="quarter" idx="11"/>
          </p:nvPr>
        </p:nvSpPr>
        <p:spPr>
          <a:xfrm>
            <a:off x="809624" y="6407151"/>
            <a:ext cx="1307934" cy="201993"/>
          </a:xfrm>
        </p:spPr>
        <p:txBody>
          <a:bodyPr>
            <a:noAutofit/>
          </a:bodyPr>
          <a:lstStyle/>
          <a:p>
            <a:r>
              <a:rPr lang="sv-SE"/>
              <a:t>PENSIONSPYRAMIDEN</a:t>
            </a:r>
          </a:p>
        </p:txBody>
      </p:sp>
    </p:spTree>
    <p:extLst>
      <p:ext uri="{BB962C8B-B14F-4D97-AF65-F5344CB8AC3E}">
        <p14:creationId xmlns:p14="http://schemas.microsoft.com/office/powerpoint/2010/main" val="3246424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0BD7C5-3032-75F9-9596-E8FD66BF7A4D}"/>
              </a:ext>
            </a:extLst>
          </p:cNvPr>
          <p:cNvSpPr>
            <a:spLocks noGrp="1"/>
          </p:cNvSpPr>
          <p:nvPr>
            <p:ph type="title"/>
          </p:nvPr>
        </p:nvSpPr>
        <p:spPr/>
        <p:txBody>
          <a:bodyPr/>
          <a:lstStyle/>
          <a:p>
            <a:r>
              <a:rPr lang="sv-SE" sz="3200" b="1">
                <a:latin typeface="Calibri" panose="020F0502020204030204" pitchFamily="34" charset="0"/>
                <a:ea typeface="Arial" charset="0"/>
                <a:cs typeface="Calibri" panose="020F0502020204030204" pitchFamily="34" charset="0"/>
              </a:rPr>
              <a:t>HUR MYCKET SÄTTS AV I TJÄNSTEPENSION?</a:t>
            </a:r>
            <a:br>
              <a:rPr lang="sv-SE" sz="3200" b="1">
                <a:latin typeface="Calibri" panose="020F0502020204030204" pitchFamily="34" charset="0"/>
                <a:ea typeface="Arial" charset="0"/>
                <a:cs typeface="Calibri" panose="020F0502020204030204" pitchFamily="34" charset="0"/>
              </a:rPr>
            </a:br>
            <a:endParaRPr lang="sv-SE" sz="3200" b="1">
              <a:latin typeface="Calibri" panose="020F0502020204030204" pitchFamily="34" charset="0"/>
              <a:ea typeface="Arial" charset="0"/>
              <a:cs typeface="Calibri" panose="020F0502020204030204" pitchFamily="34" charset="0"/>
            </a:endParaRPr>
          </a:p>
        </p:txBody>
      </p:sp>
      <p:graphicFrame>
        <p:nvGraphicFramePr>
          <p:cNvPr id="5" name="Tabell 5">
            <a:extLst>
              <a:ext uri="{FF2B5EF4-FFF2-40B4-BE49-F238E27FC236}">
                <a16:creationId xmlns:a16="http://schemas.microsoft.com/office/drawing/2014/main" id="{BF102EBD-95EC-4AD5-4C72-FEAAE7FB9589}"/>
              </a:ext>
            </a:extLst>
          </p:cNvPr>
          <p:cNvGraphicFramePr>
            <a:graphicFrameLocks noGrp="1"/>
          </p:cNvGraphicFramePr>
          <p:nvPr>
            <p:ph type="tbl" sz="quarter" idx="12"/>
            <p:extLst>
              <p:ext uri="{D42A27DB-BD31-4B8C-83A1-F6EECF244321}">
                <p14:modId xmlns:p14="http://schemas.microsoft.com/office/powerpoint/2010/main" val="3369733837"/>
              </p:ext>
            </p:extLst>
          </p:nvPr>
        </p:nvGraphicFramePr>
        <p:xfrm>
          <a:off x="2852360" y="3385091"/>
          <a:ext cx="6487279" cy="1999709"/>
        </p:xfrm>
        <a:graphic>
          <a:graphicData uri="http://schemas.openxmlformats.org/drawingml/2006/table">
            <a:tbl>
              <a:tblPr firstRow="1" bandRow="1">
                <a:tableStyleId>{5C22544A-7EE6-4342-B048-85BDC9FD1C3A}</a:tableStyleId>
              </a:tblPr>
              <a:tblGrid>
                <a:gridCol w="2724613">
                  <a:extLst>
                    <a:ext uri="{9D8B030D-6E8A-4147-A177-3AD203B41FA5}">
                      <a16:colId xmlns:a16="http://schemas.microsoft.com/office/drawing/2014/main" val="2585543849"/>
                    </a:ext>
                  </a:extLst>
                </a:gridCol>
                <a:gridCol w="3762666">
                  <a:extLst>
                    <a:ext uri="{9D8B030D-6E8A-4147-A177-3AD203B41FA5}">
                      <a16:colId xmlns:a16="http://schemas.microsoft.com/office/drawing/2014/main" val="3788303289"/>
                    </a:ext>
                  </a:extLst>
                </a:gridCol>
              </a:tblGrid>
              <a:tr h="496904">
                <a:tc>
                  <a:txBody>
                    <a:bodyPr/>
                    <a:lstStyle/>
                    <a:p>
                      <a:r>
                        <a:rPr lang="sv-SE" sz="2000" dirty="0">
                          <a:solidFill>
                            <a:srgbClr val="BE3E69"/>
                          </a:solidFill>
                          <a:latin typeface="+mj-lt"/>
                        </a:rPr>
                        <a:t>Lön</a:t>
                      </a:r>
                    </a:p>
                  </a:txBody>
                  <a:tcPr>
                    <a:lnL w="12700" cmpd="sng">
                      <a:noFill/>
                    </a:lnL>
                    <a:lnR w="12700" cmpd="sng">
                      <a:noFill/>
                    </a:lnR>
                    <a:lnT w="12700" cmpd="sng">
                      <a:noFill/>
                    </a:lnT>
                    <a:lnB w="1270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solidFill>
                            <a:srgbClr val="BE3E69"/>
                          </a:solidFill>
                          <a:latin typeface="+mj-lt"/>
                        </a:rPr>
                        <a:t>Avsättning</a:t>
                      </a:r>
                    </a:p>
                  </a:txBody>
                  <a:tcPr>
                    <a:lnL w="12700" cmpd="sng">
                      <a:noFill/>
                    </a:lnL>
                    <a:lnR w="12700" cmpd="sng">
                      <a:noFill/>
                    </a:lnR>
                    <a:lnT w="12700" cmpd="sng">
                      <a:noFill/>
                    </a:lnT>
                    <a:lnB w="1270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749673"/>
                  </a:ext>
                </a:extLst>
              </a:tr>
              <a:tr h="760396">
                <a:tc>
                  <a:txBody>
                    <a:bodyPr/>
                    <a:lstStyle/>
                    <a:p>
                      <a:r>
                        <a:rPr lang="sv-SE" sz="2000" dirty="0">
                          <a:latin typeface="+mj-lt"/>
                        </a:rPr>
                        <a:t>Upp till 47</a:t>
                      </a:r>
                      <a:r>
                        <a:rPr lang="sv-SE" sz="2000" baseline="0" dirty="0">
                          <a:latin typeface="+mj-lt"/>
                        </a:rPr>
                        <a:t> 625 kronor/månad</a:t>
                      </a:r>
                      <a:endParaRPr lang="sv-SE" sz="2000" dirty="0">
                        <a:latin typeface="+mj-lt"/>
                      </a:endParaRPr>
                    </a:p>
                  </a:txBody>
                  <a:tcPr>
                    <a:lnL w="12700" cmpd="sng">
                      <a:noFill/>
                    </a:lnL>
                    <a:lnR w="12700" cmpd="sng">
                      <a:noFill/>
                    </a:lnR>
                    <a:lnT w="1270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a:latin typeface="+mj-lt"/>
                        </a:rPr>
                        <a:t>Minst 4,5 % av lönen </a:t>
                      </a:r>
                    </a:p>
                  </a:txBody>
                  <a:tcPr>
                    <a:lnL w="12700" cmpd="sng">
                      <a:noFill/>
                    </a:lnL>
                    <a:lnR w="12700" cmpd="sng">
                      <a:noFill/>
                    </a:lnR>
                    <a:lnT w="1270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5049849"/>
                  </a:ext>
                </a:extLst>
              </a:tr>
              <a:tr h="742409">
                <a:tc>
                  <a:txBody>
                    <a:bodyPr/>
                    <a:lstStyle/>
                    <a:p>
                      <a:r>
                        <a:rPr lang="sv-SE" sz="2000" dirty="0">
                          <a:latin typeface="+mj-lt"/>
                        </a:rPr>
                        <a:t>Över 47 625 kronor/månad</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latin typeface="+mj-lt"/>
                        </a:rPr>
                        <a:t>Minst 30 % av lönen</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2535740"/>
                  </a:ext>
                </a:extLst>
              </a:tr>
            </a:tbl>
          </a:graphicData>
        </a:graphic>
      </p:graphicFrame>
      <p:sp>
        <p:nvSpPr>
          <p:cNvPr id="4" name="Platshållare för text 3">
            <a:extLst>
              <a:ext uri="{FF2B5EF4-FFF2-40B4-BE49-F238E27FC236}">
                <a16:creationId xmlns:a16="http://schemas.microsoft.com/office/drawing/2014/main" id="{6B5F8E86-FF3F-993E-7A45-662623EF3102}"/>
              </a:ext>
            </a:extLst>
          </p:cNvPr>
          <p:cNvSpPr>
            <a:spLocks noGrp="1"/>
          </p:cNvSpPr>
          <p:nvPr>
            <p:ph type="body" sz="quarter" idx="11"/>
          </p:nvPr>
        </p:nvSpPr>
        <p:spPr>
          <a:xfrm>
            <a:off x="809624" y="6407151"/>
            <a:ext cx="1307934" cy="201993"/>
          </a:xfrm>
        </p:spPr>
        <p:txBody>
          <a:bodyPr>
            <a:noAutofit/>
          </a:bodyPr>
          <a:lstStyle/>
          <a:p>
            <a:r>
              <a:rPr lang="sv-SE"/>
              <a:t>PENSIONSPYRAMIDEN</a:t>
            </a:r>
          </a:p>
        </p:txBody>
      </p:sp>
      <p:sp>
        <p:nvSpPr>
          <p:cNvPr id="8" name="Platshållare för innehåll 2">
            <a:extLst>
              <a:ext uri="{FF2B5EF4-FFF2-40B4-BE49-F238E27FC236}">
                <a16:creationId xmlns:a16="http://schemas.microsoft.com/office/drawing/2014/main" id="{3EE87126-E06F-5055-A8E7-714E58CEFBE2}"/>
              </a:ext>
            </a:extLst>
          </p:cNvPr>
          <p:cNvSpPr txBox="1">
            <a:spLocks/>
          </p:cNvSpPr>
          <p:nvPr/>
        </p:nvSpPr>
        <p:spPr>
          <a:xfrm>
            <a:off x="741138" y="1377409"/>
            <a:ext cx="7729762" cy="16572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000" b="1" dirty="0">
                <a:ea typeface="Arial" charset="0"/>
                <a:cs typeface="Arial" charset="0"/>
              </a:rPr>
              <a:t>Vad kan man göra för val?</a:t>
            </a:r>
          </a:p>
          <a:p>
            <a:r>
              <a:rPr lang="sv-SE" sz="2000" dirty="0">
                <a:ea typeface="Arial" charset="0"/>
                <a:cs typeface="Arial" charset="0"/>
              </a:rPr>
              <a:t>Hur ska pengarna placeras?</a:t>
            </a:r>
          </a:p>
          <a:p>
            <a:r>
              <a:rPr lang="sv-SE" sz="2000" dirty="0">
                <a:ea typeface="Arial" charset="0"/>
                <a:cs typeface="Arial" charset="0"/>
              </a:rPr>
              <a:t>Vilka bolag ska du välja?</a:t>
            </a:r>
          </a:p>
          <a:p>
            <a:r>
              <a:rPr lang="sv-SE" sz="2000" dirty="0">
                <a:ea typeface="Arial" charset="0"/>
                <a:cs typeface="Arial" charset="0"/>
              </a:rPr>
              <a:t>Ska nära anhöriga få pension om du avlider?</a:t>
            </a:r>
          </a:p>
        </p:txBody>
      </p:sp>
    </p:spTree>
    <p:extLst>
      <p:ext uri="{BB962C8B-B14F-4D97-AF65-F5344CB8AC3E}">
        <p14:creationId xmlns:p14="http://schemas.microsoft.com/office/powerpoint/2010/main" val="277241497"/>
      </p:ext>
    </p:extLst>
  </p:cSld>
  <p:clrMapOvr>
    <a:masterClrMapping/>
  </p:clrMapOvr>
</p:sld>
</file>

<file path=ppt/theme/theme1.xml><?xml version="1.0" encoding="utf-8"?>
<a:theme xmlns:a="http://schemas.openxmlformats.org/drawingml/2006/main" name="familjejuridik">
  <a:themeElements>
    <a:clrScheme name="pension">
      <a:dk1>
        <a:srgbClr val="000000"/>
      </a:dk1>
      <a:lt1>
        <a:srgbClr val="FFFFFF"/>
      </a:lt1>
      <a:dk2>
        <a:srgbClr val="44546A"/>
      </a:dk2>
      <a:lt2>
        <a:srgbClr val="E7E6E6"/>
      </a:lt2>
      <a:accent1>
        <a:srgbClr val="BD3D69"/>
      </a:accent1>
      <a:accent2>
        <a:srgbClr val="A32425"/>
      </a:accent2>
      <a:accent3>
        <a:srgbClr val="A5A5A5"/>
      </a:accent3>
      <a:accent4>
        <a:srgbClr val="CF366D"/>
      </a:accent4>
      <a:accent5>
        <a:srgbClr val="009CB3"/>
      </a:accent5>
      <a:accent6>
        <a:srgbClr val="575A6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IIN0056 PPT_mall_pension" id="{FB09127F-4431-854F-A472-C7BB9A387971}" vid="{C982BD04-C075-854A-A222-551F175638BB}"/>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FIIN0056 PPT_mall_pension</Template>
  <TotalTime>760</TotalTime>
  <Words>3040</Words>
  <Application>Microsoft Office PowerPoint</Application>
  <PresentationFormat>Bredbild</PresentationFormat>
  <Paragraphs>285</Paragraphs>
  <Slides>18</Slides>
  <Notes>18</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18</vt:i4>
      </vt:variant>
    </vt:vector>
  </HeadingPairs>
  <TitlesOfParts>
    <vt:vector size="22" baseType="lpstr">
      <vt:lpstr>ＭＳ Ｐゴシック</vt:lpstr>
      <vt:lpstr>Arial</vt:lpstr>
      <vt:lpstr>Calibri</vt:lpstr>
      <vt:lpstr>familjejuridik</vt:lpstr>
      <vt:lpstr>PENSIONSPYRAMIDEN</vt:lpstr>
      <vt:lpstr>MINPENSION.SE – SÅ ENKELT ATT DU VILL VETA MER</vt:lpstr>
      <vt:lpstr>VAD FÅR JAG I MÅNADEN? – KOLLA PÅ MINPENSION.SE</vt:lpstr>
      <vt:lpstr>LÄR KÄNNA DIN PENSION</vt:lpstr>
      <vt:lpstr>VAD GER RÄTT TILL ALLMÄN PENSION?</vt:lpstr>
      <vt:lpstr>STÖD TILL DEN MED LÅG PENSION</vt:lpstr>
      <vt:lpstr>ALLA ÅR RÄKNAS OCH VI LEVER LÄNGRE</vt:lpstr>
      <vt:lpstr>TJÄNSTEPENSION</vt:lpstr>
      <vt:lpstr>HUR MYCKET SÄTTS AV I TJÄNSTEPENSION? </vt:lpstr>
      <vt:lpstr>NÄR KAN DU BÖRJA TA UT DIN PENSION? </vt:lpstr>
      <vt:lpstr>ÅTERBETALNINGSSKYDD/ EFTERLEVANDESKYDD</vt:lpstr>
      <vt:lpstr>DU BEHÖVER INTE HA ALLA RÄTT</vt:lpstr>
      <vt:lpstr>UTTAGSPLANERAREN</vt:lpstr>
      <vt:lpstr>PENSION OCH INFLATION</vt:lpstr>
      <vt:lpstr>OM DU FLYTTAR UTOMLANDS</vt:lpstr>
      <vt:lpstr>En liten tankeställare…</vt:lpstr>
      <vt:lpstr>HÄR HITTAR DU MER INFO</vt:lpstr>
      <vt:lpstr>Tack!</vt:lpstr>
    </vt:vector>
  </TitlesOfParts>
  <Company>Finansinspektionen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Pensionspyramiden</dc:title>
  <dc:creator>Niklas Uppenberg;Adolphson Björck, Dan</dc:creator>
  <cp:lastModifiedBy>Vanda Brandt</cp:lastModifiedBy>
  <cp:revision>8</cp:revision>
  <dcterms:created xsi:type="dcterms:W3CDTF">2023-03-01T09:50:52Z</dcterms:created>
  <dcterms:modified xsi:type="dcterms:W3CDTF">2025-02-07T11:51:46Z</dcterms:modified>
</cp:coreProperties>
</file>