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63" r:id="rId2"/>
    <p:sldId id="264" r:id="rId3"/>
    <p:sldId id="268" r:id="rId4"/>
    <p:sldId id="261" r:id="rId5"/>
    <p:sldId id="308" r:id="rId6"/>
    <p:sldId id="309" r:id="rId7"/>
    <p:sldId id="310" r:id="rId8"/>
    <p:sldId id="287" r:id="rId9"/>
    <p:sldId id="312" r:id="rId10"/>
    <p:sldId id="307" r:id="rId11"/>
    <p:sldId id="296" r:id="rId12"/>
    <p:sldId id="288" r:id="rId13"/>
    <p:sldId id="290" r:id="rId14"/>
    <p:sldId id="292" r:id="rId15"/>
    <p:sldId id="293" r:id="rId16"/>
    <p:sldId id="317" r:id="rId17"/>
    <p:sldId id="297" r:id="rId18"/>
    <p:sldId id="306" r:id="rId19"/>
    <p:sldId id="272" r:id="rId20"/>
  </p:sldIdLst>
  <p:sldSz cx="12192000" cy="6858000"/>
  <p:notesSz cx="6797675" cy="9926638"/>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6D0D5"/>
    <a:srgbClr val="44999C"/>
    <a:srgbClr val="00A780"/>
    <a:srgbClr val="404040"/>
    <a:srgbClr val="91CAAF"/>
    <a:srgbClr val="00AA80"/>
    <a:srgbClr val="009CB3"/>
    <a:srgbClr val="E8E6E0"/>
    <a:srgbClr val="90B89D"/>
    <a:srgbClr val="069E60"/>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660B408-B3CF-4A94-85FC-2B1E0A45F4A2}" styleName="Mörkt format 2 - Dekorfärg 1/Dekorfärg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3447" autoAdjust="0"/>
  </p:normalViewPr>
  <p:slideViewPr>
    <p:cSldViewPr snapToGrid="0" showGuides="1">
      <p:cViewPr varScale="1">
        <p:scale>
          <a:sx n="112" d="100"/>
          <a:sy n="112" d="100"/>
        </p:scale>
        <p:origin x="552" y="96"/>
      </p:cViewPr>
      <p:guideLst>
        <p:guide orient="horz" pos="2160"/>
        <p:guide pos="3863"/>
      </p:guideLst>
    </p:cSldViewPr>
  </p:slideViewPr>
  <p:outlineViewPr>
    <p:cViewPr>
      <p:scale>
        <a:sx n="33" d="100"/>
        <a:sy n="33" d="100"/>
      </p:scale>
      <p:origin x="0" y="-2304"/>
    </p:cViewPr>
  </p:outlineViewPr>
  <p:notesTextViewPr>
    <p:cViewPr>
      <p:scale>
        <a:sx n="1" d="1"/>
        <a:sy n="1" d="1"/>
      </p:scale>
      <p:origin x="0" y="0"/>
    </p:cViewPr>
  </p:notesTextViewPr>
  <p:notesViewPr>
    <p:cSldViewPr snapToGrid="0">
      <p:cViewPr varScale="1">
        <p:scale>
          <a:sx n="78" d="100"/>
          <a:sy n="78" d="100"/>
        </p:scale>
        <p:origin x="4062" y="11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7C1A1090-7399-BE47-B8B1-881EC826E9F9}" type="datetimeFigureOut">
              <a:rPr lang="sv-SE" smtClean="0"/>
              <a:t>2025-02-05</a:t>
            </a:fld>
            <a:endParaRPr lang="sv-SE"/>
          </a:p>
        </p:txBody>
      </p:sp>
      <p:sp>
        <p:nvSpPr>
          <p:cNvPr id="4" name="Platshållare för bildobjekt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6391D9B3-0424-AE4A-B8B4-BBEE3C89A386}" type="slidenum">
              <a:rPr lang="sv-SE" smtClean="0"/>
              <a:t>‹#›</a:t>
            </a:fld>
            <a:endParaRPr lang="sv-SE"/>
          </a:p>
        </p:txBody>
      </p:sp>
    </p:spTree>
    <p:extLst>
      <p:ext uri="{BB962C8B-B14F-4D97-AF65-F5344CB8AC3E}">
        <p14:creationId xmlns:p14="http://schemas.microsoft.com/office/powerpoint/2010/main" val="33059975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svenskforsakring.se/aktuellt/nyheter/2024/fortsatt-samma-grupper-som-saknar-hemforsakring/"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6391D9B3-0424-AE4A-B8B4-BBEE3C89A386}" type="slidenum">
              <a:rPr lang="sv-SE" smtClean="0"/>
              <a:t>1</a:t>
            </a:fld>
            <a:endParaRPr lang="sv-SE"/>
          </a:p>
        </p:txBody>
      </p:sp>
    </p:spTree>
    <p:extLst>
      <p:ext uri="{BB962C8B-B14F-4D97-AF65-F5344CB8AC3E}">
        <p14:creationId xmlns:p14="http://schemas.microsoft.com/office/powerpoint/2010/main" val="6863387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79768" y="4777195"/>
            <a:ext cx="5438140" cy="4490374"/>
          </a:xfrm>
        </p:spPr>
        <p:txBody>
          <a:bodyPr/>
          <a:lstStyle/>
          <a:p>
            <a:r>
              <a:rPr lang="sv-SE" b="1" dirty="0"/>
              <a:t>Barnförsäkring kompletterar samhällets skydd</a:t>
            </a:r>
          </a:p>
          <a:p>
            <a:r>
              <a:rPr lang="sv-SE" dirty="0"/>
              <a:t>Även om barn är försäkrade via förskolan eller skolan så ger de försäkringarna bara ersättning vid olycksfall och aldrig ersättning för sjukdom. En privat barnförsäkring är därför ett viktigt komplement till samhällets skydd eftersom de även lämnar ersättning för sjukdom, och de flesta föräldrar väljer att teckna en barnförsäkring. Teckna barnförsäkring så snart som möjligt efter att barnet är fött eftersom du aldrig får ersättning för symptom som visats innan försäkringen tecknades. </a:t>
            </a:r>
          </a:p>
          <a:p>
            <a:endParaRPr lang="sv-SE" dirty="0"/>
          </a:p>
          <a:p>
            <a:pPr algn="l"/>
            <a:r>
              <a:rPr lang="sv-SE" b="1" i="0" dirty="0">
                <a:effectLst/>
              </a:rPr>
              <a:t>Hälsodeklaration</a:t>
            </a:r>
          </a:p>
          <a:p>
            <a:pPr algn="l"/>
            <a:r>
              <a:rPr lang="sv-SE" b="0" i="0" dirty="0">
                <a:effectLst/>
              </a:rPr>
              <a:t>I samband med ansökan får du fylla i en hälsodeklaration. Det är en blankett med frågor om barnets längd, vikt, hälsa och alla besökta vårdinrättningar. OBS! Glöm ej ange allt. Uppgifterna ligger till grund för försäkringsbolagets riskbedömning. Det är mycket viktigt att alla uppgifter som lämnas i hälsodeklarationen är riktiga. Om du lämnat oriktiga uppgifter kan försäkringen vara ogiltig.</a:t>
            </a:r>
          </a:p>
          <a:p>
            <a:pPr algn="l"/>
            <a:endParaRPr lang="sv-SE" b="0" i="0" dirty="0">
              <a:effectLst/>
            </a:endParaRPr>
          </a:p>
          <a:p>
            <a:pPr algn="l"/>
            <a:r>
              <a:rPr lang="sv-SE" b="1" i="0" dirty="0">
                <a:effectLst/>
              </a:rPr>
              <a:t>Sjukhusvistelse</a:t>
            </a:r>
          </a:p>
          <a:p>
            <a:pPr algn="l"/>
            <a:r>
              <a:rPr lang="sv-SE" b="0" i="0" dirty="0">
                <a:solidFill>
                  <a:srgbClr val="22252A"/>
                </a:solidFill>
                <a:effectLst/>
                <a:latin typeface="Muli"/>
              </a:rPr>
              <a:t>För ersättning krävs att den försäkrade är inskriven och vistas på sjukhus.</a:t>
            </a:r>
            <a:r>
              <a:rPr lang="sv-SE" b="1" i="0" dirty="0">
                <a:solidFill>
                  <a:srgbClr val="22252A"/>
                </a:solidFill>
                <a:effectLst/>
                <a:latin typeface="Muli"/>
              </a:rPr>
              <a:t> </a:t>
            </a:r>
            <a:r>
              <a:rPr lang="sv-SE" b="0" i="0" dirty="0">
                <a:solidFill>
                  <a:srgbClr val="22252A"/>
                </a:solidFill>
                <a:effectLst/>
                <a:latin typeface="Muli"/>
              </a:rPr>
              <a:t>Man får ett engångsbelopp t ex 100 kr per dag.</a:t>
            </a:r>
          </a:p>
          <a:p>
            <a:pPr algn="l"/>
            <a:endParaRPr lang="sv-SE" b="0" dirty="0"/>
          </a:p>
          <a:p>
            <a:r>
              <a:rPr lang="sv-SE" b="1" dirty="0"/>
              <a:t>Medicinsk invaliditet</a:t>
            </a:r>
          </a:p>
          <a:p>
            <a:pPr algn="l"/>
            <a:r>
              <a:rPr lang="sv-SE" sz="1200" b="0" i="0" kern="1200" dirty="0">
                <a:effectLst/>
              </a:rPr>
              <a:t>Ersättning för medicinsk invaliditet betalas ut om barnet får en bestående funktionsnedsättning till följd av en ersättningsbar händelse. Ersättningen betalas ut som ett engångsbelopp. </a:t>
            </a:r>
            <a:r>
              <a:rPr lang="sv-SE" b="0" i="0" dirty="0">
                <a:effectLst/>
              </a:rPr>
              <a:t>Cirka 90 procent av alla medicinska invaliditetsersättningar som betalas ut ligger under 15 procents invaliditet. </a:t>
            </a:r>
          </a:p>
          <a:p>
            <a:pPr algn="l"/>
            <a:endParaRPr lang="sv-SE" b="0" i="0" dirty="0">
              <a:effectLst/>
            </a:endParaRPr>
          </a:p>
          <a:p>
            <a:pPr algn="l"/>
            <a:r>
              <a:rPr lang="sv-SE" b="1" i="0" dirty="0">
                <a:effectLst/>
              </a:rPr>
              <a:t>Ekonomisk invaliditet</a:t>
            </a:r>
          </a:p>
          <a:p>
            <a:pPr algn="l"/>
            <a:r>
              <a:rPr lang="sv-SE" b="0" i="0" dirty="0">
                <a:effectLst/>
              </a:rPr>
              <a:t>Om barnet på grund av en sjukdom eller en olycksfallsskada aldrig kommer ut i arbetslivet eller bara kan arbeta halvtid kan barnet få ersättning för så kallad ekonomisk, eller förvärvsmässig, invaliditet.</a:t>
            </a:r>
          </a:p>
          <a:p>
            <a:pPr algn="l"/>
            <a:endParaRPr lang="sv-SE" b="0" i="0" dirty="0">
              <a:effectLst/>
            </a:endParaRPr>
          </a:p>
          <a:p>
            <a:pPr algn="l"/>
            <a:r>
              <a:rPr lang="sv-SE" b="1" i="0" dirty="0">
                <a:effectLst/>
              </a:rPr>
              <a:t>Undantag</a:t>
            </a:r>
          </a:p>
          <a:p>
            <a:pPr algn="l"/>
            <a:r>
              <a:rPr lang="sv-SE" dirty="0"/>
              <a:t>Undantagna diagnoser framgår av villkoren. </a:t>
            </a:r>
          </a:p>
          <a:p>
            <a:endParaRPr lang="sv-SE" dirty="0"/>
          </a:p>
          <a:p>
            <a:r>
              <a:rPr lang="sv-SE" b="1" dirty="0"/>
              <a:t>Jämför barnförsäkringar: </a:t>
            </a:r>
          </a:p>
          <a:p>
            <a:r>
              <a:rPr lang="sv-SE" dirty="0"/>
              <a:t>https://www.konsumenternas.se/konsumentstod/jamforelser/personforsakringar/jamfor-barnforsakringar/jamfor-villkor/</a:t>
            </a:r>
          </a:p>
          <a:p>
            <a:endParaRPr lang="sv-SE" dirty="0"/>
          </a:p>
          <a:p>
            <a:pPr algn="l"/>
            <a:endParaRPr lang="sv-SE" dirty="0"/>
          </a:p>
          <a:p>
            <a:pPr algn="l"/>
            <a:endParaRPr lang="sv-SE" dirty="0"/>
          </a:p>
        </p:txBody>
      </p:sp>
      <p:sp>
        <p:nvSpPr>
          <p:cNvPr id="4" name="Platshållare för bildnummer 3"/>
          <p:cNvSpPr>
            <a:spLocks noGrp="1"/>
          </p:cNvSpPr>
          <p:nvPr>
            <p:ph type="sldNum" sz="quarter" idx="5"/>
          </p:nvPr>
        </p:nvSpPr>
        <p:spPr/>
        <p:txBody>
          <a:bodyPr/>
          <a:lstStyle/>
          <a:p>
            <a:fld id="{6391D9B3-0424-AE4A-B8B4-BBEE3C89A386}" type="slidenum">
              <a:rPr lang="sv-SE" smtClean="0"/>
              <a:t>10</a:t>
            </a:fld>
            <a:endParaRPr lang="sv-SE"/>
          </a:p>
        </p:txBody>
      </p:sp>
    </p:spTree>
    <p:extLst>
      <p:ext uri="{BB962C8B-B14F-4D97-AF65-F5344CB8AC3E}">
        <p14:creationId xmlns:p14="http://schemas.microsoft.com/office/powerpoint/2010/main" val="31714581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79768" y="4777196"/>
            <a:ext cx="5438140" cy="4959928"/>
          </a:xfrm>
        </p:spPr>
        <p:txBody>
          <a:bodyPr/>
          <a:lstStyle/>
          <a:p>
            <a:pPr>
              <a:lnSpc>
                <a:spcPct val="107000"/>
              </a:lnSpc>
              <a:spcAft>
                <a:spcPts val="800"/>
              </a:spcAft>
            </a:pPr>
            <a:r>
              <a:rPr lang="sv-SE" b="1" dirty="0"/>
              <a:t>Plötslig, oförutsedd och yttre händelse</a:t>
            </a:r>
            <a:br>
              <a:rPr lang="sv-SE" b="1" dirty="0"/>
            </a:br>
            <a:r>
              <a:rPr lang="sv-SE" dirty="0"/>
              <a:t>En olycksfallsförsäkring kan ge ersättning om du råkar ut för ett olycksfall. Försäkringsbolagen definierar ett olycksfall som en plötslig, oförutsedd och yttre händelse. Förslitningsskador eller åldersförändringar ersätts inte. Ersättningarna baseras bland annat på vilket försäkringsbelopp du valt. Olycksfallsförsäkring är inte obligatorisk och här får man fundera över om den behövs eller inte. </a:t>
            </a:r>
            <a:r>
              <a:rPr lang="sv-SE" dirty="0">
                <a:effectLst/>
                <a:ea typeface="Calibri" panose="020F0502020204030204" pitchFamily="34" charset="0"/>
                <a:cs typeface="Times New Roman" panose="02020603050405020304" pitchFamily="18" charset="0"/>
              </a:rPr>
              <a:t>Men finns möjligheten kan de vara värdefulla att behålla, särskilt om man har en ökad risk att råka ut för fallskador på grun</a:t>
            </a:r>
            <a:r>
              <a:rPr lang="sv-SE" dirty="0">
                <a:ea typeface="Calibri" panose="020F0502020204030204" pitchFamily="34" charset="0"/>
                <a:cs typeface="Times New Roman" panose="02020603050405020304" pitchFamily="18" charset="0"/>
              </a:rPr>
              <a:t>d av</a:t>
            </a:r>
            <a:r>
              <a:rPr lang="sv-SE" dirty="0">
                <a:effectLst/>
                <a:ea typeface="Calibri" panose="020F0502020204030204" pitchFamily="34" charset="0"/>
                <a:cs typeface="Times New Roman" panose="02020603050405020304" pitchFamily="18" charset="0"/>
              </a:rPr>
              <a:t> ålder eller sjukdom. Tänk på att du bara kan få ersättning för de besvär som har ett direkt samband med olycksfallet. Uppsök därför vård i direkt anslutning till olycksfallet, så att du kan visa samband till försäkringsbolaget.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b="1" i="0" dirty="0">
                <a:effectLst/>
              </a:rPr>
              <a:t>Ålder försäkringen upphör</a:t>
            </a:r>
          </a:p>
          <a:p>
            <a:pPr marL="0" marR="0" lvl="0" indent="0" algn="l" defTabSz="914400" rtl="0" eaLnBrk="1" fontAlgn="auto" latinLnBrk="0" hangingPunct="1">
              <a:lnSpc>
                <a:spcPct val="100000"/>
              </a:lnSpc>
              <a:spcBef>
                <a:spcPts val="0"/>
              </a:spcBef>
              <a:spcAft>
                <a:spcPts val="0"/>
              </a:spcAft>
              <a:buClrTx/>
              <a:buSzTx/>
              <a:buFontTx/>
              <a:buNone/>
              <a:tabLst/>
              <a:defRPr/>
            </a:pPr>
            <a:r>
              <a:rPr lang="sv-SE" b="0" i="0" dirty="0">
                <a:effectLst/>
              </a:rPr>
              <a:t>Det varierar när den upphör. Vissa upphör vid 65 eller 75 år medan andra gäller livet ut. Titta i vår jämförelse. </a:t>
            </a:r>
          </a:p>
          <a:p>
            <a:pPr algn="l"/>
            <a:endParaRPr lang="sv-SE" b="0" i="0" dirty="0">
              <a:effectLst/>
            </a:endParaRPr>
          </a:p>
          <a:p>
            <a:pPr algn="l"/>
            <a:r>
              <a:rPr lang="sv-SE" b="1" i="0" dirty="0">
                <a:effectLst/>
              </a:rPr>
              <a:t>Ej hälsodeklaration</a:t>
            </a:r>
          </a:p>
          <a:p>
            <a:pPr algn="l"/>
            <a:r>
              <a:rPr lang="sv-SE" b="0" i="0" dirty="0">
                <a:effectLst/>
              </a:rPr>
              <a:t>Ingen av de jämförda försäkringarna kräver hälsodeklaration.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b="1" i="0" u="sng" dirty="0">
              <a:effectLst/>
            </a:endParaRPr>
          </a:p>
          <a:p>
            <a:pPr algn="l"/>
            <a:r>
              <a:rPr lang="sv-SE" b="1" i="0" dirty="0">
                <a:effectLst/>
              </a:rPr>
              <a:t>Försäkringsbelopp och årspremie</a:t>
            </a:r>
          </a:p>
          <a:p>
            <a:pPr algn="l"/>
            <a:r>
              <a:rPr lang="sv-SE" b="0" i="0" dirty="0">
                <a:effectLst/>
              </a:rPr>
              <a:t>Vid medicinsk invaliditet påverkas din ersättning av vilket försäkringsbelopp som du har valt och den invaliditetsgrad i procent som bolaget har bedömt skadan till. Vid ekonomisk invaliditet är det omfattningen av din arbetsoförmåga som avgör vilken ersättning du kan få. Arbetsoförmågan måste vara minst 50 procent för att ersättning för ekonomisk invaliditet ska lämnas. Försäkringsbeloppet sänks ofta från viss ålder ca 50 år. </a:t>
            </a:r>
          </a:p>
          <a:p>
            <a:pPr algn="l"/>
            <a:endParaRPr lang="sv-SE" b="0" i="0" dirty="0">
              <a:effectLst/>
            </a:endParaRPr>
          </a:p>
          <a:p>
            <a:pPr algn="l"/>
            <a:r>
              <a:rPr lang="sv-SE" b="1" i="0" dirty="0">
                <a:effectLst/>
              </a:rPr>
              <a:t>Invaliditetsersättningar</a:t>
            </a:r>
          </a:p>
          <a:p>
            <a:pPr algn="l"/>
            <a:r>
              <a:rPr lang="sv-SE" b="0" i="0" dirty="0">
                <a:effectLst/>
              </a:rPr>
              <a:t>Den ersättning du kan få om du får en bestående funktionsnedsättning kallas för medicinsk invaliditet. Hos några få olycksfallsförsäkringar lämnas också ersättning för ekonomisk invaliditet om du blir bestående arbetsoförmögen till minst 50%. Ersättningarna baseras på vilket försäkringsbelopp du har valt och hur stor procentuell funktionsnedsättning du anses ha efter skadan. </a:t>
            </a:r>
          </a:p>
          <a:p>
            <a:pPr algn="l"/>
            <a:endParaRPr lang="sv-SE" b="0" i="0" dirty="0">
              <a:effectLst/>
            </a:endParaRPr>
          </a:p>
          <a:p>
            <a:pPr algn="l"/>
            <a:r>
              <a:rPr lang="sv-SE" b="1" i="0" dirty="0">
                <a:effectLst/>
              </a:rPr>
              <a:t>Sänks försäkringsbeloppet för ekonomisk invaliditet vid viss ålder?</a:t>
            </a:r>
          </a:p>
          <a:p>
            <a:pPr algn="l"/>
            <a:r>
              <a:rPr lang="sv-SE" b="0" i="0" dirty="0">
                <a:effectLst/>
              </a:rPr>
              <a:t>Många ersätter ej ekonomisk invaliditet, andra sänker beloppet med mellan 5-10 procent från viss ålder vanligen från 50 år för att sedan upphöra helt vid 60/65 år.</a:t>
            </a:r>
          </a:p>
          <a:p>
            <a:pPr algn="l"/>
            <a:endParaRPr lang="sv-SE" b="0" i="0" dirty="0">
              <a:effectLst/>
            </a:endParaRPr>
          </a:p>
          <a:p>
            <a:pPr algn="l"/>
            <a:r>
              <a:rPr lang="sv-SE" b="1" i="0" dirty="0">
                <a:effectLst/>
              </a:rPr>
              <a:t>Sjukhusvistelse, ärr och dödsfall </a:t>
            </a:r>
          </a:p>
          <a:p>
            <a:pPr algn="l"/>
            <a:r>
              <a:rPr lang="sv-SE" b="0" i="0" dirty="0">
                <a:effectLst/>
              </a:rPr>
              <a:t>Engångsbelopp för kostnader vid sjukhusvistelse, ärr och dödsfall (25 000-200 000 kronor) ersätts för vissa försäkringar. </a:t>
            </a:r>
          </a:p>
          <a:p>
            <a:pPr algn="l"/>
            <a:endParaRPr lang="sv-SE" b="0" i="0" dirty="0">
              <a:effectLst/>
            </a:endParaRPr>
          </a:p>
          <a:p>
            <a:pPr algn="l"/>
            <a:r>
              <a:rPr lang="sv-SE" b="1" i="0" dirty="0">
                <a:effectLst/>
              </a:rPr>
              <a:t>Ersättning från flera försäkringar</a:t>
            </a:r>
          </a:p>
          <a:p>
            <a:pPr algn="l"/>
            <a:r>
              <a:rPr lang="sv-SE" b="0" i="0" dirty="0">
                <a:effectLst/>
              </a:rPr>
              <a:t>Eftersom vissa ersättningar kan betalas från flera försäkringar kan det löna sig. Om du till exempel får en bestående invaliditet till följd av en olycksfallsskada kan du få ut invaliditetsersättning från flera försäkringar. Ersättning för kostnader (tex medicin, taxi etc.) kan däremot endast ersättas från en försäkring.</a:t>
            </a:r>
          </a:p>
          <a:p>
            <a:pPr algn="l"/>
            <a:endParaRPr lang="sv-SE" b="0" i="0" dirty="0">
              <a:effectLst/>
            </a:endParaRPr>
          </a:p>
          <a:p>
            <a:pPr algn="l"/>
            <a:r>
              <a:rPr lang="sv-SE" b="1" i="0" dirty="0">
                <a:effectLst/>
              </a:rPr>
              <a:t>Premie</a:t>
            </a:r>
          </a:p>
          <a:p>
            <a:pPr marL="0" marR="0" lvl="0" indent="0" algn="l" defTabSz="914400" rtl="0" eaLnBrk="1" fontAlgn="auto" latinLnBrk="0" hangingPunct="1">
              <a:lnSpc>
                <a:spcPct val="100000"/>
              </a:lnSpc>
              <a:spcBef>
                <a:spcPts val="0"/>
              </a:spcBef>
              <a:spcAft>
                <a:spcPts val="0"/>
              </a:spcAft>
              <a:buClrTx/>
              <a:buSzTx/>
              <a:buFontTx/>
              <a:buNone/>
              <a:tabLst/>
              <a:defRPr/>
            </a:pPr>
            <a:r>
              <a:rPr lang="sv-SE" b="0" i="0" dirty="0">
                <a:effectLst/>
              </a:rPr>
              <a:t>Premien ökar med stigande ålder och beroende på vilket försäkringsbelopp du har valt. </a:t>
            </a:r>
          </a:p>
          <a:p>
            <a:pPr algn="l"/>
            <a:endParaRPr lang="sv-SE" b="0" i="0" dirty="0">
              <a:effectLst/>
            </a:endParaRPr>
          </a:p>
          <a:p>
            <a:pPr algn="l"/>
            <a:r>
              <a:rPr lang="sv-SE" b="1" i="0" dirty="0">
                <a:effectLst/>
              </a:rPr>
              <a:t>Jämför olycksfallsförsäkringar</a:t>
            </a:r>
          </a:p>
          <a:p>
            <a:pPr algn="l"/>
            <a:r>
              <a:rPr lang="sv-SE" b="0" i="0" dirty="0">
                <a:effectLst/>
              </a:rPr>
              <a:t>https://www.konsumenternas.se/konsumentstod/jamforelser/personforsakringar/jamfor-olycksfallsforsakringar/</a:t>
            </a:r>
          </a:p>
          <a:p>
            <a:pPr algn="l"/>
            <a:endParaRPr lang="sv-SE" b="0" i="0" dirty="0">
              <a:effectLst/>
            </a:endParaRPr>
          </a:p>
          <a:p>
            <a:pPr algn="l"/>
            <a:endParaRPr lang="sv-SE" b="0" i="0" dirty="0">
              <a:effectLst/>
            </a:endParaRPr>
          </a:p>
        </p:txBody>
      </p:sp>
      <p:sp>
        <p:nvSpPr>
          <p:cNvPr id="4" name="Platshållare för bildnummer 3"/>
          <p:cNvSpPr>
            <a:spLocks noGrp="1"/>
          </p:cNvSpPr>
          <p:nvPr>
            <p:ph type="sldNum" sz="quarter" idx="5"/>
          </p:nvPr>
        </p:nvSpPr>
        <p:spPr/>
        <p:txBody>
          <a:bodyPr/>
          <a:lstStyle/>
          <a:p>
            <a:fld id="{6391D9B3-0424-AE4A-B8B4-BBEE3C89A386}" type="slidenum">
              <a:rPr lang="sv-SE" smtClean="0"/>
              <a:t>11</a:t>
            </a:fld>
            <a:endParaRPr lang="sv-SE"/>
          </a:p>
        </p:txBody>
      </p:sp>
    </p:spTree>
    <p:extLst>
      <p:ext uri="{BB962C8B-B14F-4D97-AF65-F5344CB8AC3E}">
        <p14:creationId xmlns:p14="http://schemas.microsoft.com/office/powerpoint/2010/main" val="10015202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79768" y="4777195"/>
            <a:ext cx="5438140" cy="4192660"/>
          </a:xfrm>
        </p:spPr>
        <p:txBody>
          <a:bodyPr/>
          <a:lstStyle/>
          <a:p>
            <a:r>
              <a:rPr lang="sv-SE" b="1" dirty="0"/>
              <a:t>Hemförsäkring viktig oavsett boendeform</a:t>
            </a: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ea typeface="Arial" charset="0"/>
                <a:cs typeface="Arial" charset="0"/>
              </a:rPr>
              <a:t>Alla behöver en hemförsäkring. Den skyddar dig och ditt hem oavsett hur du bor.</a:t>
            </a:r>
          </a:p>
          <a:p>
            <a:r>
              <a:rPr lang="sv-SE" dirty="0"/>
              <a:t>Oavsett om man bor i hyresrätt, bostadsrätt, inneboende eller i hus bör man ha en hemförsäkring. Alla hemförsäkringar är paketlösningar som innehåller egendomsskydd, reseskydd, ansvarsskydd och rättsskydd. Men hur hög ersättning en hemförsäkring ger, och för exakt vilka händelser, skiljer sig åt. Det kan finnas skäl att välja en större omfattning (där till exempel allrisk-/drulleförsäkring ingår) när man är en barnfamilj. Fler saker kan välta och gå sönder, i alla fall om barnen är livliga. Bor ni i villa måste ni även ha en villaförsäkring, och bor ni i bostadsrätt måste ni ha ett bostadsrättstillägg. Men ni måste även alltid ha en hemförsäkring. </a:t>
            </a:r>
          </a:p>
          <a:p>
            <a:endParaRPr lang="sv-SE" b="0" i="0" dirty="0">
              <a:effectLst/>
            </a:endParaRPr>
          </a:p>
          <a:p>
            <a:r>
              <a:rPr lang="sv-SE" b="1" i="0" dirty="0">
                <a:effectLst/>
              </a:rPr>
              <a:t>Saknar viktiga skyddet i en hemförsäkring</a:t>
            </a:r>
          </a:p>
          <a:p>
            <a:r>
              <a:rPr lang="sv-SE" b="0" i="0" dirty="0">
                <a:effectLst/>
              </a:rPr>
              <a:t>Idag finns det cirka 400 000 personer som saknar en hemförsäkring, vilket är 3,5 procent av Sveriges befolkning visar statistik från Statistiska centralbyrån Statistikmyndigheten (SCB).</a:t>
            </a:r>
          </a:p>
          <a:p>
            <a:pPr marL="0" marR="0" lvl="0" indent="0" algn="l" defTabSz="914400" rtl="0" eaLnBrk="1" fontAlgn="auto" latinLnBrk="0" hangingPunct="1">
              <a:lnSpc>
                <a:spcPct val="100000"/>
              </a:lnSpc>
              <a:spcBef>
                <a:spcPts val="0"/>
              </a:spcBef>
              <a:spcAft>
                <a:spcPts val="0"/>
              </a:spcAft>
              <a:buClrTx/>
              <a:buSzTx/>
              <a:buFontTx/>
              <a:buNone/>
              <a:tabLst/>
              <a:defRPr/>
            </a:pPr>
            <a:r>
              <a:rPr lang="sv-SE" u="sng" dirty="0">
                <a:solidFill>
                  <a:srgbClr val="0563C1"/>
                </a:solidFill>
                <a:effectLst/>
                <a:ea typeface="Aptos" panose="020B0004020202020204" pitchFamily="34" charset="0"/>
                <a:hlinkClick r:id="rId3"/>
              </a:rPr>
              <a:t>https://www.svenskforsakring.se/aktuellt/nyheter/2024/fortsatt-samma-grupper-som-saknar-hemforsakring/</a:t>
            </a:r>
            <a:r>
              <a:rPr lang="sv-SE" dirty="0">
                <a:effectLst/>
                <a:ea typeface="Aptos" panose="020B0004020202020204" pitchFamily="34" charset="0"/>
              </a:rPr>
              <a:t> </a:t>
            </a:r>
          </a:p>
          <a:p>
            <a:endParaRPr lang="sv-SE" dirty="0"/>
          </a:p>
          <a:p>
            <a:r>
              <a:rPr lang="sv-SE" b="1" dirty="0"/>
              <a:t>Jämför hemförsäkringar:</a:t>
            </a:r>
          </a:p>
          <a:p>
            <a:r>
              <a:rPr lang="sv-SE" dirty="0"/>
              <a:t>https://www.konsumenternas.se/konsumentstod/jamforelser/boendeforsakringar/jamfor-hemforsakringar/</a:t>
            </a:r>
          </a:p>
          <a:p>
            <a:endParaRPr lang="sv-SE" dirty="0">
              <a:solidFill>
                <a:srgbClr val="22252A"/>
              </a:solidFill>
            </a:endParaRPr>
          </a:p>
        </p:txBody>
      </p:sp>
      <p:sp>
        <p:nvSpPr>
          <p:cNvPr id="4" name="Platshållare för bildnummer 3"/>
          <p:cNvSpPr>
            <a:spLocks noGrp="1"/>
          </p:cNvSpPr>
          <p:nvPr>
            <p:ph type="sldNum" sz="quarter" idx="5"/>
          </p:nvPr>
        </p:nvSpPr>
        <p:spPr/>
        <p:txBody>
          <a:bodyPr/>
          <a:lstStyle/>
          <a:p>
            <a:fld id="{6391D9B3-0424-AE4A-B8B4-BBEE3C89A386}" type="slidenum">
              <a:rPr lang="sv-SE" smtClean="0"/>
              <a:t>12</a:t>
            </a:fld>
            <a:endParaRPr lang="sv-SE"/>
          </a:p>
        </p:txBody>
      </p:sp>
    </p:spTree>
    <p:extLst>
      <p:ext uri="{BB962C8B-B14F-4D97-AF65-F5344CB8AC3E}">
        <p14:creationId xmlns:p14="http://schemas.microsoft.com/office/powerpoint/2010/main" val="5442264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79768" y="4777195"/>
            <a:ext cx="5438140" cy="4651389"/>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Reseskydd</a:t>
            </a: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I alla hemförsäkringar finns ett reseskydd som innehåller det absolut viktigaste skyddet, om du behöver sjukhusvård utomlands eller hemtransport via akut sjukdom eller olycksfall.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Förläng reseskyddet i god tid</a:t>
            </a: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Reseskyddet gäller i minst 45 dagar och i 60 dagar hos några få försäkringsbolag. Om ni planerar att vara borta längre, är det viktigt att ni i förväg förlänger hemförsäkringens reseskydd, eller tecknar en särskild reseförsäkring, som ska gälla efter dag 45, så att ni inte är oförsäkrade.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Medicinskt förhandsbesked</a:t>
            </a: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Reseskyddet hjälper dig bland annat om du blir akut sjuk eller skadad på din resa. Om du har en pågående sjukdom eller skada ska du kontakta ditt försäkringsbolag före resan. Du kan behöva kontakta ditt försäkringsbolag för att få ett medicinskt förhandsbesked så du vet hur ditt reseskydd gäller.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Avbeställningsskydd</a:t>
            </a:r>
          </a:p>
          <a:p>
            <a:pPr marL="0" marR="0" lvl="0" indent="0" algn="l" defTabSz="914400" rtl="0" eaLnBrk="1" fontAlgn="auto" latinLnBrk="0" hangingPunct="1">
              <a:lnSpc>
                <a:spcPct val="100000"/>
              </a:lnSpc>
              <a:spcBef>
                <a:spcPts val="0"/>
              </a:spcBef>
              <a:spcAft>
                <a:spcPts val="0"/>
              </a:spcAft>
              <a:buClrTx/>
              <a:buSzTx/>
              <a:buFontTx/>
              <a:buNone/>
              <a:tabLst/>
              <a:defRPr/>
            </a:pPr>
            <a:r>
              <a:rPr lang="sv-SE" b="0" dirty="0"/>
              <a:t>Ett avbeställningsskydd kan ingå i mer omfattande hemförsäkringar, men kan också ingå i kortförsäkringen när du betalar resan med kort.</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Kom ihåg resebeviset</a:t>
            </a:r>
          </a:p>
          <a:p>
            <a:pPr marL="0" marR="0" lvl="0" indent="0" algn="l" defTabSz="914400" rtl="0" eaLnBrk="1" fontAlgn="auto" latinLnBrk="0" hangingPunct="1">
              <a:lnSpc>
                <a:spcPct val="100000"/>
              </a:lnSpc>
              <a:spcBef>
                <a:spcPts val="0"/>
              </a:spcBef>
              <a:spcAft>
                <a:spcPts val="0"/>
              </a:spcAft>
              <a:buClrTx/>
              <a:buSzTx/>
              <a:buFontTx/>
              <a:buNone/>
              <a:tabLst/>
              <a:defRPr/>
            </a:pPr>
            <a:r>
              <a:rPr lang="sv-SE" b="0" dirty="0"/>
              <a:t>Ta med ditt personliga resebevis när du ska ut och resa. Det visar att du har en försäkring med reseskydd om något skulle hända. Det visar också vart du ska vända dig för att få kvalitetssäkrad vård om du blir sjuk eller skadad under resan.</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EU-kort</a:t>
            </a:r>
          </a:p>
          <a:p>
            <a:pPr marL="0" marR="0" lvl="0" indent="0" algn="l" defTabSz="914400" rtl="0" eaLnBrk="1" fontAlgn="auto" latinLnBrk="0" hangingPunct="1">
              <a:lnSpc>
                <a:spcPct val="100000"/>
              </a:lnSpc>
              <a:spcBef>
                <a:spcPts val="0"/>
              </a:spcBef>
              <a:spcAft>
                <a:spcPts val="0"/>
              </a:spcAft>
              <a:buClrTx/>
              <a:buSzTx/>
              <a:buFontTx/>
              <a:buNone/>
              <a:tabLst/>
              <a:defRPr/>
            </a:pPr>
            <a:r>
              <a:rPr lang="sv-SE" b="0" dirty="0"/>
              <a:t>EU-kortet (det europeiska sjukförsäkringskortet) ger dig rätt till vård när du reser inom EU/EES, Schweiz och Storbritannien. Du har rätt till vård vid sjukhus, läkar- och tandläkarmottagningar som är anslutna till landets allmänna sjukvårdssystem. Du betalar enbart de patientavgifter som landets egna invånare betalar. Beställ EU-kortet från Försäkringskassan. EU-kortet ersätter inte hemresor med till exempel ambulansflyg. En reseförsäkring kan, till skillnad från EU-kortet, även ge tillgång till privat sjukvård.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b="0" dirty="0"/>
              <a:t>https://www.forsakringskassan.se/privatperson/flytta-jobba-studera-eller-fa-vard-utomlands/eu-kort-och-vard-utomlands</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b="0"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b="0" dirty="0"/>
              <a:t>Jämför hemförsäkringens reseskydd:</a:t>
            </a:r>
          </a:p>
          <a:p>
            <a:pPr marL="0" marR="0" lvl="0" indent="0" algn="l" defTabSz="914400" rtl="0" eaLnBrk="1" fontAlgn="auto" latinLnBrk="0" hangingPunct="1">
              <a:lnSpc>
                <a:spcPct val="100000"/>
              </a:lnSpc>
              <a:spcBef>
                <a:spcPts val="0"/>
              </a:spcBef>
              <a:spcAft>
                <a:spcPts val="0"/>
              </a:spcAft>
              <a:buClrTx/>
              <a:buSzTx/>
              <a:buFontTx/>
              <a:buNone/>
              <a:tabLst/>
              <a:defRPr/>
            </a:pPr>
            <a:r>
              <a:rPr lang="sv-SE" b="0" dirty="0"/>
              <a:t>https://www.konsumenternas.se/konsumentstod/jamforelser/boendeforsakringar/jamfor-hemforsakringar/jamfor-villkor/</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p:txBody>
      </p:sp>
      <p:sp>
        <p:nvSpPr>
          <p:cNvPr id="4" name="Platshållare för bildnummer 3"/>
          <p:cNvSpPr>
            <a:spLocks noGrp="1"/>
          </p:cNvSpPr>
          <p:nvPr>
            <p:ph type="sldNum" sz="quarter" idx="5"/>
          </p:nvPr>
        </p:nvSpPr>
        <p:spPr/>
        <p:txBody>
          <a:bodyPr/>
          <a:lstStyle/>
          <a:p>
            <a:fld id="{6391D9B3-0424-AE4A-B8B4-BBEE3C89A386}" type="slidenum">
              <a:rPr lang="sv-SE" smtClean="0"/>
              <a:t>13</a:t>
            </a:fld>
            <a:endParaRPr lang="sv-SE"/>
          </a:p>
        </p:txBody>
      </p:sp>
    </p:spTree>
    <p:extLst>
      <p:ext uri="{BB962C8B-B14F-4D97-AF65-F5344CB8AC3E}">
        <p14:creationId xmlns:p14="http://schemas.microsoft.com/office/powerpoint/2010/main" val="10806556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79768" y="4777194"/>
            <a:ext cx="5438140" cy="465139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kern="1200" dirty="0">
                <a:solidFill>
                  <a:schemeClr val="tx1"/>
                </a:solidFill>
                <a:latin typeface="+mn-lt"/>
                <a:ea typeface="+mn-ea"/>
                <a:cs typeface="Arial" panose="020B0604020202020204" pitchFamily="34" charset="0"/>
              </a:rPr>
              <a:t>Ansvarsskydd och m</a:t>
            </a:r>
            <a:r>
              <a:rPr lang="sv-SE" sz="1200" b="1" kern="1200" dirty="0">
                <a:solidFill>
                  <a:schemeClr val="tx1"/>
                </a:solidFill>
                <a:cs typeface="Arial" panose="020B0604020202020204" pitchFamily="34" charset="0"/>
              </a:rPr>
              <a:t>axbelopp</a:t>
            </a:r>
          </a:p>
          <a:p>
            <a:pPr marR="0" lvl="0" indent="0" algn="l" fontAlgn="auto">
              <a:lnSpc>
                <a:spcPct val="100000"/>
              </a:lnSpc>
              <a:spcBef>
                <a:spcPts val="0"/>
              </a:spcBef>
              <a:spcAft>
                <a:spcPts val="0"/>
              </a:spcAft>
              <a:buClrTx/>
              <a:buSzTx/>
              <a:buFontTx/>
              <a:buNone/>
              <a:tabLst/>
              <a:defRPr/>
            </a:pPr>
            <a:r>
              <a:rPr lang="sv-SE" dirty="0"/>
              <a:t>Om du blir krävd på ersättning från någon som anser att du har orsakat honom eller henne en skada kan du få hjälp ur ansvarsskyddet i din hemförsäkring. Anmäl till ditt försäkringsbolag som utreder om du har varit vårdslös. Om försäkringsbolaget kommer fram till att du är skadeståndsskyldig, betalar försäkringsbolaget ut en ersättning till den som drabbats av skadan. Om du inte anses ha varit vårdslös avvisar försäkringsbolaget kravet och du behöver normalt inte heller ersätta den som kräver dig på ersättning. </a:t>
            </a:r>
            <a:r>
              <a:rPr lang="sv-SE" sz="1200" kern="1200" dirty="0">
                <a:solidFill>
                  <a:schemeClr val="tx1"/>
                </a:solidFill>
                <a:cs typeface="Arial" panose="020B0604020202020204" pitchFamily="34" charset="0"/>
              </a:rPr>
              <a:t>Ansvarsskyddet täcker </a:t>
            </a:r>
            <a:r>
              <a:rPr lang="sv-SE" dirty="0"/>
              <a:t>upp till 5 miljoner kronor oavsett bolag. Skyddet har en grundsjälvrisk. Maxbeloppet gäller per skada eller per försäkrings år.</a:t>
            </a:r>
          </a:p>
          <a:p>
            <a:pPr algn="l"/>
            <a:endParaRPr lang="sv-SE" dirty="0"/>
          </a:p>
          <a:p>
            <a:pPr algn="l"/>
            <a:r>
              <a:rPr lang="sv-SE" b="1" dirty="0"/>
              <a:t>Exempel när ansvarsskyddet kan användas</a:t>
            </a:r>
          </a:p>
          <a:p>
            <a:pPr algn="l"/>
            <a:r>
              <a:rPr lang="sv-SE" dirty="0"/>
              <a:t>Ansvarsskyddet kan till exempel användas om du får ett skadeståndskrav riktat mot dig för att:</a:t>
            </a:r>
          </a:p>
          <a:p>
            <a:pPr marL="171450" indent="-171450" algn="l">
              <a:buFont typeface="Arial" panose="020B0604020202020204" pitchFamily="34" charset="0"/>
              <a:buChar char="•"/>
            </a:pPr>
            <a:r>
              <a:rPr lang="sv-SE" dirty="0"/>
              <a:t>du har tagit sönder ett handfat i någon annans lägenhet</a:t>
            </a:r>
          </a:p>
          <a:p>
            <a:pPr marL="171450" indent="-171450" algn="l">
              <a:buFont typeface="Arial" panose="020B0604020202020204" pitchFamily="34" charset="0"/>
              <a:buChar char="•"/>
            </a:pPr>
            <a:r>
              <a:rPr lang="sv-SE" dirty="0"/>
              <a:t>du har vållat en vattenskada i din bostadsrätt som har orsakat skada i grannens lägenhet</a:t>
            </a:r>
          </a:p>
          <a:p>
            <a:pPr marL="171450" indent="-171450" algn="l">
              <a:buFont typeface="Arial" panose="020B0604020202020204" pitchFamily="34" charset="0"/>
              <a:buChar char="•"/>
            </a:pPr>
            <a:r>
              <a:rPr lang="sv-SE" dirty="0"/>
              <a:t>din hund har bitit grannens hund</a:t>
            </a:r>
          </a:p>
          <a:p>
            <a:pPr marL="171450" indent="-171450" algn="l">
              <a:buFont typeface="Arial" panose="020B0604020202020204" pitchFamily="34" charset="0"/>
              <a:buChar char="•"/>
            </a:pPr>
            <a:endParaRPr lang="sv-SE" dirty="0"/>
          </a:p>
          <a:p>
            <a:pPr marL="0" indent="0">
              <a:buFont typeface="Arial" panose="020B0604020202020204" pitchFamily="34" charset="0"/>
              <a:buNone/>
              <a:defRPr/>
            </a:pPr>
            <a:r>
              <a:rPr lang="sv-SE" b="1" dirty="0"/>
              <a:t>Rättsskyddets omfattning och juridiskt ombud</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sv-SE" b="0" i="0" dirty="0">
                <a:solidFill>
                  <a:srgbClr val="22252A"/>
                </a:solidFill>
                <a:effectLst/>
              </a:rPr>
              <a:t>Ombuds- och rättegångskostnader om du hamnar i en tvist som kan prövas som tvistemål i tingsrätten, hovrätten och Högsta domstolen. </a:t>
            </a:r>
            <a:r>
              <a:rPr lang="sv-SE" b="0" dirty="0"/>
              <a:t>Tvist uppstår när ett framställt krav till någon som tillbakavisas/bestrids.</a:t>
            </a:r>
            <a:r>
              <a:rPr lang="sv-SE" b="0" i="0" dirty="0">
                <a:solidFill>
                  <a:srgbClr val="22252A"/>
                </a:solidFill>
                <a:effectLst/>
              </a:rPr>
              <a:t> För att rättsskyddsförsäkringen ska gälla måste du anlita ett ombud som företräder dig i tvisten. Det är viktigt att din advokat ansöker om rättskydd så att du vet om du kan få ombudskostnaderna ersatta via rättskyddet.</a:t>
            </a:r>
          </a:p>
          <a:p>
            <a:pPr marL="0" indent="0">
              <a:buFont typeface="Arial" panose="020B0604020202020204" pitchFamily="34" charset="0"/>
              <a:buNone/>
              <a:defRPr/>
            </a:pPr>
            <a:endParaRPr lang="sv-SE" b="0" i="0" dirty="0">
              <a:solidFill>
                <a:srgbClr val="22252A"/>
              </a:solidFill>
              <a:effectLst/>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sv-SE" b="1" dirty="0"/>
              <a:t>Karenstid</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sv-SE" b="0" dirty="0"/>
              <a:t>Du måste ha en giltig försäkring när tvisten uppstår. Huvudregeln är att försäkringen måste varit gällande under en sammanhängande period under minst 2 år. OBS! Inga glapp får finnas.</a:t>
            </a:r>
            <a:r>
              <a:rPr lang="sv-SE" b="0" i="0" dirty="0">
                <a:solidFill>
                  <a:srgbClr val="22252A"/>
                </a:solidFill>
                <a:effectLst/>
              </a:rPr>
              <a:t>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sv-SE" b="0"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Självrisk och maxbelopp</a:t>
            </a:r>
          </a:p>
          <a:p>
            <a:pPr>
              <a:defRPr/>
            </a:pPr>
            <a:r>
              <a:rPr lang="sv-SE" dirty="0"/>
              <a:t>Självrisken är cirka 20-25 procent av ombudskostnaderna, men detta varierar så kontrollera med ditt försäkringsbolag. </a:t>
            </a:r>
          </a:p>
          <a:p>
            <a:pPr marL="0" indent="0">
              <a:buFont typeface="Arial" panose="020B0604020202020204" pitchFamily="34" charset="0"/>
              <a:buNone/>
              <a:defRPr/>
            </a:pPr>
            <a:r>
              <a:rPr lang="sv-SE" dirty="0"/>
              <a:t>Du kan få 130 000 – 400 000 kronor beroende på bolag. </a:t>
            </a:r>
            <a:r>
              <a:rPr lang="sv-SE" b="0" dirty="0"/>
              <a:t>Det finns rättsskydd även i motorförsäkringar, till exempel vid personskador.</a:t>
            </a:r>
          </a:p>
          <a:p>
            <a:pPr marL="171450" indent="-171450" algn="l">
              <a:buFont typeface="Arial" panose="020B0604020202020204" pitchFamily="34" charset="0"/>
              <a:buChar char="•"/>
            </a:pPr>
            <a:endParaRPr lang="sv-SE" dirty="0"/>
          </a:p>
          <a:p>
            <a:pPr marR="0" lvl="0" indent="0" algn="l" fontAlgn="auto">
              <a:lnSpc>
                <a:spcPct val="100000"/>
              </a:lnSpc>
              <a:spcBef>
                <a:spcPts val="0"/>
              </a:spcBef>
              <a:spcAft>
                <a:spcPts val="0"/>
              </a:spcAft>
              <a:buClrTx/>
              <a:buSzTx/>
              <a:buFontTx/>
              <a:buNone/>
              <a:tabLst/>
              <a:defRPr/>
            </a:pPr>
            <a:r>
              <a:rPr lang="sv-SE" b="1" dirty="0"/>
              <a:t>Överfallsskydd</a:t>
            </a:r>
            <a:endParaRPr lang="sv-SE" dirty="0"/>
          </a:p>
          <a:p>
            <a:pPr marR="0" lvl="0" indent="0" algn="l" fontAlgn="auto">
              <a:lnSpc>
                <a:spcPct val="100000"/>
              </a:lnSpc>
              <a:spcBef>
                <a:spcPts val="0"/>
              </a:spcBef>
              <a:spcAft>
                <a:spcPts val="0"/>
              </a:spcAft>
              <a:buClrTx/>
              <a:buSzTx/>
              <a:buFontTx/>
              <a:buNone/>
              <a:tabLst/>
              <a:defRPr/>
            </a:pPr>
            <a:r>
              <a:rPr lang="sv-SE" dirty="0"/>
              <a:t>Gäller våldsbrott och sexualbrott, upp till 6 000-150 000 kronor. </a:t>
            </a:r>
          </a:p>
          <a:p>
            <a:pPr marR="0" lvl="0" indent="0" algn="l" fontAlgn="auto">
              <a:lnSpc>
                <a:spcPct val="100000"/>
              </a:lnSpc>
              <a:spcBef>
                <a:spcPts val="0"/>
              </a:spcBef>
              <a:spcAft>
                <a:spcPts val="0"/>
              </a:spcAft>
              <a:buClrTx/>
              <a:buSzTx/>
              <a:buFontTx/>
              <a:buNone/>
              <a:tabLst/>
              <a:defRPr/>
            </a:pPr>
            <a:r>
              <a:rPr lang="sv-SE" dirty="0"/>
              <a:t>Överfall ersätts normalt med schablonbelopp som inkluderar kränkning, sveda och värk. Du ska visa att du utsatts för brottet men gärningsmannen behöver inte dömas</a:t>
            </a:r>
            <a:r>
              <a:rPr lang="sv-SE" b="0" i="0" dirty="0">
                <a:effectLst/>
              </a:rPr>
              <a:t>.</a:t>
            </a:r>
            <a:r>
              <a:rPr lang="sv-SE" dirty="0"/>
              <a:t> Vanligen ingår kristerapi 10 tillfällen. </a:t>
            </a:r>
            <a:r>
              <a:rPr lang="sv-SE" b="0" i="0" dirty="0">
                <a:effectLst/>
              </a:rPr>
              <a:t>Drabbas du av ett överfall som utförs av någon som ingår i samma hemförsäkring som du kan du få ersättning hos några bolag.</a:t>
            </a:r>
            <a:r>
              <a:rPr lang="sv-SE" dirty="0"/>
              <a:t> </a:t>
            </a:r>
          </a:p>
          <a:p>
            <a:pPr marR="0" lvl="0" indent="0" algn="l" fontAlgn="auto">
              <a:lnSpc>
                <a:spcPct val="100000"/>
              </a:lnSpc>
              <a:spcBef>
                <a:spcPts val="0"/>
              </a:spcBef>
              <a:spcAft>
                <a:spcPts val="0"/>
              </a:spcAft>
              <a:buClrTx/>
              <a:buSzTx/>
              <a:buFontTx/>
              <a:buNone/>
              <a:tabLst/>
              <a:defRPr/>
            </a:pPr>
            <a:endParaRPr lang="sv-SE" dirty="0"/>
          </a:p>
        </p:txBody>
      </p:sp>
      <p:sp>
        <p:nvSpPr>
          <p:cNvPr id="4" name="Platshållare för bildnummer 3"/>
          <p:cNvSpPr>
            <a:spLocks noGrp="1"/>
          </p:cNvSpPr>
          <p:nvPr>
            <p:ph type="sldNum" sz="quarter" idx="5"/>
          </p:nvPr>
        </p:nvSpPr>
        <p:spPr/>
        <p:txBody>
          <a:bodyPr/>
          <a:lstStyle/>
          <a:p>
            <a:fld id="{6391D9B3-0424-AE4A-B8B4-BBEE3C89A386}" type="slidenum">
              <a:rPr lang="sv-SE" smtClean="0"/>
              <a:t>14</a:t>
            </a:fld>
            <a:endParaRPr lang="sv-SE"/>
          </a:p>
        </p:txBody>
      </p:sp>
    </p:spTree>
    <p:extLst>
      <p:ext uri="{BB962C8B-B14F-4D97-AF65-F5344CB8AC3E}">
        <p14:creationId xmlns:p14="http://schemas.microsoft.com/office/powerpoint/2010/main" val="13598457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79768" y="4777196"/>
            <a:ext cx="5438140" cy="4317378"/>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Allriskskydd även kallad drulle- eller otursskydd</a:t>
            </a: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Generellt sett behövs ingen produktförsäkring om du har ett allriskskydd som täcker alla dina saker. Ett allriskskydd ingår vanligen i mer omfattande hemförsäkringar. Annars kan du teckna den som ett tillägg. Om en sak skadas vid en plötslig och oförutsedd händelse gäller hemförsäkringens allriskskydd.  Tänk på att ett allriskskydd gäller för alla dina saker till skillnad från en produktförsäkring som bara gäller för en viss sak.</a:t>
            </a:r>
          </a:p>
          <a:p>
            <a:endParaRPr lang="sv-SE" dirty="0"/>
          </a:p>
          <a:p>
            <a:pPr algn="l"/>
            <a:r>
              <a:rPr lang="sv-SE" b="1" i="0" dirty="0">
                <a:effectLst/>
              </a:rPr>
              <a:t>Produktförsäkring - lägre självrisk och högre värdering</a:t>
            </a: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När du köper till exempel en TV, mobiltelefon, dator, klocka eller smycke så erbjuds du ofta att teckna en särskild produktförsäkring. En sådan försäkring ersätter produkten om den slutar fungera eller blir skadad av någon plötslig, oförutsedd händelse. </a:t>
            </a:r>
            <a:r>
              <a:rPr lang="sv-SE" b="0" i="0" dirty="0">
                <a:effectLst/>
              </a:rPr>
              <a:t>En produktförsäkring kan däremot ha lägre självrisk än hemförsäkringen eller ingen självrisk alls. De kan ha förmånligare åldersavdrag. Din ersättning kan därför bli högre än genom din hemförsäkring. Men en produktförsäkring är ofta dyr i förhållande till produktens värde.</a:t>
            </a:r>
          </a:p>
          <a:p>
            <a:endParaRPr lang="sv-SE" b="0" dirty="0"/>
          </a:p>
          <a:p>
            <a:r>
              <a:rPr lang="sv-SE" b="1" dirty="0"/>
              <a:t>Hemförsäkringar med nyvärdes- eller elektronikskydd </a:t>
            </a:r>
          </a:p>
          <a:p>
            <a:r>
              <a:rPr lang="sv-SE" dirty="0"/>
              <a:t>För en del saker som till exempel TV-apparater, surfplattor, datorer (ej mobiler) och hushållsmaskiner kan det även genom din hemförsäkring ingå ett särskilt nyvärdesskydd eller elektronikskydd som gäller i 2-4 år. Med ett nyvärdesskydd ersätts din produkt med samma prestanda till dagens inköpspris i 2-4 år, det vill säga försäkringsbolaget gör då inget åldersavdrag.</a:t>
            </a:r>
          </a:p>
          <a:p>
            <a:endParaRPr lang="sv-SE" dirty="0"/>
          </a:p>
          <a:p>
            <a:r>
              <a:rPr lang="sv-SE" b="1" dirty="0"/>
              <a:t>ID-skyddsförsäkringar</a:t>
            </a:r>
            <a:br>
              <a:rPr lang="sv-SE" dirty="0"/>
            </a:br>
            <a:r>
              <a:rPr lang="sv-SE" dirty="0"/>
              <a:t>Separata </a:t>
            </a:r>
            <a:r>
              <a:rPr lang="sv-SE" kern="1200" dirty="0"/>
              <a:t>ID-skyddsförsäkringar är </a:t>
            </a:r>
            <a:r>
              <a:rPr lang="sv-SE" dirty="0"/>
              <a:t>oftast onödiga eftersom ett liknande skydd i många fall ingår i en hemförsäkring. ID-skyddet i hemförsäkringen innehåller </a:t>
            </a:r>
            <a:r>
              <a:rPr lang="sv-SE" b="0" i="0" dirty="0">
                <a:effectLst/>
              </a:rPr>
              <a:t>rådgivning för att förebygga och begränsa följderna av obehöriga handlingar, assistans med att avvisa betalningskrav samt hjälp att radera betalningsanmärkningar.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p:txBody>
      </p:sp>
      <p:sp>
        <p:nvSpPr>
          <p:cNvPr id="4" name="Platshållare för bildnummer 3"/>
          <p:cNvSpPr>
            <a:spLocks noGrp="1"/>
          </p:cNvSpPr>
          <p:nvPr>
            <p:ph type="sldNum" sz="quarter" idx="5"/>
          </p:nvPr>
        </p:nvSpPr>
        <p:spPr/>
        <p:txBody>
          <a:bodyPr/>
          <a:lstStyle/>
          <a:p>
            <a:fld id="{6391D9B3-0424-AE4A-B8B4-BBEE3C89A386}" type="slidenum">
              <a:rPr lang="sv-SE" smtClean="0"/>
              <a:t>15</a:t>
            </a:fld>
            <a:endParaRPr lang="sv-SE"/>
          </a:p>
        </p:txBody>
      </p:sp>
    </p:spTree>
    <p:extLst>
      <p:ext uri="{BB962C8B-B14F-4D97-AF65-F5344CB8AC3E}">
        <p14:creationId xmlns:p14="http://schemas.microsoft.com/office/powerpoint/2010/main" val="14565702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C9F6E4-1854-3AE9-0A20-54E575064699}"/>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2A9D0727-0C12-F4D1-A200-D0CF236CDB67}"/>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1E343E16-EE1B-B0F2-AC2E-78998037F62B}"/>
              </a:ext>
            </a:extLst>
          </p:cNvPr>
          <p:cNvSpPr>
            <a:spLocks noGrp="1"/>
          </p:cNvSpPr>
          <p:nvPr>
            <p:ph type="body" idx="1"/>
          </p:nvPr>
        </p:nvSpPr>
        <p:spPr>
          <a:xfrm>
            <a:off x="679768" y="4777196"/>
            <a:ext cx="5438140" cy="3908018"/>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1" i="0" dirty="0">
                <a:effectLst/>
              </a:rPr>
              <a:t>Ombudsföretag vid personskador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Det finns flera företag som erbjuder hjälp med att kontakta försäkringsbolag och begära ersättning åt dig, men de tar betalt för tjänsten. Oftast kan du dock göra detta själv. Om du har varit med om en mindre olycka och känner dig stressad eller osäker på hur du ska få rätt ersättning, kan det ändå vara bra att veta att du ofta klarar av processen på egen hand.</a:t>
            </a:r>
            <a:endParaRPr lang="sv-SE" b="0" i="0"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b="0" i="0"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b="1" i="0" dirty="0">
                <a:effectLst/>
              </a:rPr>
              <a:t>Höga avgifter</a:t>
            </a:r>
          </a:p>
          <a:p>
            <a:pPr marL="0" marR="0" lvl="0" indent="0" algn="l" defTabSz="914400" rtl="0" eaLnBrk="1" fontAlgn="auto" latinLnBrk="0" hangingPunct="1">
              <a:lnSpc>
                <a:spcPct val="100000"/>
              </a:lnSpc>
              <a:spcBef>
                <a:spcPts val="0"/>
              </a:spcBef>
              <a:spcAft>
                <a:spcPts val="0"/>
              </a:spcAft>
              <a:buClrTx/>
              <a:buSzTx/>
              <a:buFontTx/>
              <a:buNone/>
              <a:tabLst/>
              <a:defRPr/>
            </a:pPr>
            <a:r>
              <a:rPr lang="sv-SE" b="0" i="0" dirty="0">
                <a:effectLst/>
              </a:rPr>
              <a:t>Ombudsföretagen tar procentuellt arvode från försäkringsersättningen. Avgiften är mellan 17,5 % och 30 % av ersättningen, ibland med ett tak (t.ex. 30 000 kr).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b="0" i="0"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b="1" i="0" dirty="0">
                <a:effectLst/>
              </a:rPr>
              <a:t>Oftast klarar du det själv</a:t>
            </a:r>
          </a:p>
          <a:p>
            <a:pPr marL="0" marR="0" lvl="0" indent="0" algn="l" defTabSz="914400" rtl="0" eaLnBrk="1" fontAlgn="auto" latinLnBrk="0" hangingPunct="1">
              <a:lnSpc>
                <a:spcPct val="100000"/>
              </a:lnSpc>
              <a:spcBef>
                <a:spcPts val="0"/>
              </a:spcBef>
              <a:spcAft>
                <a:spcPts val="0"/>
              </a:spcAft>
              <a:buClrTx/>
              <a:buSzTx/>
              <a:buFontTx/>
              <a:buNone/>
              <a:tabLst/>
              <a:defRPr/>
            </a:pPr>
            <a:r>
              <a:rPr lang="sv-SE" b="0" i="0" dirty="0">
                <a:effectLst/>
              </a:rPr>
              <a:t>De flesta försäkringsärenden kan hanteras utan ombud, då försäkringsbolagen är skyldiga att ge hjälp. Skadehantering ska vara enkel och snabb, och försäkringsbolagen måste ge aktiv hjälp enligt branschrekommendationer. Undersökningar visar att hanteringen oftast får bra betyg. </a:t>
            </a:r>
            <a:br>
              <a:rPr lang="sv-SE" b="0" i="0" dirty="0">
                <a:solidFill>
                  <a:srgbClr val="22252A"/>
                </a:solidFill>
                <a:effectLst/>
                <a:latin typeface="Muli"/>
              </a:rPr>
            </a:br>
            <a:r>
              <a:rPr lang="sv-SE" b="0" i="0" dirty="0">
                <a:solidFill>
                  <a:srgbClr val="22252A"/>
                </a:solidFill>
                <a:effectLst/>
                <a:latin typeface="Muli"/>
              </a:rPr>
              <a:t>Även om du anlitar ett ombud måste du ändå själv agera genom att ge samma information till ombudet som du skulle gett direkt till försäkringsbolaget. En dialog mellan dig och försäkringsbolaget är en direkt kontaktväg. Förs dialogen i stället mellan dig, ombudet och försäkringsbolaget blir det ytterligare en part och risken för missförstånd kan öka.</a:t>
            </a:r>
            <a:endParaRPr lang="sv-SE" b="0" i="0"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b="1" i="0"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Kostnadsfria alternativ för omprövning av försäkringsbeslut</a:t>
            </a: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Inom försäkringsbranschen finns flera gratis alternativ för omprövning av beslut. Om du inte är nöjd med försäkringsbolagets svar kan du först begära en intern omprövning. Du kan också vända dig till olika nämnder som Personförsäkringsnämnden, Trafikskadenämnden, Ansvarsförsäkringens personskadenämnd eller Allmänna reklamationsnämnden för en kostnadsfri och oberoende bedömning. Se vår guide "Klaga i ett försäkringsärende" för mer information.</a:t>
            </a:r>
            <a:endParaRPr lang="sv-SE" b="1" dirty="0"/>
          </a:p>
        </p:txBody>
      </p:sp>
      <p:sp>
        <p:nvSpPr>
          <p:cNvPr id="4" name="Platshållare för bildnummer 3">
            <a:extLst>
              <a:ext uri="{FF2B5EF4-FFF2-40B4-BE49-F238E27FC236}">
                <a16:creationId xmlns:a16="http://schemas.microsoft.com/office/drawing/2014/main" id="{D5B2B985-10DB-2651-4B7A-614D0A512CAE}"/>
              </a:ext>
            </a:extLst>
          </p:cNvPr>
          <p:cNvSpPr>
            <a:spLocks noGrp="1"/>
          </p:cNvSpPr>
          <p:nvPr>
            <p:ph type="sldNum" sz="quarter" idx="5"/>
          </p:nvPr>
        </p:nvSpPr>
        <p:spPr/>
        <p:txBody>
          <a:bodyPr/>
          <a:lstStyle/>
          <a:p>
            <a:fld id="{6391D9B3-0424-AE4A-B8B4-BBEE3C89A386}" type="slidenum">
              <a:rPr lang="sv-SE" smtClean="0"/>
              <a:t>16</a:t>
            </a:fld>
            <a:endParaRPr lang="sv-SE"/>
          </a:p>
        </p:txBody>
      </p:sp>
    </p:spTree>
    <p:extLst>
      <p:ext uri="{BB962C8B-B14F-4D97-AF65-F5344CB8AC3E}">
        <p14:creationId xmlns:p14="http://schemas.microsoft.com/office/powerpoint/2010/main" val="3266290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79768" y="4777195"/>
            <a:ext cx="5438140" cy="3125937"/>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tab pos="457200" algn="l"/>
              </a:tabLst>
              <a:defRPr/>
            </a:pPr>
            <a:r>
              <a:rPr lang="sv-SE" b="1" i="0" dirty="0">
                <a:effectLst/>
              </a:rPr>
              <a:t>Hållbarhet</a:t>
            </a:r>
          </a:p>
          <a:p>
            <a:pPr marL="0" marR="0" lvl="0" indent="0" algn="l" defTabSz="914400" rtl="0" eaLnBrk="1" fontAlgn="auto" latinLnBrk="0" hangingPunct="1">
              <a:lnSpc>
                <a:spcPct val="100000"/>
              </a:lnSpc>
              <a:spcBef>
                <a:spcPts val="0"/>
              </a:spcBef>
              <a:spcAft>
                <a:spcPts val="0"/>
              </a:spcAft>
              <a:buClrTx/>
              <a:buSzTx/>
              <a:buFontTx/>
              <a:buNone/>
              <a:tabLst>
                <a:tab pos="457200" algn="l"/>
              </a:tabLst>
              <a:defRPr/>
            </a:pPr>
            <a:r>
              <a:rPr lang="sv-SE" b="0" i="0" dirty="0">
                <a:effectLst/>
              </a:rPr>
              <a:t>Vi arbetar även med hållbarhet på Försäkringsbyrån. Vi ger skadeförebyggande tips till konsumenter, eftersom det allra bästa för hållbarhet är om en skada aldrig inträffar. </a:t>
            </a:r>
          </a:p>
          <a:p>
            <a:pPr marL="0" marR="0" lvl="0" indent="0" algn="l" defTabSz="914400" rtl="0" eaLnBrk="1" fontAlgn="auto" latinLnBrk="0" hangingPunct="1">
              <a:lnSpc>
                <a:spcPct val="100000"/>
              </a:lnSpc>
              <a:spcBef>
                <a:spcPts val="0"/>
              </a:spcBef>
              <a:spcAft>
                <a:spcPts val="0"/>
              </a:spcAft>
              <a:buClrTx/>
              <a:buSzTx/>
              <a:buFontTx/>
              <a:buNone/>
              <a:tabLst>
                <a:tab pos="457200" algn="l"/>
              </a:tabLst>
              <a:defRPr/>
            </a:pPr>
            <a:endParaRPr lang="sv-SE" b="0" i="0" dirty="0">
              <a:effectLst/>
            </a:endParaRPr>
          </a:p>
          <a:p>
            <a:pPr marL="0" marR="0" lvl="0" indent="0" algn="l" defTabSz="914400" rtl="0" eaLnBrk="1" fontAlgn="auto" latinLnBrk="0" hangingPunct="1">
              <a:lnSpc>
                <a:spcPct val="100000"/>
              </a:lnSpc>
              <a:spcBef>
                <a:spcPts val="0"/>
              </a:spcBef>
              <a:spcAft>
                <a:spcPts val="0"/>
              </a:spcAft>
              <a:buClrTx/>
              <a:buSzTx/>
              <a:buFontTx/>
              <a:buNone/>
              <a:tabLst>
                <a:tab pos="457200" algn="l"/>
              </a:tabLst>
              <a:defRPr/>
            </a:pPr>
            <a:r>
              <a:rPr lang="sv-SE" b="1" i="0" dirty="0">
                <a:effectLst/>
              </a:rPr>
              <a:t>Jämförelser</a:t>
            </a:r>
          </a:p>
          <a:p>
            <a:pPr marL="0" marR="0" lvl="0" indent="0" algn="l" defTabSz="914400" rtl="0" eaLnBrk="1" fontAlgn="auto" latinLnBrk="0" hangingPunct="1">
              <a:lnSpc>
                <a:spcPct val="100000"/>
              </a:lnSpc>
              <a:spcBef>
                <a:spcPts val="0"/>
              </a:spcBef>
              <a:spcAft>
                <a:spcPts val="0"/>
              </a:spcAft>
              <a:buClrTx/>
              <a:buSzTx/>
              <a:buFontTx/>
              <a:buNone/>
              <a:tabLst>
                <a:tab pos="457200" algn="l"/>
              </a:tabLst>
              <a:defRPr/>
            </a:pPr>
            <a:r>
              <a:rPr lang="sv-SE" b="0" i="0" dirty="0">
                <a:effectLst/>
              </a:rPr>
              <a:t>Vi har också två hållbarhetsjämförelser på vår webbplats, som visar på hur bolagen arbetar konkret med hållbarhet inom motorförsäkringar och boendeförsäkringar.</a:t>
            </a:r>
          </a:p>
          <a:p>
            <a:pPr marL="0" marR="0" lvl="0" indent="0" algn="l" defTabSz="914400" rtl="0" eaLnBrk="1" fontAlgn="auto" latinLnBrk="0" hangingPunct="1">
              <a:lnSpc>
                <a:spcPct val="100000"/>
              </a:lnSpc>
              <a:spcBef>
                <a:spcPts val="0"/>
              </a:spcBef>
              <a:spcAft>
                <a:spcPts val="0"/>
              </a:spcAft>
              <a:buClrTx/>
              <a:buSzTx/>
              <a:buFontTx/>
              <a:buNone/>
              <a:tabLst>
                <a:tab pos="457200" algn="l"/>
              </a:tabLst>
              <a:defRPr/>
            </a:pPr>
            <a:endParaRPr lang="sv-SE" b="0" i="0" dirty="0">
              <a:solidFill>
                <a:srgbClr val="FFFFFF"/>
              </a:solidFill>
              <a:effectLst/>
              <a:latin typeface="Muli"/>
            </a:endParaRPr>
          </a:p>
          <a:p>
            <a:pPr marL="0" marR="0" lvl="0" indent="0" algn="l" defTabSz="914400" rtl="0" eaLnBrk="1" fontAlgn="auto" latinLnBrk="0" hangingPunct="1">
              <a:lnSpc>
                <a:spcPct val="100000"/>
              </a:lnSpc>
              <a:spcBef>
                <a:spcPts val="0"/>
              </a:spcBef>
              <a:spcAft>
                <a:spcPts val="0"/>
              </a:spcAft>
              <a:buClrTx/>
              <a:buSzTx/>
              <a:buFontTx/>
              <a:buNone/>
              <a:tabLst>
                <a:tab pos="457200" algn="l"/>
              </a:tabLst>
              <a:defRPr/>
            </a:pPr>
            <a:r>
              <a:rPr lang="sv-SE" b="0" i="0" dirty="0">
                <a:solidFill>
                  <a:srgbClr val="FFFFFF"/>
                </a:solidFill>
                <a:effectLst/>
                <a:latin typeface="Muli"/>
              </a:rPr>
              <a:t>Hållbarhet inom boendeförsäkringar:</a:t>
            </a:r>
          </a:p>
          <a:p>
            <a:pPr marL="0" marR="0" lvl="0" indent="0" algn="l" defTabSz="914400" rtl="0" eaLnBrk="1" fontAlgn="auto" latinLnBrk="0" hangingPunct="1">
              <a:lnSpc>
                <a:spcPct val="100000"/>
              </a:lnSpc>
              <a:spcBef>
                <a:spcPts val="0"/>
              </a:spcBef>
              <a:spcAft>
                <a:spcPts val="0"/>
              </a:spcAft>
              <a:buClrTx/>
              <a:buSzTx/>
              <a:buFontTx/>
              <a:buNone/>
              <a:tabLst>
                <a:tab pos="457200" algn="l"/>
              </a:tabLst>
              <a:defRPr/>
            </a:pPr>
            <a:r>
              <a:rPr lang="sv-SE" b="0" i="0" dirty="0">
                <a:solidFill>
                  <a:srgbClr val="FFFFFF"/>
                </a:solidFill>
                <a:effectLst/>
                <a:latin typeface="Muli"/>
              </a:rPr>
              <a:t>https://www.konsumenternas.se/konsumentstod/jamforelser/boendeforsakringar/jamfor-hemforsakringar/hallbarhet-i-hemforsakringar/</a:t>
            </a:r>
          </a:p>
          <a:p>
            <a:pPr lvl="0">
              <a:tabLst>
                <a:tab pos="457200" algn="l"/>
              </a:tabLst>
            </a:pPr>
            <a:endParaRPr lang="sv-SE" b="0" i="0" dirty="0">
              <a:solidFill>
                <a:srgbClr val="FFFFFF"/>
              </a:solidFill>
              <a:effectLst/>
              <a:latin typeface="Muli"/>
            </a:endParaRPr>
          </a:p>
          <a:p>
            <a:pPr lvl="0">
              <a:tabLst>
                <a:tab pos="457200" algn="l"/>
              </a:tabLst>
            </a:pPr>
            <a:r>
              <a:rPr lang="sv-SE" b="0" i="0" dirty="0">
                <a:solidFill>
                  <a:srgbClr val="FFFFFF"/>
                </a:solidFill>
                <a:effectLst/>
                <a:latin typeface="Muli"/>
              </a:rPr>
              <a:t>Hållbarhet inom motorförsäkringar:</a:t>
            </a:r>
          </a:p>
          <a:p>
            <a:pPr lvl="0">
              <a:tabLst>
                <a:tab pos="457200" algn="l"/>
              </a:tabLst>
            </a:pPr>
            <a:r>
              <a:rPr lang="sv-SE" b="0" i="0" dirty="0">
                <a:solidFill>
                  <a:srgbClr val="FFFFFF"/>
                </a:solidFill>
                <a:effectLst/>
                <a:latin typeface="Muli"/>
              </a:rPr>
              <a:t>https://www.konsumenternas.se/konsumentstod/jamforelser/fordons---batforsakringar/jamfor-bilforsakringar/hallbarhet/</a:t>
            </a:r>
          </a:p>
          <a:p>
            <a:endParaRPr lang="sv-SE" sz="1200" dirty="0"/>
          </a:p>
          <a:p>
            <a:endParaRPr lang="sv-SE" sz="1200" dirty="0"/>
          </a:p>
        </p:txBody>
      </p:sp>
      <p:sp>
        <p:nvSpPr>
          <p:cNvPr id="4" name="Platshållare för bildnummer 3"/>
          <p:cNvSpPr>
            <a:spLocks noGrp="1"/>
          </p:cNvSpPr>
          <p:nvPr>
            <p:ph type="sldNum" sz="quarter" idx="5"/>
          </p:nvPr>
        </p:nvSpPr>
        <p:spPr/>
        <p:txBody>
          <a:bodyPr/>
          <a:lstStyle/>
          <a:p>
            <a:fld id="{6391D9B3-0424-AE4A-B8B4-BBEE3C89A386}" type="slidenum">
              <a:rPr lang="sv-SE" smtClean="0"/>
              <a:t>17</a:t>
            </a:fld>
            <a:endParaRPr lang="sv-SE"/>
          </a:p>
        </p:txBody>
      </p:sp>
    </p:spTree>
    <p:extLst>
      <p:ext uri="{BB962C8B-B14F-4D97-AF65-F5344CB8AC3E}">
        <p14:creationId xmlns:p14="http://schemas.microsoft.com/office/powerpoint/2010/main" val="5025665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6391D9B3-0424-AE4A-B8B4-BBEE3C89A386}" type="slidenum">
              <a:rPr lang="sv-SE" smtClean="0"/>
              <a:t>18</a:t>
            </a:fld>
            <a:endParaRPr lang="sv-SE"/>
          </a:p>
        </p:txBody>
      </p:sp>
    </p:spTree>
    <p:extLst>
      <p:ext uri="{BB962C8B-B14F-4D97-AF65-F5344CB8AC3E}">
        <p14:creationId xmlns:p14="http://schemas.microsoft.com/office/powerpoint/2010/main" val="22115751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6391D9B3-0424-AE4A-B8B4-BBEE3C89A386}" type="slidenum">
              <a:rPr lang="sv-SE" smtClean="0"/>
              <a:t>19</a:t>
            </a:fld>
            <a:endParaRPr lang="sv-SE"/>
          </a:p>
        </p:txBody>
      </p:sp>
    </p:spTree>
    <p:extLst>
      <p:ext uri="{BB962C8B-B14F-4D97-AF65-F5344CB8AC3E}">
        <p14:creationId xmlns:p14="http://schemas.microsoft.com/office/powerpoint/2010/main" val="8971281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t>Konsumenternas Försäkringsbyrå - stiftelse </a:t>
            </a:r>
          </a:p>
          <a:p>
            <a:r>
              <a:rPr lang="sv-SE" dirty="0"/>
              <a:t>Konsumenternas Försäkringsbyrå är en stiftelse som bildades 1979. Enligt våra stadgar ska vi vägleda, informera och hjälpa konsumenter i försäkringsfrågor.</a:t>
            </a:r>
          </a:p>
          <a:p>
            <a:r>
              <a:rPr lang="sv-SE" dirty="0"/>
              <a:t>Konsumenterna försäkringsbyrå är helt oberoende. Hur är vi det? Vi har tre huvudmän. Det är Finansinspektionen, Konsumentverket och Svensk Försäkring.</a:t>
            </a:r>
          </a:p>
          <a:p>
            <a:r>
              <a:rPr lang="sv-SE" dirty="0"/>
              <a:t>Svensk Försäkring är en branschorganisation. Myndigheterna, dvs Finansinspektionen och Konsumentverket har majoritet i vår styrelse. Försäkringsbranschen finansierar vår verksamhet, men myndigheterna är i majoritet och därför är vi oberoende. Vi har alltid ett konsumentperspektiv i det vi gör. Vår huvuduppgift är att ge oberoende kostnadsfri vägledning till konsumenter. Sedan återkopplar vi de konsumentproblem vi ser till våra huvudmän, alltså till både myndigheterna och försäkringsbranschen.</a:t>
            </a:r>
          </a:p>
        </p:txBody>
      </p:sp>
      <p:sp>
        <p:nvSpPr>
          <p:cNvPr id="4" name="Platshållare för bildnummer 3"/>
          <p:cNvSpPr>
            <a:spLocks noGrp="1"/>
          </p:cNvSpPr>
          <p:nvPr>
            <p:ph type="sldNum" sz="quarter" idx="5"/>
          </p:nvPr>
        </p:nvSpPr>
        <p:spPr/>
        <p:txBody>
          <a:bodyPr/>
          <a:lstStyle/>
          <a:p>
            <a:fld id="{6391D9B3-0424-AE4A-B8B4-BBEE3C89A386}" type="slidenum">
              <a:rPr lang="sv-SE" smtClean="0"/>
              <a:t>2</a:t>
            </a:fld>
            <a:endParaRPr lang="sv-SE"/>
          </a:p>
        </p:txBody>
      </p:sp>
    </p:spTree>
    <p:extLst>
      <p:ext uri="{BB962C8B-B14F-4D97-AF65-F5344CB8AC3E}">
        <p14:creationId xmlns:p14="http://schemas.microsoft.com/office/powerpoint/2010/main" val="40289617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Varför försäkrad?</a:t>
            </a:r>
          </a:p>
          <a:p>
            <a:pPr marL="0" marR="0" lvl="0" indent="0" algn="l" defTabSz="914400" rtl="0" eaLnBrk="1" fontAlgn="auto" latinLnBrk="0" hangingPunct="1">
              <a:lnSpc>
                <a:spcPct val="100000"/>
              </a:lnSpc>
              <a:spcBef>
                <a:spcPts val="0"/>
              </a:spcBef>
              <a:spcAft>
                <a:spcPts val="0"/>
              </a:spcAft>
              <a:buClrTx/>
              <a:buSzTx/>
              <a:buFontTx/>
              <a:buNone/>
              <a:tabLst/>
              <a:defRPr/>
            </a:pPr>
            <a:r>
              <a:rPr lang="sv-SE" b="0" dirty="0"/>
              <a:t>En försäkring är ett avtal mellan dig och ett försäkringsbolag där du betalar en premie (avgift) för att få ekonomiskt skydd om något oväntat händer, som en olycka, sjukdom, stöld eller skada på egendom. Försäkringsbolaget hjälper dig då att täcka kostnaderna enligt avtalet.</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b="0"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Ett komplement till socialförsäkringarna</a:t>
            </a: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Om du blir sjuk, får barn eller går i pension får du ersättning från socialförsäkringarna. Vissa får också ersättning från sin arbetsgivare i de situationerna. Samhällets skydd är inte tillräckligt, därför är det bra att ha privata </a:t>
            </a:r>
            <a:r>
              <a:rPr lang="sv-SE" dirty="0" err="1"/>
              <a:t>föräkringar</a:t>
            </a:r>
            <a:r>
              <a:rPr lang="sv-SE" dirty="0"/>
              <a:t>. Däremot behöver du teckna egna, privata försäkringar för att få ersättning för till exempel skador som drabbar ditt hem, bil och annat.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b="0"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Delad risk</a:t>
            </a: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Många personer delar på en risk, så om något allvarlig inträffar t ex med ditt hem så finns en trygghet att skadorna ersätts. Behovet styr vad man ska ha för försäkringsskydd.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ea typeface="Arial" charset="0"/>
                <a:cs typeface="Arial" charset="0"/>
              </a:rPr>
              <a:t>Katastrofskydd</a:t>
            </a: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Om det värsta inträffar såsom en omfattande brand eller vattenskada i ditt hem finns en trygghet att klara av situationen ekonomiskt med hjälp från försäkringen.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ea typeface="Arial" charset="0"/>
                <a:cs typeface="Arial" charset="0"/>
              </a:rPr>
              <a:t>Trygghet i livets faser</a:t>
            </a:r>
          </a:p>
          <a:p>
            <a:pPr marL="0" marR="0" lvl="0" indent="0" algn="l" defTabSz="914400" rtl="0" eaLnBrk="1" fontAlgn="auto" latinLnBrk="0" hangingPunct="1">
              <a:lnSpc>
                <a:spcPct val="100000"/>
              </a:lnSpc>
              <a:spcBef>
                <a:spcPts val="0"/>
              </a:spcBef>
              <a:spcAft>
                <a:spcPts val="0"/>
              </a:spcAft>
              <a:buClrTx/>
              <a:buSzTx/>
              <a:buFontTx/>
              <a:buNone/>
              <a:tabLst/>
              <a:defRPr/>
            </a:pPr>
            <a:r>
              <a:rPr lang="sv-SE" b="0" dirty="0">
                <a:ea typeface="Arial" charset="0"/>
                <a:cs typeface="Arial" charset="0"/>
              </a:rPr>
              <a:t>Se över ditt försäkringsskydd med jämna mellanrum och särskilt om något förändras i livet. Sådana situationer kan exempelvis vara byte av boende, får nytt arbete, skaffar barn, blir sambo, flyttar till seniorboende, reser utomlands eller köper en bil.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ea typeface="Arial" charset="0"/>
                <a:cs typeface="Arial" charset="0"/>
              </a:rPr>
              <a:t>Behovsguide. Länk lägg in!</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p:txBody>
      </p:sp>
      <p:sp>
        <p:nvSpPr>
          <p:cNvPr id="4" name="Platshållare för bildnummer 3"/>
          <p:cNvSpPr>
            <a:spLocks noGrp="1"/>
          </p:cNvSpPr>
          <p:nvPr>
            <p:ph type="sldNum" sz="quarter" idx="5"/>
          </p:nvPr>
        </p:nvSpPr>
        <p:spPr/>
        <p:txBody>
          <a:bodyPr/>
          <a:lstStyle/>
          <a:p>
            <a:fld id="{6391D9B3-0424-AE4A-B8B4-BBEE3C89A386}" type="slidenum">
              <a:rPr lang="sv-SE" smtClean="0"/>
              <a:t>3</a:t>
            </a:fld>
            <a:endParaRPr lang="sv-SE"/>
          </a:p>
        </p:txBody>
      </p:sp>
    </p:spTree>
    <p:extLst>
      <p:ext uri="{BB962C8B-B14F-4D97-AF65-F5344CB8AC3E}">
        <p14:creationId xmlns:p14="http://schemas.microsoft.com/office/powerpoint/2010/main" val="41653939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79768" y="4777194"/>
            <a:ext cx="5438140" cy="4070244"/>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Webbplats konsumenternas.se</a:t>
            </a: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Konsumenternas.se är ett samarbete mellan Konsumenternas Bank- och finansbyrå och Konsumenternas Försäkringsbyrå. Besök oss på www.konsumenternas.se.</a:t>
            </a:r>
          </a:p>
          <a:p>
            <a:r>
              <a:rPr lang="sv-SE" dirty="0"/>
              <a:t>Webbplatsen fokuserar på hjälp till självhjälp genom fakta och olika verktyg för att utvärdera bank- och försäkringstjänster. </a:t>
            </a:r>
          </a:p>
          <a:p>
            <a:r>
              <a:rPr lang="sv-SE" dirty="0"/>
              <a:t>För personlig vägledning kan konsumenter ringa, mejla eller skriva brev till oss. </a:t>
            </a:r>
          </a:p>
          <a:p>
            <a:endParaRPr lang="sv-SE" dirty="0"/>
          </a:p>
          <a:p>
            <a:r>
              <a:rPr lang="sv-SE" b="1" dirty="0"/>
              <a:t>Guider och checklistor:  </a:t>
            </a:r>
          </a:p>
          <a:p>
            <a:r>
              <a:rPr lang="sv-SE" b="0" dirty="0"/>
              <a:t>Vi har många olika guider och checklistor för olika situationer. Se exempelvis vår R</a:t>
            </a:r>
            <a:r>
              <a:rPr lang="sv-SE" dirty="0"/>
              <a:t>eseguide, flygförseningsguide, Begära ersättning för personskador, Pensionsguider.</a:t>
            </a:r>
          </a:p>
          <a:p>
            <a:r>
              <a:rPr lang="sv-SE" dirty="0"/>
              <a:t>https://www.konsumenternas.se/konsumentstod/guider--checklistor/</a:t>
            </a:r>
          </a:p>
          <a:p>
            <a:endParaRPr lang="sv-SE" b="1" dirty="0"/>
          </a:p>
          <a:p>
            <a:r>
              <a:rPr lang="sv-SE" b="1" dirty="0"/>
              <a:t>Klagoguiden:</a:t>
            </a:r>
          </a:p>
          <a:p>
            <a:r>
              <a:rPr lang="sv-SE" b="0" dirty="0"/>
              <a:t>Klaga i ett försäkringsärende</a:t>
            </a:r>
          </a:p>
          <a:p>
            <a:r>
              <a:rPr lang="sv-SE" dirty="0"/>
              <a:t>https://www.konsumenternas.se/konsumentstod/klaga-angra-anmal/klaga-i-ett-forsakringsarende/</a:t>
            </a:r>
          </a:p>
          <a:p>
            <a:endParaRPr lang="sv-SE" dirty="0"/>
          </a:p>
          <a:p>
            <a:r>
              <a:rPr lang="sv-SE" b="1" dirty="0"/>
              <a:t>Rättsfall och beslut:  </a:t>
            </a:r>
          </a:p>
          <a:p>
            <a:r>
              <a:rPr lang="sv-SE" b="0" dirty="0"/>
              <a:t>Här hittar du referat av rättsfall från domstolar och av beslut från Allmänna reklamationsnämnden - ARN. </a:t>
            </a:r>
          </a:p>
          <a:p>
            <a:r>
              <a:rPr lang="sv-SE" dirty="0"/>
              <a:t>https://www.konsumenternas.se/konsumentstod/lag-ratt/rattsfall-och-beslut/</a:t>
            </a:r>
          </a:p>
          <a:p>
            <a:endParaRPr lang="sv-SE" dirty="0"/>
          </a:p>
        </p:txBody>
      </p:sp>
      <p:sp>
        <p:nvSpPr>
          <p:cNvPr id="4" name="Platshållare för bildnummer 3"/>
          <p:cNvSpPr>
            <a:spLocks noGrp="1"/>
          </p:cNvSpPr>
          <p:nvPr>
            <p:ph type="sldNum" sz="quarter" idx="5"/>
          </p:nvPr>
        </p:nvSpPr>
        <p:spPr/>
        <p:txBody>
          <a:bodyPr/>
          <a:lstStyle/>
          <a:p>
            <a:fld id="{6391D9B3-0424-AE4A-B8B4-BBEE3C89A386}" type="slidenum">
              <a:rPr lang="sv-SE" smtClean="0"/>
              <a:t>4</a:t>
            </a:fld>
            <a:endParaRPr lang="sv-SE"/>
          </a:p>
        </p:txBody>
      </p:sp>
    </p:spTree>
    <p:extLst>
      <p:ext uri="{BB962C8B-B14F-4D97-AF65-F5344CB8AC3E}">
        <p14:creationId xmlns:p14="http://schemas.microsoft.com/office/powerpoint/2010/main" val="1366057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79768" y="4840607"/>
            <a:ext cx="5342890" cy="4587977"/>
          </a:xfrm>
        </p:spPr>
        <p:txBody>
          <a:bodyPr/>
          <a:lstStyle/>
          <a:p>
            <a:pPr algn="l"/>
            <a:r>
              <a:rPr lang="sv-SE" b="1" i="0" dirty="0">
                <a:solidFill>
                  <a:srgbClr val="22252A"/>
                </a:solidFill>
                <a:effectLst/>
              </a:rPr>
              <a:t>Du kan exempelvis klaga på försäkringsbolaget om du:</a:t>
            </a:r>
            <a:endParaRPr lang="sv-SE" b="0" i="0" dirty="0">
              <a:solidFill>
                <a:srgbClr val="22252A"/>
              </a:solidFill>
              <a:effectLst/>
            </a:endParaRPr>
          </a:p>
          <a:p>
            <a:pPr marL="171450" indent="-171450" algn="l">
              <a:buFont typeface="Arial" panose="020B0604020202020204" pitchFamily="34" charset="0"/>
              <a:buChar char="•"/>
            </a:pPr>
            <a:r>
              <a:rPr lang="sv-SE" b="0" i="0" dirty="0">
                <a:solidFill>
                  <a:srgbClr val="22252A"/>
                </a:solidFill>
                <a:effectLst/>
              </a:rPr>
              <a:t>upplever att du saknar information om ditt ärende</a:t>
            </a:r>
          </a:p>
          <a:p>
            <a:pPr marL="171450" indent="-171450" algn="l">
              <a:buFont typeface="Arial" panose="020B0604020202020204" pitchFamily="34" charset="0"/>
              <a:buChar char="•"/>
            </a:pPr>
            <a:r>
              <a:rPr lang="sv-SE" b="0" i="0" dirty="0">
                <a:solidFill>
                  <a:srgbClr val="22252A"/>
                </a:solidFill>
                <a:effectLst/>
              </a:rPr>
              <a:t>inte får någon återkoppling i ditt ärende</a:t>
            </a:r>
          </a:p>
          <a:p>
            <a:pPr marL="171450" indent="-171450" algn="l">
              <a:buFont typeface="Arial" panose="020B0604020202020204" pitchFamily="34" charset="0"/>
              <a:buChar char="•"/>
            </a:pPr>
            <a:r>
              <a:rPr lang="sv-SE" b="0" i="0" dirty="0">
                <a:solidFill>
                  <a:srgbClr val="22252A"/>
                </a:solidFill>
                <a:effectLst/>
              </a:rPr>
              <a:t>fått fel eller bristfällig information i säljsamtalet när du tecknade försäkringen</a:t>
            </a:r>
          </a:p>
          <a:p>
            <a:pPr marL="171450" indent="-171450" algn="l">
              <a:buFont typeface="Arial" panose="020B0604020202020204" pitchFamily="34" charset="0"/>
              <a:buChar char="•"/>
            </a:pPr>
            <a:r>
              <a:rPr lang="sv-SE" b="0" i="0" dirty="0">
                <a:solidFill>
                  <a:srgbClr val="22252A"/>
                </a:solidFill>
                <a:effectLst/>
              </a:rPr>
              <a:t>tycker att handläggningstiden är orimligt lång</a:t>
            </a:r>
          </a:p>
          <a:p>
            <a:pPr marL="171450" indent="-171450" algn="l">
              <a:buFont typeface="Arial" panose="020B0604020202020204" pitchFamily="34" charset="0"/>
              <a:buChar char="•"/>
            </a:pPr>
            <a:r>
              <a:rPr lang="sv-SE" b="0" i="0" dirty="0">
                <a:solidFill>
                  <a:srgbClr val="22252A"/>
                </a:solidFill>
                <a:effectLst/>
              </a:rPr>
              <a:t>är missnöjd med bemötandet.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b="0" i="0" dirty="0">
                <a:solidFill>
                  <a:srgbClr val="22252A"/>
                </a:solidFill>
                <a:effectLst/>
              </a:rPr>
              <a:t>tycker att du fått vänta orimligt länge på en åtgärd från försäkringsbolaget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sv-SE" b="0" i="0" dirty="0">
              <a:solidFill>
                <a:srgbClr val="22252A"/>
              </a:solidFill>
              <a:effectLst/>
            </a:endParaRPr>
          </a:p>
          <a:p>
            <a:pPr algn="l"/>
            <a:r>
              <a:rPr lang="sv-SE" b="1" i="0" dirty="0">
                <a:solidFill>
                  <a:srgbClr val="22252A"/>
                </a:solidFill>
                <a:effectLst/>
              </a:rPr>
              <a:t>Vem ska man klaga till på försäkringsbolaget</a:t>
            </a:r>
          </a:p>
          <a:p>
            <a:pPr algn="l"/>
            <a:r>
              <a:rPr lang="sv-SE" b="0" i="0" dirty="0">
                <a:solidFill>
                  <a:srgbClr val="22252A"/>
                </a:solidFill>
                <a:effectLst/>
              </a:rPr>
              <a:t>Vänd dig till din handläggare eller handläggarens chef och begär omprövning vid missnöje med beslut eller anser beslutet är felaktigt. Många försäkringsbolag har en intern nämnd, klagomålsansvarig eller kundombudsman som omprövar beslut om du som kund begär det. Dem kan du även vända dig till om du är missnöjd med bemötande eller handläggningstid. Fråga ditt försäkringsbolag vad som gäller.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sv-SE" b="0" i="0" dirty="0">
              <a:solidFill>
                <a:srgbClr val="22252A"/>
              </a:solidFill>
              <a:effectLst/>
            </a:endParaRPr>
          </a:p>
          <a:p>
            <a:pPr algn="l"/>
            <a:r>
              <a:rPr lang="sv-SE" b="1" i="0" dirty="0">
                <a:solidFill>
                  <a:srgbClr val="22252A"/>
                </a:solidFill>
                <a:effectLst/>
              </a:rPr>
              <a:t>Handläggningstid</a:t>
            </a:r>
          </a:p>
          <a:p>
            <a:pPr algn="l"/>
            <a:r>
              <a:rPr lang="sv-SE" b="0" i="0" dirty="0">
                <a:solidFill>
                  <a:srgbClr val="22252A"/>
                </a:solidFill>
                <a:effectLst/>
              </a:rPr>
              <a:t>Ersättning ska betalas senast en månad efter det du lagt fram den utredning som kan begäras av dig. Kravet på vad som kan begäras av dig har satts lågt i avgöranden från Allmänna reklamationsnämnden. </a:t>
            </a:r>
          </a:p>
          <a:p>
            <a:pPr algn="l"/>
            <a:endParaRPr lang="sv-SE" b="0" i="0" dirty="0">
              <a:solidFill>
                <a:srgbClr val="22252A"/>
              </a:solidFill>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b="1" i="0" dirty="0">
                <a:solidFill>
                  <a:srgbClr val="22252A"/>
                </a:solidFill>
                <a:effectLst/>
              </a:rPr>
              <a:t>Klaga i tid!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b="0" i="0" dirty="0">
                <a:solidFill>
                  <a:srgbClr val="22252A"/>
                </a:solidFill>
                <a:effectLst/>
              </a:rPr>
              <a:t>https://www.konsumenternas.se/konsumentstod/klaga-angra-anmal/klaga-i-ett-forsakringsarende/</a:t>
            </a:r>
          </a:p>
        </p:txBody>
      </p:sp>
      <p:sp>
        <p:nvSpPr>
          <p:cNvPr id="4" name="Platshållare för bildnummer 3"/>
          <p:cNvSpPr>
            <a:spLocks noGrp="1"/>
          </p:cNvSpPr>
          <p:nvPr>
            <p:ph type="sldNum" sz="quarter" idx="5"/>
          </p:nvPr>
        </p:nvSpPr>
        <p:spPr/>
        <p:txBody>
          <a:bodyPr/>
          <a:lstStyle/>
          <a:p>
            <a:fld id="{6391D9B3-0424-AE4A-B8B4-BBEE3C89A386}" type="slidenum">
              <a:rPr lang="sv-SE" smtClean="0"/>
              <a:t>5</a:t>
            </a:fld>
            <a:endParaRPr lang="sv-SE"/>
          </a:p>
        </p:txBody>
      </p:sp>
    </p:spTree>
    <p:extLst>
      <p:ext uri="{BB962C8B-B14F-4D97-AF65-F5344CB8AC3E}">
        <p14:creationId xmlns:p14="http://schemas.microsoft.com/office/powerpoint/2010/main" val="31086436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79767" y="4888393"/>
            <a:ext cx="5390305" cy="4070256"/>
          </a:xfrm>
        </p:spPr>
        <p:txBody>
          <a:bodyPr/>
          <a:lstStyle/>
          <a:p>
            <a:r>
              <a:rPr lang="sv-SE" b="1" i="0" dirty="0">
                <a:solidFill>
                  <a:srgbClr val="22252A"/>
                </a:solidFill>
                <a:effectLst/>
              </a:rPr>
              <a:t>Missnöjd med försäkringsbolaget</a:t>
            </a:r>
          </a:p>
          <a:p>
            <a:r>
              <a:rPr lang="sv-SE" b="0" i="0" dirty="0">
                <a:solidFill>
                  <a:srgbClr val="22252A"/>
                </a:solidFill>
                <a:effectLst/>
              </a:rPr>
              <a:t>Många kontaktar oss när de är missnöjda med sitt försäkringsbolag. Det kan handla om ett beslut, handläggarens bemötande eller en lång handläggningstid. Men vad kan man egentligen kräva som konsument, hur bör man skriva och vem ska man kontakta i olika lägen? Det kan du läsa om i Klagoguiden.</a:t>
            </a:r>
          </a:p>
          <a:p>
            <a:r>
              <a:rPr lang="sv-SE" altLang="sv-SE" dirty="0"/>
              <a:t>Om du är missnöjd med till exempel en ersättning från ett försäkringsbolag ska du klaga på beslutet. På konsumenternas.se finns en klagoguide som ger hjälp. </a:t>
            </a:r>
          </a:p>
          <a:p>
            <a:r>
              <a:rPr lang="sv-SE" altLang="sv-SE" dirty="0"/>
              <a:t>Om du vill att försäkringsbolaget ska ändra sitt beslut måste du skriva till dem att du "begär omprövning av beslutet".</a:t>
            </a:r>
          </a:p>
          <a:p>
            <a:r>
              <a:rPr lang="sv-SE" altLang="sv-SE" dirty="0"/>
              <a:t>Bäst är att du klagar skriftligt (per brev eller mejl) och också får ett skriftligt svar. När man klagar skriftligt kan man visa att man klagat inom rimlig tid och det är ingen tvekan om vad som sagts. </a:t>
            </a:r>
          </a:p>
          <a:p>
            <a:endParaRPr lang="sv-SE" altLang="sv-SE" dirty="0"/>
          </a:p>
          <a:p>
            <a:r>
              <a:rPr lang="sv-SE" altLang="sv-SE" b="1" dirty="0"/>
              <a:t>När du klagar: </a:t>
            </a:r>
          </a:p>
          <a:p>
            <a:pPr marL="171450" indent="-171450">
              <a:buFont typeface="Arial" panose="020B0604020202020204" pitchFamily="34" charset="0"/>
              <a:buChar char="•"/>
            </a:pPr>
            <a:r>
              <a:rPr lang="sv-SE" altLang="sv-SE" dirty="0"/>
              <a:t>Ange vilket ärende det gäller</a:t>
            </a:r>
          </a:p>
          <a:p>
            <a:pPr marL="171450" indent="-171450">
              <a:buFont typeface="Arial" panose="020B0604020202020204" pitchFamily="34" charset="0"/>
              <a:buChar char="•"/>
            </a:pPr>
            <a:r>
              <a:rPr lang="sv-SE" altLang="sv-SE" dirty="0"/>
              <a:t>Beskriv vad du är missnöjd med</a:t>
            </a:r>
          </a:p>
          <a:p>
            <a:pPr marL="171450" indent="-171450">
              <a:buFont typeface="Arial" panose="020B0604020202020204" pitchFamily="34" charset="0"/>
              <a:buChar char="•"/>
            </a:pPr>
            <a:r>
              <a:rPr lang="sv-SE" altLang="sv-SE" dirty="0"/>
              <a:t>Begär en bättre motivering om du fått ett nej</a:t>
            </a:r>
          </a:p>
          <a:p>
            <a:pPr marL="0" indent="0">
              <a:buFont typeface="Arial" panose="020B0604020202020204" pitchFamily="34" charset="0"/>
              <a:buNone/>
            </a:pPr>
            <a:endParaRPr lang="sv-SE" altLang="sv-SE" b="1" dirty="0"/>
          </a:p>
          <a:p>
            <a:pPr marL="0" indent="0">
              <a:buFont typeface="Arial" panose="020B0604020202020204" pitchFamily="34" charset="0"/>
              <a:buNone/>
            </a:pPr>
            <a:endParaRPr lang="sv-SE" altLang="sv-SE" b="1" dirty="0"/>
          </a:p>
          <a:p>
            <a:r>
              <a:rPr lang="sv-SE" altLang="sv-SE" dirty="0"/>
              <a:t>Klagoguide: https://www.konsumenternas.se/konsumentstod/klaga-angra-anmal/klaga-i-ett-forsakringsarende/</a:t>
            </a:r>
          </a:p>
          <a:p>
            <a:endParaRPr lang="sv-SE" dirty="0"/>
          </a:p>
        </p:txBody>
      </p:sp>
      <p:sp>
        <p:nvSpPr>
          <p:cNvPr id="4" name="Platshållare för bildnummer 3"/>
          <p:cNvSpPr>
            <a:spLocks noGrp="1"/>
          </p:cNvSpPr>
          <p:nvPr>
            <p:ph type="sldNum" sz="quarter" idx="5"/>
          </p:nvPr>
        </p:nvSpPr>
        <p:spPr/>
        <p:txBody>
          <a:bodyPr/>
          <a:lstStyle/>
          <a:p>
            <a:fld id="{6391D9B3-0424-AE4A-B8B4-BBEE3C89A386}" type="slidenum">
              <a:rPr lang="sv-SE" smtClean="0"/>
              <a:t>6</a:t>
            </a:fld>
            <a:endParaRPr lang="sv-SE"/>
          </a:p>
        </p:txBody>
      </p:sp>
    </p:spTree>
    <p:extLst>
      <p:ext uri="{BB962C8B-B14F-4D97-AF65-F5344CB8AC3E}">
        <p14:creationId xmlns:p14="http://schemas.microsoft.com/office/powerpoint/2010/main" val="40188271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79768" y="4777194"/>
            <a:ext cx="5438140" cy="4651389"/>
          </a:xfrm>
        </p:spPr>
        <p:txBody>
          <a:bodyPr/>
          <a:lstStyle/>
          <a:p>
            <a:r>
              <a:rPr lang="sv-SE" b="1" dirty="0"/>
              <a:t>Försäkringsbehovet varierar</a:t>
            </a:r>
          </a:p>
          <a:p>
            <a:r>
              <a:rPr lang="sv-SE" dirty="0"/>
              <a:t>Här är en översikt. Alla behöver vara försäkrade. Du har då ett ekonomiskt skydd om olyckan är framme. Men vilka försäkringar som just du behöver beror mycket på din livssituation och vad du äger. Behöver jag samma försäkringar när jag lever själv som med barn? Behöver jag någon särskild försäkring när jag pluggar eller har blivit pensionär? </a:t>
            </a:r>
          </a:p>
          <a:p>
            <a:endParaRPr lang="sv-SE" dirty="0"/>
          </a:p>
          <a:p>
            <a:r>
              <a:rPr lang="sv-SE" b="1" dirty="0"/>
              <a:t>Vilka försäkringar behöver du</a:t>
            </a:r>
          </a:p>
          <a:p>
            <a:r>
              <a:rPr lang="sv-SE" dirty="0"/>
              <a:t>Ett sätt att tänka kring sitt försäkringsbehov är att dela in försäkringarna i grupper: krav enligt lag, alla ska ha, nödvändiga och bra att ha. Andra försäkringar kan du till och med fundera på att prioritera bort. Den enda försäkring det är lag på är trafikförsäkring. Det måste du ha, om du har bil. Oftast behöver du även halv- eller helförsäkring på bilen.</a:t>
            </a:r>
          </a:p>
          <a:p>
            <a:endParaRPr lang="sv-SE" dirty="0"/>
          </a:p>
          <a:p>
            <a:r>
              <a:rPr lang="sv-SE" dirty="0"/>
              <a:t>Alla i Sverige ska ha en hemförsäkring, oavsett om du bor i hyresrätt, bostadsrätt eller villa.  För en barnfamilj är en barnförsäkring ett betydelsefullt komplement till samhällets skydd. Ibland kan det också vara nödvändigt med en livförsäkring.</a:t>
            </a:r>
          </a:p>
          <a:p>
            <a:endParaRPr lang="sv-SE" dirty="0"/>
          </a:p>
          <a:p>
            <a:r>
              <a:rPr lang="sv-SE" dirty="0"/>
              <a:t>Det är också nödvändigt att försäkra djur, fritidshus, bilar och båtar. Det kan vara bra att ha en olycksfallsförsäkring, en sjuk- och olycksfallsförsäkring, en inkomstförsäkring, en sjukvårdsförsäkring och en eller flera livförsäkringar.</a:t>
            </a:r>
          </a:p>
          <a:p>
            <a:r>
              <a:rPr lang="sv-SE" dirty="0"/>
              <a:t>Det finns en rad försäkringar du kan fundera på om du verkligen behöver, som till exempel produktförsäkringar, ID-skyddsförsäkring, separat assistansförsäkring och extra avbeställningsskydd. Undvik också att ha två hemförsäkringar, du kanske redan är försäkrad via ditt fackförbund.</a:t>
            </a:r>
          </a:p>
          <a:p>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OBS! Se den här informationen som tankar, idéer och exempel på hur du kan prioritera - inte som rådgivning eller personliga rekommendationer. Du måste alltid fatta egna beslut baserade på din situation.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Guide: Vilka försäkringar man behöver kan du läsa mer om på vår webbplats.</a:t>
            </a: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https://www.konsumenternas.se/konsumentstod/guider--checklistor/guider---forsakring/vilka-forsakringar-behover-jag/</a:t>
            </a:r>
          </a:p>
        </p:txBody>
      </p:sp>
      <p:sp>
        <p:nvSpPr>
          <p:cNvPr id="4" name="Platshållare för bildnummer 3"/>
          <p:cNvSpPr>
            <a:spLocks noGrp="1"/>
          </p:cNvSpPr>
          <p:nvPr>
            <p:ph type="sldNum" sz="quarter" idx="5"/>
          </p:nvPr>
        </p:nvSpPr>
        <p:spPr/>
        <p:txBody>
          <a:bodyPr/>
          <a:lstStyle/>
          <a:p>
            <a:fld id="{6391D9B3-0424-AE4A-B8B4-BBEE3C89A386}" type="slidenum">
              <a:rPr lang="sv-SE" smtClean="0"/>
              <a:t>7</a:t>
            </a:fld>
            <a:endParaRPr lang="sv-SE"/>
          </a:p>
        </p:txBody>
      </p:sp>
    </p:spTree>
    <p:extLst>
      <p:ext uri="{BB962C8B-B14F-4D97-AF65-F5344CB8AC3E}">
        <p14:creationId xmlns:p14="http://schemas.microsoft.com/office/powerpoint/2010/main" val="7741966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79768" y="4777194"/>
            <a:ext cx="5438140" cy="4119671"/>
          </a:xfrm>
        </p:spPr>
        <p:txBody>
          <a:bodyPr/>
          <a:lstStyle/>
          <a:p>
            <a:pPr algn="l"/>
            <a:r>
              <a:rPr lang="sv-SE" b="1" i="0" dirty="0">
                <a:solidFill>
                  <a:srgbClr val="22252A"/>
                </a:solidFill>
                <a:effectLst/>
              </a:rPr>
              <a:t>Trafikförsäkring obligatorisk</a:t>
            </a:r>
          </a:p>
          <a:p>
            <a:pPr algn="l"/>
            <a:r>
              <a:rPr lang="sv-SE" b="0" i="0" dirty="0">
                <a:solidFill>
                  <a:srgbClr val="22252A"/>
                </a:solidFill>
                <a:effectLst/>
              </a:rPr>
              <a:t>Trafikförsäkring krävs enligt lag. Den ersätter alla person- och sakskador som bilen orsakat, men inte skador på din egen bil. </a:t>
            </a:r>
            <a:r>
              <a:rPr lang="sv-SE" dirty="0"/>
              <a:t>Den enda försäkring det är lag på att ha är trafikförsäkringen om du har en bil. </a:t>
            </a:r>
          </a:p>
          <a:p>
            <a:pPr algn="l"/>
            <a:endParaRPr lang="sv-SE" dirty="0"/>
          </a:p>
          <a:p>
            <a:pPr algn="l"/>
            <a:r>
              <a:rPr lang="sv-SE" b="1" dirty="0"/>
              <a:t>Halv- eller helförsäkring</a:t>
            </a:r>
          </a:p>
          <a:p>
            <a:pPr algn="l"/>
            <a:r>
              <a:rPr lang="sv-SE" dirty="0"/>
              <a:t>Men oftast behöver du även hel- eller halvförsäkring på bilen. </a:t>
            </a:r>
            <a:r>
              <a:rPr lang="sv-SE" b="0" i="0" dirty="0">
                <a:solidFill>
                  <a:srgbClr val="22252A"/>
                </a:solidFill>
                <a:effectLst/>
              </a:rPr>
              <a:t>En halvförsäkring innehåller vanligen trafik-, stöld-, brand-, glas-, allrisk-, maskin-, räddnings- och rättsskyddsförsäkring. En helförsäkring består av både halvförsäkring och vagnskadeförsäkring. Vagnskadeförsäkringen betalar skador på din egen bil till exempel vid en trafikolycka eller skadegörelse. </a:t>
            </a:r>
          </a:p>
          <a:p>
            <a:pPr algn="l"/>
            <a:endParaRPr lang="sv-SE" b="0" i="0" dirty="0">
              <a:solidFill>
                <a:srgbClr val="22252A"/>
              </a:solidFill>
              <a:effectLst/>
            </a:endParaRPr>
          </a:p>
          <a:p>
            <a:pPr algn="l"/>
            <a:r>
              <a:rPr lang="sv-SE" b="1" i="0" dirty="0">
                <a:solidFill>
                  <a:srgbClr val="22252A"/>
                </a:solidFill>
                <a:effectLst/>
              </a:rPr>
              <a:t>Försäkrat intresse - vad är det?</a:t>
            </a:r>
          </a:p>
          <a:p>
            <a:pPr algn="l"/>
            <a:r>
              <a:rPr lang="sv-SE" b="0" i="0" dirty="0">
                <a:solidFill>
                  <a:srgbClr val="22252A"/>
                </a:solidFill>
                <a:effectLst/>
              </a:rPr>
              <a:t>Försäkringsbolaget kan neka att betala ut ersättning för en skada om det inte är försäkringstagaren som är den verklige ägaren och huvudsakliga användaren av bilen. </a:t>
            </a:r>
            <a:r>
              <a:rPr lang="sv-SE" b="0" i="0" dirty="0">
                <a:effectLst/>
              </a:rPr>
              <a:t>Om det här är uppfyllt är det rätt ”försäkrat intresse” för bilen, dvs det är den som äger och oftast använder bilen som har intresset av att försäkra bilen.</a:t>
            </a:r>
          </a:p>
          <a:p>
            <a:pPr algn="l"/>
            <a:endParaRPr lang="sv-SE" b="0" i="0" dirty="0">
              <a:effectLst/>
            </a:endParaRPr>
          </a:p>
          <a:p>
            <a:pPr algn="l"/>
            <a:r>
              <a:rPr lang="sv-SE" b="0" i="0" dirty="0">
                <a:effectLst/>
              </a:rPr>
              <a:t>Till exempel en kille som nyligen fått körkort, räknas som en högre risk hos försäkringsbolagen att försäkra och därmed får en högre premie än t ex hans föräldrar som haft körkort länge. Då kan inte föräldern försäkra bilen om sonen är den huvudsaklige användaren av bilen. </a:t>
            </a:r>
          </a:p>
          <a:p>
            <a:endParaRPr lang="sv-SE" dirty="0"/>
          </a:p>
          <a:p>
            <a:pPr algn="l"/>
            <a:r>
              <a:rPr lang="sv-SE" b="0" i="0" dirty="0">
                <a:solidFill>
                  <a:srgbClr val="22252A"/>
                </a:solidFill>
                <a:effectLst/>
              </a:rPr>
              <a:t>Ägare: I försäkringsvillkoren står det att försäkringen bara gäller för den som faktiskt äger bilen. Ägare är den som verkligen äger fordonet och som har ett intresse av att försäkra det. Med ägare menas den som drabbas ekonomiskt vid en skada och kan bestämma om fordonet till exempel ska säljas. Det innebär att det inte räcker att vara ägare på pappret för att få ersättning från försäkringen om det inträffar en skada.</a:t>
            </a:r>
          </a:p>
          <a:p>
            <a:pPr algn="l"/>
            <a:endParaRPr lang="sv-SE" b="0" i="0" dirty="0">
              <a:solidFill>
                <a:srgbClr val="22252A"/>
              </a:solidFill>
              <a:effectLst/>
            </a:endParaRPr>
          </a:p>
          <a:p>
            <a:pPr algn="l"/>
            <a:r>
              <a:rPr lang="sv-SE" b="0" i="0" dirty="0">
                <a:solidFill>
                  <a:srgbClr val="22252A"/>
                </a:solidFill>
                <a:effectLst/>
              </a:rPr>
              <a:t>Brukare: I de allra flesta försäkringsvillkor framgår också att försäkringstagaren dessutom ska vara den huvudsaklige användaren (brukaren) av bilen. Brukare är den som använder fordonet och behöver inte vara samma person som ägaren eller föraren. Sammanfattningsvis gäller </a:t>
            </a:r>
            <a:r>
              <a:rPr lang="sv-SE" b="0" i="0" dirty="0">
                <a:effectLst/>
              </a:rPr>
              <a:t>att en och samma person ska vara ägare, försäkringstagare och användare av bilen, åtminstone huvudsaklig användare.</a:t>
            </a:r>
          </a:p>
          <a:p>
            <a:endParaRPr lang="sv-SE" b="0" i="0" dirty="0">
              <a:solidFill>
                <a:srgbClr val="22252A"/>
              </a:solidFill>
              <a:effectLst/>
            </a:endParaRPr>
          </a:p>
          <a:p>
            <a:r>
              <a:rPr lang="sv-SE" b="1" i="0" dirty="0">
                <a:solidFill>
                  <a:srgbClr val="22252A"/>
                </a:solidFill>
                <a:effectLst/>
              </a:rPr>
              <a:t>Hur ska man visa vem som använder bilen mest?</a:t>
            </a:r>
          </a:p>
          <a:p>
            <a:r>
              <a:rPr lang="sv-SE" b="0" i="0" dirty="0">
                <a:solidFill>
                  <a:srgbClr val="22252A"/>
                </a:solidFill>
                <a:effectLst/>
              </a:rPr>
              <a:t>Försök visa olika ekonomiska transaktioner. Hur ser betalningarna ut för bensin, bilskatt, reparationer, däckbyte, besiktning, parkeringsavgifter och parkeringsplats? </a:t>
            </a:r>
          </a:p>
          <a:p>
            <a:endParaRPr lang="sv-SE" b="0" i="0" dirty="0">
              <a:solidFill>
                <a:srgbClr val="22252A"/>
              </a:solidFill>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dirty="0">
                <a:effectLst/>
                <a:latin typeface="Calibri" panose="020F0502020204030204" pitchFamily="34" charset="0"/>
                <a:ea typeface="Calibri" panose="020F0502020204030204" pitchFamily="34" charset="0"/>
              </a:rPr>
              <a:t>Vem ska stå som ägare för försäkringen för A-traktor/EPA?</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effectLst/>
                <a:latin typeface="Calibri" panose="020F0502020204030204" pitchFamily="34" charset="0"/>
                <a:ea typeface="Calibri" panose="020F0502020204030204" pitchFamily="34" charset="0"/>
              </a:rPr>
              <a:t>Du som är ägare och huvudsaklig användare av A-traktor/EPA. Den gäller sedan för dig som är försäkringstagare, den som kör din A-traktor/EPA och passagerare.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dirty="0">
              <a:effectLst/>
              <a:latin typeface="Calibri" panose="020F050202020403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latin typeface="Calibri" panose="020F0502020204030204" pitchFamily="34" charset="0"/>
              </a:rPr>
              <a:t>Jämför bilförsäkringar:</a:t>
            </a:r>
          </a:p>
          <a:p>
            <a:pPr marL="0" marR="0" lvl="0" indent="0" algn="l" defTabSz="914400" rtl="0" eaLnBrk="1" fontAlgn="auto" latinLnBrk="0" hangingPunct="1">
              <a:lnSpc>
                <a:spcPct val="100000"/>
              </a:lnSpc>
              <a:spcBef>
                <a:spcPts val="0"/>
              </a:spcBef>
              <a:spcAft>
                <a:spcPts val="0"/>
              </a:spcAft>
              <a:buClrTx/>
              <a:buSzTx/>
              <a:buFontTx/>
              <a:buNone/>
              <a:tabLst/>
              <a:defRPr/>
            </a:pPr>
            <a:r>
              <a:rPr lang="sv-SE" b="0" dirty="0">
                <a:latin typeface="Calibri" panose="020F0502020204030204" pitchFamily="34" charset="0"/>
              </a:rPr>
              <a:t>Vi har jämfört bilförsäkring, Vi har också satt poäng och graderat dem med poäng.</a:t>
            </a:r>
          </a:p>
          <a:p>
            <a:pPr marL="0" marR="0" lvl="0" indent="0" algn="l" defTabSz="914400" rtl="0" eaLnBrk="1" fontAlgn="auto" latinLnBrk="0" hangingPunct="1">
              <a:lnSpc>
                <a:spcPct val="100000"/>
              </a:lnSpc>
              <a:spcBef>
                <a:spcPts val="0"/>
              </a:spcBef>
              <a:spcAft>
                <a:spcPts val="0"/>
              </a:spcAft>
              <a:buClrTx/>
              <a:buSzTx/>
              <a:buFontTx/>
              <a:buNone/>
              <a:tabLst/>
              <a:defRPr/>
            </a:pPr>
            <a:r>
              <a:rPr lang="sv-SE" b="0" dirty="0">
                <a:latin typeface="Calibri" panose="020F0502020204030204" pitchFamily="34" charset="0"/>
              </a:rPr>
              <a:t>https://www.konsumenternas.se/konsumentstod/jamforelser/fordons---batforsakringar/jamfor-bilforsakringar/</a:t>
            </a:r>
          </a:p>
          <a:p>
            <a:pPr algn="l"/>
            <a:endParaRPr lang="sv-SE" dirty="0">
              <a:solidFill>
                <a:srgbClr val="22252A"/>
              </a:solidFill>
            </a:endParaRPr>
          </a:p>
          <a:p>
            <a:endParaRPr lang="sv-SE" dirty="0"/>
          </a:p>
          <a:p>
            <a:endParaRPr lang="sv-SE" dirty="0"/>
          </a:p>
        </p:txBody>
      </p:sp>
      <p:sp>
        <p:nvSpPr>
          <p:cNvPr id="4" name="Platshållare för bildnummer 3"/>
          <p:cNvSpPr>
            <a:spLocks noGrp="1"/>
          </p:cNvSpPr>
          <p:nvPr>
            <p:ph type="sldNum" sz="quarter" idx="5"/>
          </p:nvPr>
        </p:nvSpPr>
        <p:spPr/>
        <p:txBody>
          <a:bodyPr/>
          <a:lstStyle/>
          <a:p>
            <a:fld id="{6391D9B3-0424-AE4A-B8B4-BBEE3C89A386}" type="slidenum">
              <a:rPr lang="sv-SE" smtClean="0"/>
              <a:t>8</a:t>
            </a:fld>
            <a:endParaRPr lang="sv-SE"/>
          </a:p>
        </p:txBody>
      </p:sp>
    </p:spTree>
    <p:extLst>
      <p:ext uri="{BB962C8B-B14F-4D97-AF65-F5344CB8AC3E}">
        <p14:creationId xmlns:p14="http://schemas.microsoft.com/office/powerpoint/2010/main" val="30790742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086561-B5CB-C7EC-021A-007DD65BDB1A}"/>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69ED6136-C9F5-1A5F-FE67-300C52117B8D}"/>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6A87B839-5B61-499E-1D18-AF01803F7AB8}"/>
              </a:ext>
            </a:extLst>
          </p:cNvPr>
          <p:cNvSpPr>
            <a:spLocks noGrp="1"/>
          </p:cNvSpPr>
          <p:nvPr>
            <p:ph type="body" idx="1"/>
          </p:nvPr>
        </p:nvSpPr>
        <p:spPr>
          <a:xfrm>
            <a:off x="679768" y="4777194"/>
            <a:ext cx="5438140" cy="4898288"/>
          </a:xfrm>
        </p:spPr>
        <p:txBody>
          <a:bodyPr/>
          <a:lstStyle/>
          <a:p>
            <a:r>
              <a:rPr lang="sv-SE" b="1" dirty="0"/>
              <a:t>Elsparkcykel - Lagkrav trafikförsäkrad</a:t>
            </a:r>
          </a:p>
          <a:p>
            <a:r>
              <a:rPr lang="sv-SE" dirty="0"/>
              <a:t>Lagstadgad trafikförsäkring – Skyddar dig som förare på din elsparkcykel, andra trafikanter och annans egendom. Du som äger en elsparkcykel som går över en viss hastighet och/eller väger mer än en viss vikt måste enligt lag ha en trafikförsäkring. Som ägare ansvarar du för att elsparkcykeln är rätt försäkrad. Trafikförsäkringen är till för att skydda dig och andra för personskador. Den täcker också sakskador som du med din elsparkcykel orsakar andra. </a:t>
            </a:r>
          </a:p>
          <a:p>
            <a:endParaRPr lang="sv-SE" dirty="0"/>
          </a:p>
          <a:p>
            <a:r>
              <a:rPr lang="sv-SE" b="1" dirty="0"/>
              <a:t>Du måste ha en trafikförsäkring i följande fall</a:t>
            </a:r>
          </a:p>
          <a:p>
            <a:r>
              <a:rPr lang="sv-SE" dirty="0"/>
              <a:t>Eldrivna fordon som inte har någon tramp- eller vevanordning, och är konstruerade för att gå snabbare än 20 kilometer i timmen.</a:t>
            </a:r>
          </a:p>
          <a:p>
            <a:r>
              <a:rPr lang="sv-SE" dirty="0"/>
              <a:t>Eldrivna fordon som inte har någon tramp- eller vevanordning, och är konstruerade för att gå snabbare än 14 kilometer i timmen och väger mer än 25 kilo. Exempel på fordon som har de här egenskaperna är elsparkcyklar, </a:t>
            </a:r>
            <a:r>
              <a:rPr lang="sv-SE" dirty="0" err="1"/>
              <a:t>elscootrar</a:t>
            </a:r>
            <a:r>
              <a:rPr lang="sv-SE" dirty="0"/>
              <a:t> eller självbalanserande fordon.</a:t>
            </a:r>
          </a:p>
          <a:p>
            <a:endParaRPr lang="sv-SE" dirty="0"/>
          </a:p>
          <a:p>
            <a:r>
              <a:rPr lang="sv-SE" b="1" dirty="0"/>
              <a:t>Omfattas inte av din hemförsäkring</a:t>
            </a:r>
          </a:p>
          <a:p>
            <a:pPr marL="0" marR="0" lvl="0" indent="0" algn="l" defTabSz="914400" rtl="0" eaLnBrk="1" fontAlgn="auto" latinLnBrk="0" hangingPunct="1">
              <a:lnSpc>
                <a:spcPct val="100000"/>
              </a:lnSpc>
              <a:spcBef>
                <a:spcPts val="0"/>
              </a:spcBef>
              <a:spcAft>
                <a:spcPts val="0"/>
              </a:spcAft>
              <a:buClrTx/>
              <a:buSzTx/>
              <a:buFontTx/>
              <a:buNone/>
              <a:tabLst/>
              <a:defRPr/>
            </a:pPr>
            <a:r>
              <a:rPr lang="sv-SE" b="0" dirty="0"/>
              <a:t>Elsparkcyklar som är trafikförsäkringspliktiga omfattas inte av din hemförsäkring. Det innebär att du inte kan få ersättning om elsparkcykeln blir stulen eller skadad. Trafikförsäkringen ersätter även personskada på föraren av elsparkcykeln men inte skador på själva elsparkcykeln om den blir stulen eller skadad i en trafikolycka om ägaren av elsparkcykeln är helt vållande (dvs på samma sätt som en bil). Om du vill ha ersättning för stöld av elsparkcykeln bör du skaffa en halv- eller helförsäkring. Ersättning vid stöld och brand av elsparkcykel ingår i både halv- och helförsäkring. Helförsäkringen täcker dessutom skador på elsparkcykeln från olyckshändelser, skadegörelse och trafikolyckor.</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b="1"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Ta med försäkringsbevis - undvik böter </a:t>
            </a:r>
          </a:p>
          <a:p>
            <a:r>
              <a:rPr lang="sv-SE" dirty="0"/>
              <a:t>Åker du med din elsparkcykel måste du ha med dig ett försäkringsbevis, annars riskerar du böter.</a:t>
            </a:r>
          </a:p>
          <a:p>
            <a:r>
              <a:rPr lang="sv-SE" dirty="0"/>
              <a:t>Om du är osäker på om ditt eldrivna fordon omfattas av kraven för trafikförsäkring kan du kontakta elsparkcykelns återförsäljare för att få produktspecifikationen.</a:t>
            </a:r>
          </a:p>
          <a:p>
            <a:r>
              <a:rPr lang="sv-SE" dirty="0"/>
              <a:t>Hyr du elsparkcykel kan du oftast hitta försäkringsbevisen i uthyrningsfirmans app. </a:t>
            </a:r>
          </a:p>
          <a:p>
            <a:endParaRPr lang="sv-SE" dirty="0"/>
          </a:p>
          <a:p>
            <a:r>
              <a:rPr lang="sv-SE" dirty="0"/>
              <a:t>Lyssna på </a:t>
            </a:r>
            <a:r>
              <a:rPr lang="sv-SE" dirty="0" err="1"/>
              <a:t>Försäkringspodden</a:t>
            </a:r>
            <a:r>
              <a:rPr lang="sv-SE" dirty="0"/>
              <a:t> om lagkravet på elsparkcyklar:</a:t>
            </a:r>
          </a:p>
          <a:p>
            <a:r>
              <a:rPr lang="sv-SE" dirty="0"/>
              <a:t>https://soundcloud.com/forsakringspodden/34-nya-lagkravet-pa-elsparkcyklarna?si=3adf6bd0ce7546eb8c404224c7a502b4&amp;utm_source=clipboard&amp;utm_medium=text&amp;utm_campaign=social_sharing</a:t>
            </a:r>
          </a:p>
          <a:p>
            <a:endParaRPr lang="sv-SE" dirty="0"/>
          </a:p>
        </p:txBody>
      </p:sp>
      <p:sp>
        <p:nvSpPr>
          <p:cNvPr id="4" name="Platshållare för bildnummer 3">
            <a:extLst>
              <a:ext uri="{FF2B5EF4-FFF2-40B4-BE49-F238E27FC236}">
                <a16:creationId xmlns:a16="http://schemas.microsoft.com/office/drawing/2014/main" id="{6E3A6DBF-83BB-DE0F-3791-8B2FE9E9DA8E}"/>
              </a:ext>
            </a:extLst>
          </p:cNvPr>
          <p:cNvSpPr>
            <a:spLocks noGrp="1"/>
          </p:cNvSpPr>
          <p:nvPr>
            <p:ph type="sldNum" sz="quarter" idx="5"/>
          </p:nvPr>
        </p:nvSpPr>
        <p:spPr/>
        <p:txBody>
          <a:bodyPr/>
          <a:lstStyle/>
          <a:p>
            <a:fld id="{6391D9B3-0424-AE4A-B8B4-BBEE3C89A386}" type="slidenum">
              <a:rPr lang="sv-SE" smtClean="0"/>
              <a:t>9</a:t>
            </a:fld>
            <a:endParaRPr lang="sv-SE"/>
          </a:p>
        </p:txBody>
      </p:sp>
    </p:spTree>
    <p:extLst>
      <p:ext uri="{BB962C8B-B14F-4D97-AF65-F5344CB8AC3E}">
        <p14:creationId xmlns:p14="http://schemas.microsoft.com/office/powerpoint/2010/main" val="154698582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2.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udget_framsida">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5029B504-BDBC-1AED-3F57-2D33BCB0F02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Rubrik 1">
            <a:extLst>
              <a:ext uri="{FF2B5EF4-FFF2-40B4-BE49-F238E27FC236}">
                <a16:creationId xmlns:a16="http://schemas.microsoft.com/office/drawing/2014/main" id="{2CE70E46-123C-582A-8E95-750418603968}"/>
              </a:ext>
            </a:extLst>
          </p:cNvPr>
          <p:cNvSpPr>
            <a:spLocks noGrp="1"/>
          </p:cNvSpPr>
          <p:nvPr>
            <p:ph type="ctrTitle" hasCustomPrompt="1"/>
          </p:nvPr>
        </p:nvSpPr>
        <p:spPr>
          <a:xfrm>
            <a:off x="1091083" y="2758198"/>
            <a:ext cx="9144000" cy="1086443"/>
          </a:xfrm>
        </p:spPr>
        <p:txBody>
          <a:bodyPr anchor="t"/>
          <a:lstStyle>
            <a:lvl1pPr algn="l">
              <a:defRPr sz="6000">
                <a:solidFill>
                  <a:srgbClr val="44999C"/>
                </a:solidFill>
              </a:defRPr>
            </a:lvl1pPr>
          </a:lstStyle>
          <a:p>
            <a:r>
              <a:rPr lang="sv-SE" dirty="0"/>
              <a:t>RUBRIK</a:t>
            </a:r>
          </a:p>
        </p:txBody>
      </p:sp>
      <p:sp>
        <p:nvSpPr>
          <p:cNvPr id="3" name="Underrubrik 2">
            <a:extLst>
              <a:ext uri="{FF2B5EF4-FFF2-40B4-BE49-F238E27FC236}">
                <a16:creationId xmlns:a16="http://schemas.microsoft.com/office/drawing/2014/main" id="{DC82ADE2-6FBD-F173-66D3-B118AF906123}"/>
              </a:ext>
            </a:extLst>
          </p:cNvPr>
          <p:cNvSpPr>
            <a:spLocks noGrp="1"/>
          </p:cNvSpPr>
          <p:nvPr>
            <p:ph type="subTitle" idx="1"/>
          </p:nvPr>
        </p:nvSpPr>
        <p:spPr>
          <a:xfrm>
            <a:off x="1091083" y="3665234"/>
            <a:ext cx="9144000" cy="1655762"/>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sv-SE" dirty="0"/>
          </a:p>
        </p:txBody>
      </p:sp>
    </p:spTree>
    <p:extLst>
      <p:ext uri="{BB962C8B-B14F-4D97-AF65-F5344CB8AC3E}">
        <p14:creationId xmlns:p14="http://schemas.microsoft.com/office/powerpoint/2010/main" val="113027071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udget_avsnittsdelare utan tonplatta">
    <p:spTree>
      <p:nvGrpSpPr>
        <p:cNvPr id="1" name=""/>
        <p:cNvGrpSpPr/>
        <p:nvPr/>
      </p:nvGrpSpPr>
      <p:grpSpPr>
        <a:xfrm>
          <a:off x="0" y="0"/>
          <a:ext cx="0" cy="0"/>
          <a:chOff x="0" y="0"/>
          <a:chExt cx="0" cy="0"/>
        </a:xfrm>
      </p:grpSpPr>
      <p:sp>
        <p:nvSpPr>
          <p:cNvPr id="3" name="Platshållare för bild 2">
            <a:extLst>
              <a:ext uri="{FF2B5EF4-FFF2-40B4-BE49-F238E27FC236}">
                <a16:creationId xmlns:a16="http://schemas.microsoft.com/office/drawing/2014/main" id="{88FABCCB-A2AE-0444-BCCF-576C0D91F27E}"/>
              </a:ext>
            </a:extLst>
          </p:cNvPr>
          <p:cNvSpPr>
            <a:spLocks noGrp="1"/>
          </p:cNvSpPr>
          <p:nvPr>
            <p:ph type="pic" sz="quarter" idx="10" hasCustomPrompt="1"/>
          </p:nvPr>
        </p:nvSpPr>
        <p:spPr>
          <a:xfrm>
            <a:off x="0" y="5824"/>
            <a:ext cx="12192000" cy="6858000"/>
          </a:xfrm>
          <a:solidFill>
            <a:schemeClr val="bg2">
              <a:lumMod val="75000"/>
              <a:alpha val="80066"/>
            </a:schemeClr>
          </a:solidFill>
        </p:spPr>
        <p:txBody>
          <a:bodyPr/>
          <a:lstStyle>
            <a:lvl1pPr>
              <a:defRPr/>
            </a:lvl1pPr>
          </a:lstStyle>
          <a:p>
            <a:r>
              <a:rPr lang="sv-SE" dirty="0"/>
              <a:t>Klicka på bildikonen för att montera bild</a:t>
            </a:r>
          </a:p>
        </p:txBody>
      </p:sp>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513232" y="2699437"/>
            <a:ext cx="11165535" cy="1325563"/>
          </a:xfrm>
        </p:spPr>
        <p:txBody>
          <a:bodyPr anchor="t" anchorCtr="0"/>
          <a:lstStyle>
            <a:lvl1pPr algn="ctr">
              <a:defRPr sz="3000" b="0">
                <a:solidFill>
                  <a:schemeClr val="bg1"/>
                </a:solidFill>
              </a:defRPr>
            </a:lvl1pPr>
          </a:lstStyle>
          <a:p>
            <a:r>
              <a:rPr lang="sv-SE" dirty="0"/>
              <a:t>KLICKA HÄR FÖR ATT ÄNDRA MALL FÖR RUBRIKFORMAT</a:t>
            </a:r>
          </a:p>
        </p:txBody>
      </p:sp>
      <p:sp>
        <p:nvSpPr>
          <p:cNvPr id="8" name="Platshållare för text 4">
            <a:extLst>
              <a:ext uri="{FF2B5EF4-FFF2-40B4-BE49-F238E27FC236}">
                <a16:creationId xmlns:a16="http://schemas.microsoft.com/office/drawing/2014/main" id="{C1F6203D-A46F-1F18-3BCE-C2796B2656F8}"/>
              </a:ext>
            </a:extLst>
          </p:cNvPr>
          <p:cNvSpPr>
            <a:spLocks noGrp="1"/>
          </p:cNvSpPr>
          <p:nvPr>
            <p:ph type="body" sz="quarter" idx="15" hasCustomPrompt="1"/>
          </p:nvPr>
        </p:nvSpPr>
        <p:spPr>
          <a:xfrm>
            <a:off x="258483" y="5917472"/>
            <a:ext cx="440421" cy="687175"/>
          </a:xfrm>
          <a:blipFill>
            <a:blip r:embed="rId2" cstate="screen">
              <a:extLst>
                <a:ext uri="{28A0092B-C50C-407E-A947-70E740481C1C}">
                  <a14:useLocalDpi xmlns:a14="http://schemas.microsoft.com/office/drawing/2010/main"/>
                </a:ext>
              </a:extLst>
            </a:blip>
            <a:stretch>
              <a:fillRect/>
            </a:stretch>
          </a:blipFill>
        </p:spPr>
        <p:txBody>
          <a:bodyPr/>
          <a:lstStyle>
            <a:lvl1pPr marL="0" indent="0">
              <a:buNone/>
              <a:defRPr/>
            </a:lvl1pPr>
          </a:lstStyle>
          <a:p>
            <a:pPr lvl="0"/>
            <a:r>
              <a:rPr lang="sv-SE" dirty="0"/>
              <a:t> </a:t>
            </a:r>
          </a:p>
        </p:txBody>
      </p:sp>
    </p:spTree>
    <p:extLst>
      <p:ext uri="{BB962C8B-B14F-4D97-AF65-F5344CB8AC3E}">
        <p14:creationId xmlns:p14="http://schemas.microsoft.com/office/powerpoint/2010/main" val="68718136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udget_avsnittsdelare 01 med tonplatta i bild">
    <p:spTree>
      <p:nvGrpSpPr>
        <p:cNvPr id="1" name=""/>
        <p:cNvGrpSpPr/>
        <p:nvPr/>
      </p:nvGrpSpPr>
      <p:grpSpPr>
        <a:xfrm>
          <a:off x="0" y="0"/>
          <a:ext cx="0" cy="0"/>
          <a:chOff x="0" y="0"/>
          <a:chExt cx="0" cy="0"/>
        </a:xfrm>
      </p:grpSpPr>
      <p:pic>
        <p:nvPicPr>
          <p:cNvPr id="4" name="Bildobjekt 3" descr="En bild som visar simmar  Automatiskt genererad beskrivning">
            <a:extLst>
              <a:ext uri="{FF2B5EF4-FFF2-40B4-BE49-F238E27FC236}">
                <a16:creationId xmlns:a16="http://schemas.microsoft.com/office/drawing/2014/main" id="{30850561-216F-9DF0-BE9B-E62DBE64CC7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2" name="Bildobjekt 1">
            <a:extLst>
              <a:ext uri="{FF2B5EF4-FFF2-40B4-BE49-F238E27FC236}">
                <a16:creationId xmlns:a16="http://schemas.microsoft.com/office/drawing/2014/main" id="{812A3AB0-C3F1-1236-FF3A-E3B4C819533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8483" y="5927639"/>
            <a:ext cx="446091" cy="677008"/>
          </a:xfrm>
          <a:prstGeom prst="rect">
            <a:avLst/>
          </a:prstGeom>
        </p:spPr>
      </p:pic>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513232" y="2699437"/>
            <a:ext cx="11165535" cy="1325563"/>
          </a:xfrm>
        </p:spPr>
        <p:txBody>
          <a:bodyPr anchor="t" anchorCtr="0"/>
          <a:lstStyle>
            <a:lvl1pPr algn="ctr">
              <a:defRPr sz="3000" b="0">
                <a:solidFill>
                  <a:schemeClr val="bg1"/>
                </a:solidFill>
              </a:defRPr>
            </a:lvl1pPr>
          </a:lstStyle>
          <a:p>
            <a:r>
              <a:rPr lang="sv-SE" dirty="0"/>
              <a:t>KLICKA HÄR FÖR ATT ÄNDRA MALL FÖR RUBRIKFORMAT</a:t>
            </a:r>
          </a:p>
        </p:txBody>
      </p:sp>
    </p:spTree>
    <p:extLst>
      <p:ext uri="{BB962C8B-B14F-4D97-AF65-F5344CB8AC3E}">
        <p14:creationId xmlns:p14="http://schemas.microsoft.com/office/powerpoint/2010/main" val="131767656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udget_avsnittsdelare 02 med tonplatta i bild">
    <p:spTree>
      <p:nvGrpSpPr>
        <p:cNvPr id="1" name=""/>
        <p:cNvGrpSpPr/>
        <p:nvPr/>
      </p:nvGrpSpPr>
      <p:grpSpPr>
        <a:xfrm>
          <a:off x="0" y="0"/>
          <a:ext cx="0" cy="0"/>
          <a:chOff x="0" y="0"/>
          <a:chExt cx="0" cy="0"/>
        </a:xfrm>
      </p:grpSpPr>
      <p:pic>
        <p:nvPicPr>
          <p:cNvPr id="5" name="Bildobjekt 4" descr="En bild som visar cykel, byggnad, utomhus, parkerad  Automatiskt genererad beskrivning">
            <a:extLst>
              <a:ext uri="{FF2B5EF4-FFF2-40B4-BE49-F238E27FC236}">
                <a16:creationId xmlns:a16="http://schemas.microsoft.com/office/drawing/2014/main" id="{E9755A72-915C-EE96-7BB7-68B91E4AC65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2" name="Bildobjekt 1">
            <a:extLst>
              <a:ext uri="{FF2B5EF4-FFF2-40B4-BE49-F238E27FC236}">
                <a16:creationId xmlns:a16="http://schemas.microsoft.com/office/drawing/2014/main" id="{812A3AB0-C3F1-1236-FF3A-E3B4C819533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8483" y="5927639"/>
            <a:ext cx="446091" cy="677008"/>
          </a:xfrm>
          <a:prstGeom prst="rect">
            <a:avLst/>
          </a:prstGeom>
        </p:spPr>
      </p:pic>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513232" y="2699437"/>
            <a:ext cx="11165535" cy="1325563"/>
          </a:xfrm>
        </p:spPr>
        <p:txBody>
          <a:bodyPr anchor="t" anchorCtr="0"/>
          <a:lstStyle>
            <a:lvl1pPr algn="ctr">
              <a:defRPr sz="3000" b="0">
                <a:solidFill>
                  <a:schemeClr val="bg1"/>
                </a:solidFill>
              </a:defRPr>
            </a:lvl1pPr>
          </a:lstStyle>
          <a:p>
            <a:r>
              <a:rPr lang="sv-SE" dirty="0"/>
              <a:t>KLICKA HÄR FÖR ATT ÄNDRA MALL FÖR RUBRIKFORMAT</a:t>
            </a:r>
          </a:p>
        </p:txBody>
      </p:sp>
    </p:spTree>
    <p:extLst>
      <p:ext uri="{BB962C8B-B14F-4D97-AF65-F5344CB8AC3E}">
        <p14:creationId xmlns:p14="http://schemas.microsoft.com/office/powerpoint/2010/main" val="279400851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udget_avsnittsdelare 03 med tonplatta i bild">
    <p:spTree>
      <p:nvGrpSpPr>
        <p:cNvPr id="1" name=""/>
        <p:cNvGrpSpPr/>
        <p:nvPr/>
      </p:nvGrpSpPr>
      <p:grpSpPr>
        <a:xfrm>
          <a:off x="0" y="0"/>
          <a:ext cx="0" cy="0"/>
          <a:chOff x="0" y="0"/>
          <a:chExt cx="0" cy="0"/>
        </a:xfrm>
      </p:grpSpPr>
      <p:pic>
        <p:nvPicPr>
          <p:cNvPr id="4" name="Bildobjekt 3" descr="En bild som visar text, inomhus, skrivbord  Automatiskt genererad beskrivning">
            <a:extLst>
              <a:ext uri="{FF2B5EF4-FFF2-40B4-BE49-F238E27FC236}">
                <a16:creationId xmlns:a16="http://schemas.microsoft.com/office/drawing/2014/main" id="{32D902F5-1E43-870B-394C-95026E40D9A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2" name="Bildobjekt 1">
            <a:extLst>
              <a:ext uri="{FF2B5EF4-FFF2-40B4-BE49-F238E27FC236}">
                <a16:creationId xmlns:a16="http://schemas.microsoft.com/office/drawing/2014/main" id="{812A3AB0-C3F1-1236-FF3A-E3B4C819533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8483" y="5927639"/>
            <a:ext cx="446091" cy="677008"/>
          </a:xfrm>
          <a:prstGeom prst="rect">
            <a:avLst/>
          </a:prstGeom>
        </p:spPr>
      </p:pic>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513232" y="2699437"/>
            <a:ext cx="11165535" cy="1325563"/>
          </a:xfrm>
        </p:spPr>
        <p:txBody>
          <a:bodyPr anchor="t" anchorCtr="0"/>
          <a:lstStyle>
            <a:lvl1pPr algn="ctr">
              <a:defRPr sz="3000" b="0">
                <a:solidFill>
                  <a:schemeClr val="bg1"/>
                </a:solidFill>
              </a:defRPr>
            </a:lvl1pPr>
          </a:lstStyle>
          <a:p>
            <a:r>
              <a:rPr lang="sv-SE" dirty="0"/>
              <a:t>KLICKA HÄR FÖR ATT ÄNDRA MALL FÖR RUBRIKFORMAT</a:t>
            </a:r>
          </a:p>
        </p:txBody>
      </p:sp>
    </p:spTree>
    <p:extLst>
      <p:ext uri="{BB962C8B-B14F-4D97-AF65-F5344CB8AC3E}">
        <p14:creationId xmlns:p14="http://schemas.microsoft.com/office/powerpoint/2010/main" val="409817051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udget_avsnittsdelare 04 med tonplatta i bild">
    <p:spTree>
      <p:nvGrpSpPr>
        <p:cNvPr id="1" name=""/>
        <p:cNvGrpSpPr/>
        <p:nvPr/>
      </p:nvGrpSpPr>
      <p:grpSpPr>
        <a:xfrm>
          <a:off x="0" y="0"/>
          <a:ext cx="0" cy="0"/>
          <a:chOff x="0" y="0"/>
          <a:chExt cx="0" cy="0"/>
        </a:xfrm>
      </p:grpSpPr>
      <p:pic>
        <p:nvPicPr>
          <p:cNvPr id="5" name="Bildobjekt 4" descr="En bild som visar text, bärbar dator, dator, inomhus  Automatiskt genererad beskrivning">
            <a:extLst>
              <a:ext uri="{FF2B5EF4-FFF2-40B4-BE49-F238E27FC236}">
                <a16:creationId xmlns:a16="http://schemas.microsoft.com/office/drawing/2014/main" id="{58A46120-0F5E-F175-7E4C-003E241FD8F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2" name="Bildobjekt 1">
            <a:extLst>
              <a:ext uri="{FF2B5EF4-FFF2-40B4-BE49-F238E27FC236}">
                <a16:creationId xmlns:a16="http://schemas.microsoft.com/office/drawing/2014/main" id="{812A3AB0-C3F1-1236-FF3A-E3B4C819533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8483" y="5927639"/>
            <a:ext cx="446091" cy="677008"/>
          </a:xfrm>
          <a:prstGeom prst="rect">
            <a:avLst/>
          </a:prstGeom>
        </p:spPr>
      </p:pic>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513232" y="2699437"/>
            <a:ext cx="11165535" cy="1325563"/>
          </a:xfrm>
        </p:spPr>
        <p:txBody>
          <a:bodyPr anchor="t" anchorCtr="0"/>
          <a:lstStyle>
            <a:lvl1pPr algn="ctr">
              <a:defRPr sz="3000" b="0">
                <a:solidFill>
                  <a:schemeClr val="bg1"/>
                </a:solidFill>
              </a:defRPr>
            </a:lvl1pPr>
          </a:lstStyle>
          <a:p>
            <a:r>
              <a:rPr lang="sv-SE" dirty="0"/>
              <a:t>KLICKA HÄR FÖR ATT ÄNDRA MALL FÖR RUBRIKFORMAT</a:t>
            </a:r>
          </a:p>
        </p:txBody>
      </p:sp>
    </p:spTree>
    <p:extLst>
      <p:ext uri="{BB962C8B-B14F-4D97-AF65-F5344CB8AC3E}">
        <p14:creationId xmlns:p14="http://schemas.microsoft.com/office/powerpoint/2010/main" val="362412698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udget_helsidesbild">
    <p:spTree>
      <p:nvGrpSpPr>
        <p:cNvPr id="1" name=""/>
        <p:cNvGrpSpPr/>
        <p:nvPr/>
      </p:nvGrpSpPr>
      <p:grpSpPr>
        <a:xfrm>
          <a:off x="0" y="0"/>
          <a:ext cx="0" cy="0"/>
          <a:chOff x="0" y="0"/>
          <a:chExt cx="0" cy="0"/>
        </a:xfrm>
      </p:grpSpPr>
      <p:pic>
        <p:nvPicPr>
          <p:cNvPr id="6" name="Bildobjekt 5">
            <a:extLst>
              <a:ext uri="{FF2B5EF4-FFF2-40B4-BE49-F238E27FC236}">
                <a16:creationId xmlns:a16="http://schemas.microsoft.com/office/drawing/2014/main" id="{668E5D53-C919-41E5-8E0A-4C35B9D9A83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53631" y="5926237"/>
            <a:ext cx="449977" cy="682907"/>
          </a:xfrm>
          <a:prstGeom prst="rect">
            <a:avLst/>
          </a:prstGeom>
        </p:spPr>
      </p:pic>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600595" y="620196"/>
            <a:ext cx="11165535" cy="1325563"/>
          </a:xfrm>
        </p:spPr>
        <p:txBody>
          <a:bodyPr anchor="t" anchorCtr="0"/>
          <a:lstStyle>
            <a:lvl1pPr>
              <a:defRPr sz="3000">
                <a:solidFill>
                  <a:schemeClr val="tx1"/>
                </a:solidFill>
              </a:defRPr>
            </a:lvl1pPr>
          </a:lstStyle>
          <a:p>
            <a:r>
              <a:rPr lang="sv-SE" dirty="0"/>
              <a:t>KLICKA HÄR FÖR ATT ÄNDRA MALL FÖR RUBRIKFORMAT</a:t>
            </a:r>
          </a:p>
        </p:txBody>
      </p:sp>
      <p:sp>
        <p:nvSpPr>
          <p:cNvPr id="10" name="Platshållare för text 6">
            <a:extLst>
              <a:ext uri="{FF2B5EF4-FFF2-40B4-BE49-F238E27FC236}">
                <a16:creationId xmlns:a16="http://schemas.microsoft.com/office/drawing/2014/main" id="{84B71AAA-BB27-E76E-4F27-DB3C51D41046}"/>
              </a:ext>
            </a:extLst>
          </p:cNvPr>
          <p:cNvSpPr>
            <a:spLocks noGrp="1"/>
          </p:cNvSpPr>
          <p:nvPr>
            <p:ph type="body" sz="quarter" idx="11" hasCustomPrompt="1"/>
          </p:nvPr>
        </p:nvSpPr>
        <p:spPr>
          <a:xfrm>
            <a:off x="809624" y="6407151"/>
            <a:ext cx="3432498" cy="201993"/>
          </a:xfrm>
          <a:solidFill>
            <a:schemeClr val="accent1"/>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sp>
        <p:nvSpPr>
          <p:cNvPr id="9" name="Platshållare för bild 2">
            <a:extLst>
              <a:ext uri="{FF2B5EF4-FFF2-40B4-BE49-F238E27FC236}">
                <a16:creationId xmlns:a16="http://schemas.microsoft.com/office/drawing/2014/main" id="{EE65278C-B8D3-5605-F85D-109C1C2A80F7}"/>
              </a:ext>
            </a:extLst>
          </p:cNvPr>
          <p:cNvSpPr>
            <a:spLocks noGrp="1"/>
          </p:cNvSpPr>
          <p:nvPr>
            <p:ph type="pic" sz="quarter" idx="10" hasCustomPrompt="1"/>
          </p:nvPr>
        </p:nvSpPr>
        <p:spPr>
          <a:xfrm>
            <a:off x="1603094" y="1295881"/>
            <a:ext cx="8461093" cy="4844397"/>
          </a:xfrm>
          <a:solidFill>
            <a:schemeClr val="bg2">
              <a:lumMod val="75000"/>
              <a:alpha val="80066"/>
            </a:schemeClr>
          </a:solidFill>
        </p:spPr>
        <p:txBody>
          <a:bodyPr/>
          <a:lstStyle>
            <a:lvl1pPr>
              <a:defRPr/>
            </a:lvl1pPr>
          </a:lstStyle>
          <a:p>
            <a:r>
              <a:rPr lang="sv-SE" dirty="0"/>
              <a:t>Klicka på bildikonen för att lägga in bild</a:t>
            </a:r>
          </a:p>
        </p:txBody>
      </p:sp>
      <p:cxnSp>
        <p:nvCxnSpPr>
          <p:cNvPr id="2" name="Rak 1">
            <a:extLst>
              <a:ext uri="{FF2B5EF4-FFF2-40B4-BE49-F238E27FC236}">
                <a16:creationId xmlns:a16="http://schemas.microsoft.com/office/drawing/2014/main" id="{9400723E-ABA2-0E26-C85C-AA108A072C11}"/>
              </a:ext>
            </a:extLst>
          </p:cNvPr>
          <p:cNvCxnSpPr>
            <a:cxnSpLocks/>
          </p:cNvCxnSpPr>
          <p:nvPr userDrawn="1"/>
        </p:nvCxnSpPr>
        <p:spPr>
          <a:xfrm>
            <a:off x="720969" y="1131277"/>
            <a:ext cx="10300692"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3" name="Bildobjekt 2">
            <a:extLst>
              <a:ext uri="{FF2B5EF4-FFF2-40B4-BE49-F238E27FC236}">
                <a16:creationId xmlns:a16="http://schemas.microsoft.com/office/drawing/2014/main" id="{CD290693-7B52-BEF4-F6DE-46745424745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862956" y="0"/>
            <a:ext cx="2329043" cy="2329043"/>
          </a:xfrm>
          <a:prstGeom prst="rect">
            <a:avLst/>
          </a:prstGeom>
        </p:spPr>
      </p:pic>
    </p:spTree>
    <p:extLst>
      <p:ext uri="{BB962C8B-B14F-4D97-AF65-F5344CB8AC3E}">
        <p14:creationId xmlns:p14="http://schemas.microsoft.com/office/powerpoint/2010/main" val="290860436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budget_tacksida">
    <p:spTree>
      <p:nvGrpSpPr>
        <p:cNvPr id="1" name=""/>
        <p:cNvGrpSpPr/>
        <p:nvPr/>
      </p:nvGrpSpPr>
      <p:grpSpPr>
        <a:xfrm>
          <a:off x="0" y="0"/>
          <a:ext cx="0" cy="0"/>
          <a:chOff x="0" y="0"/>
          <a:chExt cx="0" cy="0"/>
        </a:xfrm>
      </p:grpSpPr>
      <p:pic>
        <p:nvPicPr>
          <p:cNvPr id="14" name="Bildobjekt 13">
            <a:extLst>
              <a:ext uri="{FF2B5EF4-FFF2-40B4-BE49-F238E27FC236}">
                <a16:creationId xmlns:a16="http://schemas.microsoft.com/office/drawing/2014/main" id="{612FC81D-5E29-990C-8058-B971BEAEA3E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4525406"/>
            <a:ext cx="12192000" cy="2332594"/>
          </a:xfrm>
          <a:prstGeom prst="rect">
            <a:avLst/>
          </a:prstGeom>
        </p:spPr>
      </p:pic>
      <p:sp>
        <p:nvSpPr>
          <p:cNvPr id="2" name="Rubrik 1">
            <a:extLst>
              <a:ext uri="{FF2B5EF4-FFF2-40B4-BE49-F238E27FC236}">
                <a16:creationId xmlns:a16="http://schemas.microsoft.com/office/drawing/2014/main" id="{2CE70E46-123C-582A-8E95-750418603968}"/>
              </a:ext>
            </a:extLst>
          </p:cNvPr>
          <p:cNvSpPr>
            <a:spLocks noGrp="1"/>
          </p:cNvSpPr>
          <p:nvPr>
            <p:ph type="ctrTitle" hasCustomPrompt="1"/>
          </p:nvPr>
        </p:nvSpPr>
        <p:spPr>
          <a:xfrm>
            <a:off x="1044489" y="1389184"/>
            <a:ext cx="9144000" cy="1086443"/>
          </a:xfrm>
        </p:spPr>
        <p:txBody>
          <a:bodyPr anchor="t"/>
          <a:lstStyle>
            <a:lvl1pPr algn="l">
              <a:defRPr sz="6000">
                <a:solidFill>
                  <a:srgbClr val="44999C"/>
                </a:solidFill>
              </a:defRPr>
            </a:lvl1pPr>
          </a:lstStyle>
          <a:p>
            <a:r>
              <a:rPr lang="sv-SE" dirty="0"/>
              <a:t>Tack!</a:t>
            </a:r>
          </a:p>
        </p:txBody>
      </p:sp>
      <p:sp>
        <p:nvSpPr>
          <p:cNvPr id="3" name="Underrubrik 2">
            <a:extLst>
              <a:ext uri="{FF2B5EF4-FFF2-40B4-BE49-F238E27FC236}">
                <a16:creationId xmlns:a16="http://schemas.microsoft.com/office/drawing/2014/main" id="{DC82ADE2-6FBD-F173-66D3-B118AF906123}"/>
              </a:ext>
            </a:extLst>
          </p:cNvPr>
          <p:cNvSpPr>
            <a:spLocks noGrp="1"/>
          </p:cNvSpPr>
          <p:nvPr>
            <p:ph type="subTitle" idx="1" hasCustomPrompt="1"/>
          </p:nvPr>
        </p:nvSpPr>
        <p:spPr>
          <a:xfrm>
            <a:off x="1044489" y="2475627"/>
            <a:ext cx="9144000" cy="1655762"/>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spcBef>
                <a:spcPts val="0"/>
              </a:spcBef>
            </a:pPr>
            <a:r>
              <a:rPr lang="sv-SE" sz="2000" b="1" dirty="0"/>
              <a:t>Kontakt: </a:t>
            </a:r>
          </a:p>
          <a:p>
            <a:pPr>
              <a:spcBef>
                <a:spcPts val="0"/>
              </a:spcBef>
            </a:pPr>
            <a:r>
              <a:rPr lang="sv-SE" sz="2000" dirty="0"/>
              <a:t>Namn Förnamn</a:t>
            </a:r>
          </a:p>
          <a:p>
            <a:pPr>
              <a:spcBef>
                <a:spcPts val="0"/>
              </a:spcBef>
            </a:pPr>
            <a:r>
              <a:rPr lang="sv-SE" sz="2000" dirty="0" err="1"/>
              <a:t>namn.fornamn@foretag.se</a:t>
            </a:r>
            <a:endParaRPr lang="sv-SE" sz="2000" dirty="0"/>
          </a:p>
        </p:txBody>
      </p:sp>
      <p:pic>
        <p:nvPicPr>
          <p:cNvPr id="5" name="Bildobjekt 4">
            <a:extLst>
              <a:ext uri="{FF2B5EF4-FFF2-40B4-BE49-F238E27FC236}">
                <a16:creationId xmlns:a16="http://schemas.microsoft.com/office/drawing/2014/main" id="{4C243FB9-22FA-AC5C-663C-552E238E3E6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862956" y="0"/>
            <a:ext cx="2329043" cy="2329043"/>
          </a:xfrm>
          <a:prstGeom prst="rect">
            <a:avLst/>
          </a:prstGeom>
        </p:spPr>
      </p:pic>
      <p:pic>
        <p:nvPicPr>
          <p:cNvPr id="6" name="Bildobjekt 5">
            <a:extLst>
              <a:ext uri="{FF2B5EF4-FFF2-40B4-BE49-F238E27FC236}">
                <a16:creationId xmlns:a16="http://schemas.microsoft.com/office/drawing/2014/main" id="{AD39741D-0B0A-98B7-F4FF-AB5C16A46F5D}"/>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0" y="4034528"/>
            <a:ext cx="12192000" cy="2823472"/>
          </a:xfrm>
          <a:prstGeom prst="rect">
            <a:avLst/>
          </a:prstGeom>
        </p:spPr>
      </p:pic>
    </p:spTree>
    <p:extLst>
      <p:ext uri="{BB962C8B-B14F-4D97-AF65-F5344CB8AC3E}">
        <p14:creationId xmlns:p14="http://schemas.microsoft.com/office/powerpoint/2010/main" val="424557672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udget_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24600611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generell_avsnittsdelare_tonplatta">
    <p:spTree>
      <p:nvGrpSpPr>
        <p:cNvPr id="1" name=""/>
        <p:cNvGrpSpPr/>
        <p:nvPr/>
      </p:nvGrpSpPr>
      <p:grpSpPr>
        <a:xfrm>
          <a:off x="0" y="0"/>
          <a:ext cx="0" cy="0"/>
          <a:chOff x="0" y="0"/>
          <a:chExt cx="0" cy="0"/>
        </a:xfrm>
      </p:grpSpPr>
      <p:sp>
        <p:nvSpPr>
          <p:cNvPr id="12" name="Platshållare för text 11">
            <a:extLst>
              <a:ext uri="{FF2B5EF4-FFF2-40B4-BE49-F238E27FC236}">
                <a16:creationId xmlns:a16="http://schemas.microsoft.com/office/drawing/2014/main" id="{D8E7A50D-E33C-2386-FC56-3963A56F5B69}"/>
              </a:ext>
            </a:extLst>
          </p:cNvPr>
          <p:cNvSpPr>
            <a:spLocks noGrp="1"/>
          </p:cNvSpPr>
          <p:nvPr>
            <p:ph type="body" sz="quarter" idx="16" hasCustomPrompt="1"/>
          </p:nvPr>
        </p:nvSpPr>
        <p:spPr>
          <a:xfrm>
            <a:off x="0" y="5824"/>
            <a:ext cx="12192000" cy="6858000"/>
          </a:xfrm>
          <a:solidFill>
            <a:srgbClr val="00A1AA">
              <a:alpha val="80000"/>
            </a:srgbClr>
          </a:solidFill>
        </p:spPr>
        <p:txBody>
          <a:bodyPr/>
          <a:lstStyle>
            <a:lvl1pPr marL="0" indent="0">
              <a:buNone/>
              <a:defRPr/>
            </a:lvl1pPr>
          </a:lstStyle>
          <a:p>
            <a:pPr lvl="0"/>
            <a:r>
              <a:rPr lang="sv-SE" dirty="0"/>
              <a:t> </a:t>
            </a:r>
          </a:p>
        </p:txBody>
      </p:sp>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698904" y="2699437"/>
            <a:ext cx="10979863" cy="1403788"/>
          </a:xfrm>
        </p:spPr>
        <p:txBody>
          <a:bodyPr anchor="t" anchorCtr="0"/>
          <a:lstStyle>
            <a:lvl1pPr algn="ctr">
              <a:defRPr sz="3000" b="0">
                <a:solidFill>
                  <a:schemeClr val="bg1"/>
                </a:solidFill>
              </a:defRPr>
            </a:lvl1pPr>
          </a:lstStyle>
          <a:p>
            <a:r>
              <a:rPr lang="sv-SE" dirty="0"/>
              <a:t>KLICKA HÄR FÖR ATT ÄNDRA MALL FÖR RUBRIKFORMAT</a:t>
            </a:r>
          </a:p>
        </p:txBody>
      </p:sp>
      <p:sp>
        <p:nvSpPr>
          <p:cNvPr id="3" name="Platshållare för bild 2">
            <a:extLst>
              <a:ext uri="{FF2B5EF4-FFF2-40B4-BE49-F238E27FC236}">
                <a16:creationId xmlns:a16="http://schemas.microsoft.com/office/drawing/2014/main" id="{88FABCCB-A2AE-0444-BCCF-576C0D91F27E}"/>
              </a:ext>
            </a:extLst>
          </p:cNvPr>
          <p:cNvSpPr>
            <a:spLocks noGrp="1"/>
          </p:cNvSpPr>
          <p:nvPr>
            <p:ph type="pic" sz="quarter" idx="10" hasCustomPrompt="1"/>
          </p:nvPr>
        </p:nvSpPr>
        <p:spPr>
          <a:xfrm>
            <a:off x="0" y="0"/>
            <a:ext cx="12192000" cy="6863824"/>
          </a:xfrm>
          <a:noFill/>
        </p:spPr>
        <p:txBody>
          <a:bodyPr/>
          <a:lstStyle>
            <a:lvl1pPr>
              <a:defRPr/>
            </a:lvl1pPr>
          </a:lstStyle>
          <a:p>
            <a:r>
              <a:rPr lang="sv-SE" dirty="0"/>
              <a:t>Montera bilden, högerklicka och lägg längst bak för transparant platta</a:t>
            </a:r>
          </a:p>
        </p:txBody>
      </p:sp>
      <p:sp>
        <p:nvSpPr>
          <p:cNvPr id="8" name="Platshållare för text 4">
            <a:extLst>
              <a:ext uri="{FF2B5EF4-FFF2-40B4-BE49-F238E27FC236}">
                <a16:creationId xmlns:a16="http://schemas.microsoft.com/office/drawing/2014/main" id="{C1F6203D-A46F-1F18-3BCE-C2796B2656F8}"/>
              </a:ext>
            </a:extLst>
          </p:cNvPr>
          <p:cNvSpPr>
            <a:spLocks noGrp="1"/>
          </p:cNvSpPr>
          <p:nvPr>
            <p:ph type="body" sz="quarter" idx="15" hasCustomPrompt="1"/>
          </p:nvPr>
        </p:nvSpPr>
        <p:spPr>
          <a:xfrm>
            <a:off x="258483" y="5917472"/>
            <a:ext cx="440421" cy="687175"/>
          </a:xfrm>
          <a:blipFill>
            <a:blip r:embed="rId2" cstate="screen">
              <a:extLst>
                <a:ext uri="{28A0092B-C50C-407E-A947-70E740481C1C}">
                  <a14:useLocalDpi xmlns:a14="http://schemas.microsoft.com/office/drawing/2010/main"/>
                </a:ext>
              </a:extLst>
            </a:blip>
            <a:stretch>
              <a:fillRect/>
            </a:stretch>
          </a:blipFill>
        </p:spPr>
        <p:txBody>
          <a:bodyPr/>
          <a:lstStyle>
            <a:lvl1pPr marL="0" indent="0">
              <a:buNone/>
              <a:defRPr/>
            </a:lvl1pPr>
          </a:lstStyle>
          <a:p>
            <a:pPr lvl="0"/>
            <a:r>
              <a:rPr lang="sv-SE" dirty="0"/>
              <a:t> </a:t>
            </a:r>
          </a:p>
        </p:txBody>
      </p:sp>
    </p:spTree>
    <p:extLst>
      <p:ext uri="{BB962C8B-B14F-4D97-AF65-F5344CB8AC3E}">
        <p14:creationId xmlns:p14="http://schemas.microsoft.com/office/powerpoint/2010/main" val="318455215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udget_punktlistor">
    <p:spTree>
      <p:nvGrpSpPr>
        <p:cNvPr id="1" name=""/>
        <p:cNvGrpSpPr/>
        <p:nvPr/>
      </p:nvGrpSpPr>
      <p:grpSpPr>
        <a:xfrm>
          <a:off x="0" y="0"/>
          <a:ext cx="0" cy="0"/>
          <a:chOff x="0" y="0"/>
          <a:chExt cx="0" cy="0"/>
        </a:xfrm>
      </p:grpSpPr>
      <p:pic>
        <p:nvPicPr>
          <p:cNvPr id="16" name="Bildobjekt 15">
            <a:extLst>
              <a:ext uri="{FF2B5EF4-FFF2-40B4-BE49-F238E27FC236}">
                <a16:creationId xmlns:a16="http://schemas.microsoft.com/office/drawing/2014/main" id="{9AC05143-D882-00D7-7790-DD7C0C6C6A4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862956" y="0"/>
            <a:ext cx="2329043" cy="2329043"/>
          </a:xfrm>
          <a:prstGeom prst="rect">
            <a:avLst/>
          </a:prstGeom>
        </p:spPr>
      </p:pic>
      <p:pic>
        <p:nvPicPr>
          <p:cNvPr id="14" name="Bildobjekt 13" descr="En bild som visar text, elektronik, visitkort  Automatiskt genererad beskrivning">
            <a:extLst>
              <a:ext uri="{FF2B5EF4-FFF2-40B4-BE49-F238E27FC236}">
                <a16:creationId xmlns:a16="http://schemas.microsoft.com/office/drawing/2014/main" id="{D9D1E19B-CC27-8FEC-0DED-CBB20BF1B4D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4179766"/>
            <a:ext cx="4533900" cy="2679700"/>
          </a:xfrm>
          <a:prstGeom prst="rect">
            <a:avLst/>
          </a:prstGeom>
        </p:spPr>
      </p:pic>
      <p:sp>
        <p:nvSpPr>
          <p:cNvPr id="2" name="Rubrik 1">
            <a:extLst>
              <a:ext uri="{FF2B5EF4-FFF2-40B4-BE49-F238E27FC236}">
                <a16:creationId xmlns:a16="http://schemas.microsoft.com/office/drawing/2014/main" id="{0CDD9E91-F2C7-6C8C-0AE9-728A296ECD04}"/>
              </a:ext>
            </a:extLst>
          </p:cNvPr>
          <p:cNvSpPr>
            <a:spLocks noGrp="1"/>
          </p:cNvSpPr>
          <p:nvPr>
            <p:ph type="title" hasCustomPrompt="1"/>
          </p:nvPr>
        </p:nvSpPr>
        <p:spPr/>
        <p:txBody>
          <a:bodyPr anchor="t" anchorCtr="0"/>
          <a:lstStyle/>
          <a:p>
            <a:r>
              <a:rPr lang="sv-SE" dirty="0"/>
              <a:t>KLICKA HÄR FÖR ATT ÄNDRA MALL FÖR RUBRIKFORMAT</a:t>
            </a:r>
          </a:p>
        </p:txBody>
      </p:sp>
      <p:sp>
        <p:nvSpPr>
          <p:cNvPr id="3" name="Platshållare för innehåll 2">
            <a:extLst>
              <a:ext uri="{FF2B5EF4-FFF2-40B4-BE49-F238E27FC236}">
                <a16:creationId xmlns:a16="http://schemas.microsoft.com/office/drawing/2014/main" id="{7F6553DB-62FB-65DB-80DD-B2320FF6391A}"/>
              </a:ext>
            </a:extLst>
          </p:cNvPr>
          <p:cNvSpPr>
            <a:spLocks noGrp="1"/>
          </p:cNvSpPr>
          <p:nvPr>
            <p:ph idx="1"/>
          </p:nvPr>
        </p:nvSpPr>
        <p:spPr>
          <a:xfrm>
            <a:off x="593586" y="1817022"/>
            <a:ext cx="5118100" cy="4351338"/>
          </a:xfrm>
        </p:spPr>
        <p:txBody>
          <a:bodyPr>
            <a:noAutofit/>
          </a:bodyPr>
          <a:lstStyle>
            <a:lvl1pPr>
              <a:defRPr sz="2000"/>
            </a:lvl1pPr>
            <a:lvl2pPr>
              <a:defRPr sz="1800"/>
            </a:lvl2pPr>
            <a:lvl3pPr>
              <a:defRPr sz="1600"/>
            </a:lvl3pPr>
            <a:lvl4pPr>
              <a:defRPr sz="1400"/>
            </a:lvl4pPr>
            <a:lvl5pPr>
              <a:defRPr sz="12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2">
            <a:extLst>
              <a:ext uri="{FF2B5EF4-FFF2-40B4-BE49-F238E27FC236}">
                <a16:creationId xmlns:a16="http://schemas.microsoft.com/office/drawing/2014/main" id="{3CC04F58-6A76-67D4-11CC-865F962571A6}"/>
              </a:ext>
            </a:extLst>
          </p:cNvPr>
          <p:cNvSpPr>
            <a:spLocks noGrp="1"/>
          </p:cNvSpPr>
          <p:nvPr>
            <p:ph idx="10"/>
          </p:nvPr>
        </p:nvSpPr>
        <p:spPr>
          <a:xfrm>
            <a:off x="6108028" y="1817022"/>
            <a:ext cx="5118100" cy="4351338"/>
          </a:xfrm>
        </p:spPr>
        <p:txBody>
          <a:bodyPr>
            <a:noAutofit/>
          </a:bodyPr>
          <a:lstStyle>
            <a:lvl1pPr>
              <a:defRPr sz="2000"/>
            </a:lvl1pPr>
            <a:lvl2pPr>
              <a:defRPr sz="1800"/>
            </a:lvl2pPr>
            <a:lvl3pPr>
              <a:defRPr sz="1600"/>
            </a:lvl3pPr>
            <a:lvl4pPr>
              <a:defRPr sz="1400"/>
            </a:lvl4pPr>
            <a:lvl5pPr>
              <a:defRPr sz="12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cxnSp>
        <p:nvCxnSpPr>
          <p:cNvPr id="11" name="Rak 10">
            <a:extLst>
              <a:ext uri="{FF2B5EF4-FFF2-40B4-BE49-F238E27FC236}">
                <a16:creationId xmlns:a16="http://schemas.microsoft.com/office/drawing/2014/main" id="{C70B733E-AD67-1584-AC93-693DFC3A2241}"/>
              </a:ext>
            </a:extLst>
          </p:cNvPr>
          <p:cNvCxnSpPr>
            <a:cxnSpLocks/>
          </p:cNvCxnSpPr>
          <p:nvPr userDrawn="1"/>
        </p:nvCxnSpPr>
        <p:spPr>
          <a:xfrm>
            <a:off x="720969" y="1131277"/>
            <a:ext cx="10300692"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Platshållare för text 6">
            <a:extLst>
              <a:ext uri="{FF2B5EF4-FFF2-40B4-BE49-F238E27FC236}">
                <a16:creationId xmlns:a16="http://schemas.microsoft.com/office/drawing/2014/main" id="{74808FA7-FE55-1719-A320-B65887C58574}"/>
              </a:ext>
            </a:extLst>
          </p:cNvPr>
          <p:cNvSpPr>
            <a:spLocks noGrp="1"/>
          </p:cNvSpPr>
          <p:nvPr>
            <p:ph type="body" sz="quarter" idx="11" hasCustomPrompt="1"/>
          </p:nvPr>
        </p:nvSpPr>
        <p:spPr>
          <a:xfrm>
            <a:off x="809624" y="6407151"/>
            <a:ext cx="3432498" cy="201993"/>
          </a:xfrm>
          <a:solidFill>
            <a:schemeClr val="accent1"/>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spTree>
    <p:extLst>
      <p:ext uri="{BB962C8B-B14F-4D97-AF65-F5344CB8AC3E}">
        <p14:creationId xmlns:p14="http://schemas.microsoft.com/office/powerpoint/2010/main" val="249312400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udget_agenda">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CDD9E91-F2C7-6C8C-0AE9-728A296ECD04}"/>
              </a:ext>
            </a:extLst>
          </p:cNvPr>
          <p:cNvSpPr>
            <a:spLocks noGrp="1"/>
          </p:cNvSpPr>
          <p:nvPr>
            <p:ph type="title" hasCustomPrompt="1"/>
          </p:nvPr>
        </p:nvSpPr>
        <p:spPr/>
        <p:txBody>
          <a:bodyPr anchor="t" anchorCtr="0"/>
          <a:lstStyle/>
          <a:p>
            <a:r>
              <a:rPr lang="sv-SE" dirty="0"/>
              <a:t>KLICKA HÄR FÖR ATT ÄNDRA MALL FÖR RUBRIKFORMAT</a:t>
            </a:r>
          </a:p>
        </p:txBody>
      </p:sp>
      <p:sp>
        <p:nvSpPr>
          <p:cNvPr id="14" name="Platshållare för tabell 13">
            <a:extLst>
              <a:ext uri="{FF2B5EF4-FFF2-40B4-BE49-F238E27FC236}">
                <a16:creationId xmlns:a16="http://schemas.microsoft.com/office/drawing/2014/main" id="{92D0884F-9497-513D-38DA-A40C2F04A3C3}"/>
              </a:ext>
            </a:extLst>
          </p:cNvPr>
          <p:cNvSpPr>
            <a:spLocks noGrp="1"/>
          </p:cNvSpPr>
          <p:nvPr>
            <p:ph type="tbl" sz="quarter" idx="12"/>
          </p:nvPr>
        </p:nvSpPr>
        <p:spPr>
          <a:xfrm>
            <a:off x="720725" y="1871663"/>
            <a:ext cx="10396538" cy="3074987"/>
          </a:xfrm>
        </p:spPr>
        <p:txBody>
          <a:bodyPr/>
          <a:lstStyle/>
          <a:p>
            <a:r>
              <a:rPr lang="sv-SE"/>
              <a:t>Klicka på ikonen för att lägga till en tabell</a:t>
            </a:r>
            <a:endParaRPr lang="sv-SE" dirty="0"/>
          </a:p>
        </p:txBody>
      </p:sp>
      <p:cxnSp>
        <p:nvCxnSpPr>
          <p:cNvPr id="3" name="Rak 2">
            <a:extLst>
              <a:ext uri="{FF2B5EF4-FFF2-40B4-BE49-F238E27FC236}">
                <a16:creationId xmlns:a16="http://schemas.microsoft.com/office/drawing/2014/main" id="{0AA08AA0-54F7-A007-FE10-1BE6C4FFF883}"/>
              </a:ext>
            </a:extLst>
          </p:cNvPr>
          <p:cNvCxnSpPr>
            <a:cxnSpLocks/>
          </p:cNvCxnSpPr>
          <p:nvPr userDrawn="1"/>
        </p:nvCxnSpPr>
        <p:spPr>
          <a:xfrm>
            <a:off x="720969" y="1131277"/>
            <a:ext cx="10300692"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4" name="Bildobjekt 3">
            <a:extLst>
              <a:ext uri="{FF2B5EF4-FFF2-40B4-BE49-F238E27FC236}">
                <a16:creationId xmlns:a16="http://schemas.microsoft.com/office/drawing/2014/main" id="{692A81EF-6D6F-4CB8-ABA1-4E73215B89C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862956" y="0"/>
            <a:ext cx="2329043" cy="2329043"/>
          </a:xfrm>
          <a:prstGeom prst="rect">
            <a:avLst/>
          </a:prstGeom>
        </p:spPr>
      </p:pic>
      <p:pic>
        <p:nvPicPr>
          <p:cNvPr id="6" name="Bildobjekt 5" descr="En bild som visar text, elektronik, visitkort  Automatiskt genererad beskrivning">
            <a:extLst>
              <a:ext uri="{FF2B5EF4-FFF2-40B4-BE49-F238E27FC236}">
                <a16:creationId xmlns:a16="http://schemas.microsoft.com/office/drawing/2014/main" id="{F228C51C-A315-BC0F-73ED-480FC42CE7E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4179766"/>
            <a:ext cx="4533900" cy="2679700"/>
          </a:xfrm>
          <a:prstGeom prst="rect">
            <a:avLst/>
          </a:prstGeom>
        </p:spPr>
      </p:pic>
      <p:sp>
        <p:nvSpPr>
          <p:cNvPr id="7" name="Platshållare för text 6">
            <a:extLst>
              <a:ext uri="{FF2B5EF4-FFF2-40B4-BE49-F238E27FC236}">
                <a16:creationId xmlns:a16="http://schemas.microsoft.com/office/drawing/2014/main" id="{5D9B702E-4D08-B4C8-D092-607A0D497C6F}"/>
              </a:ext>
            </a:extLst>
          </p:cNvPr>
          <p:cNvSpPr>
            <a:spLocks noGrp="1"/>
          </p:cNvSpPr>
          <p:nvPr>
            <p:ph type="body" sz="quarter" idx="11" hasCustomPrompt="1"/>
          </p:nvPr>
        </p:nvSpPr>
        <p:spPr>
          <a:xfrm>
            <a:off x="809624" y="6407151"/>
            <a:ext cx="3432498" cy="201993"/>
          </a:xfrm>
          <a:solidFill>
            <a:schemeClr val="accent1"/>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spTree>
    <p:extLst>
      <p:ext uri="{BB962C8B-B14F-4D97-AF65-F5344CB8AC3E}">
        <p14:creationId xmlns:p14="http://schemas.microsoft.com/office/powerpoint/2010/main" val="145945050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udget_bild_ver2_punktlista">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8056BF9C-63F7-62DC-7A0A-CA805C999FD3}"/>
              </a:ext>
            </a:extLst>
          </p:cNvPr>
          <p:cNvSpPr/>
          <p:nvPr userDrawn="1"/>
        </p:nvSpPr>
        <p:spPr>
          <a:xfrm>
            <a:off x="7859330" y="322155"/>
            <a:ext cx="3960000" cy="3960000"/>
          </a:xfrm>
          <a:prstGeom prst="rect">
            <a:avLst/>
          </a:prstGeom>
          <a:solidFill>
            <a:srgbClr val="A6D0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E8A73186-FC59-7909-1E2C-447691E107F1}"/>
              </a:ext>
            </a:extLst>
          </p:cNvPr>
          <p:cNvSpPr>
            <a:spLocks noGrp="1"/>
          </p:cNvSpPr>
          <p:nvPr>
            <p:ph type="title" hasCustomPrompt="1"/>
          </p:nvPr>
        </p:nvSpPr>
        <p:spPr>
          <a:xfrm>
            <a:off x="598516" y="626020"/>
            <a:ext cx="5765800" cy="1325563"/>
          </a:xfrm>
        </p:spPr>
        <p:txBody>
          <a:bodyPr anchor="t" anchorCtr="0"/>
          <a:lstStyle>
            <a:lvl1pPr>
              <a:defRPr sz="3000"/>
            </a:lvl1pPr>
          </a:lstStyle>
          <a:p>
            <a:r>
              <a:rPr lang="sv-SE" dirty="0"/>
              <a:t>KLICKA HÄR FÖR ATT ÄNDRA MALL FÖR RUBRIKFORMAT</a:t>
            </a:r>
          </a:p>
        </p:txBody>
      </p:sp>
      <p:sp>
        <p:nvSpPr>
          <p:cNvPr id="3" name="Platshållare för innehåll 2">
            <a:extLst>
              <a:ext uri="{FF2B5EF4-FFF2-40B4-BE49-F238E27FC236}">
                <a16:creationId xmlns:a16="http://schemas.microsoft.com/office/drawing/2014/main" id="{C96C0185-FB16-31C8-9DE4-1678F8FFF7C8}"/>
              </a:ext>
            </a:extLst>
          </p:cNvPr>
          <p:cNvSpPr>
            <a:spLocks noGrp="1"/>
          </p:cNvSpPr>
          <p:nvPr>
            <p:ph idx="1"/>
          </p:nvPr>
        </p:nvSpPr>
        <p:spPr>
          <a:xfrm>
            <a:off x="592692" y="1812925"/>
            <a:ext cx="5118100" cy="4351338"/>
          </a:xfrm>
        </p:spPr>
        <p:txBody>
          <a:bodyPr>
            <a:noAutofit/>
          </a:bodyPr>
          <a:lstStyle>
            <a:lvl1pPr>
              <a:defRPr sz="2000"/>
            </a:lvl1pPr>
            <a:lvl2pPr>
              <a:defRPr sz="1800"/>
            </a:lvl2pPr>
            <a:lvl3pPr>
              <a:defRPr sz="1600"/>
            </a:lvl3pPr>
            <a:lvl4pPr>
              <a:defRPr sz="1400"/>
            </a:lvl4pPr>
            <a:lvl5pPr>
              <a:defRPr sz="12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0" name="Platshållare för bild 9">
            <a:extLst>
              <a:ext uri="{FF2B5EF4-FFF2-40B4-BE49-F238E27FC236}">
                <a16:creationId xmlns:a16="http://schemas.microsoft.com/office/drawing/2014/main" id="{4C2FFB19-5838-DEFD-7B21-0E560B947BF4}"/>
              </a:ext>
            </a:extLst>
          </p:cNvPr>
          <p:cNvSpPr>
            <a:spLocks noGrp="1"/>
          </p:cNvSpPr>
          <p:nvPr>
            <p:ph type="pic" sz="quarter" idx="13"/>
          </p:nvPr>
        </p:nvSpPr>
        <p:spPr>
          <a:xfrm>
            <a:off x="6445250" y="620196"/>
            <a:ext cx="5075025" cy="5283200"/>
          </a:xfrm>
          <a:solidFill>
            <a:schemeClr val="bg2">
              <a:lumMod val="90000"/>
            </a:schemeClr>
          </a:solidFill>
        </p:spPr>
        <p:txBody>
          <a:bodyPr anchor="t" anchorCtr="0">
            <a:noAutofit/>
          </a:bodyPr>
          <a:lstStyle>
            <a:lvl1pPr marL="0" indent="0" algn="ctr">
              <a:buFontTx/>
              <a:buNone/>
              <a:defRPr sz="1000"/>
            </a:lvl1pPr>
          </a:lstStyle>
          <a:p>
            <a:r>
              <a:rPr lang="sv-SE"/>
              <a:t>Klicka på ikonen för att lägga till en bild</a:t>
            </a:r>
            <a:endParaRPr lang="sv-SE" dirty="0"/>
          </a:p>
        </p:txBody>
      </p:sp>
      <p:pic>
        <p:nvPicPr>
          <p:cNvPr id="4" name="Bildobjekt 3" descr="En bild som visar text, elektronik, visitkort  Automatiskt genererad beskrivning">
            <a:extLst>
              <a:ext uri="{FF2B5EF4-FFF2-40B4-BE49-F238E27FC236}">
                <a16:creationId xmlns:a16="http://schemas.microsoft.com/office/drawing/2014/main" id="{41E0671D-A8CB-E2F7-87C6-8A38A27DD25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4179766"/>
            <a:ext cx="4533900" cy="2679700"/>
          </a:xfrm>
          <a:prstGeom prst="rect">
            <a:avLst/>
          </a:prstGeom>
        </p:spPr>
      </p:pic>
      <p:sp>
        <p:nvSpPr>
          <p:cNvPr id="7" name="Platshållare för text 6">
            <a:extLst>
              <a:ext uri="{FF2B5EF4-FFF2-40B4-BE49-F238E27FC236}">
                <a16:creationId xmlns:a16="http://schemas.microsoft.com/office/drawing/2014/main" id="{9FB7D721-333A-AC1A-D6F8-BDE70B0BB4FD}"/>
              </a:ext>
            </a:extLst>
          </p:cNvPr>
          <p:cNvSpPr>
            <a:spLocks noGrp="1"/>
          </p:cNvSpPr>
          <p:nvPr>
            <p:ph type="body" sz="quarter" idx="11" hasCustomPrompt="1"/>
          </p:nvPr>
        </p:nvSpPr>
        <p:spPr>
          <a:xfrm>
            <a:off x="809624" y="6407151"/>
            <a:ext cx="3432498" cy="201993"/>
          </a:xfrm>
          <a:solidFill>
            <a:schemeClr val="accent1"/>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spTree>
    <p:extLst>
      <p:ext uri="{BB962C8B-B14F-4D97-AF65-F5344CB8AC3E}">
        <p14:creationId xmlns:p14="http://schemas.microsoft.com/office/powerpoint/2010/main" val="367207038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udget_bildver3_punktlista">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ADF04A70-2E5D-9059-6A59-F3F54B595E02}"/>
              </a:ext>
            </a:extLst>
          </p:cNvPr>
          <p:cNvSpPr/>
          <p:nvPr userDrawn="1"/>
        </p:nvSpPr>
        <p:spPr>
          <a:xfrm>
            <a:off x="7861954" y="2241971"/>
            <a:ext cx="3960000" cy="3960000"/>
          </a:xfrm>
          <a:prstGeom prst="rect">
            <a:avLst/>
          </a:prstGeom>
          <a:solidFill>
            <a:srgbClr val="A6D0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E8A73186-FC59-7909-1E2C-447691E107F1}"/>
              </a:ext>
            </a:extLst>
          </p:cNvPr>
          <p:cNvSpPr>
            <a:spLocks noGrp="1"/>
          </p:cNvSpPr>
          <p:nvPr>
            <p:ph type="title" hasCustomPrompt="1"/>
          </p:nvPr>
        </p:nvSpPr>
        <p:spPr>
          <a:xfrm>
            <a:off x="598516" y="626020"/>
            <a:ext cx="5765800" cy="1325563"/>
          </a:xfrm>
        </p:spPr>
        <p:txBody>
          <a:bodyPr anchor="t" anchorCtr="0"/>
          <a:lstStyle>
            <a:lvl1pPr>
              <a:defRPr sz="3000"/>
            </a:lvl1pPr>
          </a:lstStyle>
          <a:p>
            <a:r>
              <a:rPr lang="sv-SE" dirty="0"/>
              <a:t>KLICKA HÄR FÖR ATT ÄNDRA MALL FÖR RUBRIKFORMAT</a:t>
            </a:r>
          </a:p>
        </p:txBody>
      </p:sp>
      <p:sp>
        <p:nvSpPr>
          <p:cNvPr id="3" name="Platshållare för innehåll 2">
            <a:extLst>
              <a:ext uri="{FF2B5EF4-FFF2-40B4-BE49-F238E27FC236}">
                <a16:creationId xmlns:a16="http://schemas.microsoft.com/office/drawing/2014/main" id="{C96C0185-FB16-31C8-9DE4-1678F8FFF7C8}"/>
              </a:ext>
            </a:extLst>
          </p:cNvPr>
          <p:cNvSpPr>
            <a:spLocks noGrp="1"/>
          </p:cNvSpPr>
          <p:nvPr>
            <p:ph idx="1"/>
          </p:nvPr>
        </p:nvSpPr>
        <p:spPr>
          <a:xfrm>
            <a:off x="592692" y="1812925"/>
            <a:ext cx="5118100" cy="4351338"/>
          </a:xfrm>
        </p:spPr>
        <p:txBody>
          <a:bodyPr>
            <a:noAutofit/>
          </a:bodyPr>
          <a:lstStyle>
            <a:lvl1pPr>
              <a:defRPr sz="2000"/>
            </a:lvl1pPr>
            <a:lvl2pPr>
              <a:defRPr sz="1800"/>
            </a:lvl2pPr>
            <a:lvl3pPr>
              <a:defRPr sz="1600"/>
            </a:lvl3pPr>
            <a:lvl4pPr>
              <a:defRPr sz="1400"/>
            </a:lvl4pPr>
            <a:lvl5pPr>
              <a:defRPr sz="12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0" name="Platshållare för bild 9">
            <a:extLst>
              <a:ext uri="{FF2B5EF4-FFF2-40B4-BE49-F238E27FC236}">
                <a16:creationId xmlns:a16="http://schemas.microsoft.com/office/drawing/2014/main" id="{4C2FFB19-5838-DEFD-7B21-0E560B947BF4}"/>
              </a:ext>
            </a:extLst>
          </p:cNvPr>
          <p:cNvSpPr>
            <a:spLocks noGrp="1"/>
          </p:cNvSpPr>
          <p:nvPr>
            <p:ph type="pic" sz="quarter" idx="13"/>
          </p:nvPr>
        </p:nvSpPr>
        <p:spPr>
          <a:xfrm>
            <a:off x="6445250" y="620196"/>
            <a:ext cx="5075025" cy="5283200"/>
          </a:xfrm>
          <a:solidFill>
            <a:schemeClr val="bg2">
              <a:lumMod val="90000"/>
            </a:schemeClr>
          </a:solidFill>
        </p:spPr>
        <p:txBody>
          <a:bodyPr anchor="t" anchorCtr="0">
            <a:noAutofit/>
          </a:bodyPr>
          <a:lstStyle>
            <a:lvl1pPr marL="0" indent="0" algn="ctr">
              <a:buFontTx/>
              <a:buNone/>
              <a:defRPr sz="1000"/>
            </a:lvl1pPr>
          </a:lstStyle>
          <a:p>
            <a:r>
              <a:rPr lang="sv-SE"/>
              <a:t>Klicka på ikonen för att lägga till en bild</a:t>
            </a:r>
            <a:endParaRPr lang="sv-SE" dirty="0"/>
          </a:p>
        </p:txBody>
      </p:sp>
      <p:pic>
        <p:nvPicPr>
          <p:cNvPr id="4" name="Bildobjekt 3" descr="En bild som visar text, elektronik, visitkort  Automatiskt genererad beskrivning">
            <a:extLst>
              <a:ext uri="{FF2B5EF4-FFF2-40B4-BE49-F238E27FC236}">
                <a16:creationId xmlns:a16="http://schemas.microsoft.com/office/drawing/2014/main" id="{3B47BDFB-B9C4-F3A3-272F-04DD1A58B8D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4179766"/>
            <a:ext cx="4533900" cy="2679700"/>
          </a:xfrm>
          <a:prstGeom prst="rect">
            <a:avLst/>
          </a:prstGeom>
        </p:spPr>
      </p:pic>
      <p:sp>
        <p:nvSpPr>
          <p:cNvPr id="6" name="Platshållare för text 6">
            <a:extLst>
              <a:ext uri="{FF2B5EF4-FFF2-40B4-BE49-F238E27FC236}">
                <a16:creationId xmlns:a16="http://schemas.microsoft.com/office/drawing/2014/main" id="{3D091DF3-9ACA-7673-2BF6-3C745B004025}"/>
              </a:ext>
            </a:extLst>
          </p:cNvPr>
          <p:cNvSpPr>
            <a:spLocks noGrp="1"/>
          </p:cNvSpPr>
          <p:nvPr>
            <p:ph type="body" sz="quarter" idx="11" hasCustomPrompt="1"/>
          </p:nvPr>
        </p:nvSpPr>
        <p:spPr>
          <a:xfrm>
            <a:off x="809624" y="6407151"/>
            <a:ext cx="3432498" cy="201993"/>
          </a:xfrm>
          <a:solidFill>
            <a:schemeClr val="accent1"/>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spTree>
    <p:extLst>
      <p:ext uri="{BB962C8B-B14F-4D97-AF65-F5344CB8AC3E}">
        <p14:creationId xmlns:p14="http://schemas.microsoft.com/office/powerpoint/2010/main" val="382735205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udget_diagram">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CDD9E91-F2C7-6C8C-0AE9-728A296ECD04}"/>
              </a:ext>
            </a:extLst>
          </p:cNvPr>
          <p:cNvSpPr>
            <a:spLocks noGrp="1"/>
          </p:cNvSpPr>
          <p:nvPr>
            <p:ph type="title" hasCustomPrompt="1"/>
          </p:nvPr>
        </p:nvSpPr>
        <p:spPr/>
        <p:txBody>
          <a:bodyPr anchor="t" anchorCtr="0"/>
          <a:lstStyle/>
          <a:p>
            <a:r>
              <a:rPr lang="sv-SE" dirty="0"/>
              <a:t>KLICKA HÄR FÖR ATT ÄNDRA MALL FÖR RUBRIKFORMAT</a:t>
            </a:r>
          </a:p>
        </p:txBody>
      </p:sp>
      <p:sp>
        <p:nvSpPr>
          <p:cNvPr id="11" name="Platshållare för diagram 10">
            <a:extLst>
              <a:ext uri="{FF2B5EF4-FFF2-40B4-BE49-F238E27FC236}">
                <a16:creationId xmlns:a16="http://schemas.microsoft.com/office/drawing/2014/main" id="{6DE5C4E8-5DB1-CA6D-F9DC-1630381B0050}"/>
              </a:ext>
            </a:extLst>
          </p:cNvPr>
          <p:cNvSpPr>
            <a:spLocks noGrp="1"/>
          </p:cNvSpPr>
          <p:nvPr>
            <p:ph type="chart" sz="quarter" idx="10"/>
          </p:nvPr>
        </p:nvSpPr>
        <p:spPr>
          <a:xfrm>
            <a:off x="605653" y="1800248"/>
            <a:ext cx="4257509" cy="2852738"/>
          </a:xfrm>
        </p:spPr>
        <p:txBody>
          <a:bodyPr/>
          <a:lstStyle/>
          <a:p>
            <a:r>
              <a:rPr lang="sv-SE"/>
              <a:t>Klicka på ikonen för att lägga till ett diagram</a:t>
            </a:r>
            <a:endParaRPr lang="sv-SE" dirty="0"/>
          </a:p>
        </p:txBody>
      </p:sp>
      <p:sp>
        <p:nvSpPr>
          <p:cNvPr id="13" name="Platshållare för diagram 12">
            <a:extLst>
              <a:ext uri="{FF2B5EF4-FFF2-40B4-BE49-F238E27FC236}">
                <a16:creationId xmlns:a16="http://schemas.microsoft.com/office/drawing/2014/main" id="{5FB2747E-95C8-B808-304D-F3426CD49AA6}"/>
              </a:ext>
            </a:extLst>
          </p:cNvPr>
          <p:cNvSpPr>
            <a:spLocks noGrp="1"/>
          </p:cNvSpPr>
          <p:nvPr>
            <p:ph type="chart" sz="quarter" idx="11"/>
          </p:nvPr>
        </p:nvSpPr>
        <p:spPr>
          <a:xfrm>
            <a:off x="6165141" y="1800540"/>
            <a:ext cx="4411663" cy="2794000"/>
          </a:xfrm>
        </p:spPr>
        <p:txBody>
          <a:bodyPr/>
          <a:lstStyle/>
          <a:p>
            <a:r>
              <a:rPr lang="sv-SE"/>
              <a:t>Klicka på ikonen för att lägga till ett diagram</a:t>
            </a:r>
            <a:endParaRPr lang="sv-SE" dirty="0"/>
          </a:p>
        </p:txBody>
      </p:sp>
      <p:cxnSp>
        <p:nvCxnSpPr>
          <p:cNvPr id="3" name="Rak 2">
            <a:extLst>
              <a:ext uri="{FF2B5EF4-FFF2-40B4-BE49-F238E27FC236}">
                <a16:creationId xmlns:a16="http://schemas.microsoft.com/office/drawing/2014/main" id="{979F21AF-24B5-9B19-D4FB-9380E6ADA92B}"/>
              </a:ext>
            </a:extLst>
          </p:cNvPr>
          <p:cNvCxnSpPr>
            <a:cxnSpLocks/>
          </p:cNvCxnSpPr>
          <p:nvPr userDrawn="1"/>
        </p:nvCxnSpPr>
        <p:spPr>
          <a:xfrm>
            <a:off x="720969" y="1131277"/>
            <a:ext cx="10300692"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4" name="Bildobjekt 3">
            <a:extLst>
              <a:ext uri="{FF2B5EF4-FFF2-40B4-BE49-F238E27FC236}">
                <a16:creationId xmlns:a16="http://schemas.microsoft.com/office/drawing/2014/main" id="{11DA1F9A-EDAC-8545-F82A-D1FFEBBF665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862956" y="0"/>
            <a:ext cx="2329043" cy="2329043"/>
          </a:xfrm>
          <a:prstGeom prst="rect">
            <a:avLst/>
          </a:prstGeom>
        </p:spPr>
      </p:pic>
      <p:pic>
        <p:nvPicPr>
          <p:cNvPr id="5" name="Bildobjekt 4" descr="En bild som visar text, elektronik, visitkort  Automatiskt genererad beskrivning">
            <a:extLst>
              <a:ext uri="{FF2B5EF4-FFF2-40B4-BE49-F238E27FC236}">
                <a16:creationId xmlns:a16="http://schemas.microsoft.com/office/drawing/2014/main" id="{894D8D55-55BC-7F8E-0A80-609A9645C59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4179766"/>
            <a:ext cx="4533900" cy="2679700"/>
          </a:xfrm>
          <a:prstGeom prst="rect">
            <a:avLst/>
          </a:prstGeom>
        </p:spPr>
      </p:pic>
      <p:sp>
        <p:nvSpPr>
          <p:cNvPr id="7" name="Platshållare för text 6">
            <a:extLst>
              <a:ext uri="{FF2B5EF4-FFF2-40B4-BE49-F238E27FC236}">
                <a16:creationId xmlns:a16="http://schemas.microsoft.com/office/drawing/2014/main" id="{BB957BCE-A7CE-F43E-FDDA-4E1D548BDB1B}"/>
              </a:ext>
            </a:extLst>
          </p:cNvPr>
          <p:cNvSpPr>
            <a:spLocks noGrp="1"/>
          </p:cNvSpPr>
          <p:nvPr>
            <p:ph type="body" sz="quarter" idx="12" hasCustomPrompt="1"/>
          </p:nvPr>
        </p:nvSpPr>
        <p:spPr>
          <a:xfrm>
            <a:off x="809624" y="6407151"/>
            <a:ext cx="3432498" cy="201993"/>
          </a:xfrm>
          <a:solidFill>
            <a:schemeClr val="accent1"/>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spTree>
    <p:extLst>
      <p:ext uri="{BB962C8B-B14F-4D97-AF65-F5344CB8AC3E}">
        <p14:creationId xmlns:p14="http://schemas.microsoft.com/office/powerpoint/2010/main" val="3214797936"/>
      </p:ext>
    </p:extLst>
  </p:cSld>
  <p:clrMapOvr>
    <a:masterClrMapping/>
  </p:clrMapOvr>
  <p:extLst>
    <p:ext uri="{DCECCB84-F9BA-43D5-87BE-67443E8EF086}">
      <p15:sldGuideLst xmlns:p15="http://schemas.microsoft.com/office/powerpoint/2012/main">
        <p15:guide id="1" orient="horz" pos="618"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udget_tabe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CDD9E91-F2C7-6C8C-0AE9-728A296ECD04}"/>
              </a:ext>
            </a:extLst>
          </p:cNvPr>
          <p:cNvSpPr>
            <a:spLocks noGrp="1"/>
          </p:cNvSpPr>
          <p:nvPr>
            <p:ph type="title" hasCustomPrompt="1"/>
          </p:nvPr>
        </p:nvSpPr>
        <p:spPr/>
        <p:txBody>
          <a:bodyPr anchor="t" anchorCtr="0"/>
          <a:lstStyle/>
          <a:p>
            <a:r>
              <a:rPr lang="sv-SE" dirty="0"/>
              <a:t>KLICKA HÄR FÖR ATT ÄNDRA MALL FÖR RUBRIKFORMAT</a:t>
            </a:r>
          </a:p>
        </p:txBody>
      </p:sp>
      <p:sp>
        <p:nvSpPr>
          <p:cNvPr id="4" name="Platshållare för tabell 3">
            <a:extLst>
              <a:ext uri="{FF2B5EF4-FFF2-40B4-BE49-F238E27FC236}">
                <a16:creationId xmlns:a16="http://schemas.microsoft.com/office/drawing/2014/main" id="{3AA35E25-0372-F4A2-32BF-610BB7CA15FE}"/>
              </a:ext>
            </a:extLst>
          </p:cNvPr>
          <p:cNvSpPr>
            <a:spLocks noGrp="1"/>
          </p:cNvSpPr>
          <p:nvPr>
            <p:ph type="tbl" sz="quarter" idx="12"/>
          </p:nvPr>
        </p:nvSpPr>
        <p:spPr>
          <a:xfrm>
            <a:off x="601438" y="1759675"/>
            <a:ext cx="8004175" cy="3149600"/>
          </a:xfrm>
        </p:spPr>
        <p:txBody>
          <a:bodyPr/>
          <a:lstStyle/>
          <a:p>
            <a:r>
              <a:rPr lang="sv-SE"/>
              <a:t>Klicka på ikonen för att lägga till en tabell</a:t>
            </a:r>
          </a:p>
        </p:txBody>
      </p:sp>
      <p:cxnSp>
        <p:nvCxnSpPr>
          <p:cNvPr id="3" name="Rak 2">
            <a:extLst>
              <a:ext uri="{FF2B5EF4-FFF2-40B4-BE49-F238E27FC236}">
                <a16:creationId xmlns:a16="http://schemas.microsoft.com/office/drawing/2014/main" id="{697CD49F-F0D8-A237-39CB-8E764E2F9C4F}"/>
              </a:ext>
            </a:extLst>
          </p:cNvPr>
          <p:cNvCxnSpPr>
            <a:cxnSpLocks/>
          </p:cNvCxnSpPr>
          <p:nvPr userDrawn="1"/>
        </p:nvCxnSpPr>
        <p:spPr>
          <a:xfrm>
            <a:off x="720969" y="1131277"/>
            <a:ext cx="10300692"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5" name="Bildobjekt 4">
            <a:extLst>
              <a:ext uri="{FF2B5EF4-FFF2-40B4-BE49-F238E27FC236}">
                <a16:creationId xmlns:a16="http://schemas.microsoft.com/office/drawing/2014/main" id="{C36EF6EA-D53E-A6EA-9559-903228B80CF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862956" y="0"/>
            <a:ext cx="2329043" cy="2329043"/>
          </a:xfrm>
          <a:prstGeom prst="rect">
            <a:avLst/>
          </a:prstGeom>
        </p:spPr>
      </p:pic>
      <p:pic>
        <p:nvPicPr>
          <p:cNvPr id="6" name="Bildobjekt 5" descr="En bild som visar text, elektronik, visitkort  Automatiskt genererad beskrivning">
            <a:extLst>
              <a:ext uri="{FF2B5EF4-FFF2-40B4-BE49-F238E27FC236}">
                <a16:creationId xmlns:a16="http://schemas.microsoft.com/office/drawing/2014/main" id="{42510C95-50F6-A811-0777-E9209B3D21C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4179766"/>
            <a:ext cx="4533900" cy="2679700"/>
          </a:xfrm>
          <a:prstGeom prst="rect">
            <a:avLst/>
          </a:prstGeom>
        </p:spPr>
      </p:pic>
      <p:sp>
        <p:nvSpPr>
          <p:cNvPr id="9" name="Platshållare för text 6">
            <a:extLst>
              <a:ext uri="{FF2B5EF4-FFF2-40B4-BE49-F238E27FC236}">
                <a16:creationId xmlns:a16="http://schemas.microsoft.com/office/drawing/2014/main" id="{0961E0AE-8163-92B5-28FC-E3DFD2A41ED2}"/>
              </a:ext>
            </a:extLst>
          </p:cNvPr>
          <p:cNvSpPr>
            <a:spLocks noGrp="1"/>
          </p:cNvSpPr>
          <p:nvPr>
            <p:ph type="body" sz="quarter" idx="11" hasCustomPrompt="1"/>
          </p:nvPr>
        </p:nvSpPr>
        <p:spPr>
          <a:xfrm>
            <a:off x="809624" y="6407151"/>
            <a:ext cx="3432498" cy="201993"/>
          </a:xfrm>
          <a:solidFill>
            <a:schemeClr val="accent1"/>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spTree>
    <p:extLst>
      <p:ext uri="{BB962C8B-B14F-4D97-AF65-F5344CB8AC3E}">
        <p14:creationId xmlns:p14="http://schemas.microsoft.com/office/powerpoint/2010/main" val="23146684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udget_färgad helsida">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0323E3AC-3CA5-FD28-B656-45F78F312E6F}"/>
              </a:ext>
            </a:extLst>
          </p:cNvPr>
          <p:cNvSpPr/>
          <p:nvPr userDrawn="1"/>
        </p:nvSpPr>
        <p:spPr>
          <a:xfrm>
            <a:off x="0" y="0"/>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6" name="Bildobjekt 5">
            <a:extLst>
              <a:ext uri="{FF2B5EF4-FFF2-40B4-BE49-F238E27FC236}">
                <a16:creationId xmlns:a16="http://schemas.microsoft.com/office/drawing/2014/main" id="{DD117C67-89F7-C4AB-4781-AB20EB00723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58483" y="5927639"/>
            <a:ext cx="446091" cy="677008"/>
          </a:xfrm>
          <a:prstGeom prst="rect">
            <a:avLst/>
          </a:prstGeom>
        </p:spPr>
      </p:pic>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621812" y="596900"/>
            <a:ext cx="11165535" cy="1325563"/>
          </a:xfrm>
        </p:spPr>
        <p:txBody>
          <a:bodyPr anchor="t" anchorCtr="0"/>
          <a:lstStyle>
            <a:lvl1pPr>
              <a:defRPr sz="3000">
                <a:solidFill>
                  <a:schemeClr val="bg1"/>
                </a:solidFill>
              </a:defRPr>
            </a:lvl1pPr>
          </a:lstStyle>
          <a:p>
            <a:r>
              <a:rPr lang="sv-SE" dirty="0"/>
              <a:t>KLICKA HÄR FÖR ATT ÄNDRA MALL FÖR RUBRIKFORMAT</a:t>
            </a:r>
          </a:p>
        </p:txBody>
      </p:sp>
      <p:sp>
        <p:nvSpPr>
          <p:cNvPr id="8" name="Platshållare för text 6">
            <a:extLst>
              <a:ext uri="{FF2B5EF4-FFF2-40B4-BE49-F238E27FC236}">
                <a16:creationId xmlns:a16="http://schemas.microsoft.com/office/drawing/2014/main" id="{79A82D1C-DA72-A13D-050C-BB06B48D62F7}"/>
              </a:ext>
            </a:extLst>
          </p:cNvPr>
          <p:cNvSpPr>
            <a:spLocks noGrp="1"/>
          </p:cNvSpPr>
          <p:nvPr>
            <p:ph type="body" sz="quarter" idx="11" hasCustomPrompt="1"/>
          </p:nvPr>
        </p:nvSpPr>
        <p:spPr>
          <a:xfrm>
            <a:off x="809624" y="6407151"/>
            <a:ext cx="3432498" cy="201993"/>
          </a:xfrm>
          <a:solidFill>
            <a:schemeClr val="accent1"/>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cxnSp>
        <p:nvCxnSpPr>
          <p:cNvPr id="2" name="Rak 1">
            <a:extLst>
              <a:ext uri="{FF2B5EF4-FFF2-40B4-BE49-F238E27FC236}">
                <a16:creationId xmlns:a16="http://schemas.microsoft.com/office/drawing/2014/main" id="{BC3AEEF7-3A9D-5261-F36B-45B9F97D6661}"/>
              </a:ext>
            </a:extLst>
          </p:cNvPr>
          <p:cNvCxnSpPr>
            <a:cxnSpLocks/>
          </p:cNvCxnSpPr>
          <p:nvPr userDrawn="1"/>
        </p:nvCxnSpPr>
        <p:spPr>
          <a:xfrm>
            <a:off x="720969" y="1131277"/>
            <a:ext cx="10300692"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6885549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udget_avsnittsdelare_tonplatta">
    <p:spTree>
      <p:nvGrpSpPr>
        <p:cNvPr id="1" name=""/>
        <p:cNvGrpSpPr/>
        <p:nvPr/>
      </p:nvGrpSpPr>
      <p:grpSpPr>
        <a:xfrm>
          <a:off x="0" y="0"/>
          <a:ext cx="0" cy="0"/>
          <a:chOff x="0" y="0"/>
          <a:chExt cx="0" cy="0"/>
        </a:xfrm>
      </p:grpSpPr>
      <p:sp>
        <p:nvSpPr>
          <p:cNvPr id="12" name="Platshållare för text 11">
            <a:extLst>
              <a:ext uri="{FF2B5EF4-FFF2-40B4-BE49-F238E27FC236}">
                <a16:creationId xmlns:a16="http://schemas.microsoft.com/office/drawing/2014/main" id="{D8E7A50D-E33C-2386-FC56-3963A56F5B69}"/>
              </a:ext>
            </a:extLst>
          </p:cNvPr>
          <p:cNvSpPr>
            <a:spLocks noGrp="1"/>
          </p:cNvSpPr>
          <p:nvPr>
            <p:ph type="body" sz="quarter" idx="16" hasCustomPrompt="1"/>
          </p:nvPr>
        </p:nvSpPr>
        <p:spPr>
          <a:xfrm>
            <a:off x="0" y="5824"/>
            <a:ext cx="12192000" cy="6858000"/>
          </a:xfrm>
          <a:solidFill>
            <a:schemeClr val="accent4">
              <a:alpha val="70000"/>
            </a:schemeClr>
          </a:solidFill>
        </p:spPr>
        <p:txBody>
          <a:bodyPr/>
          <a:lstStyle>
            <a:lvl1pPr marL="0" indent="0">
              <a:buNone/>
              <a:defRPr/>
            </a:lvl1pPr>
          </a:lstStyle>
          <a:p>
            <a:pPr lvl="0"/>
            <a:r>
              <a:rPr lang="sv-SE" dirty="0"/>
              <a:t> </a:t>
            </a:r>
          </a:p>
        </p:txBody>
      </p:sp>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513232" y="2699437"/>
            <a:ext cx="11165535" cy="1325563"/>
          </a:xfrm>
        </p:spPr>
        <p:txBody>
          <a:bodyPr anchor="t" anchorCtr="0"/>
          <a:lstStyle>
            <a:lvl1pPr algn="ctr">
              <a:defRPr sz="3000" b="0">
                <a:solidFill>
                  <a:schemeClr val="bg1"/>
                </a:solidFill>
              </a:defRPr>
            </a:lvl1pPr>
          </a:lstStyle>
          <a:p>
            <a:r>
              <a:rPr lang="sv-SE" dirty="0"/>
              <a:t>KLICKA HÄR FÖR ATT ÄNDRA MALL FÖR RUBRIKFORMAT</a:t>
            </a:r>
          </a:p>
        </p:txBody>
      </p:sp>
      <p:sp>
        <p:nvSpPr>
          <p:cNvPr id="3" name="Platshållare för bild 2">
            <a:extLst>
              <a:ext uri="{FF2B5EF4-FFF2-40B4-BE49-F238E27FC236}">
                <a16:creationId xmlns:a16="http://schemas.microsoft.com/office/drawing/2014/main" id="{88FABCCB-A2AE-0444-BCCF-576C0D91F27E}"/>
              </a:ext>
            </a:extLst>
          </p:cNvPr>
          <p:cNvSpPr>
            <a:spLocks noGrp="1"/>
          </p:cNvSpPr>
          <p:nvPr>
            <p:ph type="pic" sz="quarter" idx="10" hasCustomPrompt="1"/>
          </p:nvPr>
        </p:nvSpPr>
        <p:spPr>
          <a:xfrm>
            <a:off x="0" y="5824"/>
            <a:ext cx="12192000" cy="6846351"/>
          </a:xfrm>
          <a:solidFill>
            <a:schemeClr val="accent4">
              <a:alpha val="80066"/>
            </a:schemeClr>
          </a:solidFill>
        </p:spPr>
        <p:txBody>
          <a:bodyPr/>
          <a:lstStyle>
            <a:lvl1pPr>
              <a:defRPr/>
            </a:lvl1pPr>
          </a:lstStyle>
          <a:p>
            <a:r>
              <a:rPr lang="sv-SE" dirty="0"/>
              <a:t>Montera bilden, högerklicka och lägg längst bak för transparant platta</a:t>
            </a:r>
          </a:p>
        </p:txBody>
      </p:sp>
      <p:sp>
        <p:nvSpPr>
          <p:cNvPr id="8" name="Platshållare för text 4">
            <a:extLst>
              <a:ext uri="{FF2B5EF4-FFF2-40B4-BE49-F238E27FC236}">
                <a16:creationId xmlns:a16="http://schemas.microsoft.com/office/drawing/2014/main" id="{C1F6203D-A46F-1F18-3BCE-C2796B2656F8}"/>
              </a:ext>
            </a:extLst>
          </p:cNvPr>
          <p:cNvSpPr>
            <a:spLocks noGrp="1"/>
          </p:cNvSpPr>
          <p:nvPr>
            <p:ph type="body" sz="quarter" idx="15" hasCustomPrompt="1"/>
          </p:nvPr>
        </p:nvSpPr>
        <p:spPr>
          <a:xfrm>
            <a:off x="258483" y="5917472"/>
            <a:ext cx="440421" cy="687175"/>
          </a:xfrm>
          <a:blipFill>
            <a:blip r:embed="rId2" cstate="screen">
              <a:extLst>
                <a:ext uri="{28A0092B-C50C-407E-A947-70E740481C1C}">
                  <a14:useLocalDpi xmlns:a14="http://schemas.microsoft.com/office/drawing/2010/main"/>
                </a:ext>
              </a:extLst>
            </a:blip>
            <a:stretch>
              <a:fillRect/>
            </a:stretch>
          </a:blipFill>
        </p:spPr>
        <p:txBody>
          <a:bodyPr/>
          <a:lstStyle>
            <a:lvl1pPr marL="0" indent="0">
              <a:buNone/>
              <a:defRPr/>
            </a:lvl1pPr>
          </a:lstStyle>
          <a:p>
            <a:pPr lvl="0"/>
            <a:r>
              <a:rPr lang="sv-SE" dirty="0"/>
              <a:t> </a:t>
            </a:r>
          </a:p>
        </p:txBody>
      </p:sp>
    </p:spTree>
    <p:extLst>
      <p:ext uri="{BB962C8B-B14F-4D97-AF65-F5344CB8AC3E}">
        <p14:creationId xmlns:p14="http://schemas.microsoft.com/office/powerpoint/2010/main" val="180105333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8E6E0">
            <a:alpha val="59670"/>
          </a:srgbClr>
        </a:solidFill>
        <a:effectLst/>
      </p:bgPr>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B1F89B14-211D-7F37-AFAE-BA63BA27D346}"/>
              </a:ext>
            </a:extLst>
          </p:cNvPr>
          <p:cNvSpPr>
            <a:spLocks noGrp="1"/>
          </p:cNvSpPr>
          <p:nvPr>
            <p:ph type="title"/>
          </p:nvPr>
        </p:nvSpPr>
        <p:spPr>
          <a:xfrm>
            <a:off x="601438" y="623163"/>
            <a:ext cx="10515600" cy="1325563"/>
          </a:xfrm>
          <a:prstGeom prst="rect">
            <a:avLst/>
          </a:prstGeom>
        </p:spPr>
        <p:txBody>
          <a:bodyPr vert="horz" lIns="91440" tIns="45720" rIns="91440" bIns="45720" rtlCol="0" anchor="t" anchorCtr="0">
            <a:noAutofit/>
          </a:bodyPr>
          <a:lstStyle/>
          <a:p>
            <a:r>
              <a:rPr lang="sv-SE" dirty="0"/>
              <a:t>KLICKA HÄR FÖR ATT ÄNDRA MALL FÖR RUBRIKFORMAT</a:t>
            </a:r>
          </a:p>
        </p:txBody>
      </p:sp>
      <p:sp>
        <p:nvSpPr>
          <p:cNvPr id="3" name="Platshållare för text 2">
            <a:extLst>
              <a:ext uri="{FF2B5EF4-FFF2-40B4-BE49-F238E27FC236}">
                <a16:creationId xmlns:a16="http://schemas.microsoft.com/office/drawing/2014/main" id="{37EB650A-1293-7417-82B2-8E2B313D4DC1}"/>
              </a:ext>
            </a:extLst>
          </p:cNvPr>
          <p:cNvSpPr>
            <a:spLocks noGrp="1"/>
          </p:cNvSpPr>
          <p:nvPr>
            <p:ph type="body" idx="1"/>
          </p:nvPr>
        </p:nvSpPr>
        <p:spPr>
          <a:xfrm>
            <a:off x="606999" y="1883499"/>
            <a:ext cx="10515600" cy="4351338"/>
          </a:xfrm>
          <a:prstGeom prst="rect">
            <a:avLst/>
          </a:prstGeom>
        </p:spPr>
        <p:txBody>
          <a:bodyPr vert="horz" lIns="91440" tIns="45720" rIns="9144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10" name="textruta 9">
            <a:extLst>
              <a:ext uri="{FF2B5EF4-FFF2-40B4-BE49-F238E27FC236}">
                <a16:creationId xmlns:a16="http://schemas.microsoft.com/office/drawing/2014/main" id="{6BAF26AE-FB9B-9B46-54C3-9ED5D679E176}"/>
              </a:ext>
            </a:extLst>
          </p:cNvPr>
          <p:cNvSpPr txBox="1"/>
          <p:nvPr userDrawn="1"/>
        </p:nvSpPr>
        <p:spPr>
          <a:xfrm>
            <a:off x="11729945" y="6511460"/>
            <a:ext cx="366925" cy="246221"/>
          </a:xfrm>
          <a:prstGeom prst="rect">
            <a:avLst/>
          </a:prstGeom>
          <a:noFill/>
        </p:spPr>
        <p:txBody>
          <a:bodyPr wrap="square" rtlCol="0">
            <a:spAutoFit/>
          </a:bodyPr>
          <a:lstStyle/>
          <a:p>
            <a:fld id="{11C3D5E0-3B99-BD48-AF92-B6515BC9C4F7}" type="slidenum">
              <a:rPr lang="sv-SE" sz="1000" smtClean="0"/>
              <a:t>‹#›</a:t>
            </a:fld>
            <a:endParaRPr lang="sv-SE" sz="1000" dirty="0"/>
          </a:p>
        </p:txBody>
      </p:sp>
    </p:spTree>
    <p:extLst>
      <p:ext uri="{BB962C8B-B14F-4D97-AF65-F5344CB8AC3E}">
        <p14:creationId xmlns:p14="http://schemas.microsoft.com/office/powerpoint/2010/main" val="229071603"/>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77" r:id="rId3"/>
    <p:sldLayoutId id="2147483670" r:id="rId4"/>
    <p:sldLayoutId id="2147483671" r:id="rId5"/>
    <p:sldLayoutId id="2147483652" r:id="rId6"/>
    <p:sldLayoutId id="2147483673" r:id="rId7"/>
    <p:sldLayoutId id="2147483655" r:id="rId8"/>
    <p:sldLayoutId id="2147483672" r:id="rId9"/>
    <p:sldLayoutId id="2147483678" r:id="rId10"/>
    <p:sldLayoutId id="2147483679" r:id="rId11"/>
    <p:sldLayoutId id="2147483680" r:id="rId12"/>
    <p:sldLayoutId id="2147483681" r:id="rId13"/>
    <p:sldLayoutId id="2147483682" r:id="rId14"/>
    <p:sldLayoutId id="2147483675" r:id="rId15"/>
    <p:sldLayoutId id="2147483676" r:id="rId16"/>
    <p:sldLayoutId id="2147483683" r:id="rId17"/>
    <p:sldLayoutId id="2147483684" r:id="rId18"/>
  </p:sldLayoutIdLst>
  <p:hf hdr="0" ftr="0" dt="0"/>
  <p:txStyles>
    <p:titleStyle>
      <a:lvl1pPr algn="l" defTabSz="914400" rtl="0" eaLnBrk="1" latinLnBrk="0" hangingPunct="1">
        <a:lnSpc>
          <a:spcPct val="90000"/>
        </a:lnSpc>
        <a:spcBef>
          <a:spcPct val="0"/>
        </a:spcBef>
        <a:buNone/>
        <a:defRPr sz="3000" b="1"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7.xml"/><Relationship Id="rId1" Type="http://schemas.openxmlformats.org/officeDocument/2006/relationships/slideLayout" Target="../slideLayouts/slideLayout18.xml"/><Relationship Id="rId4" Type="http://schemas.microsoft.com/office/2007/relationships/hdphoto" Target="../media/hdphoto1.wdp"/></Relationships>
</file>

<file path=ppt/slides/_rels/slide1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CD37A2C-5632-4A05-46B8-AD4119D92F67}"/>
              </a:ext>
            </a:extLst>
          </p:cNvPr>
          <p:cNvSpPr>
            <a:spLocks noGrp="1"/>
          </p:cNvSpPr>
          <p:nvPr>
            <p:ph type="ctrTitle"/>
          </p:nvPr>
        </p:nvSpPr>
        <p:spPr>
          <a:xfrm>
            <a:off x="1091082" y="2758198"/>
            <a:ext cx="10009835" cy="1086443"/>
          </a:xfrm>
        </p:spPr>
        <p:txBody>
          <a:bodyPr/>
          <a:lstStyle/>
          <a:p>
            <a:r>
              <a:rPr lang="sv-SE" dirty="0"/>
              <a:t>DINA PRIVATA FÖRSÄKRINGAR</a:t>
            </a:r>
          </a:p>
        </p:txBody>
      </p:sp>
      <p:sp>
        <p:nvSpPr>
          <p:cNvPr id="3" name="Underrubrik 2">
            <a:extLst>
              <a:ext uri="{FF2B5EF4-FFF2-40B4-BE49-F238E27FC236}">
                <a16:creationId xmlns:a16="http://schemas.microsoft.com/office/drawing/2014/main" id="{02F6C5B9-849C-1F5D-A1AA-5E3C38A46AB5}"/>
              </a:ext>
            </a:extLst>
          </p:cNvPr>
          <p:cNvSpPr>
            <a:spLocks noGrp="1"/>
          </p:cNvSpPr>
          <p:nvPr>
            <p:ph type="subTitle" idx="1"/>
          </p:nvPr>
        </p:nvSpPr>
        <p:spPr/>
        <p:txBody>
          <a:bodyPr/>
          <a:lstStyle/>
          <a:p>
            <a:r>
              <a:rPr lang="sv-SE" dirty="0"/>
              <a:t>Konsumenternas Försäkringsbyrå</a:t>
            </a:r>
          </a:p>
          <a:p>
            <a:endParaRPr lang="sv-SE" dirty="0"/>
          </a:p>
        </p:txBody>
      </p:sp>
    </p:spTree>
    <p:extLst>
      <p:ext uri="{BB962C8B-B14F-4D97-AF65-F5344CB8AC3E}">
        <p14:creationId xmlns:p14="http://schemas.microsoft.com/office/powerpoint/2010/main" val="40163422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564A889-2D59-81F9-E952-4CB7C8AF88BB}"/>
              </a:ext>
            </a:extLst>
          </p:cNvPr>
          <p:cNvSpPr>
            <a:spLocks noGrp="1"/>
          </p:cNvSpPr>
          <p:nvPr>
            <p:ph type="title"/>
          </p:nvPr>
        </p:nvSpPr>
        <p:spPr>
          <a:xfrm>
            <a:off x="598516" y="626021"/>
            <a:ext cx="5765800" cy="663518"/>
          </a:xfrm>
        </p:spPr>
        <p:txBody>
          <a:bodyPr/>
          <a:lstStyle/>
          <a:p>
            <a:r>
              <a:rPr lang="sv-SE" sz="3200" b="1" dirty="0">
                <a:latin typeface="Calibri" panose="020F0502020204030204" pitchFamily="34" charset="0"/>
                <a:ea typeface="Arial" charset="0"/>
                <a:cs typeface="Calibri" panose="020F0502020204030204" pitchFamily="34" charset="0"/>
              </a:rPr>
              <a:t>BARNFÖRSÄKRING</a:t>
            </a:r>
          </a:p>
        </p:txBody>
      </p:sp>
      <p:sp>
        <p:nvSpPr>
          <p:cNvPr id="4" name="Platshållare för text 3">
            <a:extLst>
              <a:ext uri="{FF2B5EF4-FFF2-40B4-BE49-F238E27FC236}">
                <a16:creationId xmlns:a16="http://schemas.microsoft.com/office/drawing/2014/main" id="{C454AC17-3C18-2665-6B37-7A5BF279CFFE}"/>
              </a:ext>
            </a:extLst>
          </p:cNvPr>
          <p:cNvSpPr>
            <a:spLocks noGrp="1"/>
          </p:cNvSpPr>
          <p:nvPr>
            <p:ph type="body" sz="quarter" idx="11"/>
          </p:nvPr>
        </p:nvSpPr>
        <p:spPr>
          <a:xfrm>
            <a:off x="809624" y="6382169"/>
            <a:ext cx="1723673" cy="257369"/>
          </a:xfrm>
        </p:spPr>
        <p:txBody>
          <a:bodyPr wrap="none">
            <a:spAutoFit/>
          </a:bodyPr>
          <a:lstStyle/>
          <a:p>
            <a:r>
              <a:rPr lang="sv-SE" dirty="0"/>
              <a:t>DINA PRIVATA FÖRSÄKRINGAR</a:t>
            </a:r>
          </a:p>
        </p:txBody>
      </p:sp>
      <p:pic>
        <p:nvPicPr>
          <p:cNvPr id="12" name="Platshållare för bild 11" descr="En bild som visar elefant, utomhus, gräs, däggdjur  Automatiskt genererad beskrivning">
            <a:extLst>
              <a:ext uri="{FF2B5EF4-FFF2-40B4-BE49-F238E27FC236}">
                <a16:creationId xmlns:a16="http://schemas.microsoft.com/office/drawing/2014/main" id="{6220FDAD-3A9B-69E9-49FC-D263FD6198CA}"/>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t="3619" b="3619"/>
          <a:stretch>
            <a:fillRect/>
          </a:stretch>
        </p:blipFill>
        <p:spPr/>
      </p:pic>
      <p:sp>
        <p:nvSpPr>
          <p:cNvPr id="10" name="Platshållare för innehåll 2">
            <a:extLst>
              <a:ext uri="{FF2B5EF4-FFF2-40B4-BE49-F238E27FC236}">
                <a16:creationId xmlns:a16="http://schemas.microsoft.com/office/drawing/2014/main" id="{5C284FD3-D3F0-1F26-9ED2-88D35D95799B}"/>
              </a:ext>
            </a:extLst>
          </p:cNvPr>
          <p:cNvSpPr txBox="1">
            <a:spLocks/>
          </p:cNvSpPr>
          <p:nvPr/>
        </p:nvSpPr>
        <p:spPr>
          <a:xfrm>
            <a:off x="592692" y="1352026"/>
            <a:ext cx="5253926" cy="313976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dirty="0">
                <a:latin typeface="Calibri" panose="020F0502020204030204" pitchFamily="34" charset="0"/>
              </a:rPr>
              <a:t>Komplement till samhällets skydd </a:t>
            </a:r>
          </a:p>
          <a:p>
            <a:r>
              <a:rPr lang="sv-SE" dirty="0">
                <a:latin typeface="Calibri" panose="020F0502020204030204" pitchFamily="34" charset="0"/>
              </a:rPr>
              <a:t>Teckna tidigt. Hälsodeklaration</a:t>
            </a:r>
          </a:p>
          <a:p>
            <a:r>
              <a:rPr lang="sv-SE" dirty="0">
                <a:latin typeface="Calibri" panose="020F0502020204030204" pitchFamily="34" charset="0"/>
              </a:rPr>
              <a:t>Ersätter både sjukdom och olycksfall</a:t>
            </a:r>
          </a:p>
          <a:p>
            <a:r>
              <a:rPr lang="sv-SE" dirty="0">
                <a:latin typeface="Calibri" panose="020F0502020204030204" pitchFamily="34" charset="0"/>
              </a:rPr>
              <a:t>Medicinsk och ekonomisk invaliditet</a:t>
            </a:r>
          </a:p>
          <a:p>
            <a:r>
              <a:rPr lang="sv-SE" dirty="0">
                <a:latin typeface="Calibri" panose="020F0502020204030204" pitchFamily="34" charset="0"/>
              </a:rPr>
              <a:t>Sjukhusvistelse</a:t>
            </a:r>
          </a:p>
          <a:p>
            <a:r>
              <a:rPr lang="sv-SE" dirty="0">
                <a:latin typeface="Calibri" panose="020F0502020204030204" pitchFamily="34" charset="0"/>
              </a:rPr>
              <a:t>Undantag </a:t>
            </a:r>
          </a:p>
          <a:p>
            <a:pPr marL="0" indent="0">
              <a:buFont typeface="Arial" panose="020B0604020202020204" pitchFamily="34" charset="0"/>
              <a:buNone/>
            </a:pPr>
            <a:endParaRPr lang="sv-SE" b="1" dirty="0">
              <a:latin typeface="Calibri" panose="020F0502020204030204" pitchFamily="34" charset="0"/>
            </a:endParaRPr>
          </a:p>
        </p:txBody>
      </p:sp>
    </p:spTree>
    <p:extLst>
      <p:ext uri="{BB962C8B-B14F-4D97-AF65-F5344CB8AC3E}">
        <p14:creationId xmlns:p14="http://schemas.microsoft.com/office/powerpoint/2010/main" val="4983947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7B311C97-1B07-19FD-9EE6-C6C79033F548}"/>
              </a:ext>
            </a:extLst>
          </p:cNvPr>
          <p:cNvSpPr>
            <a:spLocks noGrp="1"/>
          </p:cNvSpPr>
          <p:nvPr>
            <p:ph type="title"/>
          </p:nvPr>
        </p:nvSpPr>
        <p:spPr>
          <a:xfrm>
            <a:off x="598516" y="626021"/>
            <a:ext cx="5765800" cy="669380"/>
          </a:xfrm>
        </p:spPr>
        <p:txBody>
          <a:bodyPr/>
          <a:lstStyle/>
          <a:p>
            <a:r>
              <a:rPr lang="sv-SE" sz="3200" b="1" dirty="0">
                <a:latin typeface="Calibri" panose="020F0502020204030204" pitchFamily="34" charset="0"/>
                <a:ea typeface="Arial" charset="0"/>
                <a:cs typeface="Calibri" panose="020F0502020204030204" pitchFamily="34" charset="0"/>
              </a:rPr>
              <a:t>OLYCKSFALLSFÖRSÄKRING</a:t>
            </a:r>
          </a:p>
        </p:txBody>
      </p:sp>
      <p:sp>
        <p:nvSpPr>
          <p:cNvPr id="2" name="Platshållare för text 1">
            <a:extLst>
              <a:ext uri="{FF2B5EF4-FFF2-40B4-BE49-F238E27FC236}">
                <a16:creationId xmlns:a16="http://schemas.microsoft.com/office/drawing/2014/main" id="{4BE32249-6D33-EFAB-8CAE-AF13750DDC16}"/>
              </a:ext>
            </a:extLst>
          </p:cNvPr>
          <p:cNvSpPr>
            <a:spLocks noGrp="1"/>
          </p:cNvSpPr>
          <p:nvPr>
            <p:ph type="body" sz="quarter" idx="11"/>
          </p:nvPr>
        </p:nvSpPr>
        <p:spPr>
          <a:xfrm>
            <a:off x="809624" y="6370350"/>
            <a:ext cx="1723673" cy="257369"/>
          </a:xfrm>
        </p:spPr>
        <p:txBody>
          <a:bodyPr wrap="none">
            <a:spAutoFit/>
          </a:bodyPr>
          <a:lstStyle/>
          <a:p>
            <a:r>
              <a:rPr lang="sv-SE" dirty="0"/>
              <a:t>DINA PRIVATA FÖRSÄKRINGAR</a:t>
            </a:r>
          </a:p>
        </p:txBody>
      </p:sp>
      <p:pic>
        <p:nvPicPr>
          <p:cNvPr id="12" name="Platshållare för bild 11" descr="En bild som visar person  Automatiskt genererad beskrivning">
            <a:extLst>
              <a:ext uri="{FF2B5EF4-FFF2-40B4-BE49-F238E27FC236}">
                <a16:creationId xmlns:a16="http://schemas.microsoft.com/office/drawing/2014/main" id="{6F6B829F-3DAD-6DBC-E6FB-3EFF6475EB97}"/>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t="3642" b="3642"/>
          <a:stretch>
            <a:fillRect/>
          </a:stretch>
        </p:blipFill>
        <p:spPr/>
      </p:pic>
      <p:sp>
        <p:nvSpPr>
          <p:cNvPr id="9" name="Platshållare för innehåll 2">
            <a:extLst>
              <a:ext uri="{FF2B5EF4-FFF2-40B4-BE49-F238E27FC236}">
                <a16:creationId xmlns:a16="http://schemas.microsoft.com/office/drawing/2014/main" id="{4786BCC9-F328-D70E-B33E-8BB2088CD679}"/>
              </a:ext>
            </a:extLst>
          </p:cNvPr>
          <p:cNvSpPr txBox="1">
            <a:spLocks/>
          </p:cNvSpPr>
          <p:nvPr/>
        </p:nvSpPr>
        <p:spPr>
          <a:xfrm>
            <a:off x="492825" y="1375596"/>
            <a:ext cx="5253926" cy="385274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dirty="0">
                <a:latin typeface="Calibri" panose="020F0502020204030204" pitchFamily="34" charset="0"/>
              </a:rPr>
              <a:t>Plötslig och oförutsedd yttre händelse</a:t>
            </a:r>
          </a:p>
          <a:p>
            <a:r>
              <a:rPr lang="sv-SE" dirty="0">
                <a:latin typeface="Calibri" panose="020F0502020204030204" pitchFamily="34" charset="0"/>
              </a:rPr>
              <a:t>Din ålder har betydelse</a:t>
            </a:r>
          </a:p>
          <a:p>
            <a:r>
              <a:rPr lang="sv-SE" dirty="0">
                <a:latin typeface="Calibri" panose="020F0502020204030204" pitchFamily="34" charset="0"/>
              </a:rPr>
              <a:t>Ej hälsodeklaration </a:t>
            </a:r>
          </a:p>
          <a:p>
            <a:r>
              <a:rPr lang="sv-SE" dirty="0">
                <a:latin typeface="Calibri" panose="020F0502020204030204" pitchFamily="34" charset="0"/>
              </a:rPr>
              <a:t>Invaliditetsersättningar </a:t>
            </a:r>
          </a:p>
          <a:p>
            <a:r>
              <a:rPr lang="sv-SE" dirty="0">
                <a:latin typeface="Calibri" panose="020F0502020204030204" pitchFamily="34" charset="0"/>
              </a:rPr>
              <a:t>Engångsbelopp för ärr, dödsfall</a:t>
            </a:r>
          </a:p>
          <a:p>
            <a:r>
              <a:rPr lang="sv-SE" dirty="0">
                <a:latin typeface="Calibri" panose="020F0502020204030204" pitchFamily="34" charset="0"/>
              </a:rPr>
              <a:t>Ersättning från flera försäkringar</a:t>
            </a:r>
          </a:p>
          <a:p>
            <a:pPr marL="0" indent="0">
              <a:buNone/>
            </a:pPr>
            <a:endParaRPr lang="sv-SE" dirty="0">
              <a:latin typeface="Calibri" panose="020F0502020204030204" pitchFamily="34" charset="0"/>
            </a:endParaRPr>
          </a:p>
          <a:p>
            <a:endParaRPr lang="sv-SE" dirty="0">
              <a:latin typeface="Calibri" panose="020F0502020204030204" pitchFamily="34" charset="0"/>
            </a:endParaRPr>
          </a:p>
        </p:txBody>
      </p:sp>
    </p:spTree>
    <p:extLst>
      <p:ext uri="{BB962C8B-B14F-4D97-AF65-F5344CB8AC3E}">
        <p14:creationId xmlns:p14="http://schemas.microsoft.com/office/powerpoint/2010/main" val="41305185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7B311C97-1B07-19FD-9EE6-C6C79033F548}"/>
              </a:ext>
            </a:extLst>
          </p:cNvPr>
          <p:cNvSpPr>
            <a:spLocks noGrp="1"/>
          </p:cNvSpPr>
          <p:nvPr>
            <p:ph type="title"/>
          </p:nvPr>
        </p:nvSpPr>
        <p:spPr/>
        <p:txBody>
          <a:bodyPr/>
          <a:lstStyle/>
          <a:p>
            <a:r>
              <a:rPr lang="sv-SE" b="1" dirty="0">
                <a:latin typeface="Calibri" panose="020F0502020204030204" pitchFamily="34" charset="0"/>
                <a:ea typeface="Arial" charset="0"/>
                <a:cs typeface="Calibri" panose="020F0502020204030204" pitchFamily="34" charset="0"/>
              </a:rPr>
              <a:t>HEMFÖRSÄKRINGEN ÄR EN PAKETLÖSNING</a:t>
            </a:r>
            <a:endParaRPr lang="sv-SE" dirty="0"/>
          </a:p>
        </p:txBody>
      </p:sp>
      <p:sp>
        <p:nvSpPr>
          <p:cNvPr id="6" name="Platshållare för innehåll 5">
            <a:extLst>
              <a:ext uri="{FF2B5EF4-FFF2-40B4-BE49-F238E27FC236}">
                <a16:creationId xmlns:a16="http://schemas.microsoft.com/office/drawing/2014/main" id="{1FC3D253-5568-99C5-81A9-6517621ABB33}"/>
              </a:ext>
            </a:extLst>
          </p:cNvPr>
          <p:cNvSpPr>
            <a:spLocks noGrp="1"/>
          </p:cNvSpPr>
          <p:nvPr>
            <p:ph idx="1"/>
          </p:nvPr>
        </p:nvSpPr>
        <p:spPr>
          <a:xfrm>
            <a:off x="598516" y="1768210"/>
            <a:ext cx="5118100" cy="2488549"/>
          </a:xfrm>
        </p:spPr>
        <p:txBody>
          <a:bodyPr>
            <a:noAutofit/>
          </a:bodyPr>
          <a:lstStyle/>
          <a:p>
            <a:pPr>
              <a:tabLst>
                <a:tab pos="214313" algn="l"/>
              </a:tabLst>
            </a:pPr>
            <a:r>
              <a:rPr lang="sv-SE" dirty="0">
                <a:ea typeface="Arial" charset="0"/>
                <a:cs typeface="Arial" charset="0"/>
              </a:rPr>
              <a:t>Skydd för lösöre</a:t>
            </a:r>
          </a:p>
          <a:p>
            <a:pPr>
              <a:tabLst>
                <a:tab pos="214313" algn="l"/>
              </a:tabLst>
            </a:pPr>
            <a:r>
              <a:rPr lang="sv-SE" dirty="0">
                <a:ea typeface="Arial" charset="0"/>
                <a:cs typeface="Arial" charset="0"/>
              </a:rPr>
              <a:t>Reseskydd</a:t>
            </a:r>
          </a:p>
          <a:p>
            <a:pPr>
              <a:tabLst>
                <a:tab pos="214313" algn="l"/>
              </a:tabLst>
            </a:pPr>
            <a:r>
              <a:rPr lang="sv-SE" dirty="0">
                <a:ea typeface="Arial" charset="0"/>
                <a:cs typeface="Arial" charset="0"/>
              </a:rPr>
              <a:t>Rättsskydd </a:t>
            </a:r>
          </a:p>
          <a:p>
            <a:pPr>
              <a:tabLst>
                <a:tab pos="214313" algn="l"/>
              </a:tabLst>
            </a:pPr>
            <a:r>
              <a:rPr lang="sv-SE" dirty="0">
                <a:ea typeface="Arial" charset="0"/>
                <a:cs typeface="Arial" charset="0"/>
              </a:rPr>
              <a:t>Ansvarsskydd</a:t>
            </a:r>
          </a:p>
          <a:p>
            <a:pPr>
              <a:tabLst>
                <a:tab pos="214313" algn="l"/>
              </a:tabLst>
            </a:pPr>
            <a:r>
              <a:rPr lang="sv-SE" dirty="0">
                <a:ea typeface="Arial" charset="0"/>
                <a:cs typeface="Arial" charset="0"/>
              </a:rPr>
              <a:t>Överfallsskydd</a:t>
            </a:r>
          </a:p>
          <a:p>
            <a:pPr>
              <a:tabLst>
                <a:tab pos="214313" algn="l"/>
              </a:tabLst>
            </a:pPr>
            <a:r>
              <a:rPr lang="sv-SE" dirty="0">
                <a:ea typeface="Arial" charset="0"/>
                <a:cs typeface="Arial" charset="0"/>
              </a:rPr>
              <a:t>Tilläggsförsäkringar - t ex allrisk och ID-skydd</a:t>
            </a:r>
          </a:p>
          <a:p>
            <a:pPr>
              <a:tabLst>
                <a:tab pos="214313" algn="l"/>
              </a:tabLst>
            </a:pPr>
            <a:endParaRPr lang="sv-SE" dirty="0">
              <a:ea typeface="Arial" charset="0"/>
              <a:cs typeface="Arial" charset="0"/>
            </a:endParaRPr>
          </a:p>
        </p:txBody>
      </p:sp>
      <p:sp>
        <p:nvSpPr>
          <p:cNvPr id="2" name="Platshållare för text 1">
            <a:extLst>
              <a:ext uri="{FF2B5EF4-FFF2-40B4-BE49-F238E27FC236}">
                <a16:creationId xmlns:a16="http://schemas.microsoft.com/office/drawing/2014/main" id="{4BE32249-6D33-EFAB-8CAE-AF13750DDC16}"/>
              </a:ext>
            </a:extLst>
          </p:cNvPr>
          <p:cNvSpPr>
            <a:spLocks noGrp="1"/>
          </p:cNvSpPr>
          <p:nvPr>
            <p:ph type="body" sz="quarter" idx="11"/>
          </p:nvPr>
        </p:nvSpPr>
        <p:spPr>
          <a:xfrm>
            <a:off x="809624" y="6370350"/>
            <a:ext cx="1723673" cy="257369"/>
          </a:xfrm>
        </p:spPr>
        <p:txBody>
          <a:bodyPr wrap="none">
            <a:spAutoFit/>
          </a:bodyPr>
          <a:lstStyle/>
          <a:p>
            <a:r>
              <a:rPr lang="sv-SE" dirty="0"/>
              <a:t>DINA PRIVATA FÖRSÄKRINGAR</a:t>
            </a:r>
          </a:p>
        </p:txBody>
      </p:sp>
      <p:pic>
        <p:nvPicPr>
          <p:cNvPr id="4" name="Platshållare för bild 3" descr="En bild som visar träd, utomhus, omges, flera  Automatiskt genererad beskrivning">
            <a:extLst>
              <a:ext uri="{FF2B5EF4-FFF2-40B4-BE49-F238E27FC236}">
                <a16:creationId xmlns:a16="http://schemas.microsoft.com/office/drawing/2014/main" id="{6E23153B-231C-BC52-450B-0306067B0F79}"/>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7006706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7B311C97-1B07-19FD-9EE6-C6C79033F548}"/>
              </a:ext>
            </a:extLst>
          </p:cNvPr>
          <p:cNvSpPr>
            <a:spLocks noGrp="1"/>
          </p:cNvSpPr>
          <p:nvPr>
            <p:ph type="title"/>
          </p:nvPr>
        </p:nvSpPr>
        <p:spPr/>
        <p:txBody>
          <a:bodyPr/>
          <a:lstStyle/>
          <a:p>
            <a:r>
              <a:rPr lang="sv-SE" sz="3200" b="1" dirty="0">
                <a:latin typeface="Calibri" panose="020F0502020204030204" pitchFamily="34" charset="0"/>
                <a:ea typeface="Arial" charset="0"/>
                <a:cs typeface="Calibri" panose="020F0502020204030204" pitchFamily="34" charset="0"/>
              </a:rPr>
              <a:t>RESESKYDDET I HEMFÖRSÄKRINGEN</a:t>
            </a:r>
          </a:p>
        </p:txBody>
      </p:sp>
      <p:sp>
        <p:nvSpPr>
          <p:cNvPr id="6" name="Platshållare för innehåll 5">
            <a:extLst>
              <a:ext uri="{FF2B5EF4-FFF2-40B4-BE49-F238E27FC236}">
                <a16:creationId xmlns:a16="http://schemas.microsoft.com/office/drawing/2014/main" id="{1FC3D253-5568-99C5-81A9-6517621ABB33}"/>
              </a:ext>
            </a:extLst>
          </p:cNvPr>
          <p:cNvSpPr>
            <a:spLocks noGrp="1"/>
          </p:cNvSpPr>
          <p:nvPr>
            <p:ph idx="1"/>
          </p:nvPr>
        </p:nvSpPr>
        <p:spPr>
          <a:xfrm>
            <a:off x="598516" y="1816336"/>
            <a:ext cx="5118100" cy="3167646"/>
          </a:xfrm>
        </p:spPr>
        <p:txBody>
          <a:bodyPr>
            <a:noAutofit/>
          </a:bodyPr>
          <a:lstStyle/>
          <a:p>
            <a:pPr>
              <a:tabLst>
                <a:tab pos="214313" algn="l"/>
              </a:tabLst>
            </a:pPr>
            <a:r>
              <a:rPr lang="sv-SE" dirty="0">
                <a:ea typeface="Arial" charset="0"/>
                <a:cs typeface="Arial" charset="0"/>
              </a:rPr>
              <a:t>45 dagar </a:t>
            </a:r>
          </a:p>
          <a:p>
            <a:pPr>
              <a:tabLst>
                <a:tab pos="214313" algn="l"/>
              </a:tabLst>
            </a:pPr>
            <a:r>
              <a:rPr lang="sv-SE" dirty="0">
                <a:ea typeface="Arial" charset="0"/>
                <a:cs typeface="Arial" charset="0"/>
              </a:rPr>
              <a:t>Akut sjukdom/olycksfall</a:t>
            </a:r>
          </a:p>
          <a:p>
            <a:pPr>
              <a:tabLst>
                <a:tab pos="214313" algn="l"/>
              </a:tabLst>
            </a:pPr>
            <a:r>
              <a:rPr lang="sv-SE" dirty="0">
                <a:ea typeface="Arial" charset="0"/>
                <a:cs typeface="Arial" charset="0"/>
              </a:rPr>
              <a:t>Läkarbesök/läkarintyg</a:t>
            </a:r>
          </a:p>
          <a:p>
            <a:pPr>
              <a:tabLst>
                <a:tab pos="214313" algn="l"/>
              </a:tabLst>
            </a:pPr>
            <a:r>
              <a:rPr lang="sv-SE" dirty="0">
                <a:ea typeface="Arial" charset="0"/>
                <a:cs typeface="Arial" charset="0"/>
              </a:rPr>
              <a:t>Pågående/kronisk sjukdom</a:t>
            </a:r>
          </a:p>
          <a:p>
            <a:pPr>
              <a:tabLst>
                <a:tab pos="214313" algn="l"/>
              </a:tabLst>
            </a:pPr>
            <a:r>
              <a:rPr lang="sv-SE" dirty="0">
                <a:ea typeface="Arial" charset="0"/>
                <a:cs typeface="Arial" charset="0"/>
              </a:rPr>
              <a:t>Medicinskt förhandsbesked</a:t>
            </a:r>
          </a:p>
          <a:p>
            <a:pPr>
              <a:tabLst>
                <a:tab pos="214313" algn="l"/>
              </a:tabLst>
            </a:pPr>
            <a:r>
              <a:rPr lang="sv-SE" dirty="0">
                <a:ea typeface="Arial" charset="0"/>
                <a:cs typeface="Arial" charset="0"/>
              </a:rPr>
              <a:t>Resebevis/EU-kort</a:t>
            </a:r>
          </a:p>
          <a:p>
            <a:pPr>
              <a:tabLst>
                <a:tab pos="214313" algn="l"/>
              </a:tabLst>
            </a:pPr>
            <a:endParaRPr lang="sv-SE" dirty="0">
              <a:ea typeface="Arial" charset="0"/>
              <a:cs typeface="Arial" charset="0"/>
            </a:endParaRPr>
          </a:p>
        </p:txBody>
      </p:sp>
      <p:sp>
        <p:nvSpPr>
          <p:cNvPr id="2" name="Platshållare för text 1">
            <a:extLst>
              <a:ext uri="{FF2B5EF4-FFF2-40B4-BE49-F238E27FC236}">
                <a16:creationId xmlns:a16="http://schemas.microsoft.com/office/drawing/2014/main" id="{4BE32249-6D33-EFAB-8CAE-AF13750DDC16}"/>
              </a:ext>
            </a:extLst>
          </p:cNvPr>
          <p:cNvSpPr>
            <a:spLocks noGrp="1"/>
          </p:cNvSpPr>
          <p:nvPr>
            <p:ph type="body" sz="quarter" idx="11"/>
          </p:nvPr>
        </p:nvSpPr>
        <p:spPr>
          <a:xfrm>
            <a:off x="809624" y="6370350"/>
            <a:ext cx="1723673" cy="257369"/>
          </a:xfrm>
        </p:spPr>
        <p:txBody>
          <a:bodyPr wrap="none">
            <a:spAutoFit/>
          </a:bodyPr>
          <a:lstStyle/>
          <a:p>
            <a:r>
              <a:rPr lang="sv-SE" dirty="0"/>
              <a:t>DINA PRIVATA FÖRSÄKRINGAR</a:t>
            </a:r>
          </a:p>
        </p:txBody>
      </p:sp>
      <p:pic>
        <p:nvPicPr>
          <p:cNvPr id="11" name="Platshållare för bild 10">
            <a:extLst>
              <a:ext uri="{FF2B5EF4-FFF2-40B4-BE49-F238E27FC236}">
                <a16:creationId xmlns:a16="http://schemas.microsoft.com/office/drawing/2014/main" id="{9CB14871-6A01-4A99-47A1-1DDEB4C92892}"/>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5160467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7B311C97-1B07-19FD-9EE6-C6C79033F548}"/>
              </a:ext>
            </a:extLst>
          </p:cNvPr>
          <p:cNvSpPr>
            <a:spLocks noGrp="1"/>
          </p:cNvSpPr>
          <p:nvPr>
            <p:ph type="title"/>
          </p:nvPr>
        </p:nvSpPr>
        <p:spPr/>
        <p:txBody>
          <a:bodyPr/>
          <a:lstStyle/>
          <a:p>
            <a:r>
              <a:rPr lang="sv-SE" sz="3200" b="1" dirty="0">
                <a:latin typeface="Calibri" panose="020F0502020204030204" pitchFamily="34" charset="0"/>
                <a:ea typeface="Arial" charset="0"/>
                <a:cs typeface="Calibri" panose="020F0502020204030204" pitchFamily="34" charset="0"/>
              </a:rPr>
              <a:t>ANSVAR</a:t>
            </a:r>
            <a:r>
              <a:rPr lang="sv-SE" sz="3200" dirty="0">
                <a:latin typeface="Calibri" panose="020F0502020204030204" pitchFamily="34" charset="0"/>
                <a:ea typeface="Arial" charset="0"/>
                <a:cs typeface="Calibri" panose="020F0502020204030204" pitchFamily="34" charset="0"/>
              </a:rPr>
              <a:t>-,</a:t>
            </a:r>
            <a:r>
              <a:rPr lang="sv-SE" sz="3200" b="1" dirty="0">
                <a:latin typeface="Calibri" panose="020F0502020204030204" pitchFamily="34" charset="0"/>
                <a:ea typeface="Arial" charset="0"/>
                <a:cs typeface="Calibri" panose="020F0502020204030204" pitchFamily="34" charset="0"/>
              </a:rPr>
              <a:t> RÄTTSSKYDD OCH ÖVERFALLSSKYDD</a:t>
            </a:r>
          </a:p>
        </p:txBody>
      </p:sp>
      <p:sp>
        <p:nvSpPr>
          <p:cNvPr id="6" name="Platshållare för innehåll 5">
            <a:extLst>
              <a:ext uri="{FF2B5EF4-FFF2-40B4-BE49-F238E27FC236}">
                <a16:creationId xmlns:a16="http://schemas.microsoft.com/office/drawing/2014/main" id="{1FC3D253-5568-99C5-81A9-6517621ABB33}"/>
              </a:ext>
            </a:extLst>
          </p:cNvPr>
          <p:cNvSpPr>
            <a:spLocks noGrp="1"/>
          </p:cNvSpPr>
          <p:nvPr>
            <p:ph idx="1"/>
          </p:nvPr>
        </p:nvSpPr>
        <p:spPr>
          <a:xfrm>
            <a:off x="598516" y="1816336"/>
            <a:ext cx="5118100" cy="3167646"/>
          </a:xfrm>
        </p:spPr>
        <p:txBody>
          <a:bodyPr>
            <a:noAutofit/>
          </a:bodyPr>
          <a:lstStyle/>
          <a:p>
            <a:pPr>
              <a:tabLst>
                <a:tab pos="214313" algn="l"/>
              </a:tabLst>
            </a:pPr>
            <a:r>
              <a:rPr lang="sv-SE" b="1" dirty="0">
                <a:ea typeface="Arial" charset="0"/>
                <a:cs typeface="Arial" charset="0"/>
              </a:rPr>
              <a:t>Ansvarsskydd: </a:t>
            </a:r>
          </a:p>
          <a:p>
            <a:pPr marL="0" indent="0">
              <a:buNone/>
              <a:tabLst>
                <a:tab pos="214313" algn="l"/>
              </a:tabLst>
            </a:pPr>
            <a:r>
              <a:rPr lang="sv-SE" dirty="0">
                <a:ea typeface="Arial" charset="0"/>
                <a:cs typeface="Arial" charset="0"/>
              </a:rPr>
              <a:t>-	Skadestånd max fem miljoner </a:t>
            </a:r>
          </a:p>
          <a:p>
            <a:pPr>
              <a:tabLst>
                <a:tab pos="214313" algn="l"/>
              </a:tabLst>
            </a:pPr>
            <a:r>
              <a:rPr lang="sv-SE" b="1" dirty="0">
                <a:ea typeface="Arial" charset="0"/>
                <a:cs typeface="Arial" charset="0"/>
              </a:rPr>
              <a:t>Rättsskydd: </a:t>
            </a:r>
          </a:p>
          <a:p>
            <a:pPr marL="0" indent="0">
              <a:buNone/>
              <a:tabLst>
                <a:tab pos="214313" algn="l"/>
              </a:tabLst>
            </a:pPr>
            <a:r>
              <a:rPr lang="sv-SE" dirty="0">
                <a:ea typeface="Arial" charset="0"/>
                <a:cs typeface="Arial" charset="0"/>
              </a:rPr>
              <a:t>-	Tvistemål</a:t>
            </a:r>
          </a:p>
          <a:p>
            <a:pPr>
              <a:buFontTx/>
              <a:buChar char="-"/>
              <a:tabLst>
                <a:tab pos="214313" algn="l"/>
              </a:tabLst>
            </a:pPr>
            <a:r>
              <a:rPr lang="sv-SE" dirty="0">
                <a:ea typeface="Arial" charset="0"/>
                <a:cs typeface="Arial" charset="0"/>
              </a:rPr>
              <a:t>Självrisk</a:t>
            </a:r>
          </a:p>
          <a:p>
            <a:pPr>
              <a:buFontTx/>
              <a:buChar char="-"/>
              <a:tabLst>
                <a:tab pos="214313" algn="l"/>
              </a:tabLst>
            </a:pPr>
            <a:r>
              <a:rPr lang="sv-SE" dirty="0">
                <a:ea typeface="Arial" charset="0"/>
                <a:cs typeface="Arial" charset="0"/>
              </a:rPr>
              <a:t>Maxbelopp varierar</a:t>
            </a:r>
          </a:p>
          <a:p>
            <a:pPr>
              <a:tabLst>
                <a:tab pos="214313" algn="l"/>
              </a:tabLst>
            </a:pPr>
            <a:r>
              <a:rPr lang="sv-SE" b="1" dirty="0">
                <a:ea typeface="Arial" charset="0"/>
                <a:cs typeface="Arial" charset="0"/>
              </a:rPr>
              <a:t>Överfallsskydd</a:t>
            </a:r>
          </a:p>
          <a:p>
            <a:pPr marL="0" indent="0">
              <a:buNone/>
              <a:tabLst>
                <a:tab pos="214313" algn="l"/>
              </a:tabLst>
            </a:pPr>
            <a:r>
              <a:rPr lang="sv-SE" b="1" dirty="0">
                <a:ea typeface="Arial" charset="0"/>
                <a:cs typeface="Arial" charset="0"/>
              </a:rPr>
              <a:t>-	</a:t>
            </a:r>
            <a:r>
              <a:rPr lang="sv-SE" dirty="0">
                <a:ea typeface="Arial" charset="0"/>
                <a:cs typeface="Arial" charset="0"/>
              </a:rPr>
              <a:t>Misshandel, sexualbrott</a:t>
            </a:r>
            <a:endParaRPr lang="sv-SE" b="1" dirty="0">
              <a:ea typeface="Arial" charset="0"/>
              <a:cs typeface="Arial" charset="0"/>
            </a:endParaRPr>
          </a:p>
          <a:p>
            <a:pPr marL="0" indent="0">
              <a:buNone/>
              <a:tabLst>
                <a:tab pos="214313" algn="l"/>
              </a:tabLst>
            </a:pPr>
            <a:r>
              <a:rPr lang="sv-SE" dirty="0">
                <a:ea typeface="Arial" charset="0"/>
                <a:cs typeface="Arial" charset="0"/>
              </a:rPr>
              <a:t> 	</a:t>
            </a:r>
          </a:p>
        </p:txBody>
      </p:sp>
      <p:sp>
        <p:nvSpPr>
          <p:cNvPr id="2" name="Platshållare för text 1">
            <a:extLst>
              <a:ext uri="{FF2B5EF4-FFF2-40B4-BE49-F238E27FC236}">
                <a16:creationId xmlns:a16="http://schemas.microsoft.com/office/drawing/2014/main" id="{4BE32249-6D33-EFAB-8CAE-AF13750DDC16}"/>
              </a:ext>
            </a:extLst>
          </p:cNvPr>
          <p:cNvSpPr>
            <a:spLocks noGrp="1"/>
          </p:cNvSpPr>
          <p:nvPr>
            <p:ph type="body" sz="quarter" idx="11"/>
          </p:nvPr>
        </p:nvSpPr>
        <p:spPr>
          <a:xfrm>
            <a:off x="809624" y="6370350"/>
            <a:ext cx="1723673" cy="257369"/>
          </a:xfrm>
        </p:spPr>
        <p:txBody>
          <a:bodyPr wrap="none">
            <a:spAutoFit/>
          </a:bodyPr>
          <a:lstStyle/>
          <a:p>
            <a:r>
              <a:rPr lang="sv-SE" dirty="0"/>
              <a:t>DINA PRIVATA FÖRSÄKRINGAR</a:t>
            </a:r>
          </a:p>
        </p:txBody>
      </p:sp>
      <p:pic>
        <p:nvPicPr>
          <p:cNvPr id="4" name="Platshållare för bild 3" descr="En bild som visar person, personer, folksamling, grupp  Automatiskt genererad beskrivning">
            <a:extLst>
              <a:ext uri="{FF2B5EF4-FFF2-40B4-BE49-F238E27FC236}">
                <a16:creationId xmlns:a16="http://schemas.microsoft.com/office/drawing/2014/main" id="{9CB203D6-EB03-AE02-5187-E5FE8004A2D0}"/>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a:xfrm>
            <a:off x="6364316" y="626020"/>
            <a:ext cx="5075025" cy="5283200"/>
          </a:xfrm>
        </p:spPr>
      </p:pic>
    </p:spTree>
    <p:extLst>
      <p:ext uri="{BB962C8B-B14F-4D97-AF65-F5344CB8AC3E}">
        <p14:creationId xmlns:p14="http://schemas.microsoft.com/office/powerpoint/2010/main" val="20065976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564A889-2D59-81F9-E952-4CB7C8AF88BB}"/>
              </a:ext>
            </a:extLst>
          </p:cNvPr>
          <p:cNvSpPr>
            <a:spLocks noGrp="1"/>
          </p:cNvSpPr>
          <p:nvPr>
            <p:ph type="title"/>
          </p:nvPr>
        </p:nvSpPr>
        <p:spPr>
          <a:xfrm>
            <a:off x="598516" y="626021"/>
            <a:ext cx="5765800" cy="663518"/>
          </a:xfrm>
        </p:spPr>
        <p:txBody>
          <a:bodyPr/>
          <a:lstStyle/>
          <a:p>
            <a:r>
              <a:rPr lang="sv-SE" sz="3200" b="1" dirty="0">
                <a:latin typeface="Calibri" panose="020F0502020204030204" pitchFamily="34" charset="0"/>
                <a:ea typeface="Arial" charset="0"/>
                <a:cs typeface="Calibri" panose="020F0502020204030204" pitchFamily="34" charset="0"/>
              </a:rPr>
              <a:t>PRODUKTFÖRSÄKRINGAR OCH ID-SKYDD – SE UPP!</a:t>
            </a:r>
          </a:p>
        </p:txBody>
      </p:sp>
      <p:sp>
        <p:nvSpPr>
          <p:cNvPr id="3" name="Platshållare för innehåll 2">
            <a:extLst>
              <a:ext uri="{FF2B5EF4-FFF2-40B4-BE49-F238E27FC236}">
                <a16:creationId xmlns:a16="http://schemas.microsoft.com/office/drawing/2014/main" id="{B3275AAF-2321-12D1-C6BD-CE8AD59FE065}"/>
              </a:ext>
            </a:extLst>
          </p:cNvPr>
          <p:cNvSpPr>
            <a:spLocks noGrp="1"/>
          </p:cNvSpPr>
          <p:nvPr>
            <p:ph idx="1"/>
          </p:nvPr>
        </p:nvSpPr>
        <p:spPr>
          <a:xfrm>
            <a:off x="592692" y="1766033"/>
            <a:ext cx="5118100" cy="3321781"/>
          </a:xfrm>
        </p:spPr>
        <p:txBody>
          <a:bodyPr>
            <a:normAutofit/>
          </a:bodyPr>
          <a:lstStyle/>
          <a:p>
            <a:r>
              <a:rPr lang="sv-SE" b="1" dirty="0">
                <a:latin typeface="Calibri" panose="020F0502020204030204" pitchFamily="34" charset="0"/>
              </a:rPr>
              <a:t>Produktförsäkringar:</a:t>
            </a:r>
          </a:p>
          <a:p>
            <a:pPr marL="0" indent="0">
              <a:buNone/>
            </a:pPr>
            <a:r>
              <a:rPr lang="sv-SE" b="1" dirty="0">
                <a:latin typeface="Calibri" panose="020F0502020204030204" pitchFamily="34" charset="0"/>
              </a:rPr>
              <a:t>- </a:t>
            </a:r>
            <a:r>
              <a:rPr lang="sv-SE" dirty="0">
                <a:latin typeface="Calibri" panose="020F0502020204030204" pitchFamily="34" charset="0"/>
              </a:rPr>
              <a:t>Allriskskyddet täcker allt lösöre</a:t>
            </a:r>
            <a:endParaRPr lang="sv-SE" b="1" dirty="0">
              <a:latin typeface="Calibri" panose="020F0502020204030204" pitchFamily="34" charset="0"/>
            </a:endParaRPr>
          </a:p>
          <a:p>
            <a:pPr marL="0" indent="0">
              <a:buNone/>
            </a:pPr>
            <a:r>
              <a:rPr lang="sv-SE" dirty="0">
                <a:latin typeface="Calibri" panose="020F0502020204030204" pitchFamily="34" charset="0"/>
              </a:rPr>
              <a:t>- Elektronikskydd, nyvärdesskydd 2-4 år</a:t>
            </a:r>
          </a:p>
          <a:p>
            <a:pPr marL="0" indent="0">
              <a:buNone/>
            </a:pPr>
            <a:endParaRPr lang="sv-SE" dirty="0">
              <a:latin typeface="Calibri" panose="020F0502020204030204" pitchFamily="34" charset="0"/>
            </a:endParaRPr>
          </a:p>
          <a:p>
            <a:r>
              <a:rPr lang="sv-SE" b="1" dirty="0">
                <a:latin typeface="Calibri" panose="020F0502020204030204" pitchFamily="34" charset="0"/>
              </a:rPr>
              <a:t>ID-skydd:</a:t>
            </a:r>
          </a:p>
          <a:p>
            <a:pPr marL="0" indent="0">
              <a:buNone/>
            </a:pPr>
            <a:r>
              <a:rPr lang="sv-SE" dirty="0">
                <a:latin typeface="Calibri" panose="020F0502020204030204" pitchFamily="34" charset="0"/>
              </a:rPr>
              <a:t> - Ingår oftast i hemförsäkringen</a:t>
            </a:r>
          </a:p>
          <a:p>
            <a:pPr marL="0" indent="0">
              <a:buNone/>
              <a:tabLst>
                <a:tab pos="214313" algn="l"/>
              </a:tabLst>
            </a:pPr>
            <a:r>
              <a:rPr lang="sv-SE" dirty="0">
                <a:ea typeface="Arial" charset="0"/>
                <a:cs typeface="Arial" charset="0"/>
              </a:rPr>
              <a:t>- Förebygga/begränsa obehöriga handlingar</a:t>
            </a:r>
          </a:p>
          <a:p>
            <a:pPr marL="0" indent="0">
              <a:buNone/>
              <a:tabLst>
                <a:tab pos="214313" algn="l"/>
              </a:tabLst>
            </a:pPr>
            <a:r>
              <a:rPr lang="sv-SE" dirty="0">
                <a:ea typeface="Arial" charset="0"/>
                <a:cs typeface="Arial" charset="0"/>
              </a:rPr>
              <a:t>- Avvisa betalningskrav</a:t>
            </a:r>
          </a:p>
          <a:p>
            <a:endParaRPr lang="sv-SE" dirty="0">
              <a:latin typeface="Calibri" panose="020F0502020204030204" pitchFamily="34" charset="0"/>
            </a:endParaRPr>
          </a:p>
        </p:txBody>
      </p:sp>
      <p:sp>
        <p:nvSpPr>
          <p:cNvPr id="4" name="Platshållare för text 3">
            <a:extLst>
              <a:ext uri="{FF2B5EF4-FFF2-40B4-BE49-F238E27FC236}">
                <a16:creationId xmlns:a16="http://schemas.microsoft.com/office/drawing/2014/main" id="{C454AC17-3C18-2665-6B37-7A5BF279CFFE}"/>
              </a:ext>
            </a:extLst>
          </p:cNvPr>
          <p:cNvSpPr>
            <a:spLocks noGrp="1"/>
          </p:cNvSpPr>
          <p:nvPr>
            <p:ph type="body" sz="quarter" idx="11"/>
          </p:nvPr>
        </p:nvSpPr>
        <p:spPr>
          <a:xfrm>
            <a:off x="809624" y="6382169"/>
            <a:ext cx="1723673" cy="257369"/>
          </a:xfrm>
        </p:spPr>
        <p:txBody>
          <a:bodyPr wrap="none">
            <a:spAutoFit/>
          </a:bodyPr>
          <a:lstStyle/>
          <a:p>
            <a:r>
              <a:rPr lang="sv-SE"/>
              <a:t>DINA PRIVATA FÖRSÄKRINGAR</a:t>
            </a:r>
            <a:endParaRPr lang="sv-SE" dirty="0"/>
          </a:p>
        </p:txBody>
      </p:sp>
      <p:pic>
        <p:nvPicPr>
          <p:cNvPr id="7" name="Platshållare för bild 6" descr="En bild som visar text  Automatiskt genererad beskrivning">
            <a:extLst>
              <a:ext uri="{FF2B5EF4-FFF2-40B4-BE49-F238E27FC236}">
                <a16:creationId xmlns:a16="http://schemas.microsoft.com/office/drawing/2014/main" id="{7C998788-6612-813E-885A-C40ECDF7DAED}"/>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4611981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B0B946-8DDD-CF4D-035C-0D6AECCD0618}"/>
            </a:ext>
          </a:extLst>
        </p:cNvPr>
        <p:cNvGrpSpPr/>
        <p:nvPr/>
      </p:nvGrpSpPr>
      <p:grpSpPr>
        <a:xfrm>
          <a:off x="0" y="0"/>
          <a:ext cx="0" cy="0"/>
          <a:chOff x="0" y="0"/>
          <a:chExt cx="0" cy="0"/>
        </a:xfrm>
      </p:grpSpPr>
      <p:sp>
        <p:nvSpPr>
          <p:cNvPr id="5" name="Rubrik 4">
            <a:extLst>
              <a:ext uri="{FF2B5EF4-FFF2-40B4-BE49-F238E27FC236}">
                <a16:creationId xmlns:a16="http://schemas.microsoft.com/office/drawing/2014/main" id="{40BF30EE-7B0C-4BB3-AAC6-95C417EC6494}"/>
              </a:ext>
            </a:extLst>
          </p:cNvPr>
          <p:cNvSpPr>
            <a:spLocks noGrp="1"/>
          </p:cNvSpPr>
          <p:nvPr>
            <p:ph type="title"/>
          </p:nvPr>
        </p:nvSpPr>
        <p:spPr>
          <a:xfrm>
            <a:off x="598516" y="626021"/>
            <a:ext cx="5765800" cy="669380"/>
          </a:xfrm>
        </p:spPr>
        <p:txBody>
          <a:bodyPr/>
          <a:lstStyle/>
          <a:p>
            <a:r>
              <a:rPr lang="sv-SE" sz="3200" b="1" dirty="0">
                <a:latin typeface="Calibri" panose="020F0502020204030204" pitchFamily="34" charset="0"/>
                <a:ea typeface="Arial" charset="0"/>
                <a:cs typeface="Calibri" panose="020F0502020204030204" pitchFamily="34" charset="0"/>
              </a:rPr>
              <a:t>OMBUDSFÖRETAG</a:t>
            </a:r>
          </a:p>
        </p:txBody>
      </p:sp>
      <p:sp>
        <p:nvSpPr>
          <p:cNvPr id="6" name="Platshållare för innehåll 5">
            <a:extLst>
              <a:ext uri="{FF2B5EF4-FFF2-40B4-BE49-F238E27FC236}">
                <a16:creationId xmlns:a16="http://schemas.microsoft.com/office/drawing/2014/main" id="{E95DA8E7-0FCB-B22D-F6BD-586CC4D1CF9D}"/>
              </a:ext>
            </a:extLst>
          </p:cNvPr>
          <p:cNvSpPr>
            <a:spLocks noGrp="1"/>
          </p:cNvSpPr>
          <p:nvPr>
            <p:ph idx="1"/>
          </p:nvPr>
        </p:nvSpPr>
        <p:spPr>
          <a:xfrm>
            <a:off x="598516" y="1321036"/>
            <a:ext cx="5118100" cy="3167646"/>
          </a:xfrm>
        </p:spPr>
        <p:txBody>
          <a:bodyPr>
            <a:noAutofit/>
          </a:bodyPr>
          <a:lstStyle/>
          <a:p>
            <a:pPr>
              <a:tabLst>
                <a:tab pos="214313" algn="l"/>
              </a:tabLst>
            </a:pPr>
            <a:r>
              <a:rPr lang="sv-SE" dirty="0">
                <a:ea typeface="Arial" charset="0"/>
                <a:cs typeface="Arial" charset="0"/>
              </a:rPr>
              <a:t>Procentuell avgift av ersättningen </a:t>
            </a:r>
          </a:p>
          <a:p>
            <a:pPr>
              <a:tabLst>
                <a:tab pos="214313" algn="l"/>
              </a:tabLst>
            </a:pPr>
            <a:r>
              <a:rPr lang="sv-SE" dirty="0">
                <a:ea typeface="Arial" charset="0"/>
                <a:cs typeface="Arial" charset="0"/>
              </a:rPr>
              <a:t>Ingen hjälp vid överklagan</a:t>
            </a:r>
          </a:p>
          <a:p>
            <a:pPr>
              <a:tabLst>
                <a:tab pos="214313" algn="l"/>
              </a:tabLst>
            </a:pPr>
            <a:endParaRPr lang="sv-SE" dirty="0">
              <a:ea typeface="Arial" charset="0"/>
              <a:cs typeface="Arial" charset="0"/>
            </a:endParaRPr>
          </a:p>
          <a:p>
            <a:pPr>
              <a:tabLst>
                <a:tab pos="214313" algn="l"/>
              </a:tabLst>
            </a:pPr>
            <a:r>
              <a:rPr lang="sv-SE" dirty="0">
                <a:ea typeface="Arial" charset="0"/>
                <a:cs typeface="Arial" charset="0"/>
              </a:rPr>
              <a:t>Försäkringsbolagen är:</a:t>
            </a:r>
          </a:p>
          <a:p>
            <a:pPr>
              <a:buFontTx/>
              <a:buChar char="-"/>
              <a:tabLst>
                <a:tab pos="214313" algn="l"/>
              </a:tabLst>
            </a:pPr>
            <a:r>
              <a:rPr lang="sv-SE" dirty="0">
                <a:ea typeface="Arial" charset="0"/>
                <a:cs typeface="Arial" charset="0"/>
              </a:rPr>
              <a:t>Aktiva i sin skadereglering</a:t>
            </a:r>
          </a:p>
          <a:p>
            <a:pPr>
              <a:buFontTx/>
              <a:buChar char="-"/>
              <a:tabLst>
                <a:tab pos="214313" algn="l"/>
              </a:tabLst>
            </a:pPr>
            <a:r>
              <a:rPr lang="sv-SE" dirty="0">
                <a:ea typeface="Arial" charset="0"/>
                <a:cs typeface="Arial" charset="0"/>
              </a:rPr>
              <a:t>Kostnadsfri omprövning</a:t>
            </a:r>
          </a:p>
          <a:p>
            <a:pPr>
              <a:buFontTx/>
              <a:buChar char="-"/>
              <a:tabLst>
                <a:tab pos="214313" algn="l"/>
              </a:tabLst>
            </a:pPr>
            <a:r>
              <a:rPr lang="sv-SE" dirty="0">
                <a:ea typeface="Arial" charset="0"/>
                <a:cs typeface="Arial" charset="0"/>
              </a:rPr>
              <a:t>Kostnadsfria nämnder</a:t>
            </a:r>
          </a:p>
          <a:p>
            <a:pPr marL="0" indent="0">
              <a:buNone/>
              <a:tabLst>
                <a:tab pos="214313" algn="l"/>
              </a:tabLst>
            </a:pPr>
            <a:endParaRPr lang="sv-SE" dirty="0">
              <a:ea typeface="Arial" charset="0"/>
              <a:cs typeface="Arial" charset="0"/>
            </a:endParaRPr>
          </a:p>
        </p:txBody>
      </p:sp>
      <p:sp>
        <p:nvSpPr>
          <p:cNvPr id="2" name="Platshållare för text 1">
            <a:extLst>
              <a:ext uri="{FF2B5EF4-FFF2-40B4-BE49-F238E27FC236}">
                <a16:creationId xmlns:a16="http://schemas.microsoft.com/office/drawing/2014/main" id="{817E1C1A-C5C1-46AF-9AB3-61E3C8FAC2DE}"/>
              </a:ext>
            </a:extLst>
          </p:cNvPr>
          <p:cNvSpPr>
            <a:spLocks noGrp="1"/>
          </p:cNvSpPr>
          <p:nvPr>
            <p:ph type="body" sz="quarter" idx="11"/>
          </p:nvPr>
        </p:nvSpPr>
        <p:spPr>
          <a:xfrm>
            <a:off x="809624" y="6370350"/>
            <a:ext cx="1723673" cy="257369"/>
          </a:xfrm>
        </p:spPr>
        <p:txBody>
          <a:bodyPr wrap="none">
            <a:spAutoFit/>
          </a:bodyPr>
          <a:lstStyle/>
          <a:p>
            <a:r>
              <a:rPr lang="sv-SE" dirty="0"/>
              <a:t>DINA PRIVATA FÖRSÄKRINGAR</a:t>
            </a:r>
          </a:p>
        </p:txBody>
      </p:sp>
      <p:pic>
        <p:nvPicPr>
          <p:cNvPr id="11" name="Platshållare för bild 10" descr="En bild som visar utomhus, mark, träd, gräs&#10;&#10;Automatiskt genererad beskrivning">
            <a:extLst>
              <a:ext uri="{FF2B5EF4-FFF2-40B4-BE49-F238E27FC236}">
                <a16:creationId xmlns:a16="http://schemas.microsoft.com/office/drawing/2014/main" id="{0238273A-EB88-58F4-FB7C-30ACBB409829}"/>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18150389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objekt 6">
            <a:extLst>
              <a:ext uri="{FF2B5EF4-FFF2-40B4-BE49-F238E27FC236}">
                <a16:creationId xmlns:a16="http://schemas.microsoft.com/office/drawing/2014/main" id="{E705B5C0-0B70-336E-9011-E2AF487EE31C}"/>
              </a:ext>
            </a:extLst>
          </p:cNvPr>
          <p:cNvPicPr>
            <a:picLocks noChangeAspect="1"/>
          </p:cNvPicPr>
          <p:nvPr/>
        </p:nvPicPr>
        <p:blipFill>
          <a:blip r:embed="rId3">
            <a:extLst>
              <a:ext uri="{BEBA8EAE-BF5A-486C-A8C5-ECC9F3942E4B}">
                <a14:imgProps xmlns:a14="http://schemas.microsoft.com/office/drawing/2010/main">
                  <a14:imgLayer r:embed="rId4">
                    <a14:imgEffect>
                      <a14:saturation sat="0"/>
                    </a14:imgEffect>
                    <a14:imgEffect>
                      <a14:brightnessContrast bright="-19000"/>
                    </a14:imgEffect>
                  </a14:imgLayer>
                </a14:imgProps>
              </a:ext>
            </a:extLst>
          </a:blip>
          <a:srcRect/>
          <a:stretch/>
        </p:blipFill>
        <p:spPr>
          <a:xfrm>
            <a:off x="1" y="0"/>
            <a:ext cx="12191998" cy="6857999"/>
          </a:xfrm>
          <a:prstGeom prst="rect">
            <a:avLst/>
          </a:prstGeom>
        </p:spPr>
      </p:pic>
      <p:sp>
        <p:nvSpPr>
          <p:cNvPr id="2" name="Platshållare för text 1">
            <a:extLst>
              <a:ext uri="{FF2B5EF4-FFF2-40B4-BE49-F238E27FC236}">
                <a16:creationId xmlns:a16="http://schemas.microsoft.com/office/drawing/2014/main" id="{D589C7C7-27D8-48DC-3BEB-14A454066538}"/>
              </a:ext>
            </a:extLst>
          </p:cNvPr>
          <p:cNvSpPr>
            <a:spLocks noGrp="1"/>
          </p:cNvSpPr>
          <p:nvPr>
            <p:ph type="body" sz="quarter" idx="16"/>
          </p:nvPr>
        </p:nvSpPr>
        <p:spPr>
          <a:xfrm>
            <a:off x="-1" y="-2"/>
            <a:ext cx="12192000" cy="6858000"/>
          </a:xfrm>
          <a:solidFill>
            <a:srgbClr val="74BBC1">
              <a:alpha val="80000"/>
            </a:srgbClr>
          </a:solidFill>
        </p:spPr>
        <p:txBody>
          <a:bodyPr/>
          <a:lstStyle/>
          <a:p>
            <a:endParaRPr lang="sv-SE" dirty="0"/>
          </a:p>
        </p:txBody>
      </p:sp>
      <p:sp>
        <p:nvSpPr>
          <p:cNvPr id="5" name="Platshållare för text 4">
            <a:extLst>
              <a:ext uri="{FF2B5EF4-FFF2-40B4-BE49-F238E27FC236}">
                <a16:creationId xmlns:a16="http://schemas.microsoft.com/office/drawing/2014/main" id="{17F39310-49F8-E076-F2EC-217E0EE2DE2D}"/>
              </a:ext>
            </a:extLst>
          </p:cNvPr>
          <p:cNvSpPr>
            <a:spLocks noGrp="1"/>
          </p:cNvSpPr>
          <p:nvPr>
            <p:ph type="body" sz="quarter" idx="15"/>
          </p:nvPr>
        </p:nvSpPr>
        <p:spPr/>
        <p:txBody>
          <a:bodyPr/>
          <a:lstStyle/>
          <a:p>
            <a:endParaRPr lang="sv-SE"/>
          </a:p>
        </p:txBody>
      </p:sp>
      <p:sp>
        <p:nvSpPr>
          <p:cNvPr id="6" name="Rubrik 1">
            <a:extLst>
              <a:ext uri="{FF2B5EF4-FFF2-40B4-BE49-F238E27FC236}">
                <a16:creationId xmlns:a16="http://schemas.microsoft.com/office/drawing/2014/main" id="{0A747A86-7CAF-6109-86BC-1E6A16115C65}"/>
              </a:ext>
            </a:extLst>
          </p:cNvPr>
          <p:cNvSpPr>
            <a:spLocks noGrp="1"/>
          </p:cNvSpPr>
          <p:nvPr>
            <p:ph type="title"/>
          </p:nvPr>
        </p:nvSpPr>
        <p:spPr>
          <a:xfrm>
            <a:off x="513232" y="2248877"/>
            <a:ext cx="11165535" cy="2360243"/>
          </a:xfrm>
        </p:spPr>
        <p:txBody>
          <a:bodyPr/>
          <a:lstStyle/>
          <a:p>
            <a:r>
              <a:rPr lang="sv-SE" sz="5500" dirty="0"/>
              <a:t>HÅLLBARHET</a:t>
            </a:r>
            <a:br>
              <a:rPr lang="sv-SE" dirty="0"/>
            </a:br>
            <a:br>
              <a:rPr lang="sv-SE" dirty="0"/>
            </a:br>
            <a:r>
              <a:rPr lang="sv-SE" dirty="0"/>
              <a:t>”Skadeförebyggande åtgärder både hjälper enskilda </a:t>
            </a:r>
            <a:br>
              <a:rPr lang="sv-SE" dirty="0"/>
            </a:br>
            <a:r>
              <a:rPr lang="sv-SE" dirty="0"/>
              <a:t>konsumenter och leder till mindre miljöpåverkan”</a:t>
            </a:r>
            <a:br>
              <a:rPr lang="sv-SE" dirty="0"/>
            </a:br>
            <a:endParaRPr lang="sv-SE" dirty="0"/>
          </a:p>
        </p:txBody>
      </p:sp>
    </p:spTree>
    <p:extLst>
      <p:ext uri="{BB962C8B-B14F-4D97-AF65-F5344CB8AC3E}">
        <p14:creationId xmlns:p14="http://schemas.microsoft.com/office/powerpoint/2010/main" val="10513629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564A889-2D59-81F9-E952-4CB7C8AF88BB}"/>
              </a:ext>
            </a:extLst>
          </p:cNvPr>
          <p:cNvSpPr>
            <a:spLocks noGrp="1"/>
          </p:cNvSpPr>
          <p:nvPr>
            <p:ph type="title"/>
          </p:nvPr>
        </p:nvSpPr>
        <p:spPr>
          <a:xfrm>
            <a:off x="598516" y="620196"/>
            <a:ext cx="5497484" cy="1325563"/>
          </a:xfrm>
        </p:spPr>
        <p:txBody>
          <a:bodyPr/>
          <a:lstStyle/>
          <a:p>
            <a:r>
              <a:rPr lang="sv-SE" sz="3200" b="1" dirty="0">
                <a:latin typeface="Calibri" panose="020F0502020204030204" pitchFamily="34" charset="0"/>
                <a:ea typeface="Arial" charset="0"/>
                <a:cs typeface="Calibri" panose="020F0502020204030204" pitchFamily="34" charset="0"/>
              </a:rPr>
              <a:t>KONTAKTA OSS NÄR DU VILL</a:t>
            </a:r>
          </a:p>
        </p:txBody>
      </p:sp>
      <p:sp>
        <p:nvSpPr>
          <p:cNvPr id="3" name="Platshållare för innehåll 2">
            <a:extLst>
              <a:ext uri="{FF2B5EF4-FFF2-40B4-BE49-F238E27FC236}">
                <a16:creationId xmlns:a16="http://schemas.microsoft.com/office/drawing/2014/main" id="{B3275AAF-2321-12D1-C6BD-CE8AD59FE065}"/>
              </a:ext>
            </a:extLst>
          </p:cNvPr>
          <p:cNvSpPr>
            <a:spLocks noGrp="1"/>
          </p:cNvSpPr>
          <p:nvPr>
            <p:ph idx="1"/>
          </p:nvPr>
        </p:nvSpPr>
        <p:spPr>
          <a:xfrm>
            <a:off x="598516" y="1434760"/>
            <a:ext cx="5148235" cy="2448392"/>
          </a:xfrm>
        </p:spPr>
        <p:txBody>
          <a:bodyPr>
            <a:normAutofit/>
          </a:bodyPr>
          <a:lstStyle/>
          <a:p>
            <a:pPr marL="0" indent="0">
              <a:buNone/>
            </a:pPr>
            <a:r>
              <a:rPr lang="sv-SE" sz="2000" b="1" dirty="0">
                <a:ea typeface="Arial" charset="0"/>
                <a:cs typeface="Arial" charset="0"/>
              </a:rPr>
              <a:t>Telefon:</a:t>
            </a:r>
            <a:br>
              <a:rPr lang="sv-SE" sz="2000" dirty="0">
                <a:ea typeface="Arial" charset="0"/>
                <a:cs typeface="Arial" charset="0"/>
              </a:rPr>
            </a:br>
            <a:r>
              <a:rPr lang="sv-SE" sz="2000" dirty="0">
                <a:ea typeface="Arial" charset="0"/>
                <a:cs typeface="Arial" charset="0"/>
              </a:rPr>
              <a:t>0200-22 58 00 (klockan 9 -12)</a:t>
            </a:r>
          </a:p>
          <a:p>
            <a:pPr marL="0" indent="0">
              <a:buNone/>
            </a:pPr>
            <a:r>
              <a:rPr lang="sv-SE" sz="2000" b="1" dirty="0">
                <a:ea typeface="Arial" charset="0"/>
                <a:cs typeface="Arial" charset="0"/>
              </a:rPr>
              <a:t>Mailformulär på:</a:t>
            </a:r>
            <a:br>
              <a:rPr lang="sv-SE" sz="2000" dirty="0">
                <a:ea typeface="Arial" charset="0"/>
                <a:cs typeface="Arial" charset="0"/>
              </a:rPr>
            </a:br>
            <a:r>
              <a:rPr lang="sv-SE" sz="2000" dirty="0">
                <a:ea typeface="Arial" charset="0"/>
                <a:cs typeface="Arial" charset="0"/>
              </a:rPr>
              <a:t>konsumenternas.se</a:t>
            </a:r>
          </a:p>
        </p:txBody>
      </p:sp>
      <p:sp>
        <p:nvSpPr>
          <p:cNvPr id="4" name="Platshållare för text 3">
            <a:extLst>
              <a:ext uri="{FF2B5EF4-FFF2-40B4-BE49-F238E27FC236}">
                <a16:creationId xmlns:a16="http://schemas.microsoft.com/office/drawing/2014/main" id="{C454AC17-3C18-2665-6B37-7A5BF279CFFE}"/>
              </a:ext>
            </a:extLst>
          </p:cNvPr>
          <p:cNvSpPr>
            <a:spLocks noGrp="1"/>
          </p:cNvSpPr>
          <p:nvPr>
            <p:ph type="body" sz="quarter" idx="11"/>
          </p:nvPr>
        </p:nvSpPr>
        <p:spPr>
          <a:xfrm>
            <a:off x="809624" y="6382169"/>
            <a:ext cx="1723673" cy="257369"/>
          </a:xfrm>
        </p:spPr>
        <p:txBody>
          <a:bodyPr wrap="square">
            <a:spAutoFit/>
          </a:bodyPr>
          <a:lstStyle/>
          <a:p>
            <a:r>
              <a:rPr lang="sv-SE" dirty="0"/>
              <a:t>DINA PRIVATA FÖRSÄKRINGAR</a:t>
            </a:r>
          </a:p>
        </p:txBody>
      </p:sp>
      <p:pic>
        <p:nvPicPr>
          <p:cNvPr id="12" name="Picture 10">
            <a:extLst>
              <a:ext uri="{FF2B5EF4-FFF2-40B4-BE49-F238E27FC236}">
                <a16:creationId xmlns:a16="http://schemas.microsoft.com/office/drawing/2014/main" id="{8DDFB355-EC8C-4F55-B960-C825926AC595}"/>
              </a:ext>
            </a:extLst>
          </p:cNvPr>
          <p:cNvPicPr>
            <a:picLocks noGrp="1" noChangeAspect="1" noChangeArrowheads="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bwMode="auto">
          <a:xfrm>
            <a:off x="6445250" y="620713"/>
            <a:ext cx="5075238" cy="528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62068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83427CB-601F-D5EE-8EB5-AA804079B750}"/>
              </a:ext>
            </a:extLst>
          </p:cNvPr>
          <p:cNvSpPr>
            <a:spLocks noGrp="1"/>
          </p:cNvSpPr>
          <p:nvPr>
            <p:ph type="ctrTitle"/>
          </p:nvPr>
        </p:nvSpPr>
        <p:spPr/>
        <p:txBody>
          <a:bodyPr/>
          <a:lstStyle/>
          <a:p>
            <a:r>
              <a:rPr lang="sv-SE" dirty="0"/>
              <a:t>Tack!</a:t>
            </a:r>
          </a:p>
        </p:txBody>
      </p:sp>
      <p:sp>
        <p:nvSpPr>
          <p:cNvPr id="4" name="Underrubrik 3">
            <a:extLst>
              <a:ext uri="{FF2B5EF4-FFF2-40B4-BE49-F238E27FC236}">
                <a16:creationId xmlns:a16="http://schemas.microsoft.com/office/drawing/2014/main" id="{527FED4A-E9D3-B0A1-5C06-DABA8CA8EDAD}"/>
              </a:ext>
            </a:extLst>
          </p:cNvPr>
          <p:cNvSpPr>
            <a:spLocks noGrp="1"/>
          </p:cNvSpPr>
          <p:nvPr>
            <p:ph type="subTitle" idx="1"/>
          </p:nvPr>
        </p:nvSpPr>
        <p:spPr/>
        <p:txBody>
          <a:bodyPr>
            <a:normAutofit/>
          </a:bodyPr>
          <a:lstStyle/>
          <a:p>
            <a:pPr>
              <a:spcBef>
                <a:spcPts val="0"/>
              </a:spcBef>
            </a:pPr>
            <a:r>
              <a:rPr lang="sv-SE" sz="1800" b="1" dirty="0"/>
              <a:t>Kontakt: </a:t>
            </a:r>
          </a:p>
          <a:p>
            <a:pPr>
              <a:spcBef>
                <a:spcPts val="0"/>
              </a:spcBef>
            </a:pPr>
            <a:r>
              <a:rPr lang="sv-SE" sz="1800" dirty="0"/>
              <a:t>Gabriella Hallberg</a:t>
            </a:r>
          </a:p>
          <a:p>
            <a:pPr>
              <a:spcBef>
                <a:spcPts val="0"/>
              </a:spcBef>
            </a:pPr>
            <a:r>
              <a:rPr lang="sv-SE" sz="1800" dirty="0"/>
              <a:t>gabriella.hallberg@konsumenternas.se</a:t>
            </a:r>
          </a:p>
        </p:txBody>
      </p:sp>
    </p:spTree>
    <p:extLst>
      <p:ext uri="{BB962C8B-B14F-4D97-AF65-F5344CB8AC3E}">
        <p14:creationId xmlns:p14="http://schemas.microsoft.com/office/powerpoint/2010/main" val="7635274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564A889-2D59-81F9-E952-4CB7C8AF88BB}"/>
              </a:ext>
            </a:extLst>
          </p:cNvPr>
          <p:cNvSpPr>
            <a:spLocks noGrp="1"/>
          </p:cNvSpPr>
          <p:nvPr>
            <p:ph type="title"/>
          </p:nvPr>
        </p:nvSpPr>
        <p:spPr/>
        <p:txBody>
          <a:bodyPr/>
          <a:lstStyle/>
          <a:p>
            <a:r>
              <a:rPr lang="sv-SE" sz="3200" b="1" dirty="0">
                <a:latin typeface="Calibri" panose="020F0502020204030204" pitchFamily="34" charset="0"/>
                <a:ea typeface="Arial" charset="0"/>
                <a:cs typeface="Calibri" panose="020F0502020204030204" pitchFamily="34" charset="0"/>
              </a:rPr>
              <a:t>KONSUMENTERNAS</a:t>
            </a:r>
            <a:br>
              <a:rPr lang="sv-SE" sz="3200" b="1" dirty="0">
                <a:latin typeface="Calibri" panose="020F0502020204030204" pitchFamily="34" charset="0"/>
                <a:ea typeface="Arial" charset="0"/>
                <a:cs typeface="Calibri" panose="020F0502020204030204" pitchFamily="34" charset="0"/>
              </a:rPr>
            </a:br>
            <a:r>
              <a:rPr lang="sv-SE" sz="3200" b="1" dirty="0">
                <a:latin typeface="Calibri" panose="020F0502020204030204" pitchFamily="34" charset="0"/>
                <a:ea typeface="Arial" charset="0"/>
                <a:cs typeface="Calibri" panose="020F0502020204030204" pitchFamily="34" charset="0"/>
              </a:rPr>
              <a:t>FÖRSÄKRINGSBYRÅ  </a:t>
            </a:r>
          </a:p>
        </p:txBody>
      </p:sp>
      <p:sp>
        <p:nvSpPr>
          <p:cNvPr id="3" name="Platshållare för innehåll 2">
            <a:extLst>
              <a:ext uri="{FF2B5EF4-FFF2-40B4-BE49-F238E27FC236}">
                <a16:creationId xmlns:a16="http://schemas.microsoft.com/office/drawing/2014/main" id="{B3275AAF-2321-12D1-C6BD-CE8AD59FE065}"/>
              </a:ext>
            </a:extLst>
          </p:cNvPr>
          <p:cNvSpPr>
            <a:spLocks noGrp="1"/>
          </p:cNvSpPr>
          <p:nvPr>
            <p:ph idx="1"/>
          </p:nvPr>
        </p:nvSpPr>
        <p:spPr/>
        <p:txBody>
          <a:bodyPr>
            <a:normAutofit/>
          </a:bodyPr>
          <a:lstStyle/>
          <a:p>
            <a:r>
              <a:rPr lang="sv-SE" dirty="0">
                <a:latin typeface="Calibri" panose="020F0502020204030204" pitchFamily="34" charset="0"/>
              </a:rPr>
              <a:t>Stiftelse</a:t>
            </a:r>
          </a:p>
          <a:p>
            <a:r>
              <a:rPr lang="sv-SE" dirty="0">
                <a:latin typeface="Calibri" panose="020F0502020204030204" pitchFamily="34" charset="0"/>
              </a:rPr>
              <a:t>Vår styrelse:</a:t>
            </a:r>
            <a:br>
              <a:rPr lang="sv-SE" dirty="0">
                <a:latin typeface="Calibri" panose="020F0502020204030204" pitchFamily="34" charset="0"/>
              </a:rPr>
            </a:br>
            <a:r>
              <a:rPr lang="sv-SE" dirty="0">
                <a:latin typeface="Calibri" panose="020F0502020204030204" pitchFamily="34" charset="0"/>
              </a:rPr>
              <a:t>- Finansinspektionen</a:t>
            </a:r>
            <a:br>
              <a:rPr lang="sv-SE" dirty="0">
                <a:latin typeface="Calibri" panose="020F0502020204030204" pitchFamily="34" charset="0"/>
              </a:rPr>
            </a:br>
            <a:r>
              <a:rPr lang="sv-SE" dirty="0">
                <a:latin typeface="Calibri" panose="020F0502020204030204" pitchFamily="34" charset="0"/>
              </a:rPr>
              <a:t>- Konsumentverket</a:t>
            </a:r>
            <a:br>
              <a:rPr lang="sv-SE" dirty="0">
                <a:latin typeface="Calibri" panose="020F0502020204030204" pitchFamily="34" charset="0"/>
              </a:rPr>
            </a:br>
            <a:r>
              <a:rPr lang="sv-SE" dirty="0">
                <a:latin typeface="Calibri" panose="020F0502020204030204" pitchFamily="34" charset="0"/>
              </a:rPr>
              <a:t>- Svensk Försäkring</a:t>
            </a:r>
          </a:p>
          <a:p>
            <a:r>
              <a:rPr lang="sv-SE" dirty="0">
                <a:latin typeface="Calibri" panose="020F0502020204030204" pitchFamily="34" charset="0"/>
              </a:rPr>
              <a:t>Oberoende kostnadsfri vägledning </a:t>
            </a:r>
          </a:p>
          <a:p>
            <a:r>
              <a:rPr lang="sv-SE" dirty="0">
                <a:latin typeface="Calibri" panose="020F0502020204030204" pitchFamily="34" charset="0"/>
              </a:rPr>
              <a:t>Återkopplar konsumentproblem</a:t>
            </a:r>
          </a:p>
          <a:p>
            <a:endParaRPr lang="sv-SE" dirty="0">
              <a:latin typeface="Calibri" panose="020F0502020204030204" pitchFamily="34" charset="0"/>
            </a:endParaRPr>
          </a:p>
        </p:txBody>
      </p:sp>
      <p:sp>
        <p:nvSpPr>
          <p:cNvPr id="4" name="Platshållare för text 3">
            <a:extLst>
              <a:ext uri="{FF2B5EF4-FFF2-40B4-BE49-F238E27FC236}">
                <a16:creationId xmlns:a16="http://schemas.microsoft.com/office/drawing/2014/main" id="{C454AC17-3C18-2665-6B37-7A5BF279CFFE}"/>
              </a:ext>
            </a:extLst>
          </p:cNvPr>
          <p:cNvSpPr>
            <a:spLocks noGrp="1"/>
          </p:cNvSpPr>
          <p:nvPr>
            <p:ph type="body" sz="quarter" idx="11"/>
          </p:nvPr>
        </p:nvSpPr>
        <p:spPr>
          <a:xfrm>
            <a:off x="809624" y="6382169"/>
            <a:ext cx="1723673" cy="257369"/>
          </a:xfrm>
        </p:spPr>
        <p:txBody>
          <a:bodyPr wrap="none">
            <a:spAutoFit/>
          </a:bodyPr>
          <a:lstStyle/>
          <a:p>
            <a:r>
              <a:rPr lang="sv-SE" dirty="0"/>
              <a:t>DINA PRIVATA FÖRSÄKRINGAR</a:t>
            </a:r>
          </a:p>
        </p:txBody>
      </p:sp>
      <p:pic>
        <p:nvPicPr>
          <p:cNvPr id="7" name="Platshållare för bild 6" descr="En bild som visar paraply, accessoarer, himmel, utomhus  Automatiskt genererad beskrivning">
            <a:extLst>
              <a:ext uri="{FF2B5EF4-FFF2-40B4-BE49-F238E27FC236}">
                <a16:creationId xmlns:a16="http://schemas.microsoft.com/office/drawing/2014/main" id="{653BB10E-AF00-5E54-99F6-63E8D8D45B32}"/>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16526388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7B311C97-1B07-19FD-9EE6-C6C79033F548}"/>
              </a:ext>
            </a:extLst>
          </p:cNvPr>
          <p:cNvSpPr>
            <a:spLocks noGrp="1"/>
          </p:cNvSpPr>
          <p:nvPr>
            <p:ph type="title"/>
          </p:nvPr>
        </p:nvSpPr>
        <p:spPr/>
        <p:txBody>
          <a:bodyPr/>
          <a:lstStyle/>
          <a:p>
            <a:r>
              <a:rPr lang="sv-SE" b="1" dirty="0">
                <a:latin typeface="Calibri" panose="020F0502020204030204" pitchFamily="34" charset="0"/>
                <a:ea typeface="Arial" charset="0"/>
                <a:cs typeface="Calibri" panose="020F0502020204030204" pitchFamily="34" charset="0"/>
              </a:rPr>
              <a:t>VARFÖR FÖRSÄKRAD?</a:t>
            </a:r>
            <a:endParaRPr lang="sv-SE" dirty="0"/>
          </a:p>
        </p:txBody>
      </p:sp>
      <p:sp>
        <p:nvSpPr>
          <p:cNvPr id="6" name="Platshållare för innehåll 5">
            <a:extLst>
              <a:ext uri="{FF2B5EF4-FFF2-40B4-BE49-F238E27FC236}">
                <a16:creationId xmlns:a16="http://schemas.microsoft.com/office/drawing/2014/main" id="{1FC3D253-5568-99C5-81A9-6517621ABB33}"/>
              </a:ext>
            </a:extLst>
          </p:cNvPr>
          <p:cNvSpPr>
            <a:spLocks noGrp="1"/>
          </p:cNvSpPr>
          <p:nvPr>
            <p:ph idx="1"/>
          </p:nvPr>
        </p:nvSpPr>
        <p:spPr>
          <a:xfrm>
            <a:off x="598516" y="1382585"/>
            <a:ext cx="5118100" cy="2488549"/>
          </a:xfrm>
        </p:spPr>
        <p:txBody>
          <a:bodyPr>
            <a:normAutofit/>
          </a:bodyPr>
          <a:lstStyle/>
          <a:p>
            <a:pPr>
              <a:tabLst>
                <a:tab pos="214313" algn="l"/>
              </a:tabLst>
            </a:pPr>
            <a:r>
              <a:rPr lang="sv-SE" dirty="0">
                <a:ea typeface="Arial" charset="0"/>
                <a:cs typeface="Arial" charset="0"/>
              </a:rPr>
              <a:t>Ett komplement till socialförsäkringarna</a:t>
            </a:r>
          </a:p>
          <a:p>
            <a:pPr>
              <a:tabLst>
                <a:tab pos="214313" algn="l"/>
              </a:tabLst>
            </a:pPr>
            <a:r>
              <a:rPr lang="sv-SE" dirty="0">
                <a:ea typeface="Arial" charset="0"/>
                <a:cs typeface="Arial" charset="0"/>
              </a:rPr>
              <a:t>Delad risk</a:t>
            </a:r>
          </a:p>
          <a:p>
            <a:pPr>
              <a:tabLst>
                <a:tab pos="214313" algn="l"/>
              </a:tabLst>
            </a:pPr>
            <a:r>
              <a:rPr lang="sv-SE" dirty="0">
                <a:ea typeface="Arial" charset="0"/>
                <a:cs typeface="Arial" charset="0"/>
              </a:rPr>
              <a:t>Katastrofskydd</a:t>
            </a:r>
          </a:p>
          <a:p>
            <a:pPr>
              <a:tabLst>
                <a:tab pos="214313" algn="l"/>
              </a:tabLst>
            </a:pPr>
            <a:r>
              <a:rPr lang="sv-SE" dirty="0">
                <a:ea typeface="Arial" charset="0"/>
                <a:cs typeface="Arial" charset="0"/>
              </a:rPr>
              <a:t>Trygghet i livets faser </a:t>
            </a:r>
          </a:p>
          <a:p>
            <a:pPr>
              <a:tabLst>
                <a:tab pos="214313" algn="l"/>
              </a:tabLst>
            </a:pPr>
            <a:r>
              <a:rPr lang="sv-SE" dirty="0">
                <a:ea typeface="Arial" charset="0"/>
                <a:cs typeface="Arial" charset="0"/>
              </a:rPr>
              <a:t>Behovet styr</a:t>
            </a:r>
          </a:p>
          <a:p>
            <a:pPr marL="0" indent="0">
              <a:buNone/>
            </a:pPr>
            <a:endParaRPr lang="sv-SE" sz="1800" dirty="0"/>
          </a:p>
        </p:txBody>
      </p:sp>
      <p:sp>
        <p:nvSpPr>
          <p:cNvPr id="2" name="Platshållare för text 1">
            <a:extLst>
              <a:ext uri="{FF2B5EF4-FFF2-40B4-BE49-F238E27FC236}">
                <a16:creationId xmlns:a16="http://schemas.microsoft.com/office/drawing/2014/main" id="{4BE32249-6D33-EFAB-8CAE-AF13750DDC16}"/>
              </a:ext>
            </a:extLst>
          </p:cNvPr>
          <p:cNvSpPr>
            <a:spLocks noGrp="1"/>
          </p:cNvSpPr>
          <p:nvPr>
            <p:ph type="body" sz="quarter" idx="11"/>
          </p:nvPr>
        </p:nvSpPr>
        <p:spPr>
          <a:xfrm>
            <a:off x="809624" y="6370350"/>
            <a:ext cx="1723673" cy="257369"/>
          </a:xfrm>
        </p:spPr>
        <p:txBody>
          <a:bodyPr wrap="none">
            <a:spAutoFit/>
          </a:bodyPr>
          <a:lstStyle/>
          <a:p>
            <a:r>
              <a:rPr lang="sv-SE" dirty="0"/>
              <a:t>DINA PRIVATA FÖRSÄKRINGAR</a:t>
            </a:r>
          </a:p>
        </p:txBody>
      </p:sp>
      <p:pic>
        <p:nvPicPr>
          <p:cNvPr id="8" name="Platshållare för bild 7" descr="En bild som visar rök, tåg, ånga, stack  Automatiskt genererad beskrivning">
            <a:extLst>
              <a:ext uri="{FF2B5EF4-FFF2-40B4-BE49-F238E27FC236}">
                <a16:creationId xmlns:a16="http://schemas.microsoft.com/office/drawing/2014/main" id="{7C559D40-090D-A8D5-A9AA-ED5C77A77BF5}"/>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6449905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FB20776-F6E9-80B3-A381-52C8E40F1542}"/>
              </a:ext>
            </a:extLst>
          </p:cNvPr>
          <p:cNvSpPr>
            <a:spLocks noGrp="1"/>
          </p:cNvSpPr>
          <p:nvPr>
            <p:ph type="title"/>
          </p:nvPr>
        </p:nvSpPr>
        <p:spPr/>
        <p:txBody>
          <a:bodyPr/>
          <a:lstStyle/>
          <a:p>
            <a:r>
              <a:rPr lang="sv-SE" sz="3200" b="1" dirty="0">
                <a:latin typeface="Calibri" panose="020F0502020204030204" pitchFamily="34" charset="0"/>
                <a:ea typeface="Arial" charset="0"/>
                <a:cs typeface="Calibri" panose="020F0502020204030204" pitchFamily="34" charset="0"/>
              </a:rPr>
              <a:t>WEBBPLATS KONSUMENTERNAS.SE</a:t>
            </a:r>
          </a:p>
        </p:txBody>
      </p:sp>
      <p:sp>
        <p:nvSpPr>
          <p:cNvPr id="8" name="Platshållare för text 7">
            <a:extLst>
              <a:ext uri="{FF2B5EF4-FFF2-40B4-BE49-F238E27FC236}">
                <a16:creationId xmlns:a16="http://schemas.microsoft.com/office/drawing/2014/main" id="{B1433660-EDCF-1253-2711-EB957C40A41A}"/>
              </a:ext>
            </a:extLst>
          </p:cNvPr>
          <p:cNvSpPr>
            <a:spLocks noGrp="1"/>
          </p:cNvSpPr>
          <p:nvPr>
            <p:ph type="body" sz="quarter" idx="11"/>
          </p:nvPr>
        </p:nvSpPr>
        <p:spPr>
          <a:xfrm>
            <a:off x="809624" y="6379463"/>
            <a:ext cx="1723673" cy="257369"/>
          </a:xfrm>
        </p:spPr>
        <p:txBody>
          <a:bodyPr wrap="none">
            <a:spAutoFit/>
          </a:bodyPr>
          <a:lstStyle/>
          <a:p>
            <a:r>
              <a:rPr lang="sv-SE" dirty="0"/>
              <a:t>DINA PRIVATA FÖRSÄKRINGAR</a:t>
            </a:r>
          </a:p>
        </p:txBody>
      </p:sp>
      <p:sp>
        <p:nvSpPr>
          <p:cNvPr id="5" name="Platshållare för innehåll 2">
            <a:extLst>
              <a:ext uri="{FF2B5EF4-FFF2-40B4-BE49-F238E27FC236}">
                <a16:creationId xmlns:a16="http://schemas.microsoft.com/office/drawing/2014/main" id="{06472D65-7F18-471F-BE0B-BC031DE54BDA}"/>
              </a:ext>
            </a:extLst>
          </p:cNvPr>
          <p:cNvSpPr txBox="1">
            <a:spLocks/>
          </p:cNvSpPr>
          <p:nvPr/>
        </p:nvSpPr>
        <p:spPr>
          <a:xfrm>
            <a:off x="741137" y="1448053"/>
            <a:ext cx="5118100" cy="253224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2000" dirty="0">
                <a:latin typeface="Calibri" panose="020F0502020204030204" pitchFamily="34" charset="0"/>
              </a:rPr>
              <a:t>Fakta om försäkring, pension och bank</a:t>
            </a:r>
          </a:p>
          <a:p>
            <a:r>
              <a:rPr lang="sv-SE" sz="2000" dirty="0">
                <a:latin typeface="Calibri" panose="020F0502020204030204" pitchFamily="34" charset="0"/>
              </a:rPr>
              <a:t>Oberoende jämförelser </a:t>
            </a:r>
          </a:p>
          <a:p>
            <a:r>
              <a:rPr lang="sv-SE" sz="2000" dirty="0">
                <a:latin typeface="Calibri" panose="020F0502020204030204" pitchFamily="34" charset="0"/>
              </a:rPr>
              <a:t>Guider och checklistor</a:t>
            </a:r>
          </a:p>
          <a:p>
            <a:r>
              <a:rPr lang="sv-SE" sz="2000" dirty="0">
                <a:latin typeface="Calibri" panose="020F0502020204030204" pitchFamily="34" charset="0"/>
              </a:rPr>
              <a:t>Klagoguiden</a:t>
            </a:r>
          </a:p>
          <a:p>
            <a:r>
              <a:rPr lang="sv-SE" sz="2000" dirty="0">
                <a:latin typeface="Calibri" panose="020F0502020204030204" pitchFamily="34" charset="0"/>
              </a:rPr>
              <a:t>Rättsfall och beslut</a:t>
            </a:r>
          </a:p>
          <a:p>
            <a:endParaRPr lang="sv-SE" sz="2000" dirty="0">
              <a:latin typeface="Calibri" panose="020F0502020204030204" pitchFamily="34" charset="0"/>
            </a:endParaRPr>
          </a:p>
        </p:txBody>
      </p:sp>
      <p:grpSp>
        <p:nvGrpSpPr>
          <p:cNvPr id="6" name="Grupp 5">
            <a:extLst>
              <a:ext uri="{FF2B5EF4-FFF2-40B4-BE49-F238E27FC236}">
                <a16:creationId xmlns:a16="http://schemas.microsoft.com/office/drawing/2014/main" id="{92FFAFF3-DE2D-164B-659B-249BFEF4AC4C}"/>
              </a:ext>
            </a:extLst>
          </p:cNvPr>
          <p:cNvGrpSpPr/>
          <p:nvPr/>
        </p:nvGrpSpPr>
        <p:grpSpPr>
          <a:xfrm>
            <a:off x="5859238" y="1817022"/>
            <a:ext cx="5428338" cy="3330096"/>
            <a:chOff x="5491424" y="1950720"/>
            <a:chExt cx="7042556" cy="4320363"/>
          </a:xfrm>
        </p:grpSpPr>
        <p:pic>
          <p:nvPicPr>
            <p:cNvPr id="9" name="Platshållare för bild 4" descr="laptop-start.png">
              <a:extLst>
                <a:ext uri="{FF2B5EF4-FFF2-40B4-BE49-F238E27FC236}">
                  <a16:creationId xmlns:a16="http://schemas.microsoft.com/office/drawing/2014/main" id="{2204452D-47EF-8A8C-0985-0FA86FE4640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1012" r="-761"/>
            <a:stretch/>
          </p:blipFill>
          <p:spPr bwMode="auto">
            <a:xfrm>
              <a:off x="5491424" y="1950720"/>
              <a:ext cx="7042556" cy="43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Bildobjekt 9">
              <a:extLst>
                <a:ext uri="{FF2B5EF4-FFF2-40B4-BE49-F238E27FC236}">
                  <a16:creationId xmlns:a16="http://schemas.microsoft.com/office/drawing/2014/main" id="{CE34068C-2488-6791-50CB-F325987377ED}"/>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336943" y="2197165"/>
              <a:ext cx="5351518" cy="3322311"/>
            </a:xfrm>
            <a:prstGeom prst="rect">
              <a:avLst/>
            </a:prstGeom>
          </p:spPr>
        </p:pic>
      </p:grpSp>
    </p:spTree>
    <p:extLst>
      <p:ext uri="{BB962C8B-B14F-4D97-AF65-F5344CB8AC3E}">
        <p14:creationId xmlns:p14="http://schemas.microsoft.com/office/powerpoint/2010/main" val="20079269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564A889-2D59-81F9-E952-4CB7C8AF88BB}"/>
              </a:ext>
            </a:extLst>
          </p:cNvPr>
          <p:cNvSpPr>
            <a:spLocks noGrp="1"/>
          </p:cNvSpPr>
          <p:nvPr>
            <p:ph type="title"/>
          </p:nvPr>
        </p:nvSpPr>
        <p:spPr>
          <a:xfrm>
            <a:off x="598516" y="620196"/>
            <a:ext cx="4686716" cy="1325563"/>
          </a:xfrm>
        </p:spPr>
        <p:txBody>
          <a:bodyPr/>
          <a:lstStyle/>
          <a:p>
            <a:r>
              <a:rPr lang="sv-SE" b="1" dirty="0">
                <a:latin typeface="Calibri" panose="020F0502020204030204" pitchFamily="34" charset="0"/>
                <a:ea typeface="Arial" charset="0"/>
                <a:cs typeface="Calibri" panose="020F0502020204030204" pitchFamily="34" charset="0"/>
              </a:rPr>
              <a:t>KLAGA I ETT FÖRSÄKRINGSÄRENDE </a:t>
            </a:r>
            <a:br>
              <a:rPr lang="sv-SE" b="1" dirty="0">
                <a:latin typeface="Calibri" panose="020F0502020204030204" pitchFamily="34" charset="0"/>
                <a:ea typeface="Arial" charset="0"/>
                <a:cs typeface="Calibri" panose="020F0502020204030204" pitchFamily="34" charset="0"/>
              </a:rPr>
            </a:br>
            <a:br>
              <a:rPr lang="sv-SE" b="1" dirty="0">
                <a:latin typeface="Calibri" panose="020F0502020204030204" pitchFamily="34" charset="0"/>
                <a:ea typeface="Arial" charset="0"/>
                <a:cs typeface="Calibri" panose="020F0502020204030204" pitchFamily="34" charset="0"/>
              </a:rPr>
            </a:br>
            <a:endParaRPr lang="sv-SE" b="1" dirty="0">
              <a:latin typeface="Calibri" panose="020F0502020204030204" pitchFamily="34" charset="0"/>
              <a:ea typeface="Arial" charset="0"/>
              <a:cs typeface="Calibri" panose="020F0502020204030204" pitchFamily="34" charset="0"/>
            </a:endParaRPr>
          </a:p>
        </p:txBody>
      </p:sp>
      <p:sp>
        <p:nvSpPr>
          <p:cNvPr id="3" name="Platshållare för innehåll 2">
            <a:extLst>
              <a:ext uri="{FF2B5EF4-FFF2-40B4-BE49-F238E27FC236}">
                <a16:creationId xmlns:a16="http://schemas.microsoft.com/office/drawing/2014/main" id="{B3275AAF-2321-12D1-C6BD-CE8AD59FE065}"/>
              </a:ext>
            </a:extLst>
          </p:cNvPr>
          <p:cNvSpPr>
            <a:spLocks noGrp="1"/>
          </p:cNvSpPr>
          <p:nvPr>
            <p:ph idx="1"/>
          </p:nvPr>
        </p:nvSpPr>
        <p:spPr>
          <a:xfrm>
            <a:off x="598516" y="1726730"/>
            <a:ext cx="5118100" cy="2715546"/>
          </a:xfrm>
        </p:spPr>
        <p:txBody>
          <a:bodyPr>
            <a:normAutofit/>
          </a:bodyPr>
          <a:lstStyle/>
          <a:p>
            <a:r>
              <a:rPr lang="sv-SE" sz="2000" dirty="0">
                <a:cs typeface="Arial" charset="0"/>
              </a:rPr>
              <a:t>Handläggare</a:t>
            </a:r>
          </a:p>
          <a:p>
            <a:r>
              <a:rPr lang="sv-SE" sz="2000" dirty="0">
                <a:cs typeface="Arial" charset="0"/>
              </a:rPr>
              <a:t>Skade</a:t>
            </a:r>
            <a:r>
              <a:rPr lang="sv-SE" dirty="0">
                <a:cs typeface="Arial" charset="0"/>
              </a:rPr>
              <a:t>c</a:t>
            </a:r>
            <a:r>
              <a:rPr lang="sv-SE" sz="2000" dirty="0">
                <a:cs typeface="Arial" charset="0"/>
              </a:rPr>
              <a:t>hef</a:t>
            </a:r>
          </a:p>
          <a:p>
            <a:r>
              <a:rPr lang="sv-SE" sz="2000" dirty="0">
                <a:cs typeface="Arial" charset="0"/>
              </a:rPr>
              <a:t>Klagomålsansvarig / Kundombudsman</a:t>
            </a:r>
          </a:p>
          <a:p>
            <a:r>
              <a:rPr lang="sv-SE" dirty="0">
                <a:cs typeface="Arial" charset="0"/>
              </a:rPr>
              <a:t>I</a:t>
            </a:r>
            <a:r>
              <a:rPr lang="sv-SE" sz="2000" dirty="0">
                <a:cs typeface="Arial" charset="0"/>
              </a:rPr>
              <a:t>ntern nämnd </a:t>
            </a:r>
          </a:p>
          <a:p>
            <a:r>
              <a:rPr lang="sv-SE" sz="2000" dirty="0">
                <a:cs typeface="Arial" charset="0"/>
              </a:rPr>
              <a:t>Externa nämnder </a:t>
            </a:r>
          </a:p>
          <a:p>
            <a:endParaRPr lang="sv-SE" sz="2000" dirty="0">
              <a:cs typeface="Arial" charset="0"/>
            </a:endParaRPr>
          </a:p>
          <a:p>
            <a:endParaRPr lang="sv-SE" sz="2000" dirty="0">
              <a:latin typeface="+mj-lt"/>
              <a:ea typeface="Arial" charset="0"/>
              <a:cs typeface="Arial" charset="0"/>
            </a:endParaRPr>
          </a:p>
          <a:p>
            <a:endParaRPr lang="sv-SE" sz="2000" dirty="0">
              <a:latin typeface="+mj-lt"/>
              <a:ea typeface="Arial" charset="0"/>
              <a:cs typeface="Arial" charset="0"/>
            </a:endParaRPr>
          </a:p>
          <a:p>
            <a:endParaRPr lang="sv-SE" dirty="0"/>
          </a:p>
        </p:txBody>
      </p:sp>
      <p:sp>
        <p:nvSpPr>
          <p:cNvPr id="4" name="Platshållare för text 3">
            <a:extLst>
              <a:ext uri="{FF2B5EF4-FFF2-40B4-BE49-F238E27FC236}">
                <a16:creationId xmlns:a16="http://schemas.microsoft.com/office/drawing/2014/main" id="{C454AC17-3C18-2665-6B37-7A5BF279CFFE}"/>
              </a:ext>
            </a:extLst>
          </p:cNvPr>
          <p:cNvSpPr>
            <a:spLocks noGrp="1"/>
          </p:cNvSpPr>
          <p:nvPr>
            <p:ph type="body" sz="quarter" idx="11"/>
          </p:nvPr>
        </p:nvSpPr>
        <p:spPr>
          <a:xfrm>
            <a:off x="809624" y="6382169"/>
            <a:ext cx="1723673" cy="257369"/>
          </a:xfrm>
        </p:spPr>
        <p:txBody>
          <a:bodyPr wrap="none">
            <a:spAutoFit/>
          </a:bodyPr>
          <a:lstStyle/>
          <a:p>
            <a:r>
              <a:rPr lang="sv-SE" dirty="0"/>
              <a:t>DINA PRIVATA FÖRSÄKRINGAR</a:t>
            </a:r>
          </a:p>
        </p:txBody>
      </p:sp>
      <p:pic>
        <p:nvPicPr>
          <p:cNvPr id="9" name="Platshållare för bild 8">
            <a:extLst>
              <a:ext uri="{FF2B5EF4-FFF2-40B4-BE49-F238E27FC236}">
                <a16:creationId xmlns:a16="http://schemas.microsoft.com/office/drawing/2014/main" id="{E7769904-4C8A-4DC8-9006-FF761E3883D9}"/>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4275325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FB20776-F6E9-80B3-A381-52C8E40F1542}"/>
              </a:ext>
            </a:extLst>
          </p:cNvPr>
          <p:cNvSpPr>
            <a:spLocks noGrp="1"/>
          </p:cNvSpPr>
          <p:nvPr>
            <p:ph type="title"/>
          </p:nvPr>
        </p:nvSpPr>
        <p:spPr/>
        <p:txBody>
          <a:bodyPr/>
          <a:lstStyle/>
          <a:p>
            <a:r>
              <a:rPr lang="sv-SE" sz="3200" dirty="0">
                <a:latin typeface="Calibri" panose="020F0502020204030204" pitchFamily="34" charset="0"/>
                <a:ea typeface="Arial" charset="0"/>
                <a:cs typeface="Calibri" panose="020F0502020204030204" pitchFamily="34" charset="0"/>
              </a:rPr>
              <a:t>ANVÄND VÅR KLAGOGUIDE</a:t>
            </a:r>
            <a:endParaRPr lang="sv-SE" sz="3200" b="1" dirty="0">
              <a:latin typeface="Calibri" panose="020F0502020204030204" pitchFamily="34" charset="0"/>
              <a:ea typeface="Arial" charset="0"/>
              <a:cs typeface="Calibri" panose="020F0502020204030204" pitchFamily="34" charset="0"/>
            </a:endParaRPr>
          </a:p>
        </p:txBody>
      </p:sp>
      <p:sp>
        <p:nvSpPr>
          <p:cNvPr id="8" name="Platshållare för text 7">
            <a:extLst>
              <a:ext uri="{FF2B5EF4-FFF2-40B4-BE49-F238E27FC236}">
                <a16:creationId xmlns:a16="http://schemas.microsoft.com/office/drawing/2014/main" id="{B1433660-EDCF-1253-2711-EB957C40A41A}"/>
              </a:ext>
            </a:extLst>
          </p:cNvPr>
          <p:cNvSpPr>
            <a:spLocks noGrp="1"/>
          </p:cNvSpPr>
          <p:nvPr>
            <p:ph type="body" sz="quarter" idx="11"/>
          </p:nvPr>
        </p:nvSpPr>
        <p:spPr>
          <a:xfrm>
            <a:off x="809624" y="6379463"/>
            <a:ext cx="1723673" cy="257369"/>
          </a:xfrm>
        </p:spPr>
        <p:txBody>
          <a:bodyPr wrap="none">
            <a:spAutoFit/>
          </a:bodyPr>
          <a:lstStyle/>
          <a:p>
            <a:r>
              <a:rPr lang="sv-SE" dirty="0"/>
              <a:t>DINA PRIVATA FÖRSÄKRINGAR</a:t>
            </a:r>
          </a:p>
        </p:txBody>
      </p:sp>
      <p:pic>
        <p:nvPicPr>
          <p:cNvPr id="4" name="Bildobjekt 3">
            <a:extLst>
              <a:ext uri="{FF2B5EF4-FFF2-40B4-BE49-F238E27FC236}">
                <a16:creationId xmlns:a16="http://schemas.microsoft.com/office/drawing/2014/main" id="{39177988-D8D9-4F9B-65B1-D5AE4F84FC63}"/>
              </a:ext>
            </a:extLst>
          </p:cNvPr>
          <p:cNvPicPr>
            <a:picLocks noChangeAspect="1"/>
          </p:cNvPicPr>
          <p:nvPr/>
        </p:nvPicPr>
        <p:blipFill>
          <a:blip r:embed="rId3"/>
          <a:stretch>
            <a:fillRect/>
          </a:stretch>
        </p:blipFill>
        <p:spPr>
          <a:xfrm>
            <a:off x="6262421" y="1371598"/>
            <a:ext cx="4178131" cy="5151121"/>
          </a:xfrm>
          <a:prstGeom prst="rect">
            <a:avLst/>
          </a:prstGeom>
        </p:spPr>
      </p:pic>
      <p:sp>
        <p:nvSpPr>
          <p:cNvPr id="7" name="Platshållare för innehåll 2">
            <a:extLst>
              <a:ext uri="{FF2B5EF4-FFF2-40B4-BE49-F238E27FC236}">
                <a16:creationId xmlns:a16="http://schemas.microsoft.com/office/drawing/2014/main" id="{BA20F519-65E8-B2FF-FDB2-D327875E9B0D}"/>
              </a:ext>
            </a:extLst>
          </p:cNvPr>
          <p:cNvSpPr txBox="1">
            <a:spLocks/>
          </p:cNvSpPr>
          <p:nvPr/>
        </p:nvSpPr>
        <p:spPr>
          <a:xfrm>
            <a:off x="600082" y="1405457"/>
            <a:ext cx="5118100" cy="350381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pPr>
            <a:r>
              <a:rPr lang="sv-SE" sz="2000" dirty="0">
                <a:latin typeface="Calibri" panose="020F0502020204030204" pitchFamily="34" charset="0"/>
              </a:rPr>
              <a:t>Begär omprövning</a:t>
            </a:r>
          </a:p>
          <a:p>
            <a:pPr>
              <a:lnSpc>
                <a:spcPct val="110000"/>
              </a:lnSpc>
            </a:pPr>
            <a:r>
              <a:rPr lang="sv-SE" sz="2000" dirty="0">
                <a:latin typeface="Calibri" panose="020F0502020204030204" pitchFamily="34" charset="0"/>
              </a:rPr>
              <a:t>Ange vilket ärende</a:t>
            </a:r>
          </a:p>
          <a:p>
            <a:pPr>
              <a:lnSpc>
                <a:spcPct val="110000"/>
              </a:lnSpc>
            </a:pPr>
            <a:r>
              <a:rPr lang="sv-SE" sz="2000" dirty="0">
                <a:latin typeface="Calibri" panose="020F0502020204030204" pitchFamily="34" charset="0"/>
              </a:rPr>
              <a:t>Beskriv ditt missnöje</a:t>
            </a:r>
          </a:p>
          <a:p>
            <a:pPr marL="0" indent="0">
              <a:lnSpc>
                <a:spcPct val="110000"/>
              </a:lnSpc>
              <a:buNone/>
            </a:pPr>
            <a:endParaRPr lang="sv-SE" sz="2000" dirty="0">
              <a:latin typeface="Calibri" panose="020F0502020204030204" pitchFamily="34" charset="0"/>
            </a:endParaRPr>
          </a:p>
          <a:p>
            <a:pPr>
              <a:lnSpc>
                <a:spcPct val="110000"/>
              </a:lnSpc>
            </a:pPr>
            <a:endParaRPr lang="sv-SE" sz="2000" dirty="0">
              <a:latin typeface="Calibri" panose="020F0502020204030204" pitchFamily="34" charset="0"/>
            </a:endParaRPr>
          </a:p>
          <a:p>
            <a:pPr marL="0" indent="0">
              <a:lnSpc>
                <a:spcPct val="110000"/>
              </a:lnSpc>
              <a:buNone/>
            </a:pPr>
            <a:endParaRPr lang="sv-SE" sz="2000" dirty="0">
              <a:latin typeface="Calibri" panose="020F0502020204030204" pitchFamily="34" charset="0"/>
            </a:endParaRPr>
          </a:p>
          <a:p>
            <a:pPr>
              <a:lnSpc>
                <a:spcPct val="110000"/>
              </a:lnSpc>
            </a:pPr>
            <a:endParaRPr lang="sv-SE" sz="2000" dirty="0">
              <a:latin typeface="Calibri" panose="020F0502020204030204" pitchFamily="34" charset="0"/>
            </a:endParaRPr>
          </a:p>
          <a:p>
            <a:pPr>
              <a:lnSpc>
                <a:spcPct val="110000"/>
              </a:lnSpc>
            </a:pPr>
            <a:endParaRPr lang="sv-SE" sz="2000" dirty="0">
              <a:latin typeface="Calibri" panose="020F0502020204030204" pitchFamily="34" charset="0"/>
            </a:endParaRPr>
          </a:p>
        </p:txBody>
      </p:sp>
    </p:spTree>
    <p:extLst>
      <p:ext uri="{BB962C8B-B14F-4D97-AF65-F5344CB8AC3E}">
        <p14:creationId xmlns:p14="http://schemas.microsoft.com/office/powerpoint/2010/main" val="25033363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20BD7C5-3032-75F9-9596-E8FD66BF7A4D}"/>
              </a:ext>
            </a:extLst>
          </p:cNvPr>
          <p:cNvSpPr>
            <a:spLocks noGrp="1"/>
          </p:cNvSpPr>
          <p:nvPr>
            <p:ph type="title"/>
          </p:nvPr>
        </p:nvSpPr>
        <p:spPr/>
        <p:txBody>
          <a:bodyPr/>
          <a:lstStyle/>
          <a:p>
            <a:r>
              <a:rPr lang="sv-SE" dirty="0"/>
              <a:t>VILKA FÖRSÄKRINGAR BEHÖVER DU?</a:t>
            </a:r>
          </a:p>
        </p:txBody>
      </p:sp>
      <p:graphicFrame>
        <p:nvGraphicFramePr>
          <p:cNvPr id="5" name="Tabell 5">
            <a:extLst>
              <a:ext uri="{FF2B5EF4-FFF2-40B4-BE49-F238E27FC236}">
                <a16:creationId xmlns:a16="http://schemas.microsoft.com/office/drawing/2014/main" id="{BF102EBD-95EC-4AD5-4C72-FEAAE7FB9589}"/>
              </a:ext>
            </a:extLst>
          </p:cNvPr>
          <p:cNvGraphicFramePr>
            <a:graphicFrameLocks noGrp="1"/>
          </p:cNvGraphicFramePr>
          <p:nvPr>
            <p:ph type="tbl" sz="quarter" idx="12"/>
            <p:extLst>
              <p:ext uri="{D42A27DB-BD31-4B8C-83A1-F6EECF244321}">
                <p14:modId xmlns:p14="http://schemas.microsoft.com/office/powerpoint/2010/main" val="2546492480"/>
              </p:ext>
            </p:extLst>
          </p:nvPr>
        </p:nvGraphicFramePr>
        <p:xfrm>
          <a:off x="1074962" y="1535326"/>
          <a:ext cx="9187108" cy="3402434"/>
        </p:xfrm>
        <a:graphic>
          <a:graphicData uri="http://schemas.openxmlformats.org/drawingml/2006/table">
            <a:tbl>
              <a:tblPr firstRow="1" bandRow="1">
                <a:tableStyleId>{5C22544A-7EE6-4342-B048-85BDC9FD1C3A}</a:tableStyleId>
              </a:tblPr>
              <a:tblGrid>
                <a:gridCol w="2296777">
                  <a:extLst>
                    <a:ext uri="{9D8B030D-6E8A-4147-A177-3AD203B41FA5}">
                      <a16:colId xmlns:a16="http://schemas.microsoft.com/office/drawing/2014/main" val="2336489506"/>
                    </a:ext>
                  </a:extLst>
                </a:gridCol>
                <a:gridCol w="2296777">
                  <a:extLst>
                    <a:ext uri="{9D8B030D-6E8A-4147-A177-3AD203B41FA5}">
                      <a16:colId xmlns:a16="http://schemas.microsoft.com/office/drawing/2014/main" val="426545219"/>
                    </a:ext>
                  </a:extLst>
                </a:gridCol>
                <a:gridCol w="2296777">
                  <a:extLst>
                    <a:ext uri="{9D8B030D-6E8A-4147-A177-3AD203B41FA5}">
                      <a16:colId xmlns:a16="http://schemas.microsoft.com/office/drawing/2014/main" val="3788303289"/>
                    </a:ext>
                  </a:extLst>
                </a:gridCol>
                <a:gridCol w="2296777">
                  <a:extLst>
                    <a:ext uri="{9D8B030D-6E8A-4147-A177-3AD203B41FA5}">
                      <a16:colId xmlns:a16="http://schemas.microsoft.com/office/drawing/2014/main" val="2744437489"/>
                    </a:ext>
                  </a:extLst>
                </a:gridCol>
              </a:tblGrid>
              <a:tr h="358664">
                <a:tc>
                  <a:txBody>
                    <a:bodyPr/>
                    <a:lstStyle/>
                    <a:p>
                      <a:r>
                        <a:rPr lang="sv-SE" sz="2000" dirty="0">
                          <a:solidFill>
                            <a:schemeClr val="accent1"/>
                          </a:solidFill>
                        </a:rPr>
                        <a:t>ENLIGT LAG</a:t>
                      </a:r>
                    </a:p>
                  </a:txBody>
                  <a:tcPr>
                    <a:lnL w="12700" cmpd="sng">
                      <a:noFill/>
                    </a:lnL>
                    <a:lnR w="12700" cmpd="sng">
                      <a:noFill/>
                    </a:lnR>
                    <a:lnT w="12700" cmpd="sng">
                      <a:noFill/>
                    </a:lnT>
                    <a:lnB w="12700" cap="flat" cmpd="sng" algn="ctr">
                      <a:solidFill>
                        <a:srgbClr val="44999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sz="2000" dirty="0">
                          <a:solidFill>
                            <a:schemeClr val="accent1"/>
                          </a:solidFill>
                        </a:rPr>
                        <a:t>NÖDVÄNDIGA</a:t>
                      </a:r>
                    </a:p>
                  </a:txBody>
                  <a:tcPr>
                    <a:lnL w="12700" cmpd="sng">
                      <a:noFill/>
                    </a:lnL>
                    <a:lnR w="12700" cmpd="sng">
                      <a:noFill/>
                    </a:lnR>
                    <a:lnT w="12700" cmpd="sng">
                      <a:noFill/>
                    </a:lnT>
                    <a:lnB w="12700" cap="flat" cmpd="sng" algn="ctr">
                      <a:solidFill>
                        <a:srgbClr val="44999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sz="2000" dirty="0">
                          <a:solidFill>
                            <a:srgbClr val="44999C"/>
                          </a:solidFill>
                        </a:rPr>
                        <a:t>BRA ATT HA</a:t>
                      </a:r>
                    </a:p>
                  </a:txBody>
                  <a:tcPr>
                    <a:lnL w="12700" cmpd="sng">
                      <a:noFill/>
                    </a:lnL>
                    <a:lnR w="12700" cmpd="sng">
                      <a:noFill/>
                    </a:lnR>
                    <a:lnT w="12700" cmpd="sng">
                      <a:noFill/>
                    </a:lnT>
                    <a:lnB w="12700" cap="flat" cmpd="sng" algn="ctr">
                      <a:solidFill>
                        <a:srgbClr val="44999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sz="2000" dirty="0">
                          <a:solidFill>
                            <a:srgbClr val="44999C"/>
                          </a:solidFill>
                        </a:rPr>
                        <a:t>SE UPP FÖR</a:t>
                      </a:r>
                    </a:p>
                  </a:txBody>
                  <a:tcPr>
                    <a:lnL w="12700" cmpd="sng">
                      <a:noFill/>
                    </a:lnL>
                    <a:lnR w="12700" cmpd="sng">
                      <a:noFill/>
                    </a:lnR>
                    <a:lnT w="19050" cap="flat" cmpd="sng" algn="ctr">
                      <a:noFill/>
                      <a:prstDash val="solid"/>
                      <a:round/>
                      <a:headEnd type="none" w="med" len="med"/>
                      <a:tailEnd type="none" w="med" len="med"/>
                    </a:lnT>
                    <a:lnB w="12700" cap="flat" cmpd="sng" algn="ctr">
                      <a:solidFill>
                        <a:srgbClr val="44999C"/>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5749673"/>
                  </a:ext>
                </a:extLst>
              </a:tr>
              <a:tr h="595503">
                <a:tc>
                  <a:txBody>
                    <a:bodyPr/>
                    <a:lstStyle/>
                    <a:p>
                      <a:r>
                        <a:rPr lang="sv-SE" sz="2000" dirty="0">
                          <a:latin typeface="+mn-lt"/>
                        </a:rPr>
                        <a:t>Trafikförsäkring</a:t>
                      </a:r>
                    </a:p>
                  </a:txBody>
                  <a:tcPr>
                    <a:lnL w="12700" cmpd="sng">
                      <a:noFill/>
                    </a:lnL>
                    <a:lnR w="12700" cmpd="sng">
                      <a:noFill/>
                    </a:lnR>
                    <a:lnT w="12700" cap="flat" cmpd="sng" algn="ctr">
                      <a:solidFill>
                        <a:srgbClr val="44999C"/>
                      </a:solidFill>
                      <a:prstDash val="solid"/>
                      <a:round/>
                      <a:headEnd type="none" w="med" len="med"/>
                      <a:tailEnd type="none" w="med" len="med"/>
                    </a:lnT>
                    <a:lnB w="6350" cap="flat" cmpd="sng" algn="ctr">
                      <a:solidFill>
                        <a:srgbClr val="44999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sz="2000" kern="1200" dirty="0">
                          <a:solidFill>
                            <a:schemeClr val="dk1"/>
                          </a:solidFill>
                          <a:latin typeface="+mn-lt"/>
                          <a:ea typeface="+mn-ea"/>
                          <a:cs typeface="+mn-cs"/>
                        </a:rPr>
                        <a:t>Hemförsäkring</a:t>
                      </a:r>
                      <a:endParaRPr lang="sv-SE" sz="2000" dirty="0">
                        <a:latin typeface="+mn-lt"/>
                      </a:endParaRPr>
                    </a:p>
                  </a:txBody>
                  <a:tcPr>
                    <a:lnL w="12700" cmpd="sng">
                      <a:noFill/>
                    </a:lnL>
                    <a:lnR w="12700" cmpd="sng">
                      <a:noFill/>
                    </a:lnR>
                    <a:lnT w="12700" cap="flat" cmpd="sng" algn="ctr">
                      <a:solidFill>
                        <a:srgbClr val="44999C"/>
                      </a:solidFill>
                      <a:prstDash val="solid"/>
                      <a:round/>
                      <a:headEnd type="none" w="med" len="med"/>
                      <a:tailEnd type="none" w="med" len="med"/>
                    </a:lnT>
                    <a:lnB w="6350" cap="flat" cmpd="sng" algn="ctr">
                      <a:solidFill>
                        <a:srgbClr val="44999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sz="2000" dirty="0">
                          <a:latin typeface="+mn-lt"/>
                        </a:rPr>
                        <a:t>Tjänstepension</a:t>
                      </a:r>
                    </a:p>
                  </a:txBody>
                  <a:tcPr>
                    <a:lnL w="12700" cmpd="sng">
                      <a:noFill/>
                    </a:lnL>
                    <a:lnR w="12700" cmpd="sng">
                      <a:noFill/>
                    </a:lnR>
                    <a:lnT w="12700" cap="flat" cmpd="sng" algn="ctr">
                      <a:solidFill>
                        <a:srgbClr val="44999C"/>
                      </a:solidFill>
                      <a:prstDash val="solid"/>
                      <a:round/>
                      <a:headEnd type="none" w="med" len="med"/>
                      <a:tailEnd type="none" w="med" len="med"/>
                    </a:lnT>
                    <a:lnB w="6350" cap="flat" cmpd="sng" algn="ctr">
                      <a:solidFill>
                        <a:srgbClr val="44999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sz="2000" dirty="0">
                          <a:latin typeface="+mn-lt"/>
                        </a:rPr>
                        <a:t>Produktförsäkringar</a:t>
                      </a:r>
                    </a:p>
                  </a:txBody>
                  <a:tcPr>
                    <a:lnL w="12700" cmpd="sng">
                      <a:noFill/>
                    </a:lnL>
                    <a:lnR w="12700" cmpd="sng">
                      <a:noFill/>
                    </a:lnR>
                    <a:lnT w="12700" cap="flat" cmpd="sng" algn="ctr">
                      <a:solidFill>
                        <a:srgbClr val="44999C"/>
                      </a:solidFill>
                      <a:prstDash val="solid"/>
                      <a:round/>
                      <a:headEnd type="none" w="med" len="med"/>
                      <a:tailEnd type="none" w="med" len="med"/>
                    </a:lnT>
                    <a:lnB w="6350" cap="flat" cmpd="sng" algn="ctr">
                      <a:solidFill>
                        <a:srgbClr val="44999C"/>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45049849"/>
                  </a:ext>
                </a:extLst>
              </a:tr>
              <a:tr h="931026">
                <a:tc>
                  <a:txBody>
                    <a:bodyPr/>
                    <a:lstStyle/>
                    <a:p>
                      <a:endParaRPr lang="sv-SE" sz="2000" dirty="0">
                        <a:latin typeface="+mn-lt"/>
                      </a:endParaRPr>
                    </a:p>
                  </a:txBody>
                  <a:tcPr>
                    <a:lnL w="12700" cmpd="sng">
                      <a:noFill/>
                    </a:lnL>
                    <a:lnR w="12700" cmpd="sng">
                      <a:noFill/>
                    </a:lnR>
                    <a:lnT w="6350" cap="flat" cmpd="sng" algn="ctr">
                      <a:solidFill>
                        <a:srgbClr val="44999C"/>
                      </a:solidFill>
                      <a:prstDash val="solid"/>
                      <a:round/>
                      <a:headEnd type="none" w="med" len="med"/>
                      <a:tailEnd type="none" w="med" len="med"/>
                    </a:lnT>
                    <a:lnB w="6350" cap="flat" cmpd="sng" algn="ctr">
                      <a:solidFill>
                        <a:srgbClr val="44999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2000" kern="1200" dirty="0">
                          <a:solidFill>
                            <a:schemeClr val="dk1"/>
                          </a:solidFill>
                          <a:latin typeface="+mn-lt"/>
                          <a:ea typeface="+mn-ea"/>
                          <a:cs typeface="+mn-cs"/>
                        </a:rPr>
                        <a:t>Bostadsrätts-/</a:t>
                      </a:r>
                      <a:r>
                        <a:rPr lang="sv-SE" sz="2000" b="0" kern="1200" dirty="0">
                          <a:solidFill>
                            <a:schemeClr val="dk1"/>
                          </a:solidFill>
                          <a:latin typeface="+mn-lt"/>
                          <a:ea typeface="+mn-ea"/>
                          <a:cs typeface="+mn-cs"/>
                        </a:rPr>
                        <a:t>villaförsäkring</a:t>
                      </a:r>
                    </a:p>
                  </a:txBody>
                  <a:tcPr>
                    <a:lnL w="12700" cmpd="sng">
                      <a:noFill/>
                    </a:lnL>
                    <a:lnR w="12700" cmpd="sng">
                      <a:noFill/>
                    </a:lnR>
                    <a:lnT w="6350" cap="flat" cmpd="sng" algn="ctr">
                      <a:solidFill>
                        <a:srgbClr val="44999C"/>
                      </a:solidFill>
                      <a:prstDash val="solid"/>
                      <a:round/>
                      <a:headEnd type="none" w="med" len="med"/>
                      <a:tailEnd type="none" w="med" len="med"/>
                    </a:lnT>
                    <a:lnB w="6350" cap="flat" cmpd="sng" algn="ctr">
                      <a:solidFill>
                        <a:srgbClr val="44999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sz="2000" dirty="0">
                          <a:latin typeface="+mn-lt"/>
                        </a:rPr>
                        <a:t>Sjuk-</a:t>
                      </a:r>
                      <a:r>
                        <a:rPr lang="sv-SE" sz="2000" baseline="0" dirty="0">
                          <a:latin typeface="+mn-lt"/>
                        </a:rPr>
                        <a:t> och olycksfallsförsäkring</a:t>
                      </a:r>
                      <a:endParaRPr lang="sv-SE" sz="2000" dirty="0">
                        <a:latin typeface="+mn-lt"/>
                      </a:endParaRPr>
                    </a:p>
                  </a:txBody>
                  <a:tcPr>
                    <a:lnL w="12700" cmpd="sng">
                      <a:noFill/>
                    </a:lnL>
                    <a:lnR w="12700" cmpd="sng">
                      <a:noFill/>
                    </a:lnR>
                    <a:lnT w="6350" cap="flat" cmpd="sng" algn="ctr">
                      <a:solidFill>
                        <a:srgbClr val="44999C"/>
                      </a:solidFill>
                      <a:prstDash val="solid"/>
                      <a:round/>
                      <a:headEnd type="none" w="med" len="med"/>
                      <a:tailEnd type="none" w="med" len="med"/>
                    </a:lnT>
                    <a:lnB w="6350" cap="flat" cmpd="sng" algn="ctr">
                      <a:solidFill>
                        <a:srgbClr val="44999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sz="2000" dirty="0">
                          <a:latin typeface="+mn-lt"/>
                        </a:rPr>
                        <a:t>ID-skydd</a:t>
                      </a:r>
                    </a:p>
                  </a:txBody>
                  <a:tcPr>
                    <a:lnL w="12700" cmpd="sng">
                      <a:noFill/>
                    </a:lnL>
                    <a:lnR w="12700" cmpd="sng">
                      <a:noFill/>
                    </a:lnR>
                    <a:lnT w="6350" cap="flat" cmpd="sng" algn="ctr">
                      <a:solidFill>
                        <a:srgbClr val="44999C"/>
                      </a:solidFill>
                      <a:prstDash val="solid"/>
                      <a:round/>
                      <a:headEnd type="none" w="med" len="med"/>
                      <a:tailEnd type="none" w="med" len="med"/>
                    </a:lnT>
                    <a:lnB w="6350" cap="flat" cmpd="sng" algn="ctr">
                      <a:solidFill>
                        <a:srgbClr val="44999C"/>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72535740"/>
                  </a:ext>
                </a:extLst>
              </a:tr>
              <a:tr h="59667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sv-SE" sz="2000" kern="1200" dirty="0">
                        <a:solidFill>
                          <a:schemeClr val="dk1"/>
                        </a:solidFill>
                        <a:latin typeface="+mn-lt"/>
                        <a:ea typeface="+mn-ea"/>
                        <a:cs typeface="+mn-cs"/>
                      </a:endParaRPr>
                    </a:p>
                  </a:txBody>
                  <a:tcPr>
                    <a:lnL w="12700" cmpd="sng">
                      <a:noFill/>
                    </a:lnL>
                    <a:lnR w="12700" cmpd="sng">
                      <a:noFill/>
                    </a:lnR>
                    <a:lnT w="6350" cap="flat" cmpd="sng" algn="ctr">
                      <a:solidFill>
                        <a:srgbClr val="44999C"/>
                      </a:solidFill>
                      <a:prstDash val="solid"/>
                      <a:round/>
                      <a:headEnd type="none" w="med" len="med"/>
                      <a:tailEnd type="none" w="med" len="med"/>
                    </a:lnT>
                    <a:lnB w="6350" cap="flat" cmpd="sng" algn="ctr">
                      <a:solidFill>
                        <a:srgbClr val="44999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2000" kern="1200" dirty="0">
                          <a:solidFill>
                            <a:schemeClr val="dk1"/>
                          </a:solidFill>
                          <a:latin typeface="+mn-lt"/>
                          <a:ea typeface="+mn-ea"/>
                          <a:cs typeface="+mn-cs"/>
                        </a:rPr>
                        <a:t>Barnförsäkring</a:t>
                      </a:r>
                    </a:p>
                  </a:txBody>
                  <a:tcPr>
                    <a:lnL w="12700" cmpd="sng">
                      <a:noFill/>
                    </a:lnL>
                    <a:lnR w="12700" cmpd="sng">
                      <a:noFill/>
                    </a:lnR>
                    <a:lnT w="6350" cap="flat" cmpd="sng" algn="ctr">
                      <a:solidFill>
                        <a:srgbClr val="44999C"/>
                      </a:solidFill>
                      <a:prstDash val="solid"/>
                      <a:round/>
                      <a:headEnd type="none" w="med" len="med"/>
                      <a:tailEnd type="none" w="med" len="med"/>
                    </a:lnT>
                    <a:lnB w="6350" cap="flat" cmpd="sng" algn="ctr">
                      <a:solidFill>
                        <a:srgbClr val="44999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sv-SE" sz="2000" dirty="0">
                        <a:latin typeface="+mn-lt"/>
                      </a:endParaRPr>
                    </a:p>
                  </a:txBody>
                  <a:tcPr>
                    <a:lnL w="12700" cmpd="sng">
                      <a:noFill/>
                    </a:lnL>
                    <a:lnR w="12700" cmpd="sng">
                      <a:noFill/>
                    </a:lnR>
                    <a:lnT w="6350" cap="flat" cmpd="sng" algn="ctr">
                      <a:solidFill>
                        <a:srgbClr val="44999C"/>
                      </a:solidFill>
                      <a:prstDash val="solid"/>
                      <a:round/>
                      <a:headEnd type="none" w="med" len="med"/>
                      <a:tailEnd type="none" w="med" len="med"/>
                    </a:lnT>
                    <a:lnB w="6350" cap="flat" cmpd="sng" algn="ctr">
                      <a:solidFill>
                        <a:srgbClr val="44999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sv-SE" sz="2000" dirty="0">
                        <a:latin typeface="+mn-lt"/>
                      </a:endParaRPr>
                    </a:p>
                  </a:txBody>
                  <a:tcPr>
                    <a:lnL w="12700" cmpd="sng">
                      <a:noFill/>
                    </a:lnL>
                    <a:lnR w="12700" cmpd="sng">
                      <a:noFill/>
                    </a:lnR>
                    <a:lnT w="6350" cap="flat" cmpd="sng" algn="ctr">
                      <a:solidFill>
                        <a:srgbClr val="44999C"/>
                      </a:solidFill>
                      <a:prstDash val="solid"/>
                      <a:round/>
                      <a:headEnd type="none" w="med" len="med"/>
                      <a:tailEnd type="none" w="med" len="med"/>
                    </a:lnT>
                    <a:lnB w="6350" cap="flat" cmpd="sng" algn="ctr">
                      <a:solidFill>
                        <a:srgbClr val="44999C"/>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29028917"/>
                  </a:ext>
                </a:extLst>
              </a:tr>
              <a:tr h="88298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sv-SE" sz="2000" kern="1200" dirty="0">
                        <a:solidFill>
                          <a:schemeClr val="dk1"/>
                        </a:solidFill>
                        <a:latin typeface="+mn-lt"/>
                        <a:ea typeface="+mn-ea"/>
                        <a:cs typeface="+mn-cs"/>
                      </a:endParaRPr>
                    </a:p>
                  </a:txBody>
                  <a:tcPr>
                    <a:lnL w="12700" cmpd="sng">
                      <a:noFill/>
                    </a:lnL>
                    <a:lnR w="12700" cmpd="sng">
                      <a:noFill/>
                    </a:lnR>
                    <a:lnT w="6350" cap="flat" cmpd="sng" algn="ctr">
                      <a:solidFill>
                        <a:srgbClr val="44999C"/>
                      </a:solidFill>
                      <a:prstDash val="solid"/>
                      <a:round/>
                      <a:headEnd type="none" w="med" len="med"/>
                      <a:tailEnd type="none" w="med" len="med"/>
                    </a:lnT>
                    <a:lnB w="6350" cap="flat" cmpd="sng" algn="ctr">
                      <a:solidFill>
                        <a:srgbClr val="44999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2000" kern="1200" dirty="0">
                          <a:solidFill>
                            <a:schemeClr val="dk1"/>
                          </a:solidFill>
                          <a:latin typeface="+mn-lt"/>
                          <a:ea typeface="+mn-ea"/>
                          <a:cs typeface="+mn-cs"/>
                        </a:rPr>
                        <a:t>Bilförsäkring –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2000" kern="1200" dirty="0">
                          <a:solidFill>
                            <a:schemeClr val="dk1"/>
                          </a:solidFill>
                          <a:latin typeface="+mn-lt"/>
                          <a:ea typeface="+mn-ea"/>
                          <a:cs typeface="+mn-cs"/>
                        </a:rPr>
                        <a:t>Halv/hel</a:t>
                      </a:r>
                    </a:p>
                  </a:txBody>
                  <a:tcPr>
                    <a:lnL w="12700" cmpd="sng">
                      <a:noFill/>
                    </a:lnL>
                    <a:lnR w="12700" cmpd="sng">
                      <a:noFill/>
                    </a:lnR>
                    <a:lnT w="6350" cap="flat" cmpd="sng" algn="ctr">
                      <a:solidFill>
                        <a:srgbClr val="44999C"/>
                      </a:solidFill>
                      <a:prstDash val="solid"/>
                      <a:round/>
                      <a:headEnd type="none" w="med" len="med"/>
                      <a:tailEnd type="none" w="med" len="med"/>
                    </a:lnT>
                    <a:lnB w="6350" cap="flat" cmpd="sng" algn="ctr">
                      <a:solidFill>
                        <a:srgbClr val="44999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sv-SE" sz="2000" dirty="0">
                        <a:latin typeface="+mn-lt"/>
                      </a:endParaRPr>
                    </a:p>
                  </a:txBody>
                  <a:tcPr>
                    <a:lnL w="12700" cmpd="sng">
                      <a:noFill/>
                    </a:lnL>
                    <a:lnR w="12700" cmpd="sng">
                      <a:noFill/>
                    </a:lnR>
                    <a:lnT w="6350" cap="flat" cmpd="sng" algn="ctr">
                      <a:solidFill>
                        <a:srgbClr val="44999C"/>
                      </a:solidFill>
                      <a:prstDash val="solid"/>
                      <a:round/>
                      <a:headEnd type="none" w="med" len="med"/>
                      <a:tailEnd type="none" w="med" len="med"/>
                    </a:lnT>
                    <a:lnB w="6350" cap="flat" cmpd="sng" algn="ctr">
                      <a:solidFill>
                        <a:srgbClr val="44999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sv-SE" sz="2000" dirty="0">
                        <a:latin typeface="+mn-lt"/>
                      </a:endParaRPr>
                    </a:p>
                  </a:txBody>
                  <a:tcPr>
                    <a:lnL w="12700" cmpd="sng">
                      <a:noFill/>
                    </a:lnL>
                    <a:lnR w="12700" cmpd="sng">
                      <a:noFill/>
                    </a:lnR>
                    <a:lnT w="6350" cap="flat" cmpd="sng" algn="ctr">
                      <a:solidFill>
                        <a:srgbClr val="44999C"/>
                      </a:solidFill>
                      <a:prstDash val="solid"/>
                      <a:round/>
                      <a:headEnd type="none" w="med" len="med"/>
                      <a:tailEnd type="none" w="med" len="med"/>
                    </a:lnT>
                    <a:lnB w="6350" cap="flat" cmpd="sng" algn="ctr">
                      <a:solidFill>
                        <a:srgbClr val="44999C"/>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96350678"/>
                  </a:ext>
                </a:extLst>
              </a:tr>
            </a:tbl>
          </a:graphicData>
        </a:graphic>
      </p:graphicFrame>
      <p:sp>
        <p:nvSpPr>
          <p:cNvPr id="4" name="Platshållare för text 3">
            <a:extLst>
              <a:ext uri="{FF2B5EF4-FFF2-40B4-BE49-F238E27FC236}">
                <a16:creationId xmlns:a16="http://schemas.microsoft.com/office/drawing/2014/main" id="{6B5F8E86-FF3F-993E-7A45-662623EF3102}"/>
              </a:ext>
            </a:extLst>
          </p:cNvPr>
          <p:cNvSpPr>
            <a:spLocks noGrp="1"/>
          </p:cNvSpPr>
          <p:nvPr>
            <p:ph type="body" sz="quarter" idx="11"/>
          </p:nvPr>
        </p:nvSpPr>
        <p:spPr>
          <a:xfrm>
            <a:off x="809624" y="6379463"/>
            <a:ext cx="1723673" cy="257369"/>
          </a:xfrm>
        </p:spPr>
        <p:txBody>
          <a:bodyPr wrap="none">
            <a:spAutoFit/>
          </a:bodyPr>
          <a:lstStyle/>
          <a:p>
            <a:r>
              <a:rPr lang="sv-SE" dirty="0"/>
              <a:t>DINA PRIVATA FÖRSÄKRINGAR</a:t>
            </a:r>
          </a:p>
        </p:txBody>
      </p:sp>
    </p:spTree>
    <p:extLst>
      <p:ext uri="{BB962C8B-B14F-4D97-AF65-F5344CB8AC3E}">
        <p14:creationId xmlns:p14="http://schemas.microsoft.com/office/powerpoint/2010/main" val="5610626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564A889-2D59-81F9-E952-4CB7C8AF88BB}"/>
              </a:ext>
            </a:extLst>
          </p:cNvPr>
          <p:cNvSpPr>
            <a:spLocks noGrp="1"/>
          </p:cNvSpPr>
          <p:nvPr>
            <p:ph type="title"/>
          </p:nvPr>
        </p:nvSpPr>
        <p:spPr>
          <a:xfrm>
            <a:off x="598516" y="626021"/>
            <a:ext cx="5765800" cy="663518"/>
          </a:xfrm>
        </p:spPr>
        <p:txBody>
          <a:bodyPr/>
          <a:lstStyle/>
          <a:p>
            <a:r>
              <a:rPr lang="sv-SE" sz="3200" b="1" dirty="0">
                <a:latin typeface="Calibri" panose="020F0502020204030204" pitchFamily="34" charset="0"/>
                <a:ea typeface="Arial" charset="0"/>
                <a:cs typeface="Calibri" panose="020F0502020204030204" pitchFamily="34" charset="0"/>
              </a:rPr>
              <a:t>BILFÖRSÄKRING</a:t>
            </a:r>
          </a:p>
        </p:txBody>
      </p:sp>
      <p:sp>
        <p:nvSpPr>
          <p:cNvPr id="3" name="Platshållare för innehåll 2">
            <a:extLst>
              <a:ext uri="{FF2B5EF4-FFF2-40B4-BE49-F238E27FC236}">
                <a16:creationId xmlns:a16="http://schemas.microsoft.com/office/drawing/2014/main" id="{B3275AAF-2321-12D1-C6BD-CE8AD59FE065}"/>
              </a:ext>
            </a:extLst>
          </p:cNvPr>
          <p:cNvSpPr>
            <a:spLocks noGrp="1"/>
          </p:cNvSpPr>
          <p:nvPr>
            <p:ph idx="1"/>
          </p:nvPr>
        </p:nvSpPr>
        <p:spPr>
          <a:xfrm>
            <a:off x="592692" y="1496404"/>
            <a:ext cx="5118100" cy="4351338"/>
          </a:xfrm>
        </p:spPr>
        <p:txBody>
          <a:bodyPr>
            <a:normAutofit/>
          </a:bodyPr>
          <a:lstStyle/>
          <a:p>
            <a:r>
              <a:rPr lang="sv-SE" dirty="0">
                <a:latin typeface="Calibri" panose="020F0502020204030204" pitchFamily="34" charset="0"/>
              </a:rPr>
              <a:t>Trafikförsäkring (obligatorisk)</a:t>
            </a:r>
          </a:p>
          <a:p>
            <a:r>
              <a:rPr lang="sv-SE" dirty="0">
                <a:latin typeface="Calibri" panose="020F0502020204030204" pitchFamily="34" charset="0"/>
              </a:rPr>
              <a:t>Halvförsäkring</a:t>
            </a:r>
          </a:p>
          <a:p>
            <a:r>
              <a:rPr lang="sv-SE" dirty="0">
                <a:latin typeface="Calibri" panose="020F0502020204030204" pitchFamily="34" charset="0"/>
              </a:rPr>
              <a:t>Helförsäkring</a:t>
            </a:r>
          </a:p>
          <a:p>
            <a:r>
              <a:rPr lang="sv-SE" dirty="0">
                <a:latin typeface="Calibri" panose="020F0502020204030204" pitchFamily="34" charset="0"/>
              </a:rPr>
              <a:t>Försäkrat intresse – ägare, huvudsaklig användare och försäkringstagare </a:t>
            </a:r>
          </a:p>
          <a:p>
            <a:r>
              <a:rPr lang="sv-SE" dirty="0">
                <a:latin typeface="Calibri" panose="020F0502020204030204" pitchFamily="34" charset="0"/>
              </a:rPr>
              <a:t>A-traktor/EPA</a:t>
            </a:r>
          </a:p>
          <a:p>
            <a:pPr marL="0" indent="0">
              <a:buNone/>
            </a:pPr>
            <a:endParaRPr lang="sv-SE" b="1" dirty="0">
              <a:latin typeface="Calibri" panose="020F0502020204030204" pitchFamily="34" charset="0"/>
            </a:endParaRPr>
          </a:p>
        </p:txBody>
      </p:sp>
      <p:sp>
        <p:nvSpPr>
          <p:cNvPr id="4" name="Platshållare för text 3">
            <a:extLst>
              <a:ext uri="{FF2B5EF4-FFF2-40B4-BE49-F238E27FC236}">
                <a16:creationId xmlns:a16="http://schemas.microsoft.com/office/drawing/2014/main" id="{C454AC17-3C18-2665-6B37-7A5BF279CFFE}"/>
              </a:ext>
            </a:extLst>
          </p:cNvPr>
          <p:cNvSpPr>
            <a:spLocks noGrp="1"/>
          </p:cNvSpPr>
          <p:nvPr>
            <p:ph type="body" sz="quarter" idx="11"/>
          </p:nvPr>
        </p:nvSpPr>
        <p:spPr>
          <a:xfrm>
            <a:off x="809624" y="6382169"/>
            <a:ext cx="1723673" cy="257369"/>
          </a:xfrm>
        </p:spPr>
        <p:txBody>
          <a:bodyPr wrap="none">
            <a:spAutoFit/>
          </a:bodyPr>
          <a:lstStyle/>
          <a:p>
            <a:r>
              <a:rPr lang="sv-SE" dirty="0"/>
              <a:t>DINA PRIVATA FÖRSÄKRINGAR</a:t>
            </a:r>
          </a:p>
        </p:txBody>
      </p:sp>
      <p:pic>
        <p:nvPicPr>
          <p:cNvPr id="7" name="Platshållare för bild 6" descr="En bild som visar text, bil, väg, trafik  Automatiskt genererad beskrivning">
            <a:extLst>
              <a:ext uri="{FF2B5EF4-FFF2-40B4-BE49-F238E27FC236}">
                <a16:creationId xmlns:a16="http://schemas.microsoft.com/office/drawing/2014/main" id="{935C9661-3A98-1ACF-D04A-82EE3780A503}"/>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12173620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90B625-5A4D-C9AC-23B7-B203E29FF79A}"/>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458351D2-EFB4-92DA-02DB-1DA4E0522936}"/>
              </a:ext>
            </a:extLst>
          </p:cNvPr>
          <p:cNvSpPr>
            <a:spLocks noGrp="1"/>
          </p:cNvSpPr>
          <p:nvPr>
            <p:ph type="title"/>
          </p:nvPr>
        </p:nvSpPr>
        <p:spPr>
          <a:xfrm>
            <a:off x="598516" y="626021"/>
            <a:ext cx="5765800" cy="663518"/>
          </a:xfrm>
        </p:spPr>
        <p:txBody>
          <a:bodyPr/>
          <a:lstStyle/>
          <a:p>
            <a:r>
              <a:rPr lang="sv-SE" sz="3200" dirty="0">
                <a:latin typeface="Calibri" panose="020F0502020204030204" pitchFamily="34" charset="0"/>
                <a:ea typeface="Arial" charset="0"/>
                <a:cs typeface="Calibri" panose="020F0502020204030204" pitchFamily="34" charset="0"/>
              </a:rPr>
              <a:t>ELSPARKCYKEL </a:t>
            </a:r>
            <a:endParaRPr lang="sv-SE" sz="3200" b="1" dirty="0">
              <a:latin typeface="Calibri" panose="020F0502020204030204" pitchFamily="34" charset="0"/>
              <a:ea typeface="Arial" charset="0"/>
              <a:cs typeface="Calibri" panose="020F0502020204030204" pitchFamily="34" charset="0"/>
            </a:endParaRPr>
          </a:p>
        </p:txBody>
      </p:sp>
      <p:sp>
        <p:nvSpPr>
          <p:cNvPr id="3" name="Platshållare för innehåll 2">
            <a:extLst>
              <a:ext uri="{FF2B5EF4-FFF2-40B4-BE49-F238E27FC236}">
                <a16:creationId xmlns:a16="http://schemas.microsoft.com/office/drawing/2014/main" id="{9BA01E6E-0AF0-A046-4DA7-9A04811A7E9C}"/>
              </a:ext>
            </a:extLst>
          </p:cNvPr>
          <p:cNvSpPr>
            <a:spLocks noGrp="1"/>
          </p:cNvSpPr>
          <p:nvPr>
            <p:ph idx="1"/>
          </p:nvPr>
        </p:nvSpPr>
        <p:spPr>
          <a:xfrm>
            <a:off x="592692" y="1496404"/>
            <a:ext cx="5118100" cy="4351338"/>
          </a:xfrm>
        </p:spPr>
        <p:txBody>
          <a:bodyPr>
            <a:normAutofit/>
          </a:bodyPr>
          <a:lstStyle/>
          <a:p>
            <a:r>
              <a:rPr lang="sv-SE" dirty="0">
                <a:latin typeface="Calibri" panose="020F0502020204030204" pitchFamily="34" charset="0"/>
              </a:rPr>
              <a:t>Trafikförsäkring obligatorisk om</a:t>
            </a:r>
            <a:r>
              <a:rPr lang="sv-SE" dirty="0"/>
              <a:t> hastighet överstiger 20 km/h eller vikt över 25 kilo</a:t>
            </a:r>
          </a:p>
          <a:p>
            <a:r>
              <a:rPr lang="sv-SE" dirty="0"/>
              <a:t>Trafikförsäkringspliktig elsparkcykel ingår inte i hemförsäkring</a:t>
            </a:r>
          </a:p>
          <a:p>
            <a:r>
              <a:rPr lang="sv-SE" dirty="0"/>
              <a:t>Försäkringsbevis - undvik böter</a:t>
            </a:r>
          </a:p>
          <a:p>
            <a:pPr marL="0" indent="0">
              <a:buNone/>
            </a:pPr>
            <a:endParaRPr lang="sv-SE" b="1" dirty="0">
              <a:latin typeface="Calibri" panose="020F0502020204030204" pitchFamily="34" charset="0"/>
            </a:endParaRPr>
          </a:p>
        </p:txBody>
      </p:sp>
      <p:sp>
        <p:nvSpPr>
          <p:cNvPr id="4" name="Platshållare för text 3">
            <a:extLst>
              <a:ext uri="{FF2B5EF4-FFF2-40B4-BE49-F238E27FC236}">
                <a16:creationId xmlns:a16="http://schemas.microsoft.com/office/drawing/2014/main" id="{D2C23267-AB53-BA34-EB24-03350FED2FDE}"/>
              </a:ext>
            </a:extLst>
          </p:cNvPr>
          <p:cNvSpPr>
            <a:spLocks noGrp="1"/>
          </p:cNvSpPr>
          <p:nvPr>
            <p:ph type="body" sz="quarter" idx="11"/>
          </p:nvPr>
        </p:nvSpPr>
        <p:spPr>
          <a:xfrm>
            <a:off x="809624" y="6382169"/>
            <a:ext cx="1723673" cy="257369"/>
          </a:xfrm>
        </p:spPr>
        <p:txBody>
          <a:bodyPr wrap="none">
            <a:spAutoFit/>
          </a:bodyPr>
          <a:lstStyle/>
          <a:p>
            <a:r>
              <a:rPr lang="sv-SE" dirty="0"/>
              <a:t>DINA PRIVATA FÖRSÄKRINGAR</a:t>
            </a:r>
          </a:p>
        </p:txBody>
      </p:sp>
      <p:pic>
        <p:nvPicPr>
          <p:cNvPr id="7" name="Platshållare för bild 6" descr="En bild som visar text, bil, väg, trafik  Automatiskt genererad beskrivning">
            <a:extLst>
              <a:ext uri="{FF2B5EF4-FFF2-40B4-BE49-F238E27FC236}">
                <a16:creationId xmlns:a16="http://schemas.microsoft.com/office/drawing/2014/main" id="{DD41197F-5704-24D6-65FF-34BAF1761B1D}"/>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777327538"/>
      </p:ext>
    </p:extLst>
  </p:cSld>
  <p:clrMapOvr>
    <a:masterClrMapping/>
  </p:clrMapOvr>
</p:sld>
</file>

<file path=ppt/theme/theme1.xml><?xml version="1.0" encoding="utf-8"?>
<a:theme xmlns:a="http://schemas.openxmlformats.org/drawingml/2006/main" name="Office-tema">
  <a:themeElements>
    <a:clrScheme name="budget">
      <a:dk1>
        <a:srgbClr val="000000"/>
      </a:dk1>
      <a:lt1>
        <a:srgbClr val="FFFFFF"/>
      </a:lt1>
      <a:dk2>
        <a:srgbClr val="44546A"/>
      </a:dk2>
      <a:lt2>
        <a:srgbClr val="E7E6E6"/>
      </a:lt2>
      <a:accent1>
        <a:srgbClr val="43989B"/>
      </a:accent1>
      <a:accent2>
        <a:srgbClr val="328189"/>
      </a:accent2>
      <a:accent3>
        <a:srgbClr val="A5A5A5"/>
      </a:accent3>
      <a:accent4>
        <a:srgbClr val="6EB0B5"/>
      </a:accent4>
      <a:accent5>
        <a:srgbClr val="175E67"/>
      </a:accent5>
      <a:accent6>
        <a:srgbClr val="575A60"/>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0" id="{496EF716-3476-DC43-A037-DB8E34AB3226}" vid="{5F5CCE0B-3AEB-9F40-8E03-A8469FF28BA9}"/>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FIIN0056 PPT_mall_budget</Template>
  <TotalTime>1396</TotalTime>
  <Words>4862</Words>
  <Application>Microsoft Office PowerPoint</Application>
  <PresentationFormat>Bredbild</PresentationFormat>
  <Paragraphs>411</Paragraphs>
  <Slides>19</Slides>
  <Notes>19</Notes>
  <HiddenSlides>0</HiddenSlides>
  <MMClips>0</MMClips>
  <ScaleCrop>false</ScaleCrop>
  <HeadingPairs>
    <vt:vector size="6" baseType="variant">
      <vt:variant>
        <vt:lpstr>Använt teckensnitt</vt:lpstr>
      </vt:variant>
      <vt:variant>
        <vt:i4>4</vt:i4>
      </vt:variant>
      <vt:variant>
        <vt:lpstr>Tema</vt:lpstr>
      </vt:variant>
      <vt:variant>
        <vt:i4>1</vt:i4>
      </vt:variant>
      <vt:variant>
        <vt:lpstr>Bildrubriker</vt:lpstr>
      </vt:variant>
      <vt:variant>
        <vt:i4>19</vt:i4>
      </vt:variant>
    </vt:vector>
  </HeadingPairs>
  <TitlesOfParts>
    <vt:vector size="24" baseType="lpstr">
      <vt:lpstr>Aptos</vt:lpstr>
      <vt:lpstr>Arial</vt:lpstr>
      <vt:lpstr>Calibri</vt:lpstr>
      <vt:lpstr>Muli</vt:lpstr>
      <vt:lpstr>Office-tema</vt:lpstr>
      <vt:lpstr>DINA PRIVATA FÖRSÄKRINGAR</vt:lpstr>
      <vt:lpstr>KONSUMENTERNAS FÖRSÄKRINGSBYRÅ  </vt:lpstr>
      <vt:lpstr>VARFÖR FÖRSÄKRAD?</vt:lpstr>
      <vt:lpstr>WEBBPLATS KONSUMENTERNAS.SE</vt:lpstr>
      <vt:lpstr>KLAGA I ETT FÖRSÄKRINGSÄRENDE   </vt:lpstr>
      <vt:lpstr>ANVÄND VÅR KLAGOGUIDE</vt:lpstr>
      <vt:lpstr>VILKA FÖRSÄKRINGAR BEHÖVER DU?</vt:lpstr>
      <vt:lpstr>BILFÖRSÄKRING</vt:lpstr>
      <vt:lpstr>ELSPARKCYKEL </vt:lpstr>
      <vt:lpstr>BARNFÖRSÄKRING</vt:lpstr>
      <vt:lpstr>OLYCKSFALLSFÖRSÄKRING</vt:lpstr>
      <vt:lpstr>HEMFÖRSÄKRINGEN ÄR EN PAKETLÖSNING</vt:lpstr>
      <vt:lpstr>RESESKYDDET I HEMFÖRSÄKRINGEN</vt:lpstr>
      <vt:lpstr>ANSVAR-, RÄTTSSKYDD OCH ÖVERFALLSSKYDD</vt:lpstr>
      <vt:lpstr>PRODUKTFÖRSÄKRINGAR OCH ID-SKYDD – SE UPP!</vt:lpstr>
      <vt:lpstr>OMBUDSFÖRETAG</vt:lpstr>
      <vt:lpstr>HÅLLBARHET  ”Skadeförebyggande åtgärder både hjälper enskilda  konsumenter och leder till mindre miljöpåverkan” </vt:lpstr>
      <vt:lpstr>KONTAKTA OSS NÄR DU VILL</vt:lpstr>
      <vt:lpstr>Tack!</vt:lpstr>
    </vt:vector>
  </TitlesOfParts>
  <Company>Finansinspektionen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DINA PRIVATA FÖRSÄKRINGAR</dc:title>
  <dc:creator>Vanda Brandt</dc:creator>
  <cp:lastModifiedBy>Vanda Brandt</cp:lastModifiedBy>
  <cp:revision>160</cp:revision>
  <cp:lastPrinted>2024-11-20T12:35:34Z</cp:lastPrinted>
  <dcterms:created xsi:type="dcterms:W3CDTF">2023-03-08T12:20:37Z</dcterms:created>
  <dcterms:modified xsi:type="dcterms:W3CDTF">2025-02-05T13:27:39Z</dcterms:modified>
</cp:coreProperties>
</file>