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312" r:id="rId3"/>
    <p:sldId id="311" r:id="rId4"/>
    <p:sldId id="313" r:id="rId5"/>
    <p:sldId id="314" r:id="rId6"/>
    <p:sldId id="315" r:id="rId7"/>
    <p:sldId id="316" r:id="rId8"/>
    <p:sldId id="317" r:id="rId9"/>
    <p:sldId id="318" r:id="rId10"/>
    <p:sldId id="319" r:id="rId11"/>
    <p:sldId id="322" r:id="rId12"/>
    <p:sldId id="323" r:id="rId1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6"/>
    <p:restoredTop sz="61649" autoAdjust="0"/>
  </p:normalViewPr>
  <p:slideViewPr>
    <p:cSldViewPr snapToGrid="0" showGuides="1">
      <p:cViewPr varScale="1">
        <p:scale>
          <a:sx n="69" d="100"/>
          <a:sy n="69" d="100"/>
        </p:scale>
        <p:origin x="2814" y="60"/>
      </p:cViewPr>
      <p:guideLst>
        <p:guide orient="horz" pos="2160"/>
        <p:guide pos="3863"/>
      </p:guideLst>
    </p:cSldViewPr>
  </p:slideViewPr>
  <p:notesTextViewPr>
    <p:cViewPr>
      <p:scale>
        <a:sx n="1" d="1"/>
        <a:sy n="1" d="1"/>
      </p:scale>
      <p:origin x="0" y="0"/>
    </p:cViewPr>
  </p:notesTextViewPr>
  <p:notesViewPr>
    <p:cSldViewPr snapToGrid="0">
      <p:cViewPr varScale="1">
        <p:scale>
          <a:sx n="78" d="100"/>
          <a:sy n="78" d="100"/>
        </p:scale>
        <p:origin x="40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2025-02-07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ronofogden.se/skuldsanering/du-som-ska-ansoka-eller-har-ansokt-om-skuldsanering/kronofogdens-skuldsaneringstest/sjalvskattning-skuldsanering#/bakgru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ronofogden.se/forebygg-ekonomiska-problem/stod-i-arbetet/se-det-ekonomiska-vald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994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885790"/>
          </a:xfrm>
        </p:spPr>
        <p:txBody>
          <a:bodyPr/>
          <a:lstStyle/>
          <a:p>
            <a:r>
              <a:rPr lang="sv-SE" b="1" dirty="0"/>
              <a:t>Vi beslutar om skuldsanering</a:t>
            </a:r>
            <a:endParaRPr lang="sv-SE" dirty="0"/>
          </a:p>
          <a:p>
            <a:pPr marL="171450" indent="-171450">
              <a:buFont typeface="Arial" panose="020B0604020202020204" pitchFamily="34" charset="0"/>
              <a:buChar char="•"/>
            </a:pPr>
            <a:r>
              <a:rPr lang="sv-SE" dirty="0"/>
              <a:t>Saknar möjlighet att betala skulderna </a:t>
            </a:r>
          </a:p>
          <a:p>
            <a:pPr marL="171450" indent="-171450">
              <a:buFont typeface="Arial" panose="020B0604020202020204" pitchFamily="34" charset="0"/>
              <a:buChar char="•"/>
            </a:pPr>
            <a:r>
              <a:rPr lang="sv-SE" dirty="0"/>
              <a:t>Personen betalar av efter sin förmåga och resten skrivs av</a:t>
            </a:r>
          </a:p>
          <a:p>
            <a:pPr marL="171450" indent="-171450">
              <a:buFont typeface="Arial" panose="020B0604020202020204" pitchFamily="34" charset="0"/>
              <a:buChar char="•"/>
            </a:pPr>
            <a:r>
              <a:rPr lang="sv-SE" dirty="0"/>
              <a:t>Betalningsplan</a:t>
            </a:r>
            <a:r>
              <a:rPr lang="sv-SE" baseline="0" dirty="0"/>
              <a:t> är fem år för </a:t>
            </a:r>
            <a:r>
              <a:rPr lang="sv-SE" dirty="0"/>
              <a:t>privatpersoner och tre år för företagare</a:t>
            </a:r>
          </a:p>
          <a:p>
            <a:endParaRPr lang="sv-SE" dirty="0"/>
          </a:p>
          <a:p>
            <a:r>
              <a:rPr lang="sv-SE" dirty="0"/>
              <a:t>En skuldsanering är till för den som inte kan betala sina skulder på egen hand, under överskådlig tid.</a:t>
            </a:r>
            <a:r>
              <a:rPr lang="sv-SE" baseline="0" dirty="0"/>
              <a:t> </a:t>
            </a:r>
            <a:r>
              <a:rPr lang="sv-SE" dirty="0"/>
              <a:t>Har personen tillfälliga ekonomiska bekymmer uppfyller hen inte kraven för att få skuldsanering.</a:t>
            </a:r>
          </a:p>
          <a:p>
            <a:endParaRPr lang="sv-SE" dirty="0"/>
          </a:p>
          <a:p>
            <a:r>
              <a:rPr lang="sv-SE" dirty="0"/>
              <a:t>Skuldsanering innebär att personen betalar en del av sina skulder, om hen har möjlighet, enligt en betalningsplan. När personen är klar har hen inte längre kvar skulderna som ingick i skuldsaneringen.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bedömer om personen uppfyller kraven för att få skuldsanering genom att titta på den totala skulden – liten eller stor – i relation till vad personen kan betala. Ibland kan personen inte betala alls. Möjligheten att betala påverkas bland annat av inkomst, ålder och om personen har barn eller inte. </a:t>
            </a:r>
            <a:r>
              <a:rPr lang="sv-SE" sz="1200" kern="1200" dirty="0">
                <a:solidFill>
                  <a:schemeClr val="tx1"/>
                </a:solidFill>
                <a:effectLst/>
                <a:latin typeface="+mn-lt"/>
                <a:ea typeface="+mn-ea"/>
                <a:cs typeface="+mn-cs"/>
              </a:rPr>
              <a:t>Vi bedömer också om det är skäligt (rimligt) med skuldsanering, vilket bland annat beror på omständigheterna när skulderna uppkom, vad personen har gjort för att kunna betala skulderna och hur personen medverkar vid handläggningen av ärendet.</a:t>
            </a:r>
          </a:p>
          <a:p>
            <a:endParaRPr lang="sv-SE" dirty="0"/>
          </a:p>
          <a:p>
            <a:r>
              <a:rPr lang="sv-SE" dirty="0"/>
              <a:t>När vi beslutat om skuldsanering gör vi en betalningsplan. Lite förenklat innebär det att den skuldsatta får leva på existensminimum i fem år. Det innebär att personen får behålla pengar som ska täcka kostnader för mat, kläder, telefon, hushållsel, försäkringar och andra nödvändiga utgifter. Alla inkomster som överstiger den nivån går till att betala skulderna.</a:t>
            </a:r>
          </a:p>
          <a:p>
            <a:endParaRPr lang="sv-SE" dirty="0"/>
          </a:p>
          <a:p>
            <a:r>
              <a:rPr lang="sv-SE" dirty="0"/>
              <a:t>På vår webbplats finns ett skuldsaneringstest som kan ge ett preliminärt besked om en skuldsanering kan bli beviljad </a:t>
            </a:r>
            <a:r>
              <a:rPr lang="sv-SE" dirty="0">
                <a:hlinkClick r:id="rId3"/>
              </a:rPr>
              <a:t>Självskattning skuldsanering | Kronofogden</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63499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4049125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17791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329735"/>
          </a:xfrm>
        </p:spPr>
        <p:txBody>
          <a:bodyPr/>
          <a:lstStyle/>
          <a:p>
            <a:r>
              <a:rPr lang="sv-SE" b="1" dirty="0"/>
              <a:t>I ett modernt samhälle behövs krediter – och Kronofogden</a:t>
            </a:r>
            <a:endParaRPr lang="sv-SE" dirty="0"/>
          </a:p>
          <a:p>
            <a:pPr marL="171450" indent="-171450">
              <a:buFont typeface="Arial" panose="020B0604020202020204" pitchFamily="34" charset="0"/>
              <a:buChar char="•"/>
            </a:pPr>
            <a:r>
              <a:rPr lang="sv-SE" dirty="0"/>
              <a:t>Krediter är en del av det moderna samhället – det är även Kronofogden.</a:t>
            </a:r>
          </a:p>
          <a:p>
            <a:pPr marL="171450" indent="-171450">
              <a:buFont typeface="Arial" panose="020B0604020202020204" pitchFamily="34" charset="0"/>
              <a:buChar char="•"/>
            </a:pPr>
            <a:r>
              <a:rPr lang="sv-SE" dirty="0"/>
              <a:t>De som lånar ut pengar måste få tillbaka dem.</a:t>
            </a:r>
          </a:p>
          <a:p>
            <a:pPr marL="171450" indent="-171450">
              <a:buFont typeface="Arial" panose="020B0604020202020204" pitchFamily="34" charset="0"/>
              <a:buChar char="•"/>
            </a:pPr>
            <a:r>
              <a:rPr lang="sv-SE" dirty="0"/>
              <a:t>Om något skulle gå fel är det Kronofogden du vänder dig till.</a:t>
            </a:r>
          </a:p>
          <a:p>
            <a:endParaRPr lang="sv-SE" dirty="0"/>
          </a:p>
          <a:p>
            <a:r>
              <a:rPr lang="sv-SE" dirty="0"/>
              <a:t>Många behöver låna pengar för att köpa till exempel en lägenhet eller en bil. De som lånar ut pengar måste få tillbaka dem. I de allra flesta fall fungerar det här bra. Men om något skulle gå fel är det till Kronofogden man kan vända sig till.</a:t>
            </a:r>
          </a:p>
          <a:p>
            <a:endParaRPr lang="sv-SE" dirty="0"/>
          </a:p>
          <a:p>
            <a:r>
              <a:rPr lang="sv-SE" dirty="0"/>
              <a:t>Vi har ett tydligt uppdrag. Vi hjälper den som inte har fått betalt – oavsett om det handlar om obetalda skatter, en ensamstående förälder som inte får underhåll för sitt barn eller en hantverksfirma som utfört ett uppdrag. Vi ger även stöd och råd till den som ska betala och ser till att betalningar sker på ett rättssäkert sätt.</a:t>
            </a:r>
          </a:p>
          <a:p>
            <a:endParaRPr lang="sv-SE" dirty="0"/>
          </a:p>
          <a:p>
            <a:r>
              <a:rPr lang="sv-SE" dirty="0"/>
              <a:t>Vårt uppdrag innebär att vi ibland behöver fatta beslut som påverkar människors liv, till exempel att egendom ska säljas för att betala en skuld. Det gör att människor kan känna en oro inför kontakter med oss. Därför är det viktigt att vi värnar om den enskildas rättigheter.</a:t>
            </a:r>
          </a:p>
          <a:p>
            <a:endParaRPr lang="sv-SE" dirty="0"/>
          </a:p>
          <a:p>
            <a:r>
              <a:rPr lang="sv-SE" dirty="0"/>
              <a:t>Vi arbetar för att färre ska bli skuldsatta. Vi har stora befogenheter och med det följer ett stort ansvar. Vi möter ofta människor i kris och vi vet att respekt och empati är viktigt i det mötet.</a:t>
            </a:r>
          </a:p>
          <a:p>
            <a:endParaRPr lang="sv-SE" strike="sngStrik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56882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900205"/>
          </a:xfrm>
        </p:spPr>
        <p:txBody>
          <a:bodyPr/>
          <a:lstStyle/>
          <a:p>
            <a:r>
              <a:rPr lang="sv-SE" b="1" dirty="0"/>
              <a:t>Kronofogden har många viktiga uppgifter</a:t>
            </a:r>
            <a:endParaRPr lang="sv-SE" b="0" dirty="0"/>
          </a:p>
          <a:p>
            <a:pPr marL="0" indent="0">
              <a:buFont typeface="Arial" panose="020B0604020202020204" pitchFamily="34" charset="0"/>
              <a:buNone/>
            </a:pPr>
            <a:r>
              <a:rPr lang="sv-SE" b="0" dirty="0"/>
              <a:t>Vi fastställer att någon är skyldig att betala. Detta kallas för betalningsföreläggande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fastställer krav på att någon ska betala eller göra något.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Beslutet att någon till exempel ska betala en skuld, kallas för utslag.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hjälper även till vid tvister om till exempel mark, föremål och andra tillgångar och rättigheter. Det kallas för handräckning. Det kan till exempel vara en hyresgäst som inte betalat hyran och som ska vräkas, en markägare som stängt av en väg, trots att även andra har rätt att använda den eller en före detta partner som inte lämnat tillbaka saker efter en skilsmässa.</a:t>
            </a:r>
          </a:p>
          <a:p>
            <a:pPr marL="0" indent="0">
              <a:buFont typeface="Arial" panose="020B0604020202020204" pitchFamily="34" charset="0"/>
              <a:buNone/>
            </a:pPr>
            <a:endParaRPr lang="sv-SE" b="0" dirty="0"/>
          </a:p>
          <a:p>
            <a:pPr marL="0" indent="0">
              <a:buFont typeface="Arial" panose="020B0604020202020204" pitchFamily="34" charset="0"/>
              <a:buNone/>
            </a:pPr>
            <a:r>
              <a:rPr lang="sv-SE" b="0" dirty="0"/>
              <a:t>Vi utmäter egendom.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tar (utmäter) lön och annan egendom för att betala personens skulder. </a:t>
            </a:r>
          </a:p>
          <a:p>
            <a:pPr marL="171450" indent="-171450">
              <a:buFont typeface="Arial" panose="020B0604020202020204" pitchFamily="34" charset="0"/>
              <a:buChar char="•"/>
            </a:pPr>
            <a:endParaRPr lang="sv-SE" b="0" dirty="0"/>
          </a:p>
          <a:p>
            <a:pPr marL="0" indent="0">
              <a:buFont typeface="Arial" panose="020B0604020202020204" pitchFamily="34" charset="0"/>
              <a:buNone/>
            </a:pPr>
            <a:r>
              <a:rPr lang="sv-SE" b="0" dirty="0"/>
              <a:t>Vi beslutar om skuldsanering.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Skuldsanering är till för den som är så skuldsatt att hen inte på något sätt kan betala sina skulder på många år.</a:t>
            </a:r>
          </a:p>
          <a:p>
            <a:pPr marL="0" indent="0">
              <a:buFont typeface="Arial" panose="020B0604020202020204" pitchFamily="34" charset="0"/>
              <a:buNone/>
            </a:pPr>
            <a:endParaRPr lang="sv-SE" b="0" dirty="0"/>
          </a:p>
          <a:p>
            <a:pPr marL="0" indent="0">
              <a:buFont typeface="Arial" panose="020B0604020202020204" pitchFamily="34" charset="0"/>
              <a:buNone/>
            </a:pPr>
            <a:r>
              <a:rPr lang="sv-SE" b="0" dirty="0"/>
              <a:t>Vi utövar tillsyn över konkursförvaltare och rekonstruktörer.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Vår uppgift är att granska konkursförvaltare och rekonstruktörer och deras hantering av konkurser och rekonstruktioner. Vi har även tillsyn över lönegaranti i konkurser och företagsrekonstruktioner.</a:t>
            </a:r>
          </a:p>
          <a:p>
            <a:pPr marL="171450" indent="-171450">
              <a:buFont typeface="Arial" panose="020B0604020202020204" pitchFamily="34" charset="0"/>
              <a:buChar char="•"/>
            </a:pPr>
            <a:endParaRPr lang="sv-SE" b="0" dirty="0"/>
          </a:p>
          <a:p>
            <a:pPr marL="171450" indent="-171450">
              <a:buFont typeface="Arial" panose="020B0604020202020204" pitchFamily="34" charset="0"/>
              <a:buChar char="•"/>
            </a:pPr>
            <a:r>
              <a:rPr lang="sv-SE" b="0" dirty="0"/>
              <a:t>Vi förebygger och motverkar ekonomisk brottslighet.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samverkar med andra myndigheter för att motverka organiserad brottslighet.</a:t>
            </a:r>
          </a:p>
          <a:p>
            <a:pPr marL="171450" indent="-171450">
              <a:buFont typeface="Arial" panose="020B0604020202020204" pitchFamily="34" charset="0"/>
              <a:buChar char="•"/>
            </a:pPr>
            <a:endParaRPr lang="sv-SE" b="0" dirty="0"/>
          </a:p>
          <a:p>
            <a:pPr marL="0" indent="0">
              <a:buFont typeface="Arial" panose="020B0604020202020204" pitchFamily="34" charset="0"/>
              <a:buNone/>
            </a:pPr>
            <a:r>
              <a:rPr lang="sv-SE" b="0" dirty="0"/>
              <a:t>Vi ger råd och stöd så att man själv kan lösa sin situation.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Vi samverkar med andra organisationer för att exempelvis minska antalet överskuldsatta i samhället. Vi arbetar också för att öka kunskapen om privatekonomi i samhället.</a:t>
            </a:r>
          </a:p>
          <a:p>
            <a:endParaRPr lang="sv-SE" b="0" dirty="0"/>
          </a:p>
          <a:p>
            <a:r>
              <a:rPr lang="sv-SE" b="0" dirty="0"/>
              <a:t>Det finns också uppgifter som vi inte har. Det är inte vi, utan kreditupplysningsföretagen, som registrerar betalningsanmärkningar – en uppgift om att en person eller ett företag inte har betalat sina skulder i tid. En betalningsanmärkning kan göra det svårare att få lån eller ett hyreskontrakt. Vill du veta mer om betalningsanmärkningar så besök Integrationsskyddsmyndighetens webbplats.</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17099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1255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effectLst/>
                <a:latin typeface="+mn-lt"/>
                <a:ea typeface="+mn-ea"/>
                <a:cs typeface="+mn-cs"/>
              </a:rPr>
              <a:t>Så här ser det ut idag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effectLst/>
                <a:latin typeface="+mn-lt"/>
                <a:ea typeface="+mn-ea"/>
                <a:cs typeface="+mn-cs"/>
              </a:rPr>
              <a:t>Vid utgången av 2024 fanns det ungefär 437 000 privatpersoner i Kronofogdens register. Det är </a:t>
            </a:r>
            <a:r>
              <a:rPr lang="sv-SE" sz="1200" b="0" i="0" kern="1200" dirty="0">
                <a:effectLst/>
                <a:latin typeface="+mn-lt"/>
                <a:ea typeface="+mn-ea"/>
                <a:cs typeface="+mn-cs"/>
              </a:rPr>
              <a:t>en ökning med 5 procent, eller nästan 20 000 personer, jämfört med föregående år. Av dessa är ungefär 290 000 personer män och 145 000 kvinnor. </a:t>
            </a:r>
            <a:endParaRPr lang="sv-SE" sz="1200" kern="1200" dirty="0">
              <a:effectLst/>
              <a:latin typeface="+mn-lt"/>
              <a:ea typeface="+mn-ea"/>
              <a:cs typeface="+mn-cs"/>
            </a:endParaRPr>
          </a:p>
          <a:p>
            <a:endParaRPr lang="sv-SE" sz="1200" b="0" i="0" u="none" strike="noStrike" kern="1200" dirty="0">
              <a:effectLst/>
              <a:latin typeface="+mn-lt"/>
              <a:ea typeface="+mn-ea"/>
              <a:cs typeface="+mn-cs"/>
            </a:endParaRPr>
          </a:p>
          <a:p>
            <a:r>
              <a:rPr lang="sv-SE" sz="1200" b="0" i="0" u="none" strike="noStrike" kern="1200" dirty="0">
                <a:effectLst/>
                <a:latin typeface="+mn-lt"/>
                <a:ea typeface="+mn-ea"/>
                <a:cs typeface="+mn-cs"/>
              </a:rPr>
              <a:t>Den sammanlagda skulden uppgår till cirka 138 miljarder kronor. Det är en ökning med 16 procent, eller närmare 52 miljoner kronor om dagen, sedan 2023. På tio år har skuldberget nästan 50 miljarder kronor.</a:t>
            </a:r>
          </a:p>
          <a:p>
            <a:endParaRPr lang="sv-SE" b="0" dirty="0"/>
          </a:p>
          <a:p>
            <a:r>
              <a:rPr lang="sv-SE" b="0" baseline="0" dirty="0"/>
              <a:t>Ekonomiska problem </a:t>
            </a:r>
            <a:r>
              <a:rPr lang="sv-SE" b="0" dirty="0"/>
              <a:t>kan handla om:</a:t>
            </a:r>
          </a:p>
          <a:p>
            <a:pPr marL="171450" indent="-171450">
              <a:buFont typeface="Arial" panose="020B0604020202020204" pitchFamily="34" charset="0"/>
              <a:buChar char="•"/>
            </a:pPr>
            <a:r>
              <a:rPr lang="sv-SE" dirty="0"/>
              <a:t>att ha svårt att betala sina löpande räkningar</a:t>
            </a:r>
          </a:p>
          <a:p>
            <a:pPr marL="171450" indent="-171450">
              <a:buFont typeface="Arial" panose="020B0604020202020204" pitchFamily="34" charset="0"/>
              <a:buChar char="•"/>
            </a:pPr>
            <a:r>
              <a:rPr lang="sv-SE" dirty="0"/>
              <a:t>att ha obetalda skulder som har hamnat hos inkasso och/eller hos Kronofogden</a:t>
            </a:r>
          </a:p>
          <a:p>
            <a:pPr marL="171450" indent="-171450">
              <a:buFont typeface="Arial" panose="020B0604020202020204" pitchFamily="34" charset="0"/>
              <a:buChar char="•"/>
            </a:pPr>
            <a:r>
              <a:rPr lang="sv-SE" dirty="0"/>
              <a:t>att vara så kraftigt skuldsatt, så att man inom en överskådlig tid inte kan betala sina skulder.</a:t>
            </a:r>
            <a:endParaRPr lang="sv-SE" b="0" dirty="0"/>
          </a:p>
          <a:p>
            <a:endParaRPr lang="sv-SE" dirty="0"/>
          </a:p>
          <a:p>
            <a:endParaRPr lang="sv-SE" b="0"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1025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Vanliga skulder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Exempel på vanliga skulder är skatteskulder, fordonsrelaterade skulder, studielån, underhållsstöd, lån och andra krediter, samt brottsrelaterade skulder.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12708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baseline="0" dirty="0">
                <a:cs typeface="Arial" pitchFamily="34" charset="0"/>
              </a:rPr>
              <a:t> </a:t>
            </a:r>
            <a:r>
              <a:rPr lang="sv-SE" b="1" dirty="0">
                <a:solidFill>
                  <a:schemeClr val="bg1"/>
                </a:solidFill>
              </a:rPr>
              <a:t>Vem har skulder hos Kronofogden?</a:t>
            </a:r>
          </a:p>
          <a:p>
            <a:pPr marL="171450" indent="-171450">
              <a:buFont typeface="Arial" panose="020B0604020202020204" pitchFamily="34" charset="0"/>
              <a:buChar char="•"/>
            </a:pPr>
            <a:r>
              <a:rPr lang="sv-SE" b="0" dirty="0">
                <a:solidFill>
                  <a:schemeClr val="bg1"/>
                </a:solidFill>
              </a:rPr>
              <a:t>Vanligaste åldern: 35–44 år</a:t>
            </a:r>
          </a:p>
          <a:p>
            <a:pPr marL="171450" indent="-171450">
              <a:buFont typeface="Arial" panose="020B0604020202020204" pitchFamily="34" charset="0"/>
              <a:buChar char="•"/>
            </a:pPr>
            <a:r>
              <a:rPr lang="sv-SE" b="0" dirty="0">
                <a:solidFill>
                  <a:schemeClr val="bg1"/>
                </a:solidFill>
              </a:rPr>
              <a:t>Två av tre är män</a:t>
            </a:r>
          </a:p>
          <a:p>
            <a:pPr marL="171450" indent="-171450">
              <a:buFont typeface="Arial" panose="020B0604020202020204" pitchFamily="34" charset="0"/>
              <a:buChar char="•"/>
            </a:pPr>
            <a:r>
              <a:rPr lang="sv-SE" b="0" dirty="0">
                <a:solidFill>
                  <a:schemeClr val="bg1"/>
                </a:solidFill>
              </a:rPr>
              <a:t>Livshändelser</a:t>
            </a:r>
          </a:p>
          <a:p>
            <a:pPr marL="0" indent="0">
              <a:buNone/>
            </a:pPr>
            <a:endParaRPr lang="sv-SE" b="0" dirty="0">
              <a:solidFill>
                <a:schemeClr val="bg1"/>
              </a:solidFill>
            </a:endParaRPr>
          </a:p>
          <a:p>
            <a:pPr marL="0" indent="0">
              <a:buNone/>
            </a:pPr>
            <a:r>
              <a:rPr lang="sv-SE" b="0" dirty="0">
                <a:solidFill>
                  <a:schemeClr val="bg1"/>
                </a:solidFill>
              </a:rPr>
              <a:t>En stor del av kraven har under året riktats mot privatpersoner, i synnerhet personer i åldersgruppen 35–44 år. </a:t>
            </a:r>
          </a:p>
          <a:p>
            <a:pPr marL="0" indent="0">
              <a:buNone/>
            </a:pPr>
            <a:endParaRPr lang="sv-SE" b="0" dirty="0">
              <a:solidFill>
                <a:schemeClr val="bg1"/>
              </a:solidFill>
            </a:endParaRPr>
          </a:p>
          <a:p>
            <a:pPr marL="0" indent="0">
              <a:buNone/>
            </a:pPr>
            <a:r>
              <a:rPr lang="sv-SE" b="0" dirty="0">
                <a:solidFill>
                  <a:schemeClr val="bg1"/>
                </a:solidFill>
              </a:rPr>
              <a:t>Våra erfarenheter visar att risken för att tappa kontrollen över ekonomin är som störst när det händer något oplanerat, som till exempel skilsmässa, arbetslöshet eller långvarig sjukdom. Samtidigt får långt ifrån alla som skiljer sig eller förlorar jobbet problem med ekonomin. Det är de egna förutsättningarna som avgör hur mycket vi påverkas av en händelse. Bland annat om vi har människor i vår närhet att prata med, en sund inställning till pengar och kanske viktigast av allt, kunskap om ekonomi.</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baseline="0" dirty="0">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82695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651390"/>
          </a:xfrm>
        </p:spPr>
        <p:txBody>
          <a:bodyPr/>
          <a:lstStyle/>
          <a:p>
            <a:r>
              <a:rPr lang="sv-SE" b="1" baseline="0" dirty="0"/>
              <a:t>Ekonomiskt våld</a:t>
            </a:r>
          </a:p>
          <a:p>
            <a:r>
              <a:rPr lang="sv-SE" b="0" baseline="0" dirty="0"/>
              <a:t>Vi möter många människor i våra dagliga kontakter. Så vi kan anta att vi också möter personer som är eller har befunnit sig i en relation där det förekommit våld. Många gånger också ekonomiskt våld.  Det finns ingen kartläggning på hur många som utsätts för ekonomiskt våld och inte i hur stor andel det leder till överskuldsättning. </a:t>
            </a:r>
          </a:p>
          <a:p>
            <a:endParaRPr lang="sv-SE" sz="1200" b="0" baseline="0" dirty="0"/>
          </a:p>
          <a:p>
            <a:r>
              <a:rPr lang="sv-SE" sz="1200" b="1" i="0" u="none" strike="noStrike" kern="1200" dirty="0">
                <a:solidFill>
                  <a:schemeClr val="tx1"/>
                </a:solidFill>
                <a:effectLst/>
                <a:latin typeface="+mn-lt"/>
                <a:ea typeface="+mn-ea"/>
                <a:cs typeface="+mn-cs"/>
              </a:rPr>
              <a:t>Ekonomiskt våld kan delas upp i tre kategorier</a:t>
            </a:r>
          </a:p>
          <a:p>
            <a:r>
              <a:rPr lang="sv-SE" sz="1200" b="0" i="0" u="none" strike="noStrike" kern="1200" dirty="0">
                <a:solidFill>
                  <a:schemeClr val="tx1"/>
                </a:solidFill>
                <a:effectLst/>
                <a:latin typeface="+mn-lt"/>
                <a:ea typeface="+mn-ea"/>
                <a:cs typeface="+mn-cs"/>
              </a:rPr>
              <a:t>1. Ekonomisk kontroll handlar om att en våldsutövare tar kontroll över hur en person använder sina pengar. </a:t>
            </a:r>
            <a:br>
              <a:rPr lang="sv-SE" sz="1200" b="0" i="0" u="none" strike="noStrike" kern="1200" dirty="0">
                <a:solidFill>
                  <a:schemeClr val="tx1"/>
                </a:solidFill>
                <a:effectLst/>
                <a:latin typeface="+mn-lt"/>
                <a:ea typeface="+mn-ea"/>
                <a:cs typeface="+mn-cs"/>
              </a:rPr>
            </a:br>
            <a:br>
              <a:rPr lang="sv-SE" sz="1200" b="0" i="0" u="none" strike="noStrike" kern="1200" dirty="0">
                <a:solidFill>
                  <a:schemeClr val="tx1"/>
                </a:solidFill>
                <a:effectLst/>
                <a:latin typeface="+mn-lt"/>
                <a:ea typeface="+mn-ea"/>
                <a:cs typeface="+mn-cs"/>
              </a:rPr>
            </a:br>
            <a:r>
              <a:rPr lang="sv-SE" sz="1200" b="0" i="0" u="none" strike="noStrike" kern="1200" dirty="0">
                <a:solidFill>
                  <a:schemeClr val="tx1"/>
                </a:solidFill>
                <a:effectLst/>
                <a:latin typeface="+mn-lt"/>
                <a:ea typeface="+mn-ea"/>
                <a:cs typeface="+mn-cs"/>
              </a:rPr>
              <a:t>Några exempel är att våldsutövaren:</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ifrågasätter personens inköp</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kräver något i utbyte mot pengar</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kontrollerar bankutdrag</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ger pengar som belöning</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håller inne med pengar som straff för något personen har gjort.</a:t>
            </a:r>
          </a:p>
          <a:p>
            <a:endParaRPr lang="sv-SE" sz="1200" b="0" i="0" u="none" strike="noStrike" kern="1200" dirty="0">
              <a:solidFill>
                <a:schemeClr val="tx1"/>
              </a:solidFill>
              <a:effectLst/>
              <a:latin typeface="+mn-lt"/>
              <a:ea typeface="+mn-ea"/>
              <a:cs typeface="+mn-cs"/>
              <a:hlinkClick r:id="rId3"/>
            </a:endParaRPr>
          </a:p>
          <a:p>
            <a:r>
              <a:rPr lang="sv-SE" sz="1200" b="0" i="0" kern="1200" dirty="0">
                <a:solidFill>
                  <a:schemeClr val="tx1"/>
                </a:solidFill>
                <a:effectLst/>
                <a:latin typeface="+mn-lt"/>
                <a:ea typeface="+mn-ea"/>
                <a:cs typeface="+mn-cs"/>
              </a:rPr>
              <a:t>2. Inkomstsabotage innebär att en våldsutövare hindrar en person från att skaffa sig en egen inkomst genom arbete eller studiemedel.</a:t>
            </a:r>
          </a:p>
          <a:p>
            <a:endParaRPr lang="sv-SE" sz="1200" b="0" i="0" u="none" strike="noStrike" kern="1200" dirty="0">
              <a:solidFill>
                <a:schemeClr val="tx1"/>
              </a:solidFill>
              <a:effectLst/>
              <a:latin typeface="+mn-lt"/>
              <a:ea typeface="+mn-ea"/>
              <a:cs typeface="+mn-cs"/>
              <a:hlinkClick r:id="rId3"/>
            </a:endParaRPr>
          </a:p>
          <a:p>
            <a:r>
              <a:rPr lang="sv-SE" sz="1200" b="0" i="0" kern="1200" dirty="0">
                <a:solidFill>
                  <a:schemeClr val="tx1"/>
                </a:solidFill>
                <a:effectLst/>
                <a:latin typeface="+mn-lt"/>
                <a:ea typeface="+mn-ea"/>
                <a:cs typeface="+mn-cs"/>
              </a:rPr>
              <a:t>3. Ekonomisk exploatering innebär att en våldsutövare exempelvis tvingar en person att lämna över kontrollen av sitt Bank-id eller skriva på banklån, krediter eller abonnemang mot sin vilja. Det kan också handla om att en person blir tvingad att agera målvakt i företag eller att någon startar bolag i hens namn.</a:t>
            </a:r>
            <a:br>
              <a:rPr lang="sv-SE" sz="1200" b="0" i="0" kern="1200" dirty="0">
                <a:solidFill>
                  <a:schemeClr val="tx1"/>
                </a:solidFill>
                <a:effectLst/>
                <a:latin typeface="+mn-lt"/>
                <a:ea typeface="+mn-ea"/>
                <a:cs typeface="+mn-cs"/>
              </a:rPr>
            </a:br>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405702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309497"/>
          </a:xfrm>
        </p:spPr>
        <p:txBody>
          <a:bodyPr/>
          <a:lstStyle/>
          <a:p>
            <a:pPr>
              <a:buClr>
                <a:srgbClr val="8B254F"/>
              </a:buClr>
              <a:buFont typeface="Arial" pitchFamily="34" charset="0"/>
              <a:buNone/>
              <a:defRPr/>
            </a:pPr>
            <a:r>
              <a:rPr lang="sv-SE" b="1" dirty="0"/>
              <a:t>Liten skuld kan bli stor</a:t>
            </a:r>
          </a:p>
          <a:p>
            <a:pPr marL="171450" indent="-171450">
              <a:buClr>
                <a:srgbClr val="8B254F"/>
              </a:buClr>
              <a:buFont typeface="Arial" panose="020B0604020202020204" pitchFamily="34" charset="0"/>
              <a:buChar char="•"/>
              <a:defRPr/>
            </a:pPr>
            <a:r>
              <a:rPr lang="sv-SE" dirty="0"/>
              <a:t>Det ursprungliga beloppet i detta exempel är 350 kronor</a:t>
            </a:r>
          </a:p>
          <a:p>
            <a:pPr marL="171450" indent="-171450">
              <a:buClr>
                <a:srgbClr val="8B254F"/>
              </a:buClr>
              <a:buFont typeface="Arial" panose="020B0604020202020204" pitchFamily="34" charset="0"/>
              <a:buChar char="•"/>
              <a:defRPr/>
            </a:pPr>
            <a:r>
              <a:rPr lang="sv-SE" dirty="0"/>
              <a:t>Om fordringsägaren inte får betalt kan de vända sig till ett inkassobolag som skickar ut ett inkassokrav </a:t>
            </a:r>
          </a:p>
          <a:p>
            <a:pPr marL="171450" indent="-171450">
              <a:buClr>
                <a:srgbClr val="8B254F"/>
              </a:buClr>
              <a:buFont typeface="Arial" panose="020B0604020202020204" pitchFamily="34" charset="0"/>
              <a:buChar char="•"/>
              <a:defRPr/>
            </a:pPr>
            <a:r>
              <a:rPr lang="sv-SE" dirty="0"/>
              <a:t>Ombudskostnader är kostnader för inkassobolagets hantering </a:t>
            </a:r>
          </a:p>
          <a:p>
            <a:pPr marL="171450" indent="-171450">
              <a:buFont typeface="Arial" panose="020B0604020202020204" pitchFamily="34" charset="0"/>
              <a:buChar char="•"/>
              <a:defRPr/>
            </a:pPr>
            <a:r>
              <a:rPr lang="sv-SE" b="0" dirty="0"/>
              <a:t>Inkassokostnader är de kostnader som man får ta ut för sitt arbete med att driva in en obetald skuld.</a:t>
            </a:r>
            <a:r>
              <a:rPr lang="sv-SE" b="0" baseline="0" dirty="0"/>
              <a:t> </a:t>
            </a:r>
            <a:r>
              <a:rPr lang="sv-SE" dirty="0"/>
              <a:t>Kostnaderna är inte en avgift till Kronofogden men om du vill ha ersättning för dem kommer de ingå i den totala skulden.</a:t>
            </a:r>
            <a:r>
              <a:rPr lang="sv-SE" baseline="0" dirty="0"/>
              <a:t> </a:t>
            </a:r>
            <a:r>
              <a:rPr lang="sv-SE" dirty="0"/>
              <a:t>Vilka kostnader du får kräva ersättning för finns reglerat i lagen (1981:739) om ersättning för </a:t>
            </a:r>
            <a:r>
              <a:rPr lang="sv-SE" i="1" dirty="0"/>
              <a:t>inkassokostnader</a:t>
            </a:r>
            <a:r>
              <a:rPr lang="sv-SE" dirty="0"/>
              <a:t>. </a:t>
            </a:r>
          </a:p>
          <a:p>
            <a:pPr marL="171450" indent="-171450">
              <a:buFont typeface="Arial" panose="020B0604020202020204" pitchFamily="34" charset="0"/>
              <a:buChar char="•"/>
              <a:defRPr/>
            </a:pPr>
            <a:r>
              <a:rPr lang="sv-SE" dirty="0"/>
              <a:t>60 kronor för en betalningspåminnelse. </a:t>
            </a:r>
          </a:p>
          <a:p>
            <a:pPr marL="171450" indent="-171450">
              <a:buFont typeface="Arial" panose="020B0604020202020204" pitchFamily="34" charset="0"/>
              <a:buChar char="•"/>
              <a:defRPr/>
            </a:pPr>
            <a:r>
              <a:rPr lang="sv-SE" dirty="0"/>
              <a:t>180 kronor för ett inkassokrav</a:t>
            </a:r>
          </a:p>
          <a:p>
            <a:pPr marL="171450" indent="-171450">
              <a:buClr>
                <a:srgbClr val="8B254F"/>
              </a:buClr>
              <a:buFont typeface="Arial" panose="020B0604020202020204" pitchFamily="34" charset="0"/>
              <a:buChar char="•"/>
              <a:defRPr/>
            </a:pPr>
            <a:r>
              <a:rPr lang="sv-SE" dirty="0"/>
              <a:t>Om beloppet inte betalas till inkassobolaget kan de ansöka om ett betalningsföreläggande hos Kronofogden. Kostnaden för denna ansökan läggs till. </a:t>
            </a:r>
            <a:endParaRPr lang="sv-SE" b="0" dirty="0"/>
          </a:p>
          <a:p>
            <a:pPr marL="171450" indent="-171450">
              <a:buClr>
                <a:srgbClr val="8B254F"/>
              </a:buClr>
              <a:buFont typeface="Arial" panose="020B0604020202020204" pitchFamily="34" charset="0"/>
              <a:buChar char="•"/>
              <a:defRPr/>
            </a:pPr>
            <a:r>
              <a:rPr lang="sv-SE" dirty="0"/>
              <a:t>Om beloppet och avgifterna inte betalas kan inkassobolaget begära verkställighet hos Kronofogden, det vill säga begära hjälp med att få betalt. Kostnaden för detta är 600 kronor.</a:t>
            </a:r>
          </a:p>
          <a:p>
            <a:pPr>
              <a:defRPr/>
            </a:pPr>
            <a:endParaRPr lang="sv-SE" b="1" dirty="0"/>
          </a:p>
          <a:p>
            <a:pPr>
              <a:defRPr/>
            </a:pPr>
            <a:r>
              <a:rPr lang="sv-SE" b="0" dirty="0"/>
              <a:t>Ovanstående kostnader avser 2025.</a:t>
            </a:r>
          </a:p>
          <a:p>
            <a:pPr marL="0" indent="0">
              <a:buFont typeface="Arial" panose="020B0604020202020204" pitchFamily="34" charset="0"/>
              <a:buNone/>
              <a:defRPr/>
            </a:pPr>
            <a:endParaRPr lang="sv-SE" altLang="sv-SE" b="1" dirty="0"/>
          </a:p>
          <a:p>
            <a:pPr>
              <a:buClr>
                <a:srgbClr val="8B254F"/>
              </a:buClr>
              <a:buFont typeface="Arial" pitchFamily="34" charset="0"/>
              <a:buNone/>
              <a:defRPr/>
            </a:pPr>
            <a:r>
              <a:rPr lang="sv-SE" altLang="sv-SE" b="0" dirty="0"/>
              <a:t>Kom ihåg: </a:t>
            </a:r>
            <a:r>
              <a:rPr lang="sv-SE" b="0" dirty="0"/>
              <a:t>Om man inte kan betala en skuld är det viktigt att ta kontakt med den man har skulden till för att försöka få en uppgörelse.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07090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398582"/>
          </a:xfrm>
        </p:spPr>
        <p:txBody>
          <a:bodyPr/>
          <a:lstStyle/>
          <a:p>
            <a:r>
              <a:rPr lang="sv-SE" b="1" dirty="0"/>
              <a:t>Utmätning</a:t>
            </a:r>
          </a:p>
          <a:p>
            <a:r>
              <a:rPr lang="sv-SE" b="0" dirty="0"/>
              <a:t>Den som har ett beslut (utslag) om att någon är skyldig att betala eller göra något kan begära vår hjälp.</a:t>
            </a:r>
          </a:p>
          <a:p>
            <a:r>
              <a:rPr lang="sv-SE" b="0" dirty="0"/>
              <a:t>Handlar kravet om pengar utreder vi personens ekonomi.</a:t>
            </a:r>
            <a:r>
              <a:rPr lang="sv-SE" b="0" baseline="0" dirty="0"/>
              <a:t> </a:t>
            </a:r>
            <a:r>
              <a:rPr lang="sv-SE" b="0" dirty="0"/>
              <a:t>Därefter tar (utmäter) vi en del av personens lön eller annan egendom, om det finns något att utmäta. Vi försöker alltid utmäta det som gör minst skada för den skuldsatta och vi utmäter aldrig sådant som behövs för att klara det dagliga uppehället. I de allra flesta fall är bostaden det sista vi utmäter för att skulden ska bli betald. Vi säger att vi verkställer beslutet. Det vi utmäter går till att betala skulden och våra avgifter.</a:t>
            </a:r>
          </a:p>
          <a:p>
            <a:endParaRPr lang="sv-SE" b="0" dirty="0"/>
          </a:p>
          <a:p>
            <a:r>
              <a:rPr lang="sv-SE" b="0" dirty="0"/>
              <a:t>Om skulden inte blir betald får den som vill ha betalt en rapport som visar att personen inte kan betala skulden.</a:t>
            </a:r>
            <a:r>
              <a:rPr lang="sv-SE" b="0" baseline="0" dirty="0"/>
              <a:t> </a:t>
            </a:r>
            <a:r>
              <a:rPr lang="sv-SE" b="0" dirty="0"/>
              <a:t>Vi avslutar målet när skulden är betald eller om den som vill ha betalt drar tillbaka sin ansökan.</a:t>
            </a:r>
          </a:p>
          <a:p>
            <a:endParaRPr lang="sv-SE" b="0" dirty="0"/>
          </a:p>
          <a:p>
            <a:r>
              <a:rPr lang="sv-SE" b="1" dirty="0"/>
              <a:t>Handlar kravet om att få tillbaka eller ta bort egendom, eller om att någon ska vräkas (avhysas)?</a:t>
            </a:r>
          </a:p>
          <a:p>
            <a:r>
              <a:rPr lang="sv-SE" b="0" dirty="0"/>
              <a:t>Vi hjälper också till vid tvister om andra tillgångar och rättigheter. Det kallas för handräckning. Det kan till exempel vara en hyresgäst som inte betalat hyran och ska vräkas eller en markägare som stängt av en väg, trots att andra har rätt att använda den. Det kan också handla om att lämna tillbaka en kamera som någon lånat.</a:t>
            </a:r>
          </a:p>
          <a:p>
            <a:endParaRPr lang="sv-SE" b="1"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611162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420620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kronofogden.se/kundservice-svarar/mejla-os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34935" y="2020261"/>
            <a:ext cx="9144000" cy="1086443"/>
          </a:xfrm>
        </p:spPr>
        <p:txBody>
          <a:bodyPr/>
          <a:lstStyle/>
          <a:p>
            <a:r>
              <a:rPr lang="sv-SE" dirty="0"/>
              <a:t>BYGG UPP EN STARK 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9104" y="3751297"/>
            <a:ext cx="9144000" cy="1655762"/>
          </a:xfrm>
        </p:spPr>
        <p:txBody>
          <a:bodyPr/>
          <a:lstStyle/>
          <a:p>
            <a:r>
              <a:rPr lang="sv-SE" dirty="0"/>
              <a:t>Kronofogden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0"/>
            <a:ext cx="12192000" cy="6858000"/>
          </a:xfrm>
          <a:solidFill>
            <a:srgbClr val="74BBC1">
              <a:alpha val="9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VI BESLUTAR OM SKULDSANERING</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5090" y="1674577"/>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För den som saknar möjlighet att betala sina skulder. </a:t>
            </a:r>
          </a:p>
          <a:p>
            <a:r>
              <a:rPr lang="sv-SE" sz="2000" dirty="0">
                <a:solidFill>
                  <a:schemeClr val="bg1"/>
                </a:solidFill>
                <a:latin typeface="Calibri" panose="020F0502020204030204" pitchFamily="34" charset="0"/>
              </a:rPr>
              <a:t>Viktigt med att förbereda sig väl inför en ansökan.</a:t>
            </a:r>
          </a:p>
          <a:p>
            <a:r>
              <a:rPr lang="sv-SE" sz="2000" dirty="0">
                <a:solidFill>
                  <a:schemeClr val="bg1"/>
                </a:solidFill>
                <a:latin typeface="Calibri" panose="020F0502020204030204" pitchFamily="34" charset="0"/>
              </a:rPr>
              <a:t>Personen betalar efter sin förmåga och resten av skulderna skrivs av.</a:t>
            </a:r>
          </a:p>
        </p:txBody>
      </p:sp>
      <p:grpSp>
        <p:nvGrpSpPr>
          <p:cNvPr id="6" name="Grupp 5">
            <a:extLst>
              <a:ext uri="{FF2B5EF4-FFF2-40B4-BE49-F238E27FC236}">
                <a16:creationId xmlns:a16="http://schemas.microsoft.com/office/drawing/2014/main" id="{FFBA7F2F-FDE6-713C-7555-8A083BFB4B28}"/>
              </a:ext>
            </a:extLst>
          </p:cNvPr>
          <p:cNvGrpSpPr/>
          <p:nvPr/>
        </p:nvGrpSpPr>
        <p:grpSpPr>
          <a:xfrm>
            <a:off x="7231274" y="1938867"/>
            <a:ext cx="3001549" cy="1332919"/>
            <a:chOff x="8587389" y="3019008"/>
            <a:chExt cx="3001549" cy="1332919"/>
          </a:xfrm>
        </p:grpSpPr>
        <p:grpSp>
          <p:nvGrpSpPr>
            <p:cNvPr id="10" name="Group 20">
              <a:extLst>
                <a:ext uri="{FF2B5EF4-FFF2-40B4-BE49-F238E27FC236}">
                  <a16:creationId xmlns:a16="http://schemas.microsoft.com/office/drawing/2014/main" id="{986B6313-CFAA-F762-16F2-58F8424D2DC1}"/>
                </a:ext>
              </a:extLst>
            </p:cNvPr>
            <p:cNvGrpSpPr>
              <a:grpSpLocks noChangeAspect="1"/>
            </p:cNvGrpSpPr>
            <p:nvPr/>
          </p:nvGrpSpPr>
          <p:grpSpPr bwMode="auto">
            <a:xfrm>
              <a:off x="8587389" y="3019008"/>
              <a:ext cx="1040202" cy="1146055"/>
              <a:chOff x="4540" y="1435"/>
              <a:chExt cx="511" cy="563"/>
            </a:xfrm>
          </p:grpSpPr>
          <p:sp>
            <p:nvSpPr>
              <p:cNvPr id="14" name="Oval 21">
                <a:extLst>
                  <a:ext uri="{FF2B5EF4-FFF2-40B4-BE49-F238E27FC236}">
                    <a16:creationId xmlns:a16="http://schemas.microsoft.com/office/drawing/2014/main" id="{7A2C5CFE-ABB5-15CE-2060-6AB899F48A3C}"/>
                  </a:ext>
                </a:extLst>
              </p:cNvPr>
              <p:cNvSpPr>
                <a:spLocks noChangeArrowheads="1"/>
              </p:cNvSpPr>
              <p:nvPr/>
            </p:nvSpPr>
            <p:spPr bwMode="auto">
              <a:xfrm>
                <a:off x="4639" y="1435"/>
                <a:ext cx="313" cy="308"/>
              </a:xfrm>
              <a:prstGeom prst="ellipse">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5" name="Freeform 22">
                <a:extLst>
                  <a:ext uri="{FF2B5EF4-FFF2-40B4-BE49-F238E27FC236}">
                    <a16:creationId xmlns:a16="http://schemas.microsoft.com/office/drawing/2014/main" id="{EFF021F2-CB08-E987-D51B-305FE325AD49}"/>
                  </a:ext>
                </a:extLst>
              </p:cNvPr>
              <p:cNvSpPr>
                <a:spLocks/>
              </p:cNvSpPr>
              <p:nvPr/>
            </p:nvSpPr>
            <p:spPr bwMode="auto">
              <a:xfrm>
                <a:off x="4540" y="1743"/>
                <a:ext cx="511" cy="255"/>
              </a:xfrm>
              <a:custGeom>
                <a:avLst/>
                <a:gdLst>
                  <a:gd name="T0" fmla="*/ 0 w 114"/>
                  <a:gd name="T1" fmla="*/ 57 h 57"/>
                  <a:gd name="T2" fmla="*/ 57 w 114"/>
                  <a:gd name="T3" fmla="*/ 0 h 57"/>
                  <a:gd name="T4" fmla="*/ 114 w 114"/>
                  <a:gd name="T5" fmla="*/ 57 h 57"/>
                </a:gdLst>
                <a:ahLst/>
                <a:cxnLst>
                  <a:cxn ang="0">
                    <a:pos x="T0" y="T1"/>
                  </a:cxn>
                  <a:cxn ang="0">
                    <a:pos x="T2" y="T3"/>
                  </a:cxn>
                  <a:cxn ang="0">
                    <a:pos x="T4" y="T5"/>
                  </a:cxn>
                </a:cxnLst>
                <a:rect l="0" t="0" r="r" b="b"/>
                <a:pathLst>
                  <a:path w="114" h="57">
                    <a:moveTo>
                      <a:pt x="0" y="57"/>
                    </a:moveTo>
                    <a:cubicBezTo>
                      <a:pt x="0" y="26"/>
                      <a:pt x="26" y="0"/>
                      <a:pt x="57" y="0"/>
                    </a:cubicBezTo>
                    <a:cubicBezTo>
                      <a:pt x="88" y="0"/>
                      <a:pt x="114" y="26"/>
                      <a:pt x="114" y="57"/>
                    </a:cubicBezTo>
                  </a:path>
                </a:pathLst>
              </a:cu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2" name="Rektangel 11">
              <a:extLst>
                <a:ext uri="{FF2B5EF4-FFF2-40B4-BE49-F238E27FC236}">
                  <a16:creationId xmlns:a16="http://schemas.microsoft.com/office/drawing/2014/main" id="{DCCCD392-EF25-6D24-9998-22FCFB1B655D}"/>
                </a:ext>
              </a:extLst>
            </p:cNvPr>
            <p:cNvSpPr/>
            <p:nvPr/>
          </p:nvSpPr>
          <p:spPr>
            <a:xfrm>
              <a:off x="9990243" y="3019008"/>
              <a:ext cx="1564980" cy="369332"/>
            </a:xfrm>
            <a:prstGeom prst="rect">
              <a:avLst/>
            </a:prstGeom>
          </p:spPr>
          <p:txBody>
            <a:bodyPr wrap="none">
              <a:spAutoFit/>
            </a:bodyPr>
            <a:lstStyle/>
            <a:p>
              <a:r>
                <a:rPr lang="sv-SE" dirty="0">
                  <a:solidFill>
                    <a:schemeClr val="bg1"/>
                  </a:solidFill>
                </a:rPr>
                <a:t>Privatpersoner</a:t>
              </a:r>
            </a:p>
          </p:txBody>
        </p:sp>
        <p:sp>
          <p:nvSpPr>
            <p:cNvPr id="13" name="Rektangel 12">
              <a:extLst>
                <a:ext uri="{FF2B5EF4-FFF2-40B4-BE49-F238E27FC236}">
                  <a16:creationId xmlns:a16="http://schemas.microsoft.com/office/drawing/2014/main" id="{BD8A92FE-1991-82D3-6F22-14D6941D573B}"/>
                </a:ext>
              </a:extLst>
            </p:cNvPr>
            <p:cNvSpPr/>
            <p:nvPr/>
          </p:nvSpPr>
          <p:spPr>
            <a:xfrm>
              <a:off x="9929509" y="3243931"/>
              <a:ext cx="1659429" cy="1107996"/>
            </a:xfrm>
            <a:prstGeom prst="rect">
              <a:avLst/>
            </a:prstGeom>
          </p:spPr>
          <p:txBody>
            <a:bodyPr wrap="none">
              <a:spAutoFit/>
            </a:bodyPr>
            <a:lstStyle/>
            <a:p>
              <a:r>
                <a:rPr lang="sv-SE" sz="6600" b="1" dirty="0">
                  <a:solidFill>
                    <a:prstClr val="white"/>
                  </a:solidFill>
                  <a:latin typeface="+mj-lt"/>
                </a:rPr>
                <a:t>5 år </a:t>
              </a:r>
              <a:endParaRPr lang="sv-SE" sz="6600" b="1" dirty="0">
                <a:latin typeface="+mj-lt"/>
              </a:endParaRPr>
            </a:p>
          </p:txBody>
        </p:sp>
      </p:grpSp>
      <p:grpSp>
        <p:nvGrpSpPr>
          <p:cNvPr id="16" name="Grupp 15">
            <a:extLst>
              <a:ext uri="{FF2B5EF4-FFF2-40B4-BE49-F238E27FC236}">
                <a16:creationId xmlns:a16="http://schemas.microsoft.com/office/drawing/2014/main" id="{6079550B-3D6A-7770-600E-C984B8BDAEC0}"/>
              </a:ext>
            </a:extLst>
          </p:cNvPr>
          <p:cNvGrpSpPr/>
          <p:nvPr/>
        </p:nvGrpSpPr>
        <p:grpSpPr>
          <a:xfrm>
            <a:off x="7235541" y="3785139"/>
            <a:ext cx="2997282" cy="1381626"/>
            <a:chOff x="8591656" y="4522380"/>
            <a:chExt cx="2997282" cy="1381626"/>
          </a:xfrm>
        </p:grpSpPr>
        <p:grpSp>
          <p:nvGrpSpPr>
            <p:cNvPr id="17" name="Group 4">
              <a:extLst>
                <a:ext uri="{FF2B5EF4-FFF2-40B4-BE49-F238E27FC236}">
                  <a16:creationId xmlns:a16="http://schemas.microsoft.com/office/drawing/2014/main" id="{58305701-6668-4FB8-BA04-FCCC8503AB4A}"/>
                </a:ext>
              </a:extLst>
            </p:cNvPr>
            <p:cNvGrpSpPr>
              <a:grpSpLocks noChangeAspect="1"/>
            </p:cNvGrpSpPr>
            <p:nvPr/>
          </p:nvGrpSpPr>
          <p:grpSpPr bwMode="auto">
            <a:xfrm>
              <a:off x="8591656" y="4522380"/>
              <a:ext cx="1238250" cy="1138238"/>
              <a:chOff x="4591" y="673"/>
              <a:chExt cx="780" cy="717"/>
            </a:xfrm>
          </p:grpSpPr>
          <p:sp>
            <p:nvSpPr>
              <p:cNvPr id="20" name="Rectangle 5">
                <a:extLst>
                  <a:ext uri="{FF2B5EF4-FFF2-40B4-BE49-F238E27FC236}">
                    <a16:creationId xmlns:a16="http://schemas.microsoft.com/office/drawing/2014/main" id="{E431F28C-9BB2-75B0-0CA9-81F5F55885B9}"/>
                  </a:ext>
                </a:extLst>
              </p:cNvPr>
              <p:cNvSpPr>
                <a:spLocks noChangeArrowheads="1"/>
              </p:cNvSpPr>
              <p:nvPr/>
            </p:nvSpPr>
            <p:spPr bwMode="auto">
              <a:xfrm>
                <a:off x="4591" y="673"/>
                <a:ext cx="393" cy="711"/>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Rectangle 6">
                <a:extLst>
                  <a:ext uri="{FF2B5EF4-FFF2-40B4-BE49-F238E27FC236}">
                    <a16:creationId xmlns:a16="http://schemas.microsoft.com/office/drawing/2014/main" id="{CEA5E932-B615-40BE-B26E-357F8CE52BC9}"/>
                  </a:ext>
                </a:extLst>
              </p:cNvPr>
              <p:cNvSpPr>
                <a:spLocks noChangeArrowheads="1"/>
              </p:cNvSpPr>
              <p:nvPr/>
            </p:nvSpPr>
            <p:spPr bwMode="auto">
              <a:xfrm>
                <a:off x="4984" y="971"/>
                <a:ext cx="387" cy="419"/>
              </a:xfrm>
              <a:prstGeom prst="rect">
                <a:avLst/>
              </a:prstGeom>
              <a:noFill/>
              <a:ln w="698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Line 7">
                <a:extLst>
                  <a:ext uri="{FF2B5EF4-FFF2-40B4-BE49-F238E27FC236}">
                    <a16:creationId xmlns:a16="http://schemas.microsoft.com/office/drawing/2014/main" id="{27CEC73C-2958-6CAB-484C-03C2DDAF3DF6}"/>
                  </a:ext>
                </a:extLst>
              </p:cNvPr>
              <p:cNvSpPr>
                <a:spLocks noChangeShapeType="1"/>
              </p:cNvSpPr>
              <p:nvPr/>
            </p:nvSpPr>
            <p:spPr bwMode="auto">
              <a:xfrm>
                <a:off x="4737"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Line 8">
                <a:extLst>
                  <a:ext uri="{FF2B5EF4-FFF2-40B4-BE49-F238E27FC236}">
                    <a16:creationId xmlns:a16="http://schemas.microsoft.com/office/drawing/2014/main" id="{69E03136-A547-2EF3-CFBF-725F03FAD5C8}"/>
                  </a:ext>
                </a:extLst>
              </p:cNvPr>
              <p:cNvSpPr>
                <a:spLocks noChangeShapeType="1"/>
              </p:cNvSpPr>
              <p:nvPr/>
            </p:nvSpPr>
            <p:spPr bwMode="auto">
              <a:xfrm>
                <a:off x="4845" y="755"/>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9">
                <a:extLst>
                  <a:ext uri="{FF2B5EF4-FFF2-40B4-BE49-F238E27FC236}">
                    <a16:creationId xmlns:a16="http://schemas.microsoft.com/office/drawing/2014/main" id="{D96A5C25-747A-0129-19D0-A61C47FCA3E1}"/>
                  </a:ext>
                </a:extLst>
              </p:cNvPr>
              <p:cNvSpPr>
                <a:spLocks noChangeShapeType="1"/>
              </p:cNvSpPr>
              <p:nvPr/>
            </p:nvSpPr>
            <p:spPr bwMode="auto">
              <a:xfrm>
                <a:off x="4737"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10">
                <a:extLst>
                  <a:ext uri="{FF2B5EF4-FFF2-40B4-BE49-F238E27FC236}">
                    <a16:creationId xmlns:a16="http://schemas.microsoft.com/office/drawing/2014/main" id="{1DC19468-4E8F-98BB-B008-ADED64713B4B}"/>
                  </a:ext>
                </a:extLst>
              </p:cNvPr>
              <p:cNvSpPr>
                <a:spLocks noChangeShapeType="1"/>
              </p:cNvSpPr>
              <p:nvPr/>
            </p:nvSpPr>
            <p:spPr bwMode="auto">
              <a:xfrm>
                <a:off x="4845" y="908"/>
                <a:ext cx="0" cy="88"/>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11">
                <a:extLst>
                  <a:ext uri="{FF2B5EF4-FFF2-40B4-BE49-F238E27FC236}">
                    <a16:creationId xmlns:a16="http://schemas.microsoft.com/office/drawing/2014/main" id="{848C4D89-F7DC-A146-871A-ED969D25ED04}"/>
                  </a:ext>
                </a:extLst>
              </p:cNvPr>
              <p:cNvSpPr>
                <a:spLocks noChangeShapeType="1"/>
              </p:cNvSpPr>
              <p:nvPr/>
            </p:nvSpPr>
            <p:spPr bwMode="auto">
              <a:xfrm>
                <a:off x="4737"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Line 12">
                <a:extLst>
                  <a:ext uri="{FF2B5EF4-FFF2-40B4-BE49-F238E27FC236}">
                    <a16:creationId xmlns:a16="http://schemas.microsoft.com/office/drawing/2014/main" id="{891CEE70-2639-63EF-0C4D-64F258EE5C00}"/>
                  </a:ext>
                </a:extLst>
              </p:cNvPr>
              <p:cNvSpPr>
                <a:spLocks noChangeShapeType="1"/>
              </p:cNvSpPr>
              <p:nvPr/>
            </p:nvSpPr>
            <p:spPr bwMode="auto">
              <a:xfrm>
                <a:off x="484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8" name="Line 13">
                <a:extLst>
                  <a:ext uri="{FF2B5EF4-FFF2-40B4-BE49-F238E27FC236}">
                    <a16:creationId xmlns:a16="http://schemas.microsoft.com/office/drawing/2014/main" id="{A46E36D1-1F9E-5E5F-D05E-2042E05DE4AC}"/>
                  </a:ext>
                </a:extLst>
              </p:cNvPr>
              <p:cNvSpPr>
                <a:spLocks noChangeShapeType="1"/>
              </p:cNvSpPr>
              <p:nvPr/>
            </p:nvSpPr>
            <p:spPr bwMode="auto">
              <a:xfrm>
                <a:off x="5124"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9" name="Line 14">
                <a:extLst>
                  <a:ext uri="{FF2B5EF4-FFF2-40B4-BE49-F238E27FC236}">
                    <a16:creationId xmlns:a16="http://schemas.microsoft.com/office/drawing/2014/main" id="{AB314224-A19A-3B3B-CBC3-5FC9225726CB}"/>
                  </a:ext>
                </a:extLst>
              </p:cNvPr>
              <p:cNvSpPr>
                <a:spLocks noChangeShapeType="1"/>
              </p:cNvSpPr>
              <p:nvPr/>
            </p:nvSpPr>
            <p:spPr bwMode="auto">
              <a:xfrm>
                <a:off x="5225" y="1066"/>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0" name="Line 15">
                <a:extLst>
                  <a:ext uri="{FF2B5EF4-FFF2-40B4-BE49-F238E27FC236}">
                    <a16:creationId xmlns:a16="http://schemas.microsoft.com/office/drawing/2014/main" id="{A754A4FB-EFA8-5733-250B-F1019A70683C}"/>
                  </a:ext>
                </a:extLst>
              </p:cNvPr>
              <p:cNvSpPr>
                <a:spLocks noChangeShapeType="1"/>
              </p:cNvSpPr>
              <p:nvPr/>
            </p:nvSpPr>
            <p:spPr bwMode="auto">
              <a:xfrm>
                <a:off x="5124"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1" name="Line 16">
                <a:extLst>
                  <a:ext uri="{FF2B5EF4-FFF2-40B4-BE49-F238E27FC236}">
                    <a16:creationId xmlns:a16="http://schemas.microsoft.com/office/drawing/2014/main" id="{0491FABA-1BE5-A5D4-D0A7-1732BB876577}"/>
                  </a:ext>
                </a:extLst>
              </p:cNvPr>
              <p:cNvSpPr>
                <a:spLocks noChangeShapeType="1"/>
              </p:cNvSpPr>
              <p:nvPr/>
            </p:nvSpPr>
            <p:spPr bwMode="auto">
              <a:xfrm>
                <a:off x="5225" y="1219"/>
                <a:ext cx="0" cy="89"/>
              </a:xfrm>
              <a:prstGeom prst="line">
                <a:avLst/>
              </a:prstGeom>
              <a:noFill/>
              <a:ln w="698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2" name="Rectangle 17">
                <a:extLst>
                  <a:ext uri="{FF2B5EF4-FFF2-40B4-BE49-F238E27FC236}">
                    <a16:creationId xmlns:a16="http://schemas.microsoft.com/office/drawing/2014/main" id="{3F798686-65ED-F204-10A6-800F4C490A94}"/>
                  </a:ext>
                </a:extLst>
              </p:cNvPr>
              <p:cNvSpPr>
                <a:spLocks noChangeArrowheads="1"/>
              </p:cNvSpPr>
              <p:nvPr/>
            </p:nvSpPr>
            <p:spPr bwMode="auto">
              <a:xfrm>
                <a:off x="4737" y="1238"/>
                <a:ext cx="108" cy="152"/>
              </a:xfrm>
              <a:prstGeom prst="rect">
                <a:avLst/>
              </a:prstGeom>
              <a:noFill/>
              <a:ln w="698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8" name="Rektangel 17">
              <a:extLst>
                <a:ext uri="{FF2B5EF4-FFF2-40B4-BE49-F238E27FC236}">
                  <a16:creationId xmlns:a16="http://schemas.microsoft.com/office/drawing/2014/main" id="{D898BFF7-15D1-B2C8-5541-6061B6C2F375}"/>
                </a:ext>
              </a:extLst>
            </p:cNvPr>
            <p:cNvSpPr/>
            <p:nvPr/>
          </p:nvSpPr>
          <p:spPr>
            <a:xfrm>
              <a:off x="9990243" y="4571087"/>
              <a:ext cx="1181734" cy="369332"/>
            </a:xfrm>
            <a:prstGeom prst="rect">
              <a:avLst/>
            </a:prstGeom>
          </p:spPr>
          <p:txBody>
            <a:bodyPr wrap="none">
              <a:spAutoFit/>
            </a:bodyPr>
            <a:lstStyle/>
            <a:p>
              <a:r>
                <a:rPr lang="sv-SE" dirty="0">
                  <a:solidFill>
                    <a:schemeClr val="bg1"/>
                  </a:solidFill>
                </a:rPr>
                <a:t>Företagare</a:t>
              </a:r>
            </a:p>
          </p:txBody>
        </p:sp>
        <p:sp>
          <p:nvSpPr>
            <p:cNvPr id="19" name="Rektangel 18">
              <a:extLst>
                <a:ext uri="{FF2B5EF4-FFF2-40B4-BE49-F238E27FC236}">
                  <a16:creationId xmlns:a16="http://schemas.microsoft.com/office/drawing/2014/main" id="{E31F3256-73D1-20A6-D86C-A9459A5C2CB4}"/>
                </a:ext>
              </a:extLst>
            </p:cNvPr>
            <p:cNvSpPr/>
            <p:nvPr/>
          </p:nvSpPr>
          <p:spPr>
            <a:xfrm>
              <a:off x="9929509" y="4796010"/>
              <a:ext cx="1659429" cy="1107996"/>
            </a:xfrm>
            <a:prstGeom prst="rect">
              <a:avLst/>
            </a:prstGeom>
          </p:spPr>
          <p:txBody>
            <a:bodyPr wrap="none">
              <a:spAutoFit/>
            </a:bodyPr>
            <a:lstStyle/>
            <a:p>
              <a:r>
                <a:rPr lang="sv-SE" sz="6600" b="1" dirty="0">
                  <a:solidFill>
                    <a:prstClr val="white"/>
                  </a:solidFill>
                  <a:latin typeface="+mj-lt"/>
                </a:rPr>
                <a:t>3 år </a:t>
              </a:r>
              <a:endParaRPr lang="sv-SE" sz="6600" b="1" dirty="0">
                <a:latin typeface="+mj-lt"/>
              </a:endParaRPr>
            </a:p>
          </p:txBody>
        </p:sp>
      </p:grpSp>
    </p:spTree>
    <p:extLst>
      <p:ext uri="{BB962C8B-B14F-4D97-AF65-F5344CB8AC3E}">
        <p14:creationId xmlns:p14="http://schemas.microsoft.com/office/powerpoint/2010/main" val="249035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BRA HJÄLPMEDEL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268884" cy="3151620"/>
          </a:xfrm>
        </p:spPr>
        <p:txBody>
          <a:bodyPr>
            <a:noAutofit/>
          </a:bodyPr>
          <a:lstStyle/>
          <a:p>
            <a:r>
              <a:rPr lang="sv-SE" b="1" dirty="0">
                <a:latin typeface="Calibri" panose="020F0502020204030204" pitchFamily="34" charset="0"/>
              </a:rPr>
              <a:t>Kronofogdens hemsida: </a:t>
            </a:r>
          </a:p>
          <a:p>
            <a:pPr lvl="1"/>
            <a:r>
              <a:rPr lang="sv-SE" sz="2000" dirty="0">
                <a:latin typeface="Calibri" panose="020F0502020204030204" pitchFamily="34" charset="0"/>
              </a:rPr>
              <a:t>www.kronofogden.se</a:t>
            </a:r>
          </a:p>
          <a:p>
            <a:r>
              <a:rPr lang="sv-SE" b="1" dirty="0">
                <a:latin typeface="Calibri" panose="020F0502020204030204" pitchFamily="34" charset="0"/>
              </a:rPr>
              <a:t>Kundservice</a:t>
            </a:r>
            <a:r>
              <a:rPr lang="sv-SE" dirty="0">
                <a:latin typeface="Calibri" panose="020F0502020204030204" pitchFamily="34" charset="0"/>
              </a:rPr>
              <a:t>: </a:t>
            </a:r>
          </a:p>
          <a:p>
            <a:pPr lvl="1"/>
            <a:r>
              <a:rPr lang="sv-SE" sz="2000" dirty="0">
                <a:latin typeface="Calibri" panose="020F0502020204030204" pitchFamily="34" charset="0"/>
              </a:rPr>
              <a:t>0771 - 73 73 00</a:t>
            </a:r>
          </a:p>
          <a:p>
            <a:pPr lvl="1"/>
            <a:r>
              <a:rPr lang="sv-SE" sz="2000" dirty="0">
                <a:hlinkClick r:id="rId3"/>
              </a:rPr>
              <a:t>Mejla oss | Kronofogden</a:t>
            </a:r>
            <a:endParaRPr lang="sv-SE" sz="2000" dirty="0"/>
          </a:p>
          <a:p>
            <a:pPr lvl="1"/>
            <a:r>
              <a:rPr lang="sv-SE" sz="2000" dirty="0">
                <a:latin typeface="Calibri" panose="020F0502020204030204" pitchFamily="34" charset="0"/>
              </a:rPr>
              <a:t>kontakt@kronofogden.se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inomhus, objekt, verktyg  Automatiskt genererad beskrivning">
            <a:extLst>
              <a:ext uri="{FF2B5EF4-FFF2-40B4-BE49-F238E27FC236}">
                <a16:creationId xmlns:a16="http://schemas.microsoft.com/office/drawing/2014/main" id="{2DD933E6-C4CC-238A-AB45-91A8977E62A6}"/>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51053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Kim Jonsson</a:t>
            </a:r>
          </a:p>
          <a:p>
            <a:pPr>
              <a:spcBef>
                <a:spcPts val="0"/>
              </a:spcBef>
            </a:pPr>
            <a:r>
              <a:rPr lang="sv-SE" sz="1800" dirty="0"/>
              <a:t>kim.jonsson@kronofogden.se</a:t>
            </a:r>
          </a:p>
        </p:txBody>
      </p:sp>
    </p:spTree>
    <p:extLst>
      <p:ext uri="{BB962C8B-B14F-4D97-AF65-F5344CB8AC3E}">
        <p14:creationId xmlns:p14="http://schemas.microsoft.com/office/powerpoint/2010/main" val="140399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 5">
            <a:extLst>
              <a:ext uri="{FF2B5EF4-FFF2-40B4-BE49-F238E27FC236}">
                <a16:creationId xmlns:a16="http://schemas.microsoft.com/office/drawing/2014/main" id="{52A8165D-1AAE-CBAB-2953-782E419376B7}"/>
              </a:ext>
            </a:extLst>
          </p:cNvPr>
          <p:cNvGrpSpPr/>
          <p:nvPr/>
        </p:nvGrpSpPr>
        <p:grpSpPr>
          <a:xfrm>
            <a:off x="1225308" y="1879676"/>
            <a:ext cx="9741384" cy="3098648"/>
            <a:chOff x="1225307" y="1463040"/>
            <a:chExt cx="9741384" cy="3098648"/>
          </a:xfrm>
        </p:grpSpPr>
        <p:sp>
          <p:nvSpPr>
            <p:cNvPr id="3" name="Ellips 2">
              <a:extLst>
                <a:ext uri="{FF2B5EF4-FFF2-40B4-BE49-F238E27FC236}">
                  <a16:creationId xmlns:a16="http://schemas.microsoft.com/office/drawing/2014/main" id="{11E692DA-95A7-D856-7759-8DC8B92BE01E}"/>
                </a:ext>
              </a:extLst>
            </p:cNvPr>
            <p:cNvSpPr/>
            <p:nvPr/>
          </p:nvSpPr>
          <p:spPr>
            <a:xfrm>
              <a:off x="1225307"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Krediter är </a:t>
              </a:r>
              <a:br>
                <a:rPr lang="sv-SE" sz="2000" dirty="0">
                  <a:solidFill>
                    <a:schemeClr val="tx1"/>
                  </a:solidFill>
                </a:rPr>
              </a:br>
              <a:r>
                <a:rPr lang="sv-SE" sz="2000" dirty="0">
                  <a:solidFill>
                    <a:schemeClr val="tx1"/>
                  </a:solidFill>
                </a:rPr>
                <a:t>en del av det moderna samhället </a:t>
              </a:r>
            </a:p>
          </p:txBody>
        </p:sp>
        <p:sp>
          <p:nvSpPr>
            <p:cNvPr id="4" name="Ellips 3">
              <a:extLst>
                <a:ext uri="{FF2B5EF4-FFF2-40B4-BE49-F238E27FC236}">
                  <a16:creationId xmlns:a16="http://schemas.microsoft.com/office/drawing/2014/main" id="{FFDFB5AD-FAD2-E7E6-FACE-0D285203BFC6}"/>
                </a:ext>
              </a:extLst>
            </p:cNvPr>
            <p:cNvSpPr/>
            <p:nvPr/>
          </p:nvSpPr>
          <p:spPr>
            <a:xfrm>
              <a:off x="4546675"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De som lånar ut pengar måste </a:t>
              </a:r>
              <a:br>
                <a:rPr lang="sv-SE" sz="2000" dirty="0">
                  <a:solidFill>
                    <a:schemeClr val="tx1"/>
                  </a:solidFill>
                </a:rPr>
              </a:br>
              <a:r>
                <a:rPr lang="sv-SE" sz="2000" dirty="0">
                  <a:solidFill>
                    <a:schemeClr val="tx1"/>
                  </a:solidFill>
                </a:rPr>
                <a:t>få tillbaka dem </a:t>
              </a:r>
            </a:p>
          </p:txBody>
        </p:sp>
        <p:sp>
          <p:nvSpPr>
            <p:cNvPr id="5" name="Ellips 4">
              <a:extLst>
                <a:ext uri="{FF2B5EF4-FFF2-40B4-BE49-F238E27FC236}">
                  <a16:creationId xmlns:a16="http://schemas.microsoft.com/office/drawing/2014/main" id="{34BEBA2C-88C4-85B7-BF41-5D3B57E024F6}"/>
                </a:ext>
              </a:extLst>
            </p:cNvPr>
            <p:cNvSpPr/>
            <p:nvPr/>
          </p:nvSpPr>
          <p:spPr>
            <a:xfrm>
              <a:off x="7868043" y="1463040"/>
              <a:ext cx="3098648" cy="3098648"/>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Om något skulle </a:t>
              </a:r>
              <a:br>
                <a:rPr lang="sv-SE" sz="2000" dirty="0">
                  <a:solidFill>
                    <a:schemeClr val="tx1"/>
                  </a:solidFill>
                </a:rPr>
              </a:br>
              <a:r>
                <a:rPr lang="sv-SE" sz="2000" dirty="0">
                  <a:solidFill>
                    <a:schemeClr val="tx1"/>
                  </a:solidFill>
                </a:rPr>
                <a:t>gå fel är det Kronofogden du vänder dig till</a:t>
              </a:r>
            </a:p>
          </p:txBody>
        </p:sp>
      </p:grpSp>
    </p:spTree>
    <p:extLst>
      <p:ext uri="{BB962C8B-B14F-4D97-AF65-F5344CB8AC3E}">
        <p14:creationId xmlns:p14="http://schemas.microsoft.com/office/powerpoint/2010/main" val="276231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KRONOFOGDEN HAR MÅNGA VIKTIGA UPPGIFTER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05755"/>
            <a:ext cx="5118100" cy="3874774"/>
          </a:xfrm>
        </p:spPr>
        <p:txBody>
          <a:bodyPr>
            <a:normAutofit/>
          </a:bodyPr>
          <a:lstStyle/>
          <a:p>
            <a:r>
              <a:rPr lang="sv-SE" dirty="0">
                <a:latin typeface="Calibri" panose="020F0502020204030204" pitchFamily="34" charset="0"/>
              </a:rPr>
              <a:t>Vi fastställer att någon </a:t>
            </a:r>
            <a:br>
              <a:rPr lang="sv-SE" dirty="0">
                <a:latin typeface="Calibri" panose="020F0502020204030204" pitchFamily="34" charset="0"/>
              </a:rPr>
            </a:br>
            <a:r>
              <a:rPr lang="sv-SE" dirty="0">
                <a:latin typeface="Calibri" panose="020F0502020204030204" pitchFamily="34" charset="0"/>
              </a:rPr>
              <a:t>är skyldig att betala</a:t>
            </a:r>
          </a:p>
          <a:p>
            <a:r>
              <a:rPr lang="sv-SE" dirty="0">
                <a:latin typeface="Calibri" panose="020F0502020204030204" pitchFamily="34" charset="0"/>
              </a:rPr>
              <a:t>Vi utmäter egendom</a:t>
            </a:r>
          </a:p>
          <a:p>
            <a:r>
              <a:rPr lang="sv-SE" dirty="0">
                <a:latin typeface="Calibri" panose="020F0502020204030204" pitchFamily="34" charset="0"/>
              </a:rPr>
              <a:t>Vi beslutar om skuldsanering</a:t>
            </a:r>
          </a:p>
          <a:p>
            <a:pPr marL="171450" indent="-171450"/>
            <a:r>
              <a:rPr lang="sv-SE" dirty="0"/>
              <a:t>Vi utövar tillsyn över konkursförvaltare och rekonstruktörer</a:t>
            </a:r>
          </a:p>
          <a:p>
            <a:r>
              <a:rPr lang="sv-SE" dirty="0">
                <a:latin typeface="Calibri" panose="020F0502020204030204" pitchFamily="34" charset="0"/>
              </a:rPr>
              <a:t>V</a:t>
            </a:r>
            <a:r>
              <a:rPr lang="sv-SE" dirty="0"/>
              <a:t>i förebygger och motverkar ekonomisk brottslighet</a:t>
            </a:r>
            <a:endParaRPr lang="sv-SE" dirty="0">
              <a:latin typeface="Calibri" panose="020F0502020204030204" pitchFamily="34" charset="0"/>
            </a:endParaRPr>
          </a:p>
          <a:p>
            <a:r>
              <a:rPr lang="sv-SE" dirty="0">
                <a:latin typeface="Calibri" panose="020F0502020204030204" pitchFamily="34" charset="0"/>
              </a:rPr>
              <a:t>Vi ger råd och stöd så att man själv kan lösa sin situation</a:t>
            </a: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9" name="Platshållare för bild 8" descr="En bild som visar text, byggnad, murförband, fasad  Automatiskt genererad beskrivning">
            <a:extLst>
              <a:ext uri="{FF2B5EF4-FFF2-40B4-BE49-F238E27FC236}">
                <a16:creationId xmlns:a16="http://schemas.microsoft.com/office/drawing/2014/main" id="{BB7D4D2A-5673-F747-D242-551365D87DE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32181" r="13781"/>
          <a:stretch/>
        </p:blipFill>
        <p:spPr>
          <a:xfrm>
            <a:off x="6364316" y="626020"/>
            <a:ext cx="5075025" cy="5283200"/>
          </a:xfrm>
        </p:spPr>
      </p:pic>
    </p:spTree>
    <p:extLst>
      <p:ext uri="{BB962C8B-B14F-4D97-AF65-F5344CB8AC3E}">
        <p14:creationId xmlns:p14="http://schemas.microsoft.com/office/powerpoint/2010/main" val="93694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SÅ HÄR SER DET UT I DAG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69580"/>
            <a:ext cx="5118100" cy="1207365"/>
          </a:xfrm>
        </p:spPr>
        <p:txBody>
          <a:bodyPr>
            <a:normAutofit/>
          </a:bodyPr>
          <a:lstStyle/>
          <a:p>
            <a:r>
              <a:rPr lang="sv-SE" dirty="0">
                <a:latin typeface="Calibri" panose="020F0502020204030204" pitchFamily="34" charset="0"/>
              </a:rPr>
              <a:t>Drygt 437 000 personer har skulder hos Kronofogden</a:t>
            </a:r>
          </a:p>
          <a:p>
            <a:r>
              <a:rPr lang="sv-SE" dirty="0">
                <a:latin typeface="Calibri" panose="020F0502020204030204" pitchFamily="34" charset="0"/>
              </a:rPr>
              <a:t>Skulderna uppgår till 138 miljarder kronor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8" name="Platshållare för bild 7" descr="En bild som visar person, promenerar, personer, folksamling  Automatiskt genererad beskrivning">
            <a:extLst>
              <a:ext uri="{FF2B5EF4-FFF2-40B4-BE49-F238E27FC236}">
                <a16:creationId xmlns:a16="http://schemas.microsoft.com/office/drawing/2014/main" id="{897BEA2C-39A9-7250-F51E-4FB60B33729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8755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solidFill>
            <a:srgbClr val="74BBC1">
              <a:alpha val="9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70996"/>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VANLIGA SKULDER</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66804"/>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upp 5">
            <a:extLst>
              <a:ext uri="{FF2B5EF4-FFF2-40B4-BE49-F238E27FC236}">
                <a16:creationId xmlns:a16="http://schemas.microsoft.com/office/drawing/2014/main" id="{AD8BB010-CB34-EC01-9552-9B2CF43A22A7}"/>
              </a:ext>
            </a:extLst>
          </p:cNvPr>
          <p:cNvGrpSpPr/>
          <p:nvPr/>
        </p:nvGrpSpPr>
        <p:grpSpPr>
          <a:xfrm>
            <a:off x="840817" y="2229901"/>
            <a:ext cx="10498820" cy="3628188"/>
            <a:chOff x="843924" y="2058312"/>
            <a:chExt cx="10498820" cy="3628188"/>
          </a:xfrm>
        </p:grpSpPr>
        <p:sp>
          <p:nvSpPr>
            <p:cNvPr id="8" name="Rektangel 7">
              <a:extLst>
                <a:ext uri="{FF2B5EF4-FFF2-40B4-BE49-F238E27FC236}">
                  <a16:creationId xmlns:a16="http://schemas.microsoft.com/office/drawing/2014/main" id="{B95E85FD-4F31-99F2-24D8-432E4D19D2D4}"/>
                </a:ext>
              </a:extLst>
            </p:cNvPr>
            <p:cNvSpPr/>
            <p:nvPr/>
          </p:nvSpPr>
          <p:spPr>
            <a:xfrm>
              <a:off x="846418" y="3255480"/>
              <a:ext cx="2579457" cy="461665"/>
            </a:xfrm>
            <a:prstGeom prst="rect">
              <a:avLst/>
            </a:prstGeom>
          </p:spPr>
          <p:txBody>
            <a:bodyPr wrap="square" lIns="0" rIns="0">
              <a:noAutofit/>
            </a:bodyPr>
            <a:lstStyle/>
            <a:p>
              <a:pPr marL="452438" lvl="1" indent="-452438" algn="ctr" defTabSz="449263"/>
              <a:r>
                <a:rPr lang="sv-SE" sz="2000" dirty="0">
                  <a:solidFill>
                    <a:schemeClr val="bg1"/>
                  </a:solidFill>
                </a:rPr>
                <a:t>Skatter</a:t>
              </a:r>
            </a:p>
          </p:txBody>
        </p:sp>
        <p:pic>
          <p:nvPicPr>
            <p:cNvPr id="9" name="Bildobjekt 8">
              <a:extLst>
                <a:ext uri="{FF2B5EF4-FFF2-40B4-BE49-F238E27FC236}">
                  <a16:creationId xmlns:a16="http://schemas.microsoft.com/office/drawing/2014/main" id="{545F52F8-5359-DB01-2C6A-D0D5E95E1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361" y="2059202"/>
              <a:ext cx="1186684" cy="1161737"/>
            </a:xfrm>
            <a:prstGeom prst="rect">
              <a:avLst/>
            </a:prstGeom>
          </p:spPr>
        </p:pic>
        <p:sp>
          <p:nvSpPr>
            <p:cNvPr id="10" name="Rektangel 9">
              <a:extLst>
                <a:ext uri="{FF2B5EF4-FFF2-40B4-BE49-F238E27FC236}">
                  <a16:creationId xmlns:a16="http://schemas.microsoft.com/office/drawing/2014/main" id="{6C51AB0A-1F86-BC92-2FE3-A384E0B2F53D}"/>
                </a:ext>
              </a:extLst>
            </p:cNvPr>
            <p:cNvSpPr/>
            <p:nvPr/>
          </p:nvSpPr>
          <p:spPr>
            <a:xfrm>
              <a:off x="843924" y="5243981"/>
              <a:ext cx="2571301" cy="400110"/>
            </a:xfrm>
            <a:prstGeom prst="rect">
              <a:avLst/>
            </a:prstGeom>
          </p:spPr>
          <p:txBody>
            <a:bodyPr wrap="square" lIns="0" rIns="0">
              <a:spAutoFit/>
            </a:bodyPr>
            <a:lstStyle/>
            <a:p>
              <a:pPr marL="0" lvl="1" algn="ctr"/>
              <a:r>
                <a:rPr lang="sv-SE" sz="2000" dirty="0">
                  <a:solidFill>
                    <a:schemeClr val="bg1"/>
                  </a:solidFill>
                </a:rPr>
                <a:t>Underhållsstöd</a:t>
              </a:r>
            </a:p>
          </p:txBody>
        </p:sp>
        <p:pic>
          <p:nvPicPr>
            <p:cNvPr id="11" name="Bildobjekt 10">
              <a:extLst>
                <a:ext uri="{FF2B5EF4-FFF2-40B4-BE49-F238E27FC236}">
                  <a16:creationId xmlns:a16="http://schemas.microsoft.com/office/drawing/2014/main" id="{0FE497D9-A2E3-4E06-BB8F-B018A70BD2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803" y="4113670"/>
              <a:ext cx="1226686" cy="1089703"/>
            </a:xfrm>
            <a:prstGeom prst="rect">
              <a:avLst/>
            </a:prstGeom>
          </p:spPr>
        </p:pic>
        <p:sp>
          <p:nvSpPr>
            <p:cNvPr id="12" name="Rektangel 11">
              <a:extLst>
                <a:ext uri="{FF2B5EF4-FFF2-40B4-BE49-F238E27FC236}">
                  <a16:creationId xmlns:a16="http://schemas.microsoft.com/office/drawing/2014/main" id="{408738AF-DEC2-2FD9-5E1C-442CD086FA1E}"/>
                </a:ext>
              </a:extLst>
            </p:cNvPr>
            <p:cNvSpPr/>
            <p:nvPr/>
          </p:nvSpPr>
          <p:spPr>
            <a:xfrm>
              <a:off x="4502578" y="3244124"/>
              <a:ext cx="2924504" cy="830997"/>
            </a:xfrm>
            <a:prstGeom prst="rect">
              <a:avLst/>
            </a:prstGeom>
          </p:spPr>
          <p:txBody>
            <a:bodyPr wrap="square" lIns="0" tIns="72000" rIns="0">
              <a:noAutofit/>
            </a:bodyPr>
            <a:lstStyle/>
            <a:p>
              <a:pPr marL="0" lvl="1" algn="ctr"/>
              <a:r>
                <a:rPr lang="sv-SE" sz="2000" dirty="0">
                  <a:solidFill>
                    <a:schemeClr val="bg1"/>
                  </a:solidFill>
                </a:rPr>
                <a:t>Fordonsrelaterade skulder</a:t>
              </a:r>
            </a:p>
          </p:txBody>
        </p:sp>
        <p:pic>
          <p:nvPicPr>
            <p:cNvPr id="13" name="Bildobjekt 12">
              <a:extLst>
                <a:ext uri="{FF2B5EF4-FFF2-40B4-BE49-F238E27FC236}">
                  <a16:creationId xmlns:a16="http://schemas.microsoft.com/office/drawing/2014/main" id="{973B8887-F8F3-3663-C1F0-9CBFD50E7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7556" y="2058312"/>
              <a:ext cx="1399786" cy="917316"/>
            </a:xfrm>
            <a:prstGeom prst="rect">
              <a:avLst/>
            </a:prstGeom>
          </p:spPr>
        </p:pic>
        <p:sp>
          <p:nvSpPr>
            <p:cNvPr id="14" name="Rektangel 13">
              <a:extLst>
                <a:ext uri="{FF2B5EF4-FFF2-40B4-BE49-F238E27FC236}">
                  <a16:creationId xmlns:a16="http://schemas.microsoft.com/office/drawing/2014/main" id="{A4FEF6B9-12C4-0D97-BADD-0F21CCD54046}"/>
                </a:ext>
              </a:extLst>
            </p:cNvPr>
            <p:cNvSpPr/>
            <p:nvPr/>
          </p:nvSpPr>
          <p:spPr>
            <a:xfrm>
              <a:off x="4671023" y="5271761"/>
              <a:ext cx="2587614" cy="400110"/>
            </a:xfrm>
            <a:prstGeom prst="rect">
              <a:avLst/>
            </a:prstGeom>
          </p:spPr>
          <p:txBody>
            <a:bodyPr wrap="square" lIns="0" rIns="0">
              <a:spAutoFit/>
            </a:bodyPr>
            <a:lstStyle/>
            <a:p>
              <a:pPr marL="0" lvl="1" algn="ctr"/>
              <a:r>
                <a:rPr lang="sv-SE" sz="2000" dirty="0">
                  <a:solidFill>
                    <a:schemeClr val="bg1"/>
                  </a:solidFill>
                </a:rPr>
                <a:t>Lån och andra krediter</a:t>
              </a:r>
            </a:p>
          </p:txBody>
        </p:sp>
        <p:grpSp>
          <p:nvGrpSpPr>
            <p:cNvPr id="15" name="Group 15">
              <a:extLst>
                <a:ext uri="{FF2B5EF4-FFF2-40B4-BE49-F238E27FC236}">
                  <a16:creationId xmlns:a16="http://schemas.microsoft.com/office/drawing/2014/main" id="{7FEC9A72-58A5-AAF3-C955-5990EF1D4FC3}"/>
                </a:ext>
              </a:extLst>
            </p:cNvPr>
            <p:cNvGrpSpPr>
              <a:grpSpLocks noChangeAspect="1"/>
            </p:cNvGrpSpPr>
            <p:nvPr/>
          </p:nvGrpSpPr>
          <p:grpSpPr bwMode="auto">
            <a:xfrm>
              <a:off x="5189540" y="4130347"/>
              <a:ext cx="1512888" cy="842963"/>
              <a:chOff x="3269" y="2575"/>
              <a:chExt cx="953" cy="531"/>
            </a:xfrm>
          </p:grpSpPr>
          <p:sp>
            <p:nvSpPr>
              <p:cNvPr id="20" name="Freeform 16">
                <a:extLst>
                  <a:ext uri="{FF2B5EF4-FFF2-40B4-BE49-F238E27FC236}">
                    <a16:creationId xmlns:a16="http://schemas.microsoft.com/office/drawing/2014/main" id="{C3701F9D-776E-D115-A256-D1A768E49D7B}"/>
                  </a:ext>
                </a:extLst>
              </p:cNvPr>
              <p:cNvSpPr>
                <a:spLocks/>
              </p:cNvSpPr>
              <p:nvPr/>
            </p:nvSpPr>
            <p:spPr bwMode="auto">
              <a:xfrm>
                <a:off x="3269" y="2763"/>
                <a:ext cx="225" cy="316"/>
              </a:xfrm>
              <a:custGeom>
                <a:avLst/>
                <a:gdLst>
                  <a:gd name="T0" fmla="*/ 225 w 225"/>
                  <a:gd name="T1" fmla="*/ 269 h 316"/>
                  <a:gd name="T2" fmla="*/ 126 w 225"/>
                  <a:gd name="T3" fmla="*/ 316 h 316"/>
                  <a:gd name="T4" fmla="*/ 0 w 225"/>
                  <a:gd name="T5" fmla="*/ 47 h 316"/>
                  <a:gd name="T6" fmla="*/ 106 w 225"/>
                  <a:gd name="T7" fmla="*/ 0 h 316"/>
                  <a:gd name="T8" fmla="*/ 225 w 225"/>
                  <a:gd name="T9" fmla="*/ 269 h 316"/>
                </a:gdLst>
                <a:ahLst/>
                <a:cxnLst>
                  <a:cxn ang="0">
                    <a:pos x="T0" y="T1"/>
                  </a:cxn>
                  <a:cxn ang="0">
                    <a:pos x="T2" y="T3"/>
                  </a:cxn>
                  <a:cxn ang="0">
                    <a:pos x="T4" y="T5"/>
                  </a:cxn>
                  <a:cxn ang="0">
                    <a:pos x="T6" y="T7"/>
                  </a:cxn>
                  <a:cxn ang="0">
                    <a:pos x="T8" y="T9"/>
                  </a:cxn>
                </a:cxnLst>
                <a:rect l="0" t="0" r="r" b="b"/>
                <a:pathLst>
                  <a:path w="225" h="316">
                    <a:moveTo>
                      <a:pt x="225" y="269"/>
                    </a:moveTo>
                    <a:lnTo>
                      <a:pt x="126" y="316"/>
                    </a:lnTo>
                    <a:lnTo>
                      <a:pt x="0" y="47"/>
                    </a:lnTo>
                    <a:lnTo>
                      <a:pt x="106" y="0"/>
                    </a:lnTo>
                    <a:lnTo>
                      <a:pt x="225" y="269"/>
                    </a:lnTo>
                    <a:close/>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1" name="Freeform 17">
                <a:extLst>
                  <a:ext uri="{FF2B5EF4-FFF2-40B4-BE49-F238E27FC236}">
                    <a16:creationId xmlns:a16="http://schemas.microsoft.com/office/drawing/2014/main" id="{1434949C-EFA3-348E-0F63-4459F4F4A4D4}"/>
                  </a:ext>
                </a:extLst>
              </p:cNvPr>
              <p:cNvSpPr>
                <a:spLocks/>
              </p:cNvSpPr>
              <p:nvPr/>
            </p:nvSpPr>
            <p:spPr bwMode="auto">
              <a:xfrm>
                <a:off x="3388" y="2669"/>
                <a:ext cx="397" cy="114"/>
              </a:xfrm>
              <a:custGeom>
                <a:avLst/>
                <a:gdLst>
                  <a:gd name="T0" fmla="*/ 0 w 397"/>
                  <a:gd name="T1" fmla="*/ 114 h 114"/>
                  <a:gd name="T2" fmla="*/ 252 w 397"/>
                  <a:gd name="T3" fmla="*/ 0 h 114"/>
                  <a:gd name="T4" fmla="*/ 397 w 397"/>
                  <a:gd name="T5" fmla="*/ 40 h 114"/>
                </a:gdLst>
                <a:ahLst/>
                <a:cxnLst>
                  <a:cxn ang="0">
                    <a:pos x="T0" y="T1"/>
                  </a:cxn>
                  <a:cxn ang="0">
                    <a:pos x="T2" y="T3"/>
                  </a:cxn>
                  <a:cxn ang="0">
                    <a:pos x="T4" y="T5"/>
                  </a:cxn>
                </a:cxnLst>
                <a:rect l="0" t="0" r="r" b="b"/>
                <a:pathLst>
                  <a:path w="397" h="114">
                    <a:moveTo>
                      <a:pt x="0" y="114"/>
                    </a:moveTo>
                    <a:lnTo>
                      <a:pt x="252" y="0"/>
                    </a:lnTo>
                    <a:lnTo>
                      <a:pt x="397" y="40"/>
                    </a:lnTo>
                  </a:path>
                </a:pathLst>
              </a:custGeom>
              <a:noFill/>
              <a:ln w="571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2" name="Freeform 18">
                <a:extLst>
                  <a:ext uri="{FF2B5EF4-FFF2-40B4-BE49-F238E27FC236}">
                    <a16:creationId xmlns:a16="http://schemas.microsoft.com/office/drawing/2014/main" id="{17F9BC8B-FEE3-52B4-8C97-490934D59242}"/>
                  </a:ext>
                </a:extLst>
              </p:cNvPr>
              <p:cNvSpPr>
                <a:spLocks/>
              </p:cNvSpPr>
              <p:nvPr/>
            </p:nvSpPr>
            <p:spPr bwMode="auto">
              <a:xfrm>
                <a:off x="3507" y="2750"/>
                <a:ext cx="272" cy="154"/>
              </a:xfrm>
              <a:custGeom>
                <a:avLst/>
                <a:gdLst>
                  <a:gd name="T0" fmla="*/ 13 w 41"/>
                  <a:gd name="T1" fmla="*/ 0 h 23"/>
                  <a:gd name="T2" fmla="*/ 41 w 41"/>
                  <a:gd name="T3" fmla="*/ 9 h 23"/>
                  <a:gd name="T4" fmla="*/ 31 w 41"/>
                  <a:gd name="T5" fmla="*/ 19 h 23"/>
                  <a:gd name="T6" fmla="*/ 21 w 41"/>
                  <a:gd name="T7" fmla="*/ 16 h 23"/>
                  <a:gd name="T8" fmla="*/ 10 w 41"/>
                  <a:gd name="T9" fmla="*/ 21 h 23"/>
                  <a:gd name="T10" fmla="*/ 0 w 41"/>
                  <a:gd name="T11" fmla="*/ 16 h 23"/>
                </a:gdLst>
                <a:ahLst/>
                <a:cxnLst>
                  <a:cxn ang="0">
                    <a:pos x="T0" y="T1"/>
                  </a:cxn>
                  <a:cxn ang="0">
                    <a:pos x="T2" y="T3"/>
                  </a:cxn>
                  <a:cxn ang="0">
                    <a:pos x="T4" y="T5"/>
                  </a:cxn>
                  <a:cxn ang="0">
                    <a:pos x="T6" y="T7"/>
                  </a:cxn>
                  <a:cxn ang="0">
                    <a:pos x="T8" y="T9"/>
                  </a:cxn>
                  <a:cxn ang="0">
                    <a:pos x="T10" y="T11"/>
                  </a:cxn>
                </a:cxnLst>
                <a:rect l="0" t="0" r="r" b="b"/>
                <a:pathLst>
                  <a:path w="41" h="23">
                    <a:moveTo>
                      <a:pt x="13" y="0"/>
                    </a:moveTo>
                    <a:cubicBezTo>
                      <a:pt x="41" y="9"/>
                      <a:pt x="41" y="9"/>
                      <a:pt x="41" y="9"/>
                    </a:cubicBezTo>
                    <a:cubicBezTo>
                      <a:pt x="41" y="9"/>
                      <a:pt x="41" y="19"/>
                      <a:pt x="31" y="19"/>
                    </a:cubicBezTo>
                    <a:cubicBezTo>
                      <a:pt x="24" y="19"/>
                      <a:pt x="21" y="16"/>
                      <a:pt x="21" y="16"/>
                    </a:cubicBezTo>
                    <a:cubicBezTo>
                      <a:pt x="10" y="21"/>
                      <a:pt x="10" y="21"/>
                      <a:pt x="10" y="21"/>
                    </a:cubicBezTo>
                    <a:cubicBezTo>
                      <a:pt x="4" y="23"/>
                      <a:pt x="0" y="16"/>
                      <a:pt x="0" y="16"/>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3" name="Freeform 19">
                <a:extLst>
                  <a:ext uri="{FF2B5EF4-FFF2-40B4-BE49-F238E27FC236}">
                    <a16:creationId xmlns:a16="http://schemas.microsoft.com/office/drawing/2014/main" id="{2249B21B-B364-FCE7-B1B1-130E2A385758}"/>
                  </a:ext>
                </a:extLst>
              </p:cNvPr>
              <p:cNvSpPr>
                <a:spLocks/>
              </p:cNvSpPr>
              <p:nvPr/>
            </p:nvSpPr>
            <p:spPr bwMode="auto">
              <a:xfrm>
                <a:off x="3607" y="2575"/>
                <a:ext cx="615" cy="531"/>
              </a:xfrm>
              <a:custGeom>
                <a:avLst/>
                <a:gdLst>
                  <a:gd name="T0" fmla="*/ 0 w 93"/>
                  <a:gd name="T1" fmla="*/ 45 h 79"/>
                  <a:gd name="T2" fmla="*/ 14 w 93"/>
                  <a:gd name="T3" fmla="*/ 74 h 79"/>
                  <a:gd name="T4" fmla="*/ 24 w 93"/>
                  <a:gd name="T5" fmla="*/ 78 h 79"/>
                  <a:gd name="T6" fmla="*/ 88 w 93"/>
                  <a:gd name="T7" fmla="*/ 47 h 79"/>
                  <a:gd name="T8" fmla="*/ 92 w 93"/>
                  <a:gd name="T9" fmla="*/ 37 h 79"/>
                  <a:gd name="T10" fmla="*/ 76 w 93"/>
                  <a:gd name="T11" fmla="*/ 5 h 79"/>
                  <a:gd name="T12" fmla="*/ 66 w 93"/>
                  <a:gd name="T13" fmla="*/ 1 h 79"/>
                  <a:gd name="T14" fmla="*/ 9 w 93"/>
                  <a:gd name="T15" fmla="*/ 2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0" y="45"/>
                    </a:moveTo>
                    <a:cubicBezTo>
                      <a:pt x="14" y="74"/>
                      <a:pt x="14" y="74"/>
                      <a:pt x="14" y="74"/>
                    </a:cubicBezTo>
                    <a:cubicBezTo>
                      <a:pt x="16" y="78"/>
                      <a:pt x="20" y="79"/>
                      <a:pt x="24" y="78"/>
                    </a:cubicBezTo>
                    <a:cubicBezTo>
                      <a:pt x="88" y="47"/>
                      <a:pt x="88" y="47"/>
                      <a:pt x="88" y="47"/>
                    </a:cubicBezTo>
                    <a:cubicBezTo>
                      <a:pt x="92" y="45"/>
                      <a:pt x="93" y="41"/>
                      <a:pt x="92" y="37"/>
                    </a:cubicBezTo>
                    <a:cubicBezTo>
                      <a:pt x="76" y="5"/>
                      <a:pt x="76" y="5"/>
                      <a:pt x="76" y="5"/>
                    </a:cubicBezTo>
                    <a:cubicBezTo>
                      <a:pt x="75" y="1"/>
                      <a:pt x="70" y="0"/>
                      <a:pt x="66" y="1"/>
                    </a:cubicBezTo>
                    <a:cubicBezTo>
                      <a:pt x="9" y="29"/>
                      <a:pt x="9" y="29"/>
                      <a:pt x="9" y="29"/>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4" name="Line 20">
                <a:extLst>
                  <a:ext uri="{FF2B5EF4-FFF2-40B4-BE49-F238E27FC236}">
                    <a16:creationId xmlns:a16="http://schemas.microsoft.com/office/drawing/2014/main" id="{314E94C7-54E0-483A-2329-A00AD201DBD6}"/>
                  </a:ext>
                </a:extLst>
              </p:cNvPr>
              <p:cNvSpPr>
                <a:spLocks noChangeShapeType="1"/>
              </p:cNvSpPr>
              <p:nvPr/>
            </p:nvSpPr>
            <p:spPr bwMode="auto">
              <a:xfrm flipH="1">
                <a:off x="3851" y="2676"/>
                <a:ext cx="219" cy="101"/>
              </a:xfrm>
              <a:prstGeom prst="line">
                <a:avLst/>
              </a:prstGeom>
              <a:noFill/>
              <a:ln w="571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5" name="Line 21">
                <a:extLst>
                  <a:ext uri="{FF2B5EF4-FFF2-40B4-BE49-F238E27FC236}">
                    <a16:creationId xmlns:a16="http://schemas.microsoft.com/office/drawing/2014/main" id="{71BD4098-2538-B1B3-6BC2-4E61AF804669}"/>
                  </a:ext>
                </a:extLst>
              </p:cNvPr>
              <p:cNvSpPr>
                <a:spLocks noChangeShapeType="1"/>
              </p:cNvSpPr>
              <p:nvPr/>
            </p:nvSpPr>
            <p:spPr bwMode="auto">
              <a:xfrm flipH="1">
                <a:off x="3666" y="2750"/>
                <a:ext cx="510" cy="248"/>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6" name="Line 22">
                <a:extLst>
                  <a:ext uri="{FF2B5EF4-FFF2-40B4-BE49-F238E27FC236}">
                    <a16:creationId xmlns:a16="http://schemas.microsoft.com/office/drawing/2014/main" id="{22827717-471F-C684-4175-027BA177F730}"/>
                  </a:ext>
                </a:extLst>
              </p:cNvPr>
              <p:cNvSpPr>
                <a:spLocks noChangeShapeType="1"/>
              </p:cNvSpPr>
              <p:nvPr/>
            </p:nvSpPr>
            <p:spPr bwMode="auto">
              <a:xfrm flipH="1">
                <a:off x="3693" y="2810"/>
                <a:ext cx="509" cy="249"/>
              </a:xfrm>
              <a:prstGeom prst="line">
                <a:avLst/>
              </a:prstGeom>
              <a:noFill/>
              <a:ln w="5715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sv-SE"/>
              </a:p>
            </p:txBody>
          </p:sp>
          <p:sp>
            <p:nvSpPr>
              <p:cNvPr id="27" name="Freeform 23">
                <a:extLst>
                  <a:ext uri="{FF2B5EF4-FFF2-40B4-BE49-F238E27FC236}">
                    <a16:creationId xmlns:a16="http://schemas.microsoft.com/office/drawing/2014/main" id="{3E52B2EB-BF8A-AD66-1EEA-D21E080534D0}"/>
                  </a:ext>
                </a:extLst>
              </p:cNvPr>
              <p:cNvSpPr>
                <a:spLocks/>
              </p:cNvSpPr>
              <p:nvPr/>
            </p:nvSpPr>
            <p:spPr bwMode="auto">
              <a:xfrm>
                <a:off x="3481" y="2958"/>
                <a:ext cx="159" cy="40"/>
              </a:xfrm>
              <a:custGeom>
                <a:avLst/>
                <a:gdLst>
                  <a:gd name="T0" fmla="*/ 24 w 24"/>
                  <a:gd name="T1" fmla="*/ 0 h 6"/>
                  <a:gd name="T2" fmla="*/ 18 w 24"/>
                  <a:gd name="T3" fmla="*/ 3 h 6"/>
                  <a:gd name="T4" fmla="*/ 5 w 24"/>
                  <a:gd name="T5" fmla="*/ 2 h 6"/>
                  <a:gd name="T6" fmla="*/ 0 w 24"/>
                  <a:gd name="T7" fmla="*/ 5 h 6"/>
                </a:gdLst>
                <a:ahLst/>
                <a:cxnLst>
                  <a:cxn ang="0">
                    <a:pos x="T0" y="T1"/>
                  </a:cxn>
                  <a:cxn ang="0">
                    <a:pos x="T2" y="T3"/>
                  </a:cxn>
                  <a:cxn ang="0">
                    <a:pos x="T4" y="T5"/>
                  </a:cxn>
                  <a:cxn ang="0">
                    <a:pos x="T6" y="T7"/>
                  </a:cxn>
                </a:cxnLst>
                <a:rect l="0" t="0" r="r" b="b"/>
                <a:pathLst>
                  <a:path w="24" h="6">
                    <a:moveTo>
                      <a:pt x="24" y="0"/>
                    </a:moveTo>
                    <a:cubicBezTo>
                      <a:pt x="18" y="3"/>
                      <a:pt x="18" y="3"/>
                      <a:pt x="18" y="3"/>
                    </a:cubicBezTo>
                    <a:cubicBezTo>
                      <a:pt x="18" y="3"/>
                      <a:pt x="12" y="6"/>
                      <a:pt x="5" y="2"/>
                    </a:cubicBezTo>
                    <a:cubicBezTo>
                      <a:pt x="0" y="5"/>
                      <a:pt x="0" y="5"/>
                      <a:pt x="0" y="5"/>
                    </a:cubicBezTo>
                  </a:path>
                </a:pathLst>
              </a:custGeom>
              <a:noFill/>
              <a:ln w="57150"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grpSp>
        <p:sp>
          <p:nvSpPr>
            <p:cNvPr id="16" name="Rektangel 15">
              <a:extLst>
                <a:ext uri="{FF2B5EF4-FFF2-40B4-BE49-F238E27FC236}">
                  <a16:creationId xmlns:a16="http://schemas.microsoft.com/office/drawing/2014/main" id="{17E65679-E7E4-9795-2714-E8F5052F35C1}"/>
                </a:ext>
              </a:extLst>
            </p:cNvPr>
            <p:cNvSpPr/>
            <p:nvPr/>
          </p:nvSpPr>
          <p:spPr>
            <a:xfrm>
              <a:off x="8663023" y="3264829"/>
              <a:ext cx="2579456" cy="400110"/>
            </a:xfrm>
            <a:prstGeom prst="rect">
              <a:avLst/>
            </a:prstGeom>
          </p:spPr>
          <p:txBody>
            <a:bodyPr wrap="square">
              <a:spAutoFit/>
            </a:bodyPr>
            <a:lstStyle/>
            <a:p>
              <a:pPr marL="452438" lvl="1" indent="-452438" algn="ctr"/>
              <a:r>
                <a:rPr lang="sv-SE" sz="2000" dirty="0">
                  <a:solidFill>
                    <a:schemeClr val="bg1"/>
                  </a:solidFill>
                </a:rPr>
                <a:t>Studielån</a:t>
              </a:r>
            </a:p>
          </p:txBody>
        </p:sp>
        <p:pic>
          <p:nvPicPr>
            <p:cNvPr id="17" name="Bildobjekt 16">
              <a:extLst>
                <a:ext uri="{FF2B5EF4-FFF2-40B4-BE49-F238E27FC236}">
                  <a16:creationId xmlns:a16="http://schemas.microsoft.com/office/drawing/2014/main" id="{6CD5AEF8-B1E9-55F8-1414-9FB7AFD8B1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0191" y="2060412"/>
              <a:ext cx="765118" cy="905490"/>
            </a:xfrm>
            <a:prstGeom prst="rect">
              <a:avLst/>
            </a:prstGeom>
          </p:spPr>
        </p:pic>
        <p:sp>
          <p:nvSpPr>
            <p:cNvPr id="18" name="Rektangel 17">
              <a:extLst>
                <a:ext uri="{FF2B5EF4-FFF2-40B4-BE49-F238E27FC236}">
                  <a16:creationId xmlns:a16="http://schemas.microsoft.com/office/drawing/2014/main" id="{AA4EB9E3-D1F6-22D6-9BBF-A8E7700F8EB1}"/>
                </a:ext>
              </a:extLst>
            </p:cNvPr>
            <p:cNvSpPr/>
            <p:nvPr/>
          </p:nvSpPr>
          <p:spPr>
            <a:xfrm>
              <a:off x="8755129" y="5286390"/>
              <a:ext cx="2587615" cy="400110"/>
            </a:xfrm>
            <a:prstGeom prst="rect">
              <a:avLst/>
            </a:prstGeom>
          </p:spPr>
          <p:txBody>
            <a:bodyPr wrap="square" lIns="0" rIns="0">
              <a:spAutoFit/>
            </a:bodyPr>
            <a:lstStyle/>
            <a:p>
              <a:pPr marL="0" lvl="1" algn="ctr"/>
              <a:r>
                <a:rPr lang="sv-SE" sz="2000" dirty="0">
                  <a:solidFill>
                    <a:prstClr val="white"/>
                  </a:solidFill>
                </a:rPr>
                <a:t>Kommunikationsskulder</a:t>
              </a:r>
            </a:p>
          </p:txBody>
        </p:sp>
        <p:pic>
          <p:nvPicPr>
            <p:cNvPr id="19" name="Bildobjekt 18">
              <a:extLst>
                <a:ext uri="{FF2B5EF4-FFF2-40B4-BE49-F238E27FC236}">
                  <a16:creationId xmlns:a16="http://schemas.microsoft.com/office/drawing/2014/main" id="{7FC4FC7B-E36F-9959-04A1-D481C04D73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0326" y="4113621"/>
              <a:ext cx="599448" cy="954075"/>
            </a:xfrm>
            <a:prstGeom prst="rect">
              <a:avLst/>
            </a:prstGeom>
          </p:spPr>
        </p:pic>
      </p:grpSp>
    </p:spTree>
    <p:extLst>
      <p:ext uri="{BB962C8B-B14F-4D97-AF65-F5344CB8AC3E}">
        <p14:creationId xmlns:p14="http://schemas.microsoft.com/office/powerpoint/2010/main" val="389195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VEM HAR SKULDER HOS KRONOFOGDEN?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52180"/>
            <a:ext cx="5118100" cy="1207365"/>
          </a:xfrm>
        </p:spPr>
        <p:txBody>
          <a:bodyPr>
            <a:normAutofit/>
          </a:bodyPr>
          <a:lstStyle/>
          <a:p>
            <a:r>
              <a:rPr lang="sv-SE" dirty="0">
                <a:latin typeface="Calibri" panose="020F0502020204030204" pitchFamily="34" charset="0"/>
              </a:rPr>
              <a:t>Vanligaste åldern: 35-44 år</a:t>
            </a:r>
          </a:p>
          <a:p>
            <a:r>
              <a:rPr lang="sv-SE" dirty="0">
                <a:latin typeface="Calibri" panose="020F0502020204030204" pitchFamily="34" charset="0"/>
              </a:rPr>
              <a:t>Två av tre är män</a:t>
            </a:r>
          </a:p>
          <a:p>
            <a:r>
              <a:rPr lang="sv-SE" dirty="0">
                <a:latin typeface="Calibri" panose="020F0502020204030204" pitchFamily="34" charset="0"/>
              </a:rPr>
              <a:t>Livshändelser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pic>
        <p:nvPicPr>
          <p:cNvPr id="17" name="Platshållare för bild 16" descr="En bild som visar text, person  Automatiskt genererad beskrivning">
            <a:extLst>
              <a:ext uri="{FF2B5EF4-FFF2-40B4-BE49-F238E27FC236}">
                <a16:creationId xmlns:a16="http://schemas.microsoft.com/office/drawing/2014/main" id="{331446B7-8E30-D751-A383-410793D53C1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6105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natur, regn, snö, utomhus  Automatiskt genererad beskrivning">
            <a:extLst>
              <a:ext uri="{FF2B5EF4-FFF2-40B4-BE49-F238E27FC236}">
                <a16:creationId xmlns:a16="http://schemas.microsoft.com/office/drawing/2014/main" id="{E705B5C0-0B70-336E-9011-E2AF487EE31C}"/>
              </a:ext>
            </a:extLst>
          </p:cNvPr>
          <p:cNvPicPr>
            <a:picLocks noChangeAspect="1"/>
          </p:cNvPicPr>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Platshållare för text 1">
            <a:extLst>
              <a:ext uri="{FF2B5EF4-FFF2-40B4-BE49-F238E27FC236}">
                <a16:creationId xmlns:a16="http://schemas.microsoft.com/office/drawing/2014/main" id="{D589C7C7-27D8-48DC-3BEB-14A454066538}"/>
              </a:ext>
            </a:extLst>
          </p:cNvPr>
          <p:cNvSpPr>
            <a:spLocks noGrp="1"/>
          </p:cNvSpPr>
          <p:nvPr>
            <p:ph type="body" sz="quarter" idx="16"/>
          </p:nvPr>
        </p:nvSpPr>
        <p:spPr>
          <a:xfrm>
            <a:off x="0" y="-1"/>
            <a:ext cx="12192000" cy="6858000"/>
          </a:xfrm>
          <a:solidFill>
            <a:srgbClr val="74BBC1">
              <a:alpha val="80000"/>
            </a:srgbClr>
          </a:solidFill>
        </p:spPr>
        <p:txBody>
          <a:bodyPr/>
          <a:lstStyle/>
          <a:p>
            <a:endParaRPr lang="sv-SE" dirty="0"/>
          </a:p>
        </p:txBody>
      </p:sp>
      <p:sp>
        <p:nvSpPr>
          <p:cNvPr id="5" name="Platshållare för text 4">
            <a:extLst>
              <a:ext uri="{FF2B5EF4-FFF2-40B4-BE49-F238E27FC236}">
                <a16:creationId xmlns:a16="http://schemas.microsoft.com/office/drawing/2014/main" id="{17F39310-49F8-E076-F2EC-217E0EE2DE2D}"/>
              </a:ext>
            </a:extLst>
          </p:cNvPr>
          <p:cNvSpPr>
            <a:spLocks noGrp="1"/>
          </p:cNvSpPr>
          <p:nvPr>
            <p:ph type="body" sz="quarter" idx="15"/>
          </p:nvPr>
        </p:nvSpPr>
        <p:spPr/>
        <p:txBody>
          <a:bodyPr/>
          <a:lstStyle/>
          <a:p>
            <a:endParaRPr lang="sv-SE"/>
          </a:p>
        </p:txBody>
      </p:sp>
      <p:sp>
        <p:nvSpPr>
          <p:cNvPr id="3" name="textruta 2">
            <a:extLst>
              <a:ext uri="{FF2B5EF4-FFF2-40B4-BE49-F238E27FC236}">
                <a16:creationId xmlns:a16="http://schemas.microsoft.com/office/drawing/2014/main" id="{F023468C-4350-8487-FF79-10CA23A4FBD7}"/>
              </a:ext>
            </a:extLst>
          </p:cNvPr>
          <p:cNvSpPr txBox="1"/>
          <p:nvPr/>
        </p:nvSpPr>
        <p:spPr>
          <a:xfrm>
            <a:off x="698904" y="728134"/>
            <a:ext cx="10052516" cy="643467"/>
          </a:xfrm>
          <a:prstGeom prst="rect">
            <a:avLst/>
          </a:prstGeom>
          <a:noFill/>
        </p:spPr>
        <p:txBody>
          <a:bodyPr wrap="square" rtlCol="0" anchor="t">
            <a:noAutofit/>
          </a:bodyPr>
          <a:lstStyle/>
          <a:p>
            <a:r>
              <a:rPr lang="sv-SE" sz="3000" b="1" dirty="0">
                <a:solidFill>
                  <a:schemeClr val="bg1"/>
                </a:solidFill>
                <a:latin typeface="Calibri" panose="020F0502020204030204" pitchFamily="34" charset="0"/>
                <a:ea typeface="Arial" charset="0"/>
                <a:cs typeface="Calibri" panose="020F0502020204030204" pitchFamily="34" charset="0"/>
              </a:rPr>
              <a:t>EKONOMISKT VÅLD</a:t>
            </a:r>
          </a:p>
        </p:txBody>
      </p:sp>
      <p:cxnSp>
        <p:nvCxnSpPr>
          <p:cNvPr id="4" name="Rak 16">
            <a:extLst>
              <a:ext uri="{FF2B5EF4-FFF2-40B4-BE49-F238E27FC236}">
                <a16:creationId xmlns:a16="http://schemas.microsoft.com/office/drawing/2014/main" id="{6C354F7F-9927-596D-92B6-1DFCFA833B55}"/>
              </a:ext>
            </a:extLst>
          </p:cNvPr>
          <p:cNvCxnSpPr>
            <a:cxnSpLocks/>
          </p:cNvCxnSpPr>
          <p:nvPr/>
        </p:nvCxnSpPr>
        <p:spPr>
          <a:xfrm flipH="1">
            <a:off x="815888" y="1323942"/>
            <a:ext cx="1006070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innehåll 6">
            <a:extLst>
              <a:ext uri="{FF2B5EF4-FFF2-40B4-BE49-F238E27FC236}">
                <a16:creationId xmlns:a16="http://schemas.microsoft.com/office/drawing/2014/main" id="{C4934CC8-64FB-C27B-1134-F671003B997A}"/>
              </a:ext>
            </a:extLst>
          </p:cNvPr>
          <p:cNvSpPr txBox="1">
            <a:spLocks/>
          </p:cNvSpPr>
          <p:nvPr/>
        </p:nvSpPr>
        <p:spPr>
          <a:xfrm>
            <a:off x="5954314" y="2253309"/>
            <a:ext cx="5118100" cy="300821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bg1"/>
                </a:solidFill>
                <a:latin typeface="Calibri" panose="020F0502020204030204" pitchFamily="34" charset="0"/>
              </a:rPr>
              <a:t>Skuldsätta personen genom att lån och krediter står i hens namn genom förfalskning av namnteckning.</a:t>
            </a:r>
          </a:p>
          <a:p>
            <a:r>
              <a:rPr lang="sv-SE" dirty="0">
                <a:solidFill>
                  <a:schemeClr val="bg1"/>
                </a:solidFill>
                <a:latin typeface="Calibri" panose="020F0502020204030204" pitchFamily="34" charset="0"/>
              </a:rPr>
              <a:t>Förstöra materiella saker. </a:t>
            </a:r>
          </a:p>
          <a:p>
            <a:r>
              <a:rPr lang="sv-SE" dirty="0">
                <a:solidFill>
                  <a:schemeClr val="bg1"/>
                </a:solidFill>
                <a:latin typeface="Calibri" panose="020F0502020204030204" pitchFamily="34" charset="0"/>
              </a:rPr>
              <a:t>Tvinga personen till att starta bolag.</a:t>
            </a:r>
          </a:p>
          <a:p>
            <a:pPr marL="0" indent="0">
              <a:buNone/>
            </a:pPr>
            <a:endParaRPr lang="sv-SE" dirty="0"/>
          </a:p>
        </p:txBody>
      </p:sp>
      <p:sp>
        <p:nvSpPr>
          <p:cNvPr id="9" name="Platshållare för innehåll 2">
            <a:extLst>
              <a:ext uri="{FF2B5EF4-FFF2-40B4-BE49-F238E27FC236}">
                <a16:creationId xmlns:a16="http://schemas.microsoft.com/office/drawing/2014/main" id="{85F81E30-BD83-89AC-6192-A1C918DBBA0E}"/>
              </a:ext>
            </a:extLst>
          </p:cNvPr>
          <p:cNvSpPr txBox="1">
            <a:spLocks/>
          </p:cNvSpPr>
          <p:nvPr/>
        </p:nvSpPr>
        <p:spPr>
          <a:xfrm>
            <a:off x="698904" y="2253309"/>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latin typeface="Calibri" panose="020F0502020204030204" pitchFamily="34" charset="0"/>
              </a:rPr>
              <a:t>Kontrollera hur personen använder pengar. </a:t>
            </a:r>
          </a:p>
          <a:p>
            <a:r>
              <a:rPr lang="sv-SE" sz="2000" dirty="0">
                <a:solidFill>
                  <a:schemeClr val="bg1"/>
                </a:solidFill>
                <a:latin typeface="Calibri" panose="020F0502020204030204" pitchFamily="34" charset="0"/>
              </a:rPr>
              <a:t>Förbjuda personen att ha egna pengar.</a:t>
            </a:r>
          </a:p>
          <a:p>
            <a:r>
              <a:rPr lang="sv-SE" sz="2000" dirty="0">
                <a:solidFill>
                  <a:schemeClr val="bg1"/>
                </a:solidFill>
                <a:latin typeface="Calibri" panose="020F0502020204030204" pitchFamily="34" charset="0"/>
              </a:rPr>
              <a:t>Gömma undan gemensamma pengar.</a:t>
            </a:r>
          </a:p>
          <a:p>
            <a:r>
              <a:rPr lang="sv-SE" sz="2000" dirty="0">
                <a:solidFill>
                  <a:schemeClr val="bg1"/>
                </a:solidFill>
                <a:latin typeface="Calibri" panose="020F0502020204030204" pitchFamily="34" charset="0"/>
              </a:rPr>
              <a:t>Tvinga personen att medverka i ekonomiska olagligheter.</a:t>
            </a:r>
          </a:p>
          <a:p>
            <a:r>
              <a:rPr lang="sv-SE" sz="2000" dirty="0">
                <a:solidFill>
                  <a:schemeClr val="bg1"/>
                </a:solidFill>
                <a:latin typeface="Calibri" panose="020F0502020204030204" pitchFamily="34" charset="0"/>
              </a:rPr>
              <a:t>Tvinga personen till att skuldsätta sig genom lån och krediter.</a:t>
            </a:r>
          </a:p>
          <a:p>
            <a:r>
              <a:rPr lang="sv-SE" sz="2000" dirty="0">
                <a:solidFill>
                  <a:schemeClr val="bg1"/>
                </a:solidFill>
                <a:latin typeface="Calibri" panose="020F0502020204030204" pitchFamily="34" charset="0"/>
              </a:rPr>
              <a:t>Skuldsätta personen genom att lån och krediter står i hens namn genom åtkomst till Bank-id.</a:t>
            </a:r>
          </a:p>
        </p:txBody>
      </p:sp>
      <p:sp>
        <p:nvSpPr>
          <p:cNvPr id="11" name="textruta 10">
            <a:extLst>
              <a:ext uri="{FF2B5EF4-FFF2-40B4-BE49-F238E27FC236}">
                <a16:creationId xmlns:a16="http://schemas.microsoft.com/office/drawing/2014/main" id="{48F8E48F-42D2-B7CB-30B7-E4B4409AD1FF}"/>
              </a:ext>
            </a:extLst>
          </p:cNvPr>
          <p:cNvSpPr txBox="1"/>
          <p:nvPr/>
        </p:nvSpPr>
        <p:spPr>
          <a:xfrm>
            <a:off x="714423" y="1573411"/>
            <a:ext cx="7942493" cy="400110"/>
          </a:xfrm>
          <a:prstGeom prst="rect">
            <a:avLst/>
          </a:prstGeom>
          <a:noFill/>
        </p:spPr>
        <p:txBody>
          <a:bodyPr wrap="square">
            <a:spAutoFit/>
          </a:bodyPr>
          <a:lstStyle/>
          <a:p>
            <a:pPr marL="0" indent="0">
              <a:buNone/>
            </a:pPr>
            <a:r>
              <a:rPr lang="sv-SE" sz="2000" b="1" dirty="0">
                <a:solidFill>
                  <a:schemeClr val="bg1"/>
                </a:solidFill>
              </a:rPr>
              <a:t>Innefattar många olika typer av maktutövande exempelvis:</a:t>
            </a:r>
          </a:p>
        </p:txBody>
      </p:sp>
    </p:spTree>
    <p:extLst>
      <p:ext uri="{BB962C8B-B14F-4D97-AF65-F5344CB8AC3E}">
        <p14:creationId xmlns:p14="http://schemas.microsoft.com/office/powerpoint/2010/main" val="27172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LITEN SKULD KAN BLI STOR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93106467"/>
              </p:ext>
            </p:extLst>
          </p:nvPr>
        </p:nvGraphicFramePr>
        <p:xfrm>
          <a:off x="601438" y="1352550"/>
          <a:ext cx="7310438" cy="3037840"/>
        </p:xfrm>
        <a:graphic>
          <a:graphicData uri="http://schemas.openxmlformats.org/drawingml/2006/table">
            <a:tbl>
              <a:tblPr firstRow="1" bandRow="1">
                <a:tableStyleId>{5C22544A-7EE6-4342-B048-85BDC9FD1C3A}</a:tableStyleId>
              </a:tblPr>
              <a:tblGrid>
                <a:gridCol w="3655219">
                  <a:extLst>
                    <a:ext uri="{9D8B030D-6E8A-4147-A177-3AD203B41FA5}">
                      <a16:colId xmlns:a16="http://schemas.microsoft.com/office/drawing/2014/main" val="2336489506"/>
                    </a:ext>
                  </a:extLst>
                </a:gridCol>
                <a:gridCol w="3655219">
                  <a:extLst>
                    <a:ext uri="{9D8B030D-6E8A-4147-A177-3AD203B41FA5}">
                      <a16:colId xmlns:a16="http://schemas.microsoft.com/office/drawing/2014/main" val="37883032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44999C"/>
                        </a:solidFill>
                        <a:latin typeface="+mn-lt"/>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44999C"/>
                          </a:solidFill>
                          <a:latin typeface="+mn-lt"/>
                        </a:rPr>
                        <a:t>KOSTNAD</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n-lt"/>
                        </a:rPr>
                        <a:t>Telefonräkning</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n-lt"/>
                        </a:rPr>
                        <a:t>+ 350 kr</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n-lt"/>
                        </a:rPr>
                        <a:t>Påminnelse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n-lt"/>
                        </a:rPr>
                        <a:t>+ 60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n-lt"/>
                        </a:rPr>
                        <a:t>Inkassokrav</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n-lt"/>
                        </a:rPr>
                        <a:t>+ 180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n-lt"/>
                        </a:rPr>
                        <a:t>Dröjsmålsränta</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n-lt"/>
                        </a:rPr>
                        <a:t>+ 30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n-lt"/>
                        </a:rPr>
                        <a:t>Betalningsföreläggande</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n-lt"/>
                        </a:rPr>
                        <a:t>+ 300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1900" dirty="0">
                          <a:latin typeface="+mn-lt"/>
                        </a:rPr>
                        <a:t>Ombudskostnader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n-lt"/>
                        </a:rPr>
                        <a:t>+ 380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1900" dirty="0">
                          <a:latin typeface="+mn-lt"/>
                        </a:rPr>
                        <a:t>Grundavgift hos Kronofogden</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b="1" dirty="0">
                          <a:latin typeface="+mn-lt"/>
                        </a:rPr>
                        <a:t>+ 600 kr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graphicFrame>
        <p:nvGraphicFramePr>
          <p:cNvPr id="3" name="Tabell 2">
            <a:extLst>
              <a:ext uri="{FF2B5EF4-FFF2-40B4-BE49-F238E27FC236}">
                <a16:creationId xmlns:a16="http://schemas.microsoft.com/office/drawing/2014/main" id="{E170ED21-3083-EB69-4468-07D40CA76B77}"/>
              </a:ext>
            </a:extLst>
          </p:cNvPr>
          <p:cNvGraphicFramePr>
            <a:graphicFrameLocks noGrp="1"/>
          </p:cNvGraphicFramePr>
          <p:nvPr>
            <p:extLst>
              <p:ext uri="{D42A27DB-BD31-4B8C-83A1-F6EECF244321}">
                <p14:modId xmlns:p14="http://schemas.microsoft.com/office/powerpoint/2010/main" val="2452939559"/>
              </p:ext>
            </p:extLst>
          </p:nvPr>
        </p:nvGraphicFramePr>
        <p:xfrm>
          <a:off x="601437" y="4608990"/>
          <a:ext cx="7642018" cy="396240"/>
        </p:xfrm>
        <a:graphic>
          <a:graphicData uri="http://schemas.openxmlformats.org/drawingml/2006/table">
            <a:tbl>
              <a:tblPr firstRow="1" bandRow="1">
                <a:tableStyleId>{5C22544A-7EE6-4342-B048-85BDC9FD1C3A}</a:tableStyleId>
              </a:tblPr>
              <a:tblGrid>
                <a:gridCol w="3821009">
                  <a:extLst>
                    <a:ext uri="{9D8B030D-6E8A-4147-A177-3AD203B41FA5}">
                      <a16:colId xmlns:a16="http://schemas.microsoft.com/office/drawing/2014/main" val="3063575448"/>
                    </a:ext>
                  </a:extLst>
                </a:gridCol>
                <a:gridCol w="3821009">
                  <a:extLst>
                    <a:ext uri="{9D8B030D-6E8A-4147-A177-3AD203B41FA5}">
                      <a16:colId xmlns:a16="http://schemas.microsoft.com/office/drawing/2014/main" val="193803683"/>
                    </a:ext>
                  </a:extLst>
                </a:gridCol>
              </a:tblGrid>
              <a:tr h="370840">
                <a:tc>
                  <a:txBody>
                    <a:bodyPr/>
                    <a:lstStyle/>
                    <a:p>
                      <a:r>
                        <a:rPr lang="sv-SE" sz="2000" b="1" dirty="0">
                          <a:solidFill>
                            <a:schemeClr val="tx1"/>
                          </a:solidFill>
                          <a:latin typeface="+mj-lt"/>
                        </a:rPr>
                        <a:t>Totalt</a:t>
                      </a:r>
                      <a:r>
                        <a:rPr lang="sv-SE" sz="2000" dirty="0">
                          <a:latin typeface="+mj-lt"/>
                        </a:rPr>
                        <a:t> </a:t>
                      </a:r>
                    </a:p>
                  </a:txBody>
                  <a:tcPr>
                    <a:solidFill>
                      <a:schemeClr val="accent4"/>
                    </a:solidFill>
                  </a:tcPr>
                </a:tc>
                <a:tc>
                  <a:txBody>
                    <a:bodyPr/>
                    <a:lstStyle/>
                    <a:p>
                      <a:pPr algn="ctr"/>
                      <a:r>
                        <a:rPr lang="sv-SE" sz="2000" b="1" dirty="0">
                          <a:solidFill>
                            <a:schemeClr val="tx1"/>
                          </a:solidFill>
                          <a:latin typeface="+mn-lt"/>
                        </a:rPr>
                        <a:t>                                      1 900 kronor</a:t>
                      </a:r>
                    </a:p>
                  </a:txBody>
                  <a:tcPr>
                    <a:solidFill>
                      <a:schemeClr val="accent4"/>
                    </a:solidFill>
                  </a:tcPr>
                </a:tc>
                <a:extLst>
                  <a:ext uri="{0D108BD9-81ED-4DB2-BD59-A6C34878D82A}">
                    <a16:rowId xmlns:a16="http://schemas.microsoft.com/office/drawing/2014/main" val="3467950951"/>
                  </a:ext>
                </a:extLst>
              </a:tr>
            </a:tbl>
          </a:graphicData>
        </a:graphic>
      </p:graphicFrame>
      <p:sp>
        <p:nvSpPr>
          <p:cNvPr id="8" name="Platshållare för text 3">
            <a:extLst>
              <a:ext uri="{FF2B5EF4-FFF2-40B4-BE49-F238E27FC236}">
                <a16:creationId xmlns:a16="http://schemas.microsoft.com/office/drawing/2014/main" id="{9026F7FE-84A9-D331-5D3F-A46EA40B68D3}"/>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290438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UTMÄTNING</a:t>
            </a:r>
          </a:p>
        </p:txBody>
      </p:sp>
      <p:pic>
        <p:nvPicPr>
          <p:cNvPr id="6" name="Platshållare för bild 5" descr="En bild som visar text  Automatiskt genererad beskrivning">
            <a:extLst>
              <a:ext uri="{FF2B5EF4-FFF2-40B4-BE49-F238E27FC236}">
                <a16:creationId xmlns:a16="http://schemas.microsoft.com/office/drawing/2014/main" id="{1DCBCC22-466F-054D-C76B-E19FB1EB255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Platshållare för text 3">
            <a:extLst>
              <a:ext uri="{FF2B5EF4-FFF2-40B4-BE49-F238E27FC236}">
                <a16:creationId xmlns:a16="http://schemas.microsoft.com/office/drawing/2014/main" id="{8089A586-F257-3DEA-6316-45DA987340D4}"/>
              </a:ext>
            </a:extLst>
          </p:cNvPr>
          <p:cNvSpPr>
            <a:spLocks noGrp="1"/>
          </p:cNvSpPr>
          <p:nvPr>
            <p:ph type="body" sz="quarter" idx="11"/>
          </p:nvPr>
        </p:nvSpPr>
        <p:spPr>
          <a:xfrm>
            <a:off x="809624" y="6400801"/>
            <a:ext cx="1795031" cy="213756"/>
          </a:xfrm>
        </p:spPr>
        <p:txBody>
          <a:bodyPr>
            <a:noAutofit/>
          </a:bodyPr>
          <a:lstStyle/>
          <a:p>
            <a:r>
              <a:rPr lang="sv-SE" dirty="0"/>
              <a:t>BYGG UPP EN STARK EKONOMI</a:t>
            </a:r>
          </a:p>
        </p:txBody>
      </p:sp>
    </p:spTree>
    <p:extLst>
      <p:ext uri="{BB962C8B-B14F-4D97-AF65-F5344CB8AC3E}">
        <p14:creationId xmlns:p14="http://schemas.microsoft.com/office/powerpoint/2010/main" val="38160190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6069</TotalTime>
  <Words>2167</Words>
  <Application>Microsoft Office PowerPoint</Application>
  <PresentationFormat>Bredbild</PresentationFormat>
  <Paragraphs>199</Paragraphs>
  <Slides>12</Slides>
  <Notes>12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Calibri</vt:lpstr>
      <vt:lpstr>Office-tema</vt:lpstr>
      <vt:lpstr>BYGG UPP EN STARK EKONOMI</vt:lpstr>
      <vt:lpstr>PowerPoint-presentation</vt:lpstr>
      <vt:lpstr>KRONOFOGDEN HAR MÅNGA VIKTIGA UPPGIFTER</vt:lpstr>
      <vt:lpstr>SÅ HÄR SER DET UT I DAG</vt:lpstr>
      <vt:lpstr>PowerPoint-presentation</vt:lpstr>
      <vt:lpstr>VEM HAR SKULDER HOS KRONOFOGDEN?</vt:lpstr>
      <vt:lpstr>PowerPoint-presentation</vt:lpstr>
      <vt:lpstr>LITEN SKULD KAN BLI STOR</vt:lpstr>
      <vt:lpstr>UTMÄTNING</vt:lpstr>
      <vt:lpstr>PowerPoint-presentation</vt:lpstr>
      <vt:lpstr>BRA HJÄLPMEDEL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BYGG UPP EN STARK EKONOMI</dc:title>
  <dc:creator>Vanda Brandt</dc:creator>
  <cp:lastModifiedBy>Vanda Brandt</cp:lastModifiedBy>
  <cp:revision>59</cp:revision>
  <cp:lastPrinted>2024-09-05T06:12:56Z</cp:lastPrinted>
  <dcterms:created xsi:type="dcterms:W3CDTF">2023-02-24T09:14:16Z</dcterms:created>
  <dcterms:modified xsi:type="dcterms:W3CDTF">2025-02-07T15:19:24Z</dcterms:modified>
</cp:coreProperties>
</file>