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2"/>
  </p:notesMasterIdLst>
  <p:sldIdLst>
    <p:sldId id="258" r:id="rId5"/>
    <p:sldId id="277" r:id="rId6"/>
    <p:sldId id="272" r:id="rId7"/>
    <p:sldId id="265" r:id="rId8"/>
    <p:sldId id="266" r:id="rId9"/>
    <p:sldId id="279" r:id="rId10"/>
    <p:sldId id="267" r:id="rId11"/>
    <p:sldId id="268" r:id="rId12"/>
    <p:sldId id="280" r:id="rId13"/>
    <p:sldId id="269" r:id="rId14"/>
    <p:sldId id="257" r:id="rId15"/>
    <p:sldId id="278" r:id="rId16"/>
    <p:sldId id="273" r:id="rId17"/>
    <p:sldId id="276" r:id="rId18"/>
    <p:sldId id="274" r:id="rId19"/>
    <p:sldId id="270" r:id="rId20"/>
    <p:sldId id="259" r:id="rId21"/>
  </p:sldIdLst>
  <p:sldSz cx="12192000" cy="6858000"/>
  <p:notesSz cx="6811963" cy="99425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amnlöst avsnitt" id="{5F85FBF7-986A-47D7-AECC-CEE1C8978535}">
          <p14:sldIdLst>
            <p14:sldId id="258"/>
            <p14:sldId id="277"/>
            <p14:sldId id="272"/>
            <p14:sldId id="265"/>
            <p14:sldId id="266"/>
            <p14:sldId id="279"/>
            <p14:sldId id="267"/>
            <p14:sldId id="268"/>
            <p14:sldId id="280"/>
            <p14:sldId id="269"/>
            <p14:sldId id="257"/>
            <p14:sldId id="278"/>
            <p14:sldId id="273"/>
            <p14:sldId id="276"/>
            <p14:sldId id="274"/>
            <p14:sldId id="270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6170" autoAdjust="0"/>
  </p:normalViewPr>
  <p:slideViewPr>
    <p:cSldViewPr snapToGrid="0" snapToObjects="1">
      <p:cViewPr varScale="1">
        <p:scale>
          <a:sx n="96" d="100"/>
          <a:sy n="96" d="100"/>
        </p:scale>
        <p:origin x="115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8" d="100"/>
          <a:sy n="78" d="100"/>
        </p:scale>
        <p:origin x="405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E62ABA-CD86-4BFF-8701-D3D9A7BC7246}" type="datetimeFigureOut">
              <a:rPr lang="sv-SE" smtClean="0"/>
              <a:t>2025-02-04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851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5DAF8-A597-4229-8956-3E656767B2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3764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45 min! 35 min snack, 5 min uppgift och 5 min frågor.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5DAF8-A597-4229-8956-3E656767B260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48566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b="1" dirty="0"/>
              <a:t>Frågor?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Det kan återfinns krockar mellan vad du vill, vad församlingen, den hjälpsökande och samhället vill. Dvs</a:t>
            </a:r>
            <a:r>
              <a:rPr lang="sv-SE" baseline="0" dirty="0"/>
              <a:t> vilka mål ni har med hjälpen! Börja med att vara tydlig för dig själv…vad vill du. Har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Ex. doktorandkurs</a:t>
            </a:r>
            <a:r>
              <a:rPr lang="sv-SE" baseline="0" dirty="0"/>
              <a:t> som sociala innovationer. Diakonala org. har varit med att starta hemsjukvård, Fritidsbanker, </a:t>
            </a:r>
            <a:r>
              <a:rPr lang="sv-SE" baseline="0" dirty="0" err="1"/>
              <a:t>St</a:t>
            </a:r>
            <a:r>
              <a:rPr lang="sv-SE" baseline="0" dirty="0"/>
              <a:t> </a:t>
            </a:r>
            <a:r>
              <a:rPr lang="sv-SE" baseline="0" dirty="0" err="1"/>
              <a:t>Marry</a:t>
            </a:r>
            <a:r>
              <a:rPr lang="sv-SE" baseline="0" dirty="0"/>
              <a:t> (</a:t>
            </a:r>
            <a:r>
              <a:rPr lang="sv-SE" baseline="0" dirty="0" err="1"/>
              <a:t>arbetsrehab</a:t>
            </a:r>
            <a:r>
              <a:rPr lang="sv-SE" baseline="0" dirty="0"/>
              <a:t>), hospice osv.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3FD4B-1391-7946-A8ED-18550D8B130B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462135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dirty="0"/>
              <a:t>Vilket eller vilka </a:t>
            </a:r>
            <a:r>
              <a:rPr lang="sv-SE" sz="1200" b="1" dirty="0"/>
              <a:t>mål</a:t>
            </a:r>
            <a:r>
              <a:rPr lang="sv-SE" sz="1200" dirty="0"/>
              <a:t>?</a:t>
            </a:r>
          </a:p>
          <a:p>
            <a:r>
              <a:rPr lang="sv-SE" sz="1200" dirty="0"/>
              <a:t>Kortsiktig och/eller långsiktig hjälp?</a:t>
            </a:r>
          </a:p>
          <a:p>
            <a:r>
              <a:rPr lang="sv-SE" sz="1200" dirty="0"/>
              <a:t>Mildra eller bekämpa?</a:t>
            </a:r>
          </a:p>
          <a:p>
            <a:r>
              <a:rPr lang="sv-SE" sz="1200" dirty="0"/>
              <a:t>Vilken eller vilka </a:t>
            </a:r>
            <a:r>
              <a:rPr lang="sv-SE" sz="1200" b="1" dirty="0"/>
              <a:t>roller</a:t>
            </a:r>
            <a:endParaRPr lang="sv-SE" sz="1200" dirty="0"/>
          </a:p>
          <a:p>
            <a:r>
              <a:rPr lang="sv-SE" sz="1200" dirty="0"/>
              <a:t>Vilka verksamheter/</a:t>
            </a:r>
            <a:r>
              <a:rPr lang="sv-SE" sz="1200" b="1" dirty="0"/>
              <a:t>metoder</a:t>
            </a:r>
            <a:r>
              <a:rPr lang="sv-SE" sz="1200" dirty="0"/>
              <a:t>?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5DAF8-A597-4229-8956-3E656767B260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47894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Vad bistår ni med i församlingen? Fundera 5 min.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5DAF8-A597-4229-8956-3E656767B260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6654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73869">
              <a:defRPr/>
            </a:pPr>
            <a:r>
              <a:rPr lang="sv-SE" dirty="0"/>
              <a:t>Ge kort exemplet!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3FD4B-1391-7946-A8ED-18550D8B130B}" type="slidenum">
              <a:rPr lang="sv-SE" smtClean="0"/>
              <a:pPr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622008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Akut nödbistånd och informationsskyldigheten, inte att förglömma.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E4DBE-2DB3-4403-8E78-A2354A2E9B6B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6468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E4DBE-2DB3-4403-8E78-A2354A2E9B6B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7020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35BF2-85D5-404D-8153-DE011A72B397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23704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5DAF8-A597-4229-8956-3E656767B260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7564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5DAF8-A597-4229-8956-3E656767B260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5012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81197" y="4784834"/>
            <a:ext cx="5449570" cy="4853435"/>
          </a:xfrm>
        </p:spPr>
        <p:txBody>
          <a:bodyPr/>
          <a:lstStyle/>
          <a:p>
            <a:r>
              <a:rPr lang="sv-SE" sz="1200" kern="1200" dirty="0">
                <a:effectLst/>
                <a:ea typeface="+mn-ea"/>
                <a:cs typeface="+mn-cs"/>
              </a:rPr>
              <a:t>Vad som definieras som </a:t>
            </a:r>
            <a:r>
              <a:rPr lang="sv-SE" sz="1200" i="1" kern="1200" dirty="0">
                <a:effectLst/>
                <a:ea typeface="+mn-ea"/>
                <a:cs typeface="+mn-cs"/>
              </a:rPr>
              <a:t>fattigdom</a:t>
            </a:r>
            <a:r>
              <a:rPr lang="sv-SE" sz="1200" kern="1200" dirty="0">
                <a:effectLst/>
                <a:ea typeface="+mn-ea"/>
                <a:cs typeface="+mn-cs"/>
              </a:rPr>
              <a:t> och vem som anses vara </a:t>
            </a:r>
            <a:r>
              <a:rPr lang="sv-SE" sz="1200" i="1" kern="1200" dirty="0">
                <a:effectLst/>
                <a:ea typeface="+mn-ea"/>
                <a:cs typeface="+mn-cs"/>
              </a:rPr>
              <a:t>fattig,</a:t>
            </a:r>
            <a:r>
              <a:rPr lang="sv-SE" sz="1200" kern="1200" dirty="0">
                <a:effectLst/>
                <a:ea typeface="+mn-ea"/>
                <a:cs typeface="+mn-cs"/>
              </a:rPr>
              <a:t> är beroende av tid, plats och samhälle, ideologiska idéer och värderingar, vilka definitioner, avgränsningar och beskrivningar som tillämpas.</a:t>
            </a:r>
          </a:p>
          <a:p>
            <a:endParaRPr lang="en-GB" sz="1200" kern="1200" dirty="0">
              <a:effectLst/>
              <a:ea typeface="+mn-ea"/>
              <a:cs typeface="+mn-cs"/>
            </a:endParaRPr>
          </a:p>
          <a:p>
            <a:r>
              <a:rPr lang="en-GB" sz="1200" kern="1200" dirty="0" err="1">
                <a:effectLst/>
                <a:ea typeface="+mn-ea"/>
                <a:cs typeface="+mn-cs"/>
              </a:rPr>
              <a:t>Svårt</a:t>
            </a:r>
            <a:r>
              <a:rPr lang="en-GB" sz="1200" kern="1200" dirty="0">
                <a:effectLst/>
                <a:ea typeface="+mn-ea"/>
                <a:cs typeface="+mn-cs"/>
              </a:rPr>
              <a:t> </a:t>
            </a:r>
            <a:r>
              <a:rPr lang="en-GB" sz="1200" kern="1200" dirty="0" err="1">
                <a:effectLst/>
                <a:ea typeface="+mn-ea"/>
                <a:cs typeface="+mn-cs"/>
              </a:rPr>
              <a:t>att</a:t>
            </a:r>
            <a:r>
              <a:rPr lang="en-GB" sz="1200" kern="1200" dirty="0">
                <a:effectLst/>
                <a:ea typeface="+mn-ea"/>
                <a:cs typeface="+mn-cs"/>
              </a:rPr>
              <a:t> ha </a:t>
            </a:r>
            <a:r>
              <a:rPr lang="en-GB" sz="1200" kern="1200" dirty="0" err="1">
                <a:effectLst/>
                <a:ea typeface="+mn-ea"/>
                <a:cs typeface="+mn-cs"/>
              </a:rPr>
              <a:t>ett</a:t>
            </a:r>
            <a:r>
              <a:rPr lang="en-GB" sz="1200" kern="1200" dirty="0">
                <a:effectLst/>
                <a:ea typeface="+mn-ea"/>
                <a:cs typeface="+mn-cs"/>
              </a:rPr>
              <a:t> </a:t>
            </a:r>
            <a:r>
              <a:rPr lang="en-GB" sz="1200" kern="1200" dirty="0" err="1">
                <a:effectLst/>
                <a:ea typeface="+mn-ea"/>
                <a:cs typeface="+mn-cs"/>
              </a:rPr>
              <a:t>neutralt</a:t>
            </a:r>
            <a:r>
              <a:rPr lang="en-GB" sz="1200" kern="1200" dirty="0">
                <a:effectLst/>
                <a:ea typeface="+mn-ea"/>
                <a:cs typeface="+mn-cs"/>
              </a:rPr>
              <a:t> </a:t>
            </a:r>
            <a:r>
              <a:rPr lang="en-GB" sz="1200" kern="1200" dirty="0" err="1">
                <a:effectLst/>
                <a:ea typeface="+mn-ea"/>
                <a:cs typeface="+mn-cs"/>
              </a:rPr>
              <a:t>förhållande</a:t>
            </a:r>
            <a:r>
              <a:rPr lang="en-GB" sz="1200" kern="1200" dirty="0">
                <a:effectLst/>
                <a:ea typeface="+mn-ea"/>
                <a:cs typeface="+mn-cs"/>
              </a:rPr>
              <a:t> till </a:t>
            </a:r>
            <a:r>
              <a:rPr lang="en-GB" sz="1200" kern="1200" dirty="0" err="1">
                <a:effectLst/>
                <a:ea typeface="+mn-ea"/>
                <a:cs typeface="+mn-cs"/>
              </a:rPr>
              <a:t>fattiga</a:t>
            </a:r>
            <a:r>
              <a:rPr lang="en-GB" sz="1200" kern="1200" dirty="0">
                <a:effectLst/>
                <a:ea typeface="+mn-ea"/>
                <a:cs typeface="+mn-cs"/>
              </a:rPr>
              <a:t> </a:t>
            </a:r>
            <a:r>
              <a:rPr lang="en-GB" sz="1200" kern="1200" dirty="0" err="1">
                <a:effectLst/>
                <a:ea typeface="+mn-ea"/>
                <a:cs typeface="+mn-cs"/>
              </a:rPr>
              <a:t>och</a:t>
            </a:r>
            <a:r>
              <a:rPr lang="en-GB" sz="1200" kern="1200" dirty="0">
                <a:effectLst/>
                <a:ea typeface="+mn-ea"/>
                <a:cs typeface="+mn-cs"/>
              </a:rPr>
              <a:t> </a:t>
            </a:r>
            <a:r>
              <a:rPr lang="en-GB" sz="1200" kern="1200" dirty="0" err="1">
                <a:effectLst/>
                <a:ea typeface="+mn-ea"/>
                <a:cs typeface="+mn-cs"/>
              </a:rPr>
              <a:t>fattigdom</a:t>
            </a:r>
            <a:r>
              <a:rPr lang="en-GB" sz="1200" kern="1200" dirty="0">
                <a:effectLst/>
                <a:ea typeface="+mn-ea"/>
                <a:cs typeface="+mn-cs"/>
              </a:rPr>
              <a:t>.</a:t>
            </a:r>
          </a:p>
          <a:p>
            <a:endParaRPr lang="en-GB" sz="1200" kern="1200" dirty="0">
              <a:effectLst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lang="sv-SE" b="0" i="0" dirty="0">
                <a:effectLst/>
              </a:rPr>
              <a:t>Materiell och social fattigdom innebär att man inte har råd med en viss levnadsstandard. En person som inte har råd med fem eller fler av dessa utgiftsposter anses leva i materiell och social fattigdom. Detta mäts genom att undersöka om personer:</a:t>
            </a:r>
          </a:p>
          <a:p>
            <a:pPr algn="l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sv-SE" b="0" i="0" dirty="0">
                <a:effectLst/>
              </a:rPr>
              <a:t>Kan betala oförutsedda utgifter på 14 000 kronor</a:t>
            </a:r>
          </a:p>
          <a:p>
            <a:pPr algn="l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sv-SE" b="0" i="0" dirty="0">
                <a:effectLst/>
              </a:rPr>
              <a:t>Har råd med en veckas semester per år</a:t>
            </a:r>
          </a:p>
          <a:p>
            <a:pPr algn="l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sv-SE" b="0" i="0" dirty="0">
                <a:effectLst/>
              </a:rPr>
              <a:t>Kan betala skulder inom utsatt tid: bostadslån, hyra, räkningar, avbetalningsköp</a:t>
            </a:r>
          </a:p>
          <a:p>
            <a:pPr algn="l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sv-SE" b="0" i="0" dirty="0">
                <a:effectLst/>
              </a:rPr>
              <a:t>Har råd med en måltid med kött, kyckling, fisk eller motsvarande vegetariskt alternativ varannan dag</a:t>
            </a:r>
          </a:p>
          <a:p>
            <a:pPr algn="l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sv-SE" b="0" i="0" dirty="0">
                <a:effectLst/>
              </a:rPr>
              <a:t>Har råd att hålla bostaden tillräckligt varm</a:t>
            </a:r>
          </a:p>
          <a:p>
            <a:pPr algn="l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sv-SE" b="0" i="0" dirty="0">
                <a:effectLst/>
              </a:rPr>
              <a:t>Har råd med tillgång till bil</a:t>
            </a:r>
          </a:p>
          <a:p>
            <a:pPr algn="l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sv-SE" b="0" i="0" dirty="0">
                <a:effectLst/>
              </a:rPr>
              <a:t>Har råd med tillgång till internet</a:t>
            </a:r>
          </a:p>
          <a:p>
            <a:pPr algn="l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sv-SE" b="0" i="0" dirty="0">
                <a:effectLst/>
              </a:rPr>
              <a:t>Har råd att ersätta utslitna möbler</a:t>
            </a:r>
          </a:p>
          <a:p>
            <a:pPr algn="l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sv-SE" b="0" i="0" dirty="0">
                <a:effectLst/>
              </a:rPr>
              <a:t>Har råd att ersätta utslitna kläder</a:t>
            </a:r>
          </a:p>
          <a:p>
            <a:pPr algn="l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sv-SE" b="0" i="0" dirty="0">
                <a:effectLst/>
              </a:rPr>
              <a:t>Har minst två par skor (inklusive ett par allvädersskor)</a:t>
            </a:r>
          </a:p>
          <a:p>
            <a:pPr algn="l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sv-SE" b="0" i="0" dirty="0">
                <a:effectLst/>
              </a:rPr>
              <a:t>Har råd att spendera en mindre summa på sig själv varje vecka</a:t>
            </a:r>
          </a:p>
          <a:p>
            <a:pPr algn="l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sv-SE" b="0" i="0" dirty="0">
                <a:effectLst/>
              </a:rPr>
              <a:t>Har råd att regelbundet delta i någon fritidsaktivitet som kostar pengar</a:t>
            </a:r>
          </a:p>
          <a:p>
            <a:pPr algn="l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sv-SE" b="0" i="0" dirty="0">
                <a:effectLst/>
              </a:rPr>
              <a:t>Har råd att träffa familj eller vänner för att fika eller äta middag minst en gång i månaden</a:t>
            </a:r>
          </a:p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1E4DBE-2DB3-4403-8E78-A2354A2E9B6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29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5DAF8-A597-4229-8956-3E656767B260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6108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/>
              <a:t>Ca 10 500</a:t>
            </a:r>
            <a:r>
              <a:rPr lang="sv-SE" sz="1200" baseline="0" dirty="0"/>
              <a:t> befolkning. 1,6 miljoner personer lever i relativ fattigdom. 4% innebär 420 000 personer lever i absolut fattigdom.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/>
              <a:t>205 000 hushåll fick ekonomiskt bistånd 2018. Ungefär vart tjugonde hushåll. Uppgick till 11,2 miljarder kr och betalades till ca 400 000 mottagare, varav 140 000 var barn (Socialstyrelsen).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E4DBE-2DB3-4403-8E78-A2354A2E9B6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028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5DAF8-A597-4229-8956-3E656767B260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63765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Om du får hjälp beror på var du bor och när du söker stöd. Ingen rättighet!</a:t>
            </a:r>
          </a:p>
          <a:p>
            <a:r>
              <a:rPr lang="sv-SE" dirty="0"/>
              <a:t>Viss</a:t>
            </a:r>
            <a:r>
              <a:rPr lang="sv-SE" baseline="0" dirty="0"/>
              <a:t> tillgång går dock att påverka! Ex. genom samarbeten!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1E4DBE-2DB3-4403-8E78-A2354A2E9B6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2436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Isär dragningen,</a:t>
            </a:r>
            <a:r>
              <a:rPr lang="sv-SE" baseline="0" dirty="0"/>
              <a:t> klyftorna ökar, vissa halkar efter, inflationen- mat och el, ekonomiska utsattheten, lågkonjunktur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E4DBE-2DB3-4403-8E78-A2354A2E9B6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6139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Referenser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Lindberg, Malin, Johan Hvenmark, Cecilia </a:t>
            </a:r>
            <a:r>
              <a:rPr lang="sv-SE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Nahnfeldt</a:t>
            </a: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&amp; Niklas Hill (2022b) </a:t>
            </a:r>
            <a:r>
              <a:rPr lang="sv-SE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Social innovation för arbetslivsinkludering – insatser och insikter från Sveriges civilsamhälle.</a:t>
            </a: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Luleå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Luleå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tekniska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universitet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sv-S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Trägårdh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Lars (2010) Rethinking the Nordic welfare state through a neo-Hegelian theory of state and civil society [Article]. 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Journal of Political Ideologies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15(3), 227-239. https://doi.org/10.1080/13569317.2010.513853 </a:t>
            </a:r>
            <a:endParaRPr lang="sv-S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11C35-CF9A-497D-8A40-13AF527B2B05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3963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gr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1AC0CE8D-5B11-844D-B7BF-7DA354BFE6E4}"/>
              </a:ext>
            </a:extLst>
          </p:cNvPr>
          <p:cNvSpPr/>
          <p:nvPr/>
        </p:nvSpPr>
        <p:spPr>
          <a:xfrm>
            <a:off x="0" y="0"/>
            <a:ext cx="12192000" cy="60915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4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9" name="textruta 8" hidden="1"/>
          <p:cNvSpPr txBox="1"/>
          <p:nvPr/>
        </p:nvSpPr>
        <p:spPr>
          <a:xfrm>
            <a:off x="2083443" y="73036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145087" y="6472147"/>
            <a:ext cx="1901825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C04898B8-31D3-5543-8E6A-A1869B621A74}" type="datetime1">
              <a:rPr lang="sv-SE" smtClean="0"/>
              <a:pPr/>
              <a:t>2025-02-04</a:t>
            </a:fld>
            <a:endParaRPr lang="sv-SE" dirty="0"/>
          </a:p>
        </p:txBody>
      </p:sp>
      <p:sp>
        <p:nvSpPr>
          <p:cNvPr id="18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28272" y="6472147"/>
            <a:ext cx="3305969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256838" y="6472147"/>
            <a:ext cx="446547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FDB6F04-D3C7-6B47-9989-671AF2CFAC3B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ledning grö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9532349B-0515-1548-80DC-6363190C552E}"/>
              </a:ext>
            </a:extLst>
          </p:cNvPr>
          <p:cNvSpPr/>
          <p:nvPr/>
        </p:nvSpPr>
        <p:spPr>
          <a:xfrm>
            <a:off x="0" y="0"/>
            <a:ext cx="12192000" cy="60915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innehåll 2"/>
          <p:cNvSpPr>
            <a:spLocks noGrp="1"/>
          </p:cNvSpPr>
          <p:nvPr>
            <p:ph idx="1"/>
          </p:nvPr>
        </p:nvSpPr>
        <p:spPr>
          <a:xfrm>
            <a:off x="1160890" y="2342195"/>
            <a:ext cx="10192910" cy="3705906"/>
          </a:xfrm>
          <a:prstGeom prst="rect">
            <a:avLst/>
          </a:prstGeom>
        </p:spPr>
        <p:txBody>
          <a:bodyPr lIns="90000" rIns="90000"/>
          <a:lstStyle>
            <a:lvl1pPr marL="270900" indent="-270900">
              <a:spcBef>
                <a:spcPts val="1600"/>
              </a:spcBef>
              <a:buFont typeface="Arial" charset="0"/>
              <a:buChar char="•"/>
              <a:defRPr sz="20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145087" y="6472147"/>
            <a:ext cx="1901825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95000"/>
                    <a:alpha val="75000"/>
                  </a:schemeClr>
                </a:solidFill>
              </a:defRPr>
            </a:lvl1pPr>
          </a:lstStyle>
          <a:p>
            <a:fld id="{712E37E1-1FC3-CB4E-B5CF-FC0A77A47541}" type="datetime1">
              <a:rPr lang="sv-SE" smtClean="0"/>
              <a:t>2025-02-04</a:t>
            </a:fld>
            <a:endParaRPr lang="sv-SE" dirty="0"/>
          </a:p>
        </p:txBody>
      </p:sp>
      <p:sp>
        <p:nvSpPr>
          <p:cNvPr id="2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28272" y="6472147"/>
            <a:ext cx="3305969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alpha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2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256838" y="6472147"/>
            <a:ext cx="446547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alpha val="75000"/>
                  </a:schemeClr>
                </a:solidFill>
              </a:defRPr>
            </a:lvl1pPr>
          </a:lstStyle>
          <a:p>
            <a:fld id="{5FDB6F04-D3C7-6B47-9989-671AF2CFAC3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F8DBE1AE-6CA5-AE4A-B874-7FC6F3DDD9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0890" y="635944"/>
            <a:ext cx="10192909" cy="1588126"/>
          </a:xfrm>
          <a:prstGeom prst="rect">
            <a:avLst/>
          </a:prstGeom>
        </p:spPr>
        <p:txBody>
          <a:bodyPr wrap="square">
            <a:normAutofit/>
          </a:bodyPr>
          <a:lstStyle>
            <a:lvl1pPr>
              <a:lnSpc>
                <a:spcPct val="100000"/>
              </a:lnSpc>
              <a:defRPr sz="5000">
                <a:solidFill>
                  <a:schemeClr val="tx1"/>
                </a:solidFill>
                <a:latin typeface="+mn-lt"/>
                <a:ea typeface="FoundrySterling-LightOSF" charset="0"/>
                <a:cs typeface="FoundrySterling-LightOSF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3629646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nledning helgrö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innehåll 2"/>
          <p:cNvSpPr>
            <a:spLocks noGrp="1"/>
          </p:cNvSpPr>
          <p:nvPr>
            <p:ph idx="1"/>
          </p:nvPr>
        </p:nvSpPr>
        <p:spPr>
          <a:xfrm>
            <a:off x="1160890" y="2342195"/>
            <a:ext cx="10192910" cy="3705906"/>
          </a:xfrm>
          <a:prstGeom prst="rect">
            <a:avLst/>
          </a:prstGeom>
        </p:spPr>
        <p:txBody>
          <a:bodyPr lIns="90000" rIns="90000"/>
          <a:lstStyle>
            <a:lvl1pPr marL="270900" indent="-270900">
              <a:spcBef>
                <a:spcPts val="1600"/>
              </a:spcBef>
              <a:buFont typeface="Arial" charset="0"/>
              <a:buChar char="•"/>
              <a:defRPr sz="20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F8DBE1AE-6CA5-AE4A-B874-7FC6F3DDD9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0890" y="635944"/>
            <a:ext cx="10192909" cy="1588126"/>
          </a:xfrm>
          <a:prstGeom prst="rect">
            <a:avLst/>
          </a:prstGeom>
        </p:spPr>
        <p:txBody>
          <a:bodyPr wrap="square">
            <a:normAutofit/>
          </a:bodyPr>
          <a:lstStyle>
            <a:lvl1pPr>
              <a:lnSpc>
                <a:spcPct val="100000"/>
              </a:lnSpc>
              <a:defRPr sz="5000">
                <a:solidFill>
                  <a:schemeClr val="tx1"/>
                </a:solidFill>
                <a:latin typeface="+mn-lt"/>
                <a:ea typeface="FoundrySterling-LightOSF" charset="0"/>
                <a:cs typeface="FoundrySterling-LightOSF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5910422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145087" y="6472147"/>
            <a:ext cx="1901825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5"/>
                </a:solidFill>
              </a:defRPr>
            </a:lvl1pPr>
          </a:lstStyle>
          <a:p>
            <a:fld id="{707A3CF2-D7FA-1346-B517-F40DABB5FBE6}" type="datetime1">
              <a:rPr lang="sv-SE" smtClean="0"/>
              <a:t>2025-02-04</a:t>
            </a:fld>
            <a:endParaRPr lang="sv-SE" dirty="0"/>
          </a:p>
        </p:txBody>
      </p:sp>
      <p:sp>
        <p:nvSpPr>
          <p:cNvPr id="10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28272" y="6472147"/>
            <a:ext cx="3305969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5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256838" y="6472147"/>
            <a:ext cx="446547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5"/>
                </a:solidFill>
              </a:defRPr>
            </a:lvl1pPr>
          </a:lstStyle>
          <a:p>
            <a:fld id="{5FDB6F04-D3C7-6B47-9989-671AF2CFAC3B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90"/>
            <a:ext cx="4184036" cy="38807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90"/>
            <a:ext cx="4184034" cy="388077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019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bild helgrö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4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9" name="textruta 8"/>
          <p:cNvSpPr txBox="1"/>
          <p:nvPr/>
        </p:nvSpPr>
        <p:spPr>
          <a:xfrm>
            <a:off x="2083443" y="73036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745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40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9" name="textruta 8" hidden="1"/>
          <p:cNvSpPr txBox="1"/>
          <p:nvPr/>
        </p:nvSpPr>
        <p:spPr>
          <a:xfrm>
            <a:off x="2083443" y="73036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145087" y="6472147"/>
            <a:ext cx="1901825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5"/>
                </a:solidFill>
              </a:defRPr>
            </a:lvl1pPr>
          </a:lstStyle>
          <a:p>
            <a:fld id="{C04898B8-31D3-5543-8E6A-A1869B621A74}" type="datetime1">
              <a:rPr lang="sv-SE" smtClean="0"/>
              <a:t>2025-02-04</a:t>
            </a:fld>
            <a:endParaRPr lang="sv-SE" dirty="0"/>
          </a:p>
        </p:txBody>
      </p:sp>
      <p:sp>
        <p:nvSpPr>
          <p:cNvPr id="18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28272" y="6472147"/>
            <a:ext cx="3305969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5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256838" y="6472147"/>
            <a:ext cx="446547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5"/>
                </a:solidFill>
              </a:defRPr>
            </a:lvl1pPr>
          </a:lstStyle>
          <a:p>
            <a:fld id="{5FDB6F04-D3C7-6B47-9989-671AF2CFAC3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7636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60890" y="2364132"/>
            <a:ext cx="10192910" cy="3705906"/>
          </a:xfrm>
          <a:prstGeom prst="rect">
            <a:avLst/>
          </a:prstGeom>
        </p:spPr>
        <p:txBody>
          <a:bodyPr lIns="90000" rIns="90000"/>
          <a:lstStyle>
            <a:lvl1pPr marL="270900" indent="-270900">
              <a:spcBef>
                <a:spcPts val="1600"/>
              </a:spcBef>
              <a:buFont typeface="Arial" charset="0"/>
              <a:buChar char="•"/>
              <a:defRPr sz="20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textruta 7" hidden="1"/>
          <p:cNvSpPr txBox="1"/>
          <p:nvPr/>
        </p:nvSpPr>
        <p:spPr>
          <a:xfrm>
            <a:off x="11712271" y="619406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sp>
        <p:nvSpPr>
          <p:cNvPr id="22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145087" y="6472147"/>
            <a:ext cx="1901825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5"/>
                </a:solidFill>
              </a:defRPr>
            </a:lvl1pPr>
          </a:lstStyle>
          <a:p>
            <a:fld id="{A1842C5F-C4BA-9F4B-A6BD-5AAD208F4BB2}" type="datetime1">
              <a:rPr lang="sv-SE" smtClean="0"/>
              <a:t>2025-02-04</a:t>
            </a:fld>
            <a:endParaRPr lang="sv-SE" dirty="0"/>
          </a:p>
        </p:txBody>
      </p:sp>
      <p:sp>
        <p:nvSpPr>
          <p:cNvPr id="23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28272" y="6472147"/>
            <a:ext cx="3305969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5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24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256838" y="6472147"/>
            <a:ext cx="446547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5"/>
                </a:solidFill>
              </a:defRPr>
            </a:lvl1pPr>
          </a:lstStyle>
          <a:p>
            <a:fld id="{5FDB6F04-D3C7-6B47-9989-671AF2CFAC3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916FAFFD-77B7-FE43-B452-AF5615D694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0890" y="556432"/>
            <a:ext cx="10192909" cy="1588126"/>
          </a:xfrm>
          <a:prstGeom prst="rect">
            <a:avLst/>
          </a:prstGeom>
        </p:spPr>
        <p:txBody>
          <a:bodyPr wrap="square" anchor="b" anchorCtr="0">
            <a:normAutofit/>
          </a:bodyPr>
          <a:lstStyle>
            <a:lvl1pPr>
              <a:lnSpc>
                <a:spcPct val="100000"/>
              </a:lnSpc>
              <a:defRPr sz="5000">
                <a:solidFill>
                  <a:schemeClr val="accent1"/>
                </a:solidFill>
                <a:latin typeface="+mn-lt"/>
                <a:ea typeface="FoundrySterling-LightOSF" charset="0"/>
                <a:cs typeface="FoundrySterling-LightOSF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ed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60890" y="3273949"/>
            <a:ext cx="9829665" cy="2819534"/>
          </a:xfrm>
          <a:prstGeom prst="rect">
            <a:avLst/>
          </a:prstGeom>
        </p:spPr>
        <p:txBody>
          <a:bodyPr lIns="90000" rIns="90000"/>
          <a:lstStyle>
            <a:lvl1pPr marL="270900" indent="-270900">
              <a:spcBef>
                <a:spcPts val="1600"/>
              </a:spcBef>
              <a:buFont typeface="Arial" charset="0"/>
              <a:buChar char="•"/>
              <a:defRPr sz="20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textruta 7" hidden="1"/>
          <p:cNvSpPr txBox="1"/>
          <p:nvPr/>
        </p:nvSpPr>
        <p:spPr>
          <a:xfrm>
            <a:off x="11712271" y="619406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sp>
        <p:nvSpPr>
          <p:cNvPr id="22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145087" y="6472147"/>
            <a:ext cx="1901825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5"/>
                </a:solidFill>
              </a:defRPr>
            </a:lvl1pPr>
          </a:lstStyle>
          <a:p>
            <a:fld id="{A89C7D60-F789-FA4F-A123-FB3F50090CBA}" type="datetime1">
              <a:rPr lang="sv-SE" smtClean="0"/>
              <a:t>2025-02-04</a:t>
            </a:fld>
            <a:endParaRPr lang="sv-SE" dirty="0"/>
          </a:p>
        </p:txBody>
      </p:sp>
      <p:sp>
        <p:nvSpPr>
          <p:cNvPr id="23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28272" y="6472147"/>
            <a:ext cx="3305969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5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24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256838" y="6472147"/>
            <a:ext cx="446547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5"/>
                </a:solidFill>
              </a:defRPr>
            </a:lvl1pPr>
          </a:lstStyle>
          <a:p>
            <a:fld id="{5FDB6F04-D3C7-6B47-9989-671AF2CFAC3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text 2"/>
          <p:cNvSpPr>
            <a:spLocks noGrp="1"/>
          </p:cNvSpPr>
          <p:nvPr>
            <p:ph type="body" idx="10"/>
          </p:nvPr>
        </p:nvSpPr>
        <p:spPr>
          <a:xfrm>
            <a:off x="1160890" y="2340563"/>
            <a:ext cx="9829665" cy="72492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1A403E79-5F52-4A45-8299-2597B3E226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0890" y="556432"/>
            <a:ext cx="10192909" cy="1588126"/>
          </a:xfrm>
          <a:prstGeom prst="rect">
            <a:avLst/>
          </a:prstGeom>
        </p:spPr>
        <p:txBody>
          <a:bodyPr wrap="square" anchor="b" anchorCtr="0">
            <a:normAutofit/>
          </a:bodyPr>
          <a:lstStyle>
            <a:lvl1pPr>
              <a:lnSpc>
                <a:spcPct val="100000"/>
              </a:lnSpc>
              <a:defRPr sz="5000">
                <a:solidFill>
                  <a:schemeClr val="accent1"/>
                </a:solidFill>
                <a:latin typeface="+mn-lt"/>
                <a:ea typeface="FoundrySterling-LightOSF" charset="0"/>
                <a:cs typeface="FoundrySterling-LightOSF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145087" y="6472147"/>
            <a:ext cx="1901825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5"/>
                </a:solidFill>
              </a:defRPr>
            </a:lvl1pPr>
          </a:lstStyle>
          <a:p>
            <a:fld id="{33667C9C-D835-1043-ADC3-7958A18B563D}" type="datetime1">
              <a:rPr lang="sv-SE" smtClean="0"/>
              <a:t>2025-02-04</a:t>
            </a:fld>
            <a:endParaRPr lang="sv-SE" dirty="0"/>
          </a:p>
        </p:txBody>
      </p:sp>
      <p:sp>
        <p:nvSpPr>
          <p:cNvPr id="10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28272" y="6472147"/>
            <a:ext cx="3305969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5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256838" y="6472147"/>
            <a:ext cx="446547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5"/>
                </a:solidFill>
              </a:defRPr>
            </a:lvl1pPr>
          </a:lstStyle>
          <a:p>
            <a:fld id="{5FDB6F04-D3C7-6B47-9989-671AF2CFAC3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Platshållare för innehåll 2"/>
          <p:cNvSpPr>
            <a:spLocks noGrp="1"/>
          </p:cNvSpPr>
          <p:nvPr>
            <p:ph idx="1"/>
          </p:nvPr>
        </p:nvSpPr>
        <p:spPr>
          <a:xfrm>
            <a:off x="1160890" y="2367548"/>
            <a:ext cx="4787149" cy="3763621"/>
          </a:xfrm>
          <a:prstGeom prst="rect">
            <a:avLst/>
          </a:prstGeom>
        </p:spPr>
        <p:txBody>
          <a:bodyPr lIns="90000" rIns="90000"/>
          <a:lstStyle>
            <a:lvl1pPr marL="270900" indent="-270900">
              <a:spcBef>
                <a:spcPts val="1600"/>
              </a:spcBef>
              <a:buFont typeface="Arial" charset="0"/>
              <a:buChar char="•"/>
              <a:defRPr sz="20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5" name="Platshållare för innehåll 2"/>
          <p:cNvSpPr>
            <a:spLocks noGrp="1"/>
          </p:cNvSpPr>
          <p:nvPr>
            <p:ph idx="11"/>
          </p:nvPr>
        </p:nvSpPr>
        <p:spPr>
          <a:xfrm>
            <a:off x="6101917" y="2367548"/>
            <a:ext cx="4888638" cy="3763621"/>
          </a:xfrm>
          <a:prstGeom prst="rect">
            <a:avLst/>
          </a:prstGeom>
        </p:spPr>
        <p:txBody>
          <a:bodyPr lIns="90000" rIns="90000"/>
          <a:lstStyle>
            <a:lvl1pPr marL="270900" indent="-270900">
              <a:spcBef>
                <a:spcPts val="1600"/>
              </a:spcBef>
              <a:buFont typeface="Arial" charset="0"/>
              <a:buChar char="•"/>
              <a:defRPr sz="20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B26902D9-F677-EB44-88C6-E981516C65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0890" y="556432"/>
            <a:ext cx="10192909" cy="1588126"/>
          </a:xfrm>
          <a:prstGeom prst="rect">
            <a:avLst/>
          </a:prstGeom>
        </p:spPr>
        <p:txBody>
          <a:bodyPr wrap="square" anchor="b" anchorCtr="0">
            <a:normAutofit/>
          </a:bodyPr>
          <a:lstStyle>
            <a:lvl1pPr>
              <a:lnSpc>
                <a:spcPct val="100000"/>
              </a:lnSpc>
              <a:defRPr sz="5000">
                <a:solidFill>
                  <a:schemeClr val="accent1"/>
                </a:solidFill>
                <a:latin typeface="+mn-lt"/>
                <a:ea typeface="FoundrySterling-LightOSF" charset="0"/>
                <a:cs typeface="FoundrySterling-LightOSF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614700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145087" y="6472147"/>
            <a:ext cx="1901825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5"/>
                </a:solidFill>
              </a:defRPr>
            </a:lvl1pPr>
          </a:lstStyle>
          <a:p>
            <a:fld id="{4CDD398A-FE26-B84A-BB20-BD0FF5B72638}" type="datetime1">
              <a:rPr lang="sv-SE" smtClean="0"/>
              <a:t>2025-02-04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28272" y="6472147"/>
            <a:ext cx="3305969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5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56838" y="6472147"/>
            <a:ext cx="446547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5"/>
                </a:solidFill>
              </a:defRPr>
            </a:lvl1pPr>
          </a:lstStyle>
          <a:p>
            <a:fld id="{5FDB6F04-D3C7-6B47-9989-671AF2CFAC3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5" name="Platshållare för innehåll 2"/>
          <p:cNvSpPr>
            <a:spLocks noGrp="1"/>
          </p:cNvSpPr>
          <p:nvPr>
            <p:ph idx="13"/>
          </p:nvPr>
        </p:nvSpPr>
        <p:spPr>
          <a:xfrm>
            <a:off x="1160890" y="3250162"/>
            <a:ext cx="4836685" cy="2845837"/>
          </a:xfrm>
          <a:prstGeom prst="rect">
            <a:avLst/>
          </a:prstGeom>
        </p:spPr>
        <p:txBody>
          <a:bodyPr lIns="90000" rIns="90000"/>
          <a:lstStyle>
            <a:lvl1pPr marL="270900" indent="-270900">
              <a:spcBef>
                <a:spcPts val="1600"/>
              </a:spcBef>
              <a:buFont typeface="Arial" charset="0"/>
              <a:buChar char="•"/>
              <a:defRPr sz="20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6" name="Platshållare för innehåll 2"/>
          <p:cNvSpPr>
            <a:spLocks noGrp="1"/>
          </p:cNvSpPr>
          <p:nvPr>
            <p:ph idx="14"/>
          </p:nvPr>
        </p:nvSpPr>
        <p:spPr>
          <a:xfrm>
            <a:off x="6172200" y="3250162"/>
            <a:ext cx="4818355" cy="2845838"/>
          </a:xfrm>
          <a:prstGeom prst="rect">
            <a:avLst/>
          </a:prstGeom>
        </p:spPr>
        <p:txBody>
          <a:bodyPr lIns="90000" rIns="90000"/>
          <a:lstStyle>
            <a:lvl1pPr marL="270900" indent="-270900">
              <a:spcBef>
                <a:spcPts val="1600"/>
              </a:spcBef>
              <a:buFont typeface="Arial" charset="0"/>
              <a:buChar char="•"/>
              <a:defRPr sz="20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1" name="Platshållare för text 2">
            <a:extLst>
              <a:ext uri="{FF2B5EF4-FFF2-40B4-BE49-F238E27FC236}">
                <a16:creationId xmlns:a16="http://schemas.microsoft.com/office/drawing/2014/main" id="{9F639F33-8D9A-714D-88DF-6136DE274C18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1160890" y="2353023"/>
            <a:ext cx="4858911" cy="71246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2" name="Platshållare för text 2">
            <a:extLst>
              <a:ext uri="{FF2B5EF4-FFF2-40B4-BE49-F238E27FC236}">
                <a16:creationId xmlns:a16="http://schemas.microsoft.com/office/drawing/2014/main" id="{B8CD88A8-C8EA-D148-9CA1-5A0DB70ABB32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6172200" y="2353023"/>
            <a:ext cx="4818355" cy="71246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7" name="Rubrik 1">
            <a:extLst>
              <a:ext uri="{FF2B5EF4-FFF2-40B4-BE49-F238E27FC236}">
                <a16:creationId xmlns:a16="http://schemas.microsoft.com/office/drawing/2014/main" id="{B95FA4FA-7A44-9E4E-A8F5-00B8683C76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0890" y="556432"/>
            <a:ext cx="10192909" cy="1588126"/>
          </a:xfrm>
          <a:prstGeom prst="rect">
            <a:avLst/>
          </a:prstGeom>
        </p:spPr>
        <p:txBody>
          <a:bodyPr wrap="square" anchor="b" anchorCtr="0">
            <a:normAutofit/>
          </a:bodyPr>
          <a:lstStyle>
            <a:lvl1pPr>
              <a:lnSpc>
                <a:spcPct val="100000"/>
              </a:lnSpc>
              <a:defRPr sz="5000">
                <a:solidFill>
                  <a:schemeClr val="accent1"/>
                </a:solidFill>
                <a:latin typeface="+mn-lt"/>
                <a:ea typeface="FoundrySterling-LightOSF" charset="0"/>
                <a:cs typeface="FoundrySterling-LightOSF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866591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pitel grö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0FB90A3C-8AB2-094D-8BD4-77BA59CA8325}"/>
              </a:ext>
            </a:extLst>
          </p:cNvPr>
          <p:cNvSpPr/>
          <p:nvPr/>
        </p:nvSpPr>
        <p:spPr>
          <a:xfrm>
            <a:off x="0" y="0"/>
            <a:ext cx="12192000" cy="60915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145087" y="6472147"/>
            <a:ext cx="1901825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95000"/>
                    <a:alpha val="75000"/>
                  </a:schemeClr>
                </a:solidFill>
              </a:defRPr>
            </a:lvl1pPr>
          </a:lstStyle>
          <a:p>
            <a:fld id="{503690C3-01F8-1341-951A-84AF71CED043}" type="datetime1">
              <a:rPr lang="sv-SE" smtClean="0"/>
              <a:t>2025-02-04</a:t>
            </a:fld>
            <a:endParaRPr lang="sv-SE" dirty="0"/>
          </a:p>
        </p:txBody>
      </p:sp>
      <p:sp>
        <p:nvSpPr>
          <p:cNvPr id="2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28272" y="6472147"/>
            <a:ext cx="3305969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alpha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2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256838" y="6472147"/>
            <a:ext cx="446547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alpha val="75000"/>
                  </a:schemeClr>
                </a:solidFill>
              </a:defRPr>
            </a:lvl1pPr>
          </a:lstStyle>
          <a:p>
            <a:fld id="{5FDB6F04-D3C7-6B47-9989-671AF2CFAC3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ubrik 1"/>
          <p:cNvSpPr>
            <a:spLocks noGrp="1"/>
          </p:cNvSpPr>
          <p:nvPr>
            <p:ph type="title" hasCustomPrompt="1"/>
          </p:nvPr>
        </p:nvSpPr>
        <p:spPr>
          <a:xfrm>
            <a:off x="1160890" y="1762178"/>
            <a:ext cx="10192909" cy="243491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8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0130809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pitel helgrö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1"/>
          <p:cNvSpPr>
            <a:spLocks noGrp="1"/>
          </p:cNvSpPr>
          <p:nvPr>
            <p:ph type="title" hasCustomPrompt="1"/>
          </p:nvPr>
        </p:nvSpPr>
        <p:spPr>
          <a:xfrm>
            <a:off x="1160890" y="1762178"/>
            <a:ext cx="10192909" cy="243491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8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319916" y="1012371"/>
            <a:ext cx="10033883" cy="12487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formatet för bakgrundsrubriken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319916" y="2471057"/>
            <a:ext cx="10033884" cy="3705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datum 3" hidden="1"/>
          <p:cNvSpPr txBox="1">
            <a:spLocks/>
          </p:cNvSpPr>
          <p:nvPr/>
        </p:nvSpPr>
        <p:spPr>
          <a:xfrm>
            <a:off x="3836377" y="15524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</p:txBody>
      </p:sp>
      <p:sp>
        <p:nvSpPr>
          <p:cNvPr id="9" name="Platshållare för datum 3" hidden="1"/>
          <p:cNvSpPr txBox="1">
            <a:spLocks/>
          </p:cNvSpPr>
          <p:nvPr/>
        </p:nvSpPr>
        <p:spPr>
          <a:xfrm>
            <a:off x="1910861" y="4012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145087" y="6472147"/>
            <a:ext cx="1901825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5"/>
                </a:solidFill>
              </a:defRPr>
            </a:lvl1pPr>
          </a:lstStyle>
          <a:p>
            <a:fld id="{4FF9E1E7-B595-A845-86C2-5B13F4A3F7A5}" type="datetime1">
              <a:rPr lang="sv-SE" smtClean="0"/>
              <a:t>2025-02-04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28272" y="6472147"/>
            <a:ext cx="3305969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5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256838" y="6472147"/>
            <a:ext cx="446547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5"/>
                </a:solidFill>
              </a:defRPr>
            </a:lvl1pPr>
          </a:lstStyle>
          <a:p>
            <a:fld id="{5FDB6F04-D3C7-6B47-9989-671AF2CFAC3B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logofromfile">
            <a:extLst>
              <a:ext uri="{FF2B5EF4-FFF2-40B4-BE49-F238E27FC236}">
                <a16:creationId xmlns:a16="http://schemas.microsoft.com/office/drawing/2014/main" id="{B89FB3B6-3C6D-4941-9FCD-F71FA336DF15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84491" y="6233598"/>
            <a:ext cx="1778067" cy="238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77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4" r:id="rId2"/>
    <p:sldLayoutId id="2147483673" r:id="rId3"/>
    <p:sldLayoutId id="2147483668" r:id="rId4"/>
    <p:sldLayoutId id="2147483666" r:id="rId5"/>
    <p:sldLayoutId id="2147483652" r:id="rId6"/>
    <p:sldLayoutId id="2147483653" r:id="rId7"/>
    <p:sldLayoutId id="2147483675" r:id="rId8"/>
    <p:sldLayoutId id="2147483669" r:id="rId9"/>
    <p:sldLayoutId id="2147483654" r:id="rId10"/>
    <p:sldLayoutId id="2147483676" r:id="rId11"/>
    <p:sldLayoutId id="2147483670" r:id="rId12"/>
    <p:sldLayoutId id="2147483677" r:id="rId13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+mn-lt"/>
          <a:ea typeface="FoundrySterling-LightOSF" charset="0"/>
          <a:cs typeface="FoundrySterling-LightOSF" charset="0"/>
        </a:defRPr>
      </a:lvl1pPr>
    </p:titleStyle>
    <p:bodyStyle>
      <a:lvl1pPr marL="162900" indent="-198900" algn="l" defTabSz="914400" rtl="0" eaLnBrk="1" latinLnBrk="0" hangingPunct="1">
        <a:lnSpc>
          <a:spcPct val="90000"/>
        </a:lnSpc>
        <a:spcBef>
          <a:spcPts val="2800"/>
        </a:spcBef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3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8AD80B-AC55-0B4C-B7A8-07E95B35CC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Svenska kyrkans ekonomiska stöd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A868A69-D62D-BB4D-A406-392C07CC05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Diakon &amp; Doktorand, Elinn Leo Sandberg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51247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102A6A-9228-47EB-A00F-97168BF60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016" y="439388"/>
            <a:ext cx="10033883" cy="1248738"/>
          </a:xfrm>
        </p:spPr>
        <p:txBody>
          <a:bodyPr>
            <a:normAutofit fontScale="90000"/>
          </a:bodyPr>
          <a:lstStyle/>
          <a:p>
            <a:r>
              <a:rPr lang="sv-SE" dirty="0"/>
              <a:t>Möjliga roller i relation till off- välfärd			</a:t>
            </a:r>
            <a:endParaRPr lang="en-GB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sz="half" idx="2"/>
          </p:nvPr>
        </p:nvSpPr>
        <p:spPr>
          <a:xfrm>
            <a:off x="1206016" y="1843302"/>
            <a:ext cx="5788550" cy="474750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sv-SE" sz="2000" dirty="0"/>
              <a:t>Kritiker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Länk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Pionjär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Komplement 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Ersättare 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Alternativ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Utförare (på offentligas uppdrag)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C8ED62D2-D509-9318-C692-AE48F109A55D}"/>
              </a:ext>
            </a:extLst>
          </p:cNvPr>
          <p:cNvSpPr txBox="1"/>
          <p:nvPr/>
        </p:nvSpPr>
        <p:spPr>
          <a:xfrm>
            <a:off x="9576460" y="4672342"/>
            <a:ext cx="26155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sv-SE" sz="1800" dirty="0"/>
              <a:t>(Se Erik </a:t>
            </a:r>
            <a:r>
              <a:rPr lang="sv-SE" sz="1800" dirty="0" err="1"/>
              <a:t>Blennbergers</a:t>
            </a:r>
            <a:r>
              <a:rPr lang="sv-SE" sz="1800" dirty="0"/>
              <a:t> olika texter)</a:t>
            </a:r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3A963B6B-C332-BBE0-4162-7BEC105FB891}"/>
              </a:ext>
            </a:extLst>
          </p:cNvPr>
          <p:cNvSpPr/>
          <p:nvPr/>
        </p:nvSpPr>
        <p:spPr>
          <a:xfrm>
            <a:off x="6356088" y="1761347"/>
            <a:ext cx="2217420" cy="17709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Staten/ offentlig välfärd</a:t>
            </a:r>
          </a:p>
          <a:p>
            <a:pPr algn="ctr"/>
            <a:r>
              <a:rPr lang="sv-SE" dirty="0"/>
              <a:t>Medborgare</a:t>
            </a:r>
          </a:p>
        </p:txBody>
      </p:sp>
      <p:sp>
        <p:nvSpPr>
          <p:cNvPr id="13" name="Ellips 12">
            <a:extLst>
              <a:ext uri="{FF2B5EF4-FFF2-40B4-BE49-F238E27FC236}">
                <a16:creationId xmlns:a16="http://schemas.microsoft.com/office/drawing/2014/main" id="{03A5097E-5032-3F4A-033B-0C3BAF6D6154}"/>
              </a:ext>
            </a:extLst>
          </p:cNvPr>
          <p:cNvSpPr/>
          <p:nvPr/>
        </p:nvSpPr>
        <p:spPr>
          <a:xfrm>
            <a:off x="6356088" y="3786878"/>
            <a:ext cx="2364806" cy="17709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Civilsamhället</a:t>
            </a:r>
          </a:p>
          <a:p>
            <a:pPr algn="ctr"/>
            <a:r>
              <a:rPr lang="sv-SE" dirty="0"/>
              <a:t>Medlem</a:t>
            </a:r>
          </a:p>
        </p:txBody>
      </p:sp>
    </p:spTree>
    <p:extLst>
      <p:ext uri="{BB962C8B-B14F-4D97-AF65-F5344CB8AC3E}">
        <p14:creationId xmlns:p14="http://schemas.microsoft.com/office/powerpoint/2010/main" val="1750946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Det beror på…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Vem är målgruppen/mottagaren?</a:t>
            </a:r>
          </a:p>
          <a:p>
            <a:r>
              <a:rPr lang="sv-SE" dirty="0"/>
              <a:t>Vilka resurser har ni? </a:t>
            </a:r>
          </a:p>
          <a:p>
            <a:r>
              <a:rPr lang="sv-SE" dirty="0"/>
              <a:t>Vad är målet med stödet/verksamheten? </a:t>
            </a:r>
          </a:p>
          <a:p>
            <a:endParaRPr lang="sv-SE" dirty="0"/>
          </a:p>
          <a:p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Vanligt med krockar mellan olika förväntningar och resurser! 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bör hjälpen förmedlas?</a:t>
            </a:r>
          </a:p>
        </p:txBody>
      </p:sp>
    </p:spTree>
    <p:extLst>
      <p:ext uri="{BB962C8B-B14F-4D97-AF65-F5344CB8AC3E}">
        <p14:creationId xmlns:p14="http://schemas.microsoft.com/office/powerpoint/2010/main" val="3098329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B0A5B50-B1E0-443F-6A33-CBB0AEC21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0890" y="1143000"/>
            <a:ext cx="4787149" cy="498816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v-SE" sz="2800" dirty="0"/>
              <a:t>Vilka målgrupper möter ni inte (som har behov)?</a:t>
            </a:r>
          </a:p>
          <a:p>
            <a:pPr marL="514350" indent="-514350">
              <a:buFont typeface="+mj-lt"/>
              <a:buAutoNum type="arabicPeriod"/>
            </a:pPr>
            <a:endParaRPr lang="sv-SE" sz="2800" dirty="0"/>
          </a:p>
          <a:p>
            <a:pPr marL="514350" indent="-514350">
              <a:buFont typeface="+mj-lt"/>
              <a:buAutoNum type="arabicPeriod"/>
            </a:pPr>
            <a:r>
              <a:rPr lang="sv-SE" sz="2800" dirty="0"/>
              <a:t> Vilka resurser saknar ni? </a:t>
            </a:r>
          </a:p>
          <a:p>
            <a:pPr marL="457200" indent="-457200">
              <a:buFont typeface="+mj-lt"/>
              <a:buAutoNum type="arabicPeriod"/>
            </a:pPr>
            <a:endParaRPr lang="sv-SE" sz="2800" dirty="0"/>
          </a:p>
          <a:p>
            <a:pPr marL="457200" indent="-457200">
              <a:buFont typeface="+mj-lt"/>
              <a:buAutoNum type="arabicPeriod"/>
            </a:pPr>
            <a:r>
              <a:rPr lang="sv-SE" sz="2800" dirty="0">
                <a:latin typeface="Arial" panose="020B0604020202020204" pitchFamily="34" charset="0"/>
                <a:cs typeface="Arial" panose="020B0604020202020204" pitchFamily="34" charset="0"/>
              </a:rPr>
              <a:t>Vilka krockar mellan olika förväntningar och resurser, upplever du?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3963" y="1143000"/>
            <a:ext cx="5597056" cy="4572000"/>
          </a:xfrm>
          <a:prstGeom prst="rect">
            <a:avLst/>
          </a:prstGeom>
        </p:spPr>
      </p:pic>
      <p:sp>
        <p:nvSpPr>
          <p:cNvPr id="8" name="Rektangel 7"/>
          <p:cNvSpPr/>
          <p:nvPr/>
        </p:nvSpPr>
        <p:spPr>
          <a:xfrm>
            <a:off x="6243963" y="6119642"/>
            <a:ext cx="19239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dirty="0"/>
              <a:t>Foto: Elinn Leo Sandberg</a:t>
            </a:r>
          </a:p>
        </p:txBody>
      </p:sp>
    </p:spTree>
    <p:extLst>
      <p:ext uri="{BB962C8B-B14F-4D97-AF65-F5344CB8AC3E}">
        <p14:creationId xmlns:p14="http://schemas.microsoft.com/office/powerpoint/2010/main" val="945464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1709122" y="1871414"/>
            <a:ext cx="2301821" cy="1758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805" dirty="0">
                <a:latin typeface="Lato-Light"/>
              </a:rPr>
              <a:t>Hög grad av </a:t>
            </a:r>
          </a:p>
          <a:p>
            <a:r>
              <a:rPr lang="sv-SE" sz="1805" dirty="0">
                <a:latin typeface="Lato-Light"/>
              </a:rPr>
              <a:t>valfrihet för</a:t>
            </a:r>
          </a:p>
          <a:p>
            <a:r>
              <a:rPr lang="sv-SE" sz="1805" dirty="0">
                <a:latin typeface="Lato-Light"/>
              </a:rPr>
              <a:t>mottagaren och låg</a:t>
            </a:r>
          </a:p>
          <a:p>
            <a:r>
              <a:rPr lang="sv-SE" sz="1805" dirty="0">
                <a:latin typeface="Lato-Light"/>
              </a:rPr>
              <a:t>kontroll för givare</a:t>
            </a:r>
          </a:p>
          <a:p>
            <a:endParaRPr lang="sv-SE" sz="1805" dirty="0">
              <a:latin typeface="Lato-Light"/>
            </a:endParaRPr>
          </a:p>
          <a:p>
            <a:endParaRPr lang="sv-SE" sz="1805" dirty="0">
              <a:latin typeface="Lato-Light"/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5693865" y="2497281"/>
            <a:ext cx="3222459" cy="2591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805" dirty="0">
                <a:latin typeface="Lato-Light"/>
              </a:rPr>
              <a:t>Pengar</a:t>
            </a:r>
          </a:p>
          <a:p>
            <a:r>
              <a:rPr lang="sv-SE" sz="1805" dirty="0">
                <a:latin typeface="Lato-Light"/>
              </a:rPr>
              <a:t>Presentkort</a:t>
            </a:r>
          </a:p>
          <a:p>
            <a:r>
              <a:rPr lang="sv-SE" sz="1805" dirty="0">
                <a:latin typeface="Lato-Light"/>
              </a:rPr>
              <a:t>Sociala butiker</a:t>
            </a:r>
          </a:p>
          <a:p>
            <a:r>
              <a:rPr lang="sv-SE" sz="1805" dirty="0">
                <a:latin typeface="Lato-Light"/>
              </a:rPr>
              <a:t>Rekvisitioner</a:t>
            </a:r>
          </a:p>
          <a:p>
            <a:r>
              <a:rPr lang="sv-SE" sz="1805" dirty="0">
                <a:latin typeface="Lato-Light"/>
              </a:rPr>
              <a:t>Kläd- och matutdelning</a:t>
            </a:r>
          </a:p>
          <a:p>
            <a:r>
              <a:rPr lang="sv-SE" sz="1805" dirty="0">
                <a:latin typeface="Lato-Light"/>
              </a:rPr>
              <a:t>med viss valfrihet</a:t>
            </a:r>
          </a:p>
          <a:p>
            <a:r>
              <a:rPr lang="sv-SE" sz="1805" dirty="0">
                <a:latin typeface="Lato-Light"/>
              </a:rPr>
              <a:t>Färdigpackade matkassar/ utvalda kläder</a:t>
            </a:r>
          </a:p>
          <a:p>
            <a:r>
              <a:rPr lang="sv-SE" sz="1805" dirty="0">
                <a:latin typeface="Lato-Light"/>
              </a:rPr>
              <a:t>Färdiglagade måltider</a:t>
            </a:r>
            <a:endParaRPr lang="sv-SE" sz="1805" dirty="0"/>
          </a:p>
        </p:txBody>
      </p:sp>
      <p:sp>
        <p:nvSpPr>
          <p:cNvPr id="6" name="Upp-ned 5"/>
          <p:cNvSpPr/>
          <p:nvPr/>
        </p:nvSpPr>
        <p:spPr bwMode="auto">
          <a:xfrm>
            <a:off x="4597755" y="2457657"/>
            <a:ext cx="509298" cy="2861320"/>
          </a:xfrm>
          <a:prstGeom prst="upDownArrow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673" tIns="45837" rIns="91673" bIns="45837" numCol="1" rtlCol="0" anchor="t" anchorCtr="0" compatLnSpc="1">
            <a:prstTxWarp prst="textNoShape">
              <a:avLst/>
            </a:prstTxWarp>
          </a:bodyPr>
          <a:lstStyle/>
          <a:p>
            <a:pPr defTabSz="907228" fontAlgn="base">
              <a:spcBef>
                <a:spcPct val="0"/>
              </a:spcBef>
              <a:spcAft>
                <a:spcPct val="0"/>
              </a:spcAft>
            </a:pPr>
            <a:endParaRPr lang="sv-SE" sz="1805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1762078" y="4399181"/>
            <a:ext cx="2248865" cy="1203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805" dirty="0">
                <a:latin typeface="Lato-Light"/>
              </a:rPr>
              <a:t>Låg grad av valfrihet för mottagaren och hög kontroll för givaren</a:t>
            </a:r>
            <a:endParaRPr lang="sv-SE" sz="1805" dirty="0"/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>
          <a:xfrm>
            <a:off x="729767" y="538872"/>
            <a:ext cx="10520124" cy="1127157"/>
          </a:xfrm>
        </p:spPr>
        <p:txBody>
          <a:bodyPr>
            <a:normAutofit fontScale="90000"/>
          </a:bodyPr>
          <a:lstStyle/>
          <a:p>
            <a:r>
              <a:rPr lang="sv-SE" dirty="0"/>
              <a:t>Olika typer av stöd –</a:t>
            </a:r>
            <a:br>
              <a:rPr lang="sv-SE" dirty="0"/>
            </a:br>
            <a:r>
              <a:rPr lang="sv-SE" dirty="0"/>
              <a:t>Modell valfrihet vs. kontroll		</a:t>
            </a:r>
          </a:p>
        </p:txBody>
      </p:sp>
      <p:sp>
        <p:nvSpPr>
          <p:cNvPr id="10" name="Rektangel 9"/>
          <p:cNvSpPr/>
          <p:nvPr/>
        </p:nvSpPr>
        <p:spPr>
          <a:xfrm>
            <a:off x="6350745" y="5676742"/>
            <a:ext cx="5600529" cy="370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805" dirty="0">
                <a:latin typeface="Arial" panose="020B0604020202020204" pitchFamily="34" charset="0"/>
                <a:cs typeface="Arial" panose="020B0604020202020204" pitchFamily="34" charset="0"/>
              </a:rPr>
              <a:t>(Modell Elinn Leo Sandberg 2019:60ff; 2022:245)</a:t>
            </a:r>
          </a:p>
        </p:txBody>
      </p:sp>
    </p:spTree>
    <p:extLst>
      <p:ext uri="{BB962C8B-B14F-4D97-AF65-F5344CB8AC3E}">
        <p14:creationId xmlns:p14="http://schemas.microsoft.com/office/powerpoint/2010/main" val="2369526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13108" y="424872"/>
            <a:ext cx="10192909" cy="1026958"/>
          </a:xfrm>
        </p:spPr>
        <p:txBody>
          <a:bodyPr/>
          <a:lstStyle/>
          <a:p>
            <a:r>
              <a:rPr lang="sv-SE" dirty="0"/>
              <a:t>Möjligheter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13108" y="1607127"/>
            <a:ext cx="10416892" cy="4272466"/>
          </a:xfrm>
        </p:spPr>
        <p:txBody>
          <a:bodyPr>
            <a:normAutofit/>
          </a:bodyPr>
          <a:lstStyle/>
          <a:p>
            <a:r>
              <a:rPr lang="sv-SE" dirty="0"/>
              <a:t>Stödet kan vara mer generöst än det lagstadgade.</a:t>
            </a:r>
          </a:p>
          <a:p>
            <a:r>
              <a:rPr lang="sv-SE" dirty="0"/>
              <a:t>Hjälpen har betydelse för mottagarna.</a:t>
            </a:r>
          </a:p>
          <a:p>
            <a:r>
              <a:rPr lang="sv-SE" dirty="0"/>
              <a:t>Kyrkan kan ha en mer holistisk ingång och ger emotionellt varaktigt stöd.</a:t>
            </a:r>
          </a:p>
          <a:p>
            <a:r>
              <a:rPr lang="sv-SE" dirty="0"/>
              <a:t>Kan samverka med andra aktörer.</a:t>
            </a:r>
          </a:p>
          <a:p>
            <a:r>
              <a:rPr lang="sv-SE" dirty="0"/>
              <a:t>Kan länka och stödja i att få offentliga rättigheter tillgodosedda. </a:t>
            </a:r>
          </a:p>
          <a:p>
            <a:r>
              <a:rPr lang="sv-SE" dirty="0"/>
              <a:t>Profetisk och politisk diakoni – direktkontakt med fattiga ger möjlighet att lyfta situationer och påverka. Det ger en trovärdighet i att vara röstbärare!</a:t>
            </a:r>
          </a:p>
          <a:p>
            <a:endParaRPr lang="sv-SE" dirty="0"/>
          </a:p>
          <a:p>
            <a:r>
              <a:rPr lang="sv-SE" b="1" dirty="0"/>
              <a:t>Men kyrkan kan inte ersätta offentliga sektorn. Har varken resurser (i form av pengar, tid, personal, lokaler osv.) eller det formella/lagstadgade mandatet. 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553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iakoni – reflektion och prakti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17144" y="1895897"/>
            <a:ext cx="1493609" cy="1766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15287944-7132-4569-AC86-EEB0FD688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5164" y="1170190"/>
            <a:ext cx="3901805" cy="741209"/>
          </a:xfrm>
        </p:spPr>
        <p:txBody>
          <a:bodyPr>
            <a:normAutofit fontScale="90000"/>
          </a:bodyPr>
          <a:lstStyle/>
          <a:p>
            <a:br>
              <a:rPr lang="sv-SE" b="1" dirty="0">
                <a:solidFill>
                  <a:srgbClr val="FF0000"/>
                </a:solidFill>
              </a:rPr>
            </a:br>
            <a:r>
              <a:rPr lang="sv-SE" dirty="0"/>
              <a:t>Fördjupning 			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25231BD-3DF0-4AB8-B18F-5C7F6AC54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148" y="225631"/>
            <a:ext cx="7682016" cy="6472053"/>
          </a:xfrm>
        </p:spPr>
        <p:txBody>
          <a:bodyPr>
            <a:normAutofit fontScale="85000" lnSpcReduction="20000"/>
          </a:bodyPr>
          <a:lstStyle/>
          <a:p>
            <a:r>
              <a:rPr lang="sv-SE" sz="1800" dirty="0"/>
              <a:t>Elinn Leo Sandberg kap. (2023) i Nyckeln till Svenska kyrkan. ”Matbistånd från Svenska kyrkan”.</a:t>
            </a:r>
          </a:p>
          <a:p>
            <a:r>
              <a:rPr lang="sv-SE" sz="1800" dirty="0"/>
              <a:t>Elinn Leo Sandberg kap. (2022) i Diakoni – reflektion och praktik. ”Kyrkligt arbete med fattiga, gåvor och ekonomisk utsatthet”.</a:t>
            </a:r>
          </a:p>
          <a:p>
            <a:r>
              <a:rPr lang="sv-SE" sz="1800" dirty="0"/>
              <a:t>Johan Vamstad, Elinn Leo Sandberg, Anna Angelin (2024) </a:t>
            </a:r>
            <a:r>
              <a:rPr lang="sv-SE" sz="1800" i="0" dirty="0">
                <a:effectLst/>
              </a:rPr>
              <a:t>The </a:t>
            </a:r>
            <a:r>
              <a:rPr lang="sv-SE" sz="1800" i="0" dirty="0" err="1">
                <a:effectLst/>
              </a:rPr>
              <a:t>Growth</a:t>
            </a:r>
            <a:r>
              <a:rPr lang="sv-SE" sz="1800" i="0" dirty="0">
                <a:effectLst/>
              </a:rPr>
              <a:t> of Food </a:t>
            </a:r>
            <a:r>
              <a:rPr lang="sv-SE" sz="1800" i="0" dirty="0" err="1">
                <a:effectLst/>
              </a:rPr>
              <a:t>Aid</a:t>
            </a:r>
            <a:r>
              <a:rPr lang="sv-SE" sz="1800" i="0" dirty="0">
                <a:effectLst/>
              </a:rPr>
              <a:t> in Sweden – </a:t>
            </a:r>
            <a:r>
              <a:rPr lang="sv-SE" sz="1800" i="0" dirty="0" err="1">
                <a:effectLst/>
              </a:rPr>
              <a:t>How</a:t>
            </a:r>
            <a:r>
              <a:rPr lang="sv-SE" sz="1800" i="0" dirty="0">
                <a:effectLst/>
              </a:rPr>
              <a:t> </a:t>
            </a:r>
            <a:r>
              <a:rPr lang="sv-SE" sz="1800" i="0" dirty="0" err="1">
                <a:effectLst/>
              </a:rPr>
              <a:t>Demand</a:t>
            </a:r>
            <a:r>
              <a:rPr lang="sv-SE" sz="1800" i="0" dirty="0">
                <a:effectLst/>
              </a:rPr>
              <a:t> and </a:t>
            </a:r>
            <a:r>
              <a:rPr lang="sv-SE" sz="1800" i="0" dirty="0" err="1">
                <a:effectLst/>
              </a:rPr>
              <a:t>Supply</a:t>
            </a:r>
            <a:r>
              <a:rPr lang="sv-SE" sz="1800" i="0" dirty="0">
                <a:effectLst/>
              </a:rPr>
              <a:t> </a:t>
            </a:r>
            <a:r>
              <a:rPr lang="sv-SE" sz="1800" i="0" dirty="0" err="1">
                <a:effectLst/>
              </a:rPr>
              <a:t>are</a:t>
            </a:r>
            <a:r>
              <a:rPr lang="sv-SE" sz="1800" i="0" dirty="0">
                <a:effectLst/>
              </a:rPr>
              <a:t> </a:t>
            </a:r>
            <a:r>
              <a:rPr lang="sv-SE" sz="1800" i="0" dirty="0" err="1">
                <a:effectLst/>
              </a:rPr>
              <a:t>Transforming</a:t>
            </a:r>
            <a:r>
              <a:rPr lang="sv-SE" sz="1800" i="0" dirty="0">
                <a:effectLst/>
              </a:rPr>
              <a:t> Charitable Organisations.</a:t>
            </a:r>
          </a:p>
          <a:p>
            <a:r>
              <a:rPr lang="sv-SE" sz="1800" dirty="0"/>
              <a:t>Elinn Leo Sandberg (2022, Socialhögskolans jubileumsbok) Överflöd och brist – matfattigdom i välfärdssamhället. </a:t>
            </a:r>
          </a:p>
          <a:p>
            <a:r>
              <a:rPr lang="sv-SE" sz="1800" dirty="0"/>
              <a:t>Elinn Leo Sandberg, Anna Angelin &amp; </a:t>
            </a:r>
            <a:r>
              <a:rPr lang="sv-SE" sz="1800" dirty="0" err="1"/>
              <a:t>Johamn</a:t>
            </a:r>
            <a:r>
              <a:rPr lang="sv-SE" sz="1800" dirty="0"/>
              <a:t> Vamstad (2022) Civilsamhällets matdistribution – en ideal lösning på fattigdom och klimatkris? Socialmedicinsk tidskrift.</a:t>
            </a:r>
          </a:p>
          <a:p>
            <a:r>
              <a:rPr lang="sv-SE" sz="1800" dirty="0"/>
              <a:t>Torbjörn Hjort  &amp; Stig Linde (2020) Decentraliserad diakoni - en studie av tre församlingar. Socialhögskolan, Lunds universitet.</a:t>
            </a:r>
          </a:p>
          <a:p>
            <a:r>
              <a:rPr lang="sv-SE" sz="1800" dirty="0"/>
              <a:t>Elinn Leo Sandberg &amp; Alexandru Panican (2022) Ekonomisk hjälp från Svenska kyrkan - den instrumentella paradoxen och den fattiges utmattning. Socialvetenskaplig tidskrift. </a:t>
            </a:r>
          </a:p>
          <a:p>
            <a:r>
              <a:rPr lang="sv-SE" sz="1800" dirty="0"/>
              <a:t>Rickard Ulmestig m.fl. (2021) Ekonomiskt bistånd intervention i teori och praktik.</a:t>
            </a:r>
          </a:p>
          <a:p>
            <a:r>
              <a:rPr lang="sv-SE" sz="1800" dirty="0"/>
              <a:t>Magnus Bodins (2013) Ekonomiskt stöd i församlingen.</a:t>
            </a:r>
          </a:p>
          <a:p>
            <a:pPr fontAlgn="base"/>
            <a:r>
              <a:rPr lang="sv-SE" sz="1800" dirty="0"/>
              <a:t>Gustavo Gutierrez (1985) A </a:t>
            </a:r>
            <a:r>
              <a:rPr lang="sv-SE" sz="1800" dirty="0" err="1"/>
              <a:t>Theology</a:t>
            </a:r>
            <a:r>
              <a:rPr lang="sv-SE" sz="1800" dirty="0"/>
              <a:t> of </a:t>
            </a:r>
            <a:r>
              <a:rPr lang="sv-SE" sz="1800" dirty="0" err="1"/>
              <a:t>Liberation</a:t>
            </a:r>
            <a:r>
              <a:rPr lang="sv-SE" sz="1800" dirty="0"/>
              <a:t>.</a:t>
            </a:r>
          </a:p>
          <a:p>
            <a:r>
              <a:rPr lang="sv-SE" sz="1800" dirty="0"/>
              <a:t>Julio Santa Ana (1980) Glädjens budskap för de fattiga.</a:t>
            </a:r>
          </a:p>
          <a:p>
            <a:r>
              <a:rPr lang="sv-SE" sz="1800" dirty="0" err="1"/>
              <a:t>Mirijam</a:t>
            </a:r>
            <a:r>
              <a:rPr lang="sv-SE" sz="1800" dirty="0"/>
              <a:t> </a:t>
            </a:r>
            <a:r>
              <a:rPr lang="sv-SE" sz="1800" dirty="0" err="1"/>
              <a:t>Hollmer</a:t>
            </a:r>
            <a:r>
              <a:rPr lang="sv-SE" sz="1800" dirty="0"/>
              <a:t> (2016) Sverige mellan stolarna.</a:t>
            </a:r>
          </a:p>
          <a:p>
            <a:pPr fontAlgn="base"/>
            <a:r>
              <a:rPr lang="sv-SE" sz="1800" dirty="0"/>
              <a:t>Charlotta Von </a:t>
            </a:r>
            <a:r>
              <a:rPr lang="sv-SE" sz="1800" dirty="0" err="1"/>
              <a:t>Zweigberk</a:t>
            </a:r>
            <a:r>
              <a:rPr lang="sv-SE" sz="1800" dirty="0"/>
              <a:t> (2016) Fattigfällan.</a:t>
            </a:r>
          </a:p>
          <a:p>
            <a:pPr marL="0" indent="0">
              <a:buNone/>
            </a:pPr>
            <a:endParaRPr lang="sv-SE" sz="16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17144" y="3662575"/>
            <a:ext cx="1493609" cy="2235942"/>
          </a:xfrm>
          <a:prstGeom prst="rect">
            <a:avLst/>
          </a:prstGeom>
        </p:spPr>
      </p:pic>
      <p:pic>
        <p:nvPicPr>
          <p:cNvPr id="4104" name="Picture 8" descr="Bedöma och åtgärda fattigdom : om välfärdens skiljelinjer och samhällets yttersta skyddsnät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64448" y="3662575"/>
            <a:ext cx="1552696" cy="2240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6324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4A9EBE-19A4-4AF3-9B80-AEEAF6AA3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A975E2C-203A-482A-83CC-73FF3F518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378958C8-4946-43D5-9F07-CE1B3FEAE8B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9331"/>
            <a:ext cx="12192000" cy="6867331"/>
          </a:xfrm>
          <a:prstGeom prst="rect">
            <a:avLst/>
          </a:prstGeom>
        </p:spPr>
      </p:pic>
      <p:sp>
        <p:nvSpPr>
          <p:cNvPr id="6" name="textruta 5"/>
          <p:cNvSpPr txBox="1"/>
          <p:nvPr/>
        </p:nvSpPr>
        <p:spPr>
          <a:xfrm>
            <a:off x="8552874" y="5920509"/>
            <a:ext cx="3306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Illustratör: Olof Carlgren.</a:t>
            </a:r>
          </a:p>
        </p:txBody>
      </p:sp>
    </p:spTree>
    <p:extLst>
      <p:ext uri="{BB962C8B-B14F-4D97-AF65-F5344CB8AC3E}">
        <p14:creationId xmlns:p14="http://schemas.microsoft.com/office/powerpoint/2010/main" val="3273683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8AD80B-AC55-0B4C-B7A8-07E95B35CC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79018"/>
            <a:ext cx="9144000" cy="2387600"/>
          </a:xfrm>
        </p:spPr>
        <p:txBody>
          <a:bodyPr>
            <a:normAutofit/>
          </a:bodyPr>
          <a:lstStyle/>
          <a:p>
            <a:r>
              <a:rPr lang="sv-SE" dirty="0"/>
              <a:t>Tack för ert deltagande!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A868A69-D62D-BB4D-A406-392C07CC05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Elinn Leo Sandberg</a:t>
            </a:r>
          </a:p>
          <a:p>
            <a:r>
              <a:rPr lang="sv-SE" dirty="0"/>
              <a:t>Diakon &amp; doktorand </a:t>
            </a:r>
          </a:p>
          <a:p>
            <a:r>
              <a:rPr lang="sv-SE" dirty="0"/>
              <a:t>Elinn.leo_sandberg@soch.lu.se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3570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1160890" y="556432"/>
            <a:ext cx="10192909" cy="1087641"/>
          </a:xfrm>
        </p:spPr>
        <p:txBody>
          <a:bodyPr/>
          <a:lstStyle/>
          <a:p>
            <a:r>
              <a:rPr lang="sv-SE" dirty="0"/>
              <a:t>Upplägget</a:t>
            </a:r>
          </a:p>
        </p:txBody>
      </p:sp>
      <p:sp>
        <p:nvSpPr>
          <p:cNvPr id="6" name="Ellips 5"/>
          <p:cNvSpPr/>
          <p:nvPr/>
        </p:nvSpPr>
        <p:spPr>
          <a:xfrm>
            <a:off x="641927" y="3657033"/>
            <a:ext cx="2983346" cy="20600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Ekonomisk utsatthet &amp; </a:t>
            </a:r>
            <a:r>
              <a:rPr lang="sv-SE" dirty="0" err="1"/>
              <a:t>Svk</a:t>
            </a:r>
            <a:r>
              <a:rPr lang="sv-SE" dirty="0"/>
              <a:t> ekonomiska stöd</a:t>
            </a:r>
          </a:p>
        </p:txBody>
      </p:sp>
      <p:sp>
        <p:nvSpPr>
          <p:cNvPr id="7" name="Ellips 6"/>
          <p:cNvSpPr/>
          <p:nvPr/>
        </p:nvSpPr>
        <p:spPr>
          <a:xfrm>
            <a:off x="5694218" y="3837332"/>
            <a:ext cx="2983346" cy="20600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Hur bör hjälpen förmedlas? Olika former &amp; benämningar</a:t>
            </a:r>
          </a:p>
        </p:txBody>
      </p:sp>
      <p:sp>
        <p:nvSpPr>
          <p:cNvPr id="8" name="Ellips 7"/>
          <p:cNvSpPr/>
          <p:nvPr/>
        </p:nvSpPr>
        <p:spPr>
          <a:xfrm>
            <a:off x="3371271" y="1710659"/>
            <a:ext cx="2983346" cy="20600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Stödets mål, relation &amp; roll</a:t>
            </a:r>
          </a:p>
        </p:txBody>
      </p:sp>
      <p:sp>
        <p:nvSpPr>
          <p:cNvPr id="9" name="Ellips 8"/>
          <p:cNvSpPr/>
          <p:nvPr/>
        </p:nvSpPr>
        <p:spPr>
          <a:xfrm>
            <a:off x="8100290" y="1710659"/>
            <a:ext cx="2983346" cy="20600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Möjligheter &amp; frågor</a:t>
            </a:r>
          </a:p>
        </p:txBody>
      </p:sp>
    </p:spTree>
    <p:extLst>
      <p:ext uri="{BB962C8B-B14F-4D97-AF65-F5344CB8AC3E}">
        <p14:creationId xmlns:p14="http://schemas.microsoft.com/office/powerpoint/2010/main" val="990324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371F03-6FF7-44C2-97C6-D522B0D84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269" y="415637"/>
            <a:ext cx="9242448" cy="1009338"/>
          </a:xfrm>
        </p:spPr>
        <p:txBody>
          <a:bodyPr>
            <a:normAutofit fontScale="90000"/>
          </a:bodyPr>
          <a:lstStyle/>
          <a:p>
            <a:r>
              <a:rPr lang="sv-SE" dirty="0"/>
              <a:t>Fattigdom och dess konsekvenser</a:t>
            </a: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16676BA-AEDE-4361-A51C-20E30ACE4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269" y="1618938"/>
            <a:ext cx="8596668" cy="471806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v-SE" sz="2200" dirty="0"/>
              <a:t>Fattigdom drabbar </a:t>
            </a:r>
            <a:r>
              <a:rPr lang="sv-SE" sz="2200" b="1" dirty="0"/>
              <a:t>ofrivilligt</a:t>
            </a:r>
            <a:r>
              <a:rPr lang="sv-SE" sz="2200" dirty="0"/>
              <a:t> och hör samman med brist på </a:t>
            </a:r>
            <a:r>
              <a:rPr lang="sv-SE" sz="2200" b="1" dirty="0"/>
              <a:t>ekonomiska</a:t>
            </a:r>
            <a:r>
              <a:rPr lang="sv-SE" sz="2200" dirty="0"/>
              <a:t> och </a:t>
            </a:r>
            <a:r>
              <a:rPr lang="sv-SE" sz="2200" b="1" dirty="0"/>
              <a:t>materiella</a:t>
            </a:r>
            <a:r>
              <a:rPr lang="sv-SE" sz="2200" dirty="0"/>
              <a:t> medel, men inbegriper även </a:t>
            </a:r>
            <a:r>
              <a:rPr lang="sv-SE" sz="2200" b="1" dirty="0"/>
              <a:t>sociala</a:t>
            </a:r>
            <a:r>
              <a:rPr lang="sv-SE" sz="2200" dirty="0"/>
              <a:t> och </a:t>
            </a:r>
            <a:r>
              <a:rPr lang="sv-SE" sz="2200" b="1" dirty="0"/>
              <a:t>psykologiska</a:t>
            </a:r>
            <a:r>
              <a:rPr lang="sv-SE" sz="2200" dirty="0"/>
              <a:t> dimensioner.</a:t>
            </a:r>
          </a:p>
          <a:p>
            <a:pPr marL="0" indent="0">
              <a:buNone/>
            </a:pPr>
            <a:r>
              <a:rPr lang="sv-SE" sz="2200" dirty="0"/>
              <a:t>Att leva i fattigdom har ett flertal negativa följder:</a:t>
            </a:r>
          </a:p>
          <a:p>
            <a:pPr marL="0" indent="0">
              <a:buNone/>
            </a:pPr>
            <a:r>
              <a:rPr lang="sv-SE" sz="2200" dirty="0"/>
              <a:t>en ökad psykisk och fysisk ohälsa, social exkludering, diskriminering, minskad möjlighet till utbildning och arbete, kortare livslängd och begränsningar i materiell standard, konsumtions- och livsmöjligheter.</a:t>
            </a:r>
          </a:p>
          <a:p>
            <a:pPr marL="0" indent="0">
              <a:buNone/>
            </a:pPr>
            <a:r>
              <a:rPr lang="sv-SE" sz="2200" b="1" dirty="0"/>
              <a:t>					</a:t>
            </a:r>
            <a:r>
              <a:rPr lang="sv-SE" sz="2200" dirty="0"/>
              <a:t>(</a:t>
            </a:r>
            <a:r>
              <a:rPr lang="en-GB" sz="2200" dirty="0"/>
              <a:t>SCB 2020</a:t>
            </a:r>
            <a:r>
              <a:rPr lang="sv-SE" sz="2200" dirty="0"/>
              <a:t>, </a:t>
            </a:r>
            <a:r>
              <a:rPr lang="en-GB" sz="2200" dirty="0" err="1"/>
              <a:t>Worldbank</a:t>
            </a:r>
            <a:r>
              <a:rPr lang="en-GB" sz="2200" dirty="0"/>
              <a:t> 2020)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sv-SE" dirty="0"/>
              <a:t>I Sverige levde 6 procent av befolkningen i materiell och social fattigdom under 2023. Det motsvarar drygt en halv miljon personer. Andelen som är den näst lägsta i hela EU har ökat med 2 procentenheter mellan 2021 och 202. Bland utrikes födda var motsvarande nivå 14 procent år 2023 (SCB 2024).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311744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20000" y="359999"/>
            <a:ext cx="8820000" cy="1154765"/>
          </a:xfrm>
        </p:spPr>
        <p:txBody>
          <a:bodyPr>
            <a:noAutofit/>
          </a:bodyPr>
          <a:lstStyle/>
          <a:p>
            <a:r>
              <a:rPr lang="sv-SE" sz="4000" dirty="0"/>
              <a:t>Vad påverkar behovet av eko. stöd?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620000" y="1745673"/>
            <a:ext cx="8820000" cy="4374326"/>
          </a:xfrm>
        </p:spPr>
        <p:txBody>
          <a:bodyPr>
            <a:noAutofit/>
          </a:bodyPr>
          <a:lstStyle/>
          <a:p>
            <a:r>
              <a:rPr lang="sv-SE" sz="2400" b="1" dirty="0"/>
              <a:t>Individuella</a:t>
            </a:r>
            <a:r>
              <a:rPr lang="sv-SE" sz="2400" dirty="0"/>
              <a:t> faktorer såsom kön, hushållsammansättning, härkomst, funktionsvariation m.m. kan vara riskfaktorer. Vanligt med minskade inkomster pga. sjukdom, arbetslöshet,  dödsfall och skilsmässa.</a:t>
            </a:r>
          </a:p>
          <a:p>
            <a:r>
              <a:rPr lang="sv-SE" sz="2400" b="1" dirty="0"/>
              <a:t>Gruppnivå</a:t>
            </a:r>
            <a:r>
              <a:rPr lang="sv-SE" sz="2400" dirty="0"/>
              <a:t>, det är nästan sju gånger vanligare med fattigdom bland utrikesfödda än bland </a:t>
            </a:r>
            <a:r>
              <a:rPr lang="sv-SE" sz="2400" dirty="0" err="1"/>
              <a:t>inrikesfödda</a:t>
            </a:r>
            <a:r>
              <a:rPr lang="sv-SE" sz="2400" dirty="0"/>
              <a:t> i Sverige. Högst ojämlikhet i EU, på denna punkt (SEB 2022).</a:t>
            </a:r>
          </a:p>
          <a:p>
            <a:r>
              <a:rPr lang="sv-SE" sz="2400" b="1" dirty="0"/>
              <a:t>Samhällsnivå, </a:t>
            </a:r>
            <a:r>
              <a:rPr lang="sv-SE" sz="2400" dirty="0"/>
              <a:t>låg &amp; högkonjunktur, offentlig välfärd hur den ser ut och regleras. Heltäckande stöd eller ett visst stöd? Skillnad på praktiken/tillämpning och lagstiftningens ambition.</a:t>
            </a:r>
          </a:p>
        </p:txBody>
      </p:sp>
    </p:spTree>
    <p:extLst>
      <p:ext uri="{BB962C8B-B14F-4D97-AF65-F5344CB8AC3E}">
        <p14:creationId xmlns:p14="http://schemas.microsoft.com/office/powerpoint/2010/main" val="1592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42C856-5DA3-4CBD-99E6-C701DB150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43" y="511334"/>
            <a:ext cx="8820000" cy="845803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Stödet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dag</a:t>
            </a: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677E3FA-C621-4C87-AFDD-19ECAE2FF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8609" y="1644072"/>
            <a:ext cx="8596668" cy="4073237"/>
          </a:xfrm>
        </p:spPr>
        <p:txBody>
          <a:bodyPr>
            <a:noAutofit/>
          </a:bodyPr>
          <a:lstStyle/>
          <a:p>
            <a:r>
              <a:rPr lang="sv-SE" dirty="0"/>
              <a:t>Utdelningen av eko-stöd varierar! Som störst i storstadsregionerna. Vissa diakoner uppger att de lägger närmre 50% av sin arbetstid på eko-stöd. (Bodin 2002)</a:t>
            </a:r>
          </a:p>
          <a:p>
            <a:r>
              <a:rPr lang="sv-SE" dirty="0"/>
              <a:t>Statistik insamlad från Svenska kyrkans församlingar visar att cirka 68 miljoner kronor delas ut per år. Den utdelade summan ligger genomsnittlig på 1500 kronor. (Svensson, </a:t>
            </a:r>
            <a:r>
              <a:rPr lang="sv-SE" dirty="0" err="1"/>
              <a:t>Svk</a:t>
            </a:r>
            <a:r>
              <a:rPr lang="sv-SE" dirty="0"/>
              <a:t> nationella nivå 2019)</a:t>
            </a:r>
          </a:p>
          <a:p>
            <a:r>
              <a:rPr lang="sv-SE" dirty="0"/>
              <a:t>Fler uppger ökade diakonalt tryck/ behov. (</a:t>
            </a:r>
            <a:r>
              <a:rPr lang="nn-NO" dirty="0"/>
              <a:t>Vamstad, Leo Sandberg &amp; Angelin 2024</a:t>
            </a:r>
            <a:r>
              <a:rPr lang="sv-SE" dirty="0"/>
              <a:t>)</a:t>
            </a:r>
          </a:p>
          <a:p>
            <a:r>
              <a:rPr lang="en-GB" dirty="0" err="1"/>
              <a:t>Diakoimedarbetare</a:t>
            </a:r>
            <a:r>
              <a:rPr lang="en-GB" dirty="0"/>
              <a:t> </a:t>
            </a:r>
            <a:r>
              <a:rPr lang="en-GB" dirty="0" err="1"/>
              <a:t>ändrar</a:t>
            </a:r>
            <a:r>
              <a:rPr lang="en-GB" dirty="0"/>
              <a:t> </a:t>
            </a:r>
            <a:r>
              <a:rPr lang="en-GB" dirty="0" err="1"/>
              <a:t>arbetssätt</a:t>
            </a:r>
            <a:r>
              <a:rPr lang="en-GB" dirty="0"/>
              <a:t> </a:t>
            </a:r>
            <a:r>
              <a:rPr lang="en-GB" dirty="0" err="1"/>
              <a:t>då</a:t>
            </a:r>
            <a:r>
              <a:rPr lang="en-GB" dirty="0"/>
              <a:t> </a:t>
            </a:r>
            <a:r>
              <a:rPr lang="en-GB" dirty="0" err="1"/>
              <a:t>trycket</a:t>
            </a:r>
            <a:r>
              <a:rPr lang="en-GB" dirty="0"/>
              <a:t> </a:t>
            </a:r>
            <a:r>
              <a:rPr lang="en-GB" dirty="0" err="1"/>
              <a:t>ökar</a:t>
            </a:r>
            <a:r>
              <a:rPr lang="en-GB" dirty="0"/>
              <a:t>. (Harju, Hjort &amp; Montesino 2010)</a:t>
            </a:r>
          </a:p>
          <a:p>
            <a:r>
              <a:rPr lang="en-GB" dirty="0" err="1"/>
              <a:t>Materiellt</a:t>
            </a:r>
            <a:r>
              <a:rPr lang="en-GB" dirty="0"/>
              <a:t> </a:t>
            </a:r>
            <a:r>
              <a:rPr lang="en-GB" dirty="0" err="1"/>
              <a:t>bistånd</a:t>
            </a:r>
            <a:r>
              <a:rPr lang="en-GB" dirty="0"/>
              <a:t>… </a:t>
            </a:r>
          </a:p>
          <a:p>
            <a:pPr marL="0" indent="0">
              <a:buNone/>
            </a:pP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45234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skärmbild, linje, Teckensnitt  Automatiskt genererad beskrivning">
            <a:extLst>
              <a:ext uri="{FF2B5EF4-FFF2-40B4-BE49-F238E27FC236}">
                <a16:creationId xmlns:a16="http://schemas.microsoft.com/office/drawing/2014/main" id="{37CDEE9E-6168-E276-6546-C1CD531EC4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260" y="416183"/>
            <a:ext cx="9393380" cy="5939690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36404CDD-25C9-A0F5-8205-2D1E77C0E6E3}"/>
              </a:ext>
            </a:extLst>
          </p:cNvPr>
          <p:cNvSpPr txBox="1"/>
          <p:nvPr/>
        </p:nvSpPr>
        <p:spPr>
          <a:xfrm>
            <a:off x="9690265" y="4401189"/>
            <a:ext cx="25017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800" dirty="0"/>
              <a:t>(Elinn Leo Sandberg, Nyckeln till Svenska kyrkan 2023).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38157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05999DF-EA42-468C-B289-E296B8D88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588" y="831273"/>
            <a:ext cx="10655685" cy="5570308"/>
          </a:xfrm>
        </p:spPr>
        <p:txBody>
          <a:bodyPr/>
          <a:lstStyle/>
          <a:p>
            <a:r>
              <a:rPr lang="sv-SE" sz="2400" b="1" dirty="0"/>
              <a:t>Det är inte församlingsbors behov som styr utan församlingarnas tillgång till materiella &amp; ekonomiska medel.</a:t>
            </a:r>
          </a:p>
          <a:p>
            <a:pPr marL="0" indent="0">
              <a:buNone/>
            </a:pPr>
            <a:endParaRPr lang="sv-SE" sz="2400" b="1" dirty="0"/>
          </a:p>
          <a:p>
            <a:r>
              <a:rPr lang="sv-SE" sz="2400" dirty="0"/>
              <a:t>Liten eller ingen reglering inom </a:t>
            </a:r>
            <a:r>
              <a:rPr lang="sv-SE" sz="2400" dirty="0" err="1"/>
              <a:t>Svk</a:t>
            </a:r>
            <a:r>
              <a:rPr lang="sv-SE" sz="2400" dirty="0"/>
              <a:t>. Decentraliserad diakoni (Hjort &amp; Linde 2020).</a:t>
            </a:r>
          </a:p>
          <a:p>
            <a:r>
              <a:rPr lang="sv-SE" sz="2400" dirty="0"/>
              <a:t>Påminner mkt om myndighetsutövning vilket bidrar till rollkonflikt/ stress.</a:t>
            </a:r>
          </a:p>
          <a:p>
            <a:r>
              <a:rPr lang="en-GB" sz="2400" dirty="0" err="1"/>
              <a:t>Stödet</a:t>
            </a:r>
            <a:r>
              <a:rPr lang="en-GB" sz="2400" dirty="0"/>
              <a:t>/</a:t>
            </a:r>
            <a:r>
              <a:rPr lang="en-GB" sz="2400" dirty="0" err="1"/>
              <a:t>verksamheten</a:t>
            </a:r>
            <a:r>
              <a:rPr lang="en-GB" sz="2400" dirty="0"/>
              <a:t> </a:t>
            </a:r>
            <a:r>
              <a:rPr lang="en-GB" sz="2400" dirty="0" err="1"/>
              <a:t>som</a:t>
            </a:r>
            <a:r>
              <a:rPr lang="en-GB" sz="2400" dirty="0"/>
              <a:t> </a:t>
            </a:r>
            <a:r>
              <a:rPr lang="en-GB" sz="2400" dirty="0" err="1"/>
              <a:t>en</a:t>
            </a:r>
            <a:r>
              <a:rPr lang="en-GB" sz="2400" dirty="0"/>
              <a:t> </a:t>
            </a:r>
            <a:r>
              <a:rPr lang="en-GB" sz="2400" dirty="0" err="1"/>
              <a:t>kompletterande</a:t>
            </a:r>
            <a:r>
              <a:rPr lang="en-GB" sz="2400" dirty="0"/>
              <a:t> </a:t>
            </a:r>
            <a:r>
              <a:rPr lang="en-GB" sz="2400" dirty="0" err="1"/>
              <a:t>rollen</a:t>
            </a:r>
            <a:r>
              <a:rPr lang="en-GB" sz="2400" dirty="0"/>
              <a:t> men </a:t>
            </a:r>
            <a:r>
              <a:rPr lang="en-GB" sz="2400" dirty="0" err="1"/>
              <a:t>en</a:t>
            </a:r>
            <a:r>
              <a:rPr lang="en-GB" sz="2400" dirty="0"/>
              <a:t> </a:t>
            </a:r>
            <a:r>
              <a:rPr lang="en-GB" sz="2400" dirty="0" err="1"/>
              <a:t>glidning</a:t>
            </a:r>
            <a:r>
              <a:rPr lang="en-GB" sz="2400" dirty="0"/>
              <a:t> mot </a:t>
            </a:r>
            <a:r>
              <a:rPr lang="en-GB" sz="2400" dirty="0" err="1"/>
              <a:t>ersättare</a:t>
            </a:r>
            <a:r>
              <a:rPr lang="en-GB" sz="2400" dirty="0"/>
              <a:t> </a:t>
            </a:r>
            <a:r>
              <a:rPr lang="en-GB" sz="2400" dirty="0" err="1"/>
              <a:t>rollen</a:t>
            </a:r>
            <a:r>
              <a:rPr lang="en-GB" sz="2400" dirty="0"/>
              <a:t>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7769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1230979" y="389844"/>
            <a:ext cx="8820000" cy="1016625"/>
          </a:xfrm>
        </p:spPr>
        <p:txBody>
          <a:bodyPr/>
          <a:lstStyle/>
          <a:p>
            <a:r>
              <a:rPr lang="sv-SE" dirty="0"/>
              <a:t>I relation till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1304869" y="1572722"/>
            <a:ext cx="9824949" cy="474494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v-SE" sz="3200" b="1" dirty="0"/>
              <a:t>Välfärdssamhället</a:t>
            </a:r>
          </a:p>
          <a:p>
            <a:r>
              <a:rPr lang="sv-SE" sz="3200" dirty="0"/>
              <a:t>Kyrkans stöd sker inte i ett vakuum utan förhåller sig till lagstiftning, myndigheter och då särskilt socialtjänsten som är samhällets yttersta skyddsnät för personer i ekonomisk utsatthet. </a:t>
            </a:r>
          </a:p>
          <a:p>
            <a:pPr marL="0" indent="0">
              <a:buNone/>
            </a:pPr>
            <a:endParaRPr lang="sv-SE" sz="3200" dirty="0"/>
          </a:p>
          <a:p>
            <a:pPr marL="0" indent="0">
              <a:buNone/>
            </a:pPr>
            <a:r>
              <a:rPr lang="sv-SE" sz="3200" b="1" dirty="0"/>
              <a:t>Civilsamhället</a:t>
            </a:r>
          </a:p>
          <a:p>
            <a:r>
              <a:rPr lang="sv-SE" sz="3200" dirty="0"/>
              <a:t>Sker samarbeten, konkurrens, samma målgrupper? </a:t>
            </a:r>
          </a:p>
          <a:p>
            <a:r>
              <a:rPr lang="sv-SE" sz="3200" dirty="0"/>
              <a:t>Vilka grupper har röst, får hjälp eller bortprioriteras och hörs ej?</a:t>
            </a:r>
          </a:p>
          <a:p>
            <a:pPr marL="0" indent="0">
              <a:buNone/>
            </a:pPr>
            <a:endParaRPr lang="sv-SE" sz="3200" dirty="0"/>
          </a:p>
          <a:p>
            <a:pPr marL="0" indent="0">
              <a:buNone/>
            </a:pPr>
            <a:r>
              <a:rPr lang="sv-SE" sz="3200" b="1" dirty="0"/>
              <a:t>En återkommande diakonalspaning: Vad sker i samhället just nu?</a:t>
            </a:r>
            <a:endParaRPr lang="sv-SE" sz="2600" dirty="0"/>
          </a:p>
          <a:p>
            <a:pPr marL="0" indent="0">
              <a:buNone/>
            </a:pPr>
            <a:endParaRPr lang="sv-SE" sz="1900" dirty="0"/>
          </a:p>
          <a:p>
            <a:pPr marL="0" indent="0">
              <a:buNone/>
            </a:pPr>
            <a:r>
              <a:rPr lang="sv-SE" sz="1900" dirty="0"/>
              <a:t>(Bodin 2002:56f; Jokela 2011b:62ff:135ff; Leo Sandberg 2019:34ff; Karlsson &amp; Vamstad 2018:1ff, ref även för nästa sida).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5193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Samhället &amp; samhällskontraktet</a:t>
            </a:r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2"/>
          </p:nvPr>
        </p:nvSpPr>
        <p:spPr>
          <a:xfrm>
            <a:off x="7181016" y="2068614"/>
            <a:ext cx="4184034" cy="3880773"/>
          </a:xfrm>
        </p:spPr>
        <p:txBody>
          <a:bodyPr>
            <a:normAutofit fontScale="85000" lnSpcReduction="10000"/>
          </a:bodyPr>
          <a:lstStyle/>
          <a:p>
            <a:r>
              <a:rPr lang="sv-SE" sz="2400" dirty="0"/>
              <a:t>Förhållandet mellan olika sektorer i samhället = ett oskrivet samhällskontrakt.</a:t>
            </a:r>
          </a:p>
          <a:p>
            <a:r>
              <a:rPr lang="sv-SE" sz="2400" dirty="0"/>
              <a:t>Civilsamhället tillräknats en kompletterande roll medan offentlig sektor (staten) tillräknats ”huvudansvaret för att garantera och leverera välfärdstjänster”.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(Lindberg m.fl. 2022:30ff;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Trägårdh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2010</a:t>
            </a:r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).</a:t>
            </a:r>
          </a:p>
        </p:txBody>
      </p:sp>
      <p:sp>
        <p:nvSpPr>
          <p:cNvPr id="6" name="Ellips 5"/>
          <p:cNvSpPr/>
          <p:nvPr/>
        </p:nvSpPr>
        <p:spPr>
          <a:xfrm>
            <a:off x="1888177" y="4178459"/>
            <a:ext cx="2364806" cy="17709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Civilsamhället</a:t>
            </a:r>
          </a:p>
          <a:p>
            <a:pPr algn="ctr"/>
            <a:r>
              <a:rPr lang="sv-SE" dirty="0"/>
              <a:t>Medlem</a:t>
            </a:r>
          </a:p>
        </p:txBody>
      </p:sp>
      <p:sp>
        <p:nvSpPr>
          <p:cNvPr id="9" name="Ellips 8"/>
          <p:cNvSpPr/>
          <p:nvPr/>
        </p:nvSpPr>
        <p:spPr>
          <a:xfrm>
            <a:off x="1251678" y="2324823"/>
            <a:ext cx="2217420" cy="17709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Staten/ offentlig välfärd</a:t>
            </a:r>
          </a:p>
          <a:p>
            <a:pPr algn="ctr"/>
            <a:r>
              <a:rPr lang="sv-SE" dirty="0"/>
              <a:t>Medborgare</a:t>
            </a:r>
          </a:p>
        </p:txBody>
      </p:sp>
      <p:sp>
        <p:nvSpPr>
          <p:cNvPr id="10" name="Ellips 9"/>
          <p:cNvSpPr/>
          <p:nvPr/>
        </p:nvSpPr>
        <p:spPr>
          <a:xfrm>
            <a:off x="3597636" y="2324823"/>
            <a:ext cx="2085372" cy="17709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Privat sektor/ näringslivet</a:t>
            </a:r>
          </a:p>
          <a:p>
            <a:pPr algn="ctr"/>
            <a:r>
              <a:rPr lang="sv-SE" dirty="0"/>
              <a:t>Kund</a:t>
            </a:r>
          </a:p>
        </p:txBody>
      </p:sp>
      <p:sp>
        <p:nvSpPr>
          <p:cNvPr id="11" name="Ellips 10"/>
          <p:cNvSpPr/>
          <p:nvPr/>
        </p:nvSpPr>
        <p:spPr>
          <a:xfrm>
            <a:off x="4458535" y="4134572"/>
            <a:ext cx="1983708" cy="17709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Familj &amp; hushåll</a:t>
            </a:r>
          </a:p>
        </p:txBody>
      </p:sp>
    </p:spTree>
    <p:extLst>
      <p:ext uri="{BB962C8B-B14F-4D97-AF65-F5344CB8AC3E}">
        <p14:creationId xmlns:p14="http://schemas.microsoft.com/office/powerpoint/2010/main" val="259195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Grön">
  <a:themeElements>
    <a:clrScheme name="Grön 1">
      <a:dk1>
        <a:srgbClr val="000000"/>
      </a:dk1>
      <a:lt1>
        <a:srgbClr val="FFFFFF"/>
      </a:lt1>
      <a:dk2>
        <a:srgbClr val="496920"/>
      </a:dk2>
      <a:lt2>
        <a:srgbClr val="E7E6E6"/>
      </a:lt2>
      <a:accent1>
        <a:srgbClr val="6B9530"/>
      </a:accent1>
      <a:accent2>
        <a:srgbClr val="AFCA0B"/>
      </a:accent2>
      <a:accent3>
        <a:srgbClr val="DDDF4B"/>
      </a:accent3>
      <a:accent4>
        <a:srgbClr val="496920"/>
      </a:accent4>
      <a:accent5>
        <a:srgbClr val="919191"/>
      </a:accent5>
      <a:accent6>
        <a:srgbClr val="CCCCCC"/>
      </a:accent6>
      <a:hlink>
        <a:srgbClr val="496920"/>
      </a:hlink>
      <a:folHlink>
        <a:srgbClr val="2E430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ön.potx" id="{A1462375-2C58-4AD3-B628-BD6F1D95CCB0}" vid="{BD79ABF0-EBD4-4023-B448-BA8D25736CF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89A12D5C9E6114C90F9721F7CC3C632" ma:contentTypeVersion="2" ma:contentTypeDescription="Skapa ett nytt dokument." ma:contentTypeScope="" ma:versionID="8ce91bccdb418c2deb18e5f41611cb20">
  <xsd:schema xmlns:xsd="http://www.w3.org/2001/XMLSchema" xmlns:xs="http://www.w3.org/2001/XMLSchema" xmlns:p="http://schemas.microsoft.com/office/2006/metadata/properties" xmlns:ns2="3783b4e7-5ff2-48b4-a497-71b1f9e1d8fd" targetNamespace="http://schemas.microsoft.com/office/2006/metadata/properties" ma:root="true" ma:fieldsID="91277fbe6aff900bd29dac9f08e0756b" ns2:_="">
    <xsd:import namespace="3783b4e7-5ff2-48b4-a497-71b1f9e1d8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83b4e7-5ff2-48b4-a497-71b1f9e1d8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7E719B-4687-4BA4-A2B7-8A04B549A7DE}">
  <ds:schemaRefs>
    <ds:schemaRef ds:uri="3783b4e7-5ff2-48b4-a497-71b1f9e1d8fd"/>
    <ds:schemaRef ds:uri="http://www.w3.org/XML/1998/namespace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DDAA0354-5A99-433A-9193-6E0EEFF964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AA0C64-4A92-4024-897E-DD72BAF54B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83b4e7-5ff2-48b4-a497-71b1f9e1d8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0785fb4-7cd3-40c0-8122-f25147720244}" enabled="1" method="Standard" siteId="{3619ea90-fa6e-40bf-aa11-2d4a18ad7689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Grön</Template>
  <TotalTime>237</TotalTime>
  <Words>1676</Words>
  <Application>Microsoft Office PowerPoint</Application>
  <PresentationFormat>Bredbild</PresentationFormat>
  <Paragraphs>180</Paragraphs>
  <Slides>17</Slides>
  <Notes>17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1" baseType="lpstr">
      <vt:lpstr>Arial</vt:lpstr>
      <vt:lpstr>Calibri</vt:lpstr>
      <vt:lpstr>Lato-Light</vt:lpstr>
      <vt:lpstr>Grön</vt:lpstr>
      <vt:lpstr>Svenska kyrkans ekonomiska stöd</vt:lpstr>
      <vt:lpstr>Upplägget</vt:lpstr>
      <vt:lpstr>Fattigdom och dess konsekvenser</vt:lpstr>
      <vt:lpstr>Vad påverkar behovet av eko. stöd?</vt:lpstr>
      <vt:lpstr>Stödet i dag</vt:lpstr>
      <vt:lpstr>PowerPoint-presentation</vt:lpstr>
      <vt:lpstr>PowerPoint-presentation</vt:lpstr>
      <vt:lpstr>I relation till</vt:lpstr>
      <vt:lpstr>Samhället &amp; samhällskontraktet</vt:lpstr>
      <vt:lpstr>Möjliga roller i relation till off- välfärd   </vt:lpstr>
      <vt:lpstr>Hur bör hjälpen förmedlas?</vt:lpstr>
      <vt:lpstr>PowerPoint-presentation</vt:lpstr>
      <vt:lpstr>Olika typer av stöd – Modell valfrihet vs. kontroll  </vt:lpstr>
      <vt:lpstr>Möjligheter</vt:lpstr>
      <vt:lpstr> Fördjupning    </vt:lpstr>
      <vt:lpstr>PowerPoint-presentation</vt:lpstr>
      <vt:lpstr>Tack för ert deltagande!</vt:lpstr>
    </vt:vector>
  </TitlesOfParts>
  <Company>Svenska Kyrkan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Magnus Bodin</dc:creator>
  <cp:lastModifiedBy>Vanda Brandt</cp:lastModifiedBy>
  <cp:revision>34</cp:revision>
  <cp:lastPrinted>2024-12-05T07:59:20Z</cp:lastPrinted>
  <dcterms:created xsi:type="dcterms:W3CDTF">2023-03-27T12:36:06Z</dcterms:created>
  <dcterms:modified xsi:type="dcterms:W3CDTF">2025-02-04T08:44:50Z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0x010100F89A12D5C9E6114C90F9721F7CC3C632</vt:lpwstr>
  </property>
</Properties>
</file>