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63" r:id="rId2"/>
    <p:sldId id="7877" r:id="rId3"/>
    <p:sldId id="280" r:id="rId4"/>
    <p:sldId id="3213" r:id="rId5"/>
    <p:sldId id="256" r:id="rId6"/>
    <p:sldId id="7876" r:id="rId7"/>
    <p:sldId id="313" r:id="rId8"/>
    <p:sldId id="7878" r:id="rId9"/>
    <p:sldId id="7879" r:id="rId10"/>
    <p:sldId id="7880" r:id="rId11"/>
    <p:sldId id="315" r:id="rId12"/>
    <p:sldId id="2153" r:id="rId13"/>
    <p:sldId id="300" r:id="rId14"/>
    <p:sldId id="2154" r:id="rId15"/>
    <p:sldId id="2155" r:id="rId16"/>
    <p:sldId id="2156" r:id="rId17"/>
    <p:sldId id="2157" r:id="rId18"/>
    <p:sldId id="2159" r:id="rId19"/>
    <p:sldId id="308" r:id="rId20"/>
    <p:sldId id="272" r:id="rId21"/>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F0ED"/>
    <a:srgbClr val="E37D61"/>
    <a:srgbClr val="F5D056"/>
    <a:srgbClr val="DB9B3D"/>
    <a:srgbClr val="F5D162"/>
    <a:srgbClr val="E05040"/>
    <a:srgbClr val="44999C"/>
    <a:srgbClr val="00A780"/>
    <a:srgbClr val="404040"/>
    <a:srgbClr val="91CAAF"/>
  </p:clrMru>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660B408-B3CF-4A94-85FC-2B1E0A45F4A2}" styleName="Mörkt format 2 - Dekorfärg 1/Dekorfärg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775" autoAdjust="0"/>
    <p:restoredTop sz="96349" autoAdjust="0"/>
  </p:normalViewPr>
  <p:slideViewPr>
    <p:cSldViewPr snapToGrid="0" showGuides="1">
      <p:cViewPr varScale="1">
        <p:scale>
          <a:sx n="112" d="100"/>
          <a:sy n="112" d="100"/>
        </p:scale>
        <p:origin x="792" y="96"/>
      </p:cViewPr>
      <p:guideLst>
        <p:guide orient="horz" pos="2160"/>
        <p:guide pos="3863"/>
      </p:guideLst>
    </p:cSldViewPr>
  </p:slideViewPr>
  <p:notesTextViewPr>
    <p:cViewPr>
      <p:scale>
        <a:sx n="1" d="1"/>
        <a:sy n="1" d="1"/>
      </p:scale>
      <p:origin x="0" y="0"/>
    </p:cViewPr>
  </p:notesTextViewPr>
  <p:notesViewPr>
    <p:cSldViewPr snapToGrid="0">
      <p:cViewPr varScale="1">
        <p:scale>
          <a:sx n="85" d="100"/>
          <a:sy n="85" d="100"/>
        </p:scale>
        <p:origin x="3888"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US"/>
              <a:t>Detta år är pensionerna lika mellan könen                                                                        </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sv-SE"/>
        </a:p>
      </c:txPr>
    </c:title>
    <c:autoTitleDeleted val="0"/>
    <c:plotArea>
      <c:layout>
        <c:manualLayout>
          <c:layoutTarget val="inner"/>
          <c:xMode val="edge"/>
          <c:yMode val="edge"/>
          <c:x val="4.2255019410262773E-2"/>
          <c:y val="0.10658045977011496"/>
          <c:w val="0.94007593728870187"/>
          <c:h val="0.71607928319304914"/>
        </c:manualLayout>
      </c:layout>
      <c:barChart>
        <c:barDir val="col"/>
        <c:grouping val="clustered"/>
        <c:varyColors val="0"/>
        <c:ser>
          <c:idx val="0"/>
          <c:order val="0"/>
          <c:tx>
            <c:strRef>
              <c:f>Blad1!$B$2</c:f>
              <c:strCache>
                <c:ptCount val="1"/>
                <c:pt idx="0">
                  <c:v>Detta år är pensionerna lika mellan könen                                                                        ÅR</c:v>
                </c:pt>
              </c:strCache>
            </c:strRef>
          </c:tx>
          <c:spPr>
            <a:solidFill>
              <a:schemeClr val="accent1"/>
            </a:solidFill>
            <a:ln>
              <a:noFill/>
            </a:ln>
            <a:effectLst/>
          </c:spPr>
          <c:invertIfNegative val="0"/>
          <c:dPt>
            <c:idx val="21"/>
            <c:invertIfNegative val="0"/>
            <c:bubble3D val="0"/>
            <c:spPr>
              <a:solidFill>
                <a:schemeClr val="accent2"/>
              </a:solidFill>
              <a:ln>
                <a:noFill/>
              </a:ln>
              <a:effectLst/>
            </c:spPr>
            <c:extLst>
              <c:ext xmlns:c16="http://schemas.microsoft.com/office/drawing/2014/chart" uri="{C3380CC4-5D6E-409C-BE32-E72D297353CC}">
                <c16:uniqueId val="{00000001-5DBC-4802-8C8F-BFA1D0E916FF}"/>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Blad1!$A$3:$A$24</c:f>
              <c:strCache>
                <c:ptCount val="22"/>
                <c:pt idx="0">
                  <c:v>Västmanland</c:v>
                </c:pt>
                <c:pt idx="1">
                  <c:v>Kronoberg</c:v>
                </c:pt>
                <c:pt idx="2">
                  <c:v>Jönköping</c:v>
                </c:pt>
                <c:pt idx="3">
                  <c:v>Halland</c:v>
                </c:pt>
                <c:pt idx="4">
                  <c:v>Östergötland</c:v>
                </c:pt>
                <c:pt idx="5">
                  <c:v>Kalmar </c:v>
                </c:pt>
                <c:pt idx="6">
                  <c:v>Dalarna</c:v>
                </c:pt>
                <c:pt idx="7">
                  <c:v>Västra Götaland</c:v>
                </c:pt>
                <c:pt idx="8">
                  <c:v> Stockholm</c:v>
                </c:pt>
                <c:pt idx="9">
                  <c:v>Örebro </c:v>
                </c:pt>
                <c:pt idx="10">
                  <c:v>Värmland</c:v>
                </c:pt>
                <c:pt idx="11">
                  <c:v>Gävleborg</c:v>
                </c:pt>
                <c:pt idx="12">
                  <c:v>Norrbotten</c:v>
                </c:pt>
                <c:pt idx="13">
                  <c:v>Södermanland</c:v>
                </c:pt>
                <c:pt idx="14">
                  <c:v>Skåne </c:v>
                </c:pt>
                <c:pt idx="15">
                  <c:v>Uppsala </c:v>
                </c:pt>
                <c:pt idx="16">
                  <c:v>Västernorrland</c:v>
                </c:pt>
                <c:pt idx="17">
                  <c:v>Blekinge </c:v>
                </c:pt>
                <c:pt idx="18">
                  <c:v>Västerbotten</c:v>
                </c:pt>
                <c:pt idx="19">
                  <c:v>Jämtland</c:v>
                </c:pt>
                <c:pt idx="20">
                  <c:v>Gotland</c:v>
                </c:pt>
                <c:pt idx="21">
                  <c:v>Riket</c:v>
                </c:pt>
              </c:strCache>
            </c:strRef>
          </c:cat>
          <c:val>
            <c:numRef>
              <c:f>Blad1!$B$3:$B$24</c:f>
              <c:numCache>
                <c:formatCode>General</c:formatCode>
                <c:ptCount val="22"/>
                <c:pt idx="0">
                  <c:v>2072</c:v>
                </c:pt>
                <c:pt idx="1">
                  <c:v>2061</c:v>
                </c:pt>
                <c:pt idx="2">
                  <c:v>2064</c:v>
                </c:pt>
                <c:pt idx="3">
                  <c:v>2073</c:v>
                </c:pt>
                <c:pt idx="4">
                  <c:v>2072</c:v>
                </c:pt>
                <c:pt idx="5">
                  <c:v>2067</c:v>
                </c:pt>
                <c:pt idx="6">
                  <c:v>2066</c:v>
                </c:pt>
                <c:pt idx="7">
                  <c:v>2073</c:v>
                </c:pt>
                <c:pt idx="8">
                  <c:v>2071</c:v>
                </c:pt>
                <c:pt idx="9">
                  <c:v>2081</c:v>
                </c:pt>
                <c:pt idx="10">
                  <c:v>2076</c:v>
                </c:pt>
                <c:pt idx="11">
                  <c:v>2072</c:v>
                </c:pt>
                <c:pt idx="12">
                  <c:v>2088</c:v>
                </c:pt>
                <c:pt idx="13">
                  <c:v>2064</c:v>
                </c:pt>
                <c:pt idx="14">
                  <c:v>2074</c:v>
                </c:pt>
                <c:pt idx="15">
                  <c:v>2065</c:v>
                </c:pt>
                <c:pt idx="16">
                  <c:v>2074</c:v>
                </c:pt>
                <c:pt idx="17">
                  <c:v>2065</c:v>
                </c:pt>
                <c:pt idx="18">
                  <c:v>2066</c:v>
                </c:pt>
                <c:pt idx="19">
                  <c:v>2068</c:v>
                </c:pt>
                <c:pt idx="20">
                  <c:v>2079</c:v>
                </c:pt>
                <c:pt idx="21">
                  <c:v>2072</c:v>
                </c:pt>
              </c:numCache>
            </c:numRef>
          </c:val>
          <c:extLst>
            <c:ext xmlns:c16="http://schemas.microsoft.com/office/drawing/2014/chart" uri="{C3380CC4-5D6E-409C-BE32-E72D297353CC}">
              <c16:uniqueId val="{00000002-5DBC-4802-8C8F-BFA1D0E916FF}"/>
            </c:ext>
          </c:extLst>
        </c:ser>
        <c:dLbls>
          <c:showLegendKey val="0"/>
          <c:showVal val="0"/>
          <c:showCatName val="0"/>
          <c:showSerName val="0"/>
          <c:showPercent val="0"/>
          <c:showBubbleSize val="0"/>
        </c:dLbls>
        <c:gapWidth val="219"/>
        <c:overlap val="-27"/>
        <c:axId val="509154784"/>
        <c:axId val="509146464"/>
      </c:barChart>
      <c:catAx>
        <c:axId val="5091547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509146464"/>
        <c:crosses val="autoZero"/>
        <c:auto val="1"/>
        <c:lblAlgn val="ctr"/>
        <c:lblOffset val="100"/>
        <c:noMultiLvlLbl val="0"/>
      </c:catAx>
      <c:valAx>
        <c:axId val="50914646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50915478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sv-SE" dirty="0"/>
              <a:t>Disponibel inkomst 000´</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sv-SE"/>
        </a:p>
      </c:txPr>
    </c:title>
    <c:autoTitleDeleted val="0"/>
    <c:plotArea>
      <c:layout/>
      <c:barChart>
        <c:barDir val="col"/>
        <c:grouping val="clustered"/>
        <c:varyColors val="0"/>
        <c:ser>
          <c:idx val="0"/>
          <c:order val="0"/>
          <c:tx>
            <c:strRef>
              <c:f>'Infostat - Disponibel nettoinko'!$B$6</c:f>
              <c:strCache>
                <c:ptCount val="1"/>
                <c:pt idx="0">
                  <c:v>Kvinnor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'Infostat - Disponibel nettoinko'!$A$7:$A$11</c:f>
              <c:strCache>
                <c:ptCount val="5"/>
                <c:pt idx="0">
                  <c:v>2022</c:v>
                </c:pt>
                <c:pt idx="1">
                  <c:v>2021</c:v>
                </c:pt>
                <c:pt idx="2">
                  <c:v>2020</c:v>
                </c:pt>
                <c:pt idx="3">
                  <c:v>2019</c:v>
                </c:pt>
                <c:pt idx="4">
                  <c:v>2018</c:v>
                </c:pt>
              </c:strCache>
            </c:strRef>
          </c:cat>
          <c:val>
            <c:numRef>
              <c:f>'Infostat - Disponibel nettoinko'!$B$7:$B$11</c:f>
              <c:numCache>
                <c:formatCode>General</c:formatCode>
                <c:ptCount val="5"/>
                <c:pt idx="0">
                  <c:v>288</c:v>
                </c:pt>
                <c:pt idx="1">
                  <c:v>301</c:v>
                </c:pt>
                <c:pt idx="2">
                  <c:v>285</c:v>
                </c:pt>
                <c:pt idx="3">
                  <c:v>282</c:v>
                </c:pt>
                <c:pt idx="4">
                  <c:v>279</c:v>
                </c:pt>
              </c:numCache>
            </c:numRef>
          </c:val>
          <c:extLst>
            <c:ext xmlns:c16="http://schemas.microsoft.com/office/drawing/2014/chart" uri="{C3380CC4-5D6E-409C-BE32-E72D297353CC}">
              <c16:uniqueId val="{00000000-756A-4E0E-86F8-E0B4C2AAA4DA}"/>
            </c:ext>
          </c:extLst>
        </c:ser>
        <c:ser>
          <c:idx val="1"/>
          <c:order val="1"/>
          <c:tx>
            <c:strRef>
              <c:f>'Infostat - Disponibel nettoinko'!$C$6</c:f>
              <c:strCache>
                <c:ptCount val="1"/>
                <c:pt idx="0">
                  <c:v>Män</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'Infostat - Disponibel nettoinko'!$A$7:$A$11</c:f>
              <c:strCache>
                <c:ptCount val="5"/>
                <c:pt idx="0">
                  <c:v>2022</c:v>
                </c:pt>
                <c:pt idx="1">
                  <c:v>2021</c:v>
                </c:pt>
                <c:pt idx="2">
                  <c:v>2020</c:v>
                </c:pt>
                <c:pt idx="3">
                  <c:v>2019</c:v>
                </c:pt>
                <c:pt idx="4">
                  <c:v>2018</c:v>
                </c:pt>
              </c:strCache>
            </c:strRef>
          </c:cat>
          <c:val>
            <c:numRef>
              <c:f>'Infostat - Disponibel nettoinko'!$C$7:$C$11</c:f>
              <c:numCache>
                <c:formatCode>General</c:formatCode>
                <c:ptCount val="5"/>
                <c:pt idx="0">
                  <c:v>375</c:v>
                </c:pt>
                <c:pt idx="1">
                  <c:v>391</c:v>
                </c:pt>
                <c:pt idx="2">
                  <c:v>365</c:v>
                </c:pt>
                <c:pt idx="3">
                  <c:v>363</c:v>
                </c:pt>
                <c:pt idx="4">
                  <c:v>360</c:v>
                </c:pt>
              </c:numCache>
            </c:numRef>
          </c:val>
          <c:extLst>
            <c:ext xmlns:c16="http://schemas.microsoft.com/office/drawing/2014/chart" uri="{C3380CC4-5D6E-409C-BE32-E72D297353CC}">
              <c16:uniqueId val="{00000001-756A-4E0E-86F8-E0B4C2AAA4DA}"/>
            </c:ext>
          </c:extLst>
        </c:ser>
        <c:dLbls>
          <c:showLegendKey val="0"/>
          <c:showVal val="0"/>
          <c:showCatName val="0"/>
          <c:showSerName val="0"/>
          <c:showPercent val="0"/>
          <c:showBubbleSize val="0"/>
        </c:dLbls>
        <c:gapWidth val="219"/>
        <c:overlap val="-27"/>
        <c:axId val="1118166639"/>
        <c:axId val="604960127"/>
      </c:barChart>
      <c:catAx>
        <c:axId val="111816663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604960127"/>
        <c:crosses val="autoZero"/>
        <c:auto val="1"/>
        <c:lblAlgn val="ctr"/>
        <c:lblOffset val="100"/>
        <c:noMultiLvlLbl val="0"/>
      </c:catAx>
      <c:valAx>
        <c:axId val="604960127"/>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111816663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1A1090-7399-BE47-B8B1-881EC826E9F9}" type="datetimeFigureOut">
              <a:rPr lang="sv-SE" smtClean="0"/>
              <a:t>2025-02-04</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91D9B3-0424-AE4A-B8B4-BBEE3C89A386}" type="slidenum">
              <a:rPr lang="sv-SE" smtClean="0"/>
              <a:t>‹#›</a:t>
            </a:fld>
            <a:endParaRPr lang="sv-SE"/>
          </a:p>
        </p:txBody>
      </p:sp>
    </p:spTree>
    <p:extLst>
      <p:ext uri="{BB962C8B-B14F-4D97-AF65-F5344CB8AC3E}">
        <p14:creationId xmlns:p14="http://schemas.microsoft.com/office/powerpoint/2010/main" val="33059975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read.oecd-ilibrary.org/view/?ref=127_127000-awfnqj80me&amp;title=Women-at-the-core-of-the-fight-against-COVID-19-crisis"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6391D9B3-0424-AE4A-B8B4-BBEE3C89A386}" type="slidenum">
              <a:rPr lang="sv-SE" smtClean="0"/>
              <a:t>1</a:t>
            </a:fld>
            <a:endParaRPr lang="sv-SE"/>
          </a:p>
        </p:txBody>
      </p:sp>
    </p:spTree>
    <p:extLst>
      <p:ext uri="{BB962C8B-B14F-4D97-AF65-F5344CB8AC3E}">
        <p14:creationId xmlns:p14="http://schemas.microsoft.com/office/powerpoint/2010/main" val="31266738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457200" rtl="0" eaLnBrk="1" fontAlgn="ctr" latinLnBrk="0" hangingPunct="1">
              <a:lnSpc>
                <a:spcPct val="90000"/>
              </a:lnSpc>
              <a:spcBef>
                <a:spcPts val="0"/>
              </a:spcBef>
              <a:spcAft>
                <a:spcPts val="0"/>
              </a:spcAft>
              <a:buClrTx/>
              <a:buSzTx/>
              <a:buFont typeface="+mj-lt"/>
              <a:buNone/>
              <a:tabLst/>
              <a:defRPr/>
            </a:pPr>
            <a:r>
              <a:rPr lang="sv-SE" dirty="0">
                <a:effectLst/>
                <a:ea typeface="Calibri" panose="020F0502020204030204" pitchFamily="34" charset="0"/>
                <a:cs typeface="Calibri" panose="020F0502020204030204" pitchFamily="34" charset="0"/>
              </a:rPr>
              <a:t>84 procent av de svenska familjerna svarar i en undersökning att de sparar till barnen, medan bara 23 procent av familjerna sparar extra till den som är hemma med barnen mest.</a:t>
            </a:r>
            <a:endParaRPr lang="sv-SE" dirty="0">
              <a:effectLst/>
              <a:ea typeface="Calibri" panose="020F0502020204030204" pitchFamily="34" charset="0"/>
            </a:endParaRPr>
          </a:p>
          <a:p>
            <a:pPr marL="0" lvl="0" indent="0" fontAlgn="ctr">
              <a:lnSpc>
                <a:spcPct val="90000"/>
              </a:lnSpc>
              <a:buFont typeface="+mj-lt"/>
              <a:buNone/>
            </a:pPr>
            <a:endParaRPr lang="sv-SE" dirty="0">
              <a:effectLst/>
            </a:endParaRPr>
          </a:p>
          <a:p>
            <a:pPr marL="342900" lvl="0" indent="-342900" fontAlgn="ctr">
              <a:lnSpc>
                <a:spcPct val="90000"/>
              </a:lnSpc>
              <a:buFont typeface="+mj-lt"/>
              <a:buAutoNum type="arabicPeriod"/>
            </a:pPr>
            <a:endParaRPr lang="sv-SE" dirty="0">
              <a:effectLst/>
            </a:endParaRPr>
          </a:p>
          <a:p>
            <a:pPr marL="342900" lvl="0" indent="-342900" fontAlgn="ctr">
              <a:lnSpc>
                <a:spcPct val="90000"/>
              </a:lnSpc>
              <a:buFont typeface="+mj-lt"/>
              <a:buAutoNum type="arabicPeriod"/>
            </a:pPr>
            <a:r>
              <a:rPr lang="sv-SE" dirty="0">
                <a:effectLst/>
              </a:rPr>
              <a:t>Starta ett kompletterande månadssparande för den som tar lite större ansvar och göra det till enskild egendom, så att det inte inräknas i en eventuell skilsmässa. </a:t>
            </a:r>
          </a:p>
          <a:p>
            <a:pPr marL="342900" lvl="0" indent="-342900" fontAlgn="ctr">
              <a:lnSpc>
                <a:spcPct val="90000"/>
              </a:lnSpc>
              <a:buFont typeface="+mj-lt"/>
              <a:buAutoNum type="arabicPeriod"/>
            </a:pPr>
            <a:r>
              <a:rPr lang="sv-SE" dirty="0">
                <a:effectLst/>
              </a:rPr>
              <a:t>Om ni är gifta kan du ge bort premiepensionen, som är den mindre delen av den allmänna pensionen på 2,5 procent av inkomsten. Det är ett enkelt sätt att föra över pengar till sin maka utan att behöva sätta av pengar här och nu, vilket kan vara skönt för ett hushåll med tajt ekonomi, där man vill kom­pensera sin partner. Det går till exempel att ge bort premiepen­sionen under småbarnsåren. Man gör det hos pen­sionsmyndigheten.se. </a:t>
            </a:r>
          </a:p>
          <a:p>
            <a:pPr marL="342900" lvl="0" indent="-342900" fontAlgn="ctr">
              <a:lnSpc>
                <a:spcPct val="90000"/>
              </a:lnSpc>
              <a:spcAft>
                <a:spcPts val="800"/>
              </a:spcAft>
              <a:buFont typeface="+mj-lt"/>
              <a:buAutoNum type="arabicPeriod"/>
            </a:pPr>
            <a:r>
              <a:rPr lang="sv-SE" dirty="0">
                <a:effectLst/>
              </a:rPr>
              <a:t>Den som tjänar mest kan amortera mest på bostadslånen om man äger den gemensamt.</a:t>
            </a:r>
          </a:p>
        </p:txBody>
      </p:sp>
      <p:sp>
        <p:nvSpPr>
          <p:cNvPr id="4" name="Platshållare för bildnummer 3"/>
          <p:cNvSpPr>
            <a:spLocks noGrp="1"/>
          </p:cNvSpPr>
          <p:nvPr>
            <p:ph type="sldNum" sz="quarter" idx="5"/>
          </p:nvPr>
        </p:nvSpPr>
        <p:spPr/>
        <p:txBody>
          <a:bodyPr/>
          <a:lstStyle/>
          <a:p>
            <a:fld id="{6391D9B3-0424-AE4A-B8B4-BBEE3C89A386}" type="slidenum">
              <a:rPr lang="sv-SE" smtClean="0"/>
              <a:t>10</a:t>
            </a:fld>
            <a:endParaRPr lang="sv-SE"/>
          </a:p>
        </p:txBody>
      </p:sp>
    </p:spTree>
    <p:extLst>
      <p:ext uri="{BB962C8B-B14F-4D97-AF65-F5344CB8AC3E}">
        <p14:creationId xmlns:p14="http://schemas.microsoft.com/office/powerpoint/2010/main" val="12883673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11</a:t>
            </a:fld>
            <a:endParaRPr lang="sv-SE"/>
          </a:p>
        </p:txBody>
      </p:sp>
    </p:spTree>
    <p:extLst>
      <p:ext uri="{BB962C8B-B14F-4D97-AF65-F5344CB8AC3E}">
        <p14:creationId xmlns:p14="http://schemas.microsoft.com/office/powerpoint/2010/main" val="21895608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t>I väntan på ett jämställd samhälle så kan du </a:t>
            </a:r>
            <a:r>
              <a:rPr lang="sv-SE" sz="1200" dirty="0">
                <a:effectLst/>
                <a:ea typeface="Calibri" panose="020F0502020204030204" pitchFamily="34" charset="0"/>
              </a:rPr>
              <a:t>fokusera på det du själv kan påverka.</a:t>
            </a:r>
            <a:endParaRPr lang="sv-SE" dirty="0"/>
          </a:p>
          <a:p>
            <a:endParaRPr lang="sv-SE"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12</a:t>
            </a:fld>
            <a:endParaRPr lang="sv-SE"/>
          </a:p>
        </p:txBody>
      </p:sp>
    </p:spTree>
    <p:extLst>
      <p:ext uri="{BB962C8B-B14F-4D97-AF65-F5344CB8AC3E}">
        <p14:creationId xmlns:p14="http://schemas.microsoft.com/office/powerpoint/2010/main" val="26151124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sv-SE" sz="1800" dirty="0">
              <a:solidFill>
                <a:srgbClr val="000000"/>
              </a:solidFill>
              <a:effectLst/>
              <a:latin typeface="Verdana" panose="020B0604030504040204" pitchFamily="34" charset="0"/>
              <a:ea typeface="Times New Roman" panose="02020603050405020304" pitchFamily="18" charset="0"/>
              <a:cs typeface="Arial" panose="020B0604020202020204" pitchFamily="34" charset="0"/>
            </a:endParaRPr>
          </a:p>
          <a:p>
            <a:endParaRPr lang="sv-SE"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13</a:t>
            </a:fld>
            <a:endParaRPr lang="sv-SE"/>
          </a:p>
        </p:txBody>
      </p:sp>
    </p:spTree>
    <p:extLst>
      <p:ext uri="{BB962C8B-B14F-4D97-AF65-F5344CB8AC3E}">
        <p14:creationId xmlns:p14="http://schemas.microsoft.com/office/powerpoint/2010/main" val="33200501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14</a:t>
            </a:fld>
            <a:endParaRPr lang="sv-SE"/>
          </a:p>
        </p:txBody>
      </p:sp>
    </p:spTree>
    <p:extLst>
      <p:ext uri="{BB962C8B-B14F-4D97-AF65-F5344CB8AC3E}">
        <p14:creationId xmlns:p14="http://schemas.microsoft.com/office/powerpoint/2010/main" val="16920016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Enligt en </a:t>
            </a:r>
            <a:r>
              <a:rPr lang="sv-SE" dirty="0" err="1"/>
              <a:t>novus</a:t>
            </a:r>
            <a:r>
              <a:rPr lang="sv-SE" dirty="0"/>
              <a:t> undersökning på uppdrag av Länsförsäkringar på frågan om hur man känner när man tänker på sitt sparande så svarade 4 av 10 kvinnor att man känner ångest eller stress över ekonomin jämfört med männen. </a:t>
            </a:r>
          </a:p>
          <a:p>
            <a:endParaRPr lang="sv-SE"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15</a:t>
            </a:fld>
            <a:endParaRPr lang="sv-SE"/>
          </a:p>
        </p:txBody>
      </p:sp>
    </p:spTree>
    <p:extLst>
      <p:ext uri="{BB962C8B-B14F-4D97-AF65-F5344CB8AC3E}">
        <p14:creationId xmlns:p14="http://schemas.microsoft.com/office/powerpoint/2010/main" val="30018315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85800" y="4400550"/>
            <a:ext cx="5486400" cy="3086100"/>
          </a:xfrm>
        </p:spPr>
        <p:txBody>
          <a:bodyPr/>
          <a:lstStyle/>
          <a:p>
            <a:r>
              <a:rPr lang="sv-SE" sz="1200" b="1" dirty="0"/>
              <a:t>Men vad är egentligen en trygg privatekonomi?</a:t>
            </a:r>
          </a:p>
          <a:p>
            <a:r>
              <a:rPr lang="sv-SE" b="0" i="0" dirty="0">
                <a:effectLst/>
              </a:rPr>
              <a:t>När lönen ersätts med pension är det extra viktigt att ha en trygghetsbuffert. Vid pension blir din inkomst troligtvis lägre men du kanske inte heller är beredd att ändra din livsstil i någon större utsträckning. </a:t>
            </a:r>
          </a:p>
          <a:p>
            <a:endParaRPr lang="sv-SE" b="0" i="0" dirty="0">
              <a:effectLst/>
            </a:endParaRPr>
          </a:p>
          <a:p>
            <a:r>
              <a:rPr lang="sv-SE" b="0" i="0" dirty="0">
                <a:effectLst/>
              </a:rPr>
              <a:t>Olika hushåll har olika förutsättningar. Några har kunnat samla på sig en hel del sparande. Andra kan ha alla sina tillgångar i sin bostad. Och ytterligare andra kan ha gått igenom en separation och har det väldigt knapert. </a:t>
            </a:r>
          </a:p>
          <a:p>
            <a:endParaRPr lang="sv-SE" sz="1200" b="0" i="0" dirty="0">
              <a:effectLst/>
            </a:endParaRPr>
          </a:p>
          <a:p>
            <a:r>
              <a:rPr lang="sv-SE" b="0" dirty="0">
                <a:effectLst/>
              </a:rPr>
              <a:t>Oavsett tidpunkt i livet behöver all ha ett buffertsparande, en marginal, för det som är oförutsett och för de prylar som behöver bytas ut med tiden. </a:t>
            </a:r>
            <a:r>
              <a:rPr lang="sv-SE" sz="1200" b="0" u="none" strike="noStrike" baseline="0" dirty="0"/>
              <a:t>Ett bra sätt att tänka kring sparandet är att dela upp summan du sparar varje månad i  olika påsar för de olika målen. </a:t>
            </a:r>
            <a:r>
              <a:rPr lang="sv-SE" sz="1200" b="0" dirty="0">
                <a:effectLst/>
              </a:rPr>
              <a:t>Innan du börjar spara till något annat är det bra att ha en buffert som är bra för att klara av oförutsedda händelser, exempelvis en vattenläcka, en trasig tand</a:t>
            </a:r>
            <a:r>
              <a:rPr lang="sv-SE" b="0" dirty="0">
                <a:effectLst/>
              </a:rPr>
              <a:t>, glasögon mm. </a:t>
            </a:r>
            <a:r>
              <a:rPr lang="sv-SE" sz="1200" b="0" u="none" strike="noStrike" baseline="0" dirty="0"/>
              <a:t>och här brukar man säga att målet att stäva efter är 2 månadslöner före skatt. </a:t>
            </a:r>
          </a:p>
          <a:p>
            <a:endParaRPr lang="sv-SE" sz="1200" b="0" i="1" u="none" strike="noStrike" baseline="0" dirty="0"/>
          </a:p>
          <a:p>
            <a:r>
              <a:rPr lang="sv-SE" sz="1200" b="0" i="0" dirty="0">
                <a:effectLst/>
              </a:rPr>
              <a:t>När bufferten är påfylld kan den delen av sparbeloppet istället användas till ett månadssparande om du inte redan har det, för att kunna göra större köp imorgon, till exempel till, semestern eller en ny bil. </a:t>
            </a:r>
            <a:r>
              <a:rPr lang="sv-SE" b="0" i="0" dirty="0">
                <a:effectLst/>
              </a:rPr>
              <a:t>Sluta inte månadsspara bara för att du gått i pension. Tänk på att pengarna ska räcka livet ut och att ett fortsatt månadssparande ger dig möjlighet att uppfylla dina drömmar på ålderns höst. Tänk på att 70 är det nya 50, vilket forskning från Göteborgsuniversitet har visat. Dagens 70 åringar har samma hälsa som 70 talets 50 åringar. Livet tar inte slut bara för att man blir äldre och då är det alltid bra att ha sparande som</a:t>
            </a:r>
            <a:r>
              <a:rPr lang="sv-SE" sz="1200" b="0" i="0" dirty="0">
                <a:effectLst/>
              </a:rPr>
              <a:t> håller drömmar vid liv.</a:t>
            </a:r>
          </a:p>
          <a:p>
            <a:r>
              <a:rPr lang="sv-SE" sz="1200" b="0" i="0" dirty="0">
                <a:effectLst/>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Med en sådan strategi kan alla komma nära en känsla av ett ekonomiskt lugn vad gäller att kunna hantera såväl oväntade utgifter som planerade semesterresor. I förlängningen bidrar det även till ett gott liv som pensionär. </a:t>
            </a:r>
          </a:p>
          <a:p>
            <a:endParaRPr lang="sv-SE" sz="1200" b="0" i="0" dirty="0">
              <a:effectLst/>
            </a:endParaRPr>
          </a:p>
          <a:p>
            <a:r>
              <a:rPr lang="sv-SE" sz="1200" b="0" i="0" dirty="0">
                <a:effectLst/>
              </a:rPr>
              <a:t> </a:t>
            </a:r>
            <a:endParaRPr lang="sv-SE" sz="1200" b="0" dirty="0"/>
          </a:p>
          <a:p>
            <a:endParaRPr lang="sv-SE"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16</a:t>
            </a:fld>
            <a:endParaRPr lang="sv-SE"/>
          </a:p>
        </p:txBody>
      </p:sp>
    </p:spTree>
    <p:extLst>
      <p:ext uri="{BB962C8B-B14F-4D97-AF65-F5344CB8AC3E}">
        <p14:creationId xmlns:p14="http://schemas.microsoft.com/office/powerpoint/2010/main" val="5309631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latin typeface="+mn-lt"/>
            </a:endParaRPr>
          </a:p>
        </p:txBody>
      </p:sp>
      <p:sp>
        <p:nvSpPr>
          <p:cNvPr id="4" name="Platshållare för bildnummer 3"/>
          <p:cNvSpPr>
            <a:spLocks noGrp="1"/>
          </p:cNvSpPr>
          <p:nvPr>
            <p:ph type="sldNum" sz="quarter" idx="5"/>
          </p:nvPr>
        </p:nvSpPr>
        <p:spPr/>
        <p:txBody>
          <a:bodyPr/>
          <a:lstStyle/>
          <a:p>
            <a:fld id="{6391D9B3-0424-AE4A-B8B4-BBEE3C89A386}" type="slidenum">
              <a:rPr lang="sv-SE" smtClean="0"/>
              <a:t>17</a:t>
            </a:fld>
            <a:endParaRPr lang="sv-SE"/>
          </a:p>
        </p:txBody>
      </p:sp>
    </p:spTree>
    <p:extLst>
      <p:ext uri="{BB962C8B-B14F-4D97-AF65-F5344CB8AC3E}">
        <p14:creationId xmlns:p14="http://schemas.microsoft.com/office/powerpoint/2010/main" val="8255149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18</a:t>
            </a:fld>
            <a:endParaRPr lang="sv-SE"/>
          </a:p>
        </p:txBody>
      </p:sp>
    </p:spTree>
    <p:extLst>
      <p:ext uri="{BB962C8B-B14F-4D97-AF65-F5344CB8AC3E}">
        <p14:creationId xmlns:p14="http://schemas.microsoft.com/office/powerpoint/2010/main" val="30289735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19</a:t>
            </a:fld>
            <a:endParaRPr lang="sv-SE"/>
          </a:p>
        </p:txBody>
      </p:sp>
    </p:spTree>
    <p:extLst>
      <p:ext uri="{BB962C8B-B14F-4D97-AF65-F5344CB8AC3E}">
        <p14:creationId xmlns:p14="http://schemas.microsoft.com/office/powerpoint/2010/main" val="34494721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85800" y="4400550"/>
            <a:ext cx="5486400" cy="4159556"/>
          </a:xfrm>
        </p:spPr>
        <p:txBody>
          <a:bodyPr/>
          <a:lstStyle/>
          <a:p>
            <a:pPr algn="l"/>
            <a:r>
              <a:rPr lang="sv-SE" b="0" i="0" dirty="0">
                <a:effectLst/>
              </a:rPr>
              <a:t>Det är mycket som händer kring ekonomin just nu. Inflationen ökade betydligt mer än både löner och pensioner, vilket har lett till att många har fått en kärvare ekonomisk situation.</a:t>
            </a:r>
          </a:p>
          <a:p>
            <a:pPr algn="l"/>
            <a:endParaRPr lang="sv-SE" b="0" i="0" dirty="0">
              <a:effectLst/>
            </a:endParaRPr>
          </a:p>
          <a:p>
            <a:pPr algn="l"/>
            <a:r>
              <a:rPr lang="sv-SE" b="0" i="0" dirty="0">
                <a:effectLst/>
              </a:rPr>
              <a:t>Erfarenheten från tidigare ekonomiska nedgångar visar att de höga kostnaderna påverkar företag negativt vilket gör att många småföretagare och soloföretagare har nu drabbats initialt, men det betyder samtidigt att en tuff ekonomisk tid som även kommuner och regioner kommer gå till mötes. Många är oroliga över att arbetslösheten stiger, eller att man riskerar minska kostnader och det kan påverka möjligheten att anställa, precis som efter finanskrisen.</a:t>
            </a:r>
          </a:p>
          <a:p>
            <a:pPr algn="l"/>
            <a:endParaRPr lang="sv-SE" b="0" i="0" dirty="0">
              <a:effectLst/>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sv-SE" b="0" i="0" dirty="0">
                <a:effectLst/>
              </a:rPr>
              <a:t>-Om man tittar på statistik från finanskrisen 2008 och Coronapandemin så var det har fler män som blev av med sina jobb jämfört med kvinnor. Men mäns jobb har i tidigare samhällskriser återhämtat sig snabbare än kvinnors. Under pandemin var de offentliga stödåtgärderna enorma, vilket gjorde att många kvinnor ändå klarade sig ”hyfsat bra”. </a:t>
            </a:r>
            <a:r>
              <a:rPr lang="sv-SE" dirty="0"/>
              <a:t>Höga priset på mat drabbar kvinnor hårdare. </a:t>
            </a:r>
            <a:r>
              <a:rPr lang="sv-SE" b="0" i="0" dirty="0">
                <a:effectLst/>
              </a:rPr>
              <a:t>Erfarenheten från tidigare ekonomiska nedgångar visar att grupper med små ekonomiska marginaler drabbas hårdast. Studier visar att kvinnor tar ett större ansvar för inköp kopplade till hushållet, så som mat och kläder till barn. I takt med att priserna ökar på livsmedel drabbas kvinnors ekonomi hårdare, särskilt ensamstående kvinnor med barn och äldre kvinnor med låga pensioner, som har minst möjligheter att prioritera om sina utgifter drabbas hårt.</a:t>
            </a:r>
          </a:p>
          <a:p>
            <a:pPr marL="0" marR="0" lvl="0" indent="0" algn="l" defTabSz="457200" rtl="0" eaLnBrk="1" fontAlgn="auto" latinLnBrk="0" hangingPunct="1">
              <a:lnSpc>
                <a:spcPct val="100000"/>
              </a:lnSpc>
              <a:spcBef>
                <a:spcPts val="0"/>
              </a:spcBef>
              <a:spcAft>
                <a:spcPts val="0"/>
              </a:spcAft>
              <a:buClrTx/>
              <a:buSzTx/>
              <a:buFontTx/>
              <a:buNone/>
              <a:tabLst/>
              <a:defRPr/>
            </a:pPr>
            <a:endParaRPr lang="sv-SE" b="0" i="0" dirty="0">
              <a:effectLst/>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sv-SE" b="0" i="0" dirty="0">
                <a:effectLst/>
              </a:rPr>
              <a:t>Hur de ekonomiska förändringarna kommer att påverka jämställdheten i Sverige under återhämtningsfasen återstår att se.</a:t>
            </a:r>
            <a:r>
              <a:rPr lang="sv-SE" dirty="0"/>
              <a:t> </a:t>
            </a:r>
            <a:r>
              <a:rPr lang="sv-SE" b="0" i="0" dirty="0">
                <a:effectLst/>
              </a:rPr>
              <a:t>Det gör att kvinnors ekonomi är mer sårbar. Särskilt kvinnor i en redan socioekonomiskt utsatt situation</a:t>
            </a:r>
          </a:p>
          <a:p>
            <a:pPr algn="l"/>
            <a:endParaRPr lang="sv-SE" b="0" i="0" dirty="0">
              <a:effectLst/>
            </a:endParaRPr>
          </a:p>
          <a:p>
            <a:pPr algn="l"/>
            <a:r>
              <a:rPr lang="sv-SE" dirty="0">
                <a:hlinkClick r:id="rId3">
                  <a:extLst>
                    <a:ext uri="{A12FA001-AC4F-418D-AE19-62706E023703}">
                      <ahyp:hlinkClr xmlns:ahyp="http://schemas.microsoft.com/office/drawing/2018/hyperlinkcolor" val="tx"/>
                    </a:ext>
                  </a:extLst>
                </a:hlinkClick>
              </a:rPr>
              <a:t>Rapport från OECD: Kvinnor ökade sina obetalda arbetstimmar</a:t>
            </a:r>
            <a:endParaRPr lang="sv-SE" b="0" i="0" dirty="0">
              <a:effectLst/>
            </a:endParaRPr>
          </a:p>
          <a:p>
            <a:endParaRPr lang="sv-SE"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2</a:t>
            </a:fld>
            <a:endParaRPr lang="sv-SE"/>
          </a:p>
        </p:txBody>
      </p:sp>
    </p:spTree>
    <p:extLst>
      <p:ext uri="{BB962C8B-B14F-4D97-AF65-F5344CB8AC3E}">
        <p14:creationId xmlns:p14="http://schemas.microsoft.com/office/powerpoint/2010/main" val="18051101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6391D9B3-0424-AE4A-B8B4-BBEE3C89A386}" type="slidenum">
              <a:rPr lang="sv-SE" smtClean="0"/>
              <a:t>20</a:t>
            </a:fld>
            <a:endParaRPr lang="sv-SE"/>
          </a:p>
        </p:txBody>
      </p:sp>
    </p:spTree>
    <p:extLst>
      <p:ext uri="{BB962C8B-B14F-4D97-AF65-F5344CB8AC3E}">
        <p14:creationId xmlns:p14="http://schemas.microsoft.com/office/powerpoint/2010/main" val="17934202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sv-SE" dirty="0"/>
              <a:t>Inflation påverkar inte bara svenskarnas boendeekonomi, utan även deras parrelation.</a:t>
            </a:r>
          </a:p>
          <a:p>
            <a:endParaRPr lang="sv-SE" dirty="0"/>
          </a:p>
          <a:p>
            <a:r>
              <a:rPr lang="sv-SE" dirty="0"/>
              <a:t>Enligt en undersökning som </a:t>
            </a:r>
            <a:r>
              <a:rPr lang="sv-SE" dirty="0" err="1"/>
              <a:t>Nordax</a:t>
            </a:r>
            <a:r>
              <a:rPr lang="sv-SE" dirty="0"/>
              <a:t> bank har gjort så uppger hälften av svenskarna att de upplever att relationen till sin partner har påverkas av negativa ekonomiska förändringar så </a:t>
            </a:r>
            <a:r>
              <a:rPr lang="sv-SE" b="0" i="0" dirty="0">
                <a:effectLst/>
              </a:rPr>
              <a:t>som höga elpriser, högre boräntor och inflation, leder till att man tjafsar mer om pengar. Men man ser tydligt att inflation har även en del positiva effekter – mer än var fjärde person i en parrelation säger att de får en bättre insyn den gemensamma ekonomin.</a:t>
            </a:r>
          </a:p>
        </p:txBody>
      </p:sp>
      <p:sp>
        <p:nvSpPr>
          <p:cNvPr id="4" name="Platshållare för bildnummer 3"/>
          <p:cNvSpPr>
            <a:spLocks noGrp="1"/>
          </p:cNvSpPr>
          <p:nvPr>
            <p:ph type="sldNum" sz="quarter" idx="5"/>
          </p:nvPr>
        </p:nvSpPr>
        <p:spPr/>
        <p:txBody>
          <a:bodyPr/>
          <a:lstStyle/>
          <a:p>
            <a:fld id="{6391D9B3-0424-AE4A-B8B4-BBEE3C89A386}" type="slidenum">
              <a:rPr lang="sv-SE" smtClean="0"/>
              <a:t>3</a:t>
            </a:fld>
            <a:endParaRPr lang="sv-SE"/>
          </a:p>
        </p:txBody>
      </p:sp>
    </p:spTree>
    <p:extLst>
      <p:ext uri="{BB962C8B-B14F-4D97-AF65-F5344CB8AC3E}">
        <p14:creationId xmlns:p14="http://schemas.microsoft.com/office/powerpoint/2010/main" val="37234497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6391D9B3-0424-AE4A-B8B4-BBEE3C89A386}" type="slidenum">
              <a:rPr lang="sv-SE" smtClean="0"/>
              <a:t>4</a:t>
            </a:fld>
            <a:endParaRPr lang="sv-SE"/>
          </a:p>
        </p:txBody>
      </p:sp>
    </p:spTree>
    <p:extLst>
      <p:ext uri="{BB962C8B-B14F-4D97-AF65-F5344CB8AC3E}">
        <p14:creationId xmlns:p14="http://schemas.microsoft.com/office/powerpoint/2010/main" val="21773962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6391D9B3-0424-AE4A-B8B4-BBEE3C89A386}" type="slidenum">
              <a:rPr lang="sv-SE" smtClean="0"/>
              <a:t>5</a:t>
            </a:fld>
            <a:endParaRPr lang="sv-SE"/>
          </a:p>
        </p:txBody>
      </p:sp>
    </p:spTree>
    <p:extLst>
      <p:ext uri="{BB962C8B-B14F-4D97-AF65-F5344CB8AC3E}">
        <p14:creationId xmlns:p14="http://schemas.microsoft.com/office/powerpoint/2010/main" val="31390912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6</a:t>
            </a:fld>
            <a:endParaRPr lang="sv-SE"/>
          </a:p>
        </p:txBody>
      </p:sp>
    </p:spTree>
    <p:extLst>
      <p:ext uri="{BB962C8B-B14F-4D97-AF65-F5344CB8AC3E}">
        <p14:creationId xmlns:p14="http://schemas.microsoft.com/office/powerpoint/2010/main" val="4615305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7</a:t>
            </a:fld>
            <a:endParaRPr lang="sv-SE"/>
          </a:p>
        </p:txBody>
      </p:sp>
    </p:spTree>
    <p:extLst>
      <p:ext uri="{BB962C8B-B14F-4D97-AF65-F5344CB8AC3E}">
        <p14:creationId xmlns:p14="http://schemas.microsoft.com/office/powerpoint/2010/main" val="9671802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 typeface="Symbol" panose="05050102010706020507" pitchFamily="18" charset="2"/>
              <a:buNone/>
              <a:tabLst/>
              <a:defRPr/>
            </a:pPr>
            <a:r>
              <a:rPr lang="sv-SE" sz="1200" dirty="0">
                <a:effectLst/>
                <a:latin typeface="Calibri" panose="020F0502020204030204" pitchFamily="34" charset="0"/>
                <a:ea typeface="Calibri" panose="020F0502020204030204" pitchFamily="34" charset="0"/>
              </a:rPr>
              <a:t>Statistiken visar att det fortsatt är mammor som tar det största ansvaret för sjuka barn: 61 procent kvinnor och 39 procent män tog ut </a:t>
            </a:r>
            <a:r>
              <a:rPr lang="sv-SE" sz="1200" dirty="0" err="1">
                <a:effectLst/>
                <a:latin typeface="Calibri" panose="020F0502020204030204" pitchFamily="34" charset="0"/>
                <a:ea typeface="Calibri" panose="020F0502020204030204" pitchFamily="34" charset="0"/>
              </a:rPr>
              <a:t>vab</a:t>
            </a:r>
            <a:r>
              <a:rPr lang="sv-SE" sz="1200" dirty="0">
                <a:effectLst/>
                <a:latin typeface="Calibri" panose="020F0502020204030204" pitchFamily="34" charset="0"/>
                <a:ea typeface="Calibri" panose="020F0502020204030204" pitchFamily="34" charset="0"/>
              </a:rPr>
              <a:t> under 2022. </a:t>
            </a:r>
            <a:r>
              <a:rPr lang="sv-SE" sz="1200" dirty="0">
                <a:effectLst/>
                <a:latin typeface="Calibri" panose="020F0502020204030204" pitchFamily="34" charset="0"/>
                <a:ea typeface="Times New Roman" panose="02020603050405020304" pitchFamily="18" charset="0"/>
                <a:cs typeface="Calibri" panose="020F0502020204030204" pitchFamily="34" charset="0"/>
              </a:rPr>
              <a:t>Många har nog koll på att man förlorar en hel del inkomst när man </a:t>
            </a:r>
            <a:r>
              <a:rPr lang="sv-SE" sz="1200" dirty="0" err="1">
                <a:effectLst/>
                <a:latin typeface="Calibri" panose="020F0502020204030204" pitchFamily="34" charset="0"/>
                <a:ea typeface="Times New Roman" panose="02020603050405020304" pitchFamily="18" charset="0"/>
                <a:cs typeface="Calibri" panose="020F0502020204030204" pitchFamily="34" charset="0"/>
              </a:rPr>
              <a:t>vabbar</a:t>
            </a:r>
            <a:r>
              <a:rPr lang="sv-SE" sz="1200" dirty="0">
                <a:effectLst/>
                <a:latin typeface="Calibri" panose="020F0502020204030204" pitchFamily="34" charset="0"/>
                <a:ea typeface="Times New Roman" panose="02020603050405020304" pitchFamily="18" charset="0"/>
                <a:cs typeface="Calibri" panose="020F0502020204030204" pitchFamily="34" charset="0"/>
              </a:rPr>
              <a:t>, men det man kanske inte tänker på är att man även förlorar mycket framtida inkomst, det vill säga pension.</a:t>
            </a:r>
          </a:p>
          <a:p>
            <a:pPr>
              <a:lnSpc>
                <a:spcPct val="107000"/>
              </a:lnSpc>
              <a:spcAft>
                <a:spcPts val="800"/>
              </a:spcAft>
            </a:pPr>
            <a:br>
              <a:rPr lang="sv-SE" dirty="0">
                <a:latin typeface="Calibri" panose="020F0502020204030204" pitchFamily="34" charset="0"/>
                <a:ea typeface="Calibri" panose="020F0502020204030204" pitchFamily="34" charset="0"/>
                <a:cs typeface="Calibri" panose="020F0502020204030204" pitchFamily="34" charset="0"/>
              </a:rPr>
            </a:br>
            <a:r>
              <a:rPr lang="sv-SE" sz="1200" dirty="0">
                <a:effectLst/>
                <a:latin typeface="Calibri" panose="020F0502020204030204" pitchFamily="34" charset="0"/>
                <a:ea typeface="Calibri" panose="020F0502020204030204" pitchFamily="34" charset="0"/>
                <a:cs typeface="Calibri" panose="020F0502020204030204" pitchFamily="34" charset="0"/>
              </a:rPr>
              <a:t>För de allra flesta så är pensionen något som man sällan tänker på förrän det är dags att börja leva på den, och då är det för sent att påverka. </a:t>
            </a:r>
            <a:endParaRPr lang="sv-SE"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sz="1200" dirty="0">
                <a:effectLst/>
                <a:latin typeface="Calibri" panose="020F0502020204030204" pitchFamily="34" charset="0"/>
                <a:ea typeface="Times New Roman" panose="02020603050405020304" pitchFamily="18" charset="0"/>
                <a:cs typeface="Calibri" panose="020F0502020204030204" pitchFamily="34" charset="0"/>
              </a:rPr>
              <a:t>Ofta ser man till familjens totala ekonomi här och nu när man avgör vem som ska </a:t>
            </a:r>
            <a:r>
              <a:rPr lang="sv-SE" sz="1200" dirty="0" err="1">
                <a:effectLst/>
                <a:latin typeface="Calibri" panose="020F0502020204030204" pitchFamily="34" charset="0"/>
                <a:ea typeface="Times New Roman" panose="02020603050405020304" pitchFamily="18" charset="0"/>
                <a:cs typeface="Calibri" panose="020F0502020204030204" pitchFamily="34" charset="0"/>
              </a:rPr>
              <a:t>vabba</a:t>
            </a:r>
            <a:r>
              <a:rPr lang="sv-SE" sz="1200" dirty="0">
                <a:effectLst/>
                <a:latin typeface="Calibri" panose="020F0502020204030204" pitchFamily="34" charset="0"/>
                <a:ea typeface="Times New Roman" panose="02020603050405020304" pitchFamily="18" charset="0"/>
                <a:cs typeface="Calibri" panose="020F0502020204030204" pitchFamily="34" charset="0"/>
              </a:rPr>
              <a:t> och tänker inte på de långsiktiga konsekvenserna. Och det här riskerar ju att slå orättvist också om det är en förälder som </a:t>
            </a:r>
            <a:r>
              <a:rPr lang="sv-SE" sz="1200" dirty="0" err="1">
                <a:effectLst/>
                <a:latin typeface="Calibri" panose="020F0502020204030204" pitchFamily="34" charset="0"/>
                <a:ea typeface="Times New Roman" panose="02020603050405020304" pitchFamily="18" charset="0"/>
                <a:cs typeface="Calibri" panose="020F0502020204030204" pitchFamily="34" charset="0"/>
              </a:rPr>
              <a:t>vabbar</a:t>
            </a:r>
            <a:r>
              <a:rPr lang="sv-SE" sz="1200" dirty="0">
                <a:effectLst/>
                <a:latin typeface="Calibri" panose="020F0502020204030204" pitchFamily="34" charset="0"/>
                <a:ea typeface="Times New Roman" panose="02020603050405020304" pitchFamily="18" charset="0"/>
                <a:cs typeface="Calibri" panose="020F0502020204030204" pitchFamily="34" charset="0"/>
              </a:rPr>
              <a:t> mer än den andra Än idag är det oftast kvinnor som tjänar mindre och som också </a:t>
            </a:r>
            <a:r>
              <a:rPr lang="sv-SE" sz="1200" dirty="0" err="1">
                <a:effectLst/>
                <a:latin typeface="Calibri" panose="020F0502020204030204" pitchFamily="34" charset="0"/>
                <a:ea typeface="Times New Roman" panose="02020603050405020304" pitchFamily="18" charset="0"/>
                <a:cs typeface="Calibri" panose="020F0502020204030204" pitchFamily="34" charset="0"/>
              </a:rPr>
              <a:t>vabbar</a:t>
            </a:r>
            <a:r>
              <a:rPr lang="sv-SE" sz="1200" dirty="0">
                <a:effectLst/>
                <a:latin typeface="Calibri" panose="020F0502020204030204" pitchFamily="34" charset="0"/>
                <a:ea typeface="Times New Roman" panose="02020603050405020304" pitchFamily="18" charset="0"/>
                <a:cs typeface="Calibri" panose="020F0502020204030204" pitchFamily="34" charset="0"/>
              </a:rPr>
              <a:t> mest. </a:t>
            </a:r>
            <a:r>
              <a:rPr lang="sv-SE" sz="1200" dirty="0">
                <a:effectLst/>
                <a:latin typeface="Calibri" panose="020F0502020204030204" pitchFamily="34" charset="0"/>
                <a:ea typeface="Calibri" panose="020F0502020204030204" pitchFamily="34" charset="0"/>
                <a:cs typeface="Calibri" panose="020F0502020204030204" pitchFamily="34" charset="0"/>
              </a:rPr>
              <a:t>Det beror på att efter 33 000 kronor i lön påverkas inte ersättningen för </a:t>
            </a:r>
            <a:r>
              <a:rPr lang="sv-SE" sz="1200" dirty="0" err="1">
                <a:effectLst/>
                <a:latin typeface="Calibri" panose="020F0502020204030204" pitchFamily="34" charset="0"/>
                <a:ea typeface="Calibri" panose="020F0502020204030204" pitchFamily="34" charset="0"/>
                <a:cs typeface="Calibri" panose="020F0502020204030204" pitchFamily="34" charset="0"/>
              </a:rPr>
              <a:t>vab</a:t>
            </a:r>
            <a:r>
              <a:rPr lang="sv-SE" sz="1200" dirty="0">
                <a:effectLst/>
                <a:latin typeface="Calibri" panose="020F0502020204030204" pitchFamily="34" charset="0"/>
                <a:ea typeface="Calibri" panose="020F0502020204030204" pitchFamily="34" charset="0"/>
                <a:cs typeface="Calibri" panose="020F0502020204030204" pitchFamily="34" charset="0"/>
              </a:rPr>
              <a:t> vilket gör att pappor som oftare än mammor tjänar mer, förlorar mer på att vara hemma. </a:t>
            </a:r>
            <a:endParaRPr lang="sv-SE"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Platshållare för bildnummer 3"/>
          <p:cNvSpPr>
            <a:spLocks noGrp="1"/>
          </p:cNvSpPr>
          <p:nvPr>
            <p:ph type="sldNum" sz="quarter" idx="5"/>
          </p:nvPr>
        </p:nvSpPr>
        <p:spPr/>
        <p:txBody>
          <a:bodyPr/>
          <a:lstStyle/>
          <a:p>
            <a:fld id="{6391D9B3-0424-AE4A-B8B4-BBEE3C89A386}" type="slidenum">
              <a:rPr lang="sv-SE" smtClean="0"/>
              <a:t>8</a:t>
            </a:fld>
            <a:endParaRPr lang="sv-SE"/>
          </a:p>
        </p:txBody>
      </p:sp>
    </p:spTree>
    <p:extLst>
      <p:ext uri="{BB962C8B-B14F-4D97-AF65-F5344CB8AC3E}">
        <p14:creationId xmlns:p14="http://schemas.microsoft.com/office/powerpoint/2010/main" val="2063641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85800" y="4400549"/>
            <a:ext cx="5486400" cy="4401927"/>
          </a:xfrm>
        </p:spPr>
        <p: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sv-SE" sz="1200" dirty="0">
                <a:effectLst/>
                <a:latin typeface="+mn-lt"/>
                <a:ea typeface="Calibri" panose="020F0502020204030204" pitchFamily="34" charset="0"/>
                <a:cs typeface="Calibri" panose="020F0502020204030204" pitchFamily="34" charset="0"/>
              </a:rPr>
              <a:t>Deltidsarbete har stor påverkan på pensionen. Din pension baseras på dina inkomster under hela livet. Både den allmänna pensionen och tjänstepensionen påverkas av deltidsarbete. </a:t>
            </a:r>
            <a:r>
              <a:rPr lang="sv-SE" sz="1200" dirty="0">
                <a:effectLst/>
                <a:latin typeface="+mn-lt"/>
                <a:ea typeface="Calibri" panose="020F0502020204030204" pitchFamily="34" charset="0"/>
                <a:cs typeface="Times New Roman" panose="02020603050405020304" pitchFamily="18" charset="0"/>
              </a:rPr>
              <a:t>Enligt Föräldraledighetslagen har du rätt att jobba deltid till och med att barnet är åtta år. Många utnyttjar självklart den möjligheten för att man vill ha mer tid med sina barn. Föräldraledighet och deltid under det första året har inte så stor påverkan på den framtida pensionen då många arbetsgivare kompenserar för den tiden. Det är när man går ned i tid under flera år man ska kolla upp hur mycket man ska kompensationsspara. </a:t>
            </a:r>
          </a:p>
          <a:p>
            <a:r>
              <a:rPr lang="sv-SE" sz="1200" dirty="0">
                <a:effectLst/>
                <a:latin typeface="+mn-lt"/>
                <a:ea typeface="Calibri" panose="020F0502020204030204" pitchFamily="34" charset="0"/>
                <a:cs typeface="Times New Roman" panose="02020603050405020304" pitchFamily="18" charset="0"/>
              </a:rPr>
              <a:t>Jag har räknat fram att om en  sjuksköterska arbetar deltid och går ner bara 25 procent i arbetstid under 8 år av arbetslivet minskar pensionen med ca 200 000 kronor.  </a:t>
            </a:r>
            <a:r>
              <a:rPr lang="sv-SE" sz="1200" dirty="0">
                <a:effectLst/>
                <a:latin typeface="+mn-lt"/>
                <a:cs typeface="Times New Roman" panose="02020603050405020304" pitchFamily="18" charset="0"/>
              </a:rPr>
              <a:t>För att kompensera själv för här bortfallet behöver man spara ca 1500kr/mån under 8 års tid. </a:t>
            </a:r>
          </a:p>
          <a:p>
            <a:endParaRPr lang="sv-SE" sz="1200" dirty="0">
              <a:effectLst/>
              <a:latin typeface="+mn-lt"/>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effectLst/>
                <a:latin typeface="+mn-lt"/>
                <a:ea typeface="Calibri" panose="020F0502020204030204" pitchFamily="34" charset="0"/>
              </a:rPr>
              <a:t>Självklart ska alla få gå ner i arbetstid om de vill, och vissa måste arbeta deltid för att få ihop livspusslet med barnen och familjen men ett mer informerat val kanske kan leda till att man börjar fundera och om möjligheten finns avvara en summa till sig själv per månad.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dirty="0">
              <a:effectLst/>
              <a:latin typeface="+mn-lt"/>
              <a:ea typeface="Calibri" panose="020F0502020204030204" pitchFamily="34" charset="0"/>
            </a:endParaRPr>
          </a:p>
          <a:p>
            <a:pPr>
              <a:lnSpc>
                <a:spcPct val="107000"/>
              </a:lnSpc>
              <a:spcAft>
                <a:spcPts val="800"/>
              </a:spcAft>
            </a:pPr>
            <a:r>
              <a:rPr lang="sv-SE" sz="1200" dirty="0">
                <a:effectLst/>
                <a:latin typeface="+mn-lt"/>
                <a:ea typeface="Calibri" panose="020F0502020204030204" pitchFamily="34" charset="0"/>
                <a:cs typeface="Calibri" panose="020F0502020204030204" pitchFamily="34" charset="0"/>
              </a:rPr>
              <a:t>Kom ihåg att </a:t>
            </a:r>
            <a:r>
              <a:rPr lang="sv-SE" sz="1200" dirty="0">
                <a:effectLst/>
                <a:latin typeface="+mn-lt"/>
                <a:ea typeface="Times New Roman" panose="02020603050405020304" pitchFamily="18" charset="0"/>
                <a:cs typeface="Calibri" panose="020F0502020204030204" pitchFamily="34" charset="0"/>
              </a:rPr>
              <a:t>Deltidsarbete påverkar inte enbart din inkomst i framtiden utan även ekonomin den dagen du blir arbetslös eller sjukskriven. Om du skulle bli arbetslös har du endast rätt till ersättning från a-kassan i samma omfattning som du jobbar och inte full ersättning. </a:t>
            </a:r>
            <a:endParaRPr lang="sv-SE" sz="1200" dirty="0">
              <a:effectLst/>
              <a:latin typeface="+mn-lt"/>
              <a:ea typeface="Calibri" panose="020F0502020204030204" pitchFamily="34" charset="0"/>
              <a:cs typeface="Times New Roman" panose="02020603050405020304" pitchFamily="18" charset="0"/>
            </a:endParaRPr>
          </a:p>
          <a:p>
            <a:pPr>
              <a:lnSpc>
                <a:spcPct val="107000"/>
              </a:lnSpc>
              <a:spcAft>
                <a:spcPts val="800"/>
              </a:spcAft>
            </a:pPr>
            <a:r>
              <a:rPr lang="sv-SE" sz="1200" dirty="0">
                <a:effectLst/>
                <a:latin typeface="+mn-lt"/>
                <a:ea typeface="Calibri" panose="020F0502020204030204" pitchFamily="34" charset="0"/>
                <a:cs typeface="Calibri" panose="020F0502020204030204" pitchFamily="34" charset="0"/>
              </a:rPr>
              <a:t>Arbetar du deltid blir lönen lägre och därmed även din sjukpenning den dagen du blir sjukskriven, eftersom Sjukpenningen baseras på 80 procent av din lön. </a:t>
            </a:r>
            <a:r>
              <a:rPr lang="sv-SE" sz="1200" b="0" i="0" dirty="0">
                <a:effectLst/>
                <a:latin typeface="+mn-lt"/>
              </a:rPr>
              <a:t>Sen så minskar självklart sparutrymmet. </a:t>
            </a:r>
            <a:endParaRPr lang="sv-SE" sz="1200" dirty="0">
              <a:effectLst/>
              <a:latin typeface="+mn-l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dirty="0">
              <a:effectLst/>
              <a:latin typeface="+mn-lt"/>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 typeface="Symbol" panose="05050102010706020507" pitchFamily="18" charset="2"/>
              <a:buNone/>
              <a:tabLst/>
              <a:defRPr/>
            </a:pPr>
            <a:endParaRPr lang="sv-SE"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Platshållare för bildnummer 3"/>
          <p:cNvSpPr>
            <a:spLocks noGrp="1"/>
          </p:cNvSpPr>
          <p:nvPr>
            <p:ph type="sldNum" sz="quarter" idx="5"/>
          </p:nvPr>
        </p:nvSpPr>
        <p:spPr/>
        <p:txBody>
          <a:bodyPr/>
          <a:lstStyle/>
          <a:p>
            <a:fld id="{6391D9B3-0424-AE4A-B8B4-BBEE3C89A386}" type="slidenum">
              <a:rPr lang="sv-SE" smtClean="0"/>
              <a:t>9</a:t>
            </a:fld>
            <a:endParaRPr lang="sv-SE"/>
          </a:p>
        </p:txBody>
      </p:sp>
    </p:spTree>
    <p:extLst>
      <p:ext uri="{BB962C8B-B14F-4D97-AF65-F5344CB8AC3E}">
        <p14:creationId xmlns:p14="http://schemas.microsoft.com/office/powerpoint/2010/main" val="359110485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para_framsida">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BEE525FE-AFC3-94A9-0889-73FF18750EE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a:noFill/>
        </p:spPr>
      </p:pic>
      <p:sp>
        <p:nvSpPr>
          <p:cNvPr id="2" name="Rubrik 1">
            <a:extLst>
              <a:ext uri="{FF2B5EF4-FFF2-40B4-BE49-F238E27FC236}">
                <a16:creationId xmlns:a16="http://schemas.microsoft.com/office/drawing/2014/main" id="{2CE70E46-123C-582A-8E95-750418603968}"/>
              </a:ext>
            </a:extLst>
          </p:cNvPr>
          <p:cNvSpPr>
            <a:spLocks noGrp="1"/>
          </p:cNvSpPr>
          <p:nvPr>
            <p:ph type="ctrTitle" hasCustomPrompt="1"/>
          </p:nvPr>
        </p:nvSpPr>
        <p:spPr>
          <a:xfrm>
            <a:off x="1091083" y="2758198"/>
            <a:ext cx="9144000" cy="1086443"/>
          </a:xfrm>
        </p:spPr>
        <p:txBody>
          <a:bodyPr anchor="t"/>
          <a:lstStyle>
            <a:lvl1pPr algn="l">
              <a:defRPr sz="6000">
                <a:solidFill>
                  <a:srgbClr val="DB9B3D"/>
                </a:solidFill>
              </a:defRPr>
            </a:lvl1pPr>
          </a:lstStyle>
          <a:p>
            <a:r>
              <a:rPr lang="sv-SE" dirty="0"/>
              <a:t>RUBRIK</a:t>
            </a:r>
          </a:p>
        </p:txBody>
      </p:sp>
      <p:sp>
        <p:nvSpPr>
          <p:cNvPr id="3" name="Underrubrik 2">
            <a:extLst>
              <a:ext uri="{FF2B5EF4-FFF2-40B4-BE49-F238E27FC236}">
                <a16:creationId xmlns:a16="http://schemas.microsoft.com/office/drawing/2014/main" id="{DC82ADE2-6FBD-F173-66D3-B118AF906123}"/>
              </a:ext>
            </a:extLst>
          </p:cNvPr>
          <p:cNvSpPr>
            <a:spLocks noGrp="1"/>
          </p:cNvSpPr>
          <p:nvPr>
            <p:ph type="subTitle" idx="1"/>
          </p:nvPr>
        </p:nvSpPr>
        <p:spPr>
          <a:xfrm>
            <a:off x="1091083" y="3665234"/>
            <a:ext cx="9144000" cy="1655762"/>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sv-SE" dirty="0"/>
          </a:p>
        </p:txBody>
      </p:sp>
    </p:spTree>
    <p:extLst>
      <p:ext uri="{BB962C8B-B14F-4D97-AF65-F5344CB8AC3E}">
        <p14:creationId xmlns:p14="http://schemas.microsoft.com/office/powerpoint/2010/main" val="113027071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para_avsnittsdelare utan tonplatta">
    <p:spTree>
      <p:nvGrpSpPr>
        <p:cNvPr id="1" name=""/>
        <p:cNvGrpSpPr/>
        <p:nvPr/>
      </p:nvGrpSpPr>
      <p:grpSpPr>
        <a:xfrm>
          <a:off x="0" y="0"/>
          <a:ext cx="0" cy="0"/>
          <a:chOff x="0" y="0"/>
          <a:chExt cx="0" cy="0"/>
        </a:xfrm>
      </p:grpSpPr>
      <p:sp>
        <p:nvSpPr>
          <p:cNvPr id="3" name="Platshållare för bild 2">
            <a:extLst>
              <a:ext uri="{FF2B5EF4-FFF2-40B4-BE49-F238E27FC236}">
                <a16:creationId xmlns:a16="http://schemas.microsoft.com/office/drawing/2014/main" id="{88FABCCB-A2AE-0444-BCCF-576C0D91F27E}"/>
              </a:ext>
            </a:extLst>
          </p:cNvPr>
          <p:cNvSpPr>
            <a:spLocks noGrp="1"/>
          </p:cNvSpPr>
          <p:nvPr>
            <p:ph type="pic" sz="quarter" idx="10" hasCustomPrompt="1"/>
          </p:nvPr>
        </p:nvSpPr>
        <p:spPr>
          <a:xfrm>
            <a:off x="0" y="5824"/>
            <a:ext cx="12192000" cy="6858000"/>
          </a:xfrm>
          <a:solidFill>
            <a:schemeClr val="bg2">
              <a:lumMod val="75000"/>
              <a:alpha val="80066"/>
            </a:schemeClr>
          </a:solidFill>
        </p:spPr>
        <p:txBody>
          <a:bodyPr/>
          <a:lstStyle>
            <a:lvl1pPr>
              <a:defRPr/>
            </a:lvl1pPr>
          </a:lstStyle>
          <a:p>
            <a:r>
              <a:rPr lang="sv-SE" dirty="0"/>
              <a:t>Klicka på bildikonen för att montera bild</a:t>
            </a:r>
          </a:p>
        </p:txBody>
      </p:sp>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513232" y="2699437"/>
            <a:ext cx="11165535" cy="1325563"/>
          </a:xfrm>
        </p:spPr>
        <p:txBody>
          <a:bodyPr anchor="t" anchorCtr="0"/>
          <a:lstStyle>
            <a:lvl1pPr algn="ctr">
              <a:defRPr sz="3000" b="0">
                <a:solidFill>
                  <a:schemeClr val="bg1"/>
                </a:solidFill>
              </a:defRPr>
            </a:lvl1pPr>
          </a:lstStyle>
          <a:p>
            <a:r>
              <a:rPr lang="sv-SE" dirty="0"/>
              <a:t>KLICKA HÄR FÖR ATT ÄNDRA MALL FÖR RUBRIKFORMAT</a:t>
            </a:r>
          </a:p>
        </p:txBody>
      </p:sp>
      <p:sp>
        <p:nvSpPr>
          <p:cNvPr id="8" name="Platshållare för text 4">
            <a:extLst>
              <a:ext uri="{FF2B5EF4-FFF2-40B4-BE49-F238E27FC236}">
                <a16:creationId xmlns:a16="http://schemas.microsoft.com/office/drawing/2014/main" id="{C1F6203D-A46F-1F18-3BCE-C2796B2656F8}"/>
              </a:ext>
            </a:extLst>
          </p:cNvPr>
          <p:cNvSpPr>
            <a:spLocks noGrp="1"/>
          </p:cNvSpPr>
          <p:nvPr>
            <p:ph type="body" sz="quarter" idx="15" hasCustomPrompt="1"/>
          </p:nvPr>
        </p:nvSpPr>
        <p:spPr>
          <a:xfrm>
            <a:off x="258483" y="5917472"/>
            <a:ext cx="440421" cy="687175"/>
          </a:xfrm>
          <a:blipFill>
            <a:blip r:embed="rId2" cstate="email">
              <a:extLst>
                <a:ext uri="{28A0092B-C50C-407E-A947-70E740481C1C}">
                  <a14:useLocalDpi xmlns:a14="http://schemas.microsoft.com/office/drawing/2010/main"/>
                </a:ext>
              </a:extLst>
            </a:blip>
            <a:stretch>
              <a:fillRect/>
            </a:stretch>
          </a:blipFill>
        </p:spPr>
        <p:txBody>
          <a:bodyPr/>
          <a:lstStyle>
            <a:lvl1pPr marL="0" indent="0">
              <a:buNone/>
              <a:defRPr/>
            </a:lvl1pPr>
          </a:lstStyle>
          <a:p>
            <a:pPr lvl="0"/>
            <a:r>
              <a:rPr lang="sv-SE" dirty="0"/>
              <a:t> </a:t>
            </a:r>
          </a:p>
        </p:txBody>
      </p:sp>
    </p:spTree>
    <p:extLst>
      <p:ext uri="{BB962C8B-B14F-4D97-AF65-F5344CB8AC3E}">
        <p14:creationId xmlns:p14="http://schemas.microsoft.com/office/powerpoint/2010/main" val="68718136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para_avsnittsdelare med tonplatta i bild 01">
    <p:spTree>
      <p:nvGrpSpPr>
        <p:cNvPr id="1" name=""/>
        <p:cNvGrpSpPr/>
        <p:nvPr/>
      </p:nvGrpSpPr>
      <p:grpSpPr>
        <a:xfrm>
          <a:off x="0" y="0"/>
          <a:ext cx="0" cy="0"/>
          <a:chOff x="0" y="0"/>
          <a:chExt cx="0" cy="0"/>
        </a:xfrm>
      </p:grpSpPr>
      <p:pic>
        <p:nvPicPr>
          <p:cNvPr id="8" name="Bildobjekt 7" descr="En bild som visar träd, växt  Automatiskt genererad beskrivning">
            <a:extLst>
              <a:ext uri="{FF2B5EF4-FFF2-40B4-BE49-F238E27FC236}">
                <a16:creationId xmlns:a16="http://schemas.microsoft.com/office/drawing/2014/main" id="{56665B2F-7F55-1C42-2BA6-31EDC18FD69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2" name="Bildobjekt 1">
            <a:extLst>
              <a:ext uri="{FF2B5EF4-FFF2-40B4-BE49-F238E27FC236}">
                <a16:creationId xmlns:a16="http://schemas.microsoft.com/office/drawing/2014/main" id="{812A3AB0-C3F1-1236-FF3A-E3B4C819533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8483" y="5927639"/>
            <a:ext cx="446091" cy="677008"/>
          </a:xfrm>
          <a:prstGeom prst="rect">
            <a:avLst/>
          </a:prstGeom>
        </p:spPr>
      </p:pic>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513232" y="2699437"/>
            <a:ext cx="11165535" cy="1325563"/>
          </a:xfrm>
        </p:spPr>
        <p:txBody>
          <a:bodyPr anchor="t" anchorCtr="0"/>
          <a:lstStyle>
            <a:lvl1pPr algn="ctr">
              <a:defRPr sz="3000" b="0">
                <a:solidFill>
                  <a:schemeClr val="bg1"/>
                </a:solidFill>
              </a:defRPr>
            </a:lvl1pPr>
          </a:lstStyle>
          <a:p>
            <a:r>
              <a:rPr lang="sv-SE" dirty="0"/>
              <a:t>KLICKA HÄR FÖR ATT ÄNDRA MALL FÖR RUBRIKFORMAT</a:t>
            </a:r>
          </a:p>
        </p:txBody>
      </p:sp>
    </p:spTree>
    <p:extLst>
      <p:ext uri="{BB962C8B-B14F-4D97-AF65-F5344CB8AC3E}">
        <p14:creationId xmlns:p14="http://schemas.microsoft.com/office/powerpoint/2010/main" val="131767656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para_avsnittsdelare med tonplatta i bild 02">
    <p:spTree>
      <p:nvGrpSpPr>
        <p:cNvPr id="1" name=""/>
        <p:cNvGrpSpPr/>
        <p:nvPr/>
      </p:nvGrpSpPr>
      <p:grpSpPr>
        <a:xfrm>
          <a:off x="0" y="0"/>
          <a:ext cx="0" cy="0"/>
          <a:chOff x="0" y="0"/>
          <a:chExt cx="0" cy="0"/>
        </a:xfrm>
      </p:grpSpPr>
      <p:pic>
        <p:nvPicPr>
          <p:cNvPr id="5" name="Bildobjekt 4" descr="En bild som visar utomhus, vatten, solnedgång, föremål utomhus  Automatiskt genererad beskrivning">
            <a:extLst>
              <a:ext uri="{FF2B5EF4-FFF2-40B4-BE49-F238E27FC236}">
                <a16:creationId xmlns:a16="http://schemas.microsoft.com/office/drawing/2014/main" id="{D9722DAB-C3B1-75E5-1857-3C66FFEF226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2" name="Bildobjekt 1">
            <a:extLst>
              <a:ext uri="{FF2B5EF4-FFF2-40B4-BE49-F238E27FC236}">
                <a16:creationId xmlns:a16="http://schemas.microsoft.com/office/drawing/2014/main" id="{812A3AB0-C3F1-1236-FF3A-E3B4C819533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8483" y="5927639"/>
            <a:ext cx="446091" cy="677008"/>
          </a:xfrm>
          <a:prstGeom prst="rect">
            <a:avLst/>
          </a:prstGeom>
        </p:spPr>
      </p:pic>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513232" y="2699437"/>
            <a:ext cx="11165535" cy="1325563"/>
          </a:xfrm>
        </p:spPr>
        <p:txBody>
          <a:bodyPr anchor="t" anchorCtr="0"/>
          <a:lstStyle>
            <a:lvl1pPr algn="ctr">
              <a:defRPr sz="3000" b="0">
                <a:solidFill>
                  <a:schemeClr val="bg1"/>
                </a:solidFill>
              </a:defRPr>
            </a:lvl1pPr>
          </a:lstStyle>
          <a:p>
            <a:r>
              <a:rPr lang="sv-SE" dirty="0"/>
              <a:t>KLICKA HÄR FÖR ATT ÄNDRA MALL FÖR RUBRIKFORMAT</a:t>
            </a:r>
          </a:p>
        </p:txBody>
      </p:sp>
    </p:spTree>
    <p:extLst>
      <p:ext uri="{BB962C8B-B14F-4D97-AF65-F5344CB8AC3E}">
        <p14:creationId xmlns:p14="http://schemas.microsoft.com/office/powerpoint/2010/main" val="279400851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para_avsnittsdelare med tonplatta i bild 03">
    <p:spTree>
      <p:nvGrpSpPr>
        <p:cNvPr id="1" name=""/>
        <p:cNvGrpSpPr/>
        <p:nvPr/>
      </p:nvGrpSpPr>
      <p:grpSpPr>
        <a:xfrm>
          <a:off x="0" y="0"/>
          <a:ext cx="0" cy="0"/>
          <a:chOff x="0" y="0"/>
          <a:chExt cx="0" cy="0"/>
        </a:xfrm>
      </p:grpSpPr>
      <p:pic>
        <p:nvPicPr>
          <p:cNvPr id="4" name="Bildobjekt 3" descr="En bild som visar inomhus  Automatiskt genererad beskrivning">
            <a:extLst>
              <a:ext uri="{FF2B5EF4-FFF2-40B4-BE49-F238E27FC236}">
                <a16:creationId xmlns:a16="http://schemas.microsoft.com/office/drawing/2014/main" id="{4BA7A0EB-2CE4-CF41-3CF4-5F4F2ED4F14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2" name="Bildobjekt 1">
            <a:extLst>
              <a:ext uri="{FF2B5EF4-FFF2-40B4-BE49-F238E27FC236}">
                <a16:creationId xmlns:a16="http://schemas.microsoft.com/office/drawing/2014/main" id="{812A3AB0-C3F1-1236-FF3A-E3B4C819533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8483" y="5927639"/>
            <a:ext cx="446091" cy="677008"/>
          </a:xfrm>
          <a:prstGeom prst="rect">
            <a:avLst/>
          </a:prstGeom>
        </p:spPr>
      </p:pic>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513232" y="2699437"/>
            <a:ext cx="11165535" cy="1325563"/>
          </a:xfrm>
        </p:spPr>
        <p:txBody>
          <a:bodyPr anchor="t" anchorCtr="0"/>
          <a:lstStyle>
            <a:lvl1pPr algn="ctr">
              <a:defRPr sz="3000" b="0">
                <a:solidFill>
                  <a:schemeClr val="bg1"/>
                </a:solidFill>
              </a:defRPr>
            </a:lvl1pPr>
          </a:lstStyle>
          <a:p>
            <a:r>
              <a:rPr lang="sv-SE" dirty="0"/>
              <a:t>KLICKA HÄR FÖR ATT ÄNDRA MALL FÖR RUBRIKFORMAT</a:t>
            </a:r>
          </a:p>
        </p:txBody>
      </p:sp>
    </p:spTree>
    <p:extLst>
      <p:ext uri="{BB962C8B-B14F-4D97-AF65-F5344CB8AC3E}">
        <p14:creationId xmlns:p14="http://schemas.microsoft.com/office/powerpoint/2010/main" val="409817051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para_avsnittsdelare med tonplatta i bild 04">
    <p:spTree>
      <p:nvGrpSpPr>
        <p:cNvPr id="1" name=""/>
        <p:cNvGrpSpPr/>
        <p:nvPr/>
      </p:nvGrpSpPr>
      <p:grpSpPr>
        <a:xfrm>
          <a:off x="0" y="0"/>
          <a:ext cx="0" cy="0"/>
          <a:chOff x="0" y="0"/>
          <a:chExt cx="0" cy="0"/>
        </a:xfrm>
      </p:grpSpPr>
      <p:pic>
        <p:nvPicPr>
          <p:cNvPr id="8" name="Bildobjekt 7" descr="En bild som visar person, inomhus  Automatiskt genererad beskrivning">
            <a:extLst>
              <a:ext uri="{FF2B5EF4-FFF2-40B4-BE49-F238E27FC236}">
                <a16:creationId xmlns:a16="http://schemas.microsoft.com/office/drawing/2014/main" id="{EAE3347F-F453-D48C-45CC-C3F968BCC90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2" name="Bildobjekt 1">
            <a:extLst>
              <a:ext uri="{FF2B5EF4-FFF2-40B4-BE49-F238E27FC236}">
                <a16:creationId xmlns:a16="http://schemas.microsoft.com/office/drawing/2014/main" id="{812A3AB0-C3F1-1236-FF3A-E3B4C819533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8483" y="5927639"/>
            <a:ext cx="446091" cy="677008"/>
          </a:xfrm>
          <a:prstGeom prst="rect">
            <a:avLst/>
          </a:prstGeom>
        </p:spPr>
      </p:pic>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513232" y="2699437"/>
            <a:ext cx="11165535" cy="1325563"/>
          </a:xfrm>
        </p:spPr>
        <p:txBody>
          <a:bodyPr anchor="t" anchorCtr="0"/>
          <a:lstStyle>
            <a:lvl1pPr algn="ctr">
              <a:defRPr sz="3000" b="0">
                <a:solidFill>
                  <a:schemeClr val="bg1"/>
                </a:solidFill>
              </a:defRPr>
            </a:lvl1pPr>
          </a:lstStyle>
          <a:p>
            <a:r>
              <a:rPr lang="sv-SE" dirty="0"/>
              <a:t>KLICKA HÄR FÖR ATT ÄNDRA MALL FÖR RUBRIKFORMAT</a:t>
            </a:r>
          </a:p>
        </p:txBody>
      </p:sp>
    </p:spTree>
    <p:extLst>
      <p:ext uri="{BB962C8B-B14F-4D97-AF65-F5344CB8AC3E}">
        <p14:creationId xmlns:p14="http://schemas.microsoft.com/office/powerpoint/2010/main" val="362412698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para_helsidesbild">
    <p:spTree>
      <p:nvGrpSpPr>
        <p:cNvPr id="1" name=""/>
        <p:cNvGrpSpPr/>
        <p:nvPr/>
      </p:nvGrpSpPr>
      <p:grpSpPr>
        <a:xfrm>
          <a:off x="0" y="0"/>
          <a:ext cx="0" cy="0"/>
          <a:chOff x="0" y="0"/>
          <a:chExt cx="0" cy="0"/>
        </a:xfrm>
      </p:grpSpPr>
      <p:pic>
        <p:nvPicPr>
          <p:cNvPr id="6" name="Bildobjekt 5">
            <a:extLst>
              <a:ext uri="{FF2B5EF4-FFF2-40B4-BE49-F238E27FC236}">
                <a16:creationId xmlns:a16="http://schemas.microsoft.com/office/drawing/2014/main" id="{668E5D53-C919-41E5-8E0A-4C35B9D9A83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53631" y="5926237"/>
            <a:ext cx="449977" cy="682907"/>
          </a:xfrm>
          <a:prstGeom prst="rect">
            <a:avLst/>
          </a:prstGeom>
        </p:spPr>
      </p:pic>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600595" y="620196"/>
            <a:ext cx="11165535" cy="1325563"/>
          </a:xfrm>
        </p:spPr>
        <p:txBody>
          <a:bodyPr anchor="t" anchorCtr="0"/>
          <a:lstStyle>
            <a:lvl1pPr>
              <a:defRPr sz="3000">
                <a:solidFill>
                  <a:schemeClr val="tx1"/>
                </a:solidFill>
              </a:defRPr>
            </a:lvl1pPr>
          </a:lstStyle>
          <a:p>
            <a:r>
              <a:rPr lang="sv-SE" dirty="0"/>
              <a:t>KLICKA HÄR FÖR ATT ÄNDRA MALL FÖR RUBRIKFORMAT</a:t>
            </a:r>
          </a:p>
        </p:txBody>
      </p:sp>
      <p:sp>
        <p:nvSpPr>
          <p:cNvPr id="10" name="Platshållare för text 6">
            <a:extLst>
              <a:ext uri="{FF2B5EF4-FFF2-40B4-BE49-F238E27FC236}">
                <a16:creationId xmlns:a16="http://schemas.microsoft.com/office/drawing/2014/main" id="{84B71AAA-BB27-E76E-4F27-DB3C51D41046}"/>
              </a:ext>
            </a:extLst>
          </p:cNvPr>
          <p:cNvSpPr>
            <a:spLocks noGrp="1"/>
          </p:cNvSpPr>
          <p:nvPr>
            <p:ph type="body" sz="quarter" idx="11" hasCustomPrompt="1"/>
          </p:nvPr>
        </p:nvSpPr>
        <p:spPr>
          <a:xfrm>
            <a:off x="809624" y="6407151"/>
            <a:ext cx="3432498" cy="201993"/>
          </a:xfrm>
          <a:solidFill>
            <a:srgbClr val="DB9B3D"/>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
        <p:nvSpPr>
          <p:cNvPr id="9" name="Platshållare för bild 2">
            <a:extLst>
              <a:ext uri="{FF2B5EF4-FFF2-40B4-BE49-F238E27FC236}">
                <a16:creationId xmlns:a16="http://schemas.microsoft.com/office/drawing/2014/main" id="{EE65278C-B8D3-5605-F85D-109C1C2A80F7}"/>
              </a:ext>
            </a:extLst>
          </p:cNvPr>
          <p:cNvSpPr>
            <a:spLocks noGrp="1"/>
          </p:cNvSpPr>
          <p:nvPr>
            <p:ph type="pic" sz="quarter" idx="10" hasCustomPrompt="1"/>
          </p:nvPr>
        </p:nvSpPr>
        <p:spPr>
          <a:xfrm>
            <a:off x="1603094" y="1295881"/>
            <a:ext cx="8461093" cy="4844397"/>
          </a:xfrm>
          <a:solidFill>
            <a:schemeClr val="bg2">
              <a:lumMod val="75000"/>
              <a:alpha val="80066"/>
            </a:schemeClr>
          </a:solidFill>
        </p:spPr>
        <p:txBody>
          <a:bodyPr/>
          <a:lstStyle>
            <a:lvl1pPr>
              <a:defRPr/>
            </a:lvl1pPr>
          </a:lstStyle>
          <a:p>
            <a:r>
              <a:rPr lang="sv-SE" dirty="0"/>
              <a:t>Klicka på bildikonen för att lägga in bild</a:t>
            </a:r>
          </a:p>
        </p:txBody>
      </p:sp>
      <p:cxnSp>
        <p:nvCxnSpPr>
          <p:cNvPr id="2" name="Rak 1">
            <a:extLst>
              <a:ext uri="{FF2B5EF4-FFF2-40B4-BE49-F238E27FC236}">
                <a16:creationId xmlns:a16="http://schemas.microsoft.com/office/drawing/2014/main" id="{9400723E-ABA2-0E26-C85C-AA108A072C11}"/>
              </a:ext>
            </a:extLst>
          </p:cNvPr>
          <p:cNvCxnSpPr>
            <a:cxnSpLocks/>
          </p:cNvCxnSpPr>
          <p:nvPr userDrawn="1"/>
        </p:nvCxnSpPr>
        <p:spPr>
          <a:xfrm>
            <a:off x="720969" y="1131277"/>
            <a:ext cx="10560303" cy="0"/>
          </a:xfrm>
          <a:prstGeom prst="line">
            <a:avLst/>
          </a:prstGeom>
          <a:ln w="19050">
            <a:solidFill>
              <a:srgbClr val="DB9B3D"/>
            </a:solidFill>
          </a:ln>
        </p:spPr>
        <p:style>
          <a:lnRef idx="1">
            <a:schemeClr val="accent1"/>
          </a:lnRef>
          <a:fillRef idx="0">
            <a:schemeClr val="accent1"/>
          </a:fillRef>
          <a:effectRef idx="0">
            <a:schemeClr val="accent1"/>
          </a:effectRef>
          <a:fontRef idx="minor">
            <a:schemeClr val="tx1"/>
          </a:fontRef>
        </p:style>
      </p:cxnSp>
      <p:pic>
        <p:nvPicPr>
          <p:cNvPr id="3" name="Bildobjekt 2">
            <a:extLst>
              <a:ext uri="{FF2B5EF4-FFF2-40B4-BE49-F238E27FC236}">
                <a16:creationId xmlns:a16="http://schemas.microsoft.com/office/drawing/2014/main" id="{BD2CE8A6-EF98-DB91-D781-8ECE3593D67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363201" y="1"/>
            <a:ext cx="1754030" cy="1325564"/>
          </a:xfrm>
          <a:prstGeom prst="rect">
            <a:avLst/>
          </a:prstGeom>
        </p:spPr>
      </p:pic>
    </p:spTree>
    <p:extLst>
      <p:ext uri="{BB962C8B-B14F-4D97-AF65-F5344CB8AC3E}">
        <p14:creationId xmlns:p14="http://schemas.microsoft.com/office/powerpoint/2010/main" val="290860436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spara_tacksida">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07F71390-E28F-5A44-AE49-13B2892B5383}"/>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3962400"/>
            <a:ext cx="12192000" cy="2895600"/>
          </a:xfrm>
          <a:prstGeom prst="rect">
            <a:avLst/>
          </a:prstGeom>
          <a:noFill/>
        </p:spPr>
      </p:pic>
      <p:sp>
        <p:nvSpPr>
          <p:cNvPr id="2" name="Rubrik 1">
            <a:extLst>
              <a:ext uri="{FF2B5EF4-FFF2-40B4-BE49-F238E27FC236}">
                <a16:creationId xmlns:a16="http://schemas.microsoft.com/office/drawing/2014/main" id="{2CE70E46-123C-582A-8E95-750418603968}"/>
              </a:ext>
            </a:extLst>
          </p:cNvPr>
          <p:cNvSpPr>
            <a:spLocks noGrp="1"/>
          </p:cNvSpPr>
          <p:nvPr>
            <p:ph type="ctrTitle" hasCustomPrompt="1"/>
          </p:nvPr>
        </p:nvSpPr>
        <p:spPr>
          <a:xfrm>
            <a:off x="1044489" y="1389184"/>
            <a:ext cx="9144000" cy="1086443"/>
          </a:xfrm>
        </p:spPr>
        <p:txBody>
          <a:bodyPr anchor="t"/>
          <a:lstStyle>
            <a:lvl1pPr algn="l">
              <a:defRPr sz="6000">
                <a:solidFill>
                  <a:srgbClr val="DB9B3D"/>
                </a:solidFill>
              </a:defRPr>
            </a:lvl1pPr>
          </a:lstStyle>
          <a:p>
            <a:r>
              <a:rPr lang="sv-SE" dirty="0"/>
              <a:t>Tack!</a:t>
            </a:r>
          </a:p>
        </p:txBody>
      </p:sp>
      <p:sp>
        <p:nvSpPr>
          <p:cNvPr id="3" name="Underrubrik 2">
            <a:extLst>
              <a:ext uri="{FF2B5EF4-FFF2-40B4-BE49-F238E27FC236}">
                <a16:creationId xmlns:a16="http://schemas.microsoft.com/office/drawing/2014/main" id="{DC82ADE2-6FBD-F173-66D3-B118AF906123}"/>
              </a:ext>
            </a:extLst>
          </p:cNvPr>
          <p:cNvSpPr>
            <a:spLocks noGrp="1"/>
          </p:cNvSpPr>
          <p:nvPr>
            <p:ph type="subTitle" idx="1" hasCustomPrompt="1"/>
          </p:nvPr>
        </p:nvSpPr>
        <p:spPr>
          <a:xfrm>
            <a:off x="1044489" y="2475627"/>
            <a:ext cx="9144000" cy="1655762"/>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spcBef>
                <a:spcPts val="0"/>
              </a:spcBef>
            </a:pPr>
            <a:r>
              <a:rPr lang="sv-SE" sz="2000" b="1" dirty="0"/>
              <a:t>Kontakt: </a:t>
            </a:r>
          </a:p>
          <a:p>
            <a:pPr>
              <a:spcBef>
                <a:spcPts val="0"/>
              </a:spcBef>
            </a:pPr>
            <a:r>
              <a:rPr lang="sv-SE" sz="2000" dirty="0"/>
              <a:t>Namn Förnamn</a:t>
            </a:r>
          </a:p>
          <a:p>
            <a:pPr>
              <a:spcBef>
                <a:spcPts val="0"/>
              </a:spcBef>
            </a:pPr>
            <a:r>
              <a:rPr lang="sv-SE" sz="2000" dirty="0" err="1"/>
              <a:t>namn.fornamn@foretag.se</a:t>
            </a:r>
            <a:endParaRPr lang="sv-SE" sz="2000" dirty="0"/>
          </a:p>
        </p:txBody>
      </p:sp>
      <p:pic>
        <p:nvPicPr>
          <p:cNvPr id="6" name="Bildobjekt 5">
            <a:extLst>
              <a:ext uri="{FF2B5EF4-FFF2-40B4-BE49-F238E27FC236}">
                <a16:creationId xmlns:a16="http://schemas.microsoft.com/office/drawing/2014/main" id="{A0ABC447-5690-5A51-F8B5-C8A0B343E0A4}"/>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363201" y="1"/>
            <a:ext cx="1754030" cy="1325564"/>
          </a:xfrm>
          <a:prstGeom prst="rect">
            <a:avLst/>
          </a:prstGeom>
        </p:spPr>
      </p:pic>
    </p:spTree>
    <p:extLst>
      <p:ext uri="{BB962C8B-B14F-4D97-AF65-F5344CB8AC3E}">
        <p14:creationId xmlns:p14="http://schemas.microsoft.com/office/powerpoint/2010/main" val="424557672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para_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286548125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para_punktlistor">
    <p:spTree>
      <p:nvGrpSpPr>
        <p:cNvPr id="1" name=""/>
        <p:cNvGrpSpPr/>
        <p:nvPr/>
      </p:nvGrpSpPr>
      <p:grpSpPr>
        <a:xfrm>
          <a:off x="0" y="0"/>
          <a:ext cx="0" cy="0"/>
          <a:chOff x="0" y="0"/>
          <a:chExt cx="0" cy="0"/>
        </a:xfrm>
      </p:grpSpPr>
      <p:pic>
        <p:nvPicPr>
          <p:cNvPr id="8" name="Bildobjekt 7" descr="En bild som visar text  Automatiskt genererad beskrivning">
            <a:extLst>
              <a:ext uri="{FF2B5EF4-FFF2-40B4-BE49-F238E27FC236}">
                <a16:creationId xmlns:a16="http://schemas.microsoft.com/office/drawing/2014/main" id="{4FEC6C7A-8E46-0A32-9531-33FB640FB3E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620" y="5017154"/>
            <a:ext cx="4533900" cy="1844570"/>
          </a:xfrm>
          <a:prstGeom prst="rect">
            <a:avLst/>
          </a:prstGeom>
        </p:spPr>
      </p:pic>
      <p:sp>
        <p:nvSpPr>
          <p:cNvPr id="2" name="Rubrik 1">
            <a:extLst>
              <a:ext uri="{FF2B5EF4-FFF2-40B4-BE49-F238E27FC236}">
                <a16:creationId xmlns:a16="http://schemas.microsoft.com/office/drawing/2014/main" id="{0CDD9E91-F2C7-6C8C-0AE9-728A296ECD04}"/>
              </a:ext>
            </a:extLst>
          </p:cNvPr>
          <p:cNvSpPr>
            <a:spLocks noGrp="1"/>
          </p:cNvSpPr>
          <p:nvPr>
            <p:ph type="title" hasCustomPrompt="1"/>
          </p:nvPr>
        </p:nvSpPr>
        <p:spPr/>
        <p:txBody>
          <a:bodyPr anchor="t" anchorCtr="0"/>
          <a:lstStyle/>
          <a:p>
            <a:r>
              <a:rPr lang="sv-SE" dirty="0"/>
              <a:t>KLICKA HÄR FÖR ATT ÄNDRA MALL FÖR RUBRIKFORMAT</a:t>
            </a:r>
          </a:p>
        </p:txBody>
      </p:sp>
      <p:sp>
        <p:nvSpPr>
          <p:cNvPr id="3" name="Platshållare för innehåll 2">
            <a:extLst>
              <a:ext uri="{FF2B5EF4-FFF2-40B4-BE49-F238E27FC236}">
                <a16:creationId xmlns:a16="http://schemas.microsoft.com/office/drawing/2014/main" id="{7F6553DB-62FB-65DB-80DD-B2320FF6391A}"/>
              </a:ext>
            </a:extLst>
          </p:cNvPr>
          <p:cNvSpPr>
            <a:spLocks noGrp="1"/>
          </p:cNvSpPr>
          <p:nvPr>
            <p:ph idx="1"/>
          </p:nvPr>
        </p:nvSpPr>
        <p:spPr>
          <a:xfrm>
            <a:off x="593586" y="1817022"/>
            <a:ext cx="5118100" cy="4351338"/>
          </a:xfrm>
        </p:spPr>
        <p:txBody>
          <a:bodyPr>
            <a:noAutofit/>
          </a:bodyPr>
          <a:lstStyle>
            <a:lvl1pPr>
              <a:defRPr sz="2000"/>
            </a:lvl1pPr>
            <a:lvl2pPr>
              <a:defRPr sz="1800"/>
            </a:lvl2pPr>
            <a:lvl3pPr>
              <a:defRPr sz="1600"/>
            </a:lvl3pPr>
            <a:lvl4pPr>
              <a:defRPr sz="1400"/>
            </a:lvl4pPr>
            <a:lvl5pPr>
              <a:defRPr sz="12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2">
            <a:extLst>
              <a:ext uri="{FF2B5EF4-FFF2-40B4-BE49-F238E27FC236}">
                <a16:creationId xmlns:a16="http://schemas.microsoft.com/office/drawing/2014/main" id="{3CC04F58-6A76-67D4-11CC-865F962571A6}"/>
              </a:ext>
            </a:extLst>
          </p:cNvPr>
          <p:cNvSpPr>
            <a:spLocks noGrp="1"/>
          </p:cNvSpPr>
          <p:nvPr>
            <p:ph idx="10"/>
          </p:nvPr>
        </p:nvSpPr>
        <p:spPr>
          <a:xfrm>
            <a:off x="6108028" y="1817022"/>
            <a:ext cx="5118100" cy="4351338"/>
          </a:xfrm>
        </p:spPr>
        <p:txBody>
          <a:bodyPr>
            <a:noAutofit/>
          </a:bodyPr>
          <a:lstStyle>
            <a:lvl1pPr>
              <a:defRPr sz="2000"/>
            </a:lvl1pPr>
            <a:lvl2pPr>
              <a:defRPr sz="1800"/>
            </a:lvl2pPr>
            <a:lvl3pPr>
              <a:defRPr sz="1600"/>
            </a:lvl3pPr>
            <a:lvl4pPr>
              <a:defRPr sz="1400"/>
            </a:lvl4pPr>
            <a:lvl5pPr>
              <a:defRPr sz="12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cxnSp>
        <p:nvCxnSpPr>
          <p:cNvPr id="11" name="Rak 10">
            <a:extLst>
              <a:ext uri="{FF2B5EF4-FFF2-40B4-BE49-F238E27FC236}">
                <a16:creationId xmlns:a16="http://schemas.microsoft.com/office/drawing/2014/main" id="{C70B733E-AD67-1584-AC93-693DFC3A2241}"/>
              </a:ext>
            </a:extLst>
          </p:cNvPr>
          <p:cNvCxnSpPr>
            <a:cxnSpLocks/>
          </p:cNvCxnSpPr>
          <p:nvPr userDrawn="1"/>
        </p:nvCxnSpPr>
        <p:spPr>
          <a:xfrm>
            <a:off x="717550" y="1131277"/>
            <a:ext cx="10339070" cy="0"/>
          </a:xfrm>
          <a:prstGeom prst="line">
            <a:avLst/>
          </a:prstGeom>
          <a:ln w="19050">
            <a:solidFill>
              <a:srgbClr val="DB9B3D"/>
            </a:solidFill>
          </a:ln>
        </p:spPr>
        <p:style>
          <a:lnRef idx="1">
            <a:schemeClr val="accent1"/>
          </a:lnRef>
          <a:fillRef idx="0">
            <a:schemeClr val="accent1"/>
          </a:fillRef>
          <a:effectRef idx="0">
            <a:schemeClr val="accent1"/>
          </a:effectRef>
          <a:fontRef idx="minor">
            <a:schemeClr val="tx1"/>
          </a:fontRef>
        </p:style>
      </p:cxnSp>
      <p:sp>
        <p:nvSpPr>
          <p:cNvPr id="7" name="Platshållare för text 6">
            <a:extLst>
              <a:ext uri="{FF2B5EF4-FFF2-40B4-BE49-F238E27FC236}">
                <a16:creationId xmlns:a16="http://schemas.microsoft.com/office/drawing/2014/main" id="{74808FA7-FE55-1719-A320-B65887C58574}"/>
              </a:ext>
            </a:extLst>
          </p:cNvPr>
          <p:cNvSpPr>
            <a:spLocks noGrp="1"/>
          </p:cNvSpPr>
          <p:nvPr>
            <p:ph type="body" sz="quarter" idx="11" hasCustomPrompt="1"/>
          </p:nvPr>
        </p:nvSpPr>
        <p:spPr>
          <a:xfrm>
            <a:off x="809624" y="6407151"/>
            <a:ext cx="3432498" cy="201993"/>
          </a:xfrm>
          <a:solidFill>
            <a:srgbClr val="DB9B3D"/>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pic>
        <p:nvPicPr>
          <p:cNvPr id="12" name="Bildobjekt 11">
            <a:extLst>
              <a:ext uri="{FF2B5EF4-FFF2-40B4-BE49-F238E27FC236}">
                <a16:creationId xmlns:a16="http://schemas.microsoft.com/office/drawing/2014/main" id="{55D88F5C-D7EE-4D61-C49A-DCD450FC4D94}"/>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363201" y="1"/>
            <a:ext cx="1754030" cy="1325564"/>
          </a:xfrm>
          <a:prstGeom prst="rect">
            <a:avLst/>
          </a:prstGeom>
        </p:spPr>
      </p:pic>
    </p:spTree>
    <p:extLst>
      <p:ext uri="{BB962C8B-B14F-4D97-AF65-F5344CB8AC3E}">
        <p14:creationId xmlns:p14="http://schemas.microsoft.com/office/powerpoint/2010/main" val="249312400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para_agenda">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CDD9E91-F2C7-6C8C-0AE9-728A296ECD04}"/>
              </a:ext>
            </a:extLst>
          </p:cNvPr>
          <p:cNvSpPr>
            <a:spLocks noGrp="1"/>
          </p:cNvSpPr>
          <p:nvPr>
            <p:ph type="title" hasCustomPrompt="1"/>
          </p:nvPr>
        </p:nvSpPr>
        <p:spPr/>
        <p:txBody>
          <a:bodyPr anchor="t" anchorCtr="0"/>
          <a:lstStyle/>
          <a:p>
            <a:r>
              <a:rPr lang="sv-SE" dirty="0"/>
              <a:t>KLICKA HÄR FÖR ATT ÄNDRA MALL FÖR RUBRIKFORMAT</a:t>
            </a:r>
          </a:p>
        </p:txBody>
      </p:sp>
      <p:sp>
        <p:nvSpPr>
          <p:cNvPr id="14" name="Platshållare för tabell 13">
            <a:extLst>
              <a:ext uri="{FF2B5EF4-FFF2-40B4-BE49-F238E27FC236}">
                <a16:creationId xmlns:a16="http://schemas.microsoft.com/office/drawing/2014/main" id="{92D0884F-9497-513D-38DA-A40C2F04A3C3}"/>
              </a:ext>
            </a:extLst>
          </p:cNvPr>
          <p:cNvSpPr>
            <a:spLocks noGrp="1"/>
          </p:cNvSpPr>
          <p:nvPr>
            <p:ph type="tbl" sz="quarter" idx="12"/>
          </p:nvPr>
        </p:nvSpPr>
        <p:spPr>
          <a:xfrm>
            <a:off x="720725" y="1871663"/>
            <a:ext cx="10396538" cy="3074987"/>
          </a:xfrm>
        </p:spPr>
        <p:txBody>
          <a:bodyPr/>
          <a:lstStyle/>
          <a:p>
            <a:r>
              <a:rPr lang="sv-SE"/>
              <a:t>Klicka på ikonen för att lägga till en tabell</a:t>
            </a:r>
            <a:endParaRPr lang="sv-SE" dirty="0"/>
          </a:p>
        </p:txBody>
      </p:sp>
      <p:pic>
        <p:nvPicPr>
          <p:cNvPr id="3" name="Bildobjekt 2" descr="En bild som visar text  Automatiskt genererad beskrivning">
            <a:extLst>
              <a:ext uri="{FF2B5EF4-FFF2-40B4-BE49-F238E27FC236}">
                <a16:creationId xmlns:a16="http://schemas.microsoft.com/office/drawing/2014/main" id="{D75806A1-C2E4-2FFA-51AE-863E2D60E75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620" y="5017154"/>
            <a:ext cx="4533900" cy="1844570"/>
          </a:xfrm>
          <a:prstGeom prst="rect">
            <a:avLst/>
          </a:prstGeom>
        </p:spPr>
      </p:pic>
      <p:cxnSp>
        <p:nvCxnSpPr>
          <p:cNvPr id="4" name="Rak 3">
            <a:extLst>
              <a:ext uri="{FF2B5EF4-FFF2-40B4-BE49-F238E27FC236}">
                <a16:creationId xmlns:a16="http://schemas.microsoft.com/office/drawing/2014/main" id="{E3CC1A1A-63DA-03AE-6F17-E5655136DA1B}"/>
              </a:ext>
            </a:extLst>
          </p:cNvPr>
          <p:cNvCxnSpPr>
            <a:cxnSpLocks/>
          </p:cNvCxnSpPr>
          <p:nvPr userDrawn="1"/>
        </p:nvCxnSpPr>
        <p:spPr>
          <a:xfrm>
            <a:off x="717550" y="1131277"/>
            <a:ext cx="10339070" cy="0"/>
          </a:xfrm>
          <a:prstGeom prst="line">
            <a:avLst/>
          </a:prstGeom>
          <a:ln w="19050">
            <a:solidFill>
              <a:srgbClr val="DB9B3D"/>
            </a:solidFill>
          </a:ln>
        </p:spPr>
        <p:style>
          <a:lnRef idx="1">
            <a:schemeClr val="accent1"/>
          </a:lnRef>
          <a:fillRef idx="0">
            <a:schemeClr val="accent1"/>
          </a:fillRef>
          <a:effectRef idx="0">
            <a:schemeClr val="accent1"/>
          </a:effectRef>
          <a:fontRef idx="minor">
            <a:schemeClr val="tx1"/>
          </a:fontRef>
        </p:style>
      </p:cxnSp>
      <p:sp>
        <p:nvSpPr>
          <p:cNvPr id="6" name="Platshållare för text 6">
            <a:extLst>
              <a:ext uri="{FF2B5EF4-FFF2-40B4-BE49-F238E27FC236}">
                <a16:creationId xmlns:a16="http://schemas.microsoft.com/office/drawing/2014/main" id="{F62DE239-19BF-EF7B-3C2A-3BAFED8A142C}"/>
              </a:ext>
            </a:extLst>
          </p:cNvPr>
          <p:cNvSpPr>
            <a:spLocks noGrp="1"/>
          </p:cNvSpPr>
          <p:nvPr>
            <p:ph type="body" sz="quarter" idx="11" hasCustomPrompt="1"/>
          </p:nvPr>
        </p:nvSpPr>
        <p:spPr>
          <a:xfrm>
            <a:off x="809624" y="6407151"/>
            <a:ext cx="3432498" cy="201993"/>
          </a:xfrm>
          <a:solidFill>
            <a:srgbClr val="DB9B3D"/>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pic>
        <p:nvPicPr>
          <p:cNvPr id="7" name="Bildobjekt 6">
            <a:extLst>
              <a:ext uri="{FF2B5EF4-FFF2-40B4-BE49-F238E27FC236}">
                <a16:creationId xmlns:a16="http://schemas.microsoft.com/office/drawing/2014/main" id="{E78FF104-089B-BB83-622D-4D1E1480817F}"/>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363201" y="1"/>
            <a:ext cx="1754030" cy="1325564"/>
          </a:xfrm>
          <a:prstGeom prst="rect">
            <a:avLst/>
          </a:prstGeom>
        </p:spPr>
      </p:pic>
    </p:spTree>
    <p:extLst>
      <p:ext uri="{BB962C8B-B14F-4D97-AF65-F5344CB8AC3E}">
        <p14:creationId xmlns:p14="http://schemas.microsoft.com/office/powerpoint/2010/main" val="145945050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para_bild_ver1_punktlista">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52D55911-41BB-139A-77E5-1ACCD5E2BB9A}"/>
              </a:ext>
            </a:extLst>
          </p:cNvPr>
          <p:cNvSpPr/>
          <p:nvPr userDrawn="1"/>
        </p:nvSpPr>
        <p:spPr>
          <a:xfrm>
            <a:off x="7859330" y="322155"/>
            <a:ext cx="3960000" cy="3960000"/>
          </a:xfrm>
          <a:prstGeom prst="rect">
            <a:avLst/>
          </a:prstGeom>
          <a:solidFill>
            <a:srgbClr val="F5D0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E8A73186-FC59-7909-1E2C-447691E107F1}"/>
              </a:ext>
            </a:extLst>
          </p:cNvPr>
          <p:cNvSpPr>
            <a:spLocks noGrp="1"/>
          </p:cNvSpPr>
          <p:nvPr>
            <p:ph type="title" hasCustomPrompt="1"/>
          </p:nvPr>
        </p:nvSpPr>
        <p:spPr>
          <a:xfrm>
            <a:off x="598516" y="626020"/>
            <a:ext cx="5765800" cy="1325563"/>
          </a:xfrm>
        </p:spPr>
        <p:txBody>
          <a:bodyPr anchor="t" anchorCtr="0"/>
          <a:lstStyle>
            <a:lvl1pPr>
              <a:defRPr sz="3000"/>
            </a:lvl1pPr>
          </a:lstStyle>
          <a:p>
            <a:r>
              <a:rPr lang="sv-SE" dirty="0"/>
              <a:t>KLICKA HÄR FÖR ATT ÄNDRA MALL FÖR RUBRIKFORMAT</a:t>
            </a:r>
          </a:p>
        </p:txBody>
      </p:sp>
      <p:sp>
        <p:nvSpPr>
          <p:cNvPr id="3" name="Platshållare för innehåll 2">
            <a:extLst>
              <a:ext uri="{FF2B5EF4-FFF2-40B4-BE49-F238E27FC236}">
                <a16:creationId xmlns:a16="http://schemas.microsoft.com/office/drawing/2014/main" id="{C96C0185-FB16-31C8-9DE4-1678F8FFF7C8}"/>
              </a:ext>
            </a:extLst>
          </p:cNvPr>
          <p:cNvSpPr>
            <a:spLocks noGrp="1"/>
          </p:cNvSpPr>
          <p:nvPr>
            <p:ph idx="1"/>
          </p:nvPr>
        </p:nvSpPr>
        <p:spPr>
          <a:xfrm>
            <a:off x="592692" y="1812925"/>
            <a:ext cx="5118100" cy="4351338"/>
          </a:xfrm>
        </p:spPr>
        <p:txBody>
          <a:bodyPr>
            <a:noAutofit/>
          </a:bodyPr>
          <a:lstStyle>
            <a:lvl1pPr>
              <a:defRPr sz="2000"/>
            </a:lvl1pPr>
            <a:lvl2pPr>
              <a:defRPr sz="1800"/>
            </a:lvl2pPr>
            <a:lvl3pPr>
              <a:defRPr sz="1600"/>
            </a:lvl3pPr>
            <a:lvl4pPr>
              <a:defRPr sz="1400"/>
            </a:lvl4pPr>
            <a:lvl5pPr>
              <a:defRPr sz="12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0" name="Platshållare för bild 9">
            <a:extLst>
              <a:ext uri="{FF2B5EF4-FFF2-40B4-BE49-F238E27FC236}">
                <a16:creationId xmlns:a16="http://schemas.microsoft.com/office/drawing/2014/main" id="{4C2FFB19-5838-DEFD-7B21-0E560B947BF4}"/>
              </a:ext>
            </a:extLst>
          </p:cNvPr>
          <p:cNvSpPr>
            <a:spLocks noGrp="1"/>
          </p:cNvSpPr>
          <p:nvPr>
            <p:ph type="pic" sz="quarter" idx="13"/>
          </p:nvPr>
        </p:nvSpPr>
        <p:spPr>
          <a:xfrm>
            <a:off x="6445250" y="620196"/>
            <a:ext cx="5075025" cy="5283200"/>
          </a:xfrm>
          <a:solidFill>
            <a:schemeClr val="bg2">
              <a:lumMod val="90000"/>
            </a:schemeClr>
          </a:solidFill>
        </p:spPr>
        <p:txBody>
          <a:bodyPr anchor="t" anchorCtr="0">
            <a:noAutofit/>
          </a:bodyPr>
          <a:lstStyle>
            <a:lvl1pPr marL="0" indent="0" algn="ctr">
              <a:buFontTx/>
              <a:buNone/>
              <a:defRPr sz="1000"/>
            </a:lvl1pPr>
          </a:lstStyle>
          <a:p>
            <a:r>
              <a:rPr lang="sv-SE"/>
              <a:t>Klicka på ikonen för att lägga till en bild</a:t>
            </a:r>
            <a:endParaRPr lang="sv-SE" dirty="0"/>
          </a:p>
        </p:txBody>
      </p:sp>
      <p:pic>
        <p:nvPicPr>
          <p:cNvPr id="4" name="Bildobjekt 3" descr="En bild som visar text  Automatiskt genererad beskrivning">
            <a:extLst>
              <a:ext uri="{FF2B5EF4-FFF2-40B4-BE49-F238E27FC236}">
                <a16:creationId xmlns:a16="http://schemas.microsoft.com/office/drawing/2014/main" id="{D3140677-114A-BBEB-6D4D-5DA243B0746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620" y="5017154"/>
            <a:ext cx="4533900" cy="1844570"/>
          </a:xfrm>
          <a:prstGeom prst="rect">
            <a:avLst/>
          </a:prstGeom>
        </p:spPr>
      </p:pic>
      <p:sp>
        <p:nvSpPr>
          <p:cNvPr id="7" name="Platshållare för text 6">
            <a:extLst>
              <a:ext uri="{FF2B5EF4-FFF2-40B4-BE49-F238E27FC236}">
                <a16:creationId xmlns:a16="http://schemas.microsoft.com/office/drawing/2014/main" id="{43F75147-F3B2-99A1-5BE4-39CDAFF3070B}"/>
              </a:ext>
            </a:extLst>
          </p:cNvPr>
          <p:cNvSpPr>
            <a:spLocks noGrp="1"/>
          </p:cNvSpPr>
          <p:nvPr>
            <p:ph type="body" sz="quarter" idx="11" hasCustomPrompt="1"/>
          </p:nvPr>
        </p:nvSpPr>
        <p:spPr>
          <a:xfrm>
            <a:off x="809624" y="6407151"/>
            <a:ext cx="3432498" cy="201993"/>
          </a:xfrm>
          <a:solidFill>
            <a:srgbClr val="DB9B3D"/>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Tree>
    <p:extLst>
      <p:ext uri="{BB962C8B-B14F-4D97-AF65-F5344CB8AC3E}">
        <p14:creationId xmlns:p14="http://schemas.microsoft.com/office/powerpoint/2010/main" val="367207038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para_bildver2_punktlista">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64C5553E-5911-F49B-ABA3-3008CA3E2428}"/>
              </a:ext>
            </a:extLst>
          </p:cNvPr>
          <p:cNvSpPr/>
          <p:nvPr userDrawn="1"/>
        </p:nvSpPr>
        <p:spPr>
          <a:xfrm>
            <a:off x="7861954" y="2241971"/>
            <a:ext cx="3960000" cy="3960000"/>
          </a:xfrm>
          <a:prstGeom prst="rect">
            <a:avLst/>
          </a:prstGeom>
          <a:solidFill>
            <a:srgbClr val="F5D0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E8A73186-FC59-7909-1E2C-447691E107F1}"/>
              </a:ext>
            </a:extLst>
          </p:cNvPr>
          <p:cNvSpPr>
            <a:spLocks noGrp="1"/>
          </p:cNvSpPr>
          <p:nvPr>
            <p:ph type="title" hasCustomPrompt="1"/>
          </p:nvPr>
        </p:nvSpPr>
        <p:spPr>
          <a:xfrm>
            <a:off x="598516" y="626020"/>
            <a:ext cx="5765800" cy="1325563"/>
          </a:xfrm>
        </p:spPr>
        <p:txBody>
          <a:bodyPr anchor="t" anchorCtr="0"/>
          <a:lstStyle>
            <a:lvl1pPr>
              <a:defRPr sz="3000"/>
            </a:lvl1pPr>
          </a:lstStyle>
          <a:p>
            <a:r>
              <a:rPr lang="sv-SE" dirty="0"/>
              <a:t>KLICKA HÄR FÖR ATT ÄNDRA MALL FÖR RUBRIKFORMAT</a:t>
            </a:r>
          </a:p>
        </p:txBody>
      </p:sp>
      <p:sp>
        <p:nvSpPr>
          <p:cNvPr id="3" name="Platshållare för innehåll 2">
            <a:extLst>
              <a:ext uri="{FF2B5EF4-FFF2-40B4-BE49-F238E27FC236}">
                <a16:creationId xmlns:a16="http://schemas.microsoft.com/office/drawing/2014/main" id="{C96C0185-FB16-31C8-9DE4-1678F8FFF7C8}"/>
              </a:ext>
            </a:extLst>
          </p:cNvPr>
          <p:cNvSpPr>
            <a:spLocks noGrp="1"/>
          </p:cNvSpPr>
          <p:nvPr>
            <p:ph idx="1"/>
          </p:nvPr>
        </p:nvSpPr>
        <p:spPr>
          <a:xfrm>
            <a:off x="592692" y="1812925"/>
            <a:ext cx="5118100" cy="4351338"/>
          </a:xfrm>
        </p:spPr>
        <p:txBody>
          <a:bodyPr>
            <a:noAutofit/>
          </a:bodyPr>
          <a:lstStyle>
            <a:lvl1pPr>
              <a:defRPr sz="2000"/>
            </a:lvl1pPr>
            <a:lvl2pPr>
              <a:defRPr sz="1800"/>
            </a:lvl2pPr>
            <a:lvl3pPr>
              <a:defRPr sz="1600"/>
            </a:lvl3pPr>
            <a:lvl4pPr>
              <a:defRPr sz="1400"/>
            </a:lvl4pPr>
            <a:lvl5pPr>
              <a:defRPr sz="12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0" name="Platshållare för bild 9">
            <a:extLst>
              <a:ext uri="{FF2B5EF4-FFF2-40B4-BE49-F238E27FC236}">
                <a16:creationId xmlns:a16="http://schemas.microsoft.com/office/drawing/2014/main" id="{4C2FFB19-5838-DEFD-7B21-0E560B947BF4}"/>
              </a:ext>
            </a:extLst>
          </p:cNvPr>
          <p:cNvSpPr>
            <a:spLocks noGrp="1"/>
          </p:cNvSpPr>
          <p:nvPr>
            <p:ph type="pic" sz="quarter" idx="13"/>
          </p:nvPr>
        </p:nvSpPr>
        <p:spPr>
          <a:xfrm>
            <a:off x="6445250" y="620196"/>
            <a:ext cx="5075025" cy="5283200"/>
          </a:xfrm>
          <a:solidFill>
            <a:schemeClr val="bg2">
              <a:lumMod val="90000"/>
            </a:schemeClr>
          </a:solidFill>
        </p:spPr>
        <p:txBody>
          <a:bodyPr anchor="t" anchorCtr="0">
            <a:noAutofit/>
          </a:bodyPr>
          <a:lstStyle>
            <a:lvl1pPr marL="0" indent="0" algn="ctr">
              <a:buFontTx/>
              <a:buNone/>
              <a:defRPr sz="1000"/>
            </a:lvl1pPr>
          </a:lstStyle>
          <a:p>
            <a:r>
              <a:rPr lang="sv-SE"/>
              <a:t>Klicka på ikonen för att lägga till en bild</a:t>
            </a:r>
            <a:endParaRPr lang="sv-SE" dirty="0"/>
          </a:p>
        </p:txBody>
      </p:sp>
      <p:pic>
        <p:nvPicPr>
          <p:cNvPr id="4" name="Bildobjekt 3" descr="En bild som visar text  Automatiskt genererad beskrivning">
            <a:extLst>
              <a:ext uri="{FF2B5EF4-FFF2-40B4-BE49-F238E27FC236}">
                <a16:creationId xmlns:a16="http://schemas.microsoft.com/office/drawing/2014/main" id="{BFB075F5-535B-989E-2C70-F8E629DBECB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620" y="5017154"/>
            <a:ext cx="4533900" cy="1844570"/>
          </a:xfrm>
          <a:prstGeom prst="rect">
            <a:avLst/>
          </a:prstGeom>
        </p:spPr>
      </p:pic>
      <p:sp>
        <p:nvSpPr>
          <p:cNvPr id="6" name="Platshållare för text 6">
            <a:extLst>
              <a:ext uri="{FF2B5EF4-FFF2-40B4-BE49-F238E27FC236}">
                <a16:creationId xmlns:a16="http://schemas.microsoft.com/office/drawing/2014/main" id="{2970655C-F3BE-5F4D-E727-010BEB845CF1}"/>
              </a:ext>
            </a:extLst>
          </p:cNvPr>
          <p:cNvSpPr>
            <a:spLocks noGrp="1"/>
          </p:cNvSpPr>
          <p:nvPr>
            <p:ph type="body" sz="quarter" idx="11" hasCustomPrompt="1"/>
          </p:nvPr>
        </p:nvSpPr>
        <p:spPr>
          <a:xfrm>
            <a:off x="809624" y="6407151"/>
            <a:ext cx="3432498" cy="201993"/>
          </a:xfrm>
          <a:solidFill>
            <a:srgbClr val="DB9B3D"/>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Tree>
    <p:extLst>
      <p:ext uri="{BB962C8B-B14F-4D97-AF65-F5344CB8AC3E}">
        <p14:creationId xmlns:p14="http://schemas.microsoft.com/office/powerpoint/2010/main" val="382735205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para_diagram">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CDD9E91-F2C7-6C8C-0AE9-728A296ECD04}"/>
              </a:ext>
            </a:extLst>
          </p:cNvPr>
          <p:cNvSpPr>
            <a:spLocks noGrp="1"/>
          </p:cNvSpPr>
          <p:nvPr>
            <p:ph type="title" hasCustomPrompt="1"/>
          </p:nvPr>
        </p:nvSpPr>
        <p:spPr/>
        <p:txBody>
          <a:bodyPr anchor="t" anchorCtr="0"/>
          <a:lstStyle/>
          <a:p>
            <a:r>
              <a:rPr lang="sv-SE" dirty="0"/>
              <a:t>KLICKA HÄR FÖR ATT ÄNDRA MALL FÖR RUBRIKFORMAT</a:t>
            </a:r>
          </a:p>
        </p:txBody>
      </p:sp>
      <p:sp>
        <p:nvSpPr>
          <p:cNvPr id="11" name="Platshållare för diagram 10">
            <a:extLst>
              <a:ext uri="{FF2B5EF4-FFF2-40B4-BE49-F238E27FC236}">
                <a16:creationId xmlns:a16="http://schemas.microsoft.com/office/drawing/2014/main" id="{6DE5C4E8-5DB1-CA6D-F9DC-1630381B0050}"/>
              </a:ext>
            </a:extLst>
          </p:cNvPr>
          <p:cNvSpPr>
            <a:spLocks noGrp="1"/>
          </p:cNvSpPr>
          <p:nvPr>
            <p:ph type="chart" sz="quarter" idx="10"/>
          </p:nvPr>
        </p:nvSpPr>
        <p:spPr>
          <a:xfrm>
            <a:off x="605653" y="1800248"/>
            <a:ext cx="4257509" cy="2852738"/>
          </a:xfrm>
        </p:spPr>
        <p:txBody>
          <a:bodyPr/>
          <a:lstStyle/>
          <a:p>
            <a:r>
              <a:rPr lang="sv-SE"/>
              <a:t>Klicka på ikonen för att lägga till ett diagram</a:t>
            </a:r>
            <a:endParaRPr lang="sv-SE" dirty="0"/>
          </a:p>
        </p:txBody>
      </p:sp>
      <p:sp>
        <p:nvSpPr>
          <p:cNvPr id="13" name="Platshållare för diagram 12">
            <a:extLst>
              <a:ext uri="{FF2B5EF4-FFF2-40B4-BE49-F238E27FC236}">
                <a16:creationId xmlns:a16="http://schemas.microsoft.com/office/drawing/2014/main" id="{5FB2747E-95C8-B808-304D-F3426CD49AA6}"/>
              </a:ext>
            </a:extLst>
          </p:cNvPr>
          <p:cNvSpPr>
            <a:spLocks noGrp="1"/>
          </p:cNvSpPr>
          <p:nvPr>
            <p:ph type="chart" sz="quarter" idx="11"/>
          </p:nvPr>
        </p:nvSpPr>
        <p:spPr>
          <a:xfrm>
            <a:off x="6165141" y="1800540"/>
            <a:ext cx="4411663" cy="2794000"/>
          </a:xfrm>
        </p:spPr>
        <p:txBody>
          <a:bodyPr/>
          <a:lstStyle/>
          <a:p>
            <a:r>
              <a:rPr lang="sv-SE"/>
              <a:t>Klicka på ikonen för att lägga till ett diagram</a:t>
            </a:r>
            <a:endParaRPr lang="sv-SE" dirty="0"/>
          </a:p>
        </p:txBody>
      </p:sp>
      <p:pic>
        <p:nvPicPr>
          <p:cNvPr id="3" name="Bildobjekt 2" descr="En bild som visar text  Automatiskt genererad beskrivning">
            <a:extLst>
              <a:ext uri="{FF2B5EF4-FFF2-40B4-BE49-F238E27FC236}">
                <a16:creationId xmlns:a16="http://schemas.microsoft.com/office/drawing/2014/main" id="{2D3D9D1C-C6AB-723F-0064-9874AA627DB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620" y="5017154"/>
            <a:ext cx="4533900" cy="1844570"/>
          </a:xfrm>
          <a:prstGeom prst="rect">
            <a:avLst/>
          </a:prstGeom>
        </p:spPr>
      </p:pic>
      <p:cxnSp>
        <p:nvCxnSpPr>
          <p:cNvPr id="4" name="Rak 3">
            <a:extLst>
              <a:ext uri="{FF2B5EF4-FFF2-40B4-BE49-F238E27FC236}">
                <a16:creationId xmlns:a16="http://schemas.microsoft.com/office/drawing/2014/main" id="{B5EA5D90-B6D4-9DA0-C86E-125491DAC938}"/>
              </a:ext>
            </a:extLst>
          </p:cNvPr>
          <p:cNvCxnSpPr>
            <a:cxnSpLocks/>
          </p:cNvCxnSpPr>
          <p:nvPr userDrawn="1"/>
        </p:nvCxnSpPr>
        <p:spPr>
          <a:xfrm>
            <a:off x="717550" y="1131277"/>
            <a:ext cx="10339070" cy="0"/>
          </a:xfrm>
          <a:prstGeom prst="line">
            <a:avLst/>
          </a:prstGeom>
          <a:ln w="19050">
            <a:solidFill>
              <a:srgbClr val="DB9B3D"/>
            </a:solidFill>
          </a:ln>
        </p:spPr>
        <p:style>
          <a:lnRef idx="1">
            <a:schemeClr val="accent1"/>
          </a:lnRef>
          <a:fillRef idx="0">
            <a:schemeClr val="accent1"/>
          </a:fillRef>
          <a:effectRef idx="0">
            <a:schemeClr val="accent1"/>
          </a:effectRef>
          <a:fontRef idx="minor">
            <a:schemeClr val="tx1"/>
          </a:fontRef>
        </p:style>
      </p:cxnSp>
      <p:sp>
        <p:nvSpPr>
          <p:cNvPr id="5" name="Platshållare för text 6">
            <a:extLst>
              <a:ext uri="{FF2B5EF4-FFF2-40B4-BE49-F238E27FC236}">
                <a16:creationId xmlns:a16="http://schemas.microsoft.com/office/drawing/2014/main" id="{D68EA7A2-9061-B3E2-760E-412D73EC5762}"/>
              </a:ext>
            </a:extLst>
          </p:cNvPr>
          <p:cNvSpPr>
            <a:spLocks noGrp="1"/>
          </p:cNvSpPr>
          <p:nvPr>
            <p:ph type="body" sz="quarter" idx="12" hasCustomPrompt="1"/>
          </p:nvPr>
        </p:nvSpPr>
        <p:spPr>
          <a:xfrm>
            <a:off x="809624" y="6407151"/>
            <a:ext cx="3432498" cy="201993"/>
          </a:xfrm>
          <a:solidFill>
            <a:srgbClr val="DB9B3D"/>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pic>
        <p:nvPicPr>
          <p:cNvPr id="7" name="Bildobjekt 6">
            <a:extLst>
              <a:ext uri="{FF2B5EF4-FFF2-40B4-BE49-F238E27FC236}">
                <a16:creationId xmlns:a16="http://schemas.microsoft.com/office/drawing/2014/main" id="{99E336D5-7593-E886-7A66-D119086E1F99}"/>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363201" y="1"/>
            <a:ext cx="1754030" cy="1325564"/>
          </a:xfrm>
          <a:prstGeom prst="rect">
            <a:avLst/>
          </a:prstGeom>
        </p:spPr>
      </p:pic>
    </p:spTree>
    <p:extLst>
      <p:ext uri="{BB962C8B-B14F-4D97-AF65-F5344CB8AC3E}">
        <p14:creationId xmlns:p14="http://schemas.microsoft.com/office/powerpoint/2010/main" val="3214797936"/>
      </p:ext>
    </p:extLst>
  </p:cSld>
  <p:clrMapOvr>
    <a:masterClrMapping/>
  </p:clrMapOvr>
  <p:extLst>
    <p:ext uri="{DCECCB84-F9BA-43D5-87BE-67443E8EF086}">
      <p15:sldGuideLst xmlns:p15="http://schemas.microsoft.com/office/powerpoint/2012/main">
        <p15:guide id="1" orient="horz" pos="618"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para_tabe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CDD9E91-F2C7-6C8C-0AE9-728A296ECD04}"/>
              </a:ext>
            </a:extLst>
          </p:cNvPr>
          <p:cNvSpPr>
            <a:spLocks noGrp="1"/>
          </p:cNvSpPr>
          <p:nvPr>
            <p:ph type="title" hasCustomPrompt="1"/>
          </p:nvPr>
        </p:nvSpPr>
        <p:spPr/>
        <p:txBody>
          <a:bodyPr anchor="t" anchorCtr="0"/>
          <a:lstStyle/>
          <a:p>
            <a:r>
              <a:rPr lang="sv-SE" dirty="0"/>
              <a:t>KLICKA HÄR FÖR ATT ÄNDRA MALL FÖR RUBRIKFORMAT</a:t>
            </a:r>
          </a:p>
        </p:txBody>
      </p:sp>
      <p:sp>
        <p:nvSpPr>
          <p:cNvPr id="4" name="Platshållare för tabell 3">
            <a:extLst>
              <a:ext uri="{FF2B5EF4-FFF2-40B4-BE49-F238E27FC236}">
                <a16:creationId xmlns:a16="http://schemas.microsoft.com/office/drawing/2014/main" id="{3AA35E25-0372-F4A2-32BF-610BB7CA15FE}"/>
              </a:ext>
            </a:extLst>
          </p:cNvPr>
          <p:cNvSpPr>
            <a:spLocks noGrp="1"/>
          </p:cNvSpPr>
          <p:nvPr>
            <p:ph type="tbl" sz="quarter" idx="12"/>
          </p:nvPr>
        </p:nvSpPr>
        <p:spPr>
          <a:xfrm>
            <a:off x="601438" y="1759675"/>
            <a:ext cx="8004175" cy="3149600"/>
          </a:xfrm>
        </p:spPr>
        <p:txBody>
          <a:bodyPr/>
          <a:lstStyle/>
          <a:p>
            <a:r>
              <a:rPr lang="sv-SE"/>
              <a:t>Klicka på ikonen för att lägga till en tabell</a:t>
            </a:r>
          </a:p>
        </p:txBody>
      </p:sp>
      <p:pic>
        <p:nvPicPr>
          <p:cNvPr id="3" name="Bildobjekt 2" descr="En bild som visar text  Automatiskt genererad beskrivning">
            <a:extLst>
              <a:ext uri="{FF2B5EF4-FFF2-40B4-BE49-F238E27FC236}">
                <a16:creationId xmlns:a16="http://schemas.microsoft.com/office/drawing/2014/main" id="{8EAD723F-2A5A-4845-5240-795A9FFA6AB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620" y="5017154"/>
            <a:ext cx="4533900" cy="1844570"/>
          </a:xfrm>
          <a:prstGeom prst="rect">
            <a:avLst/>
          </a:prstGeom>
        </p:spPr>
      </p:pic>
      <p:cxnSp>
        <p:nvCxnSpPr>
          <p:cNvPr id="5" name="Rak 4">
            <a:extLst>
              <a:ext uri="{FF2B5EF4-FFF2-40B4-BE49-F238E27FC236}">
                <a16:creationId xmlns:a16="http://schemas.microsoft.com/office/drawing/2014/main" id="{34125974-E069-390C-17D9-C7D833AADB35}"/>
              </a:ext>
            </a:extLst>
          </p:cNvPr>
          <p:cNvCxnSpPr>
            <a:cxnSpLocks/>
          </p:cNvCxnSpPr>
          <p:nvPr userDrawn="1"/>
        </p:nvCxnSpPr>
        <p:spPr>
          <a:xfrm>
            <a:off x="717550" y="1131277"/>
            <a:ext cx="10339070" cy="0"/>
          </a:xfrm>
          <a:prstGeom prst="line">
            <a:avLst/>
          </a:prstGeom>
          <a:ln w="19050">
            <a:solidFill>
              <a:srgbClr val="DB9B3D"/>
            </a:solidFill>
          </a:ln>
        </p:spPr>
        <p:style>
          <a:lnRef idx="1">
            <a:schemeClr val="accent1"/>
          </a:lnRef>
          <a:fillRef idx="0">
            <a:schemeClr val="accent1"/>
          </a:fillRef>
          <a:effectRef idx="0">
            <a:schemeClr val="accent1"/>
          </a:effectRef>
          <a:fontRef idx="minor">
            <a:schemeClr val="tx1"/>
          </a:fontRef>
        </p:style>
      </p:cxnSp>
      <p:sp>
        <p:nvSpPr>
          <p:cNvPr id="6" name="Platshållare för text 6">
            <a:extLst>
              <a:ext uri="{FF2B5EF4-FFF2-40B4-BE49-F238E27FC236}">
                <a16:creationId xmlns:a16="http://schemas.microsoft.com/office/drawing/2014/main" id="{B9FE229D-5F8B-2478-6F65-0914AE558A9E}"/>
              </a:ext>
            </a:extLst>
          </p:cNvPr>
          <p:cNvSpPr>
            <a:spLocks noGrp="1"/>
          </p:cNvSpPr>
          <p:nvPr>
            <p:ph type="body" sz="quarter" idx="11" hasCustomPrompt="1"/>
          </p:nvPr>
        </p:nvSpPr>
        <p:spPr>
          <a:xfrm>
            <a:off x="809624" y="6407151"/>
            <a:ext cx="3432498" cy="201993"/>
          </a:xfrm>
          <a:solidFill>
            <a:srgbClr val="DB9B3D"/>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pic>
        <p:nvPicPr>
          <p:cNvPr id="9" name="Bildobjekt 8">
            <a:extLst>
              <a:ext uri="{FF2B5EF4-FFF2-40B4-BE49-F238E27FC236}">
                <a16:creationId xmlns:a16="http://schemas.microsoft.com/office/drawing/2014/main" id="{EF68D7D6-986F-B912-C2BA-C5FA4014B9C8}"/>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363201" y="1"/>
            <a:ext cx="1754030" cy="1325564"/>
          </a:xfrm>
          <a:prstGeom prst="rect">
            <a:avLst/>
          </a:prstGeom>
        </p:spPr>
      </p:pic>
    </p:spTree>
    <p:extLst>
      <p:ext uri="{BB962C8B-B14F-4D97-AF65-F5344CB8AC3E}">
        <p14:creationId xmlns:p14="http://schemas.microsoft.com/office/powerpoint/2010/main" val="23146684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para_färgad helsida">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0323E3AC-3CA5-FD28-B656-45F78F312E6F}"/>
              </a:ext>
            </a:extLst>
          </p:cNvPr>
          <p:cNvSpPr/>
          <p:nvPr userDrawn="1"/>
        </p:nvSpPr>
        <p:spPr>
          <a:xfrm>
            <a:off x="0" y="0"/>
            <a:ext cx="12192000" cy="6858000"/>
          </a:xfrm>
          <a:prstGeom prst="rect">
            <a:avLst/>
          </a:prstGeom>
          <a:solidFill>
            <a:srgbClr val="F5D1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6" name="Bildobjekt 5">
            <a:extLst>
              <a:ext uri="{FF2B5EF4-FFF2-40B4-BE49-F238E27FC236}">
                <a16:creationId xmlns:a16="http://schemas.microsoft.com/office/drawing/2014/main" id="{DD117C67-89F7-C4AB-4781-AB20EB00723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58483" y="5927639"/>
            <a:ext cx="446091" cy="677008"/>
          </a:xfrm>
          <a:prstGeom prst="rect">
            <a:avLst/>
          </a:prstGeom>
        </p:spPr>
      </p:pic>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621812" y="596900"/>
            <a:ext cx="11165535" cy="1325563"/>
          </a:xfrm>
        </p:spPr>
        <p:txBody>
          <a:bodyPr anchor="t" anchorCtr="0"/>
          <a:lstStyle>
            <a:lvl1pPr>
              <a:defRPr sz="3000">
                <a:solidFill>
                  <a:schemeClr val="bg1"/>
                </a:solidFill>
              </a:defRPr>
            </a:lvl1pPr>
          </a:lstStyle>
          <a:p>
            <a:r>
              <a:rPr lang="sv-SE" dirty="0"/>
              <a:t>KLICKA HÄR FÖR ATT ÄNDRA MALL FÖR RUBRIKFORMAT</a:t>
            </a:r>
          </a:p>
        </p:txBody>
      </p:sp>
      <p:cxnSp>
        <p:nvCxnSpPr>
          <p:cNvPr id="2" name="Rak 1">
            <a:extLst>
              <a:ext uri="{FF2B5EF4-FFF2-40B4-BE49-F238E27FC236}">
                <a16:creationId xmlns:a16="http://schemas.microsoft.com/office/drawing/2014/main" id="{BC3AEEF7-3A9D-5261-F36B-45B9F97D6661}"/>
              </a:ext>
            </a:extLst>
          </p:cNvPr>
          <p:cNvCxnSpPr>
            <a:cxnSpLocks/>
          </p:cNvCxnSpPr>
          <p:nvPr userDrawn="1"/>
        </p:nvCxnSpPr>
        <p:spPr>
          <a:xfrm>
            <a:off x="720969" y="1131277"/>
            <a:ext cx="10300692" cy="0"/>
          </a:xfrm>
          <a:prstGeom prst="line">
            <a:avLst/>
          </a:prstGeom>
          <a:ln w="19050">
            <a:solidFill>
              <a:srgbClr val="DB9B3D"/>
            </a:solidFill>
          </a:ln>
        </p:spPr>
        <p:style>
          <a:lnRef idx="1">
            <a:schemeClr val="accent1"/>
          </a:lnRef>
          <a:fillRef idx="0">
            <a:schemeClr val="accent1"/>
          </a:fillRef>
          <a:effectRef idx="0">
            <a:schemeClr val="accent1"/>
          </a:effectRef>
          <a:fontRef idx="minor">
            <a:schemeClr val="tx1"/>
          </a:fontRef>
        </p:style>
      </p:cxnSp>
      <p:sp>
        <p:nvSpPr>
          <p:cNvPr id="9" name="Platshållare för text 6">
            <a:extLst>
              <a:ext uri="{FF2B5EF4-FFF2-40B4-BE49-F238E27FC236}">
                <a16:creationId xmlns:a16="http://schemas.microsoft.com/office/drawing/2014/main" id="{D140D2A6-597D-45AE-A192-CB27F6815FB8}"/>
              </a:ext>
            </a:extLst>
          </p:cNvPr>
          <p:cNvSpPr>
            <a:spLocks noGrp="1"/>
          </p:cNvSpPr>
          <p:nvPr>
            <p:ph type="body" sz="quarter" idx="13" hasCustomPrompt="1"/>
          </p:nvPr>
        </p:nvSpPr>
        <p:spPr>
          <a:xfrm>
            <a:off x="809624" y="6407151"/>
            <a:ext cx="3432498" cy="201993"/>
          </a:xfrm>
          <a:solidFill>
            <a:srgbClr val="DB9B3D"/>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Tree>
    <p:extLst>
      <p:ext uri="{BB962C8B-B14F-4D97-AF65-F5344CB8AC3E}">
        <p14:creationId xmlns:p14="http://schemas.microsoft.com/office/powerpoint/2010/main" val="346885549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para_avsnittsdelare_tonplatta">
    <p:spTree>
      <p:nvGrpSpPr>
        <p:cNvPr id="1" name=""/>
        <p:cNvGrpSpPr/>
        <p:nvPr/>
      </p:nvGrpSpPr>
      <p:grpSpPr>
        <a:xfrm>
          <a:off x="0" y="0"/>
          <a:ext cx="0" cy="0"/>
          <a:chOff x="0" y="0"/>
          <a:chExt cx="0" cy="0"/>
        </a:xfrm>
      </p:grpSpPr>
      <p:sp>
        <p:nvSpPr>
          <p:cNvPr id="12" name="Platshållare för text 11">
            <a:extLst>
              <a:ext uri="{FF2B5EF4-FFF2-40B4-BE49-F238E27FC236}">
                <a16:creationId xmlns:a16="http://schemas.microsoft.com/office/drawing/2014/main" id="{D8E7A50D-E33C-2386-FC56-3963A56F5B69}"/>
              </a:ext>
            </a:extLst>
          </p:cNvPr>
          <p:cNvSpPr>
            <a:spLocks noGrp="1"/>
          </p:cNvSpPr>
          <p:nvPr>
            <p:ph type="body" sz="quarter" idx="16" hasCustomPrompt="1"/>
          </p:nvPr>
        </p:nvSpPr>
        <p:spPr>
          <a:xfrm>
            <a:off x="0" y="5824"/>
            <a:ext cx="12192000" cy="6858000"/>
          </a:xfrm>
          <a:solidFill>
            <a:srgbClr val="DB9B3D">
              <a:alpha val="70000"/>
            </a:srgbClr>
          </a:solidFill>
        </p:spPr>
        <p:txBody>
          <a:bodyPr/>
          <a:lstStyle>
            <a:lvl1pPr marL="0" indent="0">
              <a:buNone/>
              <a:defRPr/>
            </a:lvl1pPr>
          </a:lstStyle>
          <a:p>
            <a:pPr lvl="0"/>
            <a:r>
              <a:rPr lang="sv-SE" dirty="0"/>
              <a:t> </a:t>
            </a:r>
          </a:p>
        </p:txBody>
      </p:sp>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513232" y="2699437"/>
            <a:ext cx="11165535" cy="1325563"/>
          </a:xfrm>
        </p:spPr>
        <p:txBody>
          <a:bodyPr anchor="t" anchorCtr="0"/>
          <a:lstStyle>
            <a:lvl1pPr algn="ctr">
              <a:defRPr sz="3000" b="0">
                <a:solidFill>
                  <a:schemeClr val="bg1"/>
                </a:solidFill>
              </a:defRPr>
            </a:lvl1pPr>
          </a:lstStyle>
          <a:p>
            <a:r>
              <a:rPr lang="sv-SE" dirty="0"/>
              <a:t>KLICKA HÄR FÖR ATT ÄNDRA MALL FÖR RUBRIKFORMAT</a:t>
            </a:r>
          </a:p>
        </p:txBody>
      </p:sp>
      <p:sp>
        <p:nvSpPr>
          <p:cNvPr id="3" name="Platshållare för bild 2">
            <a:extLst>
              <a:ext uri="{FF2B5EF4-FFF2-40B4-BE49-F238E27FC236}">
                <a16:creationId xmlns:a16="http://schemas.microsoft.com/office/drawing/2014/main" id="{88FABCCB-A2AE-0444-BCCF-576C0D91F27E}"/>
              </a:ext>
            </a:extLst>
          </p:cNvPr>
          <p:cNvSpPr>
            <a:spLocks noGrp="1"/>
          </p:cNvSpPr>
          <p:nvPr>
            <p:ph type="pic" sz="quarter" idx="10" hasCustomPrompt="1"/>
          </p:nvPr>
        </p:nvSpPr>
        <p:spPr>
          <a:xfrm>
            <a:off x="0" y="5824"/>
            <a:ext cx="12192000" cy="6846351"/>
          </a:xfrm>
          <a:solidFill>
            <a:srgbClr val="DB9B3D">
              <a:alpha val="80066"/>
            </a:srgbClr>
          </a:solidFill>
        </p:spPr>
        <p:txBody>
          <a:bodyPr/>
          <a:lstStyle>
            <a:lvl1pPr>
              <a:defRPr/>
            </a:lvl1pPr>
          </a:lstStyle>
          <a:p>
            <a:r>
              <a:rPr lang="sv-SE" dirty="0"/>
              <a:t>Montera bilden, högerklicka och lägg längst bak för transparant platta</a:t>
            </a:r>
          </a:p>
        </p:txBody>
      </p:sp>
      <p:sp>
        <p:nvSpPr>
          <p:cNvPr id="8" name="Platshållare för text 4">
            <a:extLst>
              <a:ext uri="{FF2B5EF4-FFF2-40B4-BE49-F238E27FC236}">
                <a16:creationId xmlns:a16="http://schemas.microsoft.com/office/drawing/2014/main" id="{C1F6203D-A46F-1F18-3BCE-C2796B2656F8}"/>
              </a:ext>
            </a:extLst>
          </p:cNvPr>
          <p:cNvSpPr>
            <a:spLocks noGrp="1"/>
          </p:cNvSpPr>
          <p:nvPr>
            <p:ph type="body" sz="quarter" idx="15" hasCustomPrompt="1"/>
          </p:nvPr>
        </p:nvSpPr>
        <p:spPr>
          <a:xfrm>
            <a:off x="258483" y="5917472"/>
            <a:ext cx="440421" cy="687175"/>
          </a:xfrm>
          <a:blipFill>
            <a:blip r:embed="rId2" cstate="email">
              <a:extLst>
                <a:ext uri="{28A0092B-C50C-407E-A947-70E740481C1C}">
                  <a14:useLocalDpi xmlns:a14="http://schemas.microsoft.com/office/drawing/2010/main"/>
                </a:ext>
              </a:extLst>
            </a:blip>
            <a:stretch>
              <a:fillRect/>
            </a:stretch>
          </a:blipFill>
        </p:spPr>
        <p:txBody>
          <a:bodyPr/>
          <a:lstStyle>
            <a:lvl1pPr marL="0" indent="0">
              <a:buNone/>
              <a:defRPr/>
            </a:lvl1pPr>
          </a:lstStyle>
          <a:p>
            <a:pPr lvl="0"/>
            <a:r>
              <a:rPr lang="sv-SE" dirty="0"/>
              <a:t> </a:t>
            </a:r>
          </a:p>
        </p:txBody>
      </p:sp>
    </p:spTree>
    <p:extLst>
      <p:ext uri="{BB962C8B-B14F-4D97-AF65-F5344CB8AC3E}">
        <p14:creationId xmlns:p14="http://schemas.microsoft.com/office/powerpoint/2010/main" val="180105333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8E6E0">
            <a:alpha val="59670"/>
          </a:srgbClr>
        </a:solidFill>
        <a:effectLst/>
      </p:bgPr>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B1F89B14-211D-7F37-AFAE-BA63BA27D346}"/>
              </a:ext>
            </a:extLst>
          </p:cNvPr>
          <p:cNvSpPr>
            <a:spLocks noGrp="1"/>
          </p:cNvSpPr>
          <p:nvPr>
            <p:ph type="title"/>
          </p:nvPr>
        </p:nvSpPr>
        <p:spPr>
          <a:xfrm>
            <a:off x="601438" y="623163"/>
            <a:ext cx="10515600" cy="1325563"/>
          </a:xfrm>
          <a:prstGeom prst="rect">
            <a:avLst/>
          </a:prstGeom>
        </p:spPr>
        <p:txBody>
          <a:bodyPr vert="horz" lIns="91440" tIns="45720" rIns="91440" bIns="45720" rtlCol="0" anchor="t" anchorCtr="0">
            <a:noAutofit/>
          </a:body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37EB650A-1293-7417-82B2-8E2B313D4DC1}"/>
              </a:ext>
            </a:extLst>
          </p:cNvPr>
          <p:cNvSpPr>
            <a:spLocks noGrp="1"/>
          </p:cNvSpPr>
          <p:nvPr>
            <p:ph type="body" idx="1"/>
          </p:nvPr>
        </p:nvSpPr>
        <p:spPr>
          <a:xfrm>
            <a:off x="606999" y="1883499"/>
            <a:ext cx="10515600" cy="4351338"/>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10" name="textruta 9">
            <a:extLst>
              <a:ext uri="{FF2B5EF4-FFF2-40B4-BE49-F238E27FC236}">
                <a16:creationId xmlns:a16="http://schemas.microsoft.com/office/drawing/2014/main" id="{6BAF26AE-FB9B-9B46-54C3-9ED5D679E176}"/>
              </a:ext>
            </a:extLst>
          </p:cNvPr>
          <p:cNvSpPr txBox="1"/>
          <p:nvPr userDrawn="1"/>
        </p:nvSpPr>
        <p:spPr>
          <a:xfrm>
            <a:off x="11729945" y="6511460"/>
            <a:ext cx="366925" cy="246221"/>
          </a:xfrm>
          <a:prstGeom prst="rect">
            <a:avLst/>
          </a:prstGeom>
          <a:noFill/>
        </p:spPr>
        <p:txBody>
          <a:bodyPr wrap="square" rtlCol="0">
            <a:spAutoFit/>
          </a:bodyPr>
          <a:lstStyle/>
          <a:p>
            <a:fld id="{11C3D5E0-3B99-BD48-AF92-B6515BC9C4F7}" type="slidenum">
              <a:rPr lang="sv-SE" sz="1000" smtClean="0"/>
              <a:t>‹#›</a:t>
            </a:fld>
            <a:endParaRPr lang="sv-SE" sz="1000" dirty="0"/>
          </a:p>
        </p:txBody>
      </p:sp>
      <p:sp>
        <p:nvSpPr>
          <p:cNvPr id="4" name="MSIPCMContentMarking" descr="{&quot;HashCode&quot;:-1153307930,&quot;Placement&quot;:&quot;Footer&quot;,&quot;Top&quot;:522.0343,&quot;Left&quot;:435.1878,&quot;SlideWidth&quot;:960,&quot;SlideHeight&quot;:540}">
            <a:extLst>
              <a:ext uri="{FF2B5EF4-FFF2-40B4-BE49-F238E27FC236}">
                <a16:creationId xmlns:a16="http://schemas.microsoft.com/office/drawing/2014/main" id="{A515A701-B5B4-F27E-D383-294000604A95}"/>
              </a:ext>
            </a:extLst>
          </p:cNvPr>
          <p:cNvSpPr txBox="1"/>
          <p:nvPr userDrawn="1"/>
        </p:nvSpPr>
        <p:spPr>
          <a:xfrm>
            <a:off x="5526885" y="6629836"/>
            <a:ext cx="1138231" cy="228163"/>
          </a:xfrm>
          <a:prstGeom prst="rect">
            <a:avLst/>
          </a:prstGeom>
          <a:noFill/>
        </p:spPr>
        <p:txBody>
          <a:bodyPr vert="horz" wrap="square" lIns="0" tIns="0" rIns="0" bIns="0" rtlCol="0" anchor="ctr" anchorCtr="1">
            <a:spAutoFit/>
          </a:bodyPr>
          <a:lstStyle/>
          <a:p>
            <a:pPr algn="ctr">
              <a:spcBef>
                <a:spcPts val="0"/>
              </a:spcBef>
              <a:spcAft>
                <a:spcPts val="0"/>
              </a:spcAft>
            </a:pPr>
            <a:r>
              <a:rPr lang="sv-SE" sz="800">
                <a:solidFill>
                  <a:srgbClr val="000000"/>
                </a:solidFill>
                <a:latin typeface="Calibri" panose="020F0502020204030204" pitchFamily="34" charset="0"/>
              </a:rPr>
              <a:t>Informationsklass: K1</a:t>
            </a:r>
          </a:p>
        </p:txBody>
      </p:sp>
    </p:spTree>
    <p:extLst>
      <p:ext uri="{BB962C8B-B14F-4D97-AF65-F5344CB8AC3E}">
        <p14:creationId xmlns:p14="http://schemas.microsoft.com/office/powerpoint/2010/main" val="229071603"/>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77" r:id="rId3"/>
    <p:sldLayoutId id="2147483670" r:id="rId4"/>
    <p:sldLayoutId id="2147483671" r:id="rId5"/>
    <p:sldLayoutId id="2147483652" r:id="rId6"/>
    <p:sldLayoutId id="2147483673" r:id="rId7"/>
    <p:sldLayoutId id="2147483655" r:id="rId8"/>
    <p:sldLayoutId id="2147483672" r:id="rId9"/>
    <p:sldLayoutId id="2147483678" r:id="rId10"/>
    <p:sldLayoutId id="2147483679" r:id="rId11"/>
    <p:sldLayoutId id="2147483680" r:id="rId12"/>
    <p:sldLayoutId id="2147483681" r:id="rId13"/>
    <p:sldLayoutId id="2147483682" r:id="rId14"/>
    <p:sldLayoutId id="2147483675" r:id="rId15"/>
    <p:sldLayoutId id="2147483676" r:id="rId16"/>
    <p:sldLayoutId id="2147483683" r:id="rId17"/>
  </p:sldLayoutIdLst>
  <p:hf hdr="0" ftr="0" dt="0"/>
  <p:txStyles>
    <p:titleStyle>
      <a:lvl1pPr algn="l" defTabSz="914400" rtl="0" eaLnBrk="1" latinLnBrk="0" hangingPunct="1">
        <a:lnSpc>
          <a:spcPct val="90000"/>
        </a:lnSpc>
        <a:spcBef>
          <a:spcPct val="0"/>
        </a:spcBef>
        <a:buNone/>
        <a:defRPr sz="3000" b="1"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9.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CD37A2C-5632-4A05-46B8-AD4119D92F67}"/>
              </a:ext>
            </a:extLst>
          </p:cNvPr>
          <p:cNvSpPr>
            <a:spLocks noGrp="1"/>
          </p:cNvSpPr>
          <p:nvPr>
            <p:ph type="ctrTitle"/>
          </p:nvPr>
        </p:nvSpPr>
        <p:spPr>
          <a:xfrm>
            <a:off x="1091082" y="2103856"/>
            <a:ext cx="10712227" cy="1086443"/>
          </a:xfrm>
        </p:spPr>
        <p:txBody>
          <a:bodyPr/>
          <a:lstStyle/>
          <a:p>
            <a:r>
              <a:rPr lang="sv-SE" dirty="0"/>
              <a:t>JÄMSTÄLLDHET BÖRJAR I PLÅNBOKEN</a:t>
            </a:r>
          </a:p>
        </p:txBody>
      </p:sp>
      <p:sp>
        <p:nvSpPr>
          <p:cNvPr id="3" name="Underrubrik 2">
            <a:extLst>
              <a:ext uri="{FF2B5EF4-FFF2-40B4-BE49-F238E27FC236}">
                <a16:creationId xmlns:a16="http://schemas.microsoft.com/office/drawing/2014/main" id="{02F6C5B9-849C-1F5D-A1AA-5E3C38A46AB5}"/>
              </a:ext>
            </a:extLst>
          </p:cNvPr>
          <p:cNvSpPr>
            <a:spLocks noGrp="1"/>
          </p:cNvSpPr>
          <p:nvPr>
            <p:ph type="subTitle" idx="1"/>
          </p:nvPr>
        </p:nvSpPr>
        <p:spPr>
          <a:xfrm>
            <a:off x="1091083" y="3782680"/>
            <a:ext cx="3816477" cy="487316"/>
          </a:xfrm>
        </p:spPr>
        <p:txBody>
          <a:bodyPr>
            <a:noAutofit/>
          </a:bodyPr>
          <a:lstStyle/>
          <a:p>
            <a:r>
              <a:rPr lang="sv-SE" dirty="0"/>
              <a:t>Länsförsäkringar</a:t>
            </a:r>
          </a:p>
        </p:txBody>
      </p:sp>
    </p:spTree>
    <p:extLst>
      <p:ext uri="{BB962C8B-B14F-4D97-AF65-F5344CB8AC3E}">
        <p14:creationId xmlns:p14="http://schemas.microsoft.com/office/powerpoint/2010/main" val="40163422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64A889-2D59-81F9-E952-4CB7C8AF88BB}"/>
              </a:ext>
            </a:extLst>
          </p:cNvPr>
          <p:cNvSpPr>
            <a:spLocks noGrp="1"/>
          </p:cNvSpPr>
          <p:nvPr>
            <p:ph type="title"/>
          </p:nvPr>
        </p:nvSpPr>
        <p:spPr/>
        <p:txBody>
          <a:bodyPr/>
          <a:lstStyle/>
          <a:p>
            <a:r>
              <a:rPr lang="sv-SE" sz="2800" dirty="0"/>
              <a:t>HUR KAN MAN KOMPENSERA DEN PERSONEN SOM FÖRLORAR MEST?</a:t>
            </a:r>
            <a:endParaRPr lang="sv-SE" dirty="0"/>
          </a:p>
        </p:txBody>
      </p:sp>
      <p:sp>
        <p:nvSpPr>
          <p:cNvPr id="3" name="Platshållare för innehåll 2">
            <a:extLst>
              <a:ext uri="{FF2B5EF4-FFF2-40B4-BE49-F238E27FC236}">
                <a16:creationId xmlns:a16="http://schemas.microsoft.com/office/drawing/2014/main" id="{B3275AAF-2321-12D1-C6BD-CE8AD59FE065}"/>
              </a:ext>
            </a:extLst>
          </p:cNvPr>
          <p:cNvSpPr>
            <a:spLocks noGrp="1"/>
          </p:cNvSpPr>
          <p:nvPr>
            <p:ph idx="1"/>
          </p:nvPr>
        </p:nvSpPr>
        <p:spPr>
          <a:xfrm>
            <a:off x="592692" y="1629662"/>
            <a:ext cx="5118100" cy="4351338"/>
          </a:xfrm>
        </p:spPr>
        <p:txBody>
          <a:bodyPr>
            <a:normAutofit/>
          </a:bodyPr>
          <a:lstStyle/>
          <a:p>
            <a:r>
              <a:rPr lang="sv-SE" dirty="0"/>
              <a:t>Starta ett kompletterande månadssparande för den som tar lite större ansvar och göra det till enskild egendom, så att det inte inräknas i en eventuell skilsmässa. </a:t>
            </a:r>
          </a:p>
          <a:p>
            <a:r>
              <a:rPr lang="sv-SE" dirty="0"/>
              <a:t>Om ni är gifta kan du ge bort premiepensionen, som är den mindre delen av den allmänna pensionen på 2,5 procent av inkomsten. </a:t>
            </a:r>
          </a:p>
          <a:p>
            <a:r>
              <a:rPr lang="sv-SE" dirty="0"/>
              <a:t>Den som tjänar mest kan amortera mest på bostadslånen om man äger den gemensamt.</a:t>
            </a:r>
          </a:p>
          <a:p>
            <a:r>
              <a:rPr lang="sv-SE" dirty="0"/>
              <a:t>Ta hjälp om du tycker ekonomi är svårt.</a:t>
            </a:r>
            <a:endParaRPr lang="sv-SE" sz="1800" dirty="0"/>
          </a:p>
          <a:p>
            <a:endParaRPr lang="sv-SE" sz="1600" dirty="0">
              <a:effectLst/>
            </a:endParaRPr>
          </a:p>
          <a:p>
            <a:endParaRPr lang="sv-SE" sz="1800" dirty="0">
              <a:solidFill>
                <a:srgbClr val="00B050"/>
              </a:solidFill>
              <a:latin typeface="Calibri" panose="020F0502020204030204" pitchFamily="34" charset="0"/>
            </a:endParaRPr>
          </a:p>
          <a:p>
            <a:endParaRPr lang="sv-SE" sz="1800" dirty="0">
              <a:solidFill>
                <a:srgbClr val="00B050"/>
              </a:solidFill>
              <a:latin typeface="Calibri" panose="020F0502020204030204" pitchFamily="34" charset="0"/>
            </a:endParaRPr>
          </a:p>
          <a:p>
            <a:pPr marL="0" indent="0">
              <a:buNone/>
            </a:pPr>
            <a:endParaRPr lang="sv-SE" dirty="0"/>
          </a:p>
        </p:txBody>
      </p:sp>
      <p:sp>
        <p:nvSpPr>
          <p:cNvPr id="4" name="Platshållare för text 3">
            <a:extLst>
              <a:ext uri="{FF2B5EF4-FFF2-40B4-BE49-F238E27FC236}">
                <a16:creationId xmlns:a16="http://schemas.microsoft.com/office/drawing/2014/main" id="{C454AC17-3C18-2665-6B37-7A5BF279CFFE}"/>
              </a:ext>
            </a:extLst>
          </p:cNvPr>
          <p:cNvSpPr>
            <a:spLocks noGrp="1"/>
          </p:cNvSpPr>
          <p:nvPr>
            <p:ph type="body" sz="quarter" idx="11"/>
          </p:nvPr>
        </p:nvSpPr>
        <p:spPr>
          <a:xfrm>
            <a:off x="809624" y="6379463"/>
            <a:ext cx="2114806" cy="257369"/>
          </a:xfrm>
        </p:spPr>
        <p:txBody>
          <a:bodyPr wrap="none">
            <a:spAutoFit/>
          </a:bodyPr>
          <a:lstStyle/>
          <a:p>
            <a:r>
              <a:rPr lang="sv-SE" dirty="0"/>
              <a:t>JÄMSTÄLLDHET BÖRJAR I PLÅNBOKEN</a:t>
            </a:r>
          </a:p>
        </p:txBody>
      </p:sp>
      <p:sp>
        <p:nvSpPr>
          <p:cNvPr id="6" name="textruta 5">
            <a:extLst>
              <a:ext uri="{FF2B5EF4-FFF2-40B4-BE49-F238E27FC236}">
                <a16:creationId xmlns:a16="http://schemas.microsoft.com/office/drawing/2014/main" id="{3E170C8B-2972-400A-B60E-B8FB85632054}"/>
              </a:ext>
            </a:extLst>
          </p:cNvPr>
          <p:cNvSpPr txBox="1"/>
          <p:nvPr/>
        </p:nvSpPr>
        <p:spPr>
          <a:xfrm>
            <a:off x="11063483" y="6510853"/>
            <a:ext cx="637786" cy="207405"/>
          </a:xfrm>
          <a:prstGeom prst="rect">
            <a:avLst/>
          </a:prstGeom>
          <a:noFill/>
        </p:spPr>
        <p:txBody>
          <a:bodyPr wrap="square" lIns="0" tIns="0" rIns="0" bIns="0" rtlCol="0">
            <a:noAutofit/>
          </a:bodyPr>
          <a:lstStyle/>
          <a:p>
            <a:r>
              <a:rPr lang="sv-SE" sz="1100" i="1" dirty="0">
                <a:solidFill>
                  <a:srgbClr val="000000"/>
                </a:solidFill>
              </a:rPr>
              <a:t>Källa: SCB</a:t>
            </a:r>
          </a:p>
        </p:txBody>
      </p:sp>
      <p:sp>
        <p:nvSpPr>
          <p:cNvPr id="5" name="Rektangel 4">
            <a:extLst>
              <a:ext uri="{FF2B5EF4-FFF2-40B4-BE49-F238E27FC236}">
                <a16:creationId xmlns:a16="http://schemas.microsoft.com/office/drawing/2014/main" id="{206FF181-053F-F1E1-0CBF-21A03470BD41}"/>
              </a:ext>
            </a:extLst>
          </p:cNvPr>
          <p:cNvSpPr/>
          <p:nvPr/>
        </p:nvSpPr>
        <p:spPr>
          <a:xfrm>
            <a:off x="5546690" y="6636832"/>
            <a:ext cx="994787" cy="145805"/>
          </a:xfrm>
          <a:prstGeom prst="rect">
            <a:avLst/>
          </a:prstGeom>
          <a:solidFill>
            <a:srgbClr val="F1F0ED"/>
          </a:solidFill>
          <a:ln>
            <a:solidFill>
              <a:srgbClr val="F1F0E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0" name="Platshållare för bild 9" descr="En bild som visar person, handled, Lem, finger  Automatiskt genererad beskrivning">
            <a:extLst>
              <a:ext uri="{FF2B5EF4-FFF2-40B4-BE49-F238E27FC236}">
                <a16:creationId xmlns:a16="http://schemas.microsoft.com/office/drawing/2014/main" id="{9225E764-1A38-AEAF-F1F3-37133D32329E}"/>
              </a:ext>
            </a:extLst>
          </p:cNvPr>
          <p:cNvPicPr>
            <a:picLocks noGrp="1" noChangeAspect="1"/>
          </p:cNvPicPr>
          <p:nvPr>
            <p:ph type="pic" sz="quarter" idx="13"/>
          </p:nvPr>
        </p:nvPicPr>
        <p:blipFill>
          <a:blip r:embed="rId3" cstate="email">
            <a:extLst>
              <a:ext uri="{28A0092B-C50C-407E-A947-70E740481C1C}">
                <a14:useLocalDpi xmlns:a14="http://schemas.microsoft.com/office/drawing/2010/main"/>
              </a:ext>
            </a:extLst>
          </a:blip>
          <a:srcRect l="22982" r="22982"/>
          <a:stretch>
            <a:fillRect/>
          </a:stretch>
        </p:blipFill>
        <p:spPr/>
      </p:pic>
    </p:spTree>
    <p:extLst>
      <p:ext uri="{BB962C8B-B14F-4D97-AF65-F5344CB8AC3E}">
        <p14:creationId xmlns:p14="http://schemas.microsoft.com/office/powerpoint/2010/main" val="18731306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FB20776-F6E9-80B3-A381-52C8E40F1542}"/>
              </a:ext>
            </a:extLst>
          </p:cNvPr>
          <p:cNvSpPr>
            <a:spLocks noGrp="1"/>
          </p:cNvSpPr>
          <p:nvPr>
            <p:ph type="title"/>
          </p:nvPr>
        </p:nvSpPr>
        <p:spPr/>
        <p:txBody>
          <a:bodyPr/>
          <a:lstStyle/>
          <a:p>
            <a:r>
              <a:rPr lang="sv-SE" sz="2800" dirty="0">
                <a:latin typeface="Calibri" panose="020F0502020204030204" pitchFamily="34" charset="0"/>
                <a:ea typeface="Arial" charset="0"/>
                <a:cs typeface="Calibri" panose="020F0502020204030204" pitchFamily="34" charset="0"/>
              </a:rPr>
              <a:t>HUR FÅR VI MER JÄMSTÄLLDA LIVSINKOMSTER?</a:t>
            </a:r>
            <a:endParaRPr lang="sv-SE" dirty="0"/>
          </a:p>
        </p:txBody>
      </p:sp>
      <p:sp>
        <p:nvSpPr>
          <p:cNvPr id="8" name="Platshållare för text 7">
            <a:extLst>
              <a:ext uri="{FF2B5EF4-FFF2-40B4-BE49-F238E27FC236}">
                <a16:creationId xmlns:a16="http://schemas.microsoft.com/office/drawing/2014/main" id="{B1433660-EDCF-1253-2711-EB957C40A41A}"/>
              </a:ext>
            </a:extLst>
          </p:cNvPr>
          <p:cNvSpPr>
            <a:spLocks noGrp="1"/>
          </p:cNvSpPr>
          <p:nvPr>
            <p:ph type="body" sz="quarter" idx="11"/>
          </p:nvPr>
        </p:nvSpPr>
        <p:spPr>
          <a:xfrm>
            <a:off x="809624" y="6379463"/>
            <a:ext cx="2114806" cy="257369"/>
          </a:xfrm>
        </p:spPr>
        <p:txBody>
          <a:bodyPr wrap="none">
            <a:spAutoFit/>
          </a:bodyPr>
          <a:lstStyle/>
          <a:p>
            <a:r>
              <a:rPr lang="sv-SE" dirty="0"/>
              <a:t>JÄMSTÄLLDHET BÖRJAR I PLÅNBOKEN</a:t>
            </a:r>
          </a:p>
        </p:txBody>
      </p:sp>
      <p:sp>
        <p:nvSpPr>
          <p:cNvPr id="9" name="Platshållare för innehåll 2">
            <a:extLst>
              <a:ext uri="{FF2B5EF4-FFF2-40B4-BE49-F238E27FC236}">
                <a16:creationId xmlns:a16="http://schemas.microsoft.com/office/drawing/2014/main" id="{34D70449-0862-47F7-A329-5D2F320DC2EA}"/>
              </a:ext>
            </a:extLst>
          </p:cNvPr>
          <p:cNvSpPr txBox="1">
            <a:spLocks/>
          </p:cNvSpPr>
          <p:nvPr/>
        </p:nvSpPr>
        <p:spPr>
          <a:xfrm>
            <a:off x="741138" y="1498240"/>
            <a:ext cx="51181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v-SE" sz="2000" dirty="0">
                <a:latin typeface="Calibri" panose="020F0502020204030204" pitchFamily="34" charset="0"/>
              </a:rPr>
              <a:t>Lösning är komplex men några saker är viktiga:</a:t>
            </a:r>
            <a:br>
              <a:rPr lang="sv-SE" sz="2000" dirty="0">
                <a:latin typeface="Calibri" panose="020F0502020204030204" pitchFamily="34" charset="0"/>
              </a:rPr>
            </a:br>
            <a:endParaRPr lang="sv-SE" sz="2000" dirty="0">
              <a:latin typeface="Calibri" panose="020F0502020204030204" pitchFamily="34" charset="0"/>
            </a:endParaRPr>
          </a:p>
          <a:p>
            <a:r>
              <a:rPr lang="sv-SE" sz="2000" dirty="0">
                <a:latin typeface="Calibri" panose="020F0502020204030204" pitchFamily="34" charset="0"/>
                <a:ea typeface="Arial" charset="0"/>
                <a:cs typeface="Calibri" panose="020F0502020204030204" pitchFamily="34" charset="0"/>
              </a:rPr>
              <a:t>Normer påverkar våra livsinkomster</a:t>
            </a:r>
            <a:endParaRPr lang="sv-SE" sz="2000" dirty="0">
              <a:latin typeface="Calibri" panose="020F0502020204030204" pitchFamily="34" charset="0"/>
            </a:endParaRPr>
          </a:p>
          <a:p>
            <a:r>
              <a:rPr lang="sv-SE" sz="2000" dirty="0">
                <a:latin typeface="Calibri" panose="020F0502020204030204" pitchFamily="34" charset="0"/>
              </a:rPr>
              <a:t>Konsekvenserna av olika livsval måste tydliggöras:</a:t>
            </a:r>
          </a:p>
          <a:p>
            <a:pPr>
              <a:buFontTx/>
              <a:buChar char="-"/>
            </a:pPr>
            <a:r>
              <a:rPr lang="sv-SE" sz="2000" dirty="0">
                <a:latin typeface="Calibri" panose="020F0502020204030204" pitchFamily="34" charset="0"/>
              </a:rPr>
              <a:t>Val av utbildning och yrke.</a:t>
            </a:r>
          </a:p>
          <a:p>
            <a:pPr>
              <a:buFontTx/>
              <a:buChar char="-"/>
            </a:pPr>
            <a:r>
              <a:rPr lang="sv-SE" sz="2000" dirty="0">
                <a:latin typeface="Calibri" panose="020F0502020204030204" pitchFamily="34" charset="0"/>
              </a:rPr>
              <a:t>Privatekonomisk kunskap måste prioriteras redan i skolan.</a:t>
            </a:r>
          </a:p>
          <a:p>
            <a:pPr>
              <a:buFontTx/>
              <a:buChar char="-"/>
            </a:pPr>
            <a:r>
              <a:rPr lang="sv-SE" sz="2000" dirty="0">
                <a:latin typeface="Calibri" panose="020F0502020204030204" pitchFamily="34" charset="0"/>
              </a:rPr>
              <a:t>Arbetsgivare bör åläggas att informera om de ekonomiska konsekvenserna av deltidsarbete.</a:t>
            </a:r>
          </a:p>
        </p:txBody>
      </p:sp>
      <p:sp>
        <p:nvSpPr>
          <p:cNvPr id="10" name="Platshållare för innehåll 6">
            <a:extLst>
              <a:ext uri="{FF2B5EF4-FFF2-40B4-BE49-F238E27FC236}">
                <a16:creationId xmlns:a16="http://schemas.microsoft.com/office/drawing/2014/main" id="{951F67E9-C583-4D15-A069-E0924ACA2370}"/>
              </a:ext>
            </a:extLst>
          </p:cNvPr>
          <p:cNvSpPr>
            <a:spLocks noGrp="1"/>
          </p:cNvSpPr>
          <p:nvPr>
            <p:ph idx="10"/>
          </p:nvPr>
        </p:nvSpPr>
        <p:spPr>
          <a:xfrm>
            <a:off x="6108700" y="1498906"/>
            <a:ext cx="5118100" cy="4351337"/>
          </a:xfrm>
        </p:spPr>
        <p:txBody>
          <a:bodyPr/>
          <a:lstStyle/>
          <a:p>
            <a:r>
              <a:rPr lang="sv-SE" sz="2000" dirty="0">
                <a:latin typeface="Calibri" panose="020F0502020204030204" pitchFamily="34" charset="0"/>
              </a:rPr>
              <a:t>Alla måste veta att en jämställd fördelning av hushållssysslor och föräldraledighet lägger grunden för kvinnors framtida inkomstutveckling och därmed en mer jämställd pension. </a:t>
            </a:r>
          </a:p>
          <a:p>
            <a:r>
              <a:rPr lang="sv-SE" sz="2000" dirty="0">
                <a:latin typeface="Calibri" panose="020F0502020204030204" pitchFamily="34" charset="0"/>
              </a:rPr>
              <a:t>En jämställd inkomst ökar möjligheterna för att bygga ett frihetskapital som i sin tur ökar handlingsutrymmet i livet. </a:t>
            </a:r>
          </a:p>
        </p:txBody>
      </p:sp>
      <p:sp>
        <p:nvSpPr>
          <p:cNvPr id="3" name="Rektangel 2">
            <a:extLst>
              <a:ext uri="{FF2B5EF4-FFF2-40B4-BE49-F238E27FC236}">
                <a16:creationId xmlns:a16="http://schemas.microsoft.com/office/drawing/2014/main" id="{C0725F43-19C1-FE40-6EEE-D4E9A097B4FC}"/>
              </a:ext>
            </a:extLst>
          </p:cNvPr>
          <p:cNvSpPr/>
          <p:nvPr/>
        </p:nvSpPr>
        <p:spPr>
          <a:xfrm>
            <a:off x="5546690" y="6636832"/>
            <a:ext cx="994787" cy="145805"/>
          </a:xfrm>
          <a:prstGeom prst="rect">
            <a:avLst/>
          </a:prstGeom>
          <a:solidFill>
            <a:srgbClr val="F1F0ED"/>
          </a:solidFill>
          <a:ln>
            <a:solidFill>
              <a:srgbClr val="F1F0E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546667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809DCB2-3E0C-C1B3-5D78-FF14DE5E7AF9}"/>
              </a:ext>
            </a:extLst>
          </p:cNvPr>
          <p:cNvSpPr>
            <a:spLocks noGrp="1"/>
          </p:cNvSpPr>
          <p:nvPr>
            <p:ph type="title"/>
          </p:nvPr>
        </p:nvSpPr>
        <p:spPr>
          <a:xfrm>
            <a:off x="419714" y="2459381"/>
            <a:ext cx="11165535" cy="1939238"/>
          </a:xfrm>
        </p:spPr>
        <p:txBody>
          <a:bodyPr/>
          <a:lstStyle/>
          <a:p>
            <a:r>
              <a:rPr lang="sv-SE" sz="4400" b="1" dirty="0"/>
              <a:t>I väntan på ett jämställd samhälle </a:t>
            </a:r>
            <a:br>
              <a:rPr lang="sv-SE" sz="4400" b="1" dirty="0"/>
            </a:br>
            <a:r>
              <a:rPr lang="sv-SE" sz="4400" b="1" dirty="0"/>
              <a:t>så kan du </a:t>
            </a:r>
            <a:r>
              <a:rPr lang="sv-SE" sz="4400" b="1" dirty="0">
                <a:effectLst/>
                <a:ea typeface="Calibri" panose="020F0502020204030204" pitchFamily="34" charset="0"/>
              </a:rPr>
              <a:t>fokusera på det </a:t>
            </a:r>
            <a:br>
              <a:rPr lang="sv-SE" sz="4400" b="1" dirty="0">
                <a:effectLst/>
                <a:ea typeface="Calibri" panose="020F0502020204030204" pitchFamily="34" charset="0"/>
              </a:rPr>
            </a:br>
            <a:r>
              <a:rPr lang="sv-SE" sz="4400" b="1" dirty="0">
                <a:effectLst/>
                <a:ea typeface="Calibri" panose="020F0502020204030204" pitchFamily="34" charset="0"/>
              </a:rPr>
              <a:t>du själv kan påverka.</a:t>
            </a:r>
            <a:endParaRPr lang="sv-SE" sz="4400" b="1" dirty="0"/>
          </a:p>
        </p:txBody>
      </p:sp>
    </p:spTree>
    <p:extLst>
      <p:ext uri="{BB962C8B-B14F-4D97-AF65-F5344CB8AC3E}">
        <p14:creationId xmlns:p14="http://schemas.microsoft.com/office/powerpoint/2010/main" val="23591375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20BD7C5-3032-75F9-9596-E8FD66BF7A4D}"/>
              </a:ext>
            </a:extLst>
          </p:cNvPr>
          <p:cNvSpPr>
            <a:spLocks noGrp="1"/>
          </p:cNvSpPr>
          <p:nvPr>
            <p:ph type="title"/>
          </p:nvPr>
        </p:nvSpPr>
        <p:spPr/>
        <p:txBody>
          <a:bodyPr/>
          <a:lstStyle/>
          <a:p>
            <a:r>
              <a:rPr lang="sv-SE" dirty="0"/>
              <a:t>VÅGA PRATA PENGAR!</a:t>
            </a:r>
          </a:p>
        </p:txBody>
      </p:sp>
      <p:sp>
        <p:nvSpPr>
          <p:cNvPr id="10" name="Platshållare för innehåll 9">
            <a:extLst>
              <a:ext uri="{FF2B5EF4-FFF2-40B4-BE49-F238E27FC236}">
                <a16:creationId xmlns:a16="http://schemas.microsoft.com/office/drawing/2014/main" id="{274D35AB-24A6-7D7B-3CA4-2F06632FF09A}"/>
              </a:ext>
            </a:extLst>
          </p:cNvPr>
          <p:cNvSpPr>
            <a:spLocks noGrp="1"/>
          </p:cNvSpPr>
          <p:nvPr>
            <p:ph idx="1"/>
          </p:nvPr>
        </p:nvSpPr>
        <p:spPr>
          <a:xfrm>
            <a:off x="593585" y="1396890"/>
            <a:ext cx="6832825" cy="4351338"/>
          </a:xfrm>
        </p:spPr>
        <p:txBody>
          <a:bodyPr/>
          <a:lstStyle/>
          <a:p>
            <a:pPr marL="0" indent="0">
              <a:lnSpc>
                <a:spcPct val="100000"/>
              </a:lnSpc>
              <a:spcAft>
                <a:spcPts val="600"/>
              </a:spcAft>
              <a:buNone/>
            </a:pPr>
            <a:r>
              <a:rPr lang="sv-SE" b="1" dirty="0">
                <a:effectLst/>
                <a:ea typeface="Cambria" panose="02040503050406030204" pitchFamily="18" charset="0"/>
                <a:cs typeface="Arial" panose="020B0604020202020204" pitchFamily="34" charset="0"/>
              </a:rPr>
              <a:t>Mina bästa tips att göra i kärlekens namn:</a:t>
            </a:r>
            <a:endParaRPr lang="sv-SE" b="1" dirty="0">
              <a:effectLst/>
              <a:ea typeface="Times New Roman" panose="02020603050405020304" pitchFamily="18" charset="0"/>
              <a:cs typeface="Arial" panose="020B0604020202020204" pitchFamily="34" charset="0"/>
            </a:endParaRPr>
          </a:p>
          <a:p>
            <a:pPr marL="342900" lvl="0" indent="-342900">
              <a:lnSpc>
                <a:spcPct val="100000"/>
              </a:lnSpc>
              <a:spcAft>
                <a:spcPts val="600"/>
              </a:spcAft>
              <a:buFont typeface="Arial" panose="020B0604020202020204" pitchFamily="34" charset="0"/>
              <a:buChar char="•"/>
              <a:tabLst>
                <a:tab pos="457200" algn="l"/>
              </a:tabLst>
            </a:pPr>
            <a:r>
              <a:rPr lang="sv-SE" dirty="0">
                <a:effectLst/>
                <a:ea typeface="Times New Roman" panose="02020603050405020304" pitchFamily="18" charset="0"/>
                <a:cs typeface="Times New Roman" panose="02020603050405020304" pitchFamily="18" charset="0"/>
              </a:rPr>
              <a:t>Våga ta snacket om pengar med varandra.</a:t>
            </a:r>
          </a:p>
          <a:p>
            <a:pPr marL="342900" lvl="0" indent="-342900">
              <a:lnSpc>
                <a:spcPct val="100000"/>
              </a:lnSpc>
              <a:spcAft>
                <a:spcPts val="600"/>
              </a:spcAft>
              <a:buFont typeface="Arial" panose="020B0604020202020204" pitchFamily="34" charset="0"/>
              <a:buChar char="•"/>
              <a:tabLst>
                <a:tab pos="457200" algn="l"/>
              </a:tabLst>
            </a:pPr>
            <a:r>
              <a:rPr lang="sv-SE" dirty="0">
                <a:effectLst/>
                <a:ea typeface="Times New Roman" panose="02020603050405020304" pitchFamily="18" charset="0"/>
                <a:cs typeface="Times New Roman" panose="02020603050405020304" pitchFamily="18" charset="0"/>
              </a:rPr>
              <a:t>Ta hand om din framtida jag.</a:t>
            </a:r>
          </a:p>
          <a:p>
            <a:pPr marL="342900" lvl="0" indent="-342900">
              <a:lnSpc>
                <a:spcPct val="100000"/>
              </a:lnSpc>
              <a:spcAft>
                <a:spcPts val="600"/>
              </a:spcAft>
              <a:buFont typeface="Arial" panose="020B0604020202020204" pitchFamily="34" charset="0"/>
              <a:buChar char="•"/>
              <a:tabLst>
                <a:tab pos="457200" algn="l"/>
              </a:tabLst>
            </a:pPr>
            <a:r>
              <a:rPr lang="en-US" dirty="0">
                <a:effectLst/>
                <a:ea typeface="Times New Roman" panose="02020603050405020304" pitchFamily="18" charset="0"/>
                <a:cs typeface="Times New Roman" panose="02020603050405020304" pitchFamily="18" charset="0"/>
              </a:rPr>
              <a:t>Sätt </a:t>
            </a:r>
            <a:r>
              <a:rPr lang="en-US" dirty="0" err="1">
                <a:effectLst/>
                <a:ea typeface="Times New Roman" panose="02020603050405020304" pitchFamily="18" charset="0"/>
                <a:cs typeface="Times New Roman" panose="02020603050405020304" pitchFamily="18" charset="0"/>
              </a:rPr>
              <a:t>upp</a:t>
            </a:r>
            <a:r>
              <a:rPr lang="en-US" dirty="0">
                <a:effectLst/>
                <a:ea typeface="Times New Roman" panose="02020603050405020304" pitchFamily="18" charset="0"/>
                <a:cs typeface="Times New Roman" panose="02020603050405020304" pitchFamily="18" charset="0"/>
              </a:rPr>
              <a:t> gemensamma sparmål.</a:t>
            </a:r>
            <a:endParaRPr lang="sv-SE" dirty="0">
              <a:effectLst/>
              <a:ea typeface="Times New Roman" panose="02020603050405020304" pitchFamily="18" charset="0"/>
              <a:cs typeface="Times New Roman" panose="02020603050405020304" pitchFamily="18" charset="0"/>
            </a:endParaRPr>
          </a:p>
          <a:p>
            <a:pPr marL="342900" lvl="0" indent="-342900">
              <a:lnSpc>
                <a:spcPct val="100000"/>
              </a:lnSpc>
              <a:spcAft>
                <a:spcPts val="600"/>
              </a:spcAft>
              <a:buFont typeface="Arial" panose="020B0604020202020204" pitchFamily="34" charset="0"/>
              <a:buChar char="•"/>
              <a:tabLst>
                <a:tab pos="457200" algn="l"/>
              </a:tabLst>
            </a:pPr>
            <a:r>
              <a:rPr lang="sv-SE" dirty="0">
                <a:effectLst/>
                <a:ea typeface="Times New Roman" panose="02020603050405020304" pitchFamily="18" charset="0"/>
                <a:cs typeface="Times New Roman" panose="02020603050405020304" pitchFamily="18" charset="0"/>
              </a:rPr>
              <a:t>Hoppas på det bästa, men planera för det värsta.</a:t>
            </a:r>
          </a:p>
          <a:p>
            <a:endParaRPr lang="sv-SE" dirty="0"/>
          </a:p>
        </p:txBody>
      </p:sp>
      <p:sp>
        <p:nvSpPr>
          <p:cNvPr id="4" name="Platshållare för text 3">
            <a:extLst>
              <a:ext uri="{FF2B5EF4-FFF2-40B4-BE49-F238E27FC236}">
                <a16:creationId xmlns:a16="http://schemas.microsoft.com/office/drawing/2014/main" id="{6B5F8E86-FF3F-993E-7A45-662623EF3102}"/>
              </a:ext>
            </a:extLst>
          </p:cNvPr>
          <p:cNvSpPr>
            <a:spLocks noGrp="1"/>
          </p:cNvSpPr>
          <p:nvPr>
            <p:ph type="body" sz="quarter" idx="11"/>
          </p:nvPr>
        </p:nvSpPr>
        <p:spPr/>
        <p:txBody>
          <a:bodyPr wrap="none">
            <a:spAutoFit/>
          </a:bodyPr>
          <a:lstStyle/>
          <a:p>
            <a:r>
              <a:rPr lang="sv-SE" dirty="0"/>
              <a:t>JÄMSTÄLLDHET BÖRJAR I PLÅNBOKEN</a:t>
            </a:r>
          </a:p>
        </p:txBody>
      </p:sp>
      <p:sp>
        <p:nvSpPr>
          <p:cNvPr id="6" name="Platshållare för innehåll 5">
            <a:extLst>
              <a:ext uri="{FF2B5EF4-FFF2-40B4-BE49-F238E27FC236}">
                <a16:creationId xmlns:a16="http://schemas.microsoft.com/office/drawing/2014/main" id="{9ABA980F-B5EA-457F-9793-DAE57ACC9E8B}"/>
              </a:ext>
            </a:extLst>
          </p:cNvPr>
          <p:cNvSpPr txBox="1">
            <a:spLocks/>
          </p:cNvSpPr>
          <p:nvPr/>
        </p:nvSpPr>
        <p:spPr>
          <a:xfrm>
            <a:off x="643383" y="1282817"/>
            <a:ext cx="9187966" cy="132556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tabLst>
                <a:tab pos="214313" algn="l"/>
              </a:tabLst>
            </a:pPr>
            <a:endParaRPr lang="sv-SE" dirty="0">
              <a:ea typeface="Arial" charset="0"/>
              <a:cs typeface="Arial" charset="0"/>
            </a:endParaRPr>
          </a:p>
        </p:txBody>
      </p:sp>
      <p:sp>
        <p:nvSpPr>
          <p:cNvPr id="3" name="Rektangel 2">
            <a:extLst>
              <a:ext uri="{FF2B5EF4-FFF2-40B4-BE49-F238E27FC236}">
                <a16:creationId xmlns:a16="http://schemas.microsoft.com/office/drawing/2014/main" id="{F24FA6B9-DD4F-E77A-BB59-967F41503067}"/>
              </a:ext>
            </a:extLst>
          </p:cNvPr>
          <p:cNvSpPr/>
          <p:nvPr/>
        </p:nvSpPr>
        <p:spPr>
          <a:xfrm>
            <a:off x="5546690" y="6636832"/>
            <a:ext cx="994787" cy="145805"/>
          </a:xfrm>
          <a:prstGeom prst="rect">
            <a:avLst/>
          </a:prstGeom>
          <a:solidFill>
            <a:srgbClr val="F1F0ED"/>
          </a:solidFill>
          <a:ln>
            <a:solidFill>
              <a:srgbClr val="F1F0E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41309968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64A889-2D59-81F9-E952-4CB7C8AF88BB}"/>
              </a:ext>
            </a:extLst>
          </p:cNvPr>
          <p:cNvSpPr>
            <a:spLocks noGrp="1"/>
          </p:cNvSpPr>
          <p:nvPr>
            <p:ph type="title"/>
          </p:nvPr>
        </p:nvSpPr>
        <p:spPr/>
        <p:txBody>
          <a:bodyPr/>
          <a:lstStyle/>
          <a:p>
            <a:r>
              <a:rPr lang="sv-SE" dirty="0"/>
              <a:t>VAD SKA VI PRATA OM DÅ?</a:t>
            </a:r>
          </a:p>
        </p:txBody>
      </p:sp>
      <p:sp>
        <p:nvSpPr>
          <p:cNvPr id="3" name="Platshållare för innehåll 2">
            <a:extLst>
              <a:ext uri="{FF2B5EF4-FFF2-40B4-BE49-F238E27FC236}">
                <a16:creationId xmlns:a16="http://schemas.microsoft.com/office/drawing/2014/main" id="{B3275AAF-2321-12D1-C6BD-CE8AD59FE065}"/>
              </a:ext>
            </a:extLst>
          </p:cNvPr>
          <p:cNvSpPr>
            <a:spLocks noGrp="1"/>
          </p:cNvSpPr>
          <p:nvPr>
            <p:ph idx="1"/>
          </p:nvPr>
        </p:nvSpPr>
        <p:spPr>
          <a:xfrm>
            <a:off x="592692" y="1376697"/>
            <a:ext cx="5118100" cy="4351338"/>
          </a:xfrm>
        </p:spPr>
        <p:txBody>
          <a:bodyPr>
            <a:normAutofit/>
          </a:bodyPr>
          <a:lstStyle/>
          <a:p>
            <a:r>
              <a:rPr lang="sv-SE" dirty="0"/>
              <a:t>Vad händer om jag blir arbetslös?</a:t>
            </a:r>
          </a:p>
          <a:p>
            <a:r>
              <a:rPr lang="sv-SE" dirty="0"/>
              <a:t>Vad händer om jag blir långtidssjukskriven?</a:t>
            </a:r>
          </a:p>
          <a:p>
            <a:r>
              <a:rPr lang="sv-SE" dirty="0"/>
              <a:t>Vad händer vid dödsfall?</a:t>
            </a:r>
          </a:p>
          <a:p>
            <a:r>
              <a:rPr lang="sv-SE" dirty="0"/>
              <a:t>Vad händer om man lever länge, drömmar och mål som pensionär?</a:t>
            </a:r>
          </a:p>
          <a:p>
            <a:r>
              <a:rPr lang="sv-SE" dirty="0"/>
              <a:t>Vad händer om vi separerar?</a:t>
            </a:r>
          </a:p>
          <a:p>
            <a:endParaRPr lang="sv-SE" dirty="0"/>
          </a:p>
          <a:p>
            <a:pPr marL="0" indent="0">
              <a:buNone/>
            </a:pPr>
            <a:endParaRPr lang="sv-SE" dirty="0"/>
          </a:p>
        </p:txBody>
      </p:sp>
      <p:sp>
        <p:nvSpPr>
          <p:cNvPr id="4" name="Platshållare för text 3">
            <a:extLst>
              <a:ext uri="{FF2B5EF4-FFF2-40B4-BE49-F238E27FC236}">
                <a16:creationId xmlns:a16="http://schemas.microsoft.com/office/drawing/2014/main" id="{C454AC17-3C18-2665-6B37-7A5BF279CFFE}"/>
              </a:ext>
            </a:extLst>
          </p:cNvPr>
          <p:cNvSpPr>
            <a:spLocks noGrp="1"/>
          </p:cNvSpPr>
          <p:nvPr>
            <p:ph type="body" sz="quarter" idx="11"/>
          </p:nvPr>
        </p:nvSpPr>
        <p:spPr>
          <a:xfrm>
            <a:off x="809624" y="6379463"/>
            <a:ext cx="2114806" cy="257369"/>
          </a:xfrm>
        </p:spPr>
        <p:txBody>
          <a:bodyPr wrap="none">
            <a:spAutoFit/>
          </a:bodyPr>
          <a:lstStyle/>
          <a:p>
            <a:r>
              <a:rPr lang="sv-SE" dirty="0"/>
              <a:t>JÄMSTÄLLDHET BÖRJAR I PLÅNBOKEN</a:t>
            </a:r>
          </a:p>
        </p:txBody>
      </p:sp>
      <p:sp>
        <p:nvSpPr>
          <p:cNvPr id="11" name="Rektangel 10">
            <a:extLst>
              <a:ext uri="{FF2B5EF4-FFF2-40B4-BE49-F238E27FC236}">
                <a16:creationId xmlns:a16="http://schemas.microsoft.com/office/drawing/2014/main" id="{8F8D7604-FA00-AA00-F912-BF9D5DD9FD69}"/>
              </a:ext>
            </a:extLst>
          </p:cNvPr>
          <p:cNvSpPr/>
          <p:nvPr/>
        </p:nvSpPr>
        <p:spPr>
          <a:xfrm>
            <a:off x="5546690" y="6636832"/>
            <a:ext cx="994787" cy="145805"/>
          </a:xfrm>
          <a:prstGeom prst="rect">
            <a:avLst/>
          </a:prstGeom>
          <a:solidFill>
            <a:srgbClr val="F1F0ED"/>
          </a:solidFill>
          <a:ln>
            <a:solidFill>
              <a:srgbClr val="F1F0E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8" name="Platshållare för bild 7" descr="En bild som visar mark, person  Automatiskt genererad beskrivning">
            <a:extLst>
              <a:ext uri="{FF2B5EF4-FFF2-40B4-BE49-F238E27FC236}">
                <a16:creationId xmlns:a16="http://schemas.microsoft.com/office/drawing/2014/main" id="{33177B77-2E6C-C2A7-FE31-214000F8CE79}"/>
              </a:ext>
            </a:extLst>
          </p:cNvPr>
          <p:cNvPicPr>
            <a:picLocks noGrp="1" noChangeAspect="1"/>
          </p:cNvPicPr>
          <p:nvPr>
            <p:ph type="pic" sz="quarter" idx="13"/>
          </p:nvPr>
        </p:nvPicPr>
        <p:blipFill rotWithShape="1">
          <a:blip r:embed="rId3" cstate="email">
            <a:extLst>
              <a:ext uri="{28A0092B-C50C-407E-A947-70E740481C1C}">
                <a14:useLocalDpi xmlns:a14="http://schemas.microsoft.com/office/drawing/2010/main"/>
              </a:ext>
            </a:extLst>
          </a:blip>
          <a:srcRect l="14167" r="31798"/>
          <a:stretch/>
        </p:blipFill>
        <p:spPr>
          <a:xfrm>
            <a:off x="6445250" y="620196"/>
            <a:ext cx="5075025" cy="5283200"/>
          </a:xfrm>
        </p:spPr>
      </p:pic>
    </p:spTree>
    <p:extLst>
      <p:ext uri="{BB962C8B-B14F-4D97-AF65-F5344CB8AC3E}">
        <p14:creationId xmlns:p14="http://schemas.microsoft.com/office/powerpoint/2010/main" val="27120474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20BD7C5-3032-75F9-9596-E8FD66BF7A4D}"/>
              </a:ext>
            </a:extLst>
          </p:cNvPr>
          <p:cNvSpPr>
            <a:spLocks noGrp="1"/>
          </p:cNvSpPr>
          <p:nvPr>
            <p:ph type="title"/>
          </p:nvPr>
        </p:nvSpPr>
        <p:spPr/>
        <p:txBody>
          <a:bodyPr/>
          <a:lstStyle/>
          <a:p>
            <a:r>
              <a:rPr lang="sv-SE" dirty="0"/>
              <a:t>ÅNGEST ELLER STOLTHET ÖVER SPARANDET?</a:t>
            </a:r>
          </a:p>
        </p:txBody>
      </p:sp>
      <p:graphicFrame>
        <p:nvGraphicFramePr>
          <p:cNvPr id="5" name="Tabell 5">
            <a:extLst>
              <a:ext uri="{FF2B5EF4-FFF2-40B4-BE49-F238E27FC236}">
                <a16:creationId xmlns:a16="http://schemas.microsoft.com/office/drawing/2014/main" id="{BF102EBD-95EC-4AD5-4C72-FEAAE7FB9589}"/>
              </a:ext>
            </a:extLst>
          </p:cNvPr>
          <p:cNvGraphicFramePr>
            <a:graphicFrameLocks noGrp="1"/>
          </p:cNvGraphicFramePr>
          <p:nvPr>
            <p:ph type="tbl" sz="quarter" idx="12"/>
          </p:nvPr>
        </p:nvGraphicFramePr>
        <p:xfrm>
          <a:off x="601438" y="2146521"/>
          <a:ext cx="8004174" cy="1803400"/>
        </p:xfrm>
        <a:graphic>
          <a:graphicData uri="http://schemas.openxmlformats.org/drawingml/2006/table">
            <a:tbl>
              <a:tblPr firstRow="1" bandRow="1">
                <a:tableStyleId>{5C22544A-7EE6-4342-B048-85BDC9FD1C3A}</a:tableStyleId>
              </a:tblPr>
              <a:tblGrid>
                <a:gridCol w="2668058">
                  <a:extLst>
                    <a:ext uri="{9D8B030D-6E8A-4147-A177-3AD203B41FA5}">
                      <a16:colId xmlns:a16="http://schemas.microsoft.com/office/drawing/2014/main" val="2336489506"/>
                    </a:ext>
                  </a:extLst>
                </a:gridCol>
                <a:gridCol w="2668058">
                  <a:extLst>
                    <a:ext uri="{9D8B030D-6E8A-4147-A177-3AD203B41FA5}">
                      <a16:colId xmlns:a16="http://schemas.microsoft.com/office/drawing/2014/main" val="3788303289"/>
                    </a:ext>
                  </a:extLst>
                </a:gridCol>
                <a:gridCol w="2668058">
                  <a:extLst>
                    <a:ext uri="{9D8B030D-6E8A-4147-A177-3AD203B41FA5}">
                      <a16:colId xmlns:a16="http://schemas.microsoft.com/office/drawing/2014/main" val="2744437489"/>
                    </a:ext>
                  </a:extLst>
                </a:gridCol>
              </a:tblGrid>
              <a:tr h="370840">
                <a:tc>
                  <a:txBody>
                    <a:bodyPr/>
                    <a:lstStyle/>
                    <a:p>
                      <a:endParaRPr lang="sv-SE" dirty="0">
                        <a:solidFill>
                          <a:srgbClr val="00A780"/>
                        </a:solidFill>
                      </a:endParaRPr>
                    </a:p>
                  </a:txBody>
                  <a:tcPr>
                    <a:lnL w="12700" cmpd="sng">
                      <a:noFill/>
                    </a:lnL>
                    <a:lnR w="12700" cmpd="sng">
                      <a:noFill/>
                    </a:lnR>
                    <a:lnT w="12700" cmpd="sng">
                      <a:noFill/>
                    </a:lnT>
                    <a:lnB w="12700" cap="flat" cmpd="sng" algn="ctr">
                      <a:solidFill>
                        <a:srgbClr val="DB9B3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dirty="0">
                          <a:solidFill>
                            <a:schemeClr val="accent1"/>
                          </a:solidFill>
                        </a:rPr>
                        <a:t>Kvinnor</a:t>
                      </a:r>
                    </a:p>
                  </a:txBody>
                  <a:tcPr>
                    <a:lnL w="12700" cmpd="sng">
                      <a:noFill/>
                    </a:lnL>
                    <a:lnR w="12700" cmpd="sng">
                      <a:noFill/>
                    </a:lnR>
                    <a:lnT w="12700" cmpd="sng">
                      <a:noFill/>
                    </a:lnT>
                    <a:lnB w="12700" cap="flat" cmpd="sng" algn="ctr">
                      <a:solidFill>
                        <a:srgbClr val="DB9B3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dirty="0">
                          <a:solidFill>
                            <a:schemeClr val="accent1"/>
                          </a:solidFill>
                        </a:rPr>
                        <a:t>Män</a:t>
                      </a:r>
                    </a:p>
                  </a:txBody>
                  <a:tcPr>
                    <a:lnL w="12700" cmpd="sng">
                      <a:noFill/>
                    </a:lnL>
                    <a:lnR w="12700" cmpd="sng">
                      <a:noFill/>
                    </a:lnR>
                    <a:lnT w="19050" cap="flat" cmpd="sng" algn="ctr">
                      <a:noFill/>
                      <a:prstDash val="solid"/>
                      <a:round/>
                      <a:headEnd type="none" w="med" len="med"/>
                      <a:tailEnd type="none" w="med" len="med"/>
                    </a:lnT>
                    <a:lnB w="12700" cap="flat" cmpd="sng" algn="ctr">
                      <a:solidFill>
                        <a:srgbClr val="DB9B3D"/>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5749673"/>
                  </a:ext>
                </a:extLst>
              </a:tr>
              <a:tr h="370840">
                <a:tc>
                  <a:txBody>
                    <a:bodyPr/>
                    <a:lstStyle/>
                    <a:p>
                      <a:r>
                        <a:rPr lang="sv-SE" sz="1900" dirty="0">
                          <a:latin typeface="+mj-lt"/>
                        </a:rPr>
                        <a:t>Ångest och stress</a:t>
                      </a:r>
                    </a:p>
                  </a:txBody>
                  <a:tcPr>
                    <a:lnL w="12700" cmpd="sng">
                      <a:noFill/>
                    </a:lnL>
                    <a:lnR w="12700" cmpd="sng">
                      <a:noFill/>
                    </a:lnR>
                    <a:lnT w="12700" cap="flat" cmpd="sng" algn="ctr">
                      <a:solidFill>
                        <a:srgbClr val="DB9B3D"/>
                      </a:solidFill>
                      <a:prstDash val="solid"/>
                      <a:round/>
                      <a:headEnd type="none" w="med" len="med"/>
                      <a:tailEnd type="none" w="med" len="med"/>
                    </a:lnT>
                    <a:lnB w="6350" cap="flat" cmpd="sng" algn="ctr">
                      <a:solidFill>
                        <a:srgbClr val="DB9B3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1900" dirty="0">
                          <a:latin typeface="+mj-lt"/>
                        </a:rPr>
                        <a:t>42 %</a:t>
                      </a:r>
                    </a:p>
                  </a:txBody>
                  <a:tcPr>
                    <a:lnL w="12700" cmpd="sng">
                      <a:noFill/>
                    </a:lnL>
                    <a:lnR w="12700" cmpd="sng">
                      <a:noFill/>
                    </a:lnR>
                    <a:lnT w="12700" cap="flat" cmpd="sng" algn="ctr">
                      <a:solidFill>
                        <a:srgbClr val="DB9B3D"/>
                      </a:solidFill>
                      <a:prstDash val="solid"/>
                      <a:round/>
                      <a:headEnd type="none" w="med" len="med"/>
                      <a:tailEnd type="none" w="med" len="med"/>
                    </a:lnT>
                    <a:lnB w="6350" cap="flat" cmpd="sng" algn="ctr">
                      <a:solidFill>
                        <a:srgbClr val="DB9B3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1900" dirty="0">
                          <a:latin typeface="+mj-lt"/>
                        </a:rPr>
                        <a:t>34 %</a:t>
                      </a:r>
                    </a:p>
                  </a:txBody>
                  <a:tcPr>
                    <a:lnL w="12700" cmpd="sng">
                      <a:noFill/>
                    </a:lnL>
                    <a:lnR w="12700" cmpd="sng">
                      <a:noFill/>
                    </a:lnR>
                    <a:lnT w="12700" cap="flat" cmpd="sng" algn="ctr">
                      <a:solidFill>
                        <a:srgbClr val="DB9B3D"/>
                      </a:solidFill>
                      <a:prstDash val="solid"/>
                      <a:round/>
                      <a:headEnd type="none" w="med" len="med"/>
                      <a:tailEnd type="none" w="med" len="med"/>
                    </a:lnT>
                    <a:lnB w="6350" cap="flat" cmpd="sng" algn="ctr">
                      <a:solidFill>
                        <a:srgbClr val="DB9B3D"/>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45049849"/>
                  </a:ext>
                </a:extLst>
              </a:tr>
              <a:tr h="370840">
                <a:tc>
                  <a:txBody>
                    <a:bodyPr/>
                    <a:lstStyle/>
                    <a:p>
                      <a:r>
                        <a:rPr lang="sv-SE" sz="1900" dirty="0">
                          <a:latin typeface="+mj-lt"/>
                        </a:rPr>
                        <a:t>Stolthet och nöjdhet</a:t>
                      </a:r>
                    </a:p>
                  </a:txBody>
                  <a:tcPr>
                    <a:lnL w="12700" cmpd="sng">
                      <a:noFill/>
                    </a:lnL>
                    <a:lnR w="12700" cmpd="sng">
                      <a:noFill/>
                    </a:lnR>
                    <a:lnT w="6350" cap="flat" cmpd="sng" algn="ctr">
                      <a:solidFill>
                        <a:srgbClr val="DB9B3D"/>
                      </a:solidFill>
                      <a:prstDash val="solid"/>
                      <a:round/>
                      <a:headEnd type="none" w="med" len="med"/>
                      <a:tailEnd type="none" w="med" len="med"/>
                    </a:lnT>
                    <a:lnB w="6350" cap="flat" cmpd="sng" algn="ctr">
                      <a:solidFill>
                        <a:srgbClr val="DB9B3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1900" dirty="0">
                          <a:latin typeface="+mj-lt"/>
                        </a:rPr>
                        <a:t>51 %</a:t>
                      </a:r>
                    </a:p>
                  </a:txBody>
                  <a:tcPr>
                    <a:lnL w="12700" cmpd="sng">
                      <a:noFill/>
                    </a:lnL>
                    <a:lnR w="12700" cmpd="sng">
                      <a:noFill/>
                    </a:lnR>
                    <a:lnT w="6350" cap="flat" cmpd="sng" algn="ctr">
                      <a:solidFill>
                        <a:srgbClr val="DB9B3D"/>
                      </a:solidFill>
                      <a:prstDash val="solid"/>
                      <a:round/>
                      <a:headEnd type="none" w="med" len="med"/>
                      <a:tailEnd type="none" w="med" len="med"/>
                    </a:lnT>
                    <a:lnB w="6350" cap="flat" cmpd="sng" algn="ctr">
                      <a:solidFill>
                        <a:srgbClr val="DB9B3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1900" dirty="0">
                          <a:latin typeface="+mj-lt"/>
                        </a:rPr>
                        <a:t>65 %</a:t>
                      </a:r>
                    </a:p>
                  </a:txBody>
                  <a:tcPr>
                    <a:lnL w="12700" cmpd="sng">
                      <a:noFill/>
                    </a:lnL>
                    <a:lnR w="12700" cmpd="sng">
                      <a:noFill/>
                    </a:lnR>
                    <a:lnT w="6350" cap="flat" cmpd="sng" algn="ctr">
                      <a:solidFill>
                        <a:srgbClr val="DB9B3D"/>
                      </a:solidFill>
                      <a:prstDash val="solid"/>
                      <a:round/>
                      <a:headEnd type="none" w="med" len="med"/>
                      <a:tailEnd type="none" w="med" len="med"/>
                    </a:lnT>
                    <a:lnB w="6350" cap="flat" cmpd="sng" algn="ctr">
                      <a:solidFill>
                        <a:srgbClr val="DB9B3D"/>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72535740"/>
                  </a:ext>
                </a:extLst>
              </a:tr>
              <a:tr h="370840">
                <a:tc>
                  <a:txBody>
                    <a:bodyPr/>
                    <a:lstStyle/>
                    <a:p>
                      <a:r>
                        <a:rPr lang="sv-SE" sz="1900" dirty="0">
                          <a:latin typeface="+mj-lt"/>
                        </a:rPr>
                        <a:t>Stress över att inte ha kontroll på ekonomin</a:t>
                      </a:r>
                    </a:p>
                  </a:txBody>
                  <a:tcPr>
                    <a:lnL w="12700" cmpd="sng">
                      <a:noFill/>
                    </a:lnL>
                    <a:lnR w="12700" cmpd="sng">
                      <a:noFill/>
                    </a:lnR>
                    <a:lnT w="6350" cap="flat" cmpd="sng" algn="ctr">
                      <a:solidFill>
                        <a:srgbClr val="DB9B3D"/>
                      </a:solidFill>
                      <a:prstDash val="solid"/>
                      <a:round/>
                      <a:headEnd type="none" w="med" len="med"/>
                      <a:tailEnd type="none" w="med" len="med"/>
                    </a:lnT>
                    <a:lnB w="6350" cap="flat" cmpd="sng" algn="ctr">
                      <a:solidFill>
                        <a:srgbClr val="DB9B3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1900" dirty="0">
                          <a:latin typeface="+mj-lt"/>
                        </a:rPr>
                        <a:t>31 %</a:t>
                      </a:r>
                    </a:p>
                  </a:txBody>
                  <a:tcPr>
                    <a:lnL w="12700" cmpd="sng">
                      <a:noFill/>
                    </a:lnL>
                    <a:lnR w="12700" cmpd="sng">
                      <a:noFill/>
                    </a:lnR>
                    <a:lnT w="6350" cap="flat" cmpd="sng" algn="ctr">
                      <a:solidFill>
                        <a:srgbClr val="DB9B3D"/>
                      </a:solidFill>
                      <a:prstDash val="solid"/>
                      <a:round/>
                      <a:headEnd type="none" w="med" len="med"/>
                      <a:tailEnd type="none" w="med" len="med"/>
                    </a:lnT>
                    <a:lnB w="6350" cap="flat" cmpd="sng" algn="ctr">
                      <a:solidFill>
                        <a:srgbClr val="DB9B3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1900" dirty="0">
                          <a:latin typeface="+mj-lt"/>
                        </a:rPr>
                        <a:t>19 %</a:t>
                      </a:r>
                    </a:p>
                  </a:txBody>
                  <a:tcPr>
                    <a:lnL w="12700" cmpd="sng">
                      <a:noFill/>
                    </a:lnL>
                    <a:lnR w="12700" cmpd="sng">
                      <a:noFill/>
                    </a:lnR>
                    <a:lnT w="6350" cap="flat" cmpd="sng" algn="ctr">
                      <a:solidFill>
                        <a:srgbClr val="DB9B3D"/>
                      </a:solidFill>
                      <a:prstDash val="solid"/>
                      <a:round/>
                      <a:headEnd type="none" w="med" len="med"/>
                      <a:tailEnd type="none" w="med" len="med"/>
                    </a:lnT>
                    <a:lnB w="6350" cap="flat" cmpd="sng" algn="ctr">
                      <a:solidFill>
                        <a:srgbClr val="DB9B3D"/>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29028917"/>
                  </a:ext>
                </a:extLst>
              </a:tr>
            </a:tbl>
          </a:graphicData>
        </a:graphic>
      </p:graphicFrame>
      <p:sp>
        <p:nvSpPr>
          <p:cNvPr id="4" name="Platshållare för text 3">
            <a:extLst>
              <a:ext uri="{FF2B5EF4-FFF2-40B4-BE49-F238E27FC236}">
                <a16:creationId xmlns:a16="http://schemas.microsoft.com/office/drawing/2014/main" id="{6B5F8E86-FF3F-993E-7A45-662623EF3102}"/>
              </a:ext>
            </a:extLst>
          </p:cNvPr>
          <p:cNvSpPr>
            <a:spLocks noGrp="1"/>
          </p:cNvSpPr>
          <p:nvPr>
            <p:ph type="body" sz="quarter" idx="11"/>
          </p:nvPr>
        </p:nvSpPr>
        <p:spPr>
          <a:xfrm>
            <a:off x="809624" y="6379463"/>
            <a:ext cx="2114806" cy="257369"/>
          </a:xfrm>
        </p:spPr>
        <p:txBody>
          <a:bodyPr wrap="none">
            <a:spAutoFit/>
          </a:bodyPr>
          <a:lstStyle/>
          <a:p>
            <a:r>
              <a:rPr lang="sv-SE" dirty="0"/>
              <a:t>JÄMSTÄLLDHET BÖRJAR I PLÅNBOKEN</a:t>
            </a:r>
          </a:p>
        </p:txBody>
      </p:sp>
      <p:sp>
        <p:nvSpPr>
          <p:cNvPr id="6" name="Platshållare för innehåll 5">
            <a:extLst>
              <a:ext uri="{FF2B5EF4-FFF2-40B4-BE49-F238E27FC236}">
                <a16:creationId xmlns:a16="http://schemas.microsoft.com/office/drawing/2014/main" id="{F6198E86-686F-423B-9EBD-616AB765C588}"/>
              </a:ext>
            </a:extLst>
          </p:cNvPr>
          <p:cNvSpPr txBox="1">
            <a:spLocks/>
          </p:cNvSpPr>
          <p:nvPr/>
        </p:nvSpPr>
        <p:spPr>
          <a:xfrm>
            <a:off x="601438" y="1483740"/>
            <a:ext cx="9187966" cy="132556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tabLst>
                <a:tab pos="214313" algn="l"/>
              </a:tabLst>
            </a:pPr>
            <a:r>
              <a:rPr lang="sv-SE" dirty="0">
                <a:ea typeface="Arial" charset="0"/>
                <a:cs typeface="Arial" charset="0"/>
              </a:rPr>
              <a:t>Vad känner du när du tänker på ditt befintliga sparande?</a:t>
            </a:r>
          </a:p>
        </p:txBody>
      </p:sp>
      <p:sp>
        <p:nvSpPr>
          <p:cNvPr id="3" name="Rektangel 2">
            <a:extLst>
              <a:ext uri="{FF2B5EF4-FFF2-40B4-BE49-F238E27FC236}">
                <a16:creationId xmlns:a16="http://schemas.microsoft.com/office/drawing/2014/main" id="{52E65BEC-2A37-7679-5784-2AD797B84451}"/>
              </a:ext>
            </a:extLst>
          </p:cNvPr>
          <p:cNvSpPr/>
          <p:nvPr/>
        </p:nvSpPr>
        <p:spPr>
          <a:xfrm>
            <a:off x="5546690" y="6636832"/>
            <a:ext cx="994787" cy="145805"/>
          </a:xfrm>
          <a:prstGeom prst="rect">
            <a:avLst/>
          </a:prstGeom>
          <a:solidFill>
            <a:srgbClr val="F1F0ED"/>
          </a:solidFill>
          <a:ln>
            <a:solidFill>
              <a:srgbClr val="F1F0E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40058014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20BD7C5-3032-75F9-9596-E8FD66BF7A4D}"/>
              </a:ext>
            </a:extLst>
          </p:cNvPr>
          <p:cNvSpPr>
            <a:spLocks noGrp="1"/>
          </p:cNvSpPr>
          <p:nvPr>
            <p:ph type="title"/>
          </p:nvPr>
        </p:nvSpPr>
        <p:spPr/>
        <p:txBody>
          <a:bodyPr/>
          <a:lstStyle/>
          <a:p>
            <a:r>
              <a:rPr lang="sv-SE" dirty="0"/>
              <a:t>VAD ÄR EGENTLIGEN EN TRYGG PRIVATEKONOMI?</a:t>
            </a:r>
          </a:p>
        </p:txBody>
      </p:sp>
      <p:sp>
        <p:nvSpPr>
          <p:cNvPr id="4" name="Platshållare för text 3">
            <a:extLst>
              <a:ext uri="{FF2B5EF4-FFF2-40B4-BE49-F238E27FC236}">
                <a16:creationId xmlns:a16="http://schemas.microsoft.com/office/drawing/2014/main" id="{6B5F8E86-FF3F-993E-7A45-662623EF3102}"/>
              </a:ext>
            </a:extLst>
          </p:cNvPr>
          <p:cNvSpPr>
            <a:spLocks noGrp="1"/>
          </p:cNvSpPr>
          <p:nvPr>
            <p:ph type="body" sz="quarter" idx="11"/>
          </p:nvPr>
        </p:nvSpPr>
        <p:spPr>
          <a:xfrm>
            <a:off x="809624" y="6379463"/>
            <a:ext cx="2114806" cy="257369"/>
          </a:xfrm>
        </p:spPr>
        <p:txBody>
          <a:bodyPr wrap="none">
            <a:spAutoFit/>
          </a:bodyPr>
          <a:lstStyle/>
          <a:p>
            <a:r>
              <a:rPr lang="sv-SE" dirty="0"/>
              <a:t>JÄMSTÄLLDHET BÖRJAR I PLÅNBOKEN</a:t>
            </a:r>
          </a:p>
        </p:txBody>
      </p:sp>
      <p:sp>
        <p:nvSpPr>
          <p:cNvPr id="3" name="Rektangel 2">
            <a:extLst>
              <a:ext uri="{FF2B5EF4-FFF2-40B4-BE49-F238E27FC236}">
                <a16:creationId xmlns:a16="http://schemas.microsoft.com/office/drawing/2014/main" id="{52E65BEC-2A37-7679-5784-2AD797B84451}"/>
              </a:ext>
            </a:extLst>
          </p:cNvPr>
          <p:cNvSpPr/>
          <p:nvPr/>
        </p:nvSpPr>
        <p:spPr>
          <a:xfrm>
            <a:off x="5546690" y="6636832"/>
            <a:ext cx="994787" cy="145805"/>
          </a:xfrm>
          <a:prstGeom prst="rect">
            <a:avLst/>
          </a:prstGeom>
          <a:solidFill>
            <a:srgbClr val="F1F0ED"/>
          </a:solidFill>
          <a:ln>
            <a:solidFill>
              <a:srgbClr val="F1F0E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5" name="Grupp 4">
            <a:extLst>
              <a:ext uri="{FF2B5EF4-FFF2-40B4-BE49-F238E27FC236}">
                <a16:creationId xmlns:a16="http://schemas.microsoft.com/office/drawing/2014/main" id="{3A50BAC9-72BC-7614-5C2E-2D5D1A9514E9}"/>
              </a:ext>
            </a:extLst>
          </p:cNvPr>
          <p:cNvGrpSpPr/>
          <p:nvPr/>
        </p:nvGrpSpPr>
        <p:grpSpPr>
          <a:xfrm>
            <a:off x="646352" y="1561929"/>
            <a:ext cx="10795461" cy="3443664"/>
            <a:chOff x="644237" y="1333329"/>
            <a:chExt cx="10795461" cy="3443664"/>
          </a:xfrm>
        </p:grpSpPr>
        <p:sp>
          <p:nvSpPr>
            <p:cNvPr id="6" name="textruta 5">
              <a:extLst>
                <a:ext uri="{FF2B5EF4-FFF2-40B4-BE49-F238E27FC236}">
                  <a16:creationId xmlns:a16="http://schemas.microsoft.com/office/drawing/2014/main" id="{BB145084-B3EA-7475-A17E-ABB5FD4E0B7E}"/>
                </a:ext>
              </a:extLst>
            </p:cNvPr>
            <p:cNvSpPr txBox="1"/>
            <p:nvPr/>
          </p:nvSpPr>
          <p:spPr>
            <a:xfrm>
              <a:off x="761868" y="2735402"/>
              <a:ext cx="1764173" cy="333307"/>
            </a:xfrm>
            <a:prstGeom prst="rect">
              <a:avLst/>
            </a:prstGeom>
            <a:noFill/>
          </p:spPr>
          <p:txBody>
            <a:bodyPr wrap="square" lIns="0" tIns="0" rIns="0" bIns="0" rtlCol="0">
              <a:noAutofit/>
            </a:bodyPr>
            <a:lstStyle/>
            <a:p>
              <a:r>
                <a:rPr lang="sv-SE" sz="1867" b="1" dirty="0"/>
                <a:t>Trygghet</a:t>
              </a:r>
            </a:p>
          </p:txBody>
        </p:sp>
        <p:sp>
          <p:nvSpPr>
            <p:cNvPr id="7" name="textruta 6">
              <a:extLst>
                <a:ext uri="{FF2B5EF4-FFF2-40B4-BE49-F238E27FC236}">
                  <a16:creationId xmlns:a16="http://schemas.microsoft.com/office/drawing/2014/main" id="{0FB8490A-6343-CD57-FD4D-48935EEC89A0}"/>
                </a:ext>
              </a:extLst>
            </p:cNvPr>
            <p:cNvSpPr txBox="1"/>
            <p:nvPr/>
          </p:nvSpPr>
          <p:spPr>
            <a:xfrm>
              <a:off x="9555628" y="2735402"/>
              <a:ext cx="1764173" cy="333307"/>
            </a:xfrm>
            <a:prstGeom prst="rect">
              <a:avLst/>
            </a:prstGeom>
            <a:noFill/>
          </p:spPr>
          <p:txBody>
            <a:bodyPr wrap="square" lIns="0" tIns="0" rIns="0" bIns="0" rtlCol="0">
              <a:noAutofit/>
            </a:bodyPr>
            <a:lstStyle/>
            <a:p>
              <a:pPr algn="r"/>
              <a:r>
                <a:rPr lang="sv-SE" sz="1867" b="1" dirty="0"/>
                <a:t>Frihet</a:t>
              </a:r>
            </a:p>
          </p:txBody>
        </p:sp>
        <p:grpSp>
          <p:nvGrpSpPr>
            <p:cNvPr id="8" name="Grupp 7">
              <a:extLst>
                <a:ext uri="{FF2B5EF4-FFF2-40B4-BE49-F238E27FC236}">
                  <a16:creationId xmlns:a16="http://schemas.microsoft.com/office/drawing/2014/main" id="{198BCBA5-305F-7B6B-D60B-49423395F9F5}"/>
                </a:ext>
              </a:extLst>
            </p:cNvPr>
            <p:cNvGrpSpPr/>
            <p:nvPr/>
          </p:nvGrpSpPr>
          <p:grpSpPr>
            <a:xfrm>
              <a:off x="674495" y="1333329"/>
              <a:ext cx="10765203" cy="964640"/>
              <a:chOff x="677887" y="1270648"/>
              <a:chExt cx="8073902" cy="723480"/>
            </a:xfrm>
          </p:grpSpPr>
          <p:sp>
            <p:nvSpPr>
              <p:cNvPr id="25" name="Rektangel 24">
                <a:extLst>
                  <a:ext uri="{FF2B5EF4-FFF2-40B4-BE49-F238E27FC236}">
                    <a16:creationId xmlns:a16="http://schemas.microsoft.com/office/drawing/2014/main" id="{86ED1CAE-D484-8B3E-9792-C04EC88B57A6}"/>
                  </a:ext>
                </a:extLst>
              </p:cNvPr>
              <p:cNvSpPr/>
              <p:nvPr/>
            </p:nvSpPr>
            <p:spPr>
              <a:xfrm>
                <a:off x="745006" y="1466985"/>
                <a:ext cx="7926617" cy="349184"/>
              </a:xfrm>
              <a:prstGeom prst="rect">
                <a:avLst/>
              </a:prstGeom>
              <a:solidFill>
                <a:schemeClr val="accent1"/>
              </a:solidFill>
              <a:ln w="38100">
                <a:solidFill>
                  <a:schemeClr val="accent1"/>
                </a:solidFill>
                <a:miter lim="800000"/>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44000" tIns="144000" rIns="144000" bIns="144000" numCol="1" spcCol="0" rtlCol="0" fromWordArt="0" anchor="t" anchorCtr="0" forceAA="0" compatLnSpc="1">
                <a:prstTxWarp prst="textNoShape">
                  <a:avLst/>
                </a:prstTxWarp>
                <a:noAutofit/>
              </a:bodyPr>
              <a:lstStyle/>
              <a:p>
                <a:pPr algn="ctr"/>
                <a:endParaRPr lang="sv-SE" sz="1867" dirty="0" err="1">
                  <a:solidFill>
                    <a:schemeClr val="accent1"/>
                  </a:solidFill>
                  <a:ea typeface="Arial" charset="0"/>
                  <a:cs typeface="Arial" charset="0"/>
                </a:endParaRPr>
              </a:p>
            </p:txBody>
          </p:sp>
          <p:sp>
            <p:nvSpPr>
              <p:cNvPr id="26" name="Rectangle 4">
                <a:extLst>
                  <a:ext uri="{FF2B5EF4-FFF2-40B4-BE49-F238E27FC236}">
                    <a16:creationId xmlns:a16="http://schemas.microsoft.com/office/drawing/2014/main" id="{000801A0-51D2-9B0E-B13E-9D4C77051503}"/>
                  </a:ext>
                </a:extLst>
              </p:cNvPr>
              <p:cNvSpPr>
                <a:spLocks noChangeArrowheads="1"/>
              </p:cNvSpPr>
              <p:nvPr/>
            </p:nvSpPr>
            <p:spPr bwMode="auto">
              <a:xfrm>
                <a:off x="6232426" y="1270648"/>
                <a:ext cx="2519363" cy="723480"/>
              </a:xfrm>
              <a:prstGeom prst="rect">
                <a:avLst/>
              </a:prstGeom>
              <a:noFill/>
              <a:ln>
                <a:noFill/>
              </a:ln>
              <a:effectLst/>
            </p:spPr>
            <p:txBody>
              <a:bodyPr wrap="none" anchor="ct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algn="ctr" eaLnBrk="0" fontAlgn="base" hangingPunct="0">
                  <a:spcBef>
                    <a:spcPct val="0"/>
                  </a:spcBef>
                  <a:spcAft>
                    <a:spcPct val="0"/>
                  </a:spcAft>
                  <a:defRPr sz="2400">
                    <a:solidFill>
                      <a:schemeClr val="tx1"/>
                    </a:solidFill>
                    <a:latin typeface="Times" pitchFamily="18" charset="0"/>
                  </a:defRPr>
                </a:lvl6pPr>
                <a:lvl7pPr marL="2971800" indent="-228600" algn="ctr" eaLnBrk="0" fontAlgn="base" hangingPunct="0">
                  <a:spcBef>
                    <a:spcPct val="0"/>
                  </a:spcBef>
                  <a:spcAft>
                    <a:spcPct val="0"/>
                  </a:spcAft>
                  <a:defRPr sz="2400">
                    <a:solidFill>
                      <a:schemeClr val="tx1"/>
                    </a:solidFill>
                    <a:latin typeface="Times" pitchFamily="18" charset="0"/>
                  </a:defRPr>
                </a:lvl7pPr>
                <a:lvl8pPr marL="3429000" indent="-228600" algn="ctr" eaLnBrk="0" fontAlgn="base" hangingPunct="0">
                  <a:spcBef>
                    <a:spcPct val="0"/>
                  </a:spcBef>
                  <a:spcAft>
                    <a:spcPct val="0"/>
                  </a:spcAft>
                  <a:defRPr sz="2400">
                    <a:solidFill>
                      <a:schemeClr val="tx1"/>
                    </a:solidFill>
                    <a:latin typeface="Times" pitchFamily="18" charset="0"/>
                  </a:defRPr>
                </a:lvl8pPr>
                <a:lvl9pPr marL="3886200" indent="-228600" algn="ctr" eaLnBrk="0" fontAlgn="base" hangingPunct="0">
                  <a:spcBef>
                    <a:spcPct val="0"/>
                  </a:spcBef>
                  <a:spcAft>
                    <a:spcPct val="0"/>
                  </a:spcAft>
                  <a:defRPr sz="2400">
                    <a:solidFill>
                      <a:schemeClr val="tx1"/>
                    </a:solidFill>
                    <a:latin typeface="Times" pitchFamily="18" charset="0"/>
                  </a:defRPr>
                </a:lvl9pPr>
              </a:lstStyle>
              <a:p>
                <a:pPr algn="ctr"/>
                <a:r>
                  <a:rPr lang="sv-SE" altLang="sv-SE" sz="2133" b="1" dirty="0">
                    <a:latin typeface="+mn-lt"/>
                  </a:rPr>
                  <a:t>Ledighet &amp; Pension</a:t>
                </a:r>
              </a:p>
            </p:txBody>
          </p:sp>
          <p:sp>
            <p:nvSpPr>
              <p:cNvPr id="27" name="Rectangle 6">
                <a:extLst>
                  <a:ext uri="{FF2B5EF4-FFF2-40B4-BE49-F238E27FC236}">
                    <a16:creationId xmlns:a16="http://schemas.microsoft.com/office/drawing/2014/main" id="{0D1596AF-CC1A-2525-C842-D7C05D25FBDE}"/>
                  </a:ext>
                </a:extLst>
              </p:cNvPr>
              <p:cNvSpPr>
                <a:spLocks noChangeArrowheads="1"/>
              </p:cNvSpPr>
              <p:nvPr/>
            </p:nvSpPr>
            <p:spPr bwMode="auto">
              <a:xfrm>
                <a:off x="3407592" y="1270648"/>
                <a:ext cx="2519363" cy="723480"/>
              </a:xfrm>
              <a:prstGeom prst="rect">
                <a:avLst/>
              </a:prstGeom>
              <a:noFill/>
              <a:ln>
                <a:noFill/>
              </a:ln>
              <a:effectLst/>
            </p:spPr>
            <p:txBody>
              <a:bodyPr wrap="none" anchor="ct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algn="ctr" eaLnBrk="0" fontAlgn="base" hangingPunct="0">
                  <a:spcBef>
                    <a:spcPct val="0"/>
                  </a:spcBef>
                  <a:spcAft>
                    <a:spcPct val="0"/>
                  </a:spcAft>
                  <a:defRPr sz="2400">
                    <a:solidFill>
                      <a:schemeClr val="tx1"/>
                    </a:solidFill>
                    <a:latin typeface="Times" pitchFamily="18" charset="0"/>
                  </a:defRPr>
                </a:lvl6pPr>
                <a:lvl7pPr marL="2971800" indent="-228600" algn="ctr" eaLnBrk="0" fontAlgn="base" hangingPunct="0">
                  <a:spcBef>
                    <a:spcPct val="0"/>
                  </a:spcBef>
                  <a:spcAft>
                    <a:spcPct val="0"/>
                  </a:spcAft>
                  <a:defRPr sz="2400">
                    <a:solidFill>
                      <a:schemeClr val="tx1"/>
                    </a:solidFill>
                    <a:latin typeface="Times" pitchFamily="18" charset="0"/>
                  </a:defRPr>
                </a:lvl7pPr>
                <a:lvl8pPr marL="3429000" indent="-228600" algn="ctr" eaLnBrk="0" fontAlgn="base" hangingPunct="0">
                  <a:spcBef>
                    <a:spcPct val="0"/>
                  </a:spcBef>
                  <a:spcAft>
                    <a:spcPct val="0"/>
                  </a:spcAft>
                  <a:defRPr sz="2400">
                    <a:solidFill>
                      <a:schemeClr val="tx1"/>
                    </a:solidFill>
                    <a:latin typeface="Times" pitchFamily="18" charset="0"/>
                  </a:defRPr>
                </a:lvl8pPr>
                <a:lvl9pPr marL="3886200" indent="-228600" algn="ctr" eaLnBrk="0" fontAlgn="base" hangingPunct="0">
                  <a:spcBef>
                    <a:spcPct val="0"/>
                  </a:spcBef>
                  <a:spcAft>
                    <a:spcPct val="0"/>
                  </a:spcAft>
                  <a:defRPr sz="2400">
                    <a:solidFill>
                      <a:schemeClr val="tx1"/>
                    </a:solidFill>
                    <a:latin typeface="Times" pitchFamily="18" charset="0"/>
                  </a:defRPr>
                </a:lvl9pPr>
              </a:lstStyle>
              <a:p>
                <a:pPr algn="ctr"/>
                <a:r>
                  <a:rPr lang="sv-SE" altLang="sv-SE" sz="2133" b="1" dirty="0">
                    <a:latin typeface="+mn-lt"/>
                  </a:rPr>
                  <a:t>Frihet &amp; Drömmar</a:t>
                </a:r>
              </a:p>
            </p:txBody>
          </p:sp>
          <p:sp>
            <p:nvSpPr>
              <p:cNvPr id="28" name="Rectangle 8">
                <a:extLst>
                  <a:ext uri="{FF2B5EF4-FFF2-40B4-BE49-F238E27FC236}">
                    <a16:creationId xmlns:a16="http://schemas.microsoft.com/office/drawing/2014/main" id="{474A0E2B-F230-277F-A387-3F424E683D67}"/>
                  </a:ext>
                </a:extLst>
              </p:cNvPr>
              <p:cNvSpPr>
                <a:spLocks noChangeArrowheads="1"/>
              </p:cNvSpPr>
              <p:nvPr/>
            </p:nvSpPr>
            <p:spPr bwMode="auto">
              <a:xfrm>
                <a:off x="677887" y="1270648"/>
                <a:ext cx="2519363" cy="723480"/>
              </a:xfrm>
              <a:prstGeom prst="rect">
                <a:avLst/>
              </a:prstGeom>
              <a:noFill/>
              <a:ln>
                <a:noFill/>
              </a:ln>
              <a:effectLst/>
            </p:spPr>
            <p:txBody>
              <a:bodyPr wrap="none" anchor="ct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algn="ctr" eaLnBrk="0" fontAlgn="base" hangingPunct="0">
                  <a:spcBef>
                    <a:spcPct val="0"/>
                  </a:spcBef>
                  <a:spcAft>
                    <a:spcPct val="0"/>
                  </a:spcAft>
                  <a:defRPr sz="2400">
                    <a:solidFill>
                      <a:schemeClr val="tx1"/>
                    </a:solidFill>
                    <a:latin typeface="Times" pitchFamily="18" charset="0"/>
                  </a:defRPr>
                </a:lvl6pPr>
                <a:lvl7pPr marL="2971800" indent="-228600" algn="ctr" eaLnBrk="0" fontAlgn="base" hangingPunct="0">
                  <a:spcBef>
                    <a:spcPct val="0"/>
                  </a:spcBef>
                  <a:spcAft>
                    <a:spcPct val="0"/>
                  </a:spcAft>
                  <a:defRPr sz="2400">
                    <a:solidFill>
                      <a:schemeClr val="tx1"/>
                    </a:solidFill>
                    <a:latin typeface="Times" pitchFamily="18" charset="0"/>
                  </a:defRPr>
                </a:lvl7pPr>
                <a:lvl8pPr marL="3429000" indent="-228600" algn="ctr" eaLnBrk="0" fontAlgn="base" hangingPunct="0">
                  <a:spcBef>
                    <a:spcPct val="0"/>
                  </a:spcBef>
                  <a:spcAft>
                    <a:spcPct val="0"/>
                  </a:spcAft>
                  <a:defRPr sz="2400">
                    <a:solidFill>
                      <a:schemeClr val="tx1"/>
                    </a:solidFill>
                    <a:latin typeface="Times" pitchFamily="18" charset="0"/>
                  </a:defRPr>
                </a:lvl8pPr>
                <a:lvl9pPr marL="3886200" indent="-228600" algn="ctr" eaLnBrk="0" fontAlgn="base" hangingPunct="0">
                  <a:spcBef>
                    <a:spcPct val="0"/>
                  </a:spcBef>
                  <a:spcAft>
                    <a:spcPct val="0"/>
                  </a:spcAft>
                  <a:defRPr sz="2400">
                    <a:solidFill>
                      <a:schemeClr val="tx1"/>
                    </a:solidFill>
                    <a:latin typeface="Times" pitchFamily="18" charset="0"/>
                  </a:defRPr>
                </a:lvl9pPr>
              </a:lstStyle>
              <a:p>
                <a:pPr algn="ctr"/>
                <a:r>
                  <a:rPr lang="sv-SE" altLang="sv-SE" sz="2133" b="1" dirty="0">
                    <a:latin typeface="+mn-lt"/>
                  </a:rPr>
                  <a:t>Buffert</a:t>
                </a:r>
              </a:p>
            </p:txBody>
          </p:sp>
        </p:grpSp>
        <p:sp>
          <p:nvSpPr>
            <p:cNvPr id="20" name="Text Box 3">
              <a:extLst>
                <a:ext uri="{FF2B5EF4-FFF2-40B4-BE49-F238E27FC236}">
                  <a16:creationId xmlns:a16="http://schemas.microsoft.com/office/drawing/2014/main" id="{7C380475-F6E6-BA81-3781-6A1E4866AA52}"/>
                </a:ext>
              </a:extLst>
            </p:cNvPr>
            <p:cNvSpPr txBox="1">
              <a:spLocks noChangeArrowheads="1"/>
            </p:cNvSpPr>
            <p:nvPr/>
          </p:nvSpPr>
          <p:spPr bwMode="auto">
            <a:xfrm>
              <a:off x="4422658" y="3191080"/>
              <a:ext cx="3359151" cy="1584325"/>
            </a:xfrm>
            <a:prstGeom prst="rect">
              <a:avLst/>
            </a:prstGeom>
            <a:solidFill>
              <a:srgbClr val="DB9B3D"/>
            </a:solidFill>
            <a:ln w="19050">
              <a:noFill/>
              <a:prstDash val="lgDash"/>
              <a:miter lim="800000"/>
              <a:headEnd/>
              <a:tailEnd/>
            </a:ln>
            <a:effectLst/>
          </p:spPr>
          <p:txBody>
            <a:bodyPr/>
            <a:lstStyle>
              <a:defPPr>
                <a:defRPr lang="sv-SE"/>
              </a:defPPr>
              <a:lvl1pPr>
                <a:spcBef>
                  <a:spcPct val="50000"/>
                </a:spcBef>
                <a:defRPr sz="1400">
                  <a:solidFill>
                    <a:schemeClr val="accent1"/>
                  </a:solidFill>
                </a:defRPr>
              </a:lvl1pPr>
              <a:lvl2pPr marL="742950" indent="-285750">
                <a:defRPr sz="2400">
                  <a:latin typeface="Times" pitchFamily="18" charset="0"/>
                </a:defRPr>
              </a:lvl2pPr>
              <a:lvl3pPr marL="1143000" indent="-228600">
                <a:defRPr sz="2400">
                  <a:latin typeface="Times" pitchFamily="18" charset="0"/>
                </a:defRPr>
              </a:lvl3pPr>
              <a:lvl4pPr marL="1600200" indent="-228600">
                <a:defRPr sz="2400">
                  <a:latin typeface="Times" pitchFamily="18" charset="0"/>
                </a:defRPr>
              </a:lvl4pPr>
              <a:lvl5pPr marL="2057400" indent="-228600">
                <a:defRPr sz="2400">
                  <a:latin typeface="Times" pitchFamily="18" charset="0"/>
                </a:defRPr>
              </a:lvl5pPr>
              <a:lvl6pPr marL="2514600" indent="-228600" algn="ctr" eaLnBrk="0" fontAlgn="base" hangingPunct="0">
                <a:spcBef>
                  <a:spcPct val="0"/>
                </a:spcBef>
                <a:spcAft>
                  <a:spcPct val="0"/>
                </a:spcAft>
                <a:defRPr sz="2400">
                  <a:latin typeface="Times" pitchFamily="18" charset="0"/>
                </a:defRPr>
              </a:lvl6pPr>
              <a:lvl7pPr marL="2971800" indent="-228600" algn="ctr" eaLnBrk="0" fontAlgn="base" hangingPunct="0">
                <a:spcBef>
                  <a:spcPct val="0"/>
                </a:spcBef>
                <a:spcAft>
                  <a:spcPct val="0"/>
                </a:spcAft>
                <a:defRPr sz="2400">
                  <a:latin typeface="Times" pitchFamily="18" charset="0"/>
                </a:defRPr>
              </a:lvl7pPr>
              <a:lvl8pPr marL="3429000" indent="-228600" algn="ctr" eaLnBrk="0" fontAlgn="base" hangingPunct="0">
                <a:spcBef>
                  <a:spcPct val="0"/>
                </a:spcBef>
                <a:spcAft>
                  <a:spcPct val="0"/>
                </a:spcAft>
                <a:defRPr sz="2400">
                  <a:latin typeface="Times" pitchFamily="18" charset="0"/>
                </a:defRPr>
              </a:lvl8pPr>
              <a:lvl9pPr marL="3886200" indent="-228600" algn="ctr" eaLnBrk="0" fontAlgn="base" hangingPunct="0">
                <a:spcBef>
                  <a:spcPct val="0"/>
                </a:spcBef>
                <a:spcAft>
                  <a:spcPct val="0"/>
                </a:spcAft>
                <a:defRPr sz="2400">
                  <a:latin typeface="Times" pitchFamily="18" charset="0"/>
                </a:defRPr>
              </a:lvl9pPr>
            </a:lstStyle>
            <a:p>
              <a:r>
                <a:rPr lang="sv-SE" altLang="sv-SE" sz="2000" dirty="0">
                  <a:solidFill>
                    <a:schemeClr val="tx1"/>
                  </a:solidFill>
                </a:rPr>
                <a:t>Så att du klarar av större, roliga utgifter i framtiden:</a:t>
              </a:r>
            </a:p>
            <a:p>
              <a:r>
                <a:rPr lang="sv-SE" altLang="sv-SE" sz="2000" dirty="0">
                  <a:solidFill>
                    <a:schemeClr val="tx1"/>
                  </a:solidFill>
                </a:rPr>
                <a:t>Beloppet beror på vad du </a:t>
              </a:r>
              <a:br>
                <a:rPr lang="sv-SE" altLang="sv-SE" sz="2000" dirty="0">
                  <a:solidFill>
                    <a:schemeClr val="tx1"/>
                  </a:solidFill>
                </a:rPr>
              </a:br>
              <a:r>
                <a:rPr lang="sv-SE" altLang="sv-SE" sz="2000" dirty="0">
                  <a:solidFill>
                    <a:schemeClr val="tx1"/>
                  </a:solidFill>
                </a:rPr>
                <a:t>sparar till.</a:t>
              </a:r>
            </a:p>
          </p:txBody>
        </p:sp>
        <p:sp>
          <p:nvSpPr>
            <p:cNvPr id="21" name="Text Box 5">
              <a:extLst>
                <a:ext uri="{FF2B5EF4-FFF2-40B4-BE49-F238E27FC236}">
                  <a16:creationId xmlns:a16="http://schemas.microsoft.com/office/drawing/2014/main" id="{8DF80E15-4E79-23FE-DC73-78CBCDED9639}"/>
                </a:ext>
              </a:extLst>
            </p:cNvPr>
            <p:cNvSpPr txBox="1">
              <a:spLocks noChangeArrowheads="1"/>
            </p:cNvSpPr>
            <p:nvPr/>
          </p:nvSpPr>
          <p:spPr bwMode="auto">
            <a:xfrm>
              <a:off x="8023107" y="3191080"/>
              <a:ext cx="3359149" cy="1584325"/>
            </a:xfrm>
            <a:prstGeom prst="rect">
              <a:avLst/>
            </a:prstGeom>
            <a:solidFill>
              <a:schemeClr val="accent6">
                <a:lumMod val="40000"/>
                <a:lumOff val="60000"/>
              </a:schemeClr>
            </a:solidFill>
            <a:ln w="19050">
              <a:noFill/>
              <a:prstDash val="lgDash"/>
              <a:miter lim="800000"/>
              <a:headEnd/>
              <a:tailEnd/>
            </a:ln>
            <a:effectLst/>
          </p:spPr>
          <p:txBody>
            <a:bodyPr/>
            <a:lstStyle>
              <a:defPPr>
                <a:defRPr lang="sv-SE"/>
              </a:defPPr>
              <a:lvl1pPr>
                <a:spcBef>
                  <a:spcPct val="50000"/>
                </a:spcBef>
                <a:defRPr sz="1400">
                  <a:solidFill>
                    <a:schemeClr val="accent1"/>
                  </a:solidFill>
                </a:defRPr>
              </a:lvl1pPr>
              <a:lvl2pPr marL="742950" indent="-285750">
                <a:defRPr sz="2400">
                  <a:latin typeface="Times" pitchFamily="18" charset="0"/>
                </a:defRPr>
              </a:lvl2pPr>
              <a:lvl3pPr marL="1143000" indent="-228600">
                <a:defRPr sz="2400">
                  <a:latin typeface="Times" pitchFamily="18" charset="0"/>
                </a:defRPr>
              </a:lvl3pPr>
              <a:lvl4pPr marL="1600200" indent="-228600">
                <a:defRPr sz="2400">
                  <a:latin typeface="Times" pitchFamily="18" charset="0"/>
                </a:defRPr>
              </a:lvl4pPr>
              <a:lvl5pPr marL="2057400" indent="-228600">
                <a:defRPr sz="2400">
                  <a:latin typeface="Times" pitchFamily="18" charset="0"/>
                </a:defRPr>
              </a:lvl5pPr>
              <a:lvl6pPr marL="2514600" indent="-228600" algn="ctr" eaLnBrk="0" fontAlgn="base" hangingPunct="0">
                <a:spcBef>
                  <a:spcPct val="0"/>
                </a:spcBef>
                <a:spcAft>
                  <a:spcPct val="0"/>
                </a:spcAft>
                <a:defRPr sz="2400">
                  <a:latin typeface="Times" pitchFamily="18" charset="0"/>
                </a:defRPr>
              </a:lvl6pPr>
              <a:lvl7pPr marL="2971800" indent="-228600" algn="ctr" eaLnBrk="0" fontAlgn="base" hangingPunct="0">
                <a:spcBef>
                  <a:spcPct val="0"/>
                </a:spcBef>
                <a:spcAft>
                  <a:spcPct val="0"/>
                </a:spcAft>
                <a:defRPr sz="2400">
                  <a:latin typeface="Times" pitchFamily="18" charset="0"/>
                </a:defRPr>
              </a:lvl7pPr>
              <a:lvl8pPr marL="3429000" indent="-228600" algn="ctr" eaLnBrk="0" fontAlgn="base" hangingPunct="0">
                <a:spcBef>
                  <a:spcPct val="0"/>
                </a:spcBef>
                <a:spcAft>
                  <a:spcPct val="0"/>
                </a:spcAft>
                <a:defRPr sz="2400">
                  <a:latin typeface="Times" pitchFamily="18" charset="0"/>
                </a:defRPr>
              </a:lvl8pPr>
              <a:lvl9pPr marL="3886200" indent="-228600" algn="ctr" eaLnBrk="0" fontAlgn="base" hangingPunct="0">
                <a:spcBef>
                  <a:spcPct val="0"/>
                </a:spcBef>
                <a:spcAft>
                  <a:spcPct val="0"/>
                </a:spcAft>
                <a:defRPr sz="2400">
                  <a:latin typeface="Times" pitchFamily="18" charset="0"/>
                </a:defRPr>
              </a:lvl9pPr>
            </a:lstStyle>
            <a:p>
              <a:r>
                <a:rPr lang="sv-SE" altLang="sv-SE" sz="2000" dirty="0">
                  <a:solidFill>
                    <a:schemeClr val="tx1"/>
                  </a:solidFill>
                </a:rPr>
                <a:t>Så att du kan fortsätta leva som du vill efter pension:</a:t>
              </a:r>
            </a:p>
            <a:p>
              <a:r>
                <a:rPr lang="sv-SE" altLang="sv-SE" sz="2000" dirty="0">
                  <a:solidFill>
                    <a:schemeClr val="tx1"/>
                  </a:solidFill>
                </a:rPr>
                <a:t>80% av din bruttolön i pension.</a:t>
              </a:r>
            </a:p>
          </p:txBody>
        </p:sp>
        <p:cxnSp>
          <p:nvCxnSpPr>
            <p:cNvPr id="22" name="Rak pil 21">
              <a:extLst>
                <a:ext uri="{FF2B5EF4-FFF2-40B4-BE49-F238E27FC236}">
                  <a16:creationId xmlns:a16="http://schemas.microsoft.com/office/drawing/2014/main" id="{BE03CA92-A4E6-8F57-3D37-878314C23048}"/>
                </a:ext>
              </a:extLst>
            </p:cNvPr>
            <p:cNvCxnSpPr/>
            <p:nvPr/>
          </p:nvCxnSpPr>
          <p:spPr>
            <a:xfrm flipH="1">
              <a:off x="644237" y="2576583"/>
              <a:ext cx="5457995" cy="0"/>
            </a:xfrm>
            <a:prstGeom prst="straightConnector1">
              <a:avLst/>
            </a:prstGeom>
            <a:ln w="38100">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23" name="Rak pil 23">
              <a:extLst>
                <a:ext uri="{FF2B5EF4-FFF2-40B4-BE49-F238E27FC236}">
                  <a16:creationId xmlns:a16="http://schemas.microsoft.com/office/drawing/2014/main" id="{16554D86-08A9-48D1-BE57-68FB1C0030A5}"/>
                </a:ext>
              </a:extLst>
            </p:cNvPr>
            <p:cNvCxnSpPr/>
            <p:nvPr/>
          </p:nvCxnSpPr>
          <p:spPr>
            <a:xfrm>
              <a:off x="6101597" y="2576583"/>
              <a:ext cx="5331881" cy="27251"/>
            </a:xfrm>
            <a:prstGeom prst="straightConnector1">
              <a:avLst/>
            </a:prstGeom>
            <a:ln w="38100">
              <a:solidFill>
                <a:schemeClr val="accent1"/>
              </a:solidFill>
              <a:tailEnd type="arrow"/>
            </a:ln>
          </p:spPr>
          <p:style>
            <a:lnRef idx="1">
              <a:schemeClr val="accent1"/>
            </a:lnRef>
            <a:fillRef idx="0">
              <a:schemeClr val="accent1"/>
            </a:fillRef>
            <a:effectRef idx="0">
              <a:schemeClr val="accent1"/>
            </a:effectRef>
            <a:fontRef idx="minor">
              <a:schemeClr val="tx1"/>
            </a:fontRef>
          </p:style>
        </p:cxnSp>
        <p:sp>
          <p:nvSpPr>
            <p:cNvPr id="24" name="Text Box 7">
              <a:extLst>
                <a:ext uri="{FF2B5EF4-FFF2-40B4-BE49-F238E27FC236}">
                  <a16:creationId xmlns:a16="http://schemas.microsoft.com/office/drawing/2014/main" id="{85E987EB-2459-1E9A-AEE6-7542898075BE}"/>
                </a:ext>
              </a:extLst>
            </p:cNvPr>
            <p:cNvSpPr txBox="1">
              <a:spLocks noChangeArrowheads="1"/>
            </p:cNvSpPr>
            <p:nvPr/>
          </p:nvSpPr>
          <p:spPr bwMode="auto">
            <a:xfrm>
              <a:off x="824323" y="3191080"/>
              <a:ext cx="3359151" cy="1585913"/>
            </a:xfrm>
            <a:prstGeom prst="rect">
              <a:avLst/>
            </a:prstGeom>
            <a:solidFill>
              <a:schemeClr val="accent2"/>
            </a:solidFill>
            <a:ln w="19050">
              <a:noFill/>
              <a:prstDash val="lgDash"/>
              <a:miter lim="800000"/>
              <a:headEnd/>
              <a:tailEnd/>
            </a:ln>
            <a:effectLst/>
          </p:spPr>
          <p:txBody>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algn="ctr" eaLnBrk="0" fontAlgn="base" hangingPunct="0">
                <a:spcBef>
                  <a:spcPct val="0"/>
                </a:spcBef>
                <a:spcAft>
                  <a:spcPct val="0"/>
                </a:spcAft>
                <a:defRPr sz="2400">
                  <a:solidFill>
                    <a:schemeClr val="tx1"/>
                  </a:solidFill>
                  <a:latin typeface="Times" pitchFamily="18" charset="0"/>
                </a:defRPr>
              </a:lvl6pPr>
              <a:lvl7pPr marL="2971800" indent="-228600" algn="ctr" eaLnBrk="0" fontAlgn="base" hangingPunct="0">
                <a:spcBef>
                  <a:spcPct val="0"/>
                </a:spcBef>
                <a:spcAft>
                  <a:spcPct val="0"/>
                </a:spcAft>
                <a:defRPr sz="2400">
                  <a:solidFill>
                    <a:schemeClr val="tx1"/>
                  </a:solidFill>
                  <a:latin typeface="Times" pitchFamily="18" charset="0"/>
                </a:defRPr>
              </a:lvl7pPr>
              <a:lvl8pPr marL="3429000" indent="-228600" algn="ctr" eaLnBrk="0" fontAlgn="base" hangingPunct="0">
                <a:spcBef>
                  <a:spcPct val="0"/>
                </a:spcBef>
                <a:spcAft>
                  <a:spcPct val="0"/>
                </a:spcAft>
                <a:defRPr sz="2400">
                  <a:solidFill>
                    <a:schemeClr val="tx1"/>
                  </a:solidFill>
                  <a:latin typeface="Times" pitchFamily="18" charset="0"/>
                </a:defRPr>
              </a:lvl8pPr>
              <a:lvl9pPr marL="3886200" indent="-228600" algn="ctr" eaLnBrk="0" fontAlgn="base" hangingPunct="0">
                <a:spcBef>
                  <a:spcPct val="0"/>
                </a:spcBef>
                <a:spcAft>
                  <a:spcPct val="0"/>
                </a:spcAft>
                <a:defRPr sz="2400">
                  <a:solidFill>
                    <a:schemeClr val="tx1"/>
                  </a:solidFill>
                  <a:latin typeface="Times" pitchFamily="18" charset="0"/>
                </a:defRPr>
              </a:lvl9pPr>
            </a:lstStyle>
            <a:p>
              <a:pPr>
                <a:spcBef>
                  <a:spcPct val="50000"/>
                </a:spcBef>
              </a:pPr>
              <a:r>
                <a:rPr lang="sv-SE" altLang="sv-SE" sz="2000" dirty="0">
                  <a:latin typeface="+mn-lt"/>
                </a:rPr>
                <a:t>Så att du alltid är rustad för oförutsedda utgifter:</a:t>
              </a:r>
            </a:p>
            <a:p>
              <a:pPr marL="342900" indent="-342900">
                <a:spcBef>
                  <a:spcPct val="50000"/>
                </a:spcBef>
                <a:buFont typeface="Arial" panose="020B0604020202020204" pitchFamily="34" charset="0"/>
                <a:buChar char="•"/>
              </a:pPr>
              <a:r>
                <a:rPr lang="sv-SE" altLang="sv-SE" sz="2000" dirty="0">
                  <a:latin typeface="+mn-lt"/>
                </a:rPr>
                <a:t>2 månadslöner före skatt.</a:t>
              </a:r>
            </a:p>
          </p:txBody>
        </p:sp>
      </p:grpSp>
    </p:spTree>
    <p:extLst>
      <p:ext uri="{BB962C8B-B14F-4D97-AF65-F5344CB8AC3E}">
        <p14:creationId xmlns:p14="http://schemas.microsoft.com/office/powerpoint/2010/main" val="25018391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20BD7C5-3032-75F9-9596-E8FD66BF7A4D}"/>
              </a:ext>
            </a:extLst>
          </p:cNvPr>
          <p:cNvSpPr>
            <a:spLocks noGrp="1"/>
          </p:cNvSpPr>
          <p:nvPr>
            <p:ph type="title"/>
          </p:nvPr>
        </p:nvSpPr>
        <p:spPr/>
        <p:txBody>
          <a:bodyPr/>
          <a:lstStyle/>
          <a:p>
            <a:r>
              <a:rPr lang="sv-SE" dirty="0"/>
              <a:t>HUR NÅR JAG TILL DEN DÄR TRYGGA EKONOMIN DÅ?</a:t>
            </a:r>
          </a:p>
        </p:txBody>
      </p:sp>
      <p:sp>
        <p:nvSpPr>
          <p:cNvPr id="4" name="Platshållare för text 3">
            <a:extLst>
              <a:ext uri="{FF2B5EF4-FFF2-40B4-BE49-F238E27FC236}">
                <a16:creationId xmlns:a16="http://schemas.microsoft.com/office/drawing/2014/main" id="{6B5F8E86-FF3F-993E-7A45-662623EF3102}"/>
              </a:ext>
            </a:extLst>
          </p:cNvPr>
          <p:cNvSpPr>
            <a:spLocks noGrp="1"/>
          </p:cNvSpPr>
          <p:nvPr>
            <p:ph type="body" sz="quarter" idx="11"/>
          </p:nvPr>
        </p:nvSpPr>
        <p:spPr>
          <a:xfrm>
            <a:off x="809624" y="6379463"/>
            <a:ext cx="2114806" cy="257369"/>
          </a:xfrm>
        </p:spPr>
        <p:txBody>
          <a:bodyPr wrap="none">
            <a:spAutoFit/>
          </a:bodyPr>
          <a:lstStyle/>
          <a:p>
            <a:r>
              <a:rPr lang="sv-SE" dirty="0"/>
              <a:t>JÄMSTÄLLDHET BÖRJAR I PLÅNBOKEN</a:t>
            </a:r>
          </a:p>
        </p:txBody>
      </p:sp>
      <p:sp>
        <p:nvSpPr>
          <p:cNvPr id="3" name="Rektangel 2">
            <a:extLst>
              <a:ext uri="{FF2B5EF4-FFF2-40B4-BE49-F238E27FC236}">
                <a16:creationId xmlns:a16="http://schemas.microsoft.com/office/drawing/2014/main" id="{52E65BEC-2A37-7679-5784-2AD797B84451}"/>
              </a:ext>
            </a:extLst>
          </p:cNvPr>
          <p:cNvSpPr/>
          <p:nvPr/>
        </p:nvSpPr>
        <p:spPr>
          <a:xfrm>
            <a:off x="5546690" y="6636832"/>
            <a:ext cx="994787" cy="145805"/>
          </a:xfrm>
          <a:prstGeom prst="rect">
            <a:avLst/>
          </a:prstGeom>
          <a:solidFill>
            <a:srgbClr val="F1F0ED"/>
          </a:solidFill>
          <a:ln>
            <a:solidFill>
              <a:srgbClr val="F1F0E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19" name="Grupp 18">
            <a:extLst>
              <a:ext uri="{FF2B5EF4-FFF2-40B4-BE49-F238E27FC236}">
                <a16:creationId xmlns:a16="http://schemas.microsoft.com/office/drawing/2014/main" id="{E6D8E5D4-0087-6DDA-6AC6-9EA085343AE1}"/>
              </a:ext>
            </a:extLst>
          </p:cNvPr>
          <p:cNvGrpSpPr/>
          <p:nvPr/>
        </p:nvGrpSpPr>
        <p:grpSpPr>
          <a:xfrm>
            <a:off x="3318188" y="1424235"/>
            <a:ext cx="5082099" cy="4867752"/>
            <a:chOff x="3113211" y="1138981"/>
            <a:chExt cx="5756877" cy="5514070"/>
          </a:xfrm>
        </p:grpSpPr>
        <p:sp>
          <p:nvSpPr>
            <p:cNvPr id="9" name="Cirkel 15">
              <a:extLst>
                <a:ext uri="{FF2B5EF4-FFF2-40B4-BE49-F238E27FC236}">
                  <a16:creationId xmlns:a16="http://schemas.microsoft.com/office/drawing/2014/main" id="{84432973-F649-507E-98A5-CA9DDFA12332}"/>
                </a:ext>
              </a:extLst>
            </p:cNvPr>
            <p:cNvSpPr/>
            <p:nvPr/>
          </p:nvSpPr>
          <p:spPr>
            <a:xfrm rot="3358528">
              <a:off x="6132313" y="1138981"/>
              <a:ext cx="840185" cy="840185"/>
            </a:xfrm>
            <a:prstGeom prst="pie">
              <a:avLst>
                <a:gd name="adj1" fmla="val 14221445"/>
                <a:gd name="adj2" fmla="val 16200000"/>
              </a:avLst>
            </a:prstGeom>
            <a:solidFill>
              <a:schemeClr val="bg1"/>
            </a:solidFill>
            <a:ln>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144000" tIns="144000" rIns="144000" bIns="144000" numCol="1" spcCol="0" rtlCol="0" fromWordArt="0" anchor="t" anchorCtr="0" forceAA="0" compatLnSpc="1">
              <a:prstTxWarp prst="textNoShape">
                <a:avLst/>
              </a:prstTxWarp>
              <a:noAutofit/>
            </a:bodyPr>
            <a:lstStyle/>
            <a:p>
              <a:pPr algn="ctr"/>
              <a:endParaRPr lang="sv-SE" sz="1867" dirty="0" err="1">
                <a:solidFill>
                  <a:schemeClr val="accent1"/>
                </a:solidFill>
                <a:ea typeface="Arial" charset="0"/>
                <a:cs typeface="Arial" charset="0"/>
              </a:endParaRPr>
            </a:p>
          </p:txBody>
        </p:sp>
        <p:cxnSp>
          <p:nvCxnSpPr>
            <p:cNvPr id="10" name="Rak pil 9">
              <a:extLst>
                <a:ext uri="{FF2B5EF4-FFF2-40B4-BE49-F238E27FC236}">
                  <a16:creationId xmlns:a16="http://schemas.microsoft.com/office/drawing/2014/main" id="{90F769D9-7733-8C73-7136-C3813E53B09E}"/>
                </a:ext>
              </a:extLst>
            </p:cNvPr>
            <p:cNvCxnSpPr>
              <a:cxnSpLocks/>
            </p:cNvCxnSpPr>
            <p:nvPr/>
          </p:nvCxnSpPr>
          <p:spPr>
            <a:xfrm flipH="1">
              <a:off x="6193239" y="2363153"/>
              <a:ext cx="5371" cy="1035744"/>
            </a:xfrm>
            <a:prstGeom prst="straightConnector1">
              <a:avLst/>
            </a:prstGeom>
            <a:solidFill>
              <a:schemeClr val="bg1"/>
            </a:solidFill>
            <a:ln w="38100">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1" name="textruta 10">
              <a:extLst>
                <a:ext uri="{FF2B5EF4-FFF2-40B4-BE49-F238E27FC236}">
                  <a16:creationId xmlns:a16="http://schemas.microsoft.com/office/drawing/2014/main" id="{59755A03-3931-AA22-B836-3DD6C0046F03}"/>
                </a:ext>
              </a:extLst>
            </p:cNvPr>
            <p:cNvSpPr txBox="1"/>
            <p:nvPr/>
          </p:nvSpPr>
          <p:spPr>
            <a:xfrm>
              <a:off x="7316108" y="4680076"/>
              <a:ext cx="624000" cy="240000"/>
            </a:xfrm>
            <a:prstGeom prst="rect">
              <a:avLst/>
            </a:prstGeom>
            <a:noFill/>
          </p:spPr>
          <p:txBody>
            <a:bodyPr wrap="square" lIns="0" tIns="0" rIns="0" bIns="0" rtlCol="0" anchor="ctr">
              <a:noAutofit/>
            </a:bodyPr>
            <a:lstStyle>
              <a:defPPr>
                <a:defRPr lang="sv-SE"/>
              </a:defPPr>
              <a:lvl1pPr algn="ctr">
                <a:defRPr sz="1400" b="1">
                  <a:solidFill>
                    <a:schemeClr val="accent1"/>
                  </a:solidFill>
                </a:defRPr>
              </a:lvl1pPr>
            </a:lstStyle>
            <a:p>
              <a:r>
                <a:rPr lang="sv-SE" sz="1867" dirty="0"/>
                <a:t>5%</a:t>
              </a:r>
            </a:p>
          </p:txBody>
        </p:sp>
        <p:sp>
          <p:nvSpPr>
            <p:cNvPr id="12" name="textruta 11">
              <a:extLst>
                <a:ext uri="{FF2B5EF4-FFF2-40B4-BE49-F238E27FC236}">
                  <a16:creationId xmlns:a16="http://schemas.microsoft.com/office/drawing/2014/main" id="{88B961C1-0888-62FB-1685-C85E913A0B36}"/>
                </a:ext>
              </a:extLst>
            </p:cNvPr>
            <p:cNvSpPr txBox="1"/>
            <p:nvPr/>
          </p:nvSpPr>
          <p:spPr>
            <a:xfrm>
              <a:off x="4622888" y="4639228"/>
              <a:ext cx="624000" cy="240000"/>
            </a:xfrm>
            <a:prstGeom prst="rect">
              <a:avLst/>
            </a:prstGeom>
            <a:noFill/>
          </p:spPr>
          <p:txBody>
            <a:bodyPr wrap="square" lIns="0" tIns="0" rIns="0" bIns="0" rtlCol="0" anchor="ctr">
              <a:noAutofit/>
            </a:bodyPr>
            <a:lstStyle>
              <a:defPPr>
                <a:defRPr lang="sv-SE"/>
              </a:defPPr>
              <a:lvl1pPr algn="ctr">
                <a:defRPr sz="1400" b="1">
                  <a:solidFill>
                    <a:schemeClr val="accent1"/>
                  </a:solidFill>
                </a:defRPr>
              </a:lvl1pPr>
            </a:lstStyle>
            <a:p>
              <a:r>
                <a:rPr lang="sv-SE" sz="1867" dirty="0"/>
                <a:t>5%</a:t>
              </a:r>
            </a:p>
          </p:txBody>
        </p:sp>
        <p:pic>
          <p:nvPicPr>
            <p:cNvPr id="13" name="Picture 2" descr="Tankebubbla pengar Digital RGB, NEG, png, svg, eps">
              <a:extLst>
                <a:ext uri="{FF2B5EF4-FFF2-40B4-BE49-F238E27FC236}">
                  <a16:creationId xmlns:a16="http://schemas.microsoft.com/office/drawing/2014/main" id="{C13FC750-8901-6E0D-626B-99178B5B8981}"/>
                </a:ext>
              </a:extLst>
            </p:cNvPr>
            <p:cNvPicPr>
              <a:picLocks noChangeAspect="1" noChangeArrowheads="1"/>
            </p:cNvPicPr>
            <p:nvPr/>
          </p:nvPicPr>
          <p:blipFill>
            <a:blip r:embed="rId3" cstate="email">
              <a:duotone>
                <a:schemeClr val="accent1">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7811755" y="5059417"/>
              <a:ext cx="1058333" cy="136559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6" descr="Hängmatta">
              <a:extLst>
                <a:ext uri="{FF2B5EF4-FFF2-40B4-BE49-F238E27FC236}">
                  <a16:creationId xmlns:a16="http://schemas.microsoft.com/office/drawing/2014/main" id="{F84A016C-F4AD-891F-75E3-1ED63218BBB2}"/>
                </a:ext>
              </a:extLst>
            </p:cNvPr>
            <p:cNvPicPr>
              <a:picLocks noChangeAspect="1" noChangeArrowheads="1"/>
            </p:cNvPicPr>
            <p:nvPr/>
          </p:nvPicPr>
          <p:blipFill>
            <a:blip r:embed="rId4" cstate="email">
              <a:duotone>
                <a:schemeClr val="accent1">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3113211" y="4831374"/>
              <a:ext cx="1821677" cy="1821677"/>
            </a:xfrm>
            <a:prstGeom prst="rect">
              <a:avLst/>
            </a:prstGeom>
            <a:noFill/>
            <a:extLst>
              <a:ext uri="{909E8E84-426E-40DD-AFC4-6F175D3DCCD1}">
                <a14:hiddenFill xmlns:a14="http://schemas.microsoft.com/office/drawing/2010/main">
                  <a:solidFill>
                    <a:srgbClr val="FFFFFF"/>
                  </a:solidFill>
                </a14:hiddenFill>
              </a:ext>
            </a:extLst>
          </p:spPr>
        </p:pic>
        <p:cxnSp>
          <p:nvCxnSpPr>
            <p:cNvPr id="15" name="Rak pilkoppling 14">
              <a:extLst>
                <a:ext uri="{FF2B5EF4-FFF2-40B4-BE49-F238E27FC236}">
                  <a16:creationId xmlns:a16="http://schemas.microsoft.com/office/drawing/2014/main" id="{2607A999-F647-FD88-AA0A-B282571E4C18}"/>
                </a:ext>
              </a:extLst>
            </p:cNvPr>
            <p:cNvCxnSpPr>
              <a:cxnSpLocks/>
            </p:cNvCxnSpPr>
            <p:nvPr/>
          </p:nvCxnSpPr>
          <p:spPr>
            <a:xfrm>
              <a:off x="6831775" y="4759228"/>
              <a:ext cx="796333" cy="71440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6" name="Rak pilkoppling 15">
              <a:extLst>
                <a:ext uri="{FF2B5EF4-FFF2-40B4-BE49-F238E27FC236}">
                  <a16:creationId xmlns:a16="http://schemas.microsoft.com/office/drawing/2014/main" id="{E7C95B39-25DF-A05F-BB5A-B8F8D2A7E711}"/>
                </a:ext>
              </a:extLst>
            </p:cNvPr>
            <p:cNvCxnSpPr>
              <a:cxnSpLocks/>
            </p:cNvCxnSpPr>
            <p:nvPr/>
          </p:nvCxnSpPr>
          <p:spPr>
            <a:xfrm flipH="1">
              <a:off x="4934888" y="4740043"/>
              <a:ext cx="662517" cy="66792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pic>
          <p:nvPicPr>
            <p:cNvPr id="17" name="Picture 14">
              <a:extLst>
                <a:ext uri="{FF2B5EF4-FFF2-40B4-BE49-F238E27FC236}">
                  <a16:creationId xmlns:a16="http://schemas.microsoft.com/office/drawing/2014/main" id="{435F953A-381D-B9DE-ADCD-C00FE6B0209E}"/>
                </a:ext>
              </a:extLst>
            </p:cNvPr>
            <p:cNvPicPr>
              <a:picLocks noChangeAspect="1" noChangeArrowheads="1"/>
            </p:cNvPicPr>
            <p:nvPr/>
          </p:nvPicPr>
          <p:blipFill>
            <a:blip r:embed="rId5" cstate="email">
              <a:duotone>
                <a:schemeClr val="accent1">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5536855" y="3419743"/>
              <a:ext cx="1436171" cy="1093325"/>
            </a:xfrm>
            <a:prstGeom prst="rect">
              <a:avLst/>
            </a:prstGeom>
            <a:noFill/>
            <a:extLst>
              <a:ext uri="{909E8E84-426E-40DD-AFC4-6F175D3DCCD1}">
                <a14:hiddenFill xmlns:a14="http://schemas.microsoft.com/office/drawing/2010/main">
                  <a:solidFill>
                    <a:srgbClr val="FFFFFF"/>
                  </a:solidFill>
                </a14:hiddenFill>
              </a:ext>
            </a:extLst>
          </p:spPr>
        </p:pic>
        <p:sp>
          <p:nvSpPr>
            <p:cNvPr id="18" name="textruta 17">
              <a:extLst>
                <a:ext uri="{FF2B5EF4-FFF2-40B4-BE49-F238E27FC236}">
                  <a16:creationId xmlns:a16="http://schemas.microsoft.com/office/drawing/2014/main" id="{C0504BBA-E9ED-4749-BC3C-49A7E08983E0}"/>
                </a:ext>
              </a:extLst>
            </p:cNvPr>
            <p:cNvSpPr txBox="1"/>
            <p:nvPr/>
          </p:nvSpPr>
          <p:spPr>
            <a:xfrm>
              <a:off x="5435479" y="1231900"/>
              <a:ext cx="2044700" cy="1093325"/>
            </a:xfrm>
            <a:prstGeom prst="rect">
              <a:avLst/>
            </a:prstGeom>
            <a:noFill/>
          </p:spPr>
          <p:txBody>
            <a:bodyPr wrap="square" lIns="0" tIns="0" rIns="0" bIns="0" rtlCol="0">
              <a:noAutofit/>
            </a:bodyPr>
            <a:lstStyle/>
            <a:p>
              <a:r>
                <a:rPr lang="sv-SE" sz="7200" b="1" dirty="0">
                  <a:solidFill>
                    <a:schemeClr val="accent1"/>
                  </a:solidFill>
                </a:rPr>
                <a:t>10 %</a:t>
              </a:r>
            </a:p>
          </p:txBody>
        </p:sp>
      </p:grpSp>
    </p:spTree>
    <p:extLst>
      <p:ext uri="{BB962C8B-B14F-4D97-AF65-F5344CB8AC3E}">
        <p14:creationId xmlns:p14="http://schemas.microsoft.com/office/powerpoint/2010/main" val="21027002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64A889-2D59-81F9-E952-4CB7C8AF88BB}"/>
              </a:ext>
            </a:extLst>
          </p:cNvPr>
          <p:cNvSpPr>
            <a:spLocks noGrp="1"/>
          </p:cNvSpPr>
          <p:nvPr>
            <p:ph type="title"/>
          </p:nvPr>
        </p:nvSpPr>
        <p:spPr/>
        <p:txBody>
          <a:bodyPr/>
          <a:lstStyle/>
          <a:p>
            <a:r>
              <a:rPr lang="sv-SE" dirty="0"/>
              <a:t>VAD GER PENSION?</a:t>
            </a:r>
          </a:p>
        </p:txBody>
      </p:sp>
      <p:sp>
        <p:nvSpPr>
          <p:cNvPr id="3" name="Platshållare för innehåll 2">
            <a:extLst>
              <a:ext uri="{FF2B5EF4-FFF2-40B4-BE49-F238E27FC236}">
                <a16:creationId xmlns:a16="http://schemas.microsoft.com/office/drawing/2014/main" id="{B3275AAF-2321-12D1-C6BD-CE8AD59FE065}"/>
              </a:ext>
            </a:extLst>
          </p:cNvPr>
          <p:cNvSpPr>
            <a:spLocks noGrp="1"/>
          </p:cNvSpPr>
          <p:nvPr>
            <p:ph idx="1"/>
          </p:nvPr>
        </p:nvSpPr>
        <p:spPr>
          <a:xfrm>
            <a:off x="592692" y="1376697"/>
            <a:ext cx="5118100" cy="4351338"/>
          </a:xfrm>
        </p:spPr>
        <p:txBody>
          <a:bodyPr>
            <a:normAutofit/>
          </a:bodyPr>
          <a:lstStyle/>
          <a:p>
            <a:r>
              <a:rPr lang="sv-SE" dirty="0">
                <a:latin typeface="Calibri" panose="020F0502020204030204" pitchFamily="34" charset="0"/>
              </a:rPr>
              <a:t>Deklarerad inkomst – vilken lön du har eller har haft</a:t>
            </a:r>
          </a:p>
          <a:p>
            <a:r>
              <a:rPr lang="sv-SE" dirty="0">
                <a:latin typeface="Calibri" panose="020F0502020204030204" pitchFamily="34" charset="0"/>
              </a:rPr>
              <a:t>Hur många år du har jobbat</a:t>
            </a:r>
          </a:p>
          <a:p>
            <a:r>
              <a:rPr lang="sv-SE" dirty="0">
                <a:latin typeface="Calibri" panose="020F0502020204030204" pitchFamily="34" charset="0"/>
              </a:rPr>
              <a:t>Om du har tjänstepension</a:t>
            </a:r>
          </a:p>
          <a:p>
            <a:r>
              <a:rPr lang="sv-SE" dirty="0">
                <a:latin typeface="Calibri" panose="020F0502020204030204" pitchFamily="34" charset="0"/>
              </a:rPr>
              <a:t>Om du har privat sparande</a:t>
            </a:r>
          </a:p>
          <a:p>
            <a:r>
              <a:rPr lang="sv-SE" dirty="0">
                <a:latin typeface="Calibri" panose="020F0502020204030204" pitchFamily="34" charset="0"/>
              </a:rPr>
              <a:t>När du tar ut din pension och under hur lång tid</a:t>
            </a:r>
          </a:p>
          <a:p>
            <a:r>
              <a:rPr lang="sv-SE" dirty="0">
                <a:latin typeface="Calibri" panose="020F0502020204030204" pitchFamily="34" charset="0"/>
              </a:rPr>
              <a:t>Avkastningen på premiepension, tjänstepensionen och ev. privat sparande</a:t>
            </a:r>
          </a:p>
          <a:p>
            <a:r>
              <a:rPr lang="sv-SE" dirty="0">
                <a:latin typeface="Calibri" panose="020F0502020204030204" pitchFamily="34" charset="0"/>
              </a:rPr>
              <a:t>Om du har valt till efterlevandeskydd</a:t>
            </a:r>
          </a:p>
          <a:p>
            <a:pPr marL="0" indent="0">
              <a:buNone/>
            </a:pPr>
            <a:endParaRPr lang="sv-SE" dirty="0"/>
          </a:p>
        </p:txBody>
      </p:sp>
      <p:sp>
        <p:nvSpPr>
          <p:cNvPr id="4" name="Platshållare för text 3">
            <a:extLst>
              <a:ext uri="{FF2B5EF4-FFF2-40B4-BE49-F238E27FC236}">
                <a16:creationId xmlns:a16="http://schemas.microsoft.com/office/drawing/2014/main" id="{C454AC17-3C18-2665-6B37-7A5BF279CFFE}"/>
              </a:ext>
            </a:extLst>
          </p:cNvPr>
          <p:cNvSpPr>
            <a:spLocks noGrp="1"/>
          </p:cNvSpPr>
          <p:nvPr>
            <p:ph type="body" sz="quarter" idx="11"/>
          </p:nvPr>
        </p:nvSpPr>
        <p:spPr>
          <a:xfrm>
            <a:off x="809624" y="6379463"/>
            <a:ext cx="2114806" cy="257369"/>
          </a:xfrm>
        </p:spPr>
        <p:txBody>
          <a:bodyPr wrap="none">
            <a:spAutoFit/>
          </a:bodyPr>
          <a:lstStyle/>
          <a:p>
            <a:r>
              <a:rPr lang="sv-SE" dirty="0"/>
              <a:t>JÄMSTÄLLDHET BÖRJAR I PLÅNBOKEN</a:t>
            </a:r>
          </a:p>
        </p:txBody>
      </p:sp>
      <p:pic>
        <p:nvPicPr>
          <p:cNvPr id="8" name="Platshållare för bild 7">
            <a:extLst>
              <a:ext uri="{FF2B5EF4-FFF2-40B4-BE49-F238E27FC236}">
                <a16:creationId xmlns:a16="http://schemas.microsoft.com/office/drawing/2014/main" id="{A7EB13F9-13CB-EBF1-2974-B17587021FE2}"/>
              </a:ext>
            </a:extLst>
          </p:cNvPr>
          <p:cNvPicPr>
            <a:picLocks noGrp="1" noChangeAspect="1"/>
          </p:cNvPicPr>
          <p:nvPr>
            <p:ph type="pic" sz="quarter" idx="13"/>
          </p:nvPr>
        </p:nvPicPr>
        <p:blipFill>
          <a:blip r:embed="rId3" cstate="email">
            <a:extLst>
              <a:ext uri="{28A0092B-C50C-407E-A947-70E740481C1C}">
                <a14:useLocalDpi xmlns:a14="http://schemas.microsoft.com/office/drawing/2010/main"/>
              </a:ext>
            </a:extLst>
          </a:blip>
          <a:srcRect/>
          <a:stretch>
            <a:fillRect/>
          </a:stretch>
        </p:blipFill>
        <p:spPr/>
      </p:pic>
      <p:sp>
        <p:nvSpPr>
          <p:cNvPr id="9" name="Rektangel 8">
            <a:extLst>
              <a:ext uri="{FF2B5EF4-FFF2-40B4-BE49-F238E27FC236}">
                <a16:creationId xmlns:a16="http://schemas.microsoft.com/office/drawing/2014/main" id="{B49A92E3-15BA-8C55-D43D-707ABDB15220}"/>
              </a:ext>
            </a:extLst>
          </p:cNvPr>
          <p:cNvSpPr/>
          <p:nvPr/>
        </p:nvSpPr>
        <p:spPr>
          <a:xfrm>
            <a:off x="5546690" y="6636832"/>
            <a:ext cx="994787" cy="145805"/>
          </a:xfrm>
          <a:prstGeom prst="rect">
            <a:avLst/>
          </a:prstGeom>
          <a:solidFill>
            <a:srgbClr val="F1F0ED"/>
          </a:solidFill>
          <a:ln>
            <a:solidFill>
              <a:srgbClr val="F1F0E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0563463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latshållare för bild 8">
            <a:extLst>
              <a:ext uri="{FF2B5EF4-FFF2-40B4-BE49-F238E27FC236}">
                <a16:creationId xmlns:a16="http://schemas.microsoft.com/office/drawing/2014/main" id="{049A1DC6-D2A7-846C-B594-D55242E3195E}"/>
              </a:ext>
            </a:extLst>
          </p:cNvPr>
          <p:cNvPicPr>
            <a:picLocks noGrp="1" noChangeAspect="1"/>
          </p:cNvPicPr>
          <p:nvPr>
            <p:ph type="pic" sz="quarter" idx="10"/>
          </p:nvPr>
        </p:nvPicPr>
        <p:blipFill>
          <a:blip r:embed="rId3" cstate="email">
            <a:extLst>
              <a:ext uri="{BEBA8EAE-BF5A-486C-A8C5-ECC9F3942E4B}">
                <a14:imgProps xmlns:a14="http://schemas.microsoft.com/office/drawing/2010/main">
                  <a14:imgLayer r:embed="rId4">
                    <a14:imgEffect>
                      <a14:brightnessContrast bright="-40000"/>
                    </a14:imgEffect>
                  </a14:imgLayer>
                </a14:imgProps>
              </a:ext>
              <a:ext uri="{28A0092B-C50C-407E-A947-70E740481C1C}">
                <a14:useLocalDpi xmlns:a14="http://schemas.microsoft.com/office/drawing/2010/main"/>
              </a:ext>
            </a:extLst>
          </a:blip>
          <a:srcRect/>
          <a:stretch/>
        </p:blipFill>
        <p:spPr>
          <a:xfrm>
            <a:off x="10355" y="5824"/>
            <a:ext cx="12171290" cy="6846351"/>
          </a:xfrm>
        </p:spPr>
      </p:pic>
      <p:sp>
        <p:nvSpPr>
          <p:cNvPr id="2" name="Platshållare för text 1">
            <a:extLst>
              <a:ext uri="{FF2B5EF4-FFF2-40B4-BE49-F238E27FC236}">
                <a16:creationId xmlns:a16="http://schemas.microsoft.com/office/drawing/2014/main" id="{12F773FF-155B-75EB-C94C-62199EF62ED3}"/>
              </a:ext>
            </a:extLst>
          </p:cNvPr>
          <p:cNvSpPr>
            <a:spLocks noGrp="1"/>
          </p:cNvSpPr>
          <p:nvPr>
            <p:ph type="body" sz="quarter" idx="16"/>
          </p:nvPr>
        </p:nvSpPr>
        <p:spPr>
          <a:xfrm>
            <a:off x="0" y="0"/>
            <a:ext cx="12192000" cy="6863823"/>
          </a:xfrm>
        </p:spPr>
        <p:txBody>
          <a:bodyPr/>
          <a:lstStyle/>
          <a:p>
            <a:endParaRPr lang="sv-SE" dirty="0"/>
          </a:p>
        </p:txBody>
      </p:sp>
      <p:sp>
        <p:nvSpPr>
          <p:cNvPr id="3" name="Rubrik 2">
            <a:extLst>
              <a:ext uri="{FF2B5EF4-FFF2-40B4-BE49-F238E27FC236}">
                <a16:creationId xmlns:a16="http://schemas.microsoft.com/office/drawing/2014/main" id="{1C884BD2-388C-BC03-1761-678AFAAA8E3D}"/>
              </a:ext>
            </a:extLst>
          </p:cNvPr>
          <p:cNvSpPr>
            <a:spLocks noGrp="1"/>
          </p:cNvSpPr>
          <p:nvPr>
            <p:ph type="title"/>
          </p:nvPr>
        </p:nvSpPr>
        <p:spPr>
          <a:xfrm>
            <a:off x="698904" y="803197"/>
            <a:ext cx="8583319" cy="1325563"/>
          </a:xfrm>
        </p:spPr>
        <p:txBody>
          <a:bodyPr/>
          <a:lstStyle/>
          <a:p>
            <a:pPr algn="l"/>
            <a:r>
              <a:rPr lang="sv-SE" b="1" dirty="0"/>
              <a:t>DET VIKTIGASTE ATT TA MED SIG:</a:t>
            </a:r>
          </a:p>
        </p:txBody>
      </p:sp>
      <p:sp>
        <p:nvSpPr>
          <p:cNvPr id="5" name="Platshållare för text 4">
            <a:extLst>
              <a:ext uri="{FF2B5EF4-FFF2-40B4-BE49-F238E27FC236}">
                <a16:creationId xmlns:a16="http://schemas.microsoft.com/office/drawing/2014/main" id="{8A6AD881-27D5-95B0-0F8A-629D692F7FD8}"/>
              </a:ext>
            </a:extLst>
          </p:cNvPr>
          <p:cNvSpPr>
            <a:spLocks noGrp="1"/>
          </p:cNvSpPr>
          <p:nvPr>
            <p:ph type="body" sz="quarter" idx="15"/>
          </p:nvPr>
        </p:nvSpPr>
        <p:spPr/>
        <p:txBody>
          <a:bodyPr/>
          <a:lstStyle/>
          <a:p>
            <a:endParaRPr lang="sv-SE"/>
          </a:p>
        </p:txBody>
      </p:sp>
      <p:cxnSp>
        <p:nvCxnSpPr>
          <p:cNvPr id="8" name="Rak 16">
            <a:extLst>
              <a:ext uri="{FF2B5EF4-FFF2-40B4-BE49-F238E27FC236}">
                <a16:creationId xmlns:a16="http://schemas.microsoft.com/office/drawing/2014/main" id="{48BC8736-B6DC-4A1A-B5E2-872FAA8A72BB}"/>
              </a:ext>
            </a:extLst>
          </p:cNvPr>
          <p:cNvCxnSpPr>
            <a:cxnSpLocks/>
          </p:cNvCxnSpPr>
          <p:nvPr/>
        </p:nvCxnSpPr>
        <p:spPr>
          <a:xfrm flipH="1">
            <a:off x="774673" y="1294864"/>
            <a:ext cx="979409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extruta 9">
            <a:extLst>
              <a:ext uri="{FF2B5EF4-FFF2-40B4-BE49-F238E27FC236}">
                <a16:creationId xmlns:a16="http://schemas.microsoft.com/office/drawing/2014/main" id="{AC3F2F72-FB4B-4525-A7B7-728A328895ED}"/>
              </a:ext>
            </a:extLst>
          </p:cNvPr>
          <p:cNvSpPr txBox="1"/>
          <p:nvPr/>
        </p:nvSpPr>
        <p:spPr>
          <a:xfrm>
            <a:off x="774673" y="1488787"/>
            <a:ext cx="9521471" cy="3418628"/>
          </a:xfrm>
          <a:prstGeom prst="rect">
            <a:avLst/>
          </a:prstGeom>
          <a:noFill/>
        </p:spPr>
        <p:txBody>
          <a:bodyPr wrap="square">
            <a:spAutoFit/>
          </a:bodyPr>
          <a:lstStyle/>
          <a:p>
            <a:pPr marL="342900" indent="-342900">
              <a:lnSpc>
                <a:spcPts val="3000"/>
              </a:lnSpc>
              <a:buFont typeface="Arial" panose="020B0604020202020204" pitchFamily="34" charset="0"/>
              <a:buChar char="•"/>
            </a:pPr>
            <a:r>
              <a:rPr lang="sv-SE" sz="2000" dirty="0">
                <a:solidFill>
                  <a:schemeClr val="bg1"/>
                </a:solidFill>
                <a:ea typeface="Arial" charset="0"/>
                <a:cs typeface="Arial" charset="0"/>
              </a:rPr>
              <a:t>Prata pengar med din eventuella partner.</a:t>
            </a:r>
            <a:endParaRPr lang="sv-SE" sz="2000" dirty="0">
              <a:solidFill>
                <a:schemeClr val="bg1"/>
              </a:solidFill>
              <a:effectLst/>
              <a:ea typeface="Verdana" panose="020B0604030504040204" pitchFamily="34" charset="0"/>
            </a:endParaRPr>
          </a:p>
          <a:p>
            <a:pPr marL="342900" lvl="0" indent="-342900">
              <a:buSzPts val="1000"/>
              <a:buFont typeface="Symbol" panose="05050102010706020507" pitchFamily="18" charset="2"/>
              <a:buChar char=""/>
              <a:tabLst>
                <a:tab pos="457200" algn="l"/>
              </a:tabLst>
            </a:pPr>
            <a:r>
              <a:rPr lang="sv-SE" sz="2000" dirty="0">
                <a:solidFill>
                  <a:schemeClr val="bg1"/>
                </a:solidFill>
                <a:effectLst/>
                <a:ea typeface="Times New Roman" panose="02020603050405020304" pitchFamily="18" charset="0"/>
              </a:rPr>
              <a:t>Lev jämställd, d</a:t>
            </a:r>
            <a:r>
              <a:rPr lang="sv-SE" sz="2000" dirty="0">
                <a:solidFill>
                  <a:schemeClr val="bg1"/>
                </a:solidFill>
                <a:ea typeface="Arial" charset="0"/>
                <a:cs typeface="Arial" charset="0"/>
              </a:rPr>
              <a:t>ela på föräldraledigheten, VAB och deltidsarbete. </a:t>
            </a:r>
            <a:endParaRPr lang="sv-SE" sz="2000" dirty="0">
              <a:solidFill>
                <a:schemeClr val="bg1"/>
              </a:solidFill>
              <a:effectLst/>
              <a:ea typeface="Verdana" panose="020B0604030504040204" pitchFamily="34" charset="0"/>
            </a:endParaRPr>
          </a:p>
          <a:p>
            <a:pPr marL="342900" indent="-342900">
              <a:lnSpc>
                <a:spcPts val="3000"/>
              </a:lnSpc>
              <a:buFont typeface="Arial" panose="020B0604020202020204" pitchFamily="34" charset="0"/>
              <a:buChar char="•"/>
            </a:pPr>
            <a:r>
              <a:rPr lang="sv-SE" sz="2000" dirty="0">
                <a:solidFill>
                  <a:schemeClr val="bg1"/>
                </a:solidFill>
              </a:rPr>
              <a:t>Se till att du har en grundläggande trygghet på plats; buffert, a-kassa, bolåneskydd.</a:t>
            </a:r>
            <a:endParaRPr lang="sv-SE" sz="2000" dirty="0">
              <a:solidFill>
                <a:schemeClr val="bg1"/>
              </a:solidFill>
              <a:ea typeface="Arial" charset="0"/>
              <a:cs typeface="Arial" charset="0"/>
            </a:endParaRPr>
          </a:p>
          <a:p>
            <a:pPr marL="342900" indent="-342900">
              <a:lnSpc>
                <a:spcPts val="3000"/>
              </a:lnSpc>
              <a:buFont typeface="Arial" panose="020B0604020202020204" pitchFamily="34" charset="0"/>
              <a:buChar char="•"/>
            </a:pPr>
            <a:r>
              <a:rPr lang="sv-SE" sz="2000" dirty="0">
                <a:solidFill>
                  <a:schemeClr val="bg1"/>
                </a:solidFill>
                <a:ea typeface="Arial" charset="0"/>
                <a:cs typeface="Arial" charset="0"/>
              </a:rPr>
              <a:t>Hitta sparutrymmet i vardagen och sätt av pengar till sparandet i början av månaden.</a:t>
            </a:r>
          </a:p>
          <a:p>
            <a:pPr marL="342900" indent="-342900">
              <a:lnSpc>
                <a:spcPts val="3000"/>
              </a:lnSpc>
              <a:buFont typeface="Arial" panose="020B0604020202020204" pitchFamily="34" charset="0"/>
              <a:buChar char="•"/>
            </a:pPr>
            <a:r>
              <a:rPr lang="sv-SE" sz="2000" dirty="0">
                <a:solidFill>
                  <a:schemeClr val="bg1"/>
                </a:solidFill>
              </a:rPr>
              <a:t>Nudga dig ”knuffa dig själv” i rätt riktning. </a:t>
            </a:r>
            <a:endParaRPr lang="sv-SE" sz="2000" dirty="0">
              <a:solidFill>
                <a:schemeClr val="bg1"/>
              </a:solidFill>
              <a:ea typeface="Arial" charset="0"/>
              <a:cs typeface="Arial" charset="0"/>
            </a:endParaRPr>
          </a:p>
          <a:p>
            <a:pPr marL="342900" indent="-342900">
              <a:lnSpc>
                <a:spcPts val="3000"/>
              </a:lnSpc>
              <a:buFont typeface="Arial" panose="020B0604020202020204" pitchFamily="34" charset="0"/>
              <a:buChar char="•"/>
            </a:pPr>
            <a:r>
              <a:rPr lang="sv-SE" sz="2000" dirty="0">
                <a:solidFill>
                  <a:schemeClr val="bg1"/>
                </a:solidFill>
                <a:ea typeface="Arial" charset="0"/>
                <a:cs typeface="Arial" charset="0"/>
              </a:rPr>
              <a:t>Gör dig inte beroende av någon annan. Ha gärna ett eget frihetskapital.</a:t>
            </a:r>
          </a:p>
          <a:p>
            <a:pPr marL="342900" indent="-342900">
              <a:lnSpc>
                <a:spcPts val="3000"/>
              </a:lnSpc>
              <a:buFont typeface="Arial" panose="020B0604020202020204" pitchFamily="34" charset="0"/>
              <a:buChar char="•"/>
            </a:pPr>
            <a:r>
              <a:rPr lang="sv-SE" sz="2000" dirty="0">
                <a:solidFill>
                  <a:schemeClr val="bg1"/>
                </a:solidFill>
                <a:ea typeface="Arial" charset="0"/>
                <a:cs typeface="Arial" charset="0"/>
              </a:rPr>
              <a:t>Logga in på minpension och planera din pension.</a:t>
            </a:r>
          </a:p>
          <a:p>
            <a:pPr marL="342900" indent="-342900">
              <a:lnSpc>
                <a:spcPts val="3000"/>
              </a:lnSpc>
              <a:buFont typeface="Arial" panose="020B0604020202020204" pitchFamily="34" charset="0"/>
              <a:buChar char="•"/>
            </a:pPr>
            <a:r>
              <a:rPr lang="sv-SE" sz="2000" dirty="0">
                <a:solidFill>
                  <a:schemeClr val="bg1"/>
                </a:solidFill>
                <a:ea typeface="Arial" charset="0"/>
                <a:cs typeface="Arial" charset="0"/>
              </a:rPr>
              <a:t>Jobba så mycket och länge som möjligt.</a:t>
            </a:r>
          </a:p>
          <a:p>
            <a:pPr marL="342900" indent="-342900">
              <a:lnSpc>
                <a:spcPts val="3000"/>
              </a:lnSpc>
              <a:buFont typeface="Arial" panose="020B0604020202020204" pitchFamily="34" charset="0"/>
              <a:buChar char="•"/>
            </a:pPr>
            <a:r>
              <a:rPr lang="sv-SE" sz="2000" dirty="0">
                <a:solidFill>
                  <a:schemeClr val="bg1"/>
                </a:solidFill>
                <a:ea typeface="Arial" charset="0"/>
                <a:cs typeface="Arial" charset="0"/>
              </a:rPr>
              <a:t>Ta hjälp om du tycker ekonomi är svårt.</a:t>
            </a:r>
          </a:p>
        </p:txBody>
      </p:sp>
    </p:spTree>
    <p:extLst>
      <p:ext uri="{BB962C8B-B14F-4D97-AF65-F5344CB8AC3E}">
        <p14:creationId xmlns:p14="http://schemas.microsoft.com/office/powerpoint/2010/main" val="5924457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64A889-2D59-81F9-E952-4CB7C8AF88BB}"/>
              </a:ext>
            </a:extLst>
          </p:cNvPr>
          <p:cNvSpPr>
            <a:spLocks noGrp="1"/>
          </p:cNvSpPr>
          <p:nvPr>
            <p:ph type="title"/>
          </p:nvPr>
        </p:nvSpPr>
        <p:spPr/>
        <p:txBody>
          <a:bodyPr/>
          <a:lstStyle/>
          <a:p>
            <a:r>
              <a:rPr lang="sv-SE" dirty="0"/>
              <a:t>JÄMSTÄLLDHET PÅVERKAS NEGATIVT AV EKONOMISKA FÖRÄNDRINGAR</a:t>
            </a:r>
          </a:p>
        </p:txBody>
      </p:sp>
      <p:sp>
        <p:nvSpPr>
          <p:cNvPr id="3" name="Platshållare för innehåll 2">
            <a:extLst>
              <a:ext uri="{FF2B5EF4-FFF2-40B4-BE49-F238E27FC236}">
                <a16:creationId xmlns:a16="http://schemas.microsoft.com/office/drawing/2014/main" id="{B3275AAF-2321-12D1-C6BD-CE8AD59FE065}"/>
              </a:ext>
            </a:extLst>
          </p:cNvPr>
          <p:cNvSpPr>
            <a:spLocks noGrp="1"/>
          </p:cNvSpPr>
          <p:nvPr>
            <p:ph idx="1"/>
          </p:nvPr>
        </p:nvSpPr>
        <p:spPr>
          <a:xfrm>
            <a:off x="598516" y="2050354"/>
            <a:ext cx="5360850" cy="4351338"/>
          </a:xfrm>
        </p:spPr>
        <p:txBody>
          <a:bodyPr>
            <a:normAutofit/>
          </a:bodyPr>
          <a:lstStyle/>
          <a:p>
            <a:r>
              <a:rPr lang="sv-SE" dirty="0"/>
              <a:t>Risk att arbetslösheten stiger, fler tidsbegränsade anställningar, anställningsstopp och varsel bland kommuner och regioner.</a:t>
            </a:r>
          </a:p>
          <a:p>
            <a:r>
              <a:rPr lang="sv-SE" dirty="0"/>
              <a:t>Män förlorade fler jobb än kvinnor under finanskrisen 2008, men kvinnor ökade sina obetalda arbetstimmar, enligt en OECD-rapport. Dessutom återhämtade sig jobben i mansdominerade sektorer snabbare än kvinnors under återhämtningsfasen.</a:t>
            </a:r>
          </a:p>
          <a:p>
            <a:r>
              <a:rPr lang="sv-SE" dirty="0"/>
              <a:t>Höga priset på mat drabbar kvinnor hårdare</a:t>
            </a:r>
          </a:p>
          <a:p>
            <a:r>
              <a:rPr lang="sv-SE" dirty="0"/>
              <a:t>Ensamstående kvinnor och kvinnliga pensionärer drabbas</a:t>
            </a:r>
          </a:p>
          <a:p>
            <a:pPr marL="0" indent="0">
              <a:buNone/>
            </a:pPr>
            <a:endParaRPr lang="sv-SE" sz="1800" dirty="0"/>
          </a:p>
          <a:p>
            <a:endParaRPr lang="sv-SE" sz="1600" dirty="0">
              <a:effectLst/>
            </a:endParaRPr>
          </a:p>
          <a:p>
            <a:endParaRPr lang="sv-SE" sz="1800" dirty="0">
              <a:solidFill>
                <a:srgbClr val="00B050"/>
              </a:solidFill>
              <a:latin typeface="Calibri" panose="020F0502020204030204" pitchFamily="34" charset="0"/>
            </a:endParaRPr>
          </a:p>
          <a:p>
            <a:endParaRPr lang="sv-SE" sz="1800" dirty="0">
              <a:solidFill>
                <a:srgbClr val="00B050"/>
              </a:solidFill>
              <a:latin typeface="Calibri" panose="020F0502020204030204" pitchFamily="34" charset="0"/>
            </a:endParaRPr>
          </a:p>
          <a:p>
            <a:pPr marL="0" indent="0">
              <a:buNone/>
            </a:pPr>
            <a:endParaRPr lang="sv-SE" dirty="0"/>
          </a:p>
        </p:txBody>
      </p:sp>
      <p:sp>
        <p:nvSpPr>
          <p:cNvPr id="4" name="Platshållare för text 3">
            <a:extLst>
              <a:ext uri="{FF2B5EF4-FFF2-40B4-BE49-F238E27FC236}">
                <a16:creationId xmlns:a16="http://schemas.microsoft.com/office/drawing/2014/main" id="{C454AC17-3C18-2665-6B37-7A5BF279CFFE}"/>
              </a:ext>
            </a:extLst>
          </p:cNvPr>
          <p:cNvSpPr>
            <a:spLocks noGrp="1"/>
          </p:cNvSpPr>
          <p:nvPr>
            <p:ph type="body" sz="quarter" idx="11"/>
          </p:nvPr>
        </p:nvSpPr>
        <p:spPr>
          <a:xfrm>
            <a:off x="809624" y="6379463"/>
            <a:ext cx="2114806" cy="257369"/>
          </a:xfrm>
        </p:spPr>
        <p:txBody>
          <a:bodyPr wrap="none">
            <a:spAutoFit/>
          </a:bodyPr>
          <a:lstStyle/>
          <a:p>
            <a:r>
              <a:rPr lang="sv-SE" dirty="0"/>
              <a:t>JÄMSTÄLLDHET BÖRJAR I PLÅNBOKEN</a:t>
            </a:r>
          </a:p>
        </p:txBody>
      </p:sp>
      <p:sp>
        <p:nvSpPr>
          <p:cNvPr id="6" name="textruta 5">
            <a:extLst>
              <a:ext uri="{FF2B5EF4-FFF2-40B4-BE49-F238E27FC236}">
                <a16:creationId xmlns:a16="http://schemas.microsoft.com/office/drawing/2014/main" id="{3E170C8B-2972-400A-B60E-B8FB85632054}"/>
              </a:ext>
            </a:extLst>
          </p:cNvPr>
          <p:cNvSpPr txBox="1"/>
          <p:nvPr/>
        </p:nvSpPr>
        <p:spPr>
          <a:xfrm>
            <a:off x="9226797" y="6560697"/>
            <a:ext cx="2537532" cy="145805"/>
          </a:xfrm>
          <a:prstGeom prst="rect">
            <a:avLst/>
          </a:prstGeom>
          <a:noFill/>
        </p:spPr>
        <p:txBody>
          <a:bodyPr wrap="square" lIns="0" tIns="0" rIns="0" bIns="0" rtlCol="0">
            <a:noAutofit/>
          </a:bodyPr>
          <a:lstStyle/>
          <a:p>
            <a:r>
              <a:rPr lang="sv-SE" sz="1100" i="1" dirty="0">
                <a:solidFill>
                  <a:srgbClr val="000000"/>
                </a:solidFill>
              </a:rPr>
              <a:t>Källa: Jämställdhetsmyndigheten och OECD</a:t>
            </a:r>
          </a:p>
        </p:txBody>
      </p:sp>
      <p:sp>
        <p:nvSpPr>
          <p:cNvPr id="5" name="Rektangel 4">
            <a:extLst>
              <a:ext uri="{FF2B5EF4-FFF2-40B4-BE49-F238E27FC236}">
                <a16:creationId xmlns:a16="http://schemas.microsoft.com/office/drawing/2014/main" id="{206FF181-053F-F1E1-0CBF-21A03470BD41}"/>
              </a:ext>
            </a:extLst>
          </p:cNvPr>
          <p:cNvSpPr/>
          <p:nvPr/>
        </p:nvSpPr>
        <p:spPr>
          <a:xfrm>
            <a:off x="5546690" y="6636832"/>
            <a:ext cx="994787" cy="145805"/>
          </a:xfrm>
          <a:prstGeom prst="rect">
            <a:avLst/>
          </a:prstGeom>
          <a:solidFill>
            <a:srgbClr val="F1F0ED"/>
          </a:solidFill>
          <a:ln>
            <a:solidFill>
              <a:srgbClr val="F1F0E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0" name="Platshållare för bild 9" descr="En bild som visar suddig, Färggrann, suddigt, skärmbild  Automatiskt genererad beskrivning">
            <a:extLst>
              <a:ext uri="{FF2B5EF4-FFF2-40B4-BE49-F238E27FC236}">
                <a16:creationId xmlns:a16="http://schemas.microsoft.com/office/drawing/2014/main" id="{797D6D53-B337-7475-BB82-E4F1E53533EE}"/>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l="22982" r="22982"/>
          <a:stretch>
            <a:fillRect/>
          </a:stretch>
        </p:blipFill>
        <p:spPr/>
      </p:pic>
    </p:spTree>
    <p:extLst>
      <p:ext uri="{BB962C8B-B14F-4D97-AF65-F5344CB8AC3E}">
        <p14:creationId xmlns:p14="http://schemas.microsoft.com/office/powerpoint/2010/main" val="14540443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83427CB-601F-D5EE-8EB5-AA804079B750}"/>
              </a:ext>
            </a:extLst>
          </p:cNvPr>
          <p:cNvSpPr>
            <a:spLocks noGrp="1"/>
          </p:cNvSpPr>
          <p:nvPr>
            <p:ph type="ctrTitle"/>
          </p:nvPr>
        </p:nvSpPr>
        <p:spPr/>
        <p:txBody>
          <a:bodyPr/>
          <a:lstStyle/>
          <a:p>
            <a:r>
              <a:rPr lang="sv-SE" dirty="0"/>
              <a:t>Tack för idag!</a:t>
            </a:r>
          </a:p>
        </p:txBody>
      </p:sp>
      <p:sp>
        <p:nvSpPr>
          <p:cNvPr id="4" name="Underrubrik 3">
            <a:extLst>
              <a:ext uri="{FF2B5EF4-FFF2-40B4-BE49-F238E27FC236}">
                <a16:creationId xmlns:a16="http://schemas.microsoft.com/office/drawing/2014/main" id="{527FED4A-E9D3-B0A1-5C06-DABA8CA8EDAD}"/>
              </a:ext>
            </a:extLst>
          </p:cNvPr>
          <p:cNvSpPr>
            <a:spLocks noGrp="1"/>
          </p:cNvSpPr>
          <p:nvPr>
            <p:ph type="subTitle" idx="1"/>
          </p:nvPr>
        </p:nvSpPr>
        <p:spPr/>
        <p:txBody>
          <a:bodyPr>
            <a:normAutofit/>
          </a:bodyPr>
          <a:lstStyle/>
          <a:p>
            <a:pPr>
              <a:spcBef>
                <a:spcPts val="0"/>
              </a:spcBef>
            </a:pPr>
            <a:r>
              <a:rPr lang="sv-SE" sz="1800" b="1" dirty="0"/>
              <a:t>Kontakt:</a:t>
            </a:r>
          </a:p>
          <a:p>
            <a:pPr>
              <a:spcBef>
                <a:spcPts val="0"/>
              </a:spcBef>
            </a:pPr>
            <a:r>
              <a:rPr lang="sv-SE" sz="1800" b="1" dirty="0"/>
              <a:t>Trifa Chireh</a:t>
            </a:r>
            <a:endParaRPr lang="sv-SE" sz="1800" dirty="0"/>
          </a:p>
          <a:p>
            <a:pPr>
              <a:spcBef>
                <a:spcPts val="0"/>
              </a:spcBef>
            </a:pPr>
            <a:r>
              <a:rPr lang="sv-SE" sz="1800" dirty="0"/>
              <a:t>Trifa.chireh@lansforsakringar.se</a:t>
            </a:r>
          </a:p>
        </p:txBody>
      </p:sp>
    </p:spTree>
    <p:extLst>
      <p:ext uri="{BB962C8B-B14F-4D97-AF65-F5344CB8AC3E}">
        <p14:creationId xmlns:p14="http://schemas.microsoft.com/office/powerpoint/2010/main" val="7635274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2DF209F-1DD5-D822-025C-A9307A4228B7}"/>
              </a:ext>
            </a:extLst>
          </p:cNvPr>
          <p:cNvSpPr>
            <a:spLocks noGrp="1"/>
          </p:cNvSpPr>
          <p:nvPr>
            <p:ph type="title"/>
          </p:nvPr>
        </p:nvSpPr>
        <p:spPr/>
        <p:txBody>
          <a:bodyPr/>
          <a:lstStyle/>
          <a:p>
            <a:r>
              <a:rPr lang="sv-SE" dirty="0"/>
              <a:t>INFLATION PÅVERKAR PARRELATIONER</a:t>
            </a:r>
          </a:p>
        </p:txBody>
      </p:sp>
      <p:sp>
        <p:nvSpPr>
          <p:cNvPr id="3" name="Platshållare för text 2">
            <a:extLst>
              <a:ext uri="{FF2B5EF4-FFF2-40B4-BE49-F238E27FC236}">
                <a16:creationId xmlns:a16="http://schemas.microsoft.com/office/drawing/2014/main" id="{C9BDB2FD-3633-A8D9-30DA-578E00EFAA62}"/>
              </a:ext>
            </a:extLst>
          </p:cNvPr>
          <p:cNvSpPr>
            <a:spLocks noGrp="1"/>
          </p:cNvSpPr>
          <p:nvPr>
            <p:ph type="body" sz="quarter" idx="11"/>
          </p:nvPr>
        </p:nvSpPr>
        <p:spPr>
          <a:xfrm>
            <a:off x="809624" y="6379463"/>
            <a:ext cx="2114806" cy="257369"/>
          </a:xfrm>
        </p:spPr>
        <p:txBody>
          <a:bodyPr wrap="none">
            <a:spAutoFit/>
          </a:bodyPr>
          <a:lstStyle/>
          <a:p>
            <a:r>
              <a:rPr lang="sv-SE" dirty="0"/>
              <a:t>JÄMSTÄLLDHET BÖRJAR I PLÅNBOKEN</a:t>
            </a:r>
          </a:p>
        </p:txBody>
      </p:sp>
      <p:pic>
        <p:nvPicPr>
          <p:cNvPr id="6" name="Platshållare för bild 5" descr="En bild som visar person, dator, inomhus, Människoansikte  Automatiskt genererad beskrivning">
            <a:extLst>
              <a:ext uri="{FF2B5EF4-FFF2-40B4-BE49-F238E27FC236}">
                <a16:creationId xmlns:a16="http://schemas.microsoft.com/office/drawing/2014/main" id="{64FD5363-D5ED-D5C8-AF80-898FBAC16CDF}"/>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t="7058" b="7058"/>
          <a:stretch>
            <a:fillRect/>
          </a:stretch>
        </p:blipFill>
        <p:spPr/>
      </p:pic>
    </p:spTree>
    <p:extLst>
      <p:ext uri="{BB962C8B-B14F-4D97-AF65-F5344CB8AC3E}">
        <p14:creationId xmlns:p14="http://schemas.microsoft.com/office/powerpoint/2010/main" val="18999885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3C4D854E-6075-4DBB-9F58-CBC82FC59CD5}"/>
              </a:ext>
            </a:extLst>
          </p:cNvPr>
          <p:cNvGraphicFramePr>
            <a:graphicFrameLocks/>
          </p:cNvGraphicFramePr>
          <p:nvPr/>
        </p:nvGraphicFramePr>
        <p:xfrm>
          <a:off x="2000249" y="1924049"/>
          <a:ext cx="8024813" cy="3490427"/>
        </p:xfrm>
        <a:graphic>
          <a:graphicData uri="http://schemas.openxmlformats.org/drawingml/2006/chart">
            <c:chart xmlns:c="http://schemas.openxmlformats.org/drawingml/2006/chart" xmlns:r="http://schemas.openxmlformats.org/officeDocument/2006/relationships" r:id="rId3"/>
          </a:graphicData>
        </a:graphic>
      </p:graphicFrame>
      <p:sp>
        <p:nvSpPr>
          <p:cNvPr id="2" name="Rubrik 1">
            <a:extLst>
              <a:ext uri="{FF2B5EF4-FFF2-40B4-BE49-F238E27FC236}">
                <a16:creationId xmlns:a16="http://schemas.microsoft.com/office/drawing/2014/main" id="{B1AFBC3D-1C9D-66B7-2C40-FE8278B6E78A}"/>
              </a:ext>
            </a:extLst>
          </p:cNvPr>
          <p:cNvSpPr>
            <a:spLocks noGrp="1"/>
          </p:cNvSpPr>
          <p:nvPr>
            <p:ph type="title"/>
          </p:nvPr>
        </p:nvSpPr>
        <p:spPr/>
        <p:txBody>
          <a:bodyPr/>
          <a:lstStyle/>
          <a:p>
            <a:r>
              <a:rPr lang="sv-SE" dirty="0"/>
              <a:t>ÅR 2072 KOMMER ÅRSINKOMSTERNA VARA LIKA</a:t>
            </a:r>
          </a:p>
        </p:txBody>
      </p:sp>
      <p:sp>
        <p:nvSpPr>
          <p:cNvPr id="3" name="Platshållare för text 2">
            <a:extLst>
              <a:ext uri="{FF2B5EF4-FFF2-40B4-BE49-F238E27FC236}">
                <a16:creationId xmlns:a16="http://schemas.microsoft.com/office/drawing/2014/main" id="{20781E23-10BC-8986-CB95-DEE38420FF56}"/>
              </a:ext>
            </a:extLst>
          </p:cNvPr>
          <p:cNvSpPr>
            <a:spLocks noGrp="1"/>
          </p:cNvSpPr>
          <p:nvPr>
            <p:ph type="body" sz="quarter" idx="11"/>
          </p:nvPr>
        </p:nvSpPr>
        <p:spPr/>
        <p:txBody>
          <a:bodyPr/>
          <a:lstStyle/>
          <a:p>
            <a:endParaRPr lang="sv-SE"/>
          </a:p>
        </p:txBody>
      </p:sp>
      <p:sp>
        <p:nvSpPr>
          <p:cNvPr id="6" name="textruta 5">
            <a:extLst>
              <a:ext uri="{FF2B5EF4-FFF2-40B4-BE49-F238E27FC236}">
                <a16:creationId xmlns:a16="http://schemas.microsoft.com/office/drawing/2014/main" id="{0F998F5C-7837-5317-D0BD-40E5164F64CB}"/>
              </a:ext>
            </a:extLst>
          </p:cNvPr>
          <p:cNvSpPr txBox="1"/>
          <p:nvPr/>
        </p:nvSpPr>
        <p:spPr>
          <a:xfrm>
            <a:off x="7419975" y="5404357"/>
            <a:ext cx="2605087" cy="307777"/>
          </a:xfrm>
          <a:prstGeom prst="rect">
            <a:avLst/>
          </a:prstGeom>
          <a:noFill/>
        </p:spPr>
        <p:txBody>
          <a:bodyPr wrap="square" rtlCol="0">
            <a:spAutoFit/>
          </a:bodyPr>
          <a:lstStyle/>
          <a:p>
            <a:r>
              <a:rPr lang="sv-SE" sz="1400" i="1" dirty="0"/>
              <a:t>Källa: SCB och Länsförsäkringar</a:t>
            </a:r>
          </a:p>
        </p:txBody>
      </p:sp>
    </p:spTree>
    <p:extLst>
      <p:ext uri="{BB962C8B-B14F-4D97-AF65-F5344CB8AC3E}">
        <p14:creationId xmlns:p14="http://schemas.microsoft.com/office/powerpoint/2010/main" val="21061987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C962475C-6985-6604-E267-86E32CD6F6DE}"/>
              </a:ext>
            </a:extLst>
          </p:cNvPr>
          <p:cNvGraphicFramePr>
            <a:graphicFrameLocks/>
          </p:cNvGraphicFramePr>
          <p:nvPr/>
        </p:nvGraphicFramePr>
        <p:xfrm>
          <a:off x="2190750" y="2199680"/>
          <a:ext cx="7359326" cy="3204677"/>
        </p:xfrm>
        <a:graphic>
          <a:graphicData uri="http://schemas.openxmlformats.org/drawingml/2006/chart">
            <c:chart xmlns:c="http://schemas.openxmlformats.org/drawingml/2006/chart" xmlns:r="http://schemas.openxmlformats.org/officeDocument/2006/relationships" r:id="rId3"/>
          </a:graphicData>
        </a:graphic>
      </p:graphicFrame>
      <p:sp>
        <p:nvSpPr>
          <p:cNvPr id="6" name="Rubrik 5">
            <a:extLst>
              <a:ext uri="{FF2B5EF4-FFF2-40B4-BE49-F238E27FC236}">
                <a16:creationId xmlns:a16="http://schemas.microsoft.com/office/drawing/2014/main" id="{5E8E42E9-CE19-1F07-86F6-AB6265E2234D}"/>
              </a:ext>
            </a:extLst>
          </p:cNvPr>
          <p:cNvSpPr>
            <a:spLocks noGrp="1"/>
          </p:cNvSpPr>
          <p:nvPr>
            <p:ph type="title"/>
          </p:nvPr>
        </p:nvSpPr>
        <p:spPr>
          <a:xfrm>
            <a:off x="601438" y="623164"/>
            <a:ext cx="10515600" cy="617808"/>
          </a:xfrm>
        </p:spPr>
        <p:txBody>
          <a:bodyPr/>
          <a:lstStyle/>
          <a:p>
            <a:r>
              <a:rPr lang="sv-SE" dirty="0"/>
              <a:t>EKONOMISK JÄMSTÄLLDHET</a:t>
            </a:r>
          </a:p>
        </p:txBody>
      </p:sp>
      <p:sp>
        <p:nvSpPr>
          <p:cNvPr id="9" name="Platshållare för text 8">
            <a:extLst>
              <a:ext uri="{FF2B5EF4-FFF2-40B4-BE49-F238E27FC236}">
                <a16:creationId xmlns:a16="http://schemas.microsoft.com/office/drawing/2014/main" id="{F3781BFC-7D4B-A9FB-5531-3B40631196BD}"/>
              </a:ext>
            </a:extLst>
          </p:cNvPr>
          <p:cNvSpPr>
            <a:spLocks noGrp="1"/>
          </p:cNvSpPr>
          <p:nvPr>
            <p:ph type="body" sz="quarter" idx="11"/>
          </p:nvPr>
        </p:nvSpPr>
        <p:spPr/>
        <p:txBody>
          <a:bodyPr/>
          <a:lstStyle/>
          <a:p>
            <a:endParaRPr lang="sv-SE"/>
          </a:p>
        </p:txBody>
      </p:sp>
      <p:sp>
        <p:nvSpPr>
          <p:cNvPr id="10" name="textruta 9">
            <a:extLst>
              <a:ext uri="{FF2B5EF4-FFF2-40B4-BE49-F238E27FC236}">
                <a16:creationId xmlns:a16="http://schemas.microsoft.com/office/drawing/2014/main" id="{BD5023F0-1F15-FC51-731A-EE7883B0D13E}"/>
              </a:ext>
            </a:extLst>
          </p:cNvPr>
          <p:cNvSpPr txBox="1"/>
          <p:nvPr/>
        </p:nvSpPr>
        <p:spPr>
          <a:xfrm>
            <a:off x="593586" y="1276350"/>
            <a:ext cx="10550664" cy="923330"/>
          </a:xfrm>
          <a:prstGeom prst="rect">
            <a:avLst/>
          </a:prstGeom>
          <a:noFill/>
        </p:spPr>
        <p:txBody>
          <a:bodyPr wrap="square" rtlCol="0">
            <a:spAutoFit/>
          </a:bodyPr>
          <a:lstStyle/>
          <a:p>
            <a:r>
              <a:rPr lang="sv-SE" sz="1800" dirty="0">
                <a:ea typeface="Arial" charset="0"/>
                <a:cs typeface="Arial" charset="0"/>
              </a:rPr>
              <a:t>Att ha lägre inkomst är en utmaning på flera sätt. Kvinnor får en sämre förmåga att bygga upp ett sparkapital, hantera tillfälliga inkomstbortfall och pensionen blir lägre.</a:t>
            </a:r>
          </a:p>
          <a:p>
            <a:endParaRPr lang="sv-SE" dirty="0"/>
          </a:p>
        </p:txBody>
      </p:sp>
      <p:sp>
        <p:nvSpPr>
          <p:cNvPr id="11" name="textruta 10">
            <a:extLst>
              <a:ext uri="{FF2B5EF4-FFF2-40B4-BE49-F238E27FC236}">
                <a16:creationId xmlns:a16="http://schemas.microsoft.com/office/drawing/2014/main" id="{C7B794C5-8E03-A103-85E4-D6AFF3658A85}"/>
              </a:ext>
            </a:extLst>
          </p:cNvPr>
          <p:cNvSpPr txBox="1"/>
          <p:nvPr/>
        </p:nvSpPr>
        <p:spPr>
          <a:xfrm>
            <a:off x="7734300" y="5404357"/>
            <a:ext cx="1695450" cy="307777"/>
          </a:xfrm>
          <a:prstGeom prst="rect">
            <a:avLst/>
          </a:prstGeom>
          <a:noFill/>
        </p:spPr>
        <p:txBody>
          <a:bodyPr wrap="square" rtlCol="0">
            <a:spAutoFit/>
          </a:bodyPr>
          <a:lstStyle/>
          <a:p>
            <a:r>
              <a:rPr lang="sv-SE" sz="1400" i="1" dirty="0"/>
              <a:t>Källa: SCB</a:t>
            </a:r>
          </a:p>
        </p:txBody>
      </p:sp>
    </p:spTree>
    <p:extLst>
      <p:ext uri="{BB962C8B-B14F-4D97-AF65-F5344CB8AC3E}">
        <p14:creationId xmlns:p14="http://schemas.microsoft.com/office/powerpoint/2010/main" val="28614522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20BD7C5-3032-75F9-9596-E8FD66BF7A4D}"/>
              </a:ext>
            </a:extLst>
          </p:cNvPr>
          <p:cNvSpPr>
            <a:spLocks noGrp="1"/>
          </p:cNvSpPr>
          <p:nvPr>
            <p:ph type="title"/>
          </p:nvPr>
        </p:nvSpPr>
        <p:spPr/>
        <p:txBody>
          <a:bodyPr/>
          <a:lstStyle/>
          <a:p>
            <a:r>
              <a:rPr lang="sv-SE" dirty="0"/>
              <a:t>LÄGRE LIVSINKOMST LEDER TILL OJÄMSTÄLLD PENSION</a:t>
            </a:r>
          </a:p>
        </p:txBody>
      </p:sp>
      <p:graphicFrame>
        <p:nvGraphicFramePr>
          <p:cNvPr id="5" name="Tabell 5">
            <a:extLst>
              <a:ext uri="{FF2B5EF4-FFF2-40B4-BE49-F238E27FC236}">
                <a16:creationId xmlns:a16="http://schemas.microsoft.com/office/drawing/2014/main" id="{BF102EBD-95EC-4AD5-4C72-FEAAE7FB9589}"/>
              </a:ext>
            </a:extLst>
          </p:cNvPr>
          <p:cNvGraphicFramePr>
            <a:graphicFrameLocks noGrp="1"/>
          </p:cNvGraphicFramePr>
          <p:nvPr>
            <p:ph type="tbl" sz="quarter" idx="12"/>
          </p:nvPr>
        </p:nvGraphicFramePr>
        <p:xfrm>
          <a:off x="6096000" y="1562371"/>
          <a:ext cx="5307900" cy="1837436"/>
        </p:xfrm>
        <a:graphic>
          <a:graphicData uri="http://schemas.openxmlformats.org/drawingml/2006/table">
            <a:tbl>
              <a:tblPr firstRow="1" bandRow="1">
                <a:tableStyleId>{5C22544A-7EE6-4342-B048-85BDC9FD1C3A}</a:tableStyleId>
              </a:tblPr>
              <a:tblGrid>
                <a:gridCol w="1769300">
                  <a:extLst>
                    <a:ext uri="{9D8B030D-6E8A-4147-A177-3AD203B41FA5}">
                      <a16:colId xmlns:a16="http://schemas.microsoft.com/office/drawing/2014/main" val="2336489506"/>
                    </a:ext>
                  </a:extLst>
                </a:gridCol>
                <a:gridCol w="1769300">
                  <a:extLst>
                    <a:ext uri="{9D8B030D-6E8A-4147-A177-3AD203B41FA5}">
                      <a16:colId xmlns:a16="http://schemas.microsoft.com/office/drawing/2014/main" val="3788303289"/>
                    </a:ext>
                  </a:extLst>
                </a:gridCol>
                <a:gridCol w="1769300">
                  <a:extLst>
                    <a:ext uri="{9D8B030D-6E8A-4147-A177-3AD203B41FA5}">
                      <a16:colId xmlns:a16="http://schemas.microsoft.com/office/drawing/2014/main" val="2744437489"/>
                    </a:ext>
                  </a:extLst>
                </a:gridCol>
              </a:tblGrid>
              <a:tr h="479046">
                <a:tc>
                  <a:txBody>
                    <a:bodyPr/>
                    <a:lstStyle/>
                    <a:p>
                      <a:endParaRPr lang="sv-SE" sz="2000" dirty="0">
                        <a:solidFill>
                          <a:schemeClr val="accent1"/>
                        </a:solidFill>
                      </a:endParaRPr>
                    </a:p>
                  </a:txBody>
                  <a:tcPr>
                    <a:lnL w="12700" cmpd="sng">
                      <a:noFill/>
                    </a:lnL>
                    <a:lnR w="12700" cmpd="sng">
                      <a:noFill/>
                    </a:lnR>
                    <a:lnT w="12700" cmpd="sng">
                      <a:noFill/>
                    </a:lnT>
                    <a:lnB w="12700" cap="flat" cmpd="sng" algn="ctr">
                      <a:solidFill>
                        <a:srgbClr val="DB9B3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2000" dirty="0">
                          <a:solidFill>
                            <a:schemeClr val="accent1"/>
                          </a:solidFill>
                        </a:rPr>
                        <a:t>KVINNOR</a:t>
                      </a:r>
                    </a:p>
                  </a:txBody>
                  <a:tcPr>
                    <a:lnL w="12700" cmpd="sng">
                      <a:noFill/>
                    </a:lnL>
                    <a:lnR w="12700" cmpd="sng">
                      <a:noFill/>
                    </a:lnR>
                    <a:lnT w="12700" cmpd="sng">
                      <a:noFill/>
                    </a:lnT>
                    <a:lnB w="12700" cap="flat" cmpd="sng" algn="ctr">
                      <a:solidFill>
                        <a:srgbClr val="DB9B3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2000" dirty="0">
                          <a:solidFill>
                            <a:schemeClr val="accent1"/>
                          </a:solidFill>
                        </a:rPr>
                        <a:t>MÄN</a:t>
                      </a:r>
                    </a:p>
                  </a:txBody>
                  <a:tcPr>
                    <a:lnL w="12700" cmpd="sng">
                      <a:noFill/>
                    </a:lnL>
                    <a:lnR w="12700" cmpd="sng">
                      <a:noFill/>
                    </a:lnR>
                    <a:lnT w="19050" cap="flat" cmpd="sng" algn="ctr">
                      <a:noFill/>
                      <a:prstDash val="solid"/>
                      <a:round/>
                      <a:headEnd type="none" w="med" len="med"/>
                      <a:tailEnd type="none" w="med" len="med"/>
                    </a:lnT>
                    <a:lnB w="12700" cap="flat" cmpd="sng" algn="ctr">
                      <a:solidFill>
                        <a:srgbClr val="DB9B3D"/>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5749673"/>
                  </a:ext>
                </a:extLst>
              </a:tr>
              <a:tr h="866220">
                <a:tc>
                  <a:txBody>
                    <a:bodyPr/>
                    <a:lstStyle/>
                    <a:p>
                      <a:r>
                        <a:rPr lang="sv-SE" sz="2000" dirty="0">
                          <a:solidFill>
                            <a:schemeClr val="tx1"/>
                          </a:solidFill>
                          <a:latin typeface="+mj-lt"/>
                        </a:rPr>
                        <a:t>Genomsnittlig total pension</a:t>
                      </a:r>
                    </a:p>
                  </a:txBody>
                  <a:tcPr>
                    <a:lnL w="12700" cmpd="sng">
                      <a:noFill/>
                    </a:lnL>
                    <a:lnR w="12700" cmpd="sng">
                      <a:noFill/>
                    </a:lnR>
                    <a:lnT w="12700" cap="flat" cmpd="sng" algn="ctr">
                      <a:solidFill>
                        <a:srgbClr val="DB9B3D"/>
                      </a:solidFill>
                      <a:prstDash val="solid"/>
                      <a:round/>
                      <a:headEnd type="none" w="med" len="med"/>
                      <a:tailEnd type="none" w="med" len="med"/>
                    </a:lnT>
                    <a:lnB w="6350" cap="flat" cmpd="sng" algn="ctr">
                      <a:solidFill>
                        <a:srgbClr val="DB9B3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2000" dirty="0">
                          <a:solidFill>
                            <a:schemeClr val="tx1"/>
                          </a:solidFill>
                          <a:latin typeface="+mj-lt"/>
                        </a:rPr>
                        <a:t>18 200  kr/mån</a:t>
                      </a:r>
                    </a:p>
                  </a:txBody>
                  <a:tcPr>
                    <a:lnL w="12700" cmpd="sng">
                      <a:noFill/>
                    </a:lnL>
                    <a:lnR w="12700" cmpd="sng">
                      <a:noFill/>
                    </a:lnR>
                    <a:lnT w="12700" cap="flat" cmpd="sng" algn="ctr">
                      <a:solidFill>
                        <a:srgbClr val="DB9B3D"/>
                      </a:solidFill>
                      <a:prstDash val="solid"/>
                      <a:round/>
                      <a:headEnd type="none" w="med" len="med"/>
                      <a:tailEnd type="none" w="med" len="med"/>
                    </a:lnT>
                    <a:lnB w="6350" cap="flat" cmpd="sng" algn="ctr">
                      <a:solidFill>
                        <a:srgbClr val="DB9B3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2000" dirty="0">
                          <a:solidFill>
                            <a:schemeClr val="tx1"/>
                          </a:solidFill>
                          <a:latin typeface="+mj-lt"/>
                        </a:rPr>
                        <a:t>25 500 kr/mån</a:t>
                      </a:r>
                    </a:p>
                  </a:txBody>
                  <a:tcPr>
                    <a:lnL w="12700" cmpd="sng">
                      <a:noFill/>
                    </a:lnL>
                    <a:lnR w="12700" cmpd="sng">
                      <a:noFill/>
                    </a:lnR>
                    <a:lnT w="12700" cap="flat" cmpd="sng" algn="ctr">
                      <a:solidFill>
                        <a:srgbClr val="DB9B3D"/>
                      </a:solidFill>
                      <a:prstDash val="solid"/>
                      <a:round/>
                      <a:headEnd type="none" w="med" len="med"/>
                      <a:tailEnd type="none" w="med" len="med"/>
                    </a:lnT>
                    <a:lnB w="6350" cap="flat" cmpd="sng" algn="ctr">
                      <a:solidFill>
                        <a:srgbClr val="DB9B3D"/>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45049849"/>
                  </a:ext>
                </a:extLst>
              </a:tr>
              <a:tr h="492170">
                <a:tc>
                  <a:txBody>
                    <a:bodyPr/>
                    <a:lstStyle/>
                    <a:p>
                      <a:r>
                        <a:rPr lang="sv-SE" sz="2000" dirty="0">
                          <a:solidFill>
                            <a:schemeClr val="tx1"/>
                          </a:solidFill>
                          <a:latin typeface="+mj-lt"/>
                        </a:rPr>
                        <a:t>Medellivslängd</a:t>
                      </a:r>
                    </a:p>
                  </a:txBody>
                  <a:tcPr>
                    <a:lnL w="12700" cmpd="sng">
                      <a:noFill/>
                    </a:lnL>
                    <a:lnR w="12700" cmpd="sng">
                      <a:noFill/>
                    </a:lnR>
                    <a:lnT w="6350" cap="flat" cmpd="sng" algn="ctr">
                      <a:solidFill>
                        <a:srgbClr val="DB9B3D"/>
                      </a:solidFill>
                      <a:prstDash val="solid"/>
                      <a:round/>
                      <a:headEnd type="none" w="med" len="med"/>
                      <a:tailEnd type="none" w="med" len="med"/>
                    </a:lnT>
                    <a:lnB w="6350" cap="flat" cmpd="sng" algn="ctr">
                      <a:solidFill>
                        <a:srgbClr val="DB9B3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2000" dirty="0">
                          <a:solidFill>
                            <a:schemeClr val="tx1"/>
                          </a:solidFill>
                          <a:latin typeface="+mj-lt"/>
                        </a:rPr>
                        <a:t>84,8 år</a:t>
                      </a:r>
                    </a:p>
                  </a:txBody>
                  <a:tcPr>
                    <a:lnL w="12700" cmpd="sng">
                      <a:noFill/>
                    </a:lnL>
                    <a:lnR w="12700" cmpd="sng">
                      <a:noFill/>
                    </a:lnR>
                    <a:lnT w="6350" cap="flat" cmpd="sng" algn="ctr">
                      <a:solidFill>
                        <a:srgbClr val="DB9B3D"/>
                      </a:solidFill>
                      <a:prstDash val="solid"/>
                      <a:round/>
                      <a:headEnd type="none" w="med" len="med"/>
                      <a:tailEnd type="none" w="med" len="med"/>
                    </a:lnT>
                    <a:lnB w="6350" cap="flat" cmpd="sng" algn="ctr">
                      <a:solidFill>
                        <a:srgbClr val="DB9B3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2000" dirty="0">
                          <a:solidFill>
                            <a:schemeClr val="tx1"/>
                          </a:solidFill>
                          <a:latin typeface="+mj-lt"/>
                        </a:rPr>
                        <a:t>81,2 år</a:t>
                      </a:r>
                    </a:p>
                  </a:txBody>
                  <a:tcPr>
                    <a:lnL w="12700" cmpd="sng">
                      <a:noFill/>
                    </a:lnL>
                    <a:lnR w="12700" cmpd="sng">
                      <a:noFill/>
                    </a:lnR>
                    <a:lnT w="6350" cap="flat" cmpd="sng" algn="ctr">
                      <a:solidFill>
                        <a:srgbClr val="DB9B3D"/>
                      </a:solidFill>
                      <a:prstDash val="solid"/>
                      <a:round/>
                      <a:headEnd type="none" w="med" len="med"/>
                      <a:tailEnd type="none" w="med" len="med"/>
                    </a:lnT>
                    <a:lnB w="6350" cap="flat" cmpd="sng" algn="ctr">
                      <a:solidFill>
                        <a:srgbClr val="DB9B3D"/>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72535740"/>
                  </a:ext>
                </a:extLst>
              </a:tr>
            </a:tbl>
          </a:graphicData>
        </a:graphic>
      </p:graphicFrame>
      <p:sp>
        <p:nvSpPr>
          <p:cNvPr id="4" name="Platshållare för text 3">
            <a:extLst>
              <a:ext uri="{FF2B5EF4-FFF2-40B4-BE49-F238E27FC236}">
                <a16:creationId xmlns:a16="http://schemas.microsoft.com/office/drawing/2014/main" id="{6B5F8E86-FF3F-993E-7A45-662623EF3102}"/>
              </a:ext>
            </a:extLst>
          </p:cNvPr>
          <p:cNvSpPr>
            <a:spLocks noGrp="1"/>
          </p:cNvSpPr>
          <p:nvPr>
            <p:ph type="body" sz="quarter" idx="11"/>
          </p:nvPr>
        </p:nvSpPr>
        <p:spPr>
          <a:xfrm>
            <a:off x="809624" y="6379463"/>
            <a:ext cx="2114806" cy="257369"/>
          </a:xfrm>
        </p:spPr>
        <p:txBody>
          <a:bodyPr wrap="none">
            <a:spAutoFit/>
          </a:bodyPr>
          <a:lstStyle/>
          <a:p>
            <a:r>
              <a:rPr lang="sv-SE" dirty="0"/>
              <a:t>JÄMSTÄLLDHET BÖRJAR I PLÅNBOKEN</a:t>
            </a:r>
          </a:p>
        </p:txBody>
      </p:sp>
      <p:sp>
        <p:nvSpPr>
          <p:cNvPr id="6" name="textruta 5">
            <a:extLst>
              <a:ext uri="{FF2B5EF4-FFF2-40B4-BE49-F238E27FC236}">
                <a16:creationId xmlns:a16="http://schemas.microsoft.com/office/drawing/2014/main" id="{CF595591-B7B8-4DAE-82A0-96C0321A50B9}"/>
              </a:ext>
            </a:extLst>
          </p:cNvPr>
          <p:cNvSpPr txBox="1"/>
          <p:nvPr/>
        </p:nvSpPr>
        <p:spPr>
          <a:xfrm>
            <a:off x="601438" y="1562371"/>
            <a:ext cx="5065585" cy="2756909"/>
          </a:xfrm>
          <a:prstGeom prst="rect">
            <a:avLst/>
          </a:prstGeom>
          <a:noFill/>
        </p:spPr>
        <p:txBody>
          <a:bodyPr wrap="square">
            <a:spAutoFit/>
          </a:bodyPr>
          <a:lstStyle/>
          <a:p>
            <a:pPr marL="342900" indent="-342900">
              <a:lnSpc>
                <a:spcPts val="3000"/>
              </a:lnSpc>
              <a:buFont typeface="Arial" panose="020B0604020202020204" pitchFamily="34" charset="0"/>
              <a:buChar char="•"/>
            </a:pPr>
            <a:r>
              <a:rPr lang="sv-SE" sz="2000" dirty="0">
                <a:ea typeface="Arial" charset="0"/>
                <a:cs typeface="Arial" charset="0"/>
              </a:rPr>
              <a:t>Vårt pensionssystem bygger på livsinkomstprincipen.</a:t>
            </a:r>
          </a:p>
          <a:p>
            <a:pPr marL="342900" indent="-342900">
              <a:lnSpc>
                <a:spcPts val="3000"/>
              </a:lnSpc>
              <a:buFont typeface="Arial" panose="020B0604020202020204" pitchFamily="34" charset="0"/>
              <a:buChar char="•"/>
            </a:pPr>
            <a:r>
              <a:rPr lang="sv-SE" sz="2000" dirty="0">
                <a:ea typeface="Arial" charset="0"/>
                <a:cs typeface="Arial" charset="0"/>
              </a:rPr>
              <a:t>Varje intjänad krona påverkar din pension.</a:t>
            </a:r>
          </a:p>
          <a:p>
            <a:pPr marL="342900" indent="-342900">
              <a:lnSpc>
                <a:spcPts val="3000"/>
              </a:lnSpc>
              <a:buFont typeface="Arial" panose="020B0604020202020204" pitchFamily="34" charset="0"/>
              <a:buChar char="•"/>
            </a:pPr>
            <a:r>
              <a:rPr lang="sv-SE" sz="2000" dirty="0">
                <a:ea typeface="Arial" charset="0"/>
                <a:cs typeface="Arial" charset="0"/>
              </a:rPr>
              <a:t>Antal pensionärer med allmän pension är 2,3 miljoner.</a:t>
            </a:r>
          </a:p>
          <a:p>
            <a:pPr marL="342900" indent="-342900">
              <a:lnSpc>
                <a:spcPts val="3000"/>
              </a:lnSpc>
              <a:buFont typeface="Arial" panose="020B0604020202020204" pitchFamily="34" charset="0"/>
              <a:buChar char="•"/>
            </a:pPr>
            <a:r>
              <a:rPr lang="sv-SE" sz="2000" dirty="0"/>
              <a:t>Kvinnor har i genomsnitt 69 procent i genomsnitt av männens pension.</a:t>
            </a:r>
          </a:p>
        </p:txBody>
      </p:sp>
      <p:sp>
        <p:nvSpPr>
          <p:cNvPr id="7" name="textruta 6">
            <a:extLst>
              <a:ext uri="{FF2B5EF4-FFF2-40B4-BE49-F238E27FC236}">
                <a16:creationId xmlns:a16="http://schemas.microsoft.com/office/drawing/2014/main" id="{1527043D-9B6A-44EA-89BD-E84C5025EBC1}"/>
              </a:ext>
            </a:extLst>
          </p:cNvPr>
          <p:cNvSpPr txBox="1"/>
          <p:nvPr/>
        </p:nvSpPr>
        <p:spPr>
          <a:xfrm>
            <a:off x="10026788" y="6536473"/>
            <a:ext cx="1874808" cy="224984"/>
          </a:xfrm>
          <a:prstGeom prst="rect">
            <a:avLst/>
          </a:prstGeom>
          <a:noFill/>
        </p:spPr>
        <p:txBody>
          <a:bodyPr wrap="square" lIns="0" tIns="0" rIns="0" bIns="0" rtlCol="0">
            <a:noAutofit/>
          </a:bodyPr>
          <a:lstStyle/>
          <a:p>
            <a:r>
              <a:rPr lang="sv-SE" sz="1100" i="1" dirty="0">
                <a:solidFill>
                  <a:srgbClr val="000000"/>
                </a:solidFill>
              </a:rPr>
              <a:t>Källa: Pensionsmyndigheten</a:t>
            </a:r>
          </a:p>
        </p:txBody>
      </p:sp>
      <p:sp>
        <p:nvSpPr>
          <p:cNvPr id="3" name="Rektangel 2">
            <a:extLst>
              <a:ext uri="{FF2B5EF4-FFF2-40B4-BE49-F238E27FC236}">
                <a16:creationId xmlns:a16="http://schemas.microsoft.com/office/drawing/2014/main" id="{40BCCA17-36A0-9053-C84C-795ADCE48B1E}"/>
              </a:ext>
            </a:extLst>
          </p:cNvPr>
          <p:cNvSpPr/>
          <p:nvPr/>
        </p:nvSpPr>
        <p:spPr>
          <a:xfrm>
            <a:off x="5546690" y="6636832"/>
            <a:ext cx="994787" cy="145805"/>
          </a:xfrm>
          <a:prstGeom prst="rect">
            <a:avLst/>
          </a:prstGeom>
          <a:solidFill>
            <a:srgbClr val="F1F0ED"/>
          </a:solidFill>
          <a:ln>
            <a:solidFill>
              <a:srgbClr val="F1F0E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6072490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64A889-2D59-81F9-E952-4CB7C8AF88BB}"/>
              </a:ext>
            </a:extLst>
          </p:cNvPr>
          <p:cNvSpPr>
            <a:spLocks noGrp="1"/>
          </p:cNvSpPr>
          <p:nvPr>
            <p:ph type="title"/>
          </p:nvPr>
        </p:nvSpPr>
        <p:spPr/>
        <p:txBody>
          <a:bodyPr/>
          <a:lstStyle/>
          <a:p>
            <a:r>
              <a:rPr lang="sv-SE" dirty="0"/>
              <a:t>VEM LÖSER LIVSPUSSLET?</a:t>
            </a:r>
          </a:p>
        </p:txBody>
      </p:sp>
      <p:sp>
        <p:nvSpPr>
          <p:cNvPr id="3" name="Platshållare för innehåll 2">
            <a:extLst>
              <a:ext uri="{FF2B5EF4-FFF2-40B4-BE49-F238E27FC236}">
                <a16:creationId xmlns:a16="http://schemas.microsoft.com/office/drawing/2014/main" id="{B3275AAF-2321-12D1-C6BD-CE8AD59FE065}"/>
              </a:ext>
            </a:extLst>
          </p:cNvPr>
          <p:cNvSpPr>
            <a:spLocks noGrp="1"/>
          </p:cNvSpPr>
          <p:nvPr>
            <p:ph idx="1"/>
          </p:nvPr>
        </p:nvSpPr>
        <p:spPr>
          <a:xfrm>
            <a:off x="592692" y="1314351"/>
            <a:ext cx="5118100" cy="4351338"/>
          </a:xfrm>
        </p:spPr>
        <p:txBody>
          <a:bodyPr>
            <a:normAutofit/>
          </a:bodyPr>
          <a:lstStyle/>
          <a:p>
            <a:r>
              <a:rPr lang="sv-SE" dirty="0"/>
              <a:t>I barnfamiljer med barn i åldrarna 3-5 år arbetar 40 procent av kvinnorna deltid </a:t>
            </a:r>
            <a:br>
              <a:rPr lang="sv-SE" dirty="0"/>
            </a:br>
            <a:r>
              <a:rPr lang="sv-SE" dirty="0"/>
              <a:t>– och 11 procent av männen.</a:t>
            </a:r>
          </a:p>
          <a:p>
            <a:r>
              <a:rPr lang="sv-SE" dirty="0"/>
              <a:t>Kvinnor gör i genomsnitt 25 timmar mer oavlönat hushållsarbete per månad.</a:t>
            </a:r>
          </a:p>
          <a:p>
            <a:r>
              <a:rPr lang="sv-SE" dirty="0"/>
              <a:t>Kvinnor tar ut mest föräldraledighet och VAB. </a:t>
            </a:r>
            <a:r>
              <a:rPr lang="sv-SE" dirty="0">
                <a:effectLst/>
              </a:rPr>
              <a:t>Kvinnor tar ut 6 av 10 VAB-dagar och </a:t>
            </a:r>
            <a:r>
              <a:rPr lang="sv-SE" b="0" i="0" dirty="0">
                <a:effectLst/>
              </a:rPr>
              <a:t>54 procent av föräldraledigheten.</a:t>
            </a:r>
          </a:p>
          <a:p>
            <a:r>
              <a:rPr lang="sv-SE" b="0" i="0" u="none" strike="noStrike" baseline="0" dirty="0"/>
              <a:t>Flera studier har också visat att kvinnors löneutveckling avtar efter att första barnet har fötts. </a:t>
            </a:r>
          </a:p>
          <a:p>
            <a:r>
              <a:rPr lang="sv-SE" dirty="0">
                <a:effectLst/>
                <a:ea typeface="Times New Roman" panose="02020603050405020304" pitchFamily="18" charset="0"/>
              </a:rPr>
              <a:t>3 av 10 sysselsatta kvinnor arbetar deltid.</a:t>
            </a:r>
            <a:endParaRPr lang="sv-SE" dirty="0">
              <a:effectLst/>
              <a:ea typeface="Calibri" panose="020F0502020204030204" pitchFamily="34" charset="0"/>
            </a:endParaRPr>
          </a:p>
          <a:p>
            <a:pPr marL="0" indent="0">
              <a:buNone/>
            </a:pPr>
            <a:endParaRPr lang="sv-SE" sz="1800" dirty="0"/>
          </a:p>
          <a:p>
            <a:endParaRPr lang="sv-SE" sz="1600" dirty="0">
              <a:effectLst/>
            </a:endParaRPr>
          </a:p>
          <a:p>
            <a:endParaRPr lang="sv-SE" sz="1800" dirty="0">
              <a:solidFill>
                <a:srgbClr val="00B050"/>
              </a:solidFill>
              <a:latin typeface="Calibri" panose="020F0502020204030204" pitchFamily="34" charset="0"/>
            </a:endParaRPr>
          </a:p>
          <a:p>
            <a:endParaRPr lang="sv-SE" sz="1800" dirty="0">
              <a:solidFill>
                <a:srgbClr val="00B050"/>
              </a:solidFill>
              <a:latin typeface="Calibri" panose="020F0502020204030204" pitchFamily="34" charset="0"/>
            </a:endParaRPr>
          </a:p>
          <a:p>
            <a:pPr marL="0" indent="0">
              <a:buNone/>
            </a:pPr>
            <a:endParaRPr lang="sv-SE" dirty="0"/>
          </a:p>
        </p:txBody>
      </p:sp>
      <p:sp>
        <p:nvSpPr>
          <p:cNvPr id="4" name="Platshållare för text 3">
            <a:extLst>
              <a:ext uri="{FF2B5EF4-FFF2-40B4-BE49-F238E27FC236}">
                <a16:creationId xmlns:a16="http://schemas.microsoft.com/office/drawing/2014/main" id="{C454AC17-3C18-2665-6B37-7A5BF279CFFE}"/>
              </a:ext>
            </a:extLst>
          </p:cNvPr>
          <p:cNvSpPr>
            <a:spLocks noGrp="1"/>
          </p:cNvSpPr>
          <p:nvPr>
            <p:ph type="body" sz="quarter" idx="11"/>
          </p:nvPr>
        </p:nvSpPr>
        <p:spPr>
          <a:xfrm>
            <a:off x="809624" y="6379463"/>
            <a:ext cx="2114806" cy="257369"/>
          </a:xfrm>
        </p:spPr>
        <p:txBody>
          <a:bodyPr wrap="none">
            <a:spAutoFit/>
          </a:bodyPr>
          <a:lstStyle/>
          <a:p>
            <a:r>
              <a:rPr lang="sv-SE" dirty="0"/>
              <a:t>JÄMSTÄLLDHET BÖRJAR I PLÅNBOKEN</a:t>
            </a:r>
          </a:p>
        </p:txBody>
      </p:sp>
      <p:sp>
        <p:nvSpPr>
          <p:cNvPr id="6" name="textruta 5">
            <a:extLst>
              <a:ext uri="{FF2B5EF4-FFF2-40B4-BE49-F238E27FC236}">
                <a16:creationId xmlns:a16="http://schemas.microsoft.com/office/drawing/2014/main" id="{3E170C8B-2972-400A-B60E-B8FB85632054}"/>
              </a:ext>
            </a:extLst>
          </p:cNvPr>
          <p:cNvSpPr txBox="1"/>
          <p:nvPr/>
        </p:nvSpPr>
        <p:spPr>
          <a:xfrm>
            <a:off x="11063483" y="6510853"/>
            <a:ext cx="637786" cy="207405"/>
          </a:xfrm>
          <a:prstGeom prst="rect">
            <a:avLst/>
          </a:prstGeom>
          <a:noFill/>
        </p:spPr>
        <p:txBody>
          <a:bodyPr wrap="square" lIns="0" tIns="0" rIns="0" bIns="0" rtlCol="0">
            <a:noAutofit/>
          </a:bodyPr>
          <a:lstStyle/>
          <a:p>
            <a:r>
              <a:rPr lang="sv-SE" sz="1100" i="1" dirty="0">
                <a:solidFill>
                  <a:srgbClr val="000000"/>
                </a:solidFill>
              </a:rPr>
              <a:t>Källa: SCB</a:t>
            </a:r>
          </a:p>
        </p:txBody>
      </p:sp>
      <p:sp>
        <p:nvSpPr>
          <p:cNvPr id="5" name="Rektangel 4">
            <a:extLst>
              <a:ext uri="{FF2B5EF4-FFF2-40B4-BE49-F238E27FC236}">
                <a16:creationId xmlns:a16="http://schemas.microsoft.com/office/drawing/2014/main" id="{206FF181-053F-F1E1-0CBF-21A03470BD41}"/>
              </a:ext>
            </a:extLst>
          </p:cNvPr>
          <p:cNvSpPr/>
          <p:nvPr/>
        </p:nvSpPr>
        <p:spPr>
          <a:xfrm>
            <a:off x="5546690" y="6636832"/>
            <a:ext cx="994787" cy="145805"/>
          </a:xfrm>
          <a:prstGeom prst="rect">
            <a:avLst/>
          </a:prstGeom>
          <a:solidFill>
            <a:srgbClr val="F1F0ED"/>
          </a:solidFill>
          <a:ln>
            <a:solidFill>
              <a:srgbClr val="F1F0E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1" name="Platshållare för bild 10" descr="En bild som visar träd, utomhus, mark  Automatiskt genererad beskrivning">
            <a:extLst>
              <a:ext uri="{FF2B5EF4-FFF2-40B4-BE49-F238E27FC236}">
                <a16:creationId xmlns:a16="http://schemas.microsoft.com/office/drawing/2014/main" id="{9A88FACE-617D-320A-E098-E64F9F365499}"/>
              </a:ext>
            </a:extLst>
          </p:cNvPr>
          <p:cNvPicPr>
            <a:picLocks noGrp="1" noChangeAspect="1"/>
          </p:cNvPicPr>
          <p:nvPr>
            <p:ph type="pic" sz="quarter" idx="13"/>
          </p:nvPr>
        </p:nvPicPr>
        <p:blipFill>
          <a:blip r:embed="rId3" cstate="email">
            <a:extLst>
              <a:ext uri="{28A0092B-C50C-407E-A947-70E740481C1C}">
                <a14:useLocalDpi xmlns:a14="http://schemas.microsoft.com/office/drawing/2010/main"/>
              </a:ext>
            </a:extLst>
          </a:blip>
          <a:srcRect l="13950" r="13950"/>
          <a:stretch>
            <a:fillRect/>
          </a:stretch>
        </p:blipFill>
        <p:spPr/>
      </p:pic>
    </p:spTree>
    <p:extLst>
      <p:ext uri="{BB962C8B-B14F-4D97-AF65-F5344CB8AC3E}">
        <p14:creationId xmlns:p14="http://schemas.microsoft.com/office/powerpoint/2010/main" val="42167243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9E424EB-553F-68D9-2099-36E35354136F}"/>
              </a:ext>
            </a:extLst>
          </p:cNvPr>
          <p:cNvSpPr>
            <a:spLocks noGrp="1"/>
          </p:cNvSpPr>
          <p:nvPr>
            <p:ph type="title"/>
          </p:nvPr>
        </p:nvSpPr>
        <p:spPr/>
        <p:txBody>
          <a:bodyPr/>
          <a:lstStyle/>
          <a:p>
            <a:r>
              <a:rPr lang="sv-SE" dirty="0"/>
              <a:t>VABB - FÖRLORAD INKOMST OCH PENSION</a:t>
            </a:r>
          </a:p>
        </p:txBody>
      </p:sp>
      <p:sp>
        <p:nvSpPr>
          <p:cNvPr id="4" name="Platshållare för text 3">
            <a:extLst>
              <a:ext uri="{FF2B5EF4-FFF2-40B4-BE49-F238E27FC236}">
                <a16:creationId xmlns:a16="http://schemas.microsoft.com/office/drawing/2014/main" id="{FF0F235D-6CDA-881C-F097-7D9DBC8608EA}"/>
              </a:ext>
            </a:extLst>
          </p:cNvPr>
          <p:cNvSpPr>
            <a:spLocks noGrp="1"/>
          </p:cNvSpPr>
          <p:nvPr>
            <p:ph type="body" sz="quarter" idx="12"/>
          </p:nvPr>
        </p:nvSpPr>
        <p:spPr>
          <a:xfrm>
            <a:off x="809624" y="6379463"/>
            <a:ext cx="2114806" cy="257369"/>
          </a:xfrm>
        </p:spPr>
        <p:txBody>
          <a:bodyPr wrap="none">
            <a:spAutoFit/>
          </a:bodyPr>
          <a:lstStyle/>
          <a:p>
            <a:r>
              <a:rPr lang="sv-SE" dirty="0"/>
              <a:t>JÄMSTÄLLDHET BÖRJAR I PLÅNBOKEN</a:t>
            </a:r>
          </a:p>
        </p:txBody>
      </p:sp>
      <p:sp>
        <p:nvSpPr>
          <p:cNvPr id="6" name="textruta 5">
            <a:extLst>
              <a:ext uri="{FF2B5EF4-FFF2-40B4-BE49-F238E27FC236}">
                <a16:creationId xmlns:a16="http://schemas.microsoft.com/office/drawing/2014/main" id="{8B09A6EB-94BF-4C96-9BC5-241B8498F306}"/>
              </a:ext>
            </a:extLst>
          </p:cNvPr>
          <p:cNvSpPr txBox="1"/>
          <p:nvPr/>
        </p:nvSpPr>
        <p:spPr>
          <a:xfrm>
            <a:off x="685156" y="1200682"/>
            <a:ext cx="10281051" cy="448584"/>
          </a:xfrm>
          <a:prstGeom prst="rect">
            <a:avLst/>
          </a:prstGeom>
          <a:noFill/>
        </p:spPr>
        <p:txBody>
          <a:bodyPr wrap="square">
            <a:spAutoFit/>
          </a:bodyPr>
          <a:lstStyle/>
          <a:p>
            <a:pPr marL="342900" indent="-342900">
              <a:lnSpc>
                <a:spcPts val="3000"/>
              </a:lnSpc>
              <a:buFont typeface="Arial" panose="020B0604020202020204" pitchFamily="34" charset="0"/>
              <a:buChar char="•"/>
            </a:pPr>
            <a:r>
              <a:rPr lang="sv-SE" sz="2000" dirty="0">
                <a:ea typeface="Arial" charset="0"/>
                <a:cs typeface="Arial" charset="0"/>
              </a:rPr>
              <a:t>Kvinnor tar ut 6 av 10 VAB-dagar.</a:t>
            </a:r>
          </a:p>
        </p:txBody>
      </p:sp>
      <p:sp>
        <p:nvSpPr>
          <p:cNvPr id="3" name="Rektangel 2">
            <a:extLst>
              <a:ext uri="{FF2B5EF4-FFF2-40B4-BE49-F238E27FC236}">
                <a16:creationId xmlns:a16="http://schemas.microsoft.com/office/drawing/2014/main" id="{82D6AF84-0C69-942F-C3C4-C2E4ED2BB541}"/>
              </a:ext>
            </a:extLst>
          </p:cNvPr>
          <p:cNvSpPr/>
          <p:nvPr/>
        </p:nvSpPr>
        <p:spPr>
          <a:xfrm>
            <a:off x="5546690" y="6636832"/>
            <a:ext cx="994787" cy="145805"/>
          </a:xfrm>
          <a:prstGeom prst="rect">
            <a:avLst/>
          </a:prstGeom>
          <a:solidFill>
            <a:srgbClr val="F1F0ED"/>
          </a:solidFill>
          <a:ln>
            <a:solidFill>
              <a:srgbClr val="F1F0E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7" name="Platshållare för innehåll 3" descr="En bild som visar text, skärmbild, Teckensnitt, nummer  Automatiskt genererad beskrivning">
            <a:extLst>
              <a:ext uri="{FF2B5EF4-FFF2-40B4-BE49-F238E27FC236}">
                <a16:creationId xmlns:a16="http://schemas.microsoft.com/office/drawing/2014/main" id="{FC07D86B-34D0-1F75-A1FD-56A63FBED429}"/>
              </a:ext>
            </a:extLst>
          </p:cNvPr>
          <p:cNvPicPr>
            <a:picLocks noChangeAspect="1"/>
          </p:cNvPicPr>
          <p:nvPr/>
        </p:nvPicPr>
        <p:blipFill>
          <a:blip r:embed="rId3"/>
          <a:stretch>
            <a:fillRect/>
          </a:stretch>
        </p:blipFill>
        <p:spPr>
          <a:xfrm>
            <a:off x="2383367" y="1948726"/>
            <a:ext cx="7425265" cy="3432913"/>
          </a:xfrm>
          <a:prstGeom prst="rect">
            <a:avLst/>
          </a:prstGeom>
          <a:noFill/>
        </p:spPr>
      </p:pic>
    </p:spTree>
    <p:extLst>
      <p:ext uri="{BB962C8B-B14F-4D97-AF65-F5344CB8AC3E}">
        <p14:creationId xmlns:p14="http://schemas.microsoft.com/office/powerpoint/2010/main" val="24679162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9E424EB-553F-68D9-2099-36E35354136F}"/>
              </a:ext>
            </a:extLst>
          </p:cNvPr>
          <p:cNvSpPr>
            <a:spLocks noGrp="1"/>
          </p:cNvSpPr>
          <p:nvPr>
            <p:ph type="title"/>
          </p:nvPr>
        </p:nvSpPr>
        <p:spPr/>
        <p:txBody>
          <a:bodyPr/>
          <a:lstStyle/>
          <a:p>
            <a:r>
              <a:rPr lang="en-US" sz="3200" dirty="0"/>
              <a:t>SÅ MYCKET FÖRLORAR OLIKA YRKEN PÅ DELTIDSARBETE</a:t>
            </a:r>
            <a:endParaRPr lang="sv-SE" dirty="0"/>
          </a:p>
        </p:txBody>
      </p:sp>
      <p:sp>
        <p:nvSpPr>
          <p:cNvPr id="4" name="Platshållare för text 3">
            <a:extLst>
              <a:ext uri="{FF2B5EF4-FFF2-40B4-BE49-F238E27FC236}">
                <a16:creationId xmlns:a16="http://schemas.microsoft.com/office/drawing/2014/main" id="{FF0F235D-6CDA-881C-F097-7D9DBC8608EA}"/>
              </a:ext>
            </a:extLst>
          </p:cNvPr>
          <p:cNvSpPr>
            <a:spLocks noGrp="1"/>
          </p:cNvSpPr>
          <p:nvPr>
            <p:ph type="body" sz="quarter" idx="12"/>
          </p:nvPr>
        </p:nvSpPr>
        <p:spPr>
          <a:xfrm>
            <a:off x="809624" y="6379463"/>
            <a:ext cx="2114806" cy="257369"/>
          </a:xfrm>
        </p:spPr>
        <p:txBody>
          <a:bodyPr wrap="none">
            <a:spAutoFit/>
          </a:bodyPr>
          <a:lstStyle/>
          <a:p>
            <a:r>
              <a:rPr lang="sv-SE" dirty="0"/>
              <a:t>JÄMSTÄLLDHET BÖRJAR I PLÅNBOKEN</a:t>
            </a:r>
          </a:p>
        </p:txBody>
      </p:sp>
      <p:sp>
        <p:nvSpPr>
          <p:cNvPr id="6" name="textruta 5">
            <a:extLst>
              <a:ext uri="{FF2B5EF4-FFF2-40B4-BE49-F238E27FC236}">
                <a16:creationId xmlns:a16="http://schemas.microsoft.com/office/drawing/2014/main" id="{8B09A6EB-94BF-4C96-9BC5-241B8498F306}"/>
              </a:ext>
            </a:extLst>
          </p:cNvPr>
          <p:cNvSpPr txBox="1"/>
          <p:nvPr/>
        </p:nvSpPr>
        <p:spPr>
          <a:xfrm>
            <a:off x="685157" y="1200682"/>
            <a:ext cx="5410844" cy="3911071"/>
          </a:xfrm>
          <a:prstGeom prst="rect">
            <a:avLst/>
          </a:prstGeom>
          <a:noFill/>
        </p:spPr>
        <p:txBody>
          <a:bodyPr wrap="square">
            <a:spAutoFit/>
          </a:bodyPr>
          <a:lstStyle/>
          <a:p>
            <a:pPr>
              <a:lnSpc>
                <a:spcPts val="3000"/>
              </a:lnSpc>
            </a:pPr>
            <a:r>
              <a:rPr lang="sv-SE" sz="2000" b="1" dirty="0">
                <a:ea typeface="Arial" charset="0"/>
                <a:cs typeface="Arial" charset="0"/>
              </a:rPr>
              <a:t>Kortsiktigt: </a:t>
            </a:r>
          </a:p>
          <a:p>
            <a:pPr marL="342900" indent="-342900">
              <a:lnSpc>
                <a:spcPts val="3000"/>
              </a:lnSpc>
              <a:buFont typeface="Arial" panose="020B0604020202020204" pitchFamily="34" charset="0"/>
              <a:buChar char="•"/>
            </a:pPr>
            <a:r>
              <a:rPr lang="sv-SE" sz="2000" dirty="0">
                <a:ea typeface="Arial" charset="0"/>
                <a:cs typeface="Arial" charset="0"/>
              </a:rPr>
              <a:t>Du får lägre inkomst</a:t>
            </a:r>
          </a:p>
          <a:p>
            <a:pPr marL="342900" indent="-342900">
              <a:lnSpc>
                <a:spcPts val="3000"/>
              </a:lnSpc>
              <a:buFont typeface="Arial" panose="020B0604020202020204" pitchFamily="34" charset="0"/>
              <a:buChar char="•"/>
            </a:pPr>
            <a:r>
              <a:rPr lang="sv-SE" sz="2000" dirty="0">
                <a:ea typeface="Arial" charset="0"/>
                <a:cs typeface="Arial" charset="0"/>
              </a:rPr>
              <a:t>Sparutrymmet krymper</a:t>
            </a:r>
          </a:p>
          <a:p>
            <a:pPr marL="342900" indent="-342900">
              <a:lnSpc>
                <a:spcPts val="3000"/>
              </a:lnSpc>
              <a:buFont typeface="Arial" panose="020B0604020202020204" pitchFamily="34" charset="0"/>
              <a:buChar char="•"/>
            </a:pPr>
            <a:r>
              <a:rPr lang="sv-SE" sz="2000" dirty="0">
                <a:ea typeface="Arial" charset="0"/>
                <a:cs typeface="Arial" charset="0"/>
              </a:rPr>
              <a:t>A-kassa påverkas negativt</a:t>
            </a:r>
          </a:p>
          <a:p>
            <a:pPr marL="342900" indent="-342900">
              <a:lnSpc>
                <a:spcPts val="3000"/>
              </a:lnSpc>
              <a:buFont typeface="Arial" panose="020B0604020202020204" pitchFamily="34" charset="0"/>
              <a:buChar char="•"/>
            </a:pPr>
            <a:r>
              <a:rPr lang="sv-SE" sz="2000" dirty="0">
                <a:ea typeface="Arial" charset="0"/>
                <a:cs typeface="Arial" charset="0"/>
              </a:rPr>
              <a:t>Sjuk- och föräldrapenning från Försäkringskassan påverkas negativt</a:t>
            </a:r>
          </a:p>
          <a:p>
            <a:pPr>
              <a:lnSpc>
                <a:spcPts val="3000"/>
              </a:lnSpc>
            </a:pPr>
            <a:endParaRPr lang="sv-SE" sz="2000" dirty="0">
              <a:ea typeface="Arial" charset="0"/>
              <a:cs typeface="Arial" charset="0"/>
            </a:endParaRPr>
          </a:p>
          <a:p>
            <a:pPr>
              <a:lnSpc>
                <a:spcPts val="3000"/>
              </a:lnSpc>
            </a:pPr>
            <a:r>
              <a:rPr lang="sv-SE" sz="2000" b="1" dirty="0">
                <a:ea typeface="Arial" charset="0"/>
                <a:cs typeface="Arial" charset="0"/>
              </a:rPr>
              <a:t>Långsiktigt:</a:t>
            </a:r>
          </a:p>
          <a:p>
            <a:pPr marL="342900" indent="-342900">
              <a:lnSpc>
                <a:spcPts val="3000"/>
              </a:lnSpc>
              <a:buFont typeface="Arial" panose="020B0604020202020204" pitchFamily="34" charset="0"/>
              <a:buChar char="•"/>
            </a:pPr>
            <a:r>
              <a:rPr lang="sv-SE" sz="2000" dirty="0">
                <a:ea typeface="Arial" charset="0"/>
                <a:cs typeface="Arial" charset="0"/>
              </a:rPr>
              <a:t>Du förlorar allmän pension </a:t>
            </a:r>
          </a:p>
          <a:p>
            <a:pPr marL="342900" indent="-342900">
              <a:lnSpc>
                <a:spcPts val="3000"/>
              </a:lnSpc>
              <a:buFont typeface="Arial" panose="020B0604020202020204" pitchFamily="34" charset="0"/>
              <a:buChar char="•"/>
            </a:pPr>
            <a:r>
              <a:rPr lang="sv-SE" sz="2000" dirty="0">
                <a:ea typeface="Arial" charset="0"/>
                <a:cs typeface="Arial" charset="0"/>
              </a:rPr>
              <a:t>Du förlorar tjänstepension</a:t>
            </a:r>
          </a:p>
        </p:txBody>
      </p:sp>
      <p:sp>
        <p:nvSpPr>
          <p:cNvPr id="3" name="Rektangel 2">
            <a:extLst>
              <a:ext uri="{FF2B5EF4-FFF2-40B4-BE49-F238E27FC236}">
                <a16:creationId xmlns:a16="http://schemas.microsoft.com/office/drawing/2014/main" id="{82D6AF84-0C69-942F-C3C4-C2E4ED2BB541}"/>
              </a:ext>
            </a:extLst>
          </p:cNvPr>
          <p:cNvSpPr/>
          <p:nvPr/>
        </p:nvSpPr>
        <p:spPr>
          <a:xfrm>
            <a:off x="5546690" y="6636832"/>
            <a:ext cx="994787" cy="145805"/>
          </a:xfrm>
          <a:prstGeom prst="rect">
            <a:avLst/>
          </a:prstGeom>
          <a:solidFill>
            <a:srgbClr val="F1F0ED"/>
          </a:solidFill>
          <a:ln>
            <a:solidFill>
              <a:srgbClr val="F1F0E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5" name="Bildobjekt 4">
            <a:extLst>
              <a:ext uri="{FF2B5EF4-FFF2-40B4-BE49-F238E27FC236}">
                <a16:creationId xmlns:a16="http://schemas.microsoft.com/office/drawing/2014/main" id="{35A083C9-F2CD-8F52-D0ED-B9CA83A79859}"/>
              </a:ext>
            </a:extLst>
          </p:cNvPr>
          <p:cNvPicPr>
            <a:picLocks noChangeAspect="1"/>
          </p:cNvPicPr>
          <p:nvPr/>
        </p:nvPicPr>
        <p:blipFill>
          <a:blip r:embed="rId3"/>
          <a:stretch>
            <a:fillRect/>
          </a:stretch>
        </p:blipFill>
        <p:spPr>
          <a:xfrm>
            <a:off x="5546690" y="1467081"/>
            <a:ext cx="4598573" cy="4610100"/>
          </a:xfrm>
          <a:prstGeom prst="rect">
            <a:avLst/>
          </a:prstGeom>
          <a:noFill/>
        </p:spPr>
      </p:pic>
    </p:spTree>
    <p:extLst>
      <p:ext uri="{BB962C8B-B14F-4D97-AF65-F5344CB8AC3E}">
        <p14:creationId xmlns:p14="http://schemas.microsoft.com/office/powerpoint/2010/main" val="555876712"/>
      </p:ext>
    </p:extLst>
  </p:cSld>
  <p:clrMapOvr>
    <a:masterClrMapping/>
  </p:clrMapOvr>
</p:sld>
</file>

<file path=ppt/theme/theme1.xml><?xml version="1.0" encoding="utf-8"?>
<a:theme xmlns:a="http://schemas.openxmlformats.org/drawingml/2006/main" name="familjejuridik">
  <a:themeElements>
    <a:clrScheme name="spara, investera &amp; låna">
      <a:dk1>
        <a:srgbClr val="000000"/>
      </a:dk1>
      <a:lt1>
        <a:srgbClr val="FFFFFF"/>
      </a:lt1>
      <a:dk2>
        <a:srgbClr val="44546A"/>
      </a:dk2>
      <a:lt2>
        <a:srgbClr val="E7E6E6"/>
      </a:lt2>
      <a:accent1>
        <a:srgbClr val="DB9A3C"/>
      </a:accent1>
      <a:accent2>
        <a:srgbClr val="F1C522"/>
      </a:accent2>
      <a:accent3>
        <a:srgbClr val="A5A5A5"/>
      </a:accent3>
      <a:accent4>
        <a:srgbClr val="DD4E3E"/>
      </a:accent4>
      <a:accent5>
        <a:srgbClr val="B60702"/>
      </a:accent5>
      <a:accent6>
        <a:srgbClr val="575A60"/>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4" id="{701A5BD7-0668-AC4B-85FF-46745B75A4EA}" vid="{66106481-DA0C-B845-98E6-4F313E509526}"/>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FIIN0056 PPT_mall_spara_investera_la¦èna</Template>
  <TotalTime>5277</TotalTime>
  <Words>2455</Words>
  <Application>Microsoft Office PowerPoint</Application>
  <PresentationFormat>Bredbild</PresentationFormat>
  <Paragraphs>212</Paragraphs>
  <Slides>20</Slides>
  <Notes>20</Notes>
  <HiddenSlides>0</HiddenSlides>
  <MMClips>0</MMClips>
  <ScaleCrop>false</ScaleCrop>
  <HeadingPairs>
    <vt:vector size="6" baseType="variant">
      <vt:variant>
        <vt:lpstr>Använt teckensnitt</vt:lpstr>
      </vt:variant>
      <vt:variant>
        <vt:i4>6</vt:i4>
      </vt:variant>
      <vt:variant>
        <vt:lpstr>Tema</vt:lpstr>
      </vt:variant>
      <vt:variant>
        <vt:i4>1</vt:i4>
      </vt:variant>
      <vt:variant>
        <vt:lpstr>Bildrubriker</vt:lpstr>
      </vt:variant>
      <vt:variant>
        <vt:i4>20</vt:i4>
      </vt:variant>
    </vt:vector>
  </HeadingPairs>
  <TitlesOfParts>
    <vt:vector size="27" baseType="lpstr">
      <vt:lpstr>Arial</vt:lpstr>
      <vt:lpstr>Calibri</vt:lpstr>
      <vt:lpstr>Cambria</vt:lpstr>
      <vt:lpstr>Symbol</vt:lpstr>
      <vt:lpstr>Times New Roman</vt:lpstr>
      <vt:lpstr>Verdana</vt:lpstr>
      <vt:lpstr>familjejuridik</vt:lpstr>
      <vt:lpstr>JÄMSTÄLLDHET BÖRJAR I PLÅNBOKEN</vt:lpstr>
      <vt:lpstr>JÄMSTÄLLDHET PÅVERKAS NEGATIVT AV EKONOMISKA FÖRÄNDRINGAR</vt:lpstr>
      <vt:lpstr>INFLATION PÅVERKAR PARRELATIONER</vt:lpstr>
      <vt:lpstr>ÅR 2072 KOMMER ÅRSINKOMSTERNA VARA LIKA</vt:lpstr>
      <vt:lpstr>EKONOMISK JÄMSTÄLLDHET</vt:lpstr>
      <vt:lpstr>LÄGRE LIVSINKOMST LEDER TILL OJÄMSTÄLLD PENSION</vt:lpstr>
      <vt:lpstr>VEM LÖSER LIVSPUSSLET?</vt:lpstr>
      <vt:lpstr>VABB - FÖRLORAD INKOMST OCH PENSION</vt:lpstr>
      <vt:lpstr>SÅ MYCKET FÖRLORAR OLIKA YRKEN PÅ DELTIDSARBETE</vt:lpstr>
      <vt:lpstr>HUR KAN MAN KOMPENSERA DEN PERSONEN SOM FÖRLORAR MEST?</vt:lpstr>
      <vt:lpstr>HUR FÅR VI MER JÄMSTÄLLDA LIVSINKOMSTER?</vt:lpstr>
      <vt:lpstr>I väntan på ett jämställd samhälle  så kan du fokusera på det  du själv kan påverka.</vt:lpstr>
      <vt:lpstr>VÅGA PRATA PENGAR!</vt:lpstr>
      <vt:lpstr>VAD SKA VI PRATA OM DÅ?</vt:lpstr>
      <vt:lpstr>ÅNGEST ELLER STOLTHET ÖVER SPARANDET?</vt:lpstr>
      <vt:lpstr>VAD ÄR EGENTLIGEN EN TRYGG PRIVATEKONOMI?</vt:lpstr>
      <vt:lpstr>HUR NÅR JAG TILL DEN DÄR TRYGGA EKONOMIN DÅ?</vt:lpstr>
      <vt:lpstr>VAD GER PENSION?</vt:lpstr>
      <vt:lpstr>DET VIKTIGASTE ATT TA MED SIG:</vt:lpstr>
      <vt:lpstr>Tack för idag!</vt:lpstr>
    </vt:vector>
  </TitlesOfParts>
  <Company>Finansinspektionen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Jämställdhet börjar i plånboken</dc:title>
  <dc:creator>Niklas Uppenberg</dc:creator>
  <cp:lastModifiedBy>Vanda Brandt</cp:lastModifiedBy>
  <cp:revision>25</cp:revision>
  <dcterms:created xsi:type="dcterms:W3CDTF">2023-01-27T14:08:54Z</dcterms:created>
  <dcterms:modified xsi:type="dcterms:W3CDTF">2025-02-04T08:50:37Z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5a125809-f7f8-456f-9019-c72184f8814c_Enabled">
    <vt:lpwstr>true</vt:lpwstr>
  </property>
  <property fmtid="{D5CDD505-2E9C-101B-9397-08002B2CF9AE}" pid="3" name="MSIP_Label_5a125809-f7f8-456f-9019-c72184f8814c_SetDate">
    <vt:lpwstr>2024-01-25T12:47:28Z</vt:lpwstr>
  </property>
  <property fmtid="{D5CDD505-2E9C-101B-9397-08002B2CF9AE}" pid="4" name="MSIP_Label_5a125809-f7f8-456f-9019-c72184f8814c_Method">
    <vt:lpwstr>Privileged</vt:lpwstr>
  </property>
  <property fmtid="{D5CDD505-2E9C-101B-9397-08002B2CF9AE}" pid="5" name="MSIP_Label_5a125809-f7f8-456f-9019-c72184f8814c_Name">
    <vt:lpwstr>Publik</vt:lpwstr>
  </property>
  <property fmtid="{D5CDD505-2E9C-101B-9397-08002B2CF9AE}" pid="6" name="MSIP_Label_5a125809-f7f8-456f-9019-c72184f8814c_SiteId">
    <vt:lpwstr>1e4e7cc6-7b26-46be-915e-cd1c8633e92f</vt:lpwstr>
  </property>
  <property fmtid="{D5CDD505-2E9C-101B-9397-08002B2CF9AE}" pid="7" name="MSIP_Label_5a125809-f7f8-456f-9019-c72184f8814c_ActionId">
    <vt:lpwstr>2c39f253-146d-4f80-968f-efb66404d660</vt:lpwstr>
  </property>
  <property fmtid="{D5CDD505-2E9C-101B-9397-08002B2CF9AE}" pid="8" name="MSIP_Label_5a125809-f7f8-456f-9019-c72184f8814c_ContentBits">
    <vt:lpwstr>2</vt:lpwstr>
  </property>
</Properties>
</file>