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63" r:id="rId5"/>
    <p:sldId id="286" r:id="rId6"/>
    <p:sldId id="289" r:id="rId7"/>
    <p:sldId id="299" r:id="rId8"/>
    <p:sldId id="293" r:id="rId9"/>
    <p:sldId id="300" r:id="rId10"/>
    <p:sldId id="292" r:id="rId11"/>
    <p:sldId id="294" r:id="rId12"/>
    <p:sldId id="295" r:id="rId13"/>
    <p:sldId id="296" r:id="rId14"/>
    <p:sldId id="298" r:id="rId15"/>
    <p:sldId id="272" r:id="rId16"/>
  </p:sldIdLst>
  <p:sldSz cx="12192000" cy="6858000"/>
  <p:notesSz cx="6792913" cy="99250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056"/>
    <a:srgbClr val="DB9B3D"/>
    <a:srgbClr val="F5D162"/>
    <a:srgbClr val="E05040"/>
    <a:srgbClr val="E37D61"/>
    <a:srgbClr val="44999C"/>
    <a:srgbClr val="00A780"/>
    <a:srgbClr val="404040"/>
    <a:srgbClr val="91CAAF"/>
    <a:srgbClr val="00AA8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2" autoAdjust="0"/>
    <p:restoredTop sz="80905" autoAdjust="0"/>
  </p:normalViewPr>
  <p:slideViewPr>
    <p:cSldViewPr snapToGrid="0" showGuides="1">
      <p:cViewPr varScale="1">
        <p:scale>
          <a:sx n="90" d="100"/>
          <a:sy n="90" d="100"/>
        </p:scale>
        <p:origin x="1914" y="90"/>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27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0"/>
          <c:tx>
            <c:strRef>
              <c:f>Blad1!$C$1</c:f>
              <c:strCache>
                <c:ptCount val="1"/>
                <c:pt idx="0">
                  <c:v>Sparat kapital</c:v>
                </c:pt>
              </c:strCache>
            </c:strRef>
          </c:tx>
          <c:spPr>
            <a:solidFill>
              <a:schemeClr val="accent2"/>
            </a:solidFill>
            <a:ln>
              <a:noFill/>
            </a:ln>
            <a:effectLst/>
          </c:spPr>
          <c:invertIfNegative val="0"/>
          <c:val>
            <c:numRef>
              <c:f>Blad1!$C$2:$C$41</c:f>
              <c:numCache>
                <c:formatCode>0.00</c:formatCode>
                <c:ptCount val="40"/>
                <c:pt idx="0">
                  <c:v>6000</c:v>
                </c:pt>
                <c:pt idx="1">
                  <c:v>12000</c:v>
                </c:pt>
                <c:pt idx="2">
                  <c:v>18000</c:v>
                </c:pt>
                <c:pt idx="3">
                  <c:v>24000</c:v>
                </c:pt>
                <c:pt idx="4">
                  <c:v>30000</c:v>
                </c:pt>
                <c:pt idx="5">
                  <c:v>36000</c:v>
                </c:pt>
                <c:pt idx="6">
                  <c:v>42000</c:v>
                </c:pt>
                <c:pt idx="7">
                  <c:v>48000</c:v>
                </c:pt>
                <c:pt idx="8">
                  <c:v>54000</c:v>
                </c:pt>
                <c:pt idx="9">
                  <c:v>60000</c:v>
                </c:pt>
                <c:pt idx="10">
                  <c:v>66000</c:v>
                </c:pt>
                <c:pt idx="11">
                  <c:v>72000</c:v>
                </c:pt>
                <c:pt idx="12">
                  <c:v>78000</c:v>
                </c:pt>
                <c:pt idx="13">
                  <c:v>84000</c:v>
                </c:pt>
                <c:pt idx="14">
                  <c:v>90000</c:v>
                </c:pt>
                <c:pt idx="15">
                  <c:v>96000</c:v>
                </c:pt>
                <c:pt idx="16">
                  <c:v>102000</c:v>
                </c:pt>
                <c:pt idx="17">
                  <c:v>108000</c:v>
                </c:pt>
                <c:pt idx="18">
                  <c:v>114000</c:v>
                </c:pt>
                <c:pt idx="19">
                  <c:v>120000</c:v>
                </c:pt>
                <c:pt idx="20">
                  <c:v>126000</c:v>
                </c:pt>
                <c:pt idx="21">
                  <c:v>132000</c:v>
                </c:pt>
                <c:pt idx="22">
                  <c:v>138000</c:v>
                </c:pt>
                <c:pt idx="23">
                  <c:v>144000</c:v>
                </c:pt>
                <c:pt idx="24">
                  <c:v>150000</c:v>
                </c:pt>
                <c:pt idx="25">
                  <c:v>156000</c:v>
                </c:pt>
                <c:pt idx="26">
                  <c:v>162000</c:v>
                </c:pt>
                <c:pt idx="27">
                  <c:v>168000</c:v>
                </c:pt>
                <c:pt idx="28">
                  <c:v>174000</c:v>
                </c:pt>
                <c:pt idx="29">
                  <c:v>180000</c:v>
                </c:pt>
                <c:pt idx="30">
                  <c:v>186000</c:v>
                </c:pt>
                <c:pt idx="31">
                  <c:v>192000</c:v>
                </c:pt>
                <c:pt idx="32">
                  <c:v>198000</c:v>
                </c:pt>
                <c:pt idx="33">
                  <c:v>204000</c:v>
                </c:pt>
                <c:pt idx="34">
                  <c:v>210000</c:v>
                </c:pt>
                <c:pt idx="35">
                  <c:v>216000</c:v>
                </c:pt>
                <c:pt idx="36">
                  <c:v>222000</c:v>
                </c:pt>
                <c:pt idx="37">
                  <c:v>228000</c:v>
                </c:pt>
                <c:pt idx="38">
                  <c:v>234000</c:v>
                </c:pt>
                <c:pt idx="39">
                  <c:v>240000</c:v>
                </c:pt>
              </c:numCache>
            </c:numRef>
          </c:val>
          <c:extLst>
            <c:ext xmlns:c16="http://schemas.microsoft.com/office/drawing/2014/chart" uri="{C3380CC4-5D6E-409C-BE32-E72D297353CC}">
              <c16:uniqueId val="{00000000-2C07-47FA-83DE-AE5DCF5F66B1}"/>
            </c:ext>
          </c:extLst>
        </c:ser>
        <c:ser>
          <c:idx val="0"/>
          <c:order val="1"/>
          <c:tx>
            <c:strRef>
              <c:f>Blad1!$B$1</c:f>
              <c:strCache>
                <c:ptCount val="1"/>
                <c:pt idx="0">
                  <c:v>Avkastning</c:v>
                </c:pt>
              </c:strCache>
            </c:strRef>
          </c:tx>
          <c:spPr>
            <a:solidFill>
              <a:schemeClr val="accent1"/>
            </a:solidFill>
            <a:ln>
              <a:noFill/>
            </a:ln>
            <a:effectLst/>
          </c:spPr>
          <c:invertIfNegative val="0"/>
          <c:val>
            <c:numRef>
              <c:f>Blad1!$B$2:$B$41</c:f>
              <c:numCache>
                <c:formatCode>0.00</c:formatCode>
                <c:ptCount val="40"/>
                <c:pt idx="0">
                  <c:v>190</c:v>
                </c:pt>
                <c:pt idx="1">
                  <c:v>813</c:v>
                </c:pt>
                <c:pt idx="2">
                  <c:v>1900</c:v>
                </c:pt>
                <c:pt idx="3">
                  <c:v>3483</c:v>
                </c:pt>
                <c:pt idx="4">
                  <c:v>5597</c:v>
                </c:pt>
                <c:pt idx="5">
                  <c:v>8279</c:v>
                </c:pt>
                <c:pt idx="6">
                  <c:v>11569</c:v>
                </c:pt>
                <c:pt idx="7">
                  <c:v>15509</c:v>
                </c:pt>
                <c:pt idx="8">
                  <c:v>20145</c:v>
                </c:pt>
                <c:pt idx="9">
                  <c:v>25525</c:v>
                </c:pt>
                <c:pt idx="10">
                  <c:v>31702</c:v>
                </c:pt>
                <c:pt idx="11">
                  <c:v>38732</c:v>
                </c:pt>
                <c:pt idx="12">
                  <c:v>46673</c:v>
                </c:pt>
                <c:pt idx="13">
                  <c:v>55590</c:v>
                </c:pt>
                <c:pt idx="14">
                  <c:v>65552</c:v>
                </c:pt>
                <c:pt idx="15">
                  <c:v>76631</c:v>
                </c:pt>
                <c:pt idx="16">
                  <c:v>88905</c:v>
                </c:pt>
                <c:pt idx="17">
                  <c:v>102459</c:v>
                </c:pt>
                <c:pt idx="18">
                  <c:v>117381</c:v>
                </c:pt>
                <c:pt idx="19">
                  <c:v>133768</c:v>
                </c:pt>
                <c:pt idx="20">
                  <c:v>151722</c:v>
                </c:pt>
                <c:pt idx="21">
                  <c:v>171352</c:v>
                </c:pt>
                <c:pt idx="22">
                  <c:v>192777</c:v>
                </c:pt>
                <c:pt idx="23">
                  <c:v>216122</c:v>
                </c:pt>
                <c:pt idx="24">
                  <c:v>241520</c:v>
                </c:pt>
                <c:pt idx="25">
                  <c:v>269117</c:v>
                </c:pt>
                <c:pt idx="26">
                  <c:v>299065</c:v>
                </c:pt>
                <c:pt idx="27">
                  <c:v>331530</c:v>
                </c:pt>
                <c:pt idx="28">
                  <c:v>366687</c:v>
                </c:pt>
                <c:pt idx="29">
                  <c:v>404726</c:v>
                </c:pt>
                <c:pt idx="30">
                  <c:v>445847</c:v>
                </c:pt>
                <c:pt idx="31">
                  <c:v>490266</c:v>
                </c:pt>
                <c:pt idx="32">
                  <c:v>538215</c:v>
                </c:pt>
                <c:pt idx="33">
                  <c:v>589940</c:v>
                </c:pt>
                <c:pt idx="34">
                  <c:v>645706</c:v>
                </c:pt>
                <c:pt idx="35">
                  <c:v>705796</c:v>
                </c:pt>
                <c:pt idx="36">
                  <c:v>770512</c:v>
                </c:pt>
                <c:pt idx="37">
                  <c:v>840178</c:v>
                </c:pt>
                <c:pt idx="38">
                  <c:v>915140</c:v>
                </c:pt>
                <c:pt idx="39">
                  <c:v>995771</c:v>
                </c:pt>
              </c:numCache>
            </c:numRef>
          </c:val>
          <c:extLst>
            <c:ext xmlns:c16="http://schemas.microsoft.com/office/drawing/2014/chart" uri="{C3380CC4-5D6E-409C-BE32-E72D297353CC}">
              <c16:uniqueId val="{00000001-2C07-47FA-83DE-AE5DCF5F66B1}"/>
            </c:ext>
          </c:extLst>
        </c:ser>
        <c:dLbls>
          <c:showLegendKey val="0"/>
          <c:showVal val="0"/>
          <c:showCatName val="0"/>
          <c:showSerName val="0"/>
          <c:showPercent val="0"/>
          <c:showBubbleSize val="0"/>
        </c:dLbls>
        <c:gapWidth val="150"/>
        <c:overlap val="100"/>
        <c:axId val="1114671152"/>
        <c:axId val="1114671480"/>
      </c:barChart>
      <c:catAx>
        <c:axId val="1114671152"/>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114671480"/>
        <c:crosses val="autoZero"/>
        <c:auto val="1"/>
        <c:lblAlgn val="ctr"/>
        <c:lblOffset val="100"/>
        <c:noMultiLvlLbl val="0"/>
      </c:catAx>
      <c:valAx>
        <c:axId val="1114671480"/>
        <c:scaling>
          <c:orientation val="minMax"/>
          <c:max val="1300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114671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8100" cap="rnd">
              <a:solidFill>
                <a:schemeClr val="accent6"/>
              </a:solidFill>
              <a:round/>
            </a:ln>
            <a:effectLst/>
          </c:spPr>
          <c:marker>
            <c:symbol val="none"/>
          </c:marker>
          <c:dPt>
            <c:idx val="0"/>
            <c:marker>
              <c:symbol val="none"/>
            </c:marker>
            <c:bubble3D val="0"/>
            <c:extLst>
              <c:ext xmlns:c16="http://schemas.microsoft.com/office/drawing/2014/chart" uri="{C3380CC4-5D6E-409C-BE32-E72D297353CC}">
                <c16:uniqueId val="{00000000-DB1D-4B55-81A3-C5D4E71BE93C}"/>
              </c:ext>
            </c:extLst>
          </c:dPt>
          <c:dPt>
            <c:idx val="1"/>
            <c:marker>
              <c:symbol val="diamond"/>
              <c:size val="10"/>
              <c:spPr>
                <a:solidFill>
                  <a:schemeClr val="accent1"/>
                </a:solidFill>
                <a:ln w="9525">
                  <a:solidFill>
                    <a:schemeClr val="accent1"/>
                  </a:solidFill>
                </a:ln>
                <a:effectLst/>
              </c:spPr>
            </c:marker>
            <c:bubble3D val="0"/>
            <c:extLst>
              <c:ext xmlns:c16="http://schemas.microsoft.com/office/drawing/2014/chart" uri="{C3380CC4-5D6E-409C-BE32-E72D297353CC}">
                <c16:uniqueId val="{00000001-DB1D-4B55-81A3-C5D4E71BE93C}"/>
              </c:ext>
            </c:extLst>
          </c:dPt>
          <c:dPt>
            <c:idx val="7"/>
            <c:marker>
              <c:symbol val="none"/>
            </c:marker>
            <c:bubble3D val="0"/>
            <c:extLst>
              <c:ext xmlns:c16="http://schemas.microsoft.com/office/drawing/2014/chart" uri="{C3380CC4-5D6E-409C-BE32-E72D297353CC}">
                <c16:uniqueId val="{00000002-DB1D-4B55-81A3-C5D4E71BE93C}"/>
              </c:ext>
            </c:extLst>
          </c:dPt>
          <c:dPt>
            <c:idx val="8"/>
            <c:marker>
              <c:symbol val="diamond"/>
              <c:size val="10"/>
              <c:spPr>
                <a:solidFill>
                  <a:schemeClr val="accent1"/>
                </a:solidFill>
                <a:ln w="9525">
                  <a:solidFill>
                    <a:schemeClr val="accent1"/>
                  </a:solidFill>
                </a:ln>
                <a:effectLst/>
              </c:spPr>
            </c:marker>
            <c:bubble3D val="0"/>
            <c:extLst>
              <c:ext xmlns:c16="http://schemas.microsoft.com/office/drawing/2014/chart" uri="{C3380CC4-5D6E-409C-BE32-E72D297353CC}">
                <c16:uniqueId val="{00000003-DB1D-4B55-81A3-C5D4E71BE93C}"/>
              </c:ext>
            </c:extLst>
          </c:dPt>
          <c:dPt>
            <c:idx val="10"/>
            <c:marker>
              <c:symbol val="none"/>
            </c:marker>
            <c:bubble3D val="0"/>
            <c:extLst>
              <c:ext xmlns:c16="http://schemas.microsoft.com/office/drawing/2014/chart" uri="{C3380CC4-5D6E-409C-BE32-E72D297353CC}">
                <c16:uniqueId val="{00000004-DB1D-4B55-81A3-C5D4E71BE93C}"/>
              </c:ext>
            </c:extLst>
          </c:dPt>
          <c:dPt>
            <c:idx val="12"/>
            <c:marker>
              <c:symbol val="diamond"/>
              <c:size val="10"/>
              <c:spPr>
                <a:solidFill>
                  <a:schemeClr val="accent1"/>
                </a:solidFill>
                <a:ln w="9525">
                  <a:solidFill>
                    <a:schemeClr val="accent1"/>
                  </a:solidFill>
                </a:ln>
                <a:effectLst/>
              </c:spPr>
            </c:marker>
            <c:bubble3D val="0"/>
            <c:extLst>
              <c:ext xmlns:c16="http://schemas.microsoft.com/office/drawing/2014/chart" uri="{C3380CC4-5D6E-409C-BE32-E72D297353CC}">
                <c16:uniqueId val="{00000005-DB1D-4B55-81A3-C5D4E71BE93C}"/>
              </c:ext>
            </c:extLst>
          </c:dPt>
          <c:dPt>
            <c:idx val="18"/>
            <c:marker>
              <c:symbol val="none"/>
            </c:marker>
            <c:bubble3D val="0"/>
            <c:extLst>
              <c:ext xmlns:c16="http://schemas.microsoft.com/office/drawing/2014/chart" uri="{C3380CC4-5D6E-409C-BE32-E72D297353CC}">
                <c16:uniqueId val="{00000006-DB1D-4B55-81A3-C5D4E71BE93C}"/>
              </c:ext>
            </c:extLst>
          </c:dPt>
          <c:dPt>
            <c:idx val="21"/>
            <c:marker>
              <c:symbol val="diamond"/>
              <c:size val="10"/>
              <c:spPr>
                <a:solidFill>
                  <a:schemeClr val="accent1"/>
                </a:solidFill>
                <a:ln w="9525">
                  <a:solidFill>
                    <a:schemeClr val="accent1"/>
                  </a:solidFill>
                </a:ln>
                <a:effectLst/>
              </c:spPr>
            </c:marker>
            <c:bubble3D val="0"/>
            <c:extLst>
              <c:ext xmlns:c16="http://schemas.microsoft.com/office/drawing/2014/chart" uri="{C3380CC4-5D6E-409C-BE32-E72D297353CC}">
                <c16:uniqueId val="{00000007-DB1D-4B55-81A3-C5D4E71BE93C}"/>
              </c:ext>
            </c:extLst>
          </c:dPt>
          <c:cat>
            <c:numRef>
              <c:f>Ekonomifakta!$A$3:$A$26</c:f>
              <c:numCache>
                <c:formatCode>m/d/yyyy</c:formatCode>
                <c:ptCount val="24"/>
                <c:pt idx="0">
                  <c:v>44927</c:v>
                </c:pt>
                <c:pt idx="1">
                  <c:v>44941</c:v>
                </c:pt>
                <c:pt idx="2">
                  <c:v>44958</c:v>
                </c:pt>
                <c:pt idx="3">
                  <c:v>44972</c:v>
                </c:pt>
                <c:pt idx="4">
                  <c:v>44986</c:v>
                </c:pt>
                <c:pt idx="5">
                  <c:v>45000</c:v>
                </c:pt>
                <c:pt idx="6">
                  <c:v>45017</c:v>
                </c:pt>
                <c:pt idx="7">
                  <c:v>45031</c:v>
                </c:pt>
                <c:pt idx="8">
                  <c:v>45047</c:v>
                </c:pt>
                <c:pt idx="9">
                  <c:v>45061</c:v>
                </c:pt>
                <c:pt idx="10">
                  <c:v>45078</c:v>
                </c:pt>
                <c:pt idx="11">
                  <c:v>45092</c:v>
                </c:pt>
                <c:pt idx="12">
                  <c:v>45108</c:v>
                </c:pt>
                <c:pt idx="13">
                  <c:v>45122</c:v>
                </c:pt>
                <c:pt idx="14">
                  <c:v>45139</c:v>
                </c:pt>
                <c:pt idx="15">
                  <c:v>45153</c:v>
                </c:pt>
                <c:pt idx="16">
                  <c:v>45170</c:v>
                </c:pt>
                <c:pt idx="17">
                  <c:v>45184</c:v>
                </c:pt>
                <c:pt idx="18">
                  <c:v>45200</c:v>
                </c:pt>
                <c:pt idx="19">
                  <c:v>45214</c:v>
                </c:pt>
                <c:pt idx="20">
                  <c:v>45231</c:v>
                </c:pt>
                <c:pt idx="21">
                  <c:v>45245</c:v>
                </c:pt>
                <c:pt idx="22">
                  <c:v>45261</c:v>
                </c:pt>
                <c:pt idx="23">
                  <c:v>45275</c:v>
                </c:pt>
              </c:numCache>
            </c:numRef>
          </c:cat>
          <c:val>
            <c:numRef>
              <c:f>Ekonomifakta!$B$3:$B$26</c:f>
              <c:numCache>
                <c:formatCode>0.00</c:formatCode>
                <c:ptCount val="24"/>
                <c:pt idx="0">
                  <c:v>100</c:v>
                </c:pt>
                <c:pt idx="1">
                  <c:v>107</c:v>
                </c:pt>
                <c:pt idx="2">
                  <c:v>105</c:v>
                </c:pt>
                <c:pt idx="3">
                  <c:v>95</c:v>
                </c:pt>
                <c:pt idx="4">
                  <c:v>92</c:v>
                </c:pt>
                <c:pt idx="5">
                  <c:v>85</c:v>
                </c:pt>
                <c:pt idx="6">
                  <c:v>80</c:v>
                </c:pt>
                <c:pt idx="7">
                  <c:v>74</c:v>
                </c:pt>
                <c:pt idx="8">
                  <c:v>77</c:v>
                </c:pt>
                <c:pt idx="9">
                  <c:v>75</c:v>
                </c:pt>
                <c:pt idx="10">
                  <c:v>70</c:v>
                </c:pt>
                <c:pt idx="11">
                  <c:v>77</c:v>
                </c:pt>
                <c:pt idx="12">
                  <c:v>71</c:v>
                </c:pt>
                <c:pt idx="13">
                  <c:v>73</c:v>
                </c:pt>
                <c:pt idx="14">
                  <c:v>70</c:v>
                </c:pt>
                <c:pt idx="15">
                  <c:v>75</c:v>
                </c:pt>
                <c:pt idx="16">
                  <c:v>77</c:v>
                </c:pt>
                <c:pt idx="17">
                  <c:v>80</c:v>
                </c:pt>
                <c:pt idx="18">
                  <c:v>87</c:v>
                </c:pt>
                <c:pt idx="19">
                  <c:v>89</c:v>
                </c:pt>
                <c:pt idx="20">
                  <c:v>92</c:v>
                </c:pt>
                <c:pt idx="21">
                  <c:v>93</c:v>
                </c:pt>
                <c:pt idx="22">
                  <c:v>95</c:v>
                </c:pt>
                <c:pt idx="23">
                  <c:v>98</c:v>
                </c:pt>
              </c:numCache>
            </c:numRef>
          </c:val>
          <c:smooth val="0"/>
          <c:extLst>
            <c:ext xmlns:c16="http://schemas.microsoft.com/office/drawing/2014/chart" uri="{C3380CC4-5D6E-409C-BE32-E72D297353CC}">
              <c16:uniqueId val="{00000008-DB1D-4B55-81A3-C5D4E71BE93C}"/>
            </c:ext>
          </c:extLst>
        </c:ser>
        <c:dLbls>
          <c:showLegendKey val="0"/>
          <c:showVal val="0"/>
          <c:showCatName val="0"/>
          <c:showSerName val="0"/>
          <c:showPercent val="0"/>
          <c:showBubbleSize val="0"/>
        </c:dLbls>
        <c:smooth val="0"/>
        <c:axId val="1602118144"/>
        <c:axId val="936868416"/>
      </c:lineChart>
      <c:dateAx>
        <c:axId val="160211814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36868416"/>
        <c:crosses val="autoZero"/>
        <c:auto val="1"/>
        <c:lblOffset val="100"/>
        <c:baseTimeUnit val="days"/>
      </c:dateAx>
      <c:valAx>
        <c:axId val="936868416"/>
        <c:scaling>
          <c:orientation val="minMax"/>
          <c:max val="110"/>
          <c:min val="6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602118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Ekonomifakta!$B$2</c:f>
              <c:strCache>
                <c:ptCount val="1"/>
                <c:pt idx="0">
                  <c:v>Sverige, All-Share</c:v>
                </c:pt>
              </c:strCache>
            </c:strRef>
          </c:tx>
          <c:spPr>
            <a:ln w="28575" cap="rnd">
              <a:solidFill>
                <a:schemeClr val="accent1"/>
              </a:solidFill>
              <a:round/>
            </a:ln>
            <a:effectLst/>
          </c:spPr>
          <c:marker>
            <c:symbol val="none"/>
          </c:marker>
          <c:cat>
            <c:strRef>
              <c:f>Ekonomifakta!$A$3:$A$411</c:f>
              <c:strCache>
                <c:ptCount val="409"/>
                <c:pt idx="0">
                  <c:v>jan-90</c:v>
                </c:pt>
                <c:pt idx="1">
                  <c:v>feb-90</c:v>
                </c:pt>
                <c:pt idx="2">
                  <c:v>mar-90</c:v>
                </c:pt>
                <c:pt idx="3">
                  <c:v>apr-90</c:v>
                </c:pt>
                <c:pt idx="4">
                  <c:v>maj-90</c:v>
                </c:pt>
                <c:pt idx="5">
                  <c:v>jun-90</c:v>
                </c:pt>
                <c:pt idx="6">
                  <c:v>jul-90</c:v>
                </c:pt>
                <c:pt idx="7">
                  <c:v>aug-90</c:v>
                </c:pt>
                <c:pt idx="8">
                  <c:v>sep-90</c:v>
                </c:pt>
                <c:pt idx="9">
                  <c:v>okt-90</c:v>
                </c:pt>
                <c:pt idx="10">
                  <c:v>nov-90</c:v>
                </c:pt>
                <c:pt idx="11">
                  <c:v>dec-90</c:v>
                </c:pt>
                <c:pt idx="12">
                  <c:v>jan-91</c:v>
                </c:pt>
                <c:pt idx="13">
                  <c:v>feb-91</c:v>
                </c:pt>
                <c:pt idx="14">
                  <c:v>mar-91</c:v>
                </c:pt>
                <c:pt idx="15">
                  <c:v>apr-91</c:v>
                </c:pt>
                <c:pt idx="16">
                  <c:v>maj-91</c:v>
                </c:pt>
                <c:pt idx="17">
                  <c:v>jun-91</c:v>
                </c:pt>
                <c:pt idx="18">
                  <c:v>jul-91</c:v>
                </c:pt>
                <c:pt idx="19">
                  <c:v>aug-91</c:v>
                </c:pt>
                <c:pt idx="20">
                  <c:v>sep-91</c:v>
                </c:pt>
                <c:pt idx="21">
                  <c:v>okt-91</c:v>
                </c:pt>
                <c:pt idx="22">
                  <c:v>nov-91</c:v>
                </c:pt>
                <c:pt idx="23">
                  <c:v>dec-91</c:v>
                </c:pt>
                <c:pt idx="24">
                  <c:v>jan-92</c:v>
                </c:pt>
                <c:pt idx="25">
                  <c:v>feb-92</c:v>
                </c:pt>
                <c:pt idx="26">
                  <c:v>mar-92</c:v>
                </c:pt>
                <c:pt idx="27">
                  <c:v>apr-92</c:v>
                </c:pt>
                <c:pt idx="28">
                  <c:v>maj-92</c:v>
                </c:pt>
                <c:pt idx="29">
                  <c:v>jun-92</c:v>
                </c:pt>
                <c:pt idx="30">
                  <c:v>jul-92</c:v>
                </c:pt>
                <c:pt idx="31">
                  <c:v>aug-92</c:v>
                </c:pt>
                <c:pt idx="32">
                  <c:v>sep-92</c:v>
                </c:pt>
                <c:pt idx="33">
                  <c:v>okt-92</c:v>
                </c:pt>
                <c:pt idx="34">
                  <c:v>nov-92</c:v>
                </c:pt>
                <c:pt idx="35">
                  <c:v>dec-92</c:v>
                </c:pt>
                <c:pt idx="36">
                  <c:v>jan-93</c:v>
                </c:pt>
                <c:pt idx="37">
                  <c:v>feb-93</c:v>
                </c:pt>
                <c:pt idx="38">
                  <c:v>mar-93</c:v>
                </c:pt>
                <c:pt idx="39">
                  <c:v>apr-93</c:v>
                </c:pt>
                <c:pt idx="40">
                  <c:v>maj-93</c:v>
                </c:pt>
                <c:pt idx="41">
                  <c:v>jun-93</c:v>
                </c:pt>
                <c:pt idx="42">
                  <c:v>jul-93</c:v>
                </c:pt>
                <c:pt idx="43">
                  <c:v>aug-93</c:v>
                </c:pt>
                <c:pt idx="44">
                  <c:v>sep-93</c:v>
                </c:pt>
                <c:pt idx="45">
                  <c:v>okt-93</c:v>
                </c:pt>
                <c:pt idx="46">
                  <c:v>nov-93</c:v>
                </c:pt>
                <c:pt idx="47">
                  <c:v>dec-93</c:v>
                </c:pt>
                <c:pt idx="48">
                  <c:v>jan-94</c:v>
                </c:pt>
                <c:pt idx="49">
                  <c:v>feb-94</c:v>
                </c:pt>
                <c:pt idx="50">
                  <c:v>mar-94</c:v>
                </c:pt>
                <c:pt idx="51">
                  <c:v>apr-94</c:v>
                </c:pt>
                <c:pt idx="52">
                  <c:v>maj-94</c:v>
                </c:pt>
                <c:pt idx="53">
                  <c:v>jun-94</c:v>
                </c:pt>
                <c:pt idx="54">
                  <c:v>jul-94</c:v>
                </c:pt>
                <c:pt idx="55">
                  <c:v>aug-94</c:v>
                </c:pt>
                <c:pt idx="56">
                  <c:v>sep-94</c:v>
                </c:pt>
                <c:pt idx="57">
                  <c:v>okt-94</c:v>
                </c:pt>
                <c:pt idx="58">
                  <c:v>nov-94</c:v>
                </c:pt>
                <c:pt idx="59">
                  <c:v>dec-94</c:v>
                </c:pt>
                <c:pt idx="60">
                  <c:v>jan-95</c:v>
                </c:pt>
                <c:pt idx="61">
                  <c:v>feb-95</c:v>
                </c:pt>
                <c:pt idx="62">
                  <c:v>mar-95</c:v>
                </c:pt>
                <c:pt idx="63">
                  <c:v>apr-95</c:v>
                </c:pt>
                <c:pt idx="64">
                  <c:v>maj-95</c:v>
                </c:pt>
                <c:pt idx="65">
                  <c:v>jun-95</c:v>
                </c:pt>
                <c:pt idx="66">
                  <c:v>jul-95</c:v>
                </c:pt>
                <c:pt idx="67">
                  <c:v>aug-95</c:v>
                </c:pt>
                <c:pt idx="68">
                  <c:v>sep-95</c:v>
                </c:pt>
                <c:pt idx="69">
                  <c:v>okt-95</c:v>
                </c:pt>
                <c:pt idx="70">
                  <c:v>nov-95</c:v>
                </c:pt>
                <c:pt idx="71">
                  <c:v>dec-95</c:v>
                </c:pt>
                <c:pt idx="72">
                  <c:v>jan-96</c:v>
                </c:pt>
                <c:pt idx="73">
                  <c:v>feb-96</c:v>
                </c:pt>
                <c:pt idx="74">
                  <c:v>mar-96</c:v>
                </c:pt>
                <c:pt idx="75">
                  <c:v>apr-96</c:v>
                </c:pt>
                <c:pt idx="76">
                  <c:v>maj-96</c:v>
                </c:pt>
                <c:pt idx="77">
                  <c:v>jun-96</c:v>
                </c:pt>
                <c:pt idx="78">
                  <c:v>jul-96</c:v>
                </c:pt>
                <c:pt idx="79">
                  <c:v>aug-96</c:v>
                </c:pt>
                <c:pt idx="80">
                  <c:v>sep-96</c:v>
                </c:pt>
                <c:pt idx="81">
                  <c:v>okt-96</c:v>
                </c:pt>
                <c:pt idx="82">
                  <c:v>nov-96</c:v>
                </c:pt>
                <c:pt idx="83">
                  <c:v>dec-96</c:v>
                </c:pt>
                <c:pt idx="84">
                  <c:v>jan-97</c:v>
                </c:pt>
                <c:pt idx="85">
                  <c:v>feb-97</c:v>
                </c:pt>
                <c:pt idx="86">
                  <c:v>mar-97</c:v>
                </c:pt>
                <c:pt idx="87">
                  <c:v>apr-97</c:v>
                </c:pt>
                <c:pt idx="88">
                  <c:v>maj-97</c:v>
                </c:pt>
                <c:pt idx="89">
                  <c:v>jun-97</c:v>
                </c:pt>
                <c:pt idx="90">
                  <c:v>jul-97</c:v>
                </c:pt>
                <c:pt idx="91">
                  <c:v>aug-97</c:v>
                </c:pt>
                <c:pt idx="92">
                  <c:v>sep-97</c:v>
                </c:pt>
                <c:pt idx="93">
                  <c:v>okt-97</c:v>
                </c:pt>
                <c:pt idx="94">
                  <c:v>nov-97</c:v>
                </c:pt>
                <c:pt idx="95">
                  <c:v>dec-97</c:v>
                </c:pt>
                <c:pt idx="96">
                  <c:v>jan-98</c:v>
                </c:pt>
                <c:pt idx="97">
                  <c:v>feb-98</c:v>
                </c:pt>
                <c:pt idx="98">
                  <c:v>mar-98</c:v>
                </c:pt>
                <c:pt idx="99">
                  <c:v>apr-98</c:v>
                </c:pt>
                <c:pt idx="100">
                  <c:v>maj-98</c:v>
                </c:pt>
                <c:pt idx="101">
                  <c:v>jun-98</c:v>
                </c:pt>
                <c:pt idx="102">
                  <c:v>jul-98</c:v>
                </c:pt>
                <c:pt idx="103">
                  <c:v>aug-98</c:v>
                </c:pt>
                <c:pt idx="104">
                  <c:v>sep-98</c:v>
                </c:pt>
                <c:pt idx="105">
                  <c:v>okt-98</c:v>
                </c:pt>
                <c:pt idx="106">
                  <c:v>nov-98</c:v>
                </c:pt>
                <c:pt idx="107">
                  <c:v>dec-98</c:v>
                </c:pt>
                <c:pt idx="108">
                  <c:v>jan-99</c:v>
                </c:pt>
                <c:pt idx="109">
                  <c:v>feb-99</c:v>
                </c:pt>
                <c:pt idx="110">
                  <c:v>mar-99</c:v>
                </c:pt>
                <c:pt idx="111">
                  <c:v>apr-99</c:v>
                </c:pt>
                <c:pt idx="112">
                  <c:v>maj-99</c:v>
                </c:pt>
                <c:pt idx="113">
                  <c:v>jun-99</c:v>
                </c:pt>
                <c:pt idx="114">
                  <c:v>jul-99</c:v>
                </c:pt>
                <c:pt idx="115">
                  <c:v>aug-99</c:v>
                </c:pt>
                <c:pt idx="116">
                  <c:v>sep-99</c:v>
                </c:pt>
                <c:pt idx="117">
                  <c:v>okt-99</c:v>
                </c:pt>
                <c:pt idx="118">
                  <c:v>nov-99</c:v>
                </c:pt>
                <c:pt idx="119">
                  <c:v>dec-99</c:v>
                </c:pt>
                <c:pt idx="120">
                  <c:v>jan-00</c:v>
                </c:pt>
                <c:pt idx="121">
                  <c:v>feb-00</c:v>
                </c:pt>
                <c:pt idx="122">
                  <c:v>mar-00</c:v>
                </c:pt>
                <c:pt idx="123">
                  <c:v>apr-00</c:v>
                </c:pt>
                <c:pt idx="124">
                  <c:v>maj-00</c:v>
                </c:pt>
                <c:pt idx="125">
                  <c:v>jun-00</c:v>
                </c:pt>
                <c:pt idx="126">
                  <c:v>jul-00</c:v>
                </c:pt>
                <c:pt idx="127">
                  <c:v>aug-00</c:v>
                </c:pt>
                <c:pt idx="128">
                  <c:v>sep-00</c:v>
                </c:pt>
                <c:pt idx="129">
                  <c:v>okt-00</c:v>
                </c:pt>
                <c:pt idx="130">
                  <c:v>nov-00</c:v>
                </c:pt>
                <c:pt idx="131">
                  <c:v>dec-00</c:v>
                </c:pt>
                <c:pt idx="132">
                  <c:v>jan-01</c:v>
                </c:pt>
                <c:pt idx="133">
                  <c:v>feb-01</c:v>
                </c:pt>
                <c:pt idx="134">
                  <c:v>mar-01</c:v>
                </c:pt>
                <c:pt idx="135">
                  <c:v>apr-01</c:v>
                </c:pt>
                <c:pt idx="136">
                  <c:v>maj-01</c:v>
                </c:pt>
                <c:pt idx="137">
                  <c:v>jun-01</c:v>
                </c:pt>
                <c:pt idx="138">
                  <c:v>jul-01</c:v>
                </c:pt>
                <c:pt idx="139">
                  <c:v>aug-01</c:v>
                </c:pt>
                <c:pt idx="140">
                  <c:v>sep-01</c:v>
                </c:pt>
                <c:pt idx="141">
                  <c:v>okt-01</c:v>
                </c:pt>
                <c:pt idx="142">
                  <c:v>nov-01</c:v>
                </c:pt>
                <c:pt idx="143">
                  <c:v>dec-01</c:v>
                </c:pt>
                <c:pt idx="144">
                  <c:v>jan-02</c:v>
                </c:pt>
                <c:pt idx="145">
                  <c:v>feb-02</c:v>
                </c:pt>
                <c:pt idx="146">
                  <c:v>mar-02</c:v>
                </c:pt>
                <c:pt idx="147">
                  <c:v>apr-02</c:v>
                </c:pt>
                <c:pt idx="148">
                  <c:v>maj-02</c:v>
                </c:pt>
                <c:pt idx="149">
                  <c:v>jun-02</c:v>
                </c:pt>
                <c:pt idx="150">
                  <c:v>jul-02</c:v>
                </c:pt>
                <c:pt idx="151">
                  <c:v>aug-02</c:v>
                </c:pt>
                <c:pt idx="152">
                  <c:v>sep-02</c:v>
                </c:pt>
                <c:pt idx="153">
                  <c:v>okt-02</c:v>
                </c:pt>
                <c:pt idx="154">
                  <c:v>nov-02</c:v>
                </c:pt>
                <c:pt idx="155">
                  <c:v>dec-02</c:v>
                </c:pt>
                <c:pt idx="156">
                  <c:v>jan-03</c:v>
                </c:pt>
                <c:pt idx="157">
                  <c:v>feb-03</c:v>
                </c:pt>
                <c:pt idx="158">
                  <c:v>mar-03</c:v>
                </c:pt>
                <c:pt idx="159">
                  <c:v>apr-03</c:v>
                </c:pt>
                <c:pt idx="160">
                  <c:v>maj-03</c:v>
                </c:pt>
                <c:pt idx="161">
                  <c:v>jun-03</c:v>
                </c:pt>
                <c:pt idx="162">
                  <c:v>jul-03</c:v>
                </c:pt>
                <c:pt idx="163">
                  <c:v>aug-03</c:v>
                </c:pt>
                <c:pt idx="164">
                  <c:v>sep-03</c:v>
                </c:pt>
                <c:pt idx="165">
                  <c:v>okt-03</c:v>
                </c:pt>
                <c:pt idx="166">
                  <c:v>nov-03</c:v>
                </c:pt>
                <c:pt idx="167">
                  <c:v>dec-03</c:v>
                </c:pt>
                <c:pt idx="168">
                  <c:v>jan-04</c:v>
                </c:pt>
                <c:pt idx="169">
                  <c:v>feb-04</c:v>
                </c:pt>
                <c:pt idx="170">
                  <c:v>mar-04</c:v>
                </c:pt>
                <c:pt idx="171">
                  <c:v>apr-04</c:v>
                </c:pt>
                <c:pt idx="172">
                  <c:v>maj-04</c:v>
                </c:pt>
                <c:pt idx="173">
                  <c:v>jun-04</c:v>
                </c:pt>
                <c:pt idx="174">
                  <c:v>jul-04</c:v>
                </c:pt>
                <c:pt idx="175">
                  <c:v>aug-04</c:v>
                </c:pt>
                <c:pt idx="176">
                  <c:v>sep-04</c:v>
                </c:pt>
                <c:pt idx="177">
                  <c:v>okt-04</c:v>
                </c:pt>
                <c:pt idx="178">
                  <c:v>nov-04</c:v>
                </c:pt>
                <c:pt idx="179">
                  <c:v>dec-04</c:v>
                </c:pt>
                <c:pt idx="180">
                  <c:v>jan-05</c:v>
                </c:pt>
                <c:pt idx="181">
                  <c:v>feb-05</c:v>
                </c:pt>
                <c:pt idx="182">
                  <c:v>mar-05</c:v>
                </c:pt>
                <c:pt idx="183">
                  <c:v>apr-05</c:v>
                </c:pt>
                <c:pt idx="184">
                  <c:v>maj-05</c:v>
                </c:pt>
                <c:pt idx="185">
                  <c:v>jun-05</c:v>
                </c:pt>
                <c:pt idx="186">
                  <c:v>jul-05</c:v>
                </c:pt>
                <c:pt idx="187">
                  <c:v>aug-05</c:v>
                </c:pt>
                <c:pt idx="188">
                  <c:v>sep-05</c:v>
                </c:pt>
                <c:pt idx="189">
                  <c:v>okt-05</c:v>
                </c:pt>
                <c:pt idx="190">
                  <c:v>nov-05</c:v>
                </c:pt>
                <c:pt idx="191">
                  <c:v>dec-05</c:v>
                </c:pt>
                <c:pt idx="192">
                  <c:v>jan-06</c:v>
                </c:pt>
                <c:pt idx="193">
                  <c:v>feb-06</c:v>
                </c:pt>
                <c:pt idx="194">
                  <c:v>mar-06</c:v>
                </c:pt>
                <c:pt idx="195">
                  <c:v>apr-06</c:v>
                </c:pt>
                <c:pt idx="196">
                  <c:v>maj-06</c:v>
                </c:pt>
                <c:pt idx="197">
                  <c:v>jun-06</c:v>
                </c:pt>
                <c:pt idx="198">
                  <c:v>jul-06</c:v>
                </c:pt>
                <c:pt idx="199">
                  <c:v>aug-06</c:v>
                </c:pt>
                <c:pt idx="200">
                  <c:v>sep-06</c:v>
                </c:pt>
                <c:pt idx="201">
                  <c:v>okt-06</c:v>
                </c:pt>
                <c:pt idx="202">
                  <c:v>nov-06</c:v>
                </c:pt>
                <c:pt idx="203">
                  <c:v>dec-06</c:v>
                </c:pt>
                <c:pt idx="204">
                  <c:v>jan-07</c:v>
                </c:pt>
                <c:pt idx="205">
                  <c:v>feb-07</c:v>
                </c:pt>
                <c:pt idx="206">
                  <c:v>mar-07</c:v>
                </c:pt>
                <c:pt idx="207">
                  <c:v>apr-07</c:v>
                </c:pt>
                <c:pt idx="208">
                  <c:v>maj-07</c:v>
                </c:pt>
                <c:pt idx="209">
                  <c:v>jun-07</c:v>
                </c:pt>
                <c:pt idx="210">
                  <c:v>jul-07</c:v>
                </c:pt>
                <c:pt idx="211">
                  <c:v>aug-07</c:v>
                </c:pt>
                <c:pt idx="212">
                  <c:v>sep-07</c:v>
                </c:pt>
                <c:pt idx="213">
                  <c:v>okt-07</c:v>
                </c:pt>
                <c:pt idx="214">
                  <c:v>nov-07</c:v>
                </c:pt>
                <c:pt idx="215">
                  <c:v>dec-07</c:v>
                </c:pt>
                <c:pt idx="216">
                  <c:v>jan-08</c:v>
                </c:pt>
                <c:pt idx="217">
                  <c:v>feb-08</c:v>
                </c:pt>
                <c:pt idx="218">
                  <c:v>mar-08</c:v>
                </c:pt>
                <c:pt idx="219">
                  <c:v>apr-08</c:v>
                </c:pt>
                <c:pt idx="220">
                  <c:v>maj-08</c:v>
                </c:pt>
                <c:pt idx="221">
                  <c:v>jun-08</c:v>
                </c:pt>
                <c:pt idx="222">
                  <c:v>jul-08</c:v>
                </c:pt>
                <c:pt idx="223">
                  <c:v>aug-08</c:v>
                </c:pt>
                <c:pt idx="224">
                  <c:v>sep-08</c:v>
                </c:pt>
                <c:pt idx="225">
                  <c:v>okt-08</c:v>
                </c:pt>
                <c:pt idx="226">
                  <c:v>nov-08</c:v>
                </c:pt>
                <c:pt idx="227">
                  <c:v>dec-08</c:v>
                </c:pt>
                <c:pt idx="228">
                  <c:v>jan-09</c:v>
                </c:pt>
                <c:pt idx="229">
                  <c:v>feb-09</c:v>
                </c:pt>
                <c:pt idx="230">
                  <c:v>mar-09</c:v>
                </c:pt>
                <c:pt idx="231">
                  <c:v>apr-09</c:v>
                </c:pt>
                <c:pt idx="232">
                  <c:v>maj-09</c:v>
                </c:pt>
                <c:pt idx="233">
                  <c:v>jun-09</c:v>
                </c:pt>
                <c:pt idx="234">
                  <c:v>jul-09</c:v>
                </c:pt>
                <c:pt idx="235">
                  <c:v>aug-09</c:v>
                </c:pt>
                <c:pt idx="236">
                  <c:v>sep-09</c:v>
                </c:pt>
                <c:pt idx="237">
                  <c:v>okt-09</c:v>
                </c:pt>
                <c:pt idx="238">
                  <c:v>nov-09</c:v>
                </c:pt>
                <c:pt idx="239">
                  <c:v>dec-09</c:v>
                </c:pt>
                <c:pt idx="240">
                  <c:v>jan-10</c:v>
                </c:pt>
                <c:pt idx="241">
                  <c:v>feb-10</c:v>
                </c:pt>
                <c:pt idx="242">
                  <c:v>mar-10</c:v>
                </c:pt>
                <c:pt idx="243">
                  <c:v>apr-10</c:v>
                </c:pt>
                <c:pt idx="244">
                  <c:v>maj-10</c:v>
                </c:pt>
                <c:pt idx="245">
                  <c:v>jun-10</c:v>
                </c:pt>
                <c:pt idx="246">
                  <c:v>jul-10</c:v>
                </c:pt>
                <c:pt idx="247">
                  <c:v>aug-10</c:v>
                </c:pt>
                <c:pt idx="248">
                  <c:v>sep-10</c:v>
                </c:pt>
                <c:pt idx="249">
                  <c:v>okt-10</c:v>
                </c:pt>
                <c:pt idx="250">
                  <c:v>nov-10</c:v>
                </c:pt>
                <c:pt idx="251">
                  <c:v>dec-10</c:v>
                </c:pt>
                <c:pt idx="252">
                  <c:v>jan-11</c:v>
                </c:pt>
                <c:pt idx="253">
                  <c:v>feb-11</c:v>
                </c:pt>
                <c:pt idx="254">
                  <c:v>mar-11</c:v>
                </c:pt>
                <c:pt idx="255">
                  <c:v>apr-11</c:v>
                </c:pt>
                <c:pt idx="256">
                  <c:v>maj-11</c:v>
                </c:pt>
                <c:pt idx="257">
                  <c:v>jun-11</c:v>
                </c:pt>
                <c:pt idx="258">
                  <c:v>jul-11</c:v>
                </c:pt>
                <c:pt idx="259">
                  <c:v>aug-11</c:v>
                </c:pt>
                <c:pt idx="260">
                  <c:v>sep-11</c:v>
                </c:pt>
                <c:pt idx="261">
                  <c:v>okt-11</c:v>
                </c:pt>
                <c:pt idx="262">
                  <c:v>nov-11</c:v>
                </c:pt>
                <c:pt idx="263">
                  <c:v>dec-11</c:v>
                </c:pt>
                <c:pt idx="264">
                  <c:v>jan-12</c:v>
                </c:pt>
                <c:pt idx="265">
                  <c:v>feb-12</c:v>
                </c:pt>
                <c:pt idx="266">
                  <c:v>mar-12</c:v>
                </c:pt>
                <c:pt idx="267">
                  <c:v>apr-12</c:v>
                </c:pt>
                <c:pt idx="268">
                  <c:v>maj-12</c:v>
                </c:pt>
                <c:pt idx="269">
                  <c:v>jun-12</c:v>
                </c:pt>
                <c:pt idx="270">
                  <c:v>jul-12</c:v>
                </c:pt>
                <c:pt idx="271">
                  <c:v>aug-12</c:v>
                </c:pt>
                <c:pt idx="272">
                  <c:v>sep-12</c:v>
                </c:pt>
                <c:pt idx="273">
                  <c:v>okt-12</c:v>
                </c:pt>
                <c:pt idx="274">
                  <c:v>nov-12</c:v>
                </c:pt>
                <c:pt idx="275">
                  <c:v>dec-12</c:v>
                </c:pt>
                <c:pt idx="276">
                  <c:v>jan-13</c:v>
                </c:pt>
                <c:pt idx="277">
                  <c:v>feb-13</c:v>
                </c:pt>
                <c:pt idx="278">
                  <c:v>mar-13</c:v>
                </c:pt>
                <c:pt idx="279">
                  <c:v>apr-13</c:v>
                </c:pt>
                <c:pt idx="280">
                  <c:v>maj-13</c:v>
                </c:pt>
                <c:pt idx="281">
                  <c:v>jun-13</c:v>
                </c:pt>
                <c:pt idx="282">
                  <c:v>jul-13</c:v>
                </c:pt>
                <c:pt idx="283">
                  <c:v>aug-13</c:v>
                </c:pt>
                <c:pt idx="284">
                  <c:v>sep-13</c:v>
                </c:pt>
                <c:pt idx="285">
                  <c:v>okt-13</c:v>
                </c:pt>
                <c:pt idx="286">
                  <c:v>nov-13</c:v>
                </c:pt>
                <c:pt idx="287">
                  <c:v>dec-13</c:v>
                </c:pt>
                <c:pt idx="288">
                  <c:v>jan-14</c:v>
                </c:pt>
                <c:pt idx="289">
                  <c:v>feb-14</c:v>
                </c:pt>
                <c:pt idx="290">
                  <c:v>mar-14</c:v>
                </c:pt>
                <c:pt idx="291">
                  <c:v>apr-14</c:v>
                </c:pt>
                <c:pt idx="292">
                  <c:v>maj-14</c:v>
                </c:pt>
                <c:pt idx="293">
                  <c:v>jun-14</c:v>
                </c:pt>
                <c:pt idx="294">
                  <c:v>jul-14</c:v>
                </c:pt>
                <c:pt idx="295">
                  <c:v>aug-14</c:v>
                </c:pt>
                <c:pt idx="296">
                  <c:v>sep-14</c:v>
                </c:pt>
                <c:pt idx="297">
                  <c:v>okt-14</c:v>
                </c:pt>
                <c:pt idx="298">
                  <c:v>nov-14</c:v>
                </c:pt>
                <c:pt idx="299">
                  <c:v>dec-14</c:v>
                </c:pt>
                <c:pt idx="300">
                  <c:v>jan-15</c:v>
                </c:pt>
                <c:pt idx="301">
                  <c:v>feb-15</c:v>
                </c:pt>
                <c:pt idx="302">
                  <c:v>mar-15</c:v>
                </c:pt>
                <c:pt idx="303">
                  <c:v>apr-15</c:v>
                </c:pt>
                <c:pt idx="304">
                  <c:v>maj-15</c:v>
                </c:pt>
                <c:pt idx="305">
                  <c:v>jun-15</c:v>
                </c:pt>
                <c:pt idx="306">
                  <c:v>jul-15</c:v>
                </c:pt>
                <c:pt idx="307">
                  <c:v>aug-15</c:v>
                </c:pt>
                <c:pt idx="308">
                  <c:v>sep-15</c:v>
                </c:pt>
                <c:pt idx="309">
                  <c:v>okt-15</c:v>
                </c:pt>
                <c:pt idx="310">
                  <c:v>nov-15</c:v>
                </c:pt>
                <c:pt idx="311">
                  <c:v>dec-15</c:v>
                </c:pt>
                <c:pt idx="312">
                  <c:v>jan-16</c:v>
                </c:pt>
                <c:pt idx="313">
                  <c:v>feb-16</c:v>
                </c:pt>
                <c:pt idx="314">
                  <c:v>mar-16</c:v>
                </c:pt>
                <c:pt idx="315">
                  <c:v>apr-16</c:v>
                </c:pt>
                <c:pt idx="316">
                  <c:v>maj-16</c:v>
                </c:pt>
                <c:pt idx="317">
                  <c:v>jun-16</c:v>
                </c:pt>
                <c:pt idx="318">
                  <c:v>jul-16</c:v>
                </c:pt>
                <c:pt idx="319">
                  <c:v>aug-16</c:v>
                </c:pt>
                <c:pt idx="320">
                  <c:v>sep-16</c:v>
                </c:pt>
                <c:pt idx="321">
                  <c:v>okt-16</c:v>
                </c:pt>
                <c:pt idx="322">
                  <c:v>nov-16</c:v>
                </c:pt>
                <c:pt idx="323">
                  <c:v>dec-16</c:v>
                </c:pt>
                <c:pt idx="324">
                  <c:v>jan-17</c:v>
                </c:pt>
                <c:pt idx="325">
                  <c:v>feb-17</c:v>
                </c:pt>
                <c:pt idx="326">
                  <c:v>mar-17</c:v>
                </c:pt>
                <c:pt idx="327">
                  <c:v>apr-17</c:v>
                </c:pt>
                <c:pt idx="328">
                  <c:v>maj-17</c:v>
                </c:pt>
                <c:pt idx="329">
                  <c:v>jun-17</c:v>
                </c:pt>
                <c:pt idx="330">
                  <c:v>jul-17</c:v>
                </c:pt>
                <c:pt idx="331">
                  <c:v>aug-17</c:v>
                </c:pt>
                <c:pt idx="332">
                  <c:v>sep-17</c:v>
                </c:pt>
                <c:pt idx="333">
                  <c:v>okt-17</c:v>
                </c:pt>
                <c:pt idx="334">
                  <c:v>nov-17</c:v>
                </c:pt>
                <c:pt idx="335">
                  <c:v>dec-17</c:v>
                </c:pt>
                <c:pt idx="336">
                  <c:v>jan-18</c:v>
                </c:pt>
                <c:pt idx="337">
                  <c:v>feb-18</c:v>
                </c:pt>
                <c:pt idx="338">
                  <c:v>mar-18</c:v>
                </c:pt>
                <c:pt idx="339">
                  <c:v>apr-18</c:v>
                </c:pt>
                <c:pt idx="340">
                  <c:v>maj-18</c:v>
                </c:pt>
                <c:pt idx="341">
                  <c:v>jun-18</c:v>
                </c:pt>
                <c:pt idx="342">
                  <c:v>jul-18</c:v>
                </c:pt>
                <c:pt idx="343">
                  <c:v>aug-18</c:v>
                </c:pt>
                <c:pt idx="344">
                  <c:v>sep-18</c:v>
                </c:pt>
                <c:pt idx="345">
                  <c:v>okt-18</c:v>
                </c:pt>
                <c:pt idx="346">
                  <c:v>nov-18</c:v>
                </c:pt>
                <c:pt idx="347">
                  <c:v>dec-18</c:v>
                </c:pt>
                <c:pt idx="348">
                  <c:v>jan-19</c:v>
                </c:pt>
                <c:pt idx="349">
                  <c:v>feb-19</c:v>
                </c:pt>
                <c:pt idx="350">
                  <c:v>mar-19</c:v>
                </c:pt>
                <c:pt idx="351">
                  <c:v>apr-19</c:v>
                </c:pt>
                <c:pt idx="352">
                  <c:v>maj-19</c:v>
                </c:pt>
                <c:pt idx="353">
                  <c:v>jun-19</c:v>
                </c:pt>
                <c:pt idx="354">
                  <c:v>jul-19</c:v>
                </c:pt>
                <c:pt idx="355">
                  <c:v>aug-19</c:v>
                </c:pt>
                <c:pt idx="356">
                  <c:v>sep-19</c:v>
                </c:pt>
                <c:pt idx="357">
                  <c:v>okt-19</c:v>
                </c:pt>
                <c:pt idx="358">
                  <c:v>nov-19</c:v>
                </c:pt>
                <c:pt idx="359">
                  <c:v>dec-19</c:v>
                </c:pt>
                <c:pt idx="360">
                  <c:v>jan-20</c:v>
                </c:pt>
                <c:pt idx="361">
                  <c:v>feb-20</c:v>
                </c:pt>
                <c:pt idx="362">
                  <c:v>mar-20</c:v>
                </c:pt>
                <c:pt idx="363">
                  <c:v>apr-20</c:v>
                </c:pt>
                <c:pt idx="364">
                  <c:v>maj-20</c:v>
                </c:pt>
                <c:pt idx="365">
                  <c:v>jun-20</c:v>
                </c:pt>
                <c:pt idx="366">
                  <c:v>jul-20</c:v>
                </c:pt>
                <c:pt idx="367">
                  <c:v>aug-20</c:v>
                </c:pt>
                <c:pt idx="368">
                  <c:v>sep-20</c:v>
                </c:pt>
                <c:pt idx="369">
                  <c:v>okt-20</c:v>
                </c:pt>
                <c:pt idx="370">
                  <c:v>nov-20</c:v>
                </c:pt>
                <c:pt idx="371">
                  <c:v>dec-20</c:v>
                </c:pt>
                <c:pt idx="372">
                  <c:v>jan-21</c:v>
                </c:pt>
                <c:pt idx="373">
                  <c:v>feb-21</c:v>
                </c:pt>
                <c:pt idx="374">
                  <c:v>mar-21</c:v>
                </c:pt>
                <c:pt idx="375">
                  <c:v>apr-21</c:v>
                </c:pt>
                <c:pt idx="376">
                  <c:v>maj-21</c:v>
                </c:pt>
                <c:pt idx="377">
                  <c:v>jun-21</c:v>
                </c:pt>
                <c:pt idx="378">
                  <c:v>jul-21</c:v>
                </c:pt>
                <c:pt idx="379">
                  <c:v>aug-21</c:v>
                </c:pt>
                <c:pt idx="380">
                  <c:v>sep-21</c:v>
                </c:pt>
                <c:pt idx="381">
                  <c:v>okt-21</c:v>
                </c:pt>
                <c:pt idx="382">
                  <c:v>nov-21</c:v>
                </c:pt>
                <c:pt idx="383">
                  <c:v>dec-21</c:v>
                </c:pt>
                <c:pt idx="384">
                  <c:v>jan-22</c:v>
                </c:pt>
                <c:pt idx="385">
                  <c:v>feb-22</c:v>
                </c:pt>
                <c:pt idx="386">
                  <c:v>mar-22</c:v>
                </c:pt>
                <c:pt idx="387">
                  <c:v>apr-22</c:v>
                </c:pt>
                <c:pt idx="388">
                  <c:v>maj-22</c:v>
                </c:pt>
                <c:pt idx="389">
                  <c:v>jun-22</c:v>
                </c:pt>
                <c:pt idx="390">
                  <c:v>jul-22</c:v>
                </c:pt>
                <c:pt idx="391">
                  <c:v>aug-22</c:v>
                </c:pt>
                <c:pt idx="392">
                  <c:v>sep-22</c:v>
                </c:pt>
                <c:pt idx="393">
                  <c:v>okt-22</c:v>
                </c:pt>
                <c:pt idx="394">
                  <c:v>nov-22</c:v>
                </c:pt>
                <c:pt idx="395">
                  <c:v>dec-22</c:v>
                </c:pt>
                <c:pt idx="396">
                  <c:v>jan-23</c:v>
                </c:pt>
                <c:pt idx="397">
                  <c:v>feb-23</c:v>
                </c:pt>
                <c:pt idx="398">
                  <c:v>mar-23</c:v>
                </c:pt>
                <c:pt idx="399">
                  <c:v>apr-23</c:v>
                </c:pt>
                <c:pt idx="400">
                  <c:v>maj-23</c:v>
                </c:pt>
                <c:pt idx="401">
                  <c:v>jun-23</c:v>
                </c:pt>
                <c:pt idx="402">
                  <c:v>jul-23</c:v>
                </c:pt>
                <c:pt idx="403">
                  <c:v>aug-23</c:v>
                </c:pt>
                <c:pt idx="404">
                  <c:v>sep-23</c:v>
                </c:pt>
                <c:pt idx="405">
                  <c:v>okt-23</c:v>
                </c:pt>
                <c:pt idx="406">
                  <c:v>nov-23</c:v>
                </c:pt>
                <c:pt idx="407">
                  <c:v>dec-23</c:v>
                </c:pt>
                <c:pt idx="408">
                  <c:v>jan-24</c:v>
                </c:pt>
              </c:strCache>
            </c:strRef>
          </c:cat>
          <c:val>
            <c:numRef>
              <c:f>Ekonomifakta!$B$3:$B$411</c:f>
              <c:numCache>
                <c:formatCode>0.00</c:formatCode>
                <c:ptCount val="409"/>
                <c:pt idx="0">
                  <c:v>100</c:v>
                </c:pt>
                <c:pt idx="1">
                  <c:v>95.276038702333508</c:v>
                </c:pt>
                <c:pt idx="2">
                  <c:v>92.857142857142875</c:v>
                </c:pt>
                <c:pt idx="3">
                  <c:v>93.71087080250426</c:v>
                </c:pt>
                <c:pt idx="4">
                  <c:v>102.88844621513944</c:v>
                </c:pt>
                <c:pt idx="5">
                  <c:v>107.15708594194649</c:v>
                </c:pt>
                <c:pt idx="6">
                  <c:v>107.29937393284007</c:v>
                </c:pt>
                <c:pt idx="7">
                  <c:v>95.048377916903817</c:v>
                </c:pt>
                <c:pt idx="8">
                  <c:v>75.227660785429705</c:v>
                </c:pt>
                <c:pt idx="9">
                  <c:v>74.416619237336363</c:v>
                </c:pt>
                <c:pt idx="10">
                  <c:v>69.009675583380755</c:v>
                </c:pt>
                <c:pt idx="11">
                  <c:v>71.741605008537277</c:v>
                </c:pt>
                <c:pt idx="12">
                  <c:v>80.108138873079113</c:v>
                </c:pt>
                <c:pt idx="13">
                  <c:v>88.104723961297665</c:v>
                </c:pt>
                <c:pt idx="14">
                  <c:v>90.039840637450197</c:v>
                </c:pt>
                <c:pt idx="15">
                  <c:v>86.183836084234485</c:v>
                </c:pt>
                <c:pt idx="16">
                  <c:v>90.993170176437104</c:v>
                </c:pt>
                <c:pt idx="17">
                  <c:v>92.928286852589636</c:v>
                </c:pt>
                <c:pt idx="18">
                  <c:v>91.747296528173024</c:v>
                </c:pt>
                <c:pt idx="19">
                  <c:v>89.997154240182127</c:v>
                </c:pt>
                <c:pt idx="20">
                  <c:v>84.974388161639155</c:v>
                </c:pt>
                <c:pt idx="21">
                  <c:v>83.380762663631188</c:v>
                </c:pt>
                <c:pt idx="22">
                  <c:v>78.258394991462723</c:v>
                </c:pt>
                <c:pt idx="23">
                  <c:v>75.626067159931694</c:v>
                </c:pt>
                <c:pt idx="24">
                  <c:v>79.723961297666477</c:v>
                </c:pt>
                <c:pt idx="25">
                  <c:v>77.177006260671604</c:v>
                </c:pt>
                <c:pt idx="26">
                  <c:v>82.029026750142293</c:v>
                </c:pt>
                <c:pt idx="27">
                  <c:v>80.250426863972677</c:v>
                </c:pt>
                <c:pt idx="28">
                  <c:v>81.033010813887302</c:v>
                </c:pt>
                <c:pt idx="29">
                  <c:v>74.558907228229941</c:v>
                </c:pt>
                <c:pt idx="30">
                  <c:v>70.574843483210017</c:v>
                </c:pt>
                <c:pt idx="31">
                  <c:v>63.702333523050655</c:v>
                </c:pt>
                <c:pt idx="32">
                  <c:v>57.896983494593059</c:v>
                </c:pt>
                <c:pt idx="33">
                  <c:v>58.594194649971541</c:v>
                </c:pt>
                <c:pt idx="34">
                  <c:v>74.501992031872504</c:v>
                </c:pt>
                <c:pt idx="35">
                  <c:v>75.626067159931694</c:v>
                </c:pt>
                <c:pt idx="36">
                  <c:v>73.733636881047232</c:v>
                </c:pt>
                <c:pt idx="37">
                  <c:v>82.512805919180423</c:v>
                </c:pt>
                <c:pt idx="38">
                  <c:v>82.085941946499716</c:v>
                </c:pt>
                <c:pt idx="39">
                  <c:v>84.931701764371084</c:v>
                </c:pt>
                <c:pt idx="40">
                  <c:v>89.741035856573703</c:v>
                </c:pt>
                <c:pt idx="41">
                  <c:v>88.702333523050655</c:v>
                </c:pt>
                <c:pt idx="42">
                  <c:v>98.520204894706879</c:v>
                </c:pt>
                <c:pt idx="43">
                  <c:v>104.89470688673876</c:v>
                </c:pt>
                <c:pt idx="44">
                  <c:v>105.94763801935115</c:v>
                </c:pt>
                <c:pt idx="45">
                  <c:v>116.69038133181559</c:v>
                </c:pt>
                <c:pt idx="46">
                  <c:v>106.85828116107</c:v>
                </c:pt>
                <c:pt idx="47">
                  <c:v>115.05406943653955</c:v>
                </c:pt>
                <c:pt idx="48">
                  <c:v>131.16107000569153</c:v>
                </c:pt>
                <c:pt idx="49">
                  <c:v>125.76835515082527</c:v>
                </c:pt>
                <c:pt idx="50">
                  <c:v>114.68412066021627</c:v>
                </c:pt>
                <c:pt idx="51">
                  <c:v>121.08708025042687</c:v>
                </c:pt>
                <c:pt idx="52">
                  <c:v>120.94479225953329</c:v>
                </c:pt>
                <c:pt idx="53">
                  <c:v>112.72054638588503</c:v>
                </c:pt>
                <c:pt idx="54">
                  <c:v>119.99146272054638</c:v>
                </c:pt>
                <c:pt idx="55">
                  <c:v>118.88161639157654</c:v>
                </c:pt>
                <c:pt idx="56">
                  <c:v>115.63745019920319</c:v>
                </c:pt>
                <c:pt idx="57">
                  <c:v>121.52817302219692</c:v>
                </c:pt>
                <c:pt idx="58">
                  <c:v>123.23562891291975</c:v>
                </c:pt>
                <c:pt idx="59">
                  <c:v>120.31872509960159</c:v>
                </c:pt>
                <c:pt idx="60">
                  <c:v>123.57712009106432</c:v>
                </c:pt>
                <c:pt idx="61">
                  <c:v>123.66249288560046</c:v>
                </c:pt>
                <c:pt idx="62">
                  <c:v>119.45076835515083</c:v>
                </c:pt>
                <c:pt idx="63">
                  <c:v>128.25839499146272</c:v>
                </c:pt>
                <c:pt idx="64">
                  <c:v>129.4536141149687</c:v>
                </c:pt>
                <c:pt idx="65">
                  <c:v>134.60443938531589</c:v>
                </c:pt>
                <c:pt idx="66">
                  <c:v>140.08252703471825</c:v>
                </c:pt>
                <c:pt idx="67">
                  <c:v>141.0927717700626</c:v>
                </c:pt>
                <c:pt idx="68">
                  <c:v>150.9248719408082</c:v>
                </c:pt>
                <c:pt idx="69">
                  <c:v>140.5947638019351</c:v>
                </c:pt>
                <c:pt idx="70">
                  <c:v>142.38759248719407</c:v>
                </c:pt>
                <c:pt idx="71">
                  <c:v>142.28799089356858</c:v>
                </c:pt>
                <c:pt idx="72">
                  <c:v>144.4934547524189</c:v>
                </c:pt>
                <c:pt idx="73">
                  <c:v>152.61809903244165</c:v>
                </c:pt>
                <c:pt idx="74">
                  <c:v>154.86624928856006</c:v>
                </c:pt>
                <c:pt idx="75">
                  <c:v>158.25270347182698</c:v>
                </c:pt>
                <c:pt idx="76">
                  <c:v>162.32214001138303</c:v>
                </c:pt>
                <c:pt idx="77">
                  <c:v>163.04780876494024</c:v>
                </c:pt>
                <c:pt idx="78">
                  <c:v>156.41718838929995</c:v>
                </c:pt>
                <c:pt idx="79">
                  <c:v>164.78372225384177</c:v>
                </c:pt>
                <c:pt idx="80">
                  <c:v>171.79852020489471</c:v>
                </c:pt>
                <c:pt idx="81">
                  <c:v>175.9248719408082</c:v>
                </c:pt>
                <c:pt idx="82">
                  <c:v>190.76550939100738</c:v>
                </c:pt>
                <c:pt idx="83">
                  <c:v>198.27831531018782</c:v>
                </c:pt>
                <c:pt idx="84">
                  <c:v>212.15139442231074</c:v>
                </c:pt>
                <c:pt idx="85">
                  <c:v>221.27205463858849</c:v>
                </c:pt>
                <c:pt idx="86">
                  <c:v>228.78486055776892</c:v>
                </c:pt>
                <c:pt idx="87">
                  <c:v>219.45076835515079</c:v>
                </c:pt>
                <c:pt idx="88">
                  <c:v>232.41320432555491</c:v>
                </c:pt>
                <c:pt idx="89">
                  <c:v>247.41035856573706</c:v>
                </c:pt>
                <c:pt idx="90">
                  <c:v>262.59248719408083</c:v>
                </c:pt>
                <c:pt idx="91">
                  <c:v>250.5264655663062</c:v>
                </c:pt>
                <c:pt idx="92">
                  <c:v>267.75754126351734</c:v>
                </c:pt>
                <c:pt idx="93">
                  <c:v>239.57029026750141</c:v>
                </c:pt>
                <c:pt idx="94">
                  <c:v>251.73591348890153</c:v>
                </c:pt>
                <c:pt idx="95">
                  <c:v>251.86397268070576</c:v>
                </c:pt>
                <c:pt idx="96">
                  <c:v>260.18782014797949</c:v>
                </c:pt>
                <c:pt idx="97">
                  <c:v>279.86624928856003</c:v>
                </c:pt>
                <c:pt idx="98">
                  <c:v>297.85145133750711</c:v>
                </c:pt>
                <c:pt idx="99">
                  <c:v>302.47581104154807</c:v>
                </c:pt>
                <c:pt idx="100">
                  <c:v>313.68810472396132</c:v>
                </c:pt>
                <c:pt idx="101">
                  <c:v>316.27774615822426</c:v>
                </c:pt>
                <c:pt idx="102">
                  <c:v>314.95446784291403</c:v>
                </c:pt>
                <c:pt idx="103">
                  <c:v>269.94877632327831</c:v>
                </c:pt>
                <c:pt idx="104">
                  <c:v>241.97495731360272</c:v>
                </c:pt>
                <c:pt idx="105">
                  <c:v>252.09163346613545</c:v>
                </c:pt>
                <c:pt idx="106">
                  <c:v>282.93966989186112</c:v>
                </c:pt>
                <c:pt idx="107">
                  <c:v>279.2117245304496</c:v>
                </c:pt>
                <c:pt idx="108">
                  <c:v>285.51508252703474</c:v>
                </c:pt>
                <c:pt idx="109">
                  <c:v>289.52760387023335</c:v>
                </c:pt>
                <c:pt idx="110">
                  <c:v>295.90210586226522</c:v>
                </c:pt>
                <c:pt idx="111">
                  <c:v>310.04553215708592</c:v>
                </c:pt>
                <c:pt idx="112">
                  <c:v>309.84632896983493</c:v>
                </c:pt>
                <c:pt idx="113">
                  <c:v>327.17700626067159</c:v>
                </c:pt>
                <c:pt idx="114">
                  <c:v>324.81502561183834</c:v>
                </c:pt>
                <c:pt idx="115">
                  <c:v>330.69151963574274</c:v>
                </c:pt>
                <c:pt idx="116">
                  <c:v>330.22196926579397</c:v>
                </c:pt>
                <c:pt idx="117">
                  <c:v>357.25668753557198</c:v>
                </c:pt>
                <c:pt idx="118">
                  <c:v>399.08935685828118</c:v>
                </c:pt>
                <c:pt idx="119">
                  <c:v>464.81217985202051</c:v>
                </c:pt>
                <c:pt idx="120">
                  <c:v>475.2561183836084</c:v>
                </c:pt>
                <c:pt idx="121">
                  <c:v>550.78258394991462</c:v>
                </c:pt>
                <c:pt idx="122">
                  <c:v>528.95560614684121</c:v>
                </c:pt>
                <c:pt idx="123">
                  <c:v>535.17359134889011</c:v>
                </c:pt>
                <c:pt idx="124">
                  <c:v>517.6579396698919</c:v>
                </c:pt>
                <c:pt idx="125">
                  <c:v>495.71713147410355</c:v>
                </c:pt>
                <c:pt idx="126">
                  <c:v>499.94308480364259</c:v>
                </c:pt>
                <c:pt idx="127">
                  <c:v>508.82185543540123</c:v>
                </c:pt>
                <c:pt idx="128">
                  <c:v>467.77177006260672</c:v>
                </c:pt>
                <c:pt idx="129">
                  <c:v>451.40865110984635</c:v>
                </c:pt>
                <c:pt idx="130">
                  <c:v>419.52191235059757</c:v>
                </c:pt>
                <c:pt idx="131">
                  <c:v>409.23449060899259</c:v>
                </c:pt>
                <c:pt idx="132">
                  <c:v>432.38474672737618</c:v>
                </c:pt>
                <c:pt idx="133">
                  <c:v>385.13090495162209</c:v>
                </c:pt>
                <c:pt idx="134">
                  <c:v>335.55776892430276</c:v>
                </c:pt>
                <c:pt idx="135">
                  <c:v>370.10529311326121</c:v>
                </c:pt>
                <c:pt idx="136">
                  <c:v>371.35742743312466</c:v>
                </c:pt>
                <c:pt idx="137">
                  <c:v>351.45133750711437</c:v>
                </c:pt>
                <c:pt idx="138">
                  <c:v>344.33693796243597</c:v>
                </c:pt>
                <c:pt idx="139">
                  <c:v>317.50142287990894</c:v>
                </c:pt>
                <c:pt idx="140">
                  <c:v>280.46385885031304</c:v>
                </c:pt>
                <c:pt idx="141">
                  <c:v>299.1035856573705</c:v>
                </c:pt>
                <c:pt idx="142">
                  <c:v>335.79965850882184</c:v>
                </c:pt>
                <c:pt idx="143">
                  <c:v>340.15367103016507</c:v>
                </c:pt>
                <c:pt idx="144">
                  <c:v>320.33295389869096</c:v>
                </c:pt>
                <c:pt idx="145">
                  <c:v>322.46727376209446</c:v>
                </c:pt>
                <c:pt idx="146">
                  <c:v>330.16505406943651</c:v>
                </c:pt>
                <c:pt idx="147">
                  <c:v>299.9715424018213</c:v>
                </c:pt>
                <c:pt idx="148">
                  <c:v>280.76266363118953</c:v>
                </c:pt>
                <c:pt idx="149">
                  <c:v>259.97438816163913</c:v>
                </c:pt>
                <c:pt idx="150">
                  <c:v>232.2140011383039</c:v>
                </c:pt>
                <c:pt idx="151">
                  <c:v>224.91462720546386</c:v>
                </c:pt>
                <c:pt idx="152">
                  <c:v>191.19237336368809</c:v>
                </c:pt>
                <c:pt idx="153">
                  <c:v>216.00739897552646</c:v>
                </c:pt>
                <c:pt idx="154">
                  <c:v>243.14171883892999</c:v>
                </c:pt>
                <c:pt idx="155">
                  <c:v>212.82014797951052</c:v>
                </c:pt>
                <c:pt idx="156">
                  <c:v>205.02276607854296</c:v>
                </c:pt>
                <c:pt idx="157">
                  <c:v>201.25213431986339</c:v>
                </c:pt>
                <c:pt idx="158">
                  <c:v>196.58508821855435</c:v>
                </c:pt>
                <c:pt idx="159">
                  <c:v>220.71713147410358</c:v>
                </c:pt>
                <c:pt idx="160">
                  <c:v>219.40808195788273</c:v>
                </c:pt>
                <c:pt idx="161">
                  <c:v>228.54297097324985</c:v>
                </c:pt>
                <c:pt idx="162">
                  <c:v>244.46499715424017</c:v>
                </c:pt>
                <c:pt idx="163">
                  <c:v>252.81730221969266</c:v>
                </c:pt>
                <c:pt idx="164">
                  <c:v>245.07683551508254</c:v>
                </c:pt>
                <c:pt idx="165">
                  <c:v>266.9891861126921</c:v>
                </c:pt>
                <c:pt idx="166">
                  <c:v>267.74331246442802</c:v>
                </c:pt>
                <c:pt idx="167">
                  <c:v>276.28059191804209</c:v>
                </c:pt>
                <c:pt idx="168">
                  <c:v>292.70062606715993</c:v>
                </c:pt>
                <c:pt idx="169">
                  <c:v>303.34376778599886</c:v>
                </c:pt>
                <c:pt idx="170">
                  <c:v>298.71940808195785</c:v>
                </c:pt>
                <c:pt idx="171">
                  <c:v>298.03642572566872</c:v>
                </c:pt>
                <c:pt idx="172">
                  <c:v>293.35515082527036</c:v>
                </c:pt>
                <c:pt idx="173">
                  <c:v>303.030734206033</c:v>
                </c:pt>
                <c:pt idx="174">
                  <c:v>296.8412066021628</c:v>
                </c:pt>
                <c:pt idx="175">
                  <c:v>295.41832669322707</c:v>
                </c:pt>
                <c:pt idx="176">
                  <c:v>304.93739328400682</c:v>
                </c:pt>
                <c:pt idx="177">
                  <c:v>304.79510529311324</c:v>
                </c:pt>
                <c:pt idx="178">
                  <c:v>322.90836653386452</c:v>
                </c:pt>
                <c:pt idx="179">
                  <c:v>325</c:v>
                </c:pt>
                <c:pt idx="180">
                  <c:v>327.20546385885029</c:v>
                </c:pt>
                <c:pt idx="181">
                  <c:v>342.10301650540691</c:v>
                </c:pt>
                <c:pt idx="182">
                  <c:v>342.8144564598748</c:v>
                </c:pt>
                <c:pt idx="183">
                  <c:v>331.58793397837223</c:v>
                </c:pt>
                <c:pt idx="184">
                  <c:v>349.28856004553217</c:v>
                </c:pt>
                <c:pt idx="185">
                  <c:v>363.68810472396132</c:v>
                </c:pt>
                <c:pt idx="186">
                  <c:v>382.057484348321</c:v>
                </c:pt>
                <c:pt idx="187">
                  <c:v>377.5469550369948</c:v>
                </c:pt>
                <c:pt idx="188">
                  <c:v>398.93284006829822</c:v>
                </c:pt>
                <c:pt idx="189">
                  <c:v>391.27774615822426</c:v>
                </c:pt>
                <c:pt idx="190">
                  <c:v>407.02902675014229</c:v>
                </c:pt>
                <c:pt idx="191">
                  <c:v>431.00455321570865</c:v>
                </c:pt>
                <c:pt idx="192">
                  <c:v>437.20830961866818</c:v>
                </c:pt>
                <c:pt idx="193">
                  <c:v>452.60387023335227</c:v>
                </c:pt>
                <c:pt idx="194">
                  <c:v>482.81161070005692</c:v>
                </c:pt>
                <c:pt idx="195">
                  <c:v>478.52874217416047</c:v>
                </c:pt>
                <c:pt idx="196">
                  <c:v>437.59248719408089</c:v>
                </c:pt>
                <c:pt idx="197">
                  <c:v>440.3244166192373</c:v>
                </c:pt>
                <c:pt idx="198">
                  <c:v>434.77518497438814</c:v>
                </c:pt>
                <c:pt idx="199">
                  <c:v>453.81331815594763</c:v>
                </c:pt>
                <c:pt idx="200">
                  <c:v>475.85372794536141</c:v>
                </c:pt>
                <c:pt idx="201">
                  <c:v>497.39612976664768</c:v>
                </c:pt>
                <c:pt idx="202">
                  <c:v>492.33067729083666</c:v>
                </c:pt>
                <c:pt idx="203">
                  <c:v>532.82583949914624</c:v>
                </c:pt>
                <c:pt idx="204">
                  <c:v>550.18497438816166</c:v>
                </c:pt>
                <c:pt idx="205">
                  <c:v>537.23676721684694</c:v>
                </c:pt>
                <c:pt idx="206">
                  <c:v>564.07228229937391</c:v>
                </c:pt>
                <c:pt idx="207">
                  <c:v>588.91576550939101</c:v>
                </c:pt>
                <c:pt idx="208">
                  <c:v>596.32896983494595</c:v>
                </c:pt>
                <c:pt idx="209">
                  <c:v>583.67956744450771</c:v>
                </c:pt>
                <c:pt idx="210">
                  <c:v>575.05691519635741</c:v>
                </c:pt>
                <c:pt idx="211">
                  <c:v>559.54752418895839</c:v>
                </c:pt>
                <c:pt idx="212">
                  <c:v>557.47011952191235</c:v>
                </c:pt>
                <c:pt idx="213">
                  <c:v>546.59931701764367</c:v>
                </c:pt>
                <c:pt idx="214">
                  <c:v>511.08423449060899</c:v>
                </c:pt>
                <c:pt idx="215">
                  <c:v>500.62606715993172</c:v>
                </c:pt>
                <c:pt idx="216">
                  <c:v>439.911781445646</c:v>
                </c:pt>
                <c:pt idx="217">
                  <c:v>454.25441092771769</c:v>
                </c:pt>
                <c:pt idx="218">
                  <c:v>445.07683551508251</c:v>
                </c:pt>
                <c:pt idx="219">
                  <c:v>452.68924302788838</c:v>
                </c:pt>
                <c:pt idx="220">
                  <c:v>462.02333523050646</c:v>
                </c:pt>
                <c:pt idx="221">
                  <c:v>396.62777461582243</c:v>
                </c:pt>
                <c:pt idx="222">
                  <c:v>393.69664200341492</c:v>
                </c:pt>
                <c:pt idx="223">
                  <c:v>398.59134889015365</c:v>
                </c:pt>
                <c:pt idx="224">
                  <c:v>348.93284006829822</c:v>
                </c:pt>
                <c:pt idx="225">
                  <c:v>286.52532726237905</c:v>
                </c:pt>
                <c:pt idx="226">
                  <c:v>280.36425725668755</c:v>
                </c:pt>
                <c:pt idx="227">
                  <c:v>290.58053500284575</c:v>
                </c:pt>
                <c:pt idx="228">
                  <c:v>273.57712009106433</c:v>
                </c:pt>
                <c:pt idx="229">
                  <c:v>281.08992601024471</c:v>
                </c:pt>
                <c:pt idx="230">
                  <c:v>284.71826977803073</c:v>
                </c:pt>
                <c:pt idx="231">
                  <c:v>338.04780876494021</c:v>
                </c:pt>
                <c:pt idx="232">
                  <c:v>344.8918611269209</c:v>
                </c:pt>
                <c:pt idx="233">
                  <c:v>348.24985771200909</c:v>
                </c:pt>
                <c:pt idx="234">
                  <c:v>383.55150825270346</c:v>
                </c:pt>
                <c:pt idx="235">
                  <c:v>396.91235059760953</c:v>
                </c:pt>
                <c:pt idx="236">
                  <c:v>398.97552646556625</c:v>
                </c:pt>
                <c:pt idx="237">
                  <c:v>417.942515651679</c:v>
                </c:pt>
                <c:pt idx="238">
                  <c:v>418.01365964712573</c:v>
                </c:pt>
                <c:pt idx="239">
                  <c:v>426.15253272623789</c:v>
                </c:pt>
                <c:pt idx="240">
                  <c:v>429.16903813318157</c:v>
                </c:pt>
                <c:pt idx="241">
                  <c:v>426.3659647125782</c:v>
                </c:pt>
                <c:pt idx="242">
                  <c:v>461.69607285145133</c:v>
                </c:pt>
                <c:pt idx="243">
                  <c:v>473.74786568013661</c:v>
                </c:pt>
                <c:pt idx="244">
                  <c:v>438.8303927148549</c:v>
                </c:pt>
                <c:pt idx="245">
                  <c:v>445.3044963005122</c:v>
                </c:pt>
                <c:pt idx="246">
                  <c:v>465.40978941377341</c:v>
                </c:pt>
                <c:pt idx="247">
                  <c:v>449.85771200910648</c:v>
                </c:pt>
                <c:pt idx="248">
                  <c:v>487.80591918042114</c:v>
                </c:pt>
                <c:pt idx="249">
                  <c:v>488.28969834945929</c:v>
                </c:pt>
                <c:pt idx="250">
                  <c:v>495.21912350597609</c:v>
                </c:pt>
                <c:pt idx="251">
                  <c:v>524.3881616391576</c:v>
                </c:pt>
                <c:pt idx="252">
                  <c:v>519.08081957882757</c:v>
                </c:pt>
                <c:pt idx="253">
                  <c:v>510.41548093340919</c:v>
                </c:pt>
                <c:pt idx="254">
                  <c:v>518.39783722253844</c:v>
                </c:pt>
                <c:pt idx="255">
                  <c:v>530.25042686397262</c:v>
                </c:pt>
                <c:pt idx="256">
                  <c:v>522.04040978941373</c:v>
                </c:pt>
                <c:pt idx="257">
                  <c:v>503.62834376778596</c:v>
                </c:pt>
                <c:pt idx="258">
                  <c:v>480.05122367672169</c:v>
                </c:pt>
                <c:pt idx="259">
                  <c:v>429.36824132043256</c:v>
                </c:pt>
                <c:pt idx="260">
                  <c:v>403.47182697780306</c:v>
                </c:pt>
                <c:pt idx="261">
                  <c:v>439.1434262948207</c:v>
                </c:pt>
                <c:pt idx="262">
                  <c:v>432.79738190096754</c:v>
                </c:pt>
                <c:pt idx="263">
                  <c:v>436.881047239613</c:v>
                </c:pt>
                <c:pt idx="264">
                  <c:v>462.89129197495731</c:v>
                </c:pt>
                <c:pt idx="265">
                  <c:v>491.37734775184975</c:v>
                </c:pt>
                <c:pt idx="266">
                  <c:v>481.55947638019353</c:v>
                </c:pt>
                <c:pt idx="267">
                  <c:v>474.57313602731926</c:v>
                </c:pt>
                <c:pt idx="268">
                  <c:v>436.93796243597041</c:v>
                </c:pt>
                <c:pt idx="269">
                  <c:v>449.5873648264087</c:v>
                </c:pt>
                <c:pt idx="270">
                  <c:v>468.49743881616394</c:v>
                </c:pt>
                <c:pt idx="271">
                  <c:v>457.91121229368241</c:v>
                </c:pt>
                <c:pt idx="272">
                  <c:v>472.02618099032441</c:v>
                </c:pt>
                <c:pt idx="273">
                  <c:v>465.11098463289699</c:v>
                </c:pt>
                <c:pt idx="274">
                  <c:v>479.80933409220262</c:v>
                </c:pt>
                <c:pt idx="275">
                  <c:v>489.38531587933977</c:v>
                </c:pt>
                <c:pt idx="276">
                  <c:v>516.64769493454753</c:v>
                </c:pt>
                <c:pt idx="277">
                  <c:v>534.0352874217416</c:v>
                </c:pt>
                <c:pt idx="278">
                  <c:v>534.07797381900969</c:v>
                </c:pt>
                <c:pt idx="279">
                  <c:v>534.23449060899259</c:v>
                </c:pt>
                <c:pt idx="280">
                  <c:v>542.38759248719407</c:v>
                </c:pt>
                <c:pt idx="281">
                  <c:v>514.68412066021631</c:v>
                </c:pt>
                <c:pt idx="282">
                  <c:v>551.49402390438252</c:v>
                </c:pt>
                <c:pt idx="283">
                  <c:v>545.4325554923164</c:v>
                </c:pt>
                <c:pt idx="284">
                  <c:v>567.06033010813883</c:v>
                </c:pt>
                <c:pt idx="285">
                  <c:v>577.24815025611838</c:v>
                </c:pt>
                <c:pt idx="286">
                  <c:v>590.62322140011383</c:v>
                </c:pt>
                <c:pt idx="287">
                  <c:v>602.81730221969269</c:v>
                </c:pt>
                <c:pt idx="288">
                  <c:v>592.94251565167895</c:v>
                </c:pt>
                <c:pt idx="289">
                  <c:v>629.15480933409219</c:v>
                </c:pt>
                <c:pt idx="290">
                  <c:v>626.49402390438252</c:v>
                </c:pt>
                <c:pt idx="291">
                  <c:v>629.66704610130898</c:v>
                </c:pt>
                <c:pt idx="292">
                  <c:v>648.34945930563458</c:v>
                </c:pt>
                <c:pt idx="293">
                  <c:v>638.88730791121225</c:v>
                </c:pt>
                <c:pt idx="294">
                  <c:v>634.67558338076265</c:v>
                </c:pt>
                <c:pt idx="295">
                  <c:v>637.89129197495731</c:v>
                </c:pt>
                <c:pt idx="296">
                  <c:v>636.79567444507677</c:v>
                </c:pt>
                <c:pt idx="297">
                  <c:v>646.11553784860553</c:v>
                </c:pt>
                <c:pt idx="298">
                  <c:v>667.6579396698919</c:v>
                </c:pt>
                <c:pt idx="299">
                  <c:v>674.28856004553211</c:v>
                </c:pt>
                <c:pt idx="300">
                  <c:v>722.58110415480928</c:v>
                </c:pt>
                <c:pt idx="301">
                  <c:v>780.64883323847471</c:v>
                </c:pt>
                <c:pt idx="302">
                  <c:v>772.49573136027323</c:v>
                </c:pt>
                <c:pt idx="303">
                  <c:v>764.91178144564606</c:v>
                </c:pt>
                <c:pt idx="304">
                  <c:v>767.7148548662492</c:v>
                </c:pt>
                <c:pt idx="305">
                  <c:v>718.36937962435968</c:v>
                </c:pt>
                <c:pt idx="306">
                  <c:v>753.84177575412627</c:v>
                </c:pt>
                <c:pt idx="307">
                  <c:v>708.33807626636315</c:v>
                </c:pt>
                <c:pt idx="308">
                  <c:v>676.83551508252697</c:v>
                </c:pt>
                <c:pt idx="309">
                  <c:v>722.96528173022193</c:v>
                </c:pt>
                <c:pt idx="310">
                  <c:v>749.58736482640859</c:v>
                </c:pt>
                <c:pt idx="311">
                  <c:v>718.73932840068301</c:v>
                </c:pt>
                <c:pt idx="312">
                  <c:v>667.89982925441086</c:v>
                </c:pt>
                <c:pt idx="313">
                  <c:v>680.87649402390434</c:v>
                </c:pt>
                <c:pt idx="314">
                  <c:v>687.8343767785999</c:v>
                </c:pt>
                <c:pt idx="315">
                  <c:v>683.69379624359703</c:v>
                </c:pt>
                <c:pt idx="316">
                  <c:v>695.00569151963577</c:v>
                </c:pt>
                <c:pt idx="317">
                  <c:v>669.99146272054634</c:v>
                </c:pt>
                <c:pt idx="318">
                  <c:v>706.41718838929989</c:v>
                </c:pt>
                <c:pt idx="319">
                  <c:v>723.76209447922599</c:v>
                </c:pt>
                <c:pt idx="320">
                  <c:v>736.80990324416632</c:v>
                </c:pt>
                <c:pt idx="321">
                  <c:v>728.34376778599881</c:v>
                </c:pt>
                <c:pt idx="322">
                  <c:v>738.61696072851453</c:v>
                </c:pt>
                <c:pt idx="323">
                  <c:v>760.61468412066006</c:v>
                </c:pt>
                <c:pt idx="324">
                  <c:v>770.46101309049516</c:v>
                </c:pt>
                <c:pt idx="325">
                  <c:v>793.01365964712591</c:v>
                </c:pt>
                <c:pt idx="326">
                  <c:v>800.99601593625505</c:v>
                </c:pt>
                <c:pt idx="327">
                  <c:v>829.11212293682422</c:v>
                </c:pt>
                <c:pt idx="328">
                  <c:v>837.30791121229367</c:v>
                </c:pt>
                <c:pt idx="329">
                  <c:v>820.87364826408646</c:v>
                </c:pt>
                <c:pt idx="330">
                  <c:v>796.03016505406947</c:v>
                </c:pt>
                <c:pt idx="331">
                  <c:v>789.57029026750138</c:v>
                </c:pt>
                <c:pt idx="332">
                  <c:v>833.33807626636303</c:v>
                </c:pt>
                <c:pt idx="333">
                  <c:v>849.68696642003408</c:v>
                </c:pt>
                <c:pt idx="334">
                  <c:v>819.29425156516777</c:v>
                </c:pt>
                <c:pt idx="335">
                  <c:v>809.33409220261797</c:v>
                </c:pt>
                <c:pt idx="336">
                  <c:v>822.851451337507</c:v>
                </c:pt>
                <c:pt idx="337">
                  <c:v>816.54809334092204</c:v>
                </c:pt>
                <c:pt idx="338">
                  <c:v>796.34319863403516</c:v>
                </c:pt>
                <c:pt idx="339">
                  <c:v>821.64200341491187</c:v>
                </c:pt>
                <c:pt idx="340">
                  <c:v>814.86909504837797</c:v>
                </c:pt>
                <c:pt idx="341">
                  <c:v>816.69038133181562</c:v>
                </c:pt>
                <c:pt idx="342">
                  <c:v>850.12805919180425</c:v>
                </c:pt>
                <c:pt idx="343">
                  <c:v>872.26807057484348</c:v>
                </c:pt>
                <c:pt idx="344">
                  <c:v>872.11155378486046</c:v>
                </c:pt>
                <c:pt idx="345">
                  <c:v>808.80762663631174</c:v>
                </c:pt>
                <c:pt idx="346">
                  <c:v>794.67842914058053</c:v>
                </c:pt>
                <c:pt idx="347">
                  <c:v>747.23961297666472</c:v>
                </c:pt>
                <c:pt idx="348">
                  <c:v>804.29709732498577</c:v>
                </c:pt>
                <c:pt idx="349">
                  <c:v>835.68582811610713</c:v>
                </c:pt>
                <c:pt idx="350">
                  <c:v>834.70404097894141</c:v>
                </c:pt>
                <c:pt idx="351">
                  <c:v>885.18782014797955</c:v>
                </c:pt>
                <c:pt idx="352">
                  <c:v>818.92430278884456</c:v>
                </c:pt>
                <c:pt idx="353">
                  <c:v>873.24985771200909</c:v>
                </c:pt>
                <c:pt idx="354">
                  <c:v>875.2561183836084</c:v>
                </c:pt>
                <c:pt idx="355">
                  <c:v>863.10472396129762</c:v>
                </c:pt>
                <c:pt idx="356">
                  <c:v>888.07626636311898</c:v>
                </c:pt>
                <c:pt idx="357">
                  <c:v>921.30051223676719</c:v>
                </c:pt>
                <c:pt idx="358">
                  <c:v>935.41548093340919</c:v>
                </c:pt>
                <c:pt idx="359">
                  <c:v>968.71087080250425</c:v>
                </c:pt>
                <c:pt idx="360">
                  <c:v>980.44963005122361</c:v>
                </c:pt>
                <c:pt idx="361">
                  <c:v>911.46841206602176</c:v>
                </c:pt>
                <c:pt idx="362">
                  <c:v>790.55207740466699</c:v>
                </c:pt>
                <c:pt idx="363">
                  <c:v>856.37450199203181</c:v>
                </c:pt>
                <c:pt idx="364">
                  <c:v>900.5691519635742</c:v>
                </c:pt>
                <c:pt idx="365">
                  <c:v>920.00569151963577</c:v>
                </c:pt>
                <c:pt idx="366">
                  <c:v>958.40922026180988</c:v>
                </c:pt>
                <c:pt idx="367">
                  <c:v>993.8389299943085</c:v>
                </c:pt>
                <c:pt idx="368">
                  <c:v>1036.8525896414342</c:v>
                </c:pt>
                <c:pt idx="369">
                  <c:v>972.55264655663063</c:v>
                </c:pt>
                <c:pt idx="370">
                  <c:v>1081.018782014798</c:v>
                </c:pt>
                <c:pt idx="371">
                  <c:v>1093.3124644280022</c:v>
                </c:pt>
                <c:pt idx="372">
                  <c:v>1121.0443938531587</c:v>
                </c:pt>
                <c:pt idx="373">
                  <c:v>1153.6425725668753</c:v>
                </c:pt>
                <c:pt idx="374">
                  <c:v>1242.7290836653385</c:v>
                </c:pt>
                <c:pt idx="375">
                  <c:v>1276.6078542970972</c:v>
                </c:pt>
                <c:pt idx="376">
                  <c:v>1298.0648833238474</c:v>
                </c:pt>
                <c:pt idx="377">
                  <c:v>1304.1974957313603</c:v>
                </c:pt>
                <c:pt idx="378">
                  <c:v>1401.0671599317018</c:v>
                </c:pt>
                <c:pt idx="379">
                  <c:v>1407.8400682982356</c:v>
                </c:pt>
                <c:pt idx="380">
                  <c:v>1319.891861126921</c:v>
                </c:pt>
                <c:pt idx="381">
                  <c:v>1380.1365964712579</c:v>
                </c:pt>
                <c:pt idx="382">
                  <c:v>1403.429140580535</c:v>
                </c:pt>
                <c:pt idx="383">
                  <c:v>1475.7256687535573</c:v>
                </c:pt>
                <c:pt idx="384">
                  <c:v>1330.5207740466703</c:v>
                </c:pt>
                <c:pt idx="385">
                  <c:v>1240.552077404667</c:v>
                </c:pt>
                <c:pt idx="386">
                  <c:v>1262.720546385885</c:v>
                </c:pt>
                <c:pt idx="387">
                  <c:v>1203.0591918042117</c:v>
                </c:pt>
                <c:pt idx="388">
                  <c:v>1185.0028457598178</c:v>
                </c:pt>
                <c:pt idx="389">
                  <c:v>1044.7922595332955</c:v>
                </c:pt>
                <c:pt idx="390">
                  <c:v>1170.6175298804781</c:v>
                </c:pt>
                <c:pt idx="391">
                  <c:v>1085.7712009106431</c:v>
                </c:pt>
                <c:pt idx="392">
                  <c:v>1004.8377916903813</c:v>
                </c:pt>
                <c:pt idx="393">
                  <c:v>1067.7575412635174</c:v>
                </c:pt>
                <c:pt idx="394">
                  <c:v>1143.14171883893</c:v>
                </c:pt>
                <c:pt idx="395">
                  <c:v>1112.4928856004553</c:v>
                </c:pt>
                <c:pt idx="396">
                  <c:v>1199.9573136027318</c:v>
                </c:pt>
                <c:pt idx="397">
                  <c:v>1214.399544678429</c:v>
                </c:pt>
                <c:pt idx="398">
                  <c:v>1199.3881616391577</c:v>
                </c:pt>
                <c:pt idx="399">
                  <c:v>1221.6989186112692</c:v>
                </c:pt>
                <c:pt idx="400">
                  <c:v>1181.4029595902105</c:v>
                </c:pt>
                <c:pt idx="401">
                  <c:v>1206.1610700056915</c:v>
                </c:pt>
                <c:pt idx="402">
                  <c:v>1201.8070574843482</c:v>
                </c:pt>
                <c:pt idx="403">
                  <c:v>1156.1610700056915</c:v>
                </c:pt>
                <c:pt idx="404">
                  <c:v>1131.7159931701765</c:v>
                </c:pt>
                <c:pt idx="405">
                  <c:v>1089.9829254410927</c:v>
                </c:pt>
                <c:pt idx="406">
                  <c:v>1187.279453614115</c:v>
                </c:pt>
                <c:pt idx="407">
                  <c:v>1284.689812179852</c:v>
                </c:pt>
                <c:pt idx="408">
                  <c:v>1264.2572566875356</c:v>
                </c:pt>
              </c:numCache>
            </c:numRef>
          </c:val>
          <c:smooth val="0"/>
          <c:extLst>
            <c:ext xmlns:c16="http://schemas.microsoft.com/office/drawing/2014/chart" uri="{C3380CC4-5D6E-409C-BE32-E72D297353CC}">
              <c16:uniqueId val="{00000000-6E6F-44AE-B336-EF78D79F3EED}"/>
            </c:ext>
          </c:extLst>
        </c:ser>
        <c:dLbls>
          <c:showLegendKey val="0"/>
          <c:showVal val="0"/>
          <c:showCatName val="0"/>
          <c:showSerName val="0"/>
          <c:showPercent val="0"/>
          <c:showBubbleSize val="0"/>
        </c:dLbls>
        <c:smooth val="0"/>
        <c:axId val="722062136"/>
        <c:axId val="722057096"/>
      </c:lineChart>
      <c:catAx>
        <c:axId val="722062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2057096"/>
        <c:crosses val="autoZero"/>
        <c:auto val="1"/>
        <c:lblAlgn val="ctr"/>
        <c:lblOffset val="100"/>
        <c:noMultiLvlLbl val="0"/>
      </c:catAx>
      <c:valAx>
        <c:axId val="7220570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2062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0.14245</cdr:x>
      <cdr:y>0.06353</cdr:y>
    </cdr:from>
    <cdr:to>
      <cdr:x>0.21117</cdr:x>
      <cdr:y>0.11062</cdr:y>
    </cdr:to>
    <cdr:sp macro="" textlink="">
      <cdr:nvSpPr>
        <cdr:cNvPr id="2" name="textruta 1">
          <a:extLst xmlns:a="http://schemas.openxmlformats.org/drawingml/2006/main">
            <a:ext uri="{FF2B5EF4-FFF2-40B4-BE49-F238E27FC236}">
              <a16:creationId xmlns:a16="http://schemas.microsoft.com/office/drawing/2014/main" id="{5C401648-38E1-DFDE-E5E7-FBEA5D64A0FF}"/>
            </a:ext>
          </a:extLst>
        </cdr:cNvPr>
        <cdr:cNvSpPr txBox="1"/>
      </cdr:nvSpPr>
      <cdr:spPr>
        <a:xfrm xmlns:a="http://schemas.openxmlformats.org/drawingml/2006/main">
          <a:off x="1325507" y="386329"/>
          <a:ext cx="639440" cy="2864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sv-SE" sz="1100"/>
        </a:p>
      </cdr:txBody>
    </cdr:sp>
  </cdr:relSizeAnchor>
  <cdr:relSizeAnchor xmlns:cdr="http://schemas.openxmlformats.org/drawingml/2006/chartDrawing">
    <cdr:from>
      <cdr:x>0.13307</cdr:x>
      <cdr:y>0.02489</cdr:y>
    </cdr:from>
    <cdr:to>
      <cdr:x>0.34621</cdr:x>
      <cdr:y>0.11137</cdr:y>
    </cdr:to>
    <cdr:sp macro="" textlink="">
      <cdr:nvSpPr>
        <cdr:cNvPr id="3" name="textruta 2">
          <a:extLst xmlns:a="http://schemas.openxmlformats.org/drawingml/2006/main">
            <a:ext uri="{FF2B5EF4-FFF2-40B4-BE49-F238E27FC236}">
              <a16:creationId xmlns:a16="http://schemas.microsoft.com/office/drawing/2014/main" id="{82FF67E5-336F-07D0-9272-4B504DCE995D}"/>
            </a:ext>
          </a:extLst>
        </cdr:cNvPr>
        <cdr:cNvSpPr txBox="1"/>
      </cdr:nvSpPr>
      <cdr:spPr>
        <a:xfrm xmlns:a="http://schemas.openxmlformats.org/drawingml/2006/main">
          <a:off x="800796" y="128022"/>
          <a:ext cx="1282605" cy="4448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dirty="0"/>
            <a:t>Köpkurs:</a:t>
          </a:r>
          <a:r>
            <a:rPr lang="sv-SE" sz="1100" baseline="0" dirty="0"/>
            <a:t> 107</a:t>
          </a:r>
        </a:p>
        <a:p xmlns:a="http://schemas.openxmlformats.org/drawingml/2006/main">
          <a:r>
            <a:rPr lang="sv-SE" sz="1100" baseline="0" dirty="0"/>
            <a:t>Snittkurs: 107</a:t>
          </a:r>
          <a:endParaRPr lang="sv-SE" sz="1100" dirty="0"/>
        </a:p>
      </cdr:txBody>
    </cdr:sp>
  </cdr:relSizeAnchor>
  <cdr:relSizeAnchor xmlns:cdr="http://schemas.openxmlformats.org/drawingml/2006/chartDrawing">
    <cdr:from>
      <cdr:x>0.37096</cdr:x>
      <cdr:y>0.56418</cdr:y>
    </cdr:from>
    <cdr:to>
      <cdr:x>0.52392</cdr:x>
      <cdr:y>0.64632</cdr:y>
    </cdr:to>
    <cdr:sp macro="" textlink="">
      <cdr:nvSpPr>
        <cdr:cNvPr id="4" name="textruta 1">
          <a:extLst xmlns:a="http://schemas.openxmlformats.org/drawingml/2006/main">
            <a:ext uri="{FF2B5EF4-FFF2-40B4-BE49-F238E27FC236}">
              <a16:creationId xmlns:a16="http://schemas.microsoft.com/office/drawing/2014/main" id="{6101888D-540D-9A9F-85D5-33EAAAEA416A}"/>
            </a:ext>
          </a:extLst>
        </cdr:cNvPr>
        <cdr:cNvSpPr txBox="1"/>
      </cdr:nvSpPr>
      <cdr:spPr>
        <a:xfrm xmlns:a="http://schemas.openxmlformats.org/drawingml/2006/main">
          <a:off x="2331583" y="3059966"/>
          <a:ext cx="961408" cy="4455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100" dirty="0"/>
            <a:t>Köpkurs:</a:t>
          </a:r>
          <a:r>
            <a:rPr lang="sv-SE" sz="1100" baseline="0" dirty="0"/>
            <a:t> 77</a:t>
          </a:r>
        </a:p>
        <a:p xmlns:a="http://schemas.openxmlformats.org/drawingml/2006/main">
          <a:r>
            <a:rPr lang="sv-SE" sz="1100" baseline="0" dirty="0"/>
            <a:t>Snittkurs: 92</a:t>
          </a:r>
          <a:endParaRPr lang="sv-SE" sz="1100" dirty="0"/>
        </a:p>
      </cdr:txBody>
    </cdr:sp>
  </cdr:relSizeAnchor>
  <cdr:relSizeAnchor xmlns:cdr="http://schemas.openxmlformats.org/drawingml/2006/chartDrawing">
    <cdr:from>
      <cdr:x>0.51586</cdr:x>
      <cdr:y>0.78626</cdr:y>
    </cdr:from>
    <cdr:to>
      <cdr:x>0.6763</cdr:x>
      <cdr:y>0.8684</cdr:y>
    </cdr:to>
    <cdr:sp macro="" textlink="">
      <cdr:nvSpPr>
        <cdr:cNvPr id="5" name="textruta 1">
          <a:extLst xmlns:a="http://schemas.openxmlformats.org/drawingml/2006/main">
            <a:ext uri="{FF2B5EF4-FFF2-40B4-BE49-F238E27FC236}">
              <a16:creationId xmlns:a16="http://schemas.microsoft.com/office/drawing/2014/main" id="{D81F1DF3-8A0C-4425-6A08-DF52EB9F2DD1}"/>
            </a:ext>
          </a:extLst>
        </cdr:cNvPr>
        <cdr:cNvSpPr txBox="1"/>
      </cdr:nvSpPr>
      <cdr:spPr>
        <a:xfrm xmlns:a="http://schemas.openxmlformats.org/drawingml/2006/main">
          <a:off x="3242349" y="4264505"/>
          <a:ext cx="1008376" cy="4455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100" dirty="0"/>
            <a:t>Köpkurs:</a:t>
          </a:r>
          <a:r>
            <a:rPr lang="sv-SE" sz="1100" baseline="0" dirty="0"/>
            <a:t> 71</a:t>
          </a:r>
        </a:p>
        <a:p xmlns:a="http://schemas.openxmlformats.org/drawingml/2006/main">
          <a:r>
            <a:rPr lang="sv-SE" sz="1100" baseline="0" dirty="0"/>
            <a:t>Snittkurs: 85</a:t>
          </a:r>
          <a:endParaRPr lang="sv-SE" sz="1100" dirty="0"/>
        </a:p>
      </cdr:txBody>
    </cdr:sp>
  </cdr:relSizeAnchor>
  <cdr:relSizeAnchor xmlns:cdr="http://schemas.openxmlformats.org/drawingml/2006/chartDrawing">
    <cdr:from>
      <cdr:x>0.74293</cdr:x>
      <cdr:y>0.2577</cdr:y>
    </cdr:from>
    <cdr:to>
      <cdr:x>0.931</cdr:x>
      <cdr:y>0.33985</cdr:y>
    </cdr:to>
    <cdr:sp macro="" textlink="">
      <cdr:nvSpPr>
        <cdr:cNvPr id="6" name="textruta 1">
          <a:extLst xmlns:a="http://schemas.openxmlformats.org/drawingml/2006/main">
            <a:ext uri="{FF2B5EF4-FFF2-40B4-BE49-F238E27FC236}">
              <a16:creationId xmlns:a16="http://schemas.microsoft.com/office/drawing/2014/main" id="{7DBBACEB-6B05-90DE-DBD9-BBE1BFBB90CF}"/>
            </a:ext>
          </a:extLst>
        </cdr:cNvPr>
        <cdr:cNvSpPr txBox="1"/>
      </cdr:nvSpPr>
      <cdr:spPr>
        <a:xfrm xmlns:a="http://schemas.openxmlformats.org/drawingml/2006/main">
          <a:off x="4470746" y="1325563"/>
          <a:ext cx="1131760" cy="4225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100" dirty="0"/>
            <a:t>Köpkurs:</a:t>
          </a:r>
          <a:r>
            <a:rPr lang="sv-SE" sz="1100" baseline="0" dirty="0"/>
            <a:t> 93</a:t>
          </a:r>
        </a:p>
        <a:p xmlns:a="http://schemas.openxmlformats.org/drawingml/2006/main">
          <a:r>
            <a:rPr lang="sv-SE" sz="1100" baseline="0" dirty="0"/>
            <a:t>Snittkurs: 87</a:t>
          </a:r>
          <a:endParaRPr lang="sv-SE"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7C1A1090-7399-BE47-B8B1-881EC826E9F9}" type="datetimeFigureOut">
              <a:rPr lang="sv-SE" smtClean="0"/>
              <a:t>2025-02-04</a:t>
            </a:fld>
            <a:endParaRPr lang="sv-SE"/>
          </a:p>
        </p:txBody>
      </p:sp>
      <p:sp>
        <p:nvSpPr>
          <p:cNvPr id="4" name="Platshållare för bildobjekt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solidFill>
                  <a:srgbClr val="000000"/>
                </a:solidFill>
                <a:latin typeface="Calibri" panose="020F0502020204030204" pitchFamily="34" charset="0"/>
              </a:rPr>
              <a:t>Syftet med presentationen är att gå igenom grunderna att känna till för att investera i värdepapper så som aktier och fonder..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solidFill>
                  <a:srgbClr val="000000"/>
                </a:solidFill>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solidFill>
                  <a:srgbClr val="000000"/>
                </a:solidFill>
                <a:latin typeface="Calibri" panose="020F0502020204030204" pitchFamily="34" charset="0"/>
              </a:rPr>
              <a:t>Till skillnad från det sparande som görs för att skapa en ekonomisk buffert i vardagen ska sparande genom att investera ses mer långsiktigt och skapa ekonomisk trygghet för att kunna fullfölja mål och drömmar i framtiden.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solidFill>
                  <a:srgbClr val="000000"/>
                </a:solidFill>
                <a:latin typeface="Calibri" panose="020F0502020204030204" pitchFamily="34" charset="0"/>
              </a:rPr>
              <a:t>Det finns ett antal grunder som är viktiga att ha koll på och förhålla sig till innan man börjar investera. Dessa kan ha stor betydelse för valet av investering. Därför kommer vi att gå igenom dem i presentationen.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4020710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Arial" panose="020B0604020202020204" pitchFamily="34" charset="0"/>
              <a:buChar char="•"/>
            </a:pPr>
            <a:r>
              <a:rPr lang="sv-SE" b="1" dirty="0"/>
              <a:t>Hållbara investeringar - </a:t>
            </a:r>
            <a:r>
              <a:rPr lang="sv-SE" dirty="0"/>
              <a:t>Investeringar i sådant som du tror kan bidra till en bättre värld, till exempel bolag som tar hänsyn till mänskliga rättigheter eller miljön.</a:t>
            </a:r>
          </a:p>
          <a:p>
            <a:pPr marL="285750" indent="-285750">
              <a:buFont typeface="Arial" panose="020B0604020202020204" pitchFamily="34" charset="0"/>
              <a:buChar char="•"/>
            </a:pPr>
            <a:endParaRPr lang="sv-SE" b="1" dirty="0"/>
          </a:p>
          <a:p>
            <a:pPr marL="285750" indent="-285750">
              <a:buFont typeface="Arial" panose="020B0604020202020204" pitchFamily="34" charset="0"/>
              <a:buChar char="•"/>
            </a:pPr>
            <a:r>
              <a:rPr lang="sv-SE" b="1" dirty="0"/>
              <a:t>Jämställt investerande - </a:t>
            </a:r>
            <a:r>
              <a:rPr lang="sv-SE" dirty="0"/>
              <a:t>Investeringar i bolag som arbetar för ökad jämställdhet och har jämställda styrelser och kvinnor i ledande positioner.</a:t>
            </a:r>
          </a:p>
          <a:p>
            <a:pPr marL="285750" indent="-285750">
              <a:buFont typeface="Arial" panose="020B0604020202020204" pitchFamily="34" charset="0"/>
              <a:buChar char="•"/>
            </a:pPr>
            <a:endParaRPr lang="sv-SE" b="1" dirty="0"/>
          </a:p>
          <a:p>
            <a:pPr marL="285750" indent="-285750">
              <a:buFont typeface="Arial" panose="020B0604020202020204" pitchFamily="34" charset="0"/>
              <a:buChar char="•"/>
            </a:pPr>
            <a:r>
              <a:rPr lang="sv-SE" b="1" dirty="0"/>
              <a:t>Positiva vs. Negativa kriterier – </a:t>
            </a:r>
            <a:r>
              <a:rPr lang="sv-SE" dirty="0"/>
              <a:t>Du kan investera genom att </a:t>
            </a:r>
            <a:r>
              <a:rPr lang="sv-SE" i="1" u="sng" dirty="0"/>
              <a:t>välja</a:t>
            </a:r>
            <a:r>
              <a:rPr lang="sv-SE" i="1" dirty="0"/>
              <a:t> </a:t>
            </a:r>
            <a:r>
              <a:rPr lang="sv-SE" dirty="0"/>
              <a:t>positiva kriterier, eller genom att </a:t>
            </a:r>
            <a:r>
              <a:rPr lang="sv-SE" i="1" u="sng" dirty="0"/>
              <a:t>välja bort</a:t>
            </a:r>
            <a:r>
              <a:rPr lang="sv-SE" i="1" dirty="0"/>
              <a:t> </a:t>
            </a:r>
            <a:r>
              <a:rPr lang="sv-SE" dirty="0"/>
              <a:t>negativa kriterier.</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b="1" dirty="0"/>
              <a:t>Tänkt kritiskt även på det här området – </a:t>
            </a:r>
            <a:r>
              <a:rPr lang="sv-SE" b="0" dirty="0"/>
              <a:t>Regleringen kring hållbara investeringar håller fortfarande på att utformas. Bland annat vill man säkerställa att s.k. </a:t>
            </a:r>
            <a:r>
              <a:rPr lang="sv-SE" b="0" dirty="0" err="1"/>
              <a:t>greenwashing</a:t>
            </a:r>
            <a:r>
              <a:rPr lang="sv-SE" b="0" dirty="0"/>
              <a:t> undviks, dvs att produkter klassificeras som hållbara trots att de inte är det.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3569441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292" y="4776430"/>
            <a:ext cx="5434330" cy="4650645"/>
          </a:xfrm>
        </p:spPr>
        <p:txBody>
          <a:bodyPr/>
          <a:lstStyle/>
          <a:p>
            <a:pPr marL="228600" indent="-228600" algn="l">
              <a:buAutoNum type="arabicPeriod"/>
            </a:pPr>
            <a:r>
              <a:rPr lang="sv-SE" b="1" dirty="0"/>
              <a:t>Öppna ett investeringskonto: </a:t>
            </a:r>
            <a:r>
              <a:rPr lang="sv-SE" b="0" i="0" u="none" strike="noStrike" baseline="0" dirty="0"/>
              <a:t>Kan göras hos din vanliga bank eller en </a:t>
            </a:r>
            <a:r>
              <a:rPr lang="sv-SE" b="0" i="0" u="none" strike="noStrike" baseline="0" dirty="0" err="1"/>
              <a:t>nätbank</a:t>
            </a:r>
            <a:r>
              <a:rPr lang="sv-SE" b="0" i="0" u="none" strike="noStrike" baseline="0" dirty="0"/>
              <a:t>. När kontot är öppnat gör du en vanlig banköverföring från ditt vanliga bankkonto till ditt spar- eller investeringssparkonto. Du kan också ha stående överföringar månadsvis.</a:t>
            </a:r>
          </a:p>
          <a:p>
            <a:pPr marL="228600" indent="-228600" algn="l">
              <a:buAutoNum type="arabicPeriod"/>
            </a:pPr>
            <a:endParaRPr lang="sv-SE" b="0" i="0" u="none" strike="noStrike" baseline="0" dirty="0"/>
          </a:p>
          <a:p>
            <a:pPr marL="228600" indent="-228600" algn="l">
              <a:buAutoNum type="arabicPeriod"/>
            </a:pPr>
            <a:r>
              <a:rPr lang="sv-SE" b="1" dirty="0"/>
              <a:t>Bestäm hur mycket du ska spara, och till vad: </a:t>
            </a:r>
            <a:r>
              <a:rPr lang="sv-SE" b="0" dirty="0"/>
              <a:t>Tänk på att det gör stor skillnad för din privatekonomi om du sparar pengar regelbundet tack vare ränta på ränta-effekten. Kom även ihåg att det är bättre att du sparar lite än ingenting alls.</a:t>
            </a:r>
          </a:p>
          <a:p>
            <a:pPr marL="228600" indent="-228600" algn="l">
              <a:buAutoNum type="arabicPeriod"/>
            </a:pPr>
            <a:endParaRPr lang="sv-SE" b="0" dirty="0"/>
          </a:p>
          <a:p>
            <a:pPr marL="228600" indent="-228600" algn="l">
              <a:buAutoNum type="arabicPeriod"/>
            </a:pPr>
            <a:r>
              <a:rPr lang="sv-SE" b="1" i="0" u="none" strike="noStrike" baseline="0" dirty="0"/>
              <a:t>Väg risken mot avkastningen: </a:t>
            </a:r>
            <a:r>
              <a:rPr lang="sv-SE" b="0" i="0" u="none" strike="noStrike" baseline="0" dirty="0"/>
              <a:t>Ju högre risk du tar desto högre kan din avkastning potentiellt bli. Men en hög risk kan också innebära att din investering minskar i värde. Hur stor risk du kan ta beror dels på vilken sikt du investerar och till vad och dels på din riskvilja.</a:t>
            </a:r>
          </a:p>
          <a:p>
            <a:pPr marL="228600" indent="-228600" algn="l">
              <a:buAutoNum type="arabicPeriod"/>
            </a:pPr>
            <a:endParaRPr lang="sv-SE" b="0" i="0" u="none" strike="noStrike" baseline="0" dirty="0"/>
          </a:p>
          <a:p>
            <a:pPr marL="228600" indent="-228600" algn="l">
              <a:buAutoNum type="arabicPeriod"/>
            </a:pPr>
            <a:r>
              <a:rPr lang="sv-SE" b="1" i="0" u="none" strike="noStrike" baseline="0" dirty="0"/>
              <a:t>Tid, intresse och kunskap avgör ditt val: </a:t>
            </a:r>
            <a:r>
              <a:rPr lang="sv-SE" b="0" i="0" u="none" strike="noStrike" baseline="0" dirty="0"/>
              <a:t>Ditt val bör också anpassas efter hur mycket tid du är beredd att lägga ner, hur stort ditt intresse är och hur mycket kunskap du har. Ju högre risk du tar desto mer tid bör du lägga på att sätta dig in i och följa investeringen.</a:t>
            </a:r>
          </a:p>
          <a:p>
            <a:pPr marL="228600" indent="-228600" algn="l">
              <a:buAutoNum type="arabicPeriod"/>
            </a:pPr>
            <a:endParaRPr lang="sv-SE" b="0" i="0" u="none" strike="noStrike" baseline="0" dirty="0"/>
          </a:p>
          <a:p>
            <a:pPr marL="228600" indent="-228600" algn="l">
              <a:buAutoNum type="arabicPeriod"/>
            </a:pPr>
            <a:r>
              <a:rPr lang="sv-SE" b="1" i="0" u="none" strike="noStrike" baseline="0" dirty="0"/>
              <a:t>Välj vad du vill investera i: </a:t>
            </a:r>
            <a:r>
              <a:rPr lang="sv-SE" b="0" i="0" u="none" strike="noStrike" baseline="0" dirty="0"/>
              <a:t>Om du gått igenom stegen ovan och landat i att du vill investera så är det nu dags att välja vad du ska investera i. Genom ditt investeringskonto kan du läsa om och jämföra olika fonder, aktier och andra värdepapper. Innan du investerar är det viktigt att du förstår vad det är du investerar i genom att läsa på hur investeringen fungerar och vad den kostar.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2760671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2619728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Calibri Light" panose="020F0302020204030204" pitchFamily="34" charset="0"/>
                <a:ea typeface="Arial" charset="0"/>
                <a:cs typeface="Calibri Light" panose="020F0302020204030204" pitchFamily="34" charset="0"/>
              </a:rPr>
              <a:t>Den som sparar långsiktigt idag, lägger grunden för att kunna spendera mer i framtiden. Därför är det både bra och viktigt att spara långsiktigt genom att investera.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Calibri Light" panose="020F0302020204030204" pitchFamily="34" charset="0"/>
              <a:ea typeface="Arial"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solidFill>
                  <a:srgbClr val="000000"/>
                </a:solidFill>
                <a:latin typeface="Calibri" panose="020F0502020204030204" pitchFamily="34" charset="0"/>
              </a:rPr>
              <a:t>När du investerar (långsiktigt) är tid och avkastning dina bästa vänner. För att få ett framgångsrikt sparande genom att investera gäller det alltså att inte ha för bråttom utan att ha en realistisk förväntan om hur sparandet kan växa över tid, och låta det ta tid.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Calibri Light" panose="020F0302020204030204" pitchFamily="34" charset="0"/>
              <a:ea typeface="Arial"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Calibri Light" panose="020F0302020204030204" pitchFamily="34" charset="0"/>
                <a:ea typeface="Arial" charset="0"/>
                <a:cs typeface="Calibri Light" panose="020F0302020204030204" pitchFamily="34" charset="0"/>
              </a:rPr>
              <a:t>Börja med att sätta upp mål för vad du vill spara till, så är det lättare att avsätta pengarna och tiden. Och kom ihåg att det är </a:t>
            </a:r>
            <a:r>
              <a:rPr lang="sv-SE" sz="1200" b="0" dirty="0"/>
              <a:t>bättre att spara lite än ingenting alls.</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23396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dirty="0">
                <a:ea typeface="Arial" charset="0"/>
                <a:cs typeface="Arial" charset="0"/>
              </a:rPr>
              <a:t>Anledningen till att </a:t>
            </a:r>
            <a:r>
              <a:rPr lang="sv-SE" sz="1200" b="0" i="0" u="none" strike="noStrike" baseline="0" dirty="0">
                <a:solidFill>
                  <a:srgbClr val="000000"/>
                </a:solidFill>
              </a:rPr>
              <a:t>tid och avkastning är så viktiga för ditt långsiktiga sparande är den så kallade ränta-på-ränta-effekten.</a:t>
            </a:r>
          </a:p>
          <a:p>
            <a:pPr marL="0" indent="0">
              <a:buFont typeface="Arial" panose="020B0604020202020204" pitchFamily="34" charset="0"/>
              <a:buNone/>
            </a:pPr>
            <a:endParaRPr lang="sv-SE" sz="1200" dirty="0">
              <a:ea typeface="Arial" charset="0"/>
              <a:cs typeface="Arial" charset="0"/>
            </a:endParaRPr>
          </a:p>
          <a:p>
            <a:pPr marL="0" indent="0">
              <a:buFont typeface="Arial" panose="020B0604020202020204" pitchFamily="34" charset="0"/>
              <a:buNone/>
            </a:pPr>
            <a:r>
              <a:rPr lang="sv-SE" sz="1200" dirty="0">
                <a:ea typeface="Arial" charset="0"/>
                <a:cs typeface="Arial" charset="0"/>
              </a:rPr>
              <a:t>Ränta-På-Ränta fungerar precis som en snöboll och kallas därför ibland för snöbollseffekten – Ju mer pengar ditt sparande (snöbollen) samlar på sig, desto snabbare växer det, eftersom ytan som samlar på sig avkastning (snö) blir större.</a:t>
            </a:r>
          </a:p>
          <a:p>
            <a:pPr marL="0" indent="0">
              <a:buFont typeface="Arial" panose="020B0604020202020204" pitchFamily="34" charset="0"/>
              <a:buNone/>
            </a:pPr>
            <a:endParaRPr lang="sv-SE" sz="1200" dirty="0">
              <a:ea typeface="Arial" charset="0"/>
              <a:cs typeface="Arial" charset="0"/>
            </a:endParaRPr>
          </a:p>
          <a:p>
            <a:pPr marL="0" indent="0">
              <a:buFont typeface="Arial" panose="020B0604020202020204" pitchFamily="34" charset="0"/>
              <a:buNone/>
            </a:pPr>
            <a:r>
              <a:rPr lang="sv-SE" sz="1200" dirty="0">
                <a:ea typeface="Arial" charset="0"/>
                <a:cs typeface="Arial" charset="0"/>
              </a:rPr>
              <a:t>När du investerar regelbundet och långsiktigt kan även ett mindre sparande bli betydande över lång tid eftersom pengarna växer, dels tack vare att du fortsätter att spara successivt, dels tack vare avkastning och avkastning på avkastningen.</a:t>
            </a:r>
          </a:p>
          <a:p>
            <a:pPr marL="0" indent="0">
              <a:buFont typeface="Arial" panose="020B0604020202020204" pitchFamily="34" charset="0"/>
              <a:buNone/>
            </a:pPr>
            <a:endParaRPr lang="sv-SE" dirty="0">
              <a:ea typeface="Arial" charset="0"/>
              <a:cs typeface="Arial" charset="0"/>
            </a:endParaRPr>
          </a:p>
          <a:p>
            <a:pPr marL="0" marR="0" lvl="0" indent="0" algn="l" defTabSz="914400" rtl="0" eaLnBrk="1" fontAlgn="auto" latinLnBrk="0" hangingPunct="1">
              <a:spcBef>
                <a:spcPts val="0"/>
              </a:spcBef>
              <a:spcAft>
                <a:spcPts val="0"/>
              </a:spcAft>
              <a:buClrTx/>
              <a:buSzTx/>
              <a:buFont typeface="Arial" panose="020B0604020202020204" pitchFamily="34" charset="0"/>
              <a:buNone/>
              <a:tabLst/>
              <a:defRPr/>
            </a:pPr>
            <a:r>
              <a:rPr lang="sv-SE" dirty="0">
                <a:ea typeface="Arial" charset="0"/>
                <a:cs typeface="Arial" charset="0"/>
              </a:rPr>
              <a:t>Det är det här som gör att när du investerar regelbundet och långsiktigt kan även ett mindre sparande bli betydande över lång tid. </a:t>
            </a:r>
            <a:r>
              <a:rPr lang="sv-SE" dirty="0">
                <a:ea typeface="Arial" charset="0"/>
                <a:cs typeface="Calibri Light" panose="020F0302020204030204" pitchFamily="34" charset="0"/>
              </a:rPr>
              <a:t>Därför är det </a:t>
            </a:r>
            <a:r>
              <a:rPr lang="sv-SE" b="0" dirty="0"/>
              <a:t>bättre att spara lite än ingenting alls</a:t>
            </a:r>
            <a:r>
              <a:rPr lang="sv-SE" dirty="0">
                <a:ea typeface="Arial" charset="0"/>
                <a:cs typeface="Calibri Light" panose="020F0302020204030204" pitchFamily="34" charset="0"/>
              </a:rPr>
              <a:t>. </a:t>
            </a:r>
            <a:endParaRPr lang="sv-SE" dirty="0">
              <a:ea typeface="Arial" charset="0"/>
              <a:cs typeface="Arial" charset="0"/>
            </a:endParaRPr>
          </a:p>
          <a:p>
            <a:pPr marL="0" indent="0">
              <a:buFont typeface="Arial" panose="020B0604020202020204" pitchFamily="34" charset="0"/>
              <a:buNone/>
            </a:pPr>
            <a:endParaRPr lang="sv-SE" dirty="0">
              <a:ea typeface="Arial" charset="0"/>
              <a:cs typeface="Arial" charset="0"/>
            </a:endParaRPr>
          </a:p>
          <a:p>
            <a:pPr marL="0" indent="0">
              <a:buFont typeface="Arial" panose="020B0604020202020204" pitchFamily="34" charset="0"/>
              <a:buNone/>
            </a:pPr>
            <a:r>
              <a:rPr lang="sv-SE" dirty="0">
                <a:ea typeface="Arial" charset="0"/>
                <a:cs typeface="Arial" charset="0"/>
              </a:rPr>
              <a:t>200 kr/månad i 40 år, 400 000 kr. </a:t>
            </a:r>
          </a:p>
          <a:p>
            <a:pPr marL="0" indent="0">
              <a:buFont typeface="Arial" panose="020B0604020202020204" pitchFamily="34" charset="0"/>
              <a:buNone/>
            </a:pPr>
            <a:r>
              <a:rPr lang="sv-SE" dirty="0">
                <a:ea typeface="Arial" charset="0"/>
                <a:cs typeface="Arial" charset="0"/>
              </a:rPr>
              <a:t>500 kr/månad i 20 år, 250 000 kr</a:t>
            </a:r>
          </a:p>
          <a:p>
            <a:pPr marL="0" indent="0">
              <a:lnSpc>
                <a:spcPts val="3000"/>
              </a:lnSpc>
              <a:buFont typeface="Arial" panose="020B0604020202020204" pitchFamily="34" charset="0"/>
              <a:buNone/>
            </a:pPr>
            <a:endParaRPr lang="sv-SE" sz="1200" dirty="0">
              <a:latin typeface="+mj-lt"/>
              <a:ea typeface="Arial" charset="0"/>
              <a:cs typeface="Arial"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546671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en mängd olika sätt att se på, och mäta, risk och det finns en mängd olika sorters risker. </a:t>
            </a:r>
            <a:r>
              <a:rPr lang="sv-SE" sz="1200" b="0" i="0" u="none" strike="noStrike" baseline="0" dirty="0">
                <a:solidFill>
                  <a:srgbClr val="000000"/>
                </a:solidFill>
              </a:rPr>
              <a:t>I det här sammanhanget kan vi tänka på risk som hur mycket värdet på ditt sparande kan förväntas svänga över tid. Ju högre risk, desto större svängningar, både uppåt och nedåt.</a:t>
            </a:r>
          </a:p>
          <a:p>
            <a:endParaRPr lang="sv-SE" sz="1200" b="0" i="0" u="none" strike="noStrike" baseline="0" dirty="0">
              <a:solidFill>
                <a:srgbClr val="000000"/>
              </a:solidFill>
            </a:endParaRPr>
          </a:p>
          <a:p>
            <a:r>
              <a:rPr lang="sv-SE" sz="1200" b="0" i="0" u="none" strike="noStrike" baseline="0" dirty="0">
                <a:solidFill>
                  <a:srgbClr val="000000"/>
                </a:solidFill>
              </a:rPr>
              <a:t>Ett bra sätt att få dina investerade pengar att växa är givetvis att köpa billigt och hoppas på att värdet stiger. Men det är nästan omöjligt att veta när en investering eller marknad är nere på botten, det vill säga när det är köpläge, och när den sedan står på topp och det kan vara läge att sälja.</a:t>
            </a:r>
          </a:p>
          <a:p>
            <a:endParaRPr lang="sv-SE" sz="1200" b="0" i="0" u="none" strike="noStrike" baseline="0" dirty="0">
              <a:solidFill>
                <a:srgbClr val="000000"/>
              </a:solidFill>
            </a:endParaRPr>
          </a:p>
          <a:p>
            <a:r>
              <a:rPr lang="sv-SE" sz="1200" b="0" i="0" u="none" strike="noStrike" baseline="0" dirty="0">
                <a:solidFill>
                  <a:srgbClr val="000000"/>
                </a:solidFill>
              </a:rPr>
              <a:t>Genom att investera lite pengar exempelvis varje månad eller varje kvartal kommer du att köpa både när börsen står högt, lågt och mittemellan. Detta gör att du på lång sikt har köpt på ett pris närmre genomsnittet och att du på lång sikt ökar chansen till en bra utveckling på dina investeringar.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1318213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292" y="4776430"/>
            <a:ext cx="5434330" cy="465064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a typeface="Arial" charset="0"/>
                <a:cs typeface="Arial" charset="0"/>
              </a:rPr>
              <a:t>Vilka alternativ att investera i finns det då? Olika värdepapper erbjuder olika möjlighet till avkastning, men de medför också olika risk och är olika komplicerade.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a typeface="Arial" charset="0"/>
                <a:cs typeface="Arial" charset="0"/>
              </a:rPr>
              <a:t>Risk och avkastning går hand i hand när det gäller sparande. Ju högre risk du tar desto högre kan din avkastning potentiellt bli. Men en hög risk kan också innebära att din investering förlorar värde. Med risk i dessa sammanhang menas hur mycket värdet på ditt sparande kan förväntas svänga över tid. Ju högre risk, desto större svängningar.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a typeface="Arial" charset="0"/>
                <a:cs typeface="Arial" charset="0"/>
              </a:rPr>
              <a:t>Aktier: Du blir </a:t>
            </a:r>
            <a:r>
              <a:rPr lang="sv-SE" i="1" dirty="0">
                <a:ea typeface="Arial" charset="0"/>
                <a:cs typeface="Arial" charset="0"/>
              </a:rPr>
              <a:t>delägare</a:t>
            </a:r>
            <a:r>
              <a:rPr lang="sv-SE" dirty="0">
                <a:ea typeface="Arial" charset="0"/>
                <a:cs typeface="Arial" charset="0"/>
              </a:rPr>
              <a:t> i enskilda bolag, avkastningen beror på bolagets vinst (utdelning) och hur aktiepriset utvecklas.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a typeface="Arial" charset="0"/>
                <a:cs typeface="Arial" charset="0"/>
              </a:rPr>
              <a:t>Obligationer: Du blir </a:t>
            </a:r>
            <a:r>
              <a:rPr lang="sv-SE" i="1" dirty="0">
                <a:ea typeface="Arial" charset="0"/>
                <a:cs typeface="Arial" charset="0"/>
              </a:rPr>
              <a:t>långivare</a:t>
            </a:r>
            <a:r>
              <a:rPr lang="sv-SE" dirty="0">
                <a:ea typeface="Arial" charset="0"/>
                <a:cs typeface="Arial" charset="0"/>
              </a:rPr>
              <a:t> till enskilda bolag, avkastningen </a:t>
            </a:r>
            <a:r>
              <a:rPr lang="sv-SE" dirty="0">
                <a:cs typeface="Arial" charset="0"/>
              </a:rPr>
              <a:t>beror på räntebetalningar och hur obligationspriset utvecklas.</a:t>
            </a:r>
          </a:p>
          <a:p>
            <a:endParaRPr lang="sv-SE" dirty="0">
              <a:ea typeface="Arial" charset="0"/>
              <a:cs typeface="Arial" charset="0"/>
            </a:endParaRPr>
          </a:p>
          <a:p>
            <a:r>
              <a:rPr lang="sv-SE" dirty="0">
                <a:ea typeface="Arial" charset="0"/>
                <a:cs typeface="Arial" charset="0"/>
              </a:rPr>
              <a:t>Fonder: En blandning av aktier, obligationer eller båda, avkastningen beror på aktierna och obligationerna.</a:t>
            </a:r>
          </a:p>
          <a:p>
            <a:endParaRPr lang="sv-SE" dirty="0">
              <a:ea typeface="Arial" charset="0"/>
              <a:cs typeface="Arial" charset="0"/>
            </a:endParaRPr>
          </a:p>
          <a:p>
            <a:r>
              <a:rPr lang="sv-SE" dirty="0">
                <a:ea typeface="Arial" charset="0"/>
                <a:cs typeface="Arial" charset="0"/>
              </a:rPr>
              <a:t>Andra värdepapper: Strukturerade placeringar, derivat, krypto-valutor mm. Avkastningen beror på underliggande och villkor. </a:t>
            </a:r>
            <a:r>
              <a:rPr lang="sv-SE" b="0" i="0" u="none" strike="noStrike" baseline="0" dirty="0"/>
              <a:t>Även om dessa investeringsprodukter kan ge dig som investerare möjlighet att investera i alternativa och populära tillgångar är de ofta förknippade med en högre risk. De kräver därför en högre kunskapsnivå och erfarenhet för att kunna utvärdera och bedöma riskerna, hur de fungerar, kostnaderna och den potentiella avkastningen. </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2594686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cs typeface="Arial" charset="0"/>
              </a:rPr>
              <a:t>Till vad sparar jag? – </a:t>
            </a:r>
            <a:r>
              <a:rPr lang="sv-SE" b="0" i="0" u="none" strike="noStrike" baseline="0" dirty="0"/>
              <a:t>Om pengarna behövs till något som är nödvändigt, dvs. något som du måste ha pengar till är det typiskt sett bättre att spara dem på ett sparkonto där pengarna inte riskerar att minska i värde. Om det istället rör sig om ett mål eller en dröm lämpar sig investering bättre eftersom den högre risken ger möjlighet till högre avkastning.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u="none" strike="noStrike" baseline="0" dirty="0"/>
              <a:t>Tidshorisonten är viktig vid valet av investering. En investeringsform med högre risk kan ge högre avkastning. Men den högre risken medför samtidigt att värdet på investeringen riskerar att variera mer, både upp och ner. När du placerar långsiktigt får dessa svängningar på kort sikt inte lika stor betydelse och därför lämpar sig investeringar med högre risk bättre för den som är långsiktig i sitt sparande än för den som behöver pengarna inom några år.</a:t>
            </a:r>
            <a:endParaRPr lang="sv-SE" i="1"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u="none" strike="noStrike" kern="1200" baseline="0" dirty="0">
                <a:ea typeface="+mn-ea"/>
                <a:cs typeface="+mn-cs"/>
              </a:rPr>
              <a:t>Blir du lätt oroad om värdet på dina investerade sparpengar under en period minskar bör du välja en mindre riskfylld investering, men då kan du inte förvänta dig lika hög avkastning.</a:t>
            </a:r>
            <a:endParaRPr lang="sv-SE"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i="1" kern="1200" dirty="0">
              <a:solidFill>
                <a:schemeClr val="bg1"/>
              </a:solidFill>
              <a:latin typeface="+mj-lt"/>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i="1" kern="1200" dirty="0">
                <a:solidFill>
                  <a:schemeClr val="bg1"/>
                </a:solidFill>
                <a:latin typeface="+mj-lt"/>
                <a:ea typeface="+mn-ea"/>
                <a:cs typeface="Arial" charset="0"/>
              </a:rPr>
              <a:t>Hur investerar jag? – </a:t>
            </a:r>
            <a:r>
              <a:rPr lang="sv-SE" sz="1100" b="0" i="0" u="none" strike="noStrike" kern="1200" baseline="0" dirty="0">
                <a:solidFill>
                  <a:schemeClr val="bg1"/>
                </a:solidFill>
                <a:latin typeface="+mj-lt"/>
                <a:ea typeface="+mn-ea"/>
                <a:cs typeface="Arial" charset="0"/>
              </a:rPr>
              <a:t>Hur du går till väga rent konkret återkommer vi till senare i presentationen. Nu är fokus på förhållningssätt. Vi återkommer till detta.</a:t>
            </a:r>
            <a:endParaRPr lang="sv-SE" sz="1100" b="0" i="0" u="none" strike="noStrike" baseline="0" dirty="0">
              <a:solidFill>
                <a:srgbClr val="000000"/>
              </a:solidFill>
              <a:latin typeface="Calibri" panose="020F0502020204030204" pitchFamily="34"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4107999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292" y="4776430"/>
            <a:ext cx="5434330" cy="4837470"/>
          </a:xfrm>
        </p:spPr>
        <p:txBody>
          <a:bodyPr/>
          <a:lstStyle/>
          <a:p>
            <a:pPr marL="0" indent="0">
              <a:buNone/>
            </a:pPr>
            <a:r>
              <a:rPr lang="sv-SE" dirty="0"/>
              <a:t>Svaret på frågorna på föregående bild bör ligga till grund för vad du investerar i. När du sen ska börja finns det antal olika förhållningsregler som är viktiga att följa:</a:t>
            </a:r>
          </a:p>
          <a:p>
            <a:pPr marL="0" indent="0">
              <a:buNone/>
            </a:pPr>
            <a:endParaRPr lang="sv-SE" i="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b="1" i="0" u="none" strike="noStrike" kern="1200" baseline="0" dirty="0">
                <a:ea typeface="+mn-ea"/>
                <a:cs typeface="+mn-cs"/>
              </a:rPr>
              <a:t>Spara regelbundet </a:t>
            </a:r>
            <a:r>
              <a:rPr lang="sv-SE" b="0" i="0" u="none" strike="noStrike" kern="1200" baseline="0" dirty="0">
                <a:ea typeface="+mn-ea"/>
                <a:cs typeface="+mn-cs"/>
              </a:rPr>
              <a:t>- Genom att spara regelbundet minskar du påverkan som plötsliga svängningar får på dina investeringar. Ett regelbundet månadssparande i exempelvis aktier eller fonder gör att du sannolikt kommer investera när priset är både högt, lågt och däremellan utan att behöva oroa dig lika mycket för timingen.</a:t>
            </a:r>
          </a:p>
          <a:p>
            <a:pPr marL="0" marR="0" lvl="0" indent="0" algn="l" defTabSz="914400" rtl="0" eaLnBrk="1" fontAlgn="auto" latinLnBrk="0" hangingPunct="1">
              <a:lnSpc>
                <a:spcPct val="100000"/>
              </a:lnSpc>
              <a:spcBef>
                <a:spcPts val="0"/>
              </a:spcBef>
              <a:spcAft>
                <a:spcPts val="0"/>
              </a:spcAft>
              <a:buClrTx/>
              <a:buSzTx/>
              <a:buFontTx/>
              <a:buAutoNum type="arabicPeriod"/>
              <a:tabLst/>
              <a:defRPr/>
            </a:pPr>
            <a:endParaRPr lang="sv-SE" b="0" i="0" u="none" strike="noStrike" kern="1200" baseline="0" dirty="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b="1" i="0" u="none" strike="noStrike" kern="1200" baseline="0" dirty="0">
                <a:ea typeface="+mn-ea"/>
                <a:cs typeface="+mn-cs"/>
              </a:rPr>
              <a:t>Spara långsiktigt </a:t>
            </a:r>
            <a:r>
              <a:rPr lang="sv-SE" b="0" i="0" u="none" strike="noStrike" kern="1200" baseline="0" dirty="0">
                <a:ea typeface="+mn-ea"/>
                <a:cs typeface="+mn-cs"/>
              </a:rPr>
              <a:t>– När du placerar långsiktigt får svängningar i värdet på kort sikt inte lika stor betydelse och därför lämpar sig investeringar med högre risk bättre för den som är långsiktig i sitt sparande än för den som behöver pengarna inom några år. Ränta-på-ränta effekten blir också större på längre sikt.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sv-SE" b="0" i="0" u="none" strike="noStrike" kern="1200" baseline="0" dirty="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b="1" i="0" u="none" strike="noStrike" kern="1200" baseline="0" dirty="0">
                <a:ea typeface="+mn-ea"/>
                <a:cs typeface="+mn-cs"/>
              </a:rPr>
              <a:t>Förstå vad du köper </a:t>
            </a:r>
            <a:r>
              <a:rPr lang="sv-SE" b="0" i="0" u="none" strike="noStrike" kern="1200" baseline="0" dirty="0">
                <a:ea typeface="+mn-ea"/>
                <a:cs typeface="+mn-cs"/>
              </a:rPr>
              <a:t>– Oavsett vad du köper är det bra att veta vad du får för pengarna, bland annat för att du inte ska ta högre risk än vad du är beredd på. På samma sätt är det viktigt att du förstår hur mycket du betalar i avgift eftersom det har betydelse för värdet den dag du ska använda pengarna. Förstår du vad du investerar i är chanserna helt enkelt större att du blir nöjd med din investering.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sv-SE" b="0" i="0" u="none" strike="noStrike" kern="1200" baseline="0" dirty="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b="1" i="0" u="none" strike="noStrike" kern="1200" baseline="0" dirty="0">
                <a:ea typeface="+mn-ea"/>
                <a:cs typeface="+mn-cs"/>
              </a:rPr>
              <a:t>Sprid risken </a:t>
            </a:r>
            <a:r>
              <a:rPr lang="sv-SE" b="0" i="0" u="none" strike="noStrike" kern="1200" baseline="0" dirty="0">
                <a:ea typeface="+mn-ea"/>
                <a:cs typeface="+mn-cs"/>
              </a:rPr>
              <a:t>- Lägg inte alla ägg i samma korg. Även om börsen hittills alltid har stigit över tid totalt sett, kan enskilda investeringar utvecklas olika beroende på vad du investerat i. Därför är det klokt att sprida dina investeringar i olika värdepapper, länder, branscher och bolag. Genom att göra det kan du minska den påverkan som bolagsspecifika händelser, problem för en viss bransch eller oro i enskilda delar av världen får på dina investeringar.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sv-SE" b="0" i="0" u="none" strike="noStrike" kern="1200" baseline="0" dirty="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b="1" i="0" u="none" strike="noStrike" kern="1200" baseline="0" dirty="0">
                <a:ea typeface="+mn-ea"/>
                <a:cs typeface="+mn-cs"/>
              </a:rPr>
              <a:t>Håll dig informerad </a:t>
            </a:r>
            <a:r>
              <a:rPr lang="sv-SE" b="0" i="0" u="none" strike="noStrike" kern="1200" baseline="0" dirty="0">
                <a:ea typeface="+mn-ea"/>
                <a:cs typeface="+mn-cs"/>
              </a:rPr>
              <a:t>– Risken i värdepapper kan ändras över tiden. Likaså kan dina preferenser ändras. Över tiden minskar också tiden till den dag då du ska använda pengarna  vilket kan betyda att du vill minska risken. Oavsett vilket är det viktigt att regelbundet följa upp sitt investerande.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2857720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292" y="4776431"/>
            <a:ext cx="5434330" cy="4981180"/>
          </a:xfrm>
        </p:spPr>
        <p:txBody>
          <a:bodyPr/>
          <a:lstStyle/>
          <a:p>
            <a:pPr marL="0" indent="0">
              <a:buFont typeface="Arial" panose="020B0604020202020204" pitchFamily="34" charset="0"/>
              <a:buNone/>
            </a:pPr>
            <a:r>
              <a:rPr lang="sv-SE" b="0" i="0" u="none" strike="noStrike" baseline="0" dirty="0"/>
              <a:t>Det finns olika typer av konton som kan användas för att genomföra och förvara investeringar i Sverige. De tre vanligaste typerna är: värdepappersdepå, investeringssparkonto (ISK) och kapitalförsäkring. Vanligen erbjuds dessa kontotyper via traditionella banker, nätbanker, försäkringsbolag, försäkringsförmedlare och andra värdepappersbolag. Beroende på vilket alternativ du väljer beskattas du på lite olika sätt och det finns också andra aspekter att känna till om alternativen. </a:t>
            </a:r>
          </a:p>
          <a:p>
            <a:pPr marL="0" indent="0">
              <a:buFont typeface="Arial" panose="020B0604020202020204" pitchFamily="34" charset="0"/>
              <a:buNone/>
            </a:pPr>
            <a:endParaRPr lang="sv-SE" b="1" dirty="0"/>
          </a:p>
          <a:p>
            <a:pPr marL="285750" indent="-285750">
              <a:buFont typeface="Arial" panose="020B0604020202020204" pitchFamily="34" charset="0"/>
              <a:buChar char="•"/>
            </a:pPr>
            <a:r>
              <a:rPr lang="sv-SE" b="1" dirty="0"/>
              <a:t>Värdepappersdepå</a:t>
            </a:r>
          </a:p>
          <a:p>
            <a:pPr marL="742950" lvl="1" indent="-285750">
              <a:buFont typeface="Arial" panose="020B0604020202020204" pitchFamily="34" charset="0"/>
              <a:buChar char="•"/>
            </a:pPr>
            <a:r>
              <a:rPr lang="sv-SE" dirty="0"/>
              <a:t>Deklaration av försäljningar och utdelningar</a:t>
            </a:r>
          </a:p>
          <a:p>
            <a:pPr marL="742950" lvl="1" indent="-285750">
              <a:buFont typeface="Arial" panose="020B0604020202020204" pitchFamily="34" charset="0"/>
              <a:buChar char="•"/>
            </a:pPr>
            <a:r>
              <a:rPr lang="sv-SE" dirty="0"/>
              <a:t>Förlust kan kvittas mot vinst</a:t>
            </a:r>
          </a:p>
          <a:p>
            <a:endParaRPr lang="sv-SE" dirty="0"/>
          </a:p>
          <a:p>
            <a:pPr marL="285750" indent="-285750">
              <a:buFont typeface="Arial" panose="020B0604020202020204" pitchFamily="34" charset="0"/>
              <a:buChar char="•"/>
            </a:pPr>
            <a:r>
              <a:rPr lang="sv-SE" b="1" dirty="0"/>
              <a:t>ISK – Investeringssparkonto</a:t>
            </a:r>
          </a:p>
          <a:p>
            <a:pPr marL="742950" lvl="1" indent="-285750">
              <a:buFont typeface="Arial" panose="020B0604020202020204" pitchFamily="34" charset="0"/>
              <a:buChar char="•"/>
            </a:pPr>
            <a:r>
              <a:rPr lang="sv-SE" i="1" dirty="0"/>
              <a:t>Ingen</a:t>
            </a:r>
            <a:r>
              <a:rPr lang="sv-SE" dirty="0"/>
              <a:t> deklaration av försäljningar och utdelningar</a:t>
            </a:r>
          </a:p>
          <a:p>
            <a:pPr marL="742950" lvl="1" indent="-285750">
              <a:buFont typeface="Arial" panose="020B0604020202020204" pitchFamily="34" charset="0"/>
              <a:buChar char="•"/>
            </a:pPr>
            <a:r>
              <a:rPr lang="sv-SE" dirty="0"/>
              <a:t>Årlig schablonskatt på hela innehavet</a:t>
            </a:r>
          </a:p>
          <a:p>
            <a:pPr marL="742950" lvl="1" indent="-285750">
              <a:buFont typeface="Arial" panose="020B0604020202020204" pitchFamily="34" charset="0"/>
              <a:buChar char="•"/>
            </a:pPr>
            <a:r>
              <a:rPr lang="sv-SE" dirty="0"/>
              <a:t>Förlust kan </a:t>
            </a:r>
            <a:r>
              <a:rPr lang="sv-SE" i="1" dirty="0"/>
              <a:t>inte</a:t>
            </a:r>
            <a:r>
              <a:rPr lang="sv-SE" dirty="0"/>
              <a:t> kvittas mot vinst</a:t>
            </a:r>
          </a:p>
          <a:p>
            <a:pPr marL="457200" lvl="1" indent="0">
              <a:buFont typeface="Arial" panose="020B0604020202020204" pitchFamily="34" charset="0"/>
              <a:buNone/>
            </a:pPr>
            <a:endParaRPr lang="sv-SE" dirty="0"/>
          </a:p>
          <a:p>
            <a:pPr marL="285750" indent="-285750">
              <a:buFont typeface="Arial" panose="020B0604020202020204" pitchFamily="34" charset="0"/>
              <a:buChar char="•"/>
            </a:pPr>
            <a:r>
              <a:rPr lang="sv-SE" b="1" dirty="0"/>
              <a:t>Kapitalförsäkring</a:t>
            </a:r>
          </a:p>
          <a:p>
            <a:pPr marL="742950" lvl="1" indent="-285750">
              <a:buFont typeface="Arial" panose="020B0604020202020204" pitchFamily="34" charset="0"/>
              <a:buChar char="•"/>
            </a:pPr>
            <a:r>
              <a:rPr lang="sv-SE" dirty="0"/>
              <a:t>Samma princip som ISK avseende deklaration</a:t>
            </a:r>
          </a:p>
          <a:p>
            <a:pPr marL="742950" lvl="1" indent="-285750">
              <a:buFont typeface="Arial" panose="020B0604020202020204" pitchFamily="34" charset="0"/>
              <a:buChar char="•"/>
            </a:pPr>
            <a:r>
              <a:rPr lang="sv-SE" dirty="0"/>
              <a:t>Formellt äger man inte värdepapperna</a:t>
            </a:r>
          </a:p>
          <a:p>
            <a:endParaRPr lang="sv-SE"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kern="1200" dirty="0">
                <a:ea typeface="+mn-ea"/>
                <a:cs typeface="+mn-cs"/>
              </a:rPr>
              <a:t>Annat…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kern="1200" dirty="0">
                <a:ea typeface="+mn-ea"/>
                <a:cs typeface="+mn-cs"/>
              </a:rPr>
              <a:t>Det finns andra kontotyper men dessa är antingen inte lika vanligt förekommande, eller inriktade på en viss typ av sparande, och tas därför inte upp</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928114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anose="020B0604020202020204" pitchFamily="34" charset="0"/>
              <a:buChar char="•"/>
            </a:pPr>
            <a:r>
              <a:rPr lang="sv-SE" sz="1100" b="1" dirty="0">
                <a:solidFill>
                  <a:schemeClr val="bg1"/>
                </a:solidFill>
              </a:rPr>
              <a:t>Rådgivarens roll</a:t>
            </a:r>
            <a:r>
              <a:rPr lang="sv-SE" sz="1100" dirty="0">
                <a:solidFill>
                  <a:schemeClr val="bg1"/>
                </a:solidFill>
              </a:rPr>
              <a:t> – Rådgivare kan hjälpa till med råd om investeringar. Deras råd ska utgå från just dig och din ekonomi och det finns särskilda regler för att skydda dig som konsument. Rådgivare kan man träffa på/via banken. Men det finns också rådgivare som tar kontakt via telefon för att sälja sina tjänster.</a:t>
            </a:r>
          </a:p>
          <a:p>
            <a:pPr marL="342900" indent="-342900">
              <a:buFont typeface="Arial" panose="020B0604020202020204" pitchFamily="34" charset="0"/>
              <a:buChar char="•"/>
            </a:pPr>
            <a:endParaRPr lang="sv-SE" sz="1100" dirty="0">
              <a:solidFill>
                <a:schemeClr val="bg1"/>
              </a:solidFill>
            </a:endParaRPr>
          </a:p>
          <a:p>
            <a:pPr marL="342900" indent="-342900">
              <a:buFont typeface="Arial" panose="020B0604020202020204" pitchFamily="34" charset="0"/>
              <a:buChar char="•"/>
            </a:pPr>
            <a:r>
              <a:rPr lang="sv-SE" sz="1100" dirty="0">
                <a:solidFill>
                  <a:schemeClr val="bg1"/>
                </a:solidFill>
              </a:rPr>
              <a:t>Två typer av rådgivare:</a:t>
            </a:r>
          </a:p>
          <a:p>
            <a:pPr marL="800100" lvl="1" indent="-342900">
              <a:buFont typeface="Arial" panose="020B0604020202020204" pitchFamily="34" charset="0"/>
              <a:buChar char="•"/>
            </a:pPr>
            <a:r>
              <a:rPr lang="sv-SE" sz="1100" b="1" dirty="0">
                <a:solidFill>
                  <a:schemeClr val="bg1"/>
                </a:solidFill>
              </a:rPr>
              <a:t>Oberoende</a:t>
            </a:r>
            <a:r>
              <a:rPr lang="sv-SE" sz="1100" dirty="0">
                <a:solidFill>
                  <a:schemeClr val="bg1"/>
                </a:solidFill>
              </a:rPr>
              <a:t> - Får </a:t>
            </a:r>
            <a:r>
              <a:rPr lang="sv-SE" sz="1100" i="1" dirty="0">
                <a:solidFill>
                  <a:schemeClr val="bg1"/>
                </a:solidFill>
              </a:rPr>
              <a:t>inte</a:t>
            </a:r>
            <a:r>
              <a:rPr lang="sv-SE" sz="1100" dirty="0">
                <a:solidFill>
                  <a:schemeClr val="bg1"/>
                </a:solidFill>
              </a:rPr>
              <a:t> lämna råd om egna produkter eller ta emot och behålla ersättning (provision) från bolagen vars värdepapper som råden avser. </a:t>
            </a:r>
          </a:p>
          <a:p>
            <a:pPr marL="800100" lvl="1" indent="-342900">
              <a:buFont typeface="Arial" panose="020B0604020202020204" pitchFamily="34" charset="0"/>
              <a:buChar char="•"/>
            </a:pPr>
            <a:r>
              <a:rPr lang="sv-SE" sz="1100" b="1" dirty="0">
                <a:solidFill>
                  <a:schemeClr val="bg1"/>
                </a:solidFill>
              </a:rPr>
              <a:t>Inte oberoende </a:t>
            </a:r>
            <a:r>
              <a:rPr lang="sv-SE" sz="1100" dirty="0">
                <a:solidFill>
                  <a:schemeClr val="bg1"/>
                </a:solidFill>
              </a:rPr>
              <a:t>– Får lämna råd om egna produkter, kan ta emot provisioner givet vissa förutsättningar. Rådgivare som inte är oberoende ska informera om detta men fråga för säkerhets skull. </a:t>
            </a:r>
          </a:p>
          <a:p>
            <a:pPr marL="342900" indent="-342900">
              <a:buFont typeface="Arial" panose="020B0604020202020204" pitchFamily="34" charset="0"/>
              <a:buChar char="•"/>
            </a:pPr>
            <a:endParaRPr lang="sv-SE" sz="1100" dirty="0">
              <a:solidFill>
                <a:schemeClr val="bg1"/>
              </a:solidFill>
            </a:endParaRPr>
          </a:p>
          <a:p>
            <a:pPr marL="342900" indent="-342900">
              <a:buFont typeface="Arial" panose="020B0604020202020204" pitchFamily="34" charset="0"/>
              <a:buChar char="•"/>
            </a:pPr>
            <a:r>
              <a:rPr lang="sv-SE" sz="1100" b="1" dirty="0">
                <a:solidFill>
                  <a:schemeClr val="bg1"/>
                </a:solidFill>
              </a:rPr>
              <a:t>Oseriösa rådgivare, eller bedragare</a:t>
            </a:r>
            <a:r>
              <a:rPr lang="sv-SE" sz="1100" dirty="0">
                <a:solidFill>
                  <a:schemeClr val="bg1"/>
                </a:solidFill>
              </a:rPr>
              <a:t> - Vissa aktörer är inte rådgivare och de lämnar inte rådgivning, även om det kan framstå så. Det kan istället handla om försäljning eller marknadsföring. </a:t>
            </a:r>
          </a:p>
          <a:p>
            <a:pPr marL="342900" indent="-342900">
              <a:buFont typeface="Arial" panose="020B0604020202020204" pitchFamily="34" charset="0"/>
              <a:buChar char="•"/>
            </a:pPr>
            <a:endParaRPr lang="sv-SE" sz="1100" dirty="0">
              <a:solidFill>
                <a:schemeClr val="bg1"/>
              </a:solidFill>
            </a:endParaRPr>
          </a:p>
          <a:p>
            <a:pPr marL="342900" indent="-342900">
              <a:buFont typeface="Arial" panose="020B0604020202020204" pitchFamily="34" charset="0"/>
              <a:buChar char="•"/>
            </a:pPr>
            <a:r>
              <a:rPr lang="sv-SE" sz="1100" b="1" dirty="0">
                <a:solidFill>
                  <a:schemeClr val="bg1"/>
                </a:solidFill>
              </a:rPr>
              <a:t>Håll koll på kostnaderna </a:t>
            </a:r>
            <a:r>
              <a:rPr lang="sv-SE" sz="1100" b="0" dirty="0">
                <a:solidFill>
                  <a:schemeClr val="bg1"/>
                </a:solidFill>
              </a:rPr>
              <a:t>–</a:t>
            </a:r>
            <a:r>
              <a:rPr lang="sv-SE" sz="1100" b="1" dirty="0">
                <a:solidFill>
                  <a:schemeClr val="bg1"/>
                </a:solidFill>
              </a:rPr>
              <a:t> </a:t>
            </a:r>
            <a:r>
              <a:rPr lang="sv-SE" sz="1100" b="0" dirty="0">
                <a:solidFill>
                  <a:schemeClr val="bg1"/>
                </a:solidFill>
              </a:rPr>
              <a:t>Det är viktigt att veta om rådgivaren tar betalt, och i så fall hur mycket. Om rådgivaren får betalt från dem vars produkter som denne rekommenderar så är det viktigt att vara medveten om. Det är också viktigt att veta vad de finansiella produkterna kostar.</a:t>
            </a:r>
            <a:endParaRPr lang="sv-SE" sz="1100" b="1" dirty="0">
              <a:solidFill>
                <a:schemeClr val="bg1"/>
              </a:solidFill>
            </a:endParaRPr>
          </a:p>
          <a:p>
            <a:pPr marL="342900" indent="-342900">
              <a:buFont typeface="Arial" panose="020B0604020202020204" pitchFamily="34" charset="0"/>
              <a:buChar char="•"/>
            </a:pPr>
            <a:endParaRPr lang="sv-SE" sz="1100" dirty="0">
              <a:solidFill>
                <a:schemeClr val="bg1"/>
              </a:solidFill>
            </a:endParaRPr>
          </a:p>
          <a:p>
            <a:pPr marL="342900" indent="-342900">
              <a:buFont typeface="Arial" panose="020B0604020202020204" pitchFamily="34" charset="0"/>
              <a:buChar char="•"/>
            </a:pPr>
            <a:r>
              <a:rPr lang="sv-SE" sz="1100" b="1" dirty="0">
                <a:solidFill>
                  <a:schemeClr val="bg1"/>
                </a:solidFill>
              </a:rPr>
              <a:t>Tänk kritiskt - </a:t>
            </a:r>
            <a:r>
              <a:rPr lang="sv-SE" sz="1100" dirty="0">
                <a:solidFill>
                  <a:schemeClr val="bg1"/>
                </a:solidFill>
              </a:rPr>
              <a:t>Det är viktigt att du själv förstår och ifrågasätter råden och hur de rekommenderade värdepapperna fungerar och vilka risker som finns. Det är också viktigt att läsa igenom rådgivningsdokumentationen. Då har du bättre förutsättningar för att ta ett välgrundat investeringsbeslut.</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053914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para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EE525FE-AFC3-94A9-0889-73FF18750E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noFill/>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DB9B3D"/>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ara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1">
    <p:spTree>
      <p:nvGrpSpPr>
        <p:cNvPr id="1" name=""/>
        <p:cNvGrpSpPr/>
        <p:nvPr/>
      </p:nvGrpSpPr>
      <p:grpSpPr>
        <a:xfrm>
          <a:off x="0" y="0"/>
          <a:ext cx="0" cy="0"/>
          <a:chOff x="0" y="0"/>
          <a:chExt cx="0" cy="0"/>
        </a:xfrm>
      </p:grpSpPr>
      <p:pic>
        <p:nvPicPr>
          <p:cNvPr id="8" name="Bildobjekt 7" descr="En bild som visar träd, växt  Automatiskt genererad beskrivning">
            <a:extLst>
              <a:ext uri="{FF2B5EF4-FFF2-40B4-BE49-F238E27FC236}">
                <a16:creationId xmlns:a16="http://schemas.microsoft.com/office/drawing/2014/main" id="{56665B2F-7F55-1C42-2BA6-31EDC18FD6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2">
    <p:spTree>
      <p:nvGrpSpPr>
        <p:cNvPr id="1" name=""/>
        <p:cNvGrpSpPr/>
        <p:nvPr/>
      </p:nvGrpSpPr>
      <p:grpSpPr>
        <a:xfrm>
          <a:off x="0" y="0"/>
          <a:ext cx="0" cy="0"/>
          <a:chOff x="0" y="0"/>
          <a:chExt cx="0" cy="0"/>
        </a:xfrm>
      </p:grpSpPr>
      <p:pic>
        <p:nvPicPr>
          <p:cNvPr id="5" name="Bildobjekt 4" descr="En bild som visar utomhus, vatten, solnedgång, föremål utomhus  Automatiskt genererad beskrivning">
            <a:extLst>
              <a:ext uri="{FF2B5EF4-FFF2-40B4-BE49-F238E27FC236}">
                <a16:creationId xmlns:a16="http://schemas.microsoft.com/office/drawing/2014/main" id="{D9722DAB-C3B1-75E5-1857-3C66FFEF22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3">
    <p:spTree>
      <p:nvGrpSpPr>
        <p:cNvPr id="1" name=""/>
        <p:cNvGrpSpPr/>
        <p:nvPr/>
      </p:nvGrpSpPr>
      <p:grpSpPr>
        <a:xfrm>
          <a:off x="0" y="0"/>
          <a:ext cx="0" cy="0"/>
          <a:chOff x="0" y="0"/>
          <a:chExt cx="0" cy="0"/>
        </a:xfrm>
      </p:grpSpPr>
      <p:pic>
        <p:nvPicPr>
          <p:cNvPr id="4" name="Bildobjekt 3" descr="En bild som visar inomhus  Automatiskt genererad beskrivning">
            <a:extLst>
              <a:ext uri="{FF2B5EF4-FFF2-40B4-BE49-F238E27FC236}">
                <a16:creationId xmlns:a16="http://schemas.microsoft.com/office/drawing/2014/main" id="{4BA7A0EB-2CE4-CF41-3CF4-5F4F2ED4F1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4">
    <p:spTree>
      <p:nvGrpSpPr>
        <p:cNvPr id="1" name=""/>
        <p:cNvGrpSpPr/>
        <p:nvPr/>
      </p:nvGrpSpPr>
      <p:grpSpPr>
        <a:xfrm>
          <a:off x="0" y="0"/>
          <a:ext cx="0" cy="0"/>
          <a:chOff x="0" y="0"/>
          <a:chExt cx="0" cy="0"/>
        </a:xfrm>
      </p:grpSpPr>
      <p:pic>
        <p:nvPicPr>
          <p:cNvPr id="8" name="Bildobjekt 7" descr="En bild som visar person, inomhus  Automatiskt genererad beskrivning">
            <a:extLst>
              <a:ext uri="{FF2B5EF4-FFF2-40B4-BE49-F238E27FC236}">
                <a16:creationId xmlns:a16="http://schemas.microsoft.com/office/drawing/2014/main" id="{EAE3347F-F453-D48C-45CC-C3F968BCC9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ara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BD2CE8A6-EF98-DB91-D781-8ECE3593D6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para_tack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7F71390-E28F-5A44-AE49-13B2892B53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57778"/>
          <a:stretch/>
        </p:blipFill>
        <p:spPr>
          <a:xfrm>
            <a:off x="0" y="3962400"/>
            <a:ext cx="12192000" cy="2895600"/>
          </a:xfrm>
          <a:prstGeom prst="rect">
            <a:avLst/>
          </a:prstGeom>
          <a:noFill/>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DB9B3D"/>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6" name="Bildobjekt 5">
            <a:extLst>
              <a:ext uri="{FF2B5EF4-FFF2-40B4-BE49-F238E27FC236}">
                <a16:creationId xmlns:a16="http://schemas.microsoft.com/office/drawing/2014/main" id="{A0ABC447-5690-5A51-F8B5-C8A0B343E0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ara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481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ara_punktlistor">
    <p:spTree>
      <p:nvGrpSpPr>
        <p:cNvPr id="1" name=""/>
        <p:cNvGrpSpPr/>
        <p:nvPr/>
      </p:nvGrpSpPr>
      <p:grpSpPr>
        <a:xfrm>
          <a:off x="0" y="0"/>
          <a:ext cx="0" cy="0"/>
          <a:chOff x="0" y="0"/>
          <a:chExt cx="0" cy="0"/>
        </a:xfrm>
      </p:grpSpPr>
      <p:pic>
        <p:nvPicPr>
          <p:cNvPr id="8" name="Bildobjekt 7" descr="En bild som visar text  Automatiskt genererad beskrivning">
            <a:extLst>
              <a:ext uri="{FF2B5EF4-FFF2-40B4-BE49-F238E27FC236}">
                <a16:creationId xmlns:a16="http://schemas.microsoft.com/office/drawing/2014/main" id="{4FEC6C7A-8E46-0A32-9531-33FB640FB3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2" name="Bildobjekt 11">
            <a:extLst>
              <a:ext uri="{FF2B5EF4-FFF2-40B4-BE49-F238E27FC236}">
                <a16:creationId xmlns:a16="http://schemas.microsoft.com/office/drawing/2014/main" id="{55D88F5C-D7EE-4D61-C49A-DCD450FC4D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ara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descr="En bild som visar text  Automatiskt genererad beskrivning">
            <a:extLst>
              <a:ext uri="{FF2B5EF4-FFF2-40B4-BE49-F238E27FC236}">
                <a16:creationId xmlns:a16="http://schemas.microsoft.com/office/drawing/2014/main" id="{D75806A1-C2E4-2FFA-51AE-863E2D60E7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4" name="Rak 3">
            <a:extLst>
              <a:ext uri="{FF2B5EF4-FFF2-40B4-BE49-F238E27FC236}">
                <a16:creationId xmlns:a16="http://schemas.microsoft.com/office/drawing/2014/main" id="{E3CC1A1A-63DA-03AE-6F17-E5655136DA1B}"/>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6" name="Platshållare för text 6">
            <a:extLst>
              <a:ext uri="{FF2B5EF4-FFF2-40B4-BE49-F238E27FC236}">
                <a16:creationId xmlns:a16="http://schemas.microsoft.com/office/drawing/2014/main" id="{F62DE239-19BF-EF7B-3C2A-3BAFED8A142C}"/>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7" name="Bildobjekt 6">
            <a:extLst>
              <a:ext uri="{FF2B5EF4-FFF2-40B4-BE49-F238E27FC236}">
                <a16:creationId xmlns:a16="http://schemas.microsoft.com/office/drawing/2014/main" id="{E78FF104-089B-BB83-622D-4D1E148081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ara_bild_ver1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2D55911-41BB-139A-77E5-1ACCD5E2BB9A}"/>
              </a:ext>
            </a:extLst>
          </p:cNvPr>
          <p:cNvSpPr/>
          <p:nvPr userDrawn="1"/>
        </p:nvSpPr>
        <p:spPr>
          <a:xfrm>
            <a:off x="7859330" y="322155"/>
            <a:ext cx="3960000" cy="3960000"/>
          </a:xfrm>
          <a:prstGeom prst="rect">
            <a:avLst/>
          </a:prstGeom>
          <a:solidFill>
            <a:srgbClr val="F5D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Automatiskt genererad beskrivning">
            <a:extLst>
              <a:ext uri="{FF2B5EF4-FFF2-40B4-BE49-F238E27FC236}">
                <a16:creationId xmlns:a16="http://schemas.microsoft.com/office/drawing/2014/main" id="{D3140677-114A-BBEB-6D4D-5DA243B074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7" name="Platshållare för text 6">
            <a:extLst>
              <a:ext uri="{FF2B5EF4-FFF2-40B4-BE49-F238E27FC236}">
                <a16:creationId xmlns:a16="http://schemas.microsoft.com/office/drawing/2014/main" id="{43F75147-F3B2-99A1-5BE4-39CDAFF3070B}"/>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ara_bild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4C5553E-5911-F49B-ABA3-3008CA3E2428}"/>
              </a:ext>
            </a:extLst>
          </p:cNvPr>
          <p:cNvSpPr/>
          <p:nvPr userDrawn="1"/>
        </p:nvSpPr>
        <p:spPr>
          <a:xfrm>
            <a:off x="7861954" y="2241971"/>
            <a:ext cx="3960000" cy="3960000"/>
          </a:xfrm>
          <a:prstGeom prst="rect">
            <a:avLst/>
          </a:prstGeom>
          <a:solidFill>
            <a:srgbClr val="F5D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Automatiskt genererad beskrivning">
            <a:extLst>
              <a:ext uri="{FF2B5EF4-FFF2-40B4-BE49-F238E27FC236}">
                <a16:creationId xmlns:a16="http://schemas.microsoft.com/office/drawing/2014/main" id="{BFB075F5-535B-989E-2C70-F8E629DBEC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6" name="Platshållare för text 6">
            <a:extLst>
              <a:ext uri="{FF2B5EF4-FFF2-40B4-BE49-F238E27FC236}">
                <a16:creationId xmlns:a16="http://schemas.microsoft.com/office/drawing/2014/main" id="{2970655C-F3BE-5F4D-E727-010BEB845CF1}"/>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ara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descr="En bild som visar text  Automatiskt genererad beskrivning">
            <a:extLst>
              <a:ext uri="{FF2B5EF4-FFF2-40B4-BE49-F238E27FC236}">
                <a16:creationId xmlns:a16="http://schemas.microsoft.com/office/drawing/2014/main" id="{2D3D9D1C-C6AB-723F-0064-9874AA627D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4" name="Rak 3">
            <a:extLst>
              <a:ext uri="{FF2B5EF4-FFF2-40B4-BE49-F238E27FC236}">
                <a16:creationId xmlns:a16="http://schemas.microsoft.com/office/drawing/2014/main" id="{B5EA5D90-B6D4-9DA0-C86E-125491DAC938}"/>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5" name="Platshållare för text 6">
            <a:extLst>
              <a:ext uri="{FF2B5EF4-FFF2-40B4-BE49-F238E27FC236}">
                <a16:creationId xmlns:a16="http://schemas.microsoft.com/office/drawing/2014/main" id="{D68EA7A2-9061-B3E2-760E-412D73EC5762}"/>
              </a:ext>
            </a:extLst>
          </p:cNvPr>
          <p:cNvSpPr>
            <a:spLocks noGrp="1"/>
          </p:cNvSpPr>
          <p:nvPr>
            <p:ph type="body" sz="quarter" idx="12"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7" name="Bildobjekt 6">
            <a:extLst>
              <a:ext uri="{FF2B5EF4-FFF2-40B4-BE49-F238E27FC236}">
                <a16:creationId xmlns:a16="http://schemas.microsoft.com/office/drawing/2014/main" id="{99E336D5-7593-E886-7A66-D119086E1F9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ara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descr="En bild som visar text  Automatiskt genererad beskrivning">
            <a:extLst>
              <a:ext uri="{FF2B5EF4-FFF2-40B4-BE49-F238E27FC236}">
                <a16:creationId xmlns:a16="http://schemas.microsoft.com/office/drawing/2014/main" id="{8EAD723F-2A5A-4845-5240-795A9FFA6A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5" name="Rak 4">
            <a:extLst>
              <a:ext uri="{FF2B5EF4-FFF2-40B4-BE49-F238E27FC236}">
                <a16:creationId xmlns:a16="http://schemas.microsoft.com/office/drawing/2014/main" id="{34125974-E069-390C-17D9-C7D833AADB35}"/>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6" name="Platshållare för text 6">
            <a:extLst>
              <a:ext uri="{FF2B5EF4-FFF2-40B4-BE49-F238E27FC236}">
                <a16:creationId xmlns:a16="http://schemas.microsoft.com/office/drawing/2014/main" id="{B9FE229D-5F8B-2478-6F65-0914AE558A9E}"/>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9" name="Bildobjekt 8">
            <a:extLst>
              <a:ext uri="{FF2B5EF4-FFF2-40B4-BE49-F238E27FC236}">
                <a16:creationId xmlns:a16="http://schemas.microsoft.com/office/drawing/2014/main" id="{EF68D7D6-986F-B912-C2BA-C5FA4014B9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ara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rgbClr val="F5D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ara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DB9B3D">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rgbClr val="DB9B3D">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3" y="2176309"/>
            <a:ext cx="9144000" cy="1086443"/>
          </a:xfrm>
        </p:spPr>
        <p:txBody>
          <a:bodyPr/>
          <a:lstStyle/>
          <a:p>
            <a:r>
              <a:rPr lang="sv-SE" dirty="0"/>
              <a:t>GRUNDERNA TILL </a:t>
            </a:r>
            <a:br>
              <a:rPr lang="sv-SE" dirty="0"/>
            </a:br>
            <a:r>
              <a:rPr lang="sv-SE" dirty="0"/>
              <a:t>ATT INVESTERA</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904227"/>
            <a:ext cx="9144000" cy="1655762"/>
          </a:xfrm>
        </p:spPr>
        <p:txBody>
          <a:bodyPr/>
          <a:lstStyle/>
          <a:p>
            <a:r>
              <a:rPr lang="sv-SE" dirty="0"/>
              <a:t>Föreningen Svensk Värdepappersmarknad</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cs typeface="Calibri" panose="020F0502020204030204" pitchFamily="34" charset="0"/>
              </a:rPr>
              <a:t>DITT INVESTERANDE KAN BIDRA TILL POSITIV FÖRÄNDRING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01377"/>
            <a:ext cx="5118100" cy="3455246"/>
          </a:xfrm>
        </p:spPr>
        <p:txBody>
          <a:bodyPr>
            <a:normAutofit/>
          </a:bodyPr>
          <a:lstStyle/>
          <a:p>
            <a:r>
              <a:rPr lang="sv-SE" dirty="0">
                <a:latin typeface="Calibri" panose="020F0502020204030204" pitchFamily="34" charset="0"/>
              </a:rPr>
              <a:t>Hållbara investeringar</a:t>
            </a:r>
          </a:p>
          <a:p>
            <a:r>
              <a:rPr lang="sv-SE" dirty="0">
                <a:latin typeface="Calibri" panose="020F0502020204030204" pitchFamily="34" charset="0"/>
              </a:rPr>
              <a:t>Jämställt investerande</a:t>
            </a:r>
          </a:p>
          <a:p>
            <a:r>
              <a:rPr lang="sv-SE" dirty="0">
                <a:latin typeface="Calibri" panose="020F0502020204030204" pitchFamily="34" charset="0"/>
              </a:rPr>
              <a:t>Positiva vs. negativa kriterier</a:t>
            </a:r>
          </a:p>
          <a:p>
            <a:r>
              <a:rPr lang="sv-SE" dirty="0">
                <a:latin typeface="Calibri" panose="020F0502020204030204" pitchFamily="34" charset="0"/>
              </a:rPr>
              <a:t>Tänk kritiskt även på det här området</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3045"/>
            <a:ext cx="1862555" cy="226099"/>
          </a:xfrm>
        </p:spPr>
        <p:txBody>
          <a:bodyPr>
            <a:noAutofit/>
          </a:bodyPr>
          <a:lstStyle/>
          <a:p>
            <a:r>
              <a:rPr lang="sv-SE" dirty="0"/>
              <a:t>GRUNDERNA TILL ATT INVESTERA</a:t>
            </a:r>
          </a:p>
        </p:txBody>
      </p:sp>
      <p:pic>
        <p:nvPicPr>
          <p:cNvPr id="9" name="Platshållare för bild 8" descr="En bild som visar vägg, inomhus  Automatiskt genererad beskrivning">
            <a:extLst>
              <a:ext uri="{FF2B5EF4-FFF2-40B4-BE49-F238E27FC236}">
                <a16:creationId xmlns:a16="http://schemas.microsoft.com/office/drawing/2014/main" id="{616F5175-3BAA-4108-8186-8AC731E22C6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t="3642" b="3642"/>
          <a:stretch>
            <a:fillRect/>
          </a:stretch>
        </p:blipFill>
        <p:spPr/>
      </p:pic>
    </p:spTree>
    <p:extLst>
      <p:ext uri="{BB962C8B-B14F-4D97-AF65-F5344CB8AC3E}">
        <p14:creationId xmlns:p14="http://schemas.microsoft.com/office/powerpoint/2010/main" val="3975552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dirty="0"/>
              <a:t>CHECKLISTA FÖR ATT KOMMA IGÅNG MED DITT INVESTERANDE</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628651" y="1739168"/>
            <a:ext cx="5231822" cy="3583432"/>
          </a:xfrm>
        </p:spPr>
        <p:txBody>
          <a:bodyPr>
            <a:normAutofit/>
          </a:bodyPr>
          <a:lstStyle/>
          <a:p>
            <a:pPr marL="457200" indent="-457200">
              <a:buAutoNum type="arabicPeriod"/>
            </a:pPr>
            <a:r>
              <a:rPr lang="sv-SE" dirty="0">
                <a:latin typeface="Calibri" panose="020F0502020204030204" pitchFamily="34" charset="0"/>
              </a:rPr>
              <a:t>Öppna ett investeringskonto</a:t>
            </a:r>
          </a:p>
          <a:p>
            <a:pPr marL="457200" indent="-457200">
              <a:buAutoNum type="arabicPeriod"/>
            </a:pPr>
            <a:r>
              <a:rPr lang="sv-SE" dirty="0">
                <a:latin typeface="Calibri" panose="020F0502020204030204" pitchFamily="34" charset="0"/>
              </a:rPr>
              <a:t>Bestäm hur mycket du ska spara, och till vad</a:t>
            </a:r>
          </a:p>
          <a:p>
            <a:pPr marL="457200" indent="-457200">
              <a:buAutoNum type="arabicPeriod"/>
            </a:pPr>
            <a:r>
              <a:rPr lang="sv-SE" dirty="0">
                <a:latin typeface="Calibri" panose="020F0502020204030204" pitchFamily="34" charset="0"/>
              </a:rPr>
              <a:t>Väg risken mot avkastningen</a:t>
            </a:r>
          </a:p>
          <a:p>
            <a:pPr marL="457200" indent="-457200">
              <a:buAutoNum type="arabicPeriod"/>
            </a:pPr>
            <a:r>
              <a:rPr lang="sv-SE" dirty="0">
                <a:latin typeface="Calibri" panose="020F0502020204030204" pitchFamily="34" charset="0"/>
              </a:rPr>
              <a:t>Tid, intresse och kunskap avgör ditt val</a:t>
            </a:r>
          </a:p>
          <a:p>
            <a:pPr marL="457200" indent="-457200">
              <a:buAutoNum type="arabicPeriod"/>
            </a:pPr>
            <a:r>
              <a:rPr lang="sv-SE" dirty="0">
                <a:latin typeface="Calibri" panose="020F0502020204030204" pitchFamily="34" charset="0"/>
              </a:rPr>
              <a:t>Välj vad du vill investera i</a:t>
            </a: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409678"/>
            <a:ext cx="1880310" cy="199466"/>
          </a:xfrm>
        </p:spPr>
        <p:txBody>
          <a:bodyPr>
            <a:noAutofit/>
          </a:bodyPr>
          <a:lstStyle/>
          <a:p>
            <a:r>
              <a:rPr lang="sv-SE" dirty="0"/>
              <a:t>GRUNDERNA TILL ATT INVESTERA</a:t>
            </a:r>
          </a:p>
        </p:txBody>
      </p:sp>
      <p:pic>
        <p:nvPicPr>
          <p:cNvPr id="9" name="Platshållare för bild 8" descr="En bild som visar person  Automatiskt genererad beskrivning">
            <a:extLst>
              <a:ext uri="{FF2B5EF4-FFF2-40B4-BE49-F238E27FC236}">
                <a16:creationId xmlns:a16="http://schemas.microsoft.com/office/drawing/2014/main" id="{EE8375E7-ABD5-4687-BFDE-AF533B5A5DC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t="3642" b="3642"/>
          <a:stretch>
            <a:fillRect/>
          </a:stretch>
        </p:blipFill>
        <p:spPr/>
      </p:pic>
    </p:spTree>
    <p:extLst>
      <p:ext uri="{BB962C8B-B14F-4D97-AF65-F5344CB8AC3E}">
        <p14:creationId xmlns:p14="http://schemas.microsoft.com/office/powerpoint/2010/main" val="1384046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 för att ni lyssnat!</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Fredrik Bonthron</a:t>
            </a:r>
          </a:p>
          <a:p>
            <a:pPr>
              <a:spcBef>
                <a:spcPts val="0"/>
              </a:spcBef>
            </a:pPr>
            <a:r>
              <a:rPr lang="sv-SE" sz="1800" dirty="0"/>
              <a:t>fredrik@svpm.se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AEEAF0C-D6C5-4827-8D84-09614ABE1F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0" y="0"/>
            <a:ext cx="12190819" cy="6858000"/>
          </a:xfrm>
          <a:prstGeom prst="rect">
            <a:avLst/>
          </a:prstGeom>
        </p:spPr>
      </p:pic>
      <p:sp>
        <p:nvSpPr>
          <p:cNvPr id="2" name="Rubrik 1">
            <a:extLst>
              <a:ext uri="{FF2B5EF4-FFF2-40B4-BE49-F238E27FC236}">
                <a16:creationId xmlns:a16="http://schemas.microsoft.com/office/drawing/2014/main" id="{9356220E-AF6A-F921-CEDC-F0973D249980}"/>
              </a:ext>
            </a:extLst>
          </p:cNvPr>
          <p:cNvSpPr>
            <a:spLocks noGrp="1"/>
          </p:cNvSpPr>
          <p:nvPr>
            <p:ph type="title"/>
          </p:nvPr>
        </p:nvSpPr>
        <p:spPr>
          <a:xfrm>
            <a:off x="2065874" y="2647134"/>
            <a:ext cx="8060252" cy="1325563"/>
          </a:xfrm>
        </p:spPr>
        <p:txBody>
          <a:bodyPr/>
          <a:lstStyle/>
          <a:p>
            <a:r>
              <a:rPr lang="sv-SE" sz="4400" dirty="0">
                <a:ea typeface="Arial" charset="0"/>
                <a:cs typeface="Calibri Light" panose="020F0302020204030204" pitchFamily="34" charset="0"/>
              </a:rPr>
              <a:t>Den som sparar långsiktigt idag, kan spendera mer i framtiden.</a:t>
            </a:r>
            <a:br>
              <a:rPr lang="sv-SE" sz="4400" b="1" dirty="0">
                <a:ea typeface="Arial" charset="0"/>
                <a:cs typeface="Calibri" panose="020F0502020204030204" pitchFamily="34" charset="0"/>
              </a:rPr>
            </a:br>
            <a:endParaRPr lang="sv-SE" sz="4400" dirty="0"/>
          </a:p>
        </p:txBody>
      </p:sp>
    </p:spTree>
    <p:extLst>
      <p:ext uri="{BB962C8B-B14F-4D97-AF65-F5344CB8AC3E}">
        <p14:creationId xmlns:p14="http://schemas.microsoft.com/office/powerpoint/2010/main" val="1705943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RÄNTA-PÅ-RÄNTA (SNÖBOLLSEFFEKTEN) </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875958" cy="257369"/>
          </a:xfrm>
        </p:spPr>
        <p:txBody>
          <a:bodyPr wrap="none">
            <a:spAutoFit/>
          </a:bodyPr>
          <a:lstStyle/>
          <a:p>
            <a:r>
              <a:rPr lang="sv-SE" dirty="0"/>
              <a:t>GRUNDERNA TILL ATT INVESTERA</a:t>
            </a:r>
          </a:p>
        </p:txBody>
      </p:sp>
      <p:graphicFrame>
        <p:nvGraphicFramePr>
          <p:cNvPr id="6" name="Platshållare för diagram 12">
            <a:extLst>
              <a:ext uri="{FF2B5EF4-FFF2-40B4-BE49-F238E27FC236}">
                <a16:creationId xmlns:a16="http://schemas.microsoft.com/office/drawing/2014/main" id="{F3380F72-44D0-4411-A948-56303EEB3D05}"/>
              </a:ext>
            </a:extLst>
          </p:cNvPr>
          <p:cNvGraphicFramePr>
            <a:graphicFrameLocks/>
          </p:cNvGraphicFramePr>
          <p:nvPr>
            <p:extLst>
              <p:ext uri="{D42A27DB-BD31-4B8C-83A1-F6EECF244321}">
                <p14:modId xmlns:p14="http://schemas.microsoft.com/office/powerpoint/2010/main" val="1991175698"/>
              </p:ext>
            </p:extLst>
          </p:nvPr>
        </p:nvGraphicFramePr>
        <p:xfrm>
          <a:off x="1010412" y="2231939"/>
          <a:ext cx="9619488" cy="42331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6">
            <a:extLst>
              <a:ext uri="{FF2B5EF4-FFF2-40B4-BE49-F238E27FC236}">
                <a16:creationId xmlns:a16="http://schemas.microsoft.com/office/drawing/2014/main" id="{58E89FF5-721C-48AA-A930-F65488CE5F03}"/>
              </a:ext>
            </a:extLst>
          </p:cNvPr>
          <p:cNvSpPr txBox="1"/>
          <p:nvPr/>
        </p:nvSpPr>
        <p:spPr>
          <a:xfrm>
            <a:off x="725956" y="1233709"/>
            <a:ext cx="6908292" cy="826508"/>
          </a:xfrm>
          <a:prstGeom prst="rect">
            <a:avLst/>
          </a:prstGeom>
          <a:noFill/>
        </p:spPr>
        <p:txBody>
          <a:bodyPr wrap="square">
            <a:spAutoFit/>
          </a:bodyPr>
          <a:lstStyle/>
          <a:p>
            <a:pPr>
              <a:lnSpc>
                <a:spcPts val="3000"/>
              </a:lnSpc>
            </a:pPr>
            <a:r>
              <a:rPr lang="sv-SE" sz="2000" u="sng" dirty="0">
                <a:ea typeface="Arial" charset="0"/>
                <a:cs typeface="Arial" charset="0"/>
              </a:rPr>
              <a:t>Tid, regelbundenhet och avkastning</a:t>
            </a:r>
            <a:r>
              <a:rPr lang="sv-SE" sz="2000" i="1" dirty="0">
                <a:ea typeface="Arial" charset="0"/>
                <a:cs typeface="Arial" charset="0"/>
              </a:rPr>
              <a:t> </a:t>
            </a:r>
            <a:r>
              <a:rPr lang="sv-SE" sz="2000" dirty="0">
                <a:ea typeface="Arial" charset="0"/>
                <a:cs typeface="Arial" charset="0"/>
              </a:rPr>
              <a:t>gör att </a:t>
            </a:r>
            <a:r>
              <a:rPr lang="sv-SE" sz="2000" i="1" dirty="0">
                <a:ea typeface="Arial" charset="0"/>
                <a:cs typeface="Arial" charset="0"/>
              </a:rPr>
              <a:t>även ett mindre sparande</a:t>
            </a:r>
            <a:r>
              <a:rPr lang="sv-SE" sz="2000" dirty="0">
                <a:ea typeface="Arial" charset="0"/>
                <a:cs typeface="Arial" charset="0"/>
              </a:rPr>
              <a:t> per månad </a:t>
            </a:r>
            <a:r>
              <a:rPr lang="sv-SE" sz="2000" i="1" dirty="0">
                <a:ea typeface="Arial" charset="0"/>
                <a:cs typeface="Arial" charset="0"/>
              </a:rPr>
              <a:t>kan bli till betydande belopp i framtiden.</a:t>
            </a:r>
          </a:p>
        </p:txBody>
      </p:sp>
      <p:sp>
        <p:nvSpPr>
          <p:cNvPr id="8" name="Ellips 7">
            <a:extLst>
              <a:ext uri="{FF2B5EF4-FFF2-40B4-BE49-F238E27FC236}">
                <a16:creationId xmlns:a16="http://schemas.microsoft.com/office/drawing/2014/main" id="{95A421D4-C058-490B-B56D-8B19030CDD6B}"/>
              </a:ext>
            </a:extLst>
          </p:cNvPr>
          <p:cNvSpPr/>
          <p:nvPr/>
        </p:nvSpPr>
        <p:spPr>
          <a:xfrm>
            <a:off x="8177028" y="472009"/>
            <a:ext cx="2233629" cy="20486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500kr/månad 7% avkastning =</a:t>
            </a:r>
          </a:p>
          <a:p>
            <a:pPr algn="ctr"/>
            <a:r>
              <a:rPr lang="sv-SE" b="1" dirty="0"/>
              <a:t>1 200 000 kr efter 40 år</a:t>
            </a:r>
          </a:p>
        </p:txBody>
      </p:sp>
    </p:spTree>
    <p:extLst>
      <p:ext uri="{BB962C8B-B14F-4D97-AF65-F5344CB8AC3E}">
        <p14:creationId xmlns:p14="http://schemas.microsoft.com/office/powerpoint/2010/main" val="37384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6BE582-67CB-6D40-0527-5FF154D7BF4C}"/>
              </a:ext>
            </a:extLst>
          </p:cNvPr>
          <p:cNvSpPr>
            <a:spLocks noGrp="1"/>
          </p:cNvSpPr>
          <p:nvPr>
            <p:ph type="title"/>
          </p:nvPr>
        </p:nvSpPr>
        <p:spPr/>
        <p:txBody>
          <a:bodyPr/>
          <a:lstStyle/>
          <a:p>
            <a:r>
              <a:rPr lang="sv-SE" sz="2800" dirty="0"/>
              <a:t>BEGREPPET RISK OCH VIKTEN AV ATT INVESTERA REGELBUNDET</a:t>
            </a:r>
          </a:p>
        </p:txBody>
      </p:sp>
      <p:sp>
        <p:nvSpPr>
          <p:cNvPr id="3" name="Platshållare för innehåll 2">
            <a:extLst>
              <a:ext uri="{FF2B5EF4-FFF2-40B4-BE49-F238E27FC236}">
                <a16:creationId xmlns:a16="http://schemas.microsoft.com/office/drawing/2014/main" id="{71453EF3-9FAB-AD59-8841-7491A499B0CD}"/>
              </a:ext>
            </a:extLst>
          </p:cNvPr>
          <p:cNvSpPr>
            <a:spLocks noGrp="1"/>
          </p:cNvSpPr>
          <p:nvPr>
            <p:ph idx="1"/>
          </p:nvPr>
        </p:nvSpPr>
        <p:spPr>
          <a:xfrm>
            <a:off x="601438" y="1432558"/>
            <a:ext cx="4680492" cy="2933435"/>
          </a:xfrm>
        </p:spPr>
        <p:txBody>
          <a:bodyPr/>
          <a:lstStyle/>
          <a:p>
            <a:pPr>
              <a:lnSpc>
                <a:spcPct val="100000"/>
              </a:lnSpc>
            </a:pPr>
            <a:r>
              <a:rPr lang="sv-SE" dirty="0"/>
              <a:t>Ett sätt att mäta risk på är att titta på svängningarna i värdet på en tillgång</a:t>
            </a:r>
          </a:p>
          <a:p>
            <a:pPr>
              <a:lnSpc>
                <a:spcPct val="100000"/>
              </a:lnSpc>
            </a:pPr>
            <a:r>
              <a:rPr lang="sv-SE" dirty="0"/>
              <a:t>Större risk = Större svängningar i värdet</a:t>
            </a:r>
          </a:p>
          <a:p>
            <a:pPr>
              <a:lnSpc>
                <a:spcPct val="100000"/>
              </a:lnSpc>
            </a:pPr>
            <a:r>
              <a:rPr lang="sv-SE" dirty="0"/>
              <a:t>Att tajma marknaden är mycket svårt</a:t>
            </a:r>
          </a:p>
          <a:p>
            <a:pPr>
              <a:lnSpc>
                <a:spcPct val="100000"/>
              </a:lnSpc>
            </a:pPr>
            <a:r>
              <a:rPr lang="sv-SE" dirty="0"/>
              <a:t>Genom att investera regelbundet minskar du risken för dålig timing och ökar chansen till en bra snittkurs</a:t>
            </a:r>
          </a:p>
        </p:txBody>
      </p:sp>
      <p:sp>
        <p:nvSpPr>
          <p:cNvPr id="5" name="Platshållare för text 4">
            <a:extLst>
              <a:ext uri="{FF2B5EF4-FFF2-40B4-BE49-F238E27FC236}">
                <a16:creationId xmlns:a16="http://schemas.microsoft.com/office/drawing/2014/main" id="{A2D02A2A-8DBA-9FA4-4857-9C031AF01019}"/>
              </a:ext>
            </a:extLst>
          </p:cNvPr>
          <p:cNvSpPr>
            <a:spLocks noGrp="1"/>
          </p:cNvSpPr>
          <p:nvPr>
            <p:ph type="body" sz="quarter" idx="11"/>
          </p:nvPr>
        </p:nvSpPr>
        <p:spPr>
          <a:xfrm>
            <a:off x="809624" y="6379463"/>
            <a:ext cx="1875958" cy="257369"/>
          </a:xfrm>
        </p:spPr>
        <p:txBody>
          <a:bodyPr wrap="none">
            <a:spAutoFit/>
          </a:bodyPr>
          <a:lstStyle/>
          <a:p>
            <a:r>
              <a:rPr lang="sv-SE" dirty="0"/>
              <a:t>GRUNDERNA TILL ATT INVESTERA</a:t>
            </a:r>
          </a:p>
        </p:txBody>
      </p:sp>
      <p:graphicFrame>
        <p:nvGraphicFramePr>
          <p:cNvPr id="4" name="Diagram 3">
            <a:extLst>
              <a:ext uri="{FF2B5EF4-FFF2-40B4-BE49-F238E27FC236}">
                <a16:creationId xmlns:a16="http://schemas.microsoft.com/office/drawing/2014/main" id="{34EE51AE-4181-F58B-34EC-5B2D0045F844}"/>
              </a:ext>
            </a:extLst>
          </p:cNvPr>
          <p:cNvGraphicFramePr>
            <a:graphicFrameLocks noGrp="1"/>
          </p:cNvGraphicFramePr>
          <p:nvPr>
            <p:extLst>
              <p:ext uri="{D42A27DB-BD31-4B8C-83A1-F6EECF244321}">
                <p14:modId xmlns:p14="http://schemas.microsoft.com/office/powerpoint/2010/main" val="4111007134"/>
              </p:ext>
            </p:extLst>
          </p:nvPr>
        </p:nvGraphicFramePr>
        <p:xfrm>
          <a:off x="5881815" y="1334529"/>
          <a:ext cx="6017741" cy="51438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5973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dirty="0"/>
              <a:t>FÖRSTÅ VAD DU INVESTERAR I</a:t>
            </a:r>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91923"/>
            <a:ext cx="1871432" cy="217222"/>
          </a:xfrm>
        </p:spPr>
        <p:txBody>
          <a:bodyPr/>
          <a:lstStyle/>
          <a:p>
            <a:r>
              <a:rPr lang="sv-SE" dirty="0"/>
              <a:t>GRUNDERNA TILL ATT INVESTERA</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809624" y="1369245"/>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buNone/>
            </a:pPr>
            <a:r>
              <a:rPr lang="sv-SE" sz="2000" dirty="0">
                <a:ea typeface="Arial" charset="0"/>
                <a:cs typeface="Arial" charset="0"/>
              </a:rPr>
              <a:t>Olika värdepapper erbjuder olika möjlighet till avkastning, men de medför också olika risk och är olika komplicerade</a:t>
            </a:r>
          </a:p>
          <a:p>
            <a:pPr>
              <a:lnSpc>
                <a:spcPts val="3000"/>
              </a:lnSpc>
            </a:pPr>
            <a:r>
              <a:rPr lang="sv-SE" sz="2000" dirty="0">
                <a:ea typeface="Arial" charset="0"/>
                <a:cs typeface="Arial" charset="0"/>
              </a:rPr>
              <a:t>Aktier</a:t>
            </a:r>
          </a:p>
          <a:p>
            <a:pPr>
              <a:lnSpc>
                <a:spcPts val="3000"/>
              </a:lnSpc>
            </a:pPr>
            <a:r>
              <a:rPr lang="sv-SE" sz="2000" dirty="0">
                <a:ea typeface="Arial" charset="0"/>
                <a:cs typeface="Arial" charset="0"/>
              </a:rPr>
              <a:t>Obligationer</a:t>
            </a:r>
          </a:p>
          <a:p>
            <a:pPr>
              <a:lnSpc>
                <a:spcPts val="3000"/>
              </a:lnSpc>
            </a:pPr>
            <a:r>
              <a:rPr lang="sv-SE" sz="2000" dirty="0">
                <a:ea typeface="Arial" charset="0"/>
                <a:cs typeface="Arial" charset="0"/>
              </a:rPr>
              <a:t>Fonder</a:t>
            </a:r>
          </a:p>
          <a:p>
            <a:pPr>
              <a:lnSpc>
                <a:spcPts val="3000"/>
              </a:lnSpc>
            </a:pPr>
            <a:r>
              <a:rPr lang="sv-SE" sz="2000" dirty="0">
                <a:ea typeface="Arial" charset="0"/>
                <a:cs typeface="Arial" charset="0"/>
              </a:rPr>
              <a:t>Andra värdepapper</a:t>
            </a:r>
          </a:p>
          <a:p>
            <a:pPr marL="0" indent="0">
              <a:lnSpc>
                <a:spcPts val="3000"/>
              </a:lnSpc>
              <a:buNone/>
            </a:pPr>
            <a:endParaRPr lang="sv-SE" sz="2000" dirty="0">
              <a:ea typeface="Arial" charset="0"/>
              <a:cs typeface="Arial" charset="0"/>
            </a:endParaRPr>
          </a:p>
          <a:p>
            <a:pPr marL="0" indent="0">
              <a:buNone/>
            </a:pPr>
            <a:endParaRPr lang="sv-SE" dirty="0"/>
          </a:p>
        </p:txBody>
      </p:sp>
      <p:pic>
        <p:nvPicPr>
          <p:cNvPr id="9" name="Bild 8" descr="Termometer kontur">
            <a:extLst>
              <a:ext uri="{FF2B5EF4-FFF2-40B4-BE49-F238E27FC236}">
                <a16:creationId xmlns:a16="http://schemas.microsoft.com/office/drawing/2014/main" id="{B37DE9BE-D2EB-434A-98F3-F3E86391CE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2958" y="1998633"/>
            <a:ext cx="3425065" cy="3425065"/>
          </a:xfrm>
          <a:prstGeom prst="rect">
            <a:avLst/>
          </a:prstGeom>
        </p:spPr>
      </p:pic>
      <p:sp>
        <p:nvSpPr>
          <p:cNvPr id="10" name="textruta 9">
            <a:extLst>
              <a:ext uri="{FF2B5EF4-FFF2-40B4-BE49-F238E27FC236}">
                <a16:creationId xmlns:a16="http://schemas.microsoft.com/office/drawing/2014/main" id="{2DFDF5C9-2902-419F-B150-8D71453B196E}"/>
              </a:ext>
            </a:extLst>
          </p:cNvPr>
          <p:cNvSpPr txBox="1"/>
          <p:nvPr/>
        </p:nvSpPr>
        <p:spPr>
          <a:xfrm>
            <a:off x="8620634" y="2233839"/>
            <a:ext cx="2496404" cy="3170099"/>
          </a:xfrm>
          <a:prstGeom prst="rect">
            <a:avLst/>
          </a:prstGeom>
          <a:noFill/>
        </p:spPr>
        <p:txBody>
          <a:bodyPr wrap="square" rtlCol="0">
            <a:spAutoFit/>
          </a:bodyPr>
          <a:lstStyle/>
          <a:p>
            <a:pPr marL="285750" indent="-285750">
              <a:spcBef>
                <a:spcPts val="1200"/>
              </a:spcBef>
              <a:buFont typeface="Calibri" panose="020F0502020204030204" pitchFamily="34" charset="0"/>
              <a:buChar char="-"/>
            </a:pPr>
            <a:r>
              <a:rPr lang="sv-SE" sz="2000" dirty="0"/>
              <a:t>Andra värdepapper</a:t>
            </a:r>
          </a:p>
          <a:p>
            <a:pPr marL="285750" indent="-285750">
              <a:spcBef>
                <a:spcPts val="1200"/>
              </a:spcBef>
              <a:buFont typeface="Calibri" panose="020F0502020204030204" pitchFamily="34" charset="0"/>
              <a:buChar char="-"/>
            </a:pPr>
            <a:r>
              <a:rPr lang="sv-SE" sz="2000" dirty="0"/>
              <a:t>Aktier</a:t>
            </a:r>
          </a:p>
          <a:p>
            <a:pPr marL="285750" indent="-285750">
              <a:spcBef>
                <a:spcPts val="1200"/>
              </a:spcBef>
              <a:buFont typeface="Calibri" panose="020F0502020204030204" pitchFamily="34" charset="0"/>
              <a:buChar char="-"/>
            </a:pPr>
            <a:r>
              <a:rPr lang="sv-SE" sz="2000" dirty="0"/>
              <a:t>Aktiefonder</a:t>
            </a:r>
          </a:p>
          <a:p>
            <a:pPr marL="285750" indent="-285750">
              <a:spcBef>
                <a:spcPts val="1200"/>
              </a:spcBef>
              <a:buFont typeface="Calibri" panose="020F0502020204030204" pitchFamily="34" charset="0"/>
              <a:buChar char="-"/>
            </a:pPr>
            <a:r>
              <a:rPr lang="sv-SE" sz="2000" dirty="0"/>
              <a:t>Blandfonder</a:t>
            </a:r>
          </a:p>
          <a:p>
            <a:pPr marL="285750" indent="-285750">
              <a:spcBef>
                <a:spcPts val="1200"/>
              </a:spcBef>
              <a:buFont typeface="Calibri" panose="020F0502020204030204" pitchFamily="34" charset="0"/>
              <a:buChar char="-"/>
            </a:pPr>
            <a:r>
              <a:rPr lang="sv-SE" sz="2000" dirty="0"/>
              <a:t>Obligationer</a:t>
            </a:r>
          </a:p>
          <a:p>
            <a:pPr marL="285750" indent="-285750">
              <a:spcBef>
                <a:spcPts val="1200"/>
              </a:spcBef>
              <a:buFont typeface="Calibri" panose="020F0502020204030204" pitchFamily="34" charset="0"/>
              <a:buChar char="-"/>
            </a:pPr>
            <a:r>
              <a:rPr lang="sv-SE" sz="2000" dirty="0"/>
              <a:t>Långa räntefonder</a:t>
            </a:r>
          </a:p>
          <a:p>
            <a:pPr marL="285750" indent="-285750">
              <a:spcBef>
                <a:spcPts val="1200"/>
              </a:spcBef>
              <a:buFont typeface="Calibri" panose="020F0502020204030204" pitchFamily="34" charset="0"/>
              <a:buChar char="-"/>
            </a:pPr>
            <a:r>
              <a:rPr lang="sv-SE" sz="2000" dirty="0"/>
              <a:t>Korta räntefonder</a:t>
            </a:r>
          </a:p>
        </p:txBody>
      </p:sp>
      <p:sp>
        <p:nvSpPr>
          <p:cNvPr id="11" name="textruta 10">
            <a:extLst>
              <a:ext uri="{FF2B5EF4-FFF2-40B4-BE49-F238E27FC236}">
                <a16:creationId xmlns:a16="http://schemas.microsoft.com/office/drawing/2014/main" id="{1C07E13C-D7B4-43DE-ABBA-189C5B50B91A}"/>
              </a:ext>
            </a:extLst>
          </p:cNvPr>
          <p:cNvSpPr txBox="1"/>
          <p:nvPr/>
        </p:nvSpPr>
        <p:spPr>
          <a:xfrm>
            <a:off x="8092224" y="1535499"/>
            <a:ext cx="1994847" cy="400110"/>
          </a:xfrm>
          <a:prstGeom prst="rect">
            <a:avLst/>
          </a:prstGeom>
          <a:noFill/>
        </p:spPr>
        <p:txBody>
          <a:bodyPr wrap="square" rtlCol="0">
            <a:spAutoFit/>
          </a:bodyPr>
          <a:lstStyle/>
          <a:p>
            <a:r>
              <a:rPr lang="sv-SE" sz="2000" b="1" u="sng" dirty="0"/>
              <a:t>Risktermometer</a:t>
            </a:r>
          </a:p>
        </p:txBody>
      </p:sp>
    </p:spTree>
    <p:extLst>
      <p:ext uri="{BB962C8B-B14F-4D97-AF65-F5344CB8AC3E}">
        <p14:creationId xmlns:p14="http://schemas.microsoft.com/office/powerpoint/2010/main" val="773522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b="1" dirty="0">
                <a:latin typeface="Calibri" panose="020F0502020204030204" pitchFamily="34" charset="0"/>
                <a:cs typeface="Calibri" panose="020F0502020204030204" pitchFamily="34" charset="0"/>
              </a:rPr>
              <a:t>FRÅGOR ATT STÄLLA SIG INNAN DU BÖRJAR INVESTERA</a:t>
            </a:r>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91923"/>
            <a:ext cx="1871432" cy="217222"/>
          </a:xfrm>
        </p:spPr>
        <p:txBody>
          <a:bodyPr/>
          <a:lstStyle/>
          <a:p>
            <a:r>
              <a:rPr lang="sv-SE" dirty="0"/>
              <a:t>GRUNDERNA TILL ATT INVESTERA</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598439" y="1387971"/>
            <a:ext cx="4701981" cy="3098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pPr>
            <a:r>
              <a:rPr lang="sv-SE" sz="2000" dirty="0">
                <a:ea typeface="Arial" charset="0"/>
                <a:cs typeface="Arial" charset="0"/>
              </a:rPr>
              <a:t>Till vad sparar jag (nödvändighet, mål, dröm)?</a:t>
            </a:r>
          </a:p>
          <a:p>
            <a:pPr>
              <a:lnSpc>
                <a:spcPts val="3000"/>
              </a:lnSpc>
            </a:pPr>
            <a:r>
              <a:rPr lang="sv-SE" sz="2000" dirty="0">
                <a:ea typeface="Arial" charset="0"/>
                <a:cs typeface="Arial" charset="0"/>
              </a:rPr>
              <a:t>Till när (på vilken sikt) investerar jag?</a:t>
            </a:r>
          </a:p>
          <a:p>
            <a:pPr>
              <a:lnSpc>
                <a:spcPts val="3000"/>
              </a:lnSpc>
            </a:pPr>
            <a:r>
              <a:rPr lang="sv-SE" sz="2000" dirty="0">
                <a:ea typeface="Arial" charset="0"/>
                <a:cs typeface="Arial" charset="0"/>
              </a:rPr>
              <a:t>Vilken risk kan/är jag beredd att ta?</a:t>
            </a:r>
          </a:p>
          <a:p>
            <a:pPr>
              <a:lnSpc>
                <a:spcPts val="3000"/>
              </a:lnSpc>
            </a:pPr>
            <a:r>
              <a:rPr lang="sv-SE" sz="2000" dirty="0">
                <a:ea typeface="Arial" charset="0"/>
                <a:cs typeface="Arial" charset="0"/>
              </a:rPr>
              <a:t>Hur investerar jag?</a:t>
            </a:r>
          </a:p>
          <a:p>
            <a:pPr marL="0" indent="0">
              <a:buNone/>
            </a:pPr>
            <a:endParaRPr lang="sv-SE" dirty="0"/>
          </a:p>
        </p:txBody>
      </p:sp>
      <p:graphicFrame>
        <p:nvGraphicFramePr>
          <p:cNvPr id="3" name="Diagram 2">
            <a:extLst>
              <a:ext uri="{FF2B5EF4-FFF2-40B4-BE49-F238E27FC236}">
                <a16:creationId xmlns:a16="http://schemas.microsoft.com/office/drawing/2014/main" id="{5EC045A0-CFBC-0DD6-1C73-8CCB7A8627A4}"/>
              </a:ext>
            </a:extLst>
          </p:cNvPr>
          <p:cNvGraphicFramePr>
            <a:graphicFrameLocks/>
          </p:cNvGraphicFramePr>
          <p:nvPr>
            <p:extLst>
              <p:ext uri="{D42A27DB-BD31-4B8C-83A1-F6EECF244321}">
                <p14:modId xmlns:p14="http://schemas.microsoft.com/office/powerpoint/2010/main" val="41437898"/>
              </p:ext>
            </p:extLst>
          </p:nvPr>
        </p:nvGraphicFramePr>
        <p:xfrm>
          <a:off x="5570245" y="1756311"/>
          <a:ext cx="6281882" cy="4305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5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6131894" cy="1325563"/>
          </a:xfrm>
        </p:spPr>
        <p:txBody>
          <a:bodyPr/>
          <a:lstStyle/>
          <a:p>
            <a:r>
              <a:rPr lang="sv-SE" b="1" dirty="0">
                <a:latin typeface="Calibri" panose="020F0502020204030204" pitchFamily="34" charset="0"/>
                <a:ea typeface="Arial" charset="0"/>
                <a:cs typeface="Calibri" panose="020F0502020204030204" pitchFamily="34" charset="0"/>
              </a:rPr>
              <a:t>VIKTIGT ATT TÄNKA PÅ VID INVESTERINGAR</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91923"/>
            <a:ext cx="1889188" cy="217222"/>
          </a:xfrm>
        </p:spPr>
        <p:txBody>
          <a:bodyPr>
            <a:noAutofit/>
          </a:bodyPr>
          <a:lstStyle/>
          <a:p>
            <a:r>
              <a:rPr lang="sv-SE" dirty="0"/>
              <a:t>GRUNDERNA TILL ATT INVESTERA</a:t>
            </a:r>
          </a:p>
        </p:txBody>
      </p:sp>
      <p:pic>
        <p:nvPicPr>
          <p:cNvPr id="11" name="Platshållare för bild 10">
            <a:extLst>
              <a:ext uri="{FF2B5EF4-FFF2-40B4-BE49-F238E27FC236}">
                <a16:creationId xmlns:a16="http://schemas.microsoft.com/office/drawing/2014/main" id="{FCB1C36E-9314-48CC-8F66-FCC77A68F40A}"/>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t="13056" b="13056"/>
          <a:stretch>
            <a:fillRect/>
          </a:stretch>
        </p:blipFill>
        <p:spPr/>
      </p:pic>
      <p:grpSp>
        <p:nvGrpSpPr>
          <p:cNvPr id="3" name="Grupp 2">
            <a:extLst>
              <a:ext uri="{FF2B5EF4-FFF2-40B4-BE49-F238E27FC236}">
                <a16:creationId xmlns:a16="http://schemas.microsoft.com/office/drawing/2014/main" id="{1A77450A-E460-43FB-BAE2-9B4686BA8EBE}"/>
              </a:ext>
            </a:extLst>
          </p:cNvPr>
          <p:cNvGrpSpPr/>
          <p:nvPr/>
        </p:nvGrpSpPr>
        <p:grpSpPr>
          <a:xfrm>
            <a:off x="711628" y="1809679"/>
            <a:ext cx="3612926" cy="3132107"/>
            <a:chOff x="711628" y="1809679"/>
            <a:chExt cx="3612926" cy="3132107"/>
          </a:xfrm>
        </p:grpSpPr>
        <p:sp>
          <p:nvSpPr>
            <p:cNvPr id="12" name="Ellips 11">
              <a:extLst>
                <a:ext uri="{FF2B5EF4-FFF2-40B4-BE49-F238E27FC236}">
                  <a16:creationId xmlns:a16="http://schemas.microsoft.com/office/drawing/2014/main" id="{DEFBD72D-E41E-47C2-BC70-60C467164BA3}"/>
                </a:ext>
              </a:extLst>
            </p:cNvPr>
            <p:cNvSpPr/>
            <p:nvPr/>
          </p:nvSpPr>
          <p:spPr>
            <a:xfrm>
              <a:off x="711628" y="3756763"/>
              <a:ext cx="580685" cy="5414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4. </a:t>
              </a:r>
            </a:p>
          </p:txBody>
        </p:sp>
        <p:sp>
          <p:nvSpPr>
            <p:cNvPr id="13" name="Ellips 12">
              <a:extLst>
                <a:ext uri="{FF2B5EF4-FFF2-40B4-BE49-F238E27FC236}">
                  <a16:creationId xmlns:a16="http://schemas.microsoft.com/office/drawing/2014/main" id="{1FE4C9BD-9437-45C0-A076-5F863B87B7BD}"/>
                </a:ext>
              </a:extLst>
            </p:cNvPr>
            <p:cNvSpPr/>
            <p:nvPr/>
          </p:nvSpPr>
          <p:spPr>
            <a:xfrm>
              <a:off x="711628" y="1809679"/>
              <a:ext cx="580685" cy="5414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1. </a:t>
              </a:r>
            </a:p>
          </p:txBody>
        </p:sp>
        <p:sp>
          <p:nvSpPr>
            <p:cNvPr id="14" name="Ellips 13">
              <a:extLst>
                <a:ext uri="{FF2B5EF4-FFF2-40B4-BE49-F238E27FC236}">
                  <a16:creationId xmlns:a16="http://schemas.microsoft.com/office/drawing/2014/main" id="{C1A73F78-29B2-4A8D-867C-0487D58E766C}"/>
                </a:ext>
              </a:extLst>
            </p:cNvPr>
            <p:cNvSpPr/>
            <p:nvPr/>
          </p:nvSpPr>
          <p:spPr>
            <a:xfrm>
              <a:off x="711628" y="3111539"/>
              <a:ext cx="580685" cy="5414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3. </a:t>
              </a:r>
            </a:p>
          </p:txBody>
        </p:sp>
        <p:sp>
          <p:nvSpPr>
            <p:cNvPr id="15" name="Ellips 14">
              <a:extLst>
                <a:ext uri="{FF2B5EF4-FFF2-40B4-BE49-F238E27FC236}">
                  <a16:creationId xmlns:a16="http://schemas.microsoft.com/office/drawing/2014/main" id="{590307D4-BC56-4825-ABFB-BF4E8FC47CF8}"/>
                </a:ext>
              </a:extLst>
            </p:cNvPr>
            <p:cNvSpPr/>
            <p:nvPr/>
          </p:nvSpPr>
          <p:spPr>
            <a:xfrm>
              <a:off x="711628" y="2479052"/>
              <a:ext cx="580685" cy="5414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2. </a:t>
              </a:r>
            </a:p>
          </p:txBody>
        </p:sp>
        <p:sp>
          <p:nvSpPr>
            <p:cNvPr id="16" name="textruta 15">
              <a:extLst>
                <a:ext uri="{FF2B5EF4-FFF2-40B4-BE49-F238E27FC236}">
                  <a16:creationId xmlns:a16="http://schemas.microsoft.com/office/drawing/2014/main" id="{1109D8A1-5A4B-41A1-8D7B-C4941A728B87}"/>
                </a:ext>
              </a:extLst>
            </p:cNvPr>
            <p:cNvSpPr txBox="1"/>
            <p:nvPr/>
          </p:nvSpPr>
          <p:spPr>
            <a:xfrm>
              <a:off x="1369793" y="3199730"/>
              <a:ext cx="2486927" cy="400110"/>
            </a:xfrm>
            <a:prstGeom prst="rect">
              <a:avLst/>
            </a:prstGeom>
            <a:noFill/>
          </p:spPr>
          <p:txBody>
            <a:bodyPr wrap="square" rtlCol="0">
              <a:spAutoFit/>
            </a:bodyPr>
            <a:lstStyle/>
            <a:p>
              <a:r>
                <a:rPr lang="sv-SE" sz="2000" dirty="0"/>
                <a:t>Förstå vad du köper</a:t>
              </a:r>
            </a:p>
          </p:txBody>
        </p:sp>
        <p:sp>
          <p:nvSpPr>
            <p:cNvPr id="17" name="textruta 16">
              <a:extLst>
                <a:ext uri="{FF2B5EF4-FFF2-40B4-BE49-F238E27FC236}">
                  <a16:creationId xmlns:a16="http://schemas.microsoft.com/office/drawing/2014/main" id="{ADEF2450-6850-4FD7-A20E-1105094FFBE0}"/>
                </a:ext>
              </a:extLst>
            </p:cNvPr>
            <p:cNvSpPr txBox="1"/>
            <p:nvPr/>
          </p:nvSpPr>
          <p:spPr>
            <a:xfrm>
              <a:off x="1369793" y="4483706"/>
              <a:ext cx="2486927" cy="400110"/>
            </a:xfrm>
            <a:prstGeom prst="rect">
              <a:avLst/>
            </a:prstGeom>
            <a:noFill/>
          </p:spPr>
          <p:txBody>
            <a:bodyPr wrap="square" rtlCol="0">
              <a:spAutoFit/>
            </a:bodyPr>
            <a:lstStyle/>
            <a:p>
              <a:r>
                <a:rPr lang="sv-SE" sz="2000" dirty="0"/>
                <a:t>Håll dig informerad</a:t>
              </a:r>
            </a:p>
          </p:txBody>
        </p:sp>
        <p:sp>
          <p:nvSpPr>
            <p:cNvPr id="18" name="textruta 17">
              <a:extLst>
                <a:ext uri="{FF2B5EF4-FFF2-40B4-BE49-F238E27FC236}">
                  <a16:creationId xmlns:a16="http://schemas.microsoft.com/office/drawing/2014/main" id="{51486C69-0F60-470F-BE33-F933C6BF59E2}"/>
                </a:ext>
              </a:extLst>
            </p:cNvPr>
            <p:cNvSpPr txBox="1"/>
            <p:nvPr/>
          </p:nvSpPr>
          <p:spPr>
            <a:xfrm>
              <a:off x="1369793" y="2569660"/>
              <a:ext cx="2486927" cy="400110"/>
            </a:xfrm>
            <a:prstGeom prst="rect">
              <a:avLst/>
            </a:prstGeom>
            <a:noFill/>
          </p:spPr>
          <p:txBody>
            <a:bodyPr wrap="square" rtlCol="0">
              <a:spAutoFit/>
            </a:bodyPr>
            <a:lstStyle/>
            <a:p>
              <a:r>
                <a:rPr lang="sv-SE" sz="2000" dirty="0"/>
                <a:t>Spara långsiktigt</a:t>
              </a:r>
            </a:p>
          </p:txBody>
        </p:sp>
        <p:sp>
          <p:nvSpPr>
            <p:cNvPr id="19" name="textruta 18">
              <a:extLst>
                <a:ext uri="{FF2B5EF4-FFF2-40B4-BE49-F238E27FC236}">
                  <a16:creationId xmlns:a16="http://schemas.microsoft.com/office/drawing/2014/main" id="{A1AD9E48-6BF5-4B8F-A0AA-A31851713DF6}"/>
                </a:ext>
              </a:extLst>
            </p:cNvPr>
            <p:cNvSpPr txBox="1"/>
            <p:nvPr/>
          </p:nvSpPr>
          <p:spPr>
            <a:xfrm>
              <a:off x="1369794" y="1902704"/>
              <a:ext cx="2954760" cy="400110"/>
            </a:xfrm>
            <a:prstGeom prst="rect">
              <a:avLst/>
            </a:prstGeom>
            <a:noFill/>
          </p:spPr>
          <p:txBody>
            <a:bodyPr wrap="square" rtlCol="0">
              <a:spAutoFit/>
            </a:bodyPr>
            <a:lstStyle/>
            <a:p>
              <a:r>
                <a:rPr lang="sv-SE" sz="2000" dirty="0"/>
                <a:t>Spara regelbundet</a:t>
              </a:r>
            </a:p>
          </p:txBody>
        </p:sp>
        <p:sp>
          <p:nvSpPr>
            <p:cNvPr id="20" name="textruta 19">
              <a:extLst>
                <a:ext uri="{FF2B5EF4-FFF2-40B4-BE49-F238E27FC236}">
                  <a16:creationId xmlns:a16="http://schemas.microsoft.com/office/drawing/2014/main" id="{BA137567-07D1-493E-A9E2-AA4A68B31F76}"/>
                </a:ext>
              </a:extLst>
            </p:cNvPr>
            <p:cNvSpPr txBox="1"/>
            <p:nvPr/>
          </p:nvSpPr>
          <p:spPr>
            <a:xfrm>
              <a:off x="1369793" y="3842537"/>
              <a:ext cx="2486927" cy="400110"/>
            </a:xfrm>
            <a:prstGeom prst="rect">
              <a:avLst/>
            </a:prstGeom>
            <a:noFill/>
          </p:spPr>
          <p:txBody>
            <a:bodyPr wrap="square" rtlCol="0">
              <a:spAutoFit/>
            </a:bodyPr>
            <a:lstStyle/>
            <a:p>
              <a:r>
                <a:rPr lang="sv-SE" sz="2000" dirty="0"/>
                <a:t>Sprid risken</a:t>
              </a:r>
            </a:p>
          </p:txBody>
        </p:sp>
        <p:sp>
          <p:nvSpPr>
            <p:cNvPr id="21" name="Ellips 20">
              <a:extLst>
                <a:ext uri="{FF2B5EF4-FFF2-40B4-BE49-F238E27FC236}">
                  <a16:creationId xmlns:a16="http://schemas.microsoft.com/office/drawing/2014/main" id="{9C1D5DFE-868F-4B4D-8D38-5A4658C770CC}"/>
                </a:ext>
              </a:extLst>
            </p:cNvPr>
            <p:cNvSpPr/>
            <p:nvPr/>
          </p:nvSpPr>
          <p:spPr>
            <a:xfrm>
              <a:off x="711628" y="4400351"/>
              <a:ext cx="580685" cy="5414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5. </a:t>
              </a:r>
            </a:p>
          </p:txBody>
        </p:sp>
      </p:grpSp>
    </p:spTree>
    <p:extLst>
      <p:ext uri="{BB962C8B-B14F-4D97-AF65-F5344CB8AC3E}">
        <p14:creationId xmlns:p14="http://schemas.microsoft.com/office/powerpoint/2010/main" val="2704857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OLIKA KONTOTYPER FÖR ATT INVESTERA</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628651" y="1739833"/>
            <a:ext cx="5118100" cy="3378334"/>
          </a:xfrm>
        </p:spPr>
        <p:txBody>
          <a:bodyPr>
            <a:normAutofit/>
          </a:bodyPr>
          <a:lstStyle/>
          <a:p>
            <a:r>
              <a:rPr lang="sv-SE" dirty="0"/>
              <a:t>Värdepappersdepå</a:t>
            </a:r>
          </a:p>
          <a:p>
            <a:r>
              <a:rPr lang="sv-SE" dirty="0"/>
              <a:t>ISK – Investeringssparkonto</a:t>
            </a:r>
          </a:p>
          <a:p>
            <a:r>
              <a:rPr lang="sv-SE" dirty="0"/>
              <a:t>Kapitalförsäkring</a:t>
            </a:r>
          </a:p>
          <a:p>
            <a:r>
              <a:rPr lang="sv-SE" dirty="0"/>
              <a:t>Annat… </a:t>
            </a: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4167"/>
            <a:ext cx="1889188" cy="234977"/>
          </a:xfrm>
        </p:spPr>
        <p:txBody>
          <a:bodyPr>
            <a:noAutofit/>
          </a:bodyPr>
          <a:lstStyle/>
          <a:p>
            <a:r>
              <a:rPr lang="sv-SE" dirty="0"/>
              <a:t>GRUNDERNA TILL ATT INVESTERA</a:t>
            </a:r>
          </a:p>
        </p:txBody>
      </p:sp>
      <p:pic>
        <p:nvPicPr>
          <p:cNvPr id="14" name="Platshållare för bild 13" descr="En bild som visar text, person, inomhus  Automatiskt genererad beskrivning">
            <a:extLst>
              <a:ext uri="{FF2B5EF4-FFF2-40B4-BE49-F238E27FC236}">
                <a16:creationId xmlns:a16="http://schemas.microsoft.com/office/drawing/2014/main" id="{5CFB92C4-014E-C618-65D0-22E21A9ABC2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84486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049A1DC6-D2A7-846C-B594-D55242E3195E}"/>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10355" y="5824"/>
            <a:ext cx="12171290" cy="6846351"/>
          </a:xfrm>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0"/>
            <a:ext cx="12192000" cy="6863823"/>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698904" y="380944"/>
            <a:ext cx="8583319" cy="1325563"/>
          </a:xfrm>
        </p:spPr>
        <p:txBody>
          <a:bodyPr/>
          <a:lstStyle/>
          <a:p>
            <a:pPr algn="l"/>
            <a:r>
              <a:rPr lang="sv-SE" b="1" dirty="0">
                <a:solidFill>
                  <a:schemeClr val="bg1"/>
                </a:solidFill>
              </a:rPr>
              <a:t>RÅDGIVNING – KAN VARA ETT BRA STÖD OCH HJÄLP NÄR DET GÅR KORREKT TILL</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7" name="textruta 6">
            <a:extLst>
              <a:ext uri="{FF2B5EF4-FFF2-40B4-BE49-F238E27FC236}">
                <a16:creationId xmlns:a16="http://schemas.microsoft.com/office/drawing/2014/main" id="{009C061C-ABFF-415B-841A-07FBCD4D0FA8}"/>
              </a:ext>
            </a:extLst>
          </p:cNvPr>
          <p:cNvSpPr txBox="1"/>
          <p:nvPr/>
        </p:nvSpPr>
        <p:spPr>
          <a:xfrm>
            <a:off x="947033" y="1611387"/>
            <a:ext cx="8473414" cy="4708981"/>
          </a:xfrm>
          <a:prstGeom prst="rect">
            <a:avLst/>
          </a:prstGeom>
          <a:noFill/>
        </p:spPr>
        <p:txBody>
          <a:bodyPr wrap="square" rtlCol="0">
            <a:spAutoFit/>
          </a:bodyPr>
          <a:lstStyle/>
          <a:p>
            <a:pPr marL="342900" indent="-342900">
              <a:buFont typeface="Arial" panose="020B0604020202020204" pitchFamily="34" charset="0"/>
              <a:buChar char="•"/>
            </a:pPr>
            <a:r>
              <a:rPr lang="sv-SE" sz="2000" b="1" dirty="0">
                <a:solidFill>
                  <a:schemeClr val="bg1"/>
                </a:solidFill>
              </a:rPr>
              <a:t>Rådgivarens roll</a:t>
            </a:r>
            <a:r>
              <a:rPr lang="sv-SE" sz="2000" dirty="0">
                <a:solidFill>
                  <a:schemeClr val="bg1"/>
                </a:solidFill>
              </a:rPr>
              <a:t> – Ge råd om investeringar</a:t>
            </a:r>
          </a:p>
          <a:p>
            <a:pPr marL="342900" indent="-342900">
              <a:buFont typeface="Arial" panose="020B0604020202020204" pitchFamily="34" charset="0"/>
              <a:buChar char="•"/>
            </a:pPr>
            <a:endParaRPr lang="sv-SE" sz="2000" dirty="0">
              <a:solidFill>
                <a:schemeClr val="bg1"/>
              </a:solidFill>
            </a:endParaRPr>
          </a:p>
          <a:p>
            <a:pPr marL="342900" indent="-342900">
              <a:buFont typeface="Arial" panose="020B0604020202020204" pitchFamily="34" charset="0"/>
              <a:buChar char="•"/>
            </a:pPr>
            <a:r>
              <a:rPr lang="sv-SE" sz="2000" dirty="0">
                <a:solidFill>
                  <a:schemeClr val="bg1"/>
                </a:solidFill>
              </a:rPr>
              <a:t>Två typer av rådgivare:</a:t>
            </a:r>
          </a:p>
          <a:p>
            <a:pPr marL="800100" lvl="1" indent="-342900">
              <a:buFont typeface="Arial" panose="020B0604020202020204" pitchFamily="34" charset="0"/>
              <a:buChar char="•"/>
            </a:pPr>
            <a:r>
              <a:rPr lang="sv-SE" sz="2000" b="1" dirty="0">
                <a:solidFill>
                  <a:schemeClr val="bg1"/>
                </a:solidFill>
              </a:rPr>
              <a:t>Oberoende</a:t>
            </a:r>
            <a:endParaRPr lang="sv-SE" sz="2000" dirty="0">
              <a:solidFill>
                <a:schemeClr val="bg1"/>
              </a:solidFill>
            </a:endParaRPr>
          </a:p>
          <a:p>
            <a:pPr marL="800100" lvl="1" indent="-342900">
              <a:buFont typeface="Arial" panose="020B0604020202020204" pitchFamily="34" charset="0"/>
              <a:buChar char="•"/>
            </a:pPr>
            <a:r>
              <a:rPr lang="sv-SE" sz="2000" b="1" dirty="0">
                <a:solidFill>
                  <a:schemeClr val="bg1"/>
                </a:solidFill>
              </a:rPr>
              <a:t>Inte oberoende</a:t>
            </a:r>
          </a:p>
          <a:p>
            <a:pPr lvl="1"/>
            <a:endParaRPr lang="sv-SE" sz="2000" dirty="0">
              <a:solidFill>
                <a:schemeClr val="bg1"/>
              </a:solidFill>
            </a:endParaRPr>
          </a:p>
          <a:p>
            <a:pPr marL="342900" indent="-342900">
              <a:buFont typeface="Arial" panose="020B0604020202020204" pitchFamily="34" charset="0"/>
              <a:buChar char="•"/>
            </a:pPr>
            <a:r>
              <a:rPr lang="sv-SE" sz="2000" b="1" dirty="0">
                <a:solidFill>
                  <a:schemeClr val="bg1"/>
                </a:solidFill>
              </a:rPr>
              <a:t>Se upp för oseriösa rådgivare</a:t>
            </a:r>
            <a:r>
              <a:rPr lang="sv-SE" sz="2000" dirty="0">
                <a:solidFill>
                  <a:schemeClr val="bg1"/>
                </a:solidFill>
              </a:rPr>
              <a:t> </a:t>
            </a:r>
            <a:r>
              <a:rPr lang="sv-SE" sz="2000" b="1" dirty="0">
                <a:solidFill>
                  <a:schemeClr val="bg1"/>
                </a:solidFill>
              </a:rPr>
              <a:t>eller bedragare </a:t>
            </a:r>
            <a:r>
              <a:rPr lang="sv-SE" sz="2000" dirty="0">
                <a:solidFill>
                  <a:schemeClr val="bg1"/>
                </a:solidFill>
              </a:rPr>
              <a:t>– Tyvärr ger inte alla rådgivare bra råd, och vissa aktörer är inte rådgivare och lämnar därför inte rådgivning.</a:t>
            </a:r>
          </a:p>
          <a:p>
            <a:pPr marL="342900" indent="-342900">
              <a:buFont typeface="Arial" panose="020B0604020202020204" pitchFamily="34" charset="0"/>
              <a:buChar char="•"/>
            </a:pPr>
            <a:endParaRPr lang="sv-SE" sz="2000" dirty="0">
              <a:solidFill>
                <a:schemeClr val="bg1"/>
              </a:solidFill>
            </a:endParaRPr>
          </a:p>
          <a:p>
            <a:pPr marL="342900" indent="-342900">
              <a:buFont typeface="Arial" panose="020B0604020202020204" pitchFamily="34" charset="0"/>
              <a:buChar char="•"/>
            </a:pPr>
            <a:r>
              <a:rPr lang="sv-SE" sz="2000" b="1" dirty="0">
                <a:solidFill>
                  <a:schemeClr val="bg1"/>
                </a:solidFill>
              </a:rPr>
              <a:t>Håll koll på kostnaderna – </a:t>
            </a:r>
            <a:r>
              <a:rPr lang="sv-SE" sz="2000" dirty="0">
                <a:solidFill>
                  <a:schemeClr val="bg1"/>
                </a:solidFill>
              </a:rPr>
              <a:t>Både för själva rådgivningen, och för de produkter som rekommenderas.</a:t>
            </a:r>
          </a:p>
          <a:p>
            <a:pPr marL="342900" indent="-342900">
              <a:buFont typeface="Arial" panose="020B0604020202020204" pitchFamily="34" charset="0"/>
              <a:buChar char="•"/>
            </a:pPr>
            <a:endParaRPr lang="sv-SE" sz="2000" dirty="0">
              <a:solidFill>
                <a:schemeClr val="bg1"/>
              </a:solidFill>
            </a:endParaRPr>
          </a:p>
          <a:p>
            <a:pPr marL="342900" indent="-342900">
              <a:buFont typeface="Arial" panose="020B0604020202020204" pitchFamily="34" charset="0"/>
              <a:buChar char="•"/>
            </a:pPr>
            <a:r>
              <a:rPr lang="sv-SE" sz="2000" b="1" dirty="0">
                <a:solidFill>
                  <a:schemeClr val="bg1"/>
                </a:solidFill>
              </a:rPr>
              <a:t>Tänk kritiskt - </a:t>
            </a:r>
            <a:r>
              <a:rPr lang="sv-SE" sz="2000" dirty="0">
                <a:solidFill>
                  <a:schemeClr val="bg1"/>
                </a:solidFill>
              </a:rPr>
              <a:t>Det är viktigt att du förstår och ifrågasätter valet av investeringar, samt läser igenom rådgivningsdokumentationen.</a:t>
            </a:r>
          </a:p>
          <a:p>
            <a:endParaRPr lang="sv-SE" sz="2000" dirty="0">
              <a:solidFill>
                <a:schemeClr val="bg1"/>
              </a:solidFill>
            </a:endParaRPr>
          </a:p>
        </p:txBody>
      </p:sp>
      <p:cxnSp>
        <p:nvCxnSpPr>
          <p:cNvPr id="8" name="Rak 16">
            <a:extLst>
              <a:ext uri="{FF2B5EF4-FFF2-40B4-BE49-F238E27FC236}">
                <a16:creationId xmlns:a16="http://schemas.microsoft.com/office/drawing/2014/main" id="{48BC8736-B6DC-4A1A-B5E2-872FAA8A72BB}"/>
              </a:ext>
            </a:extLst>
          </p:cNvPr>
          <p:cNvCxnSpPr>
            <a:cxnSpLocks/>
          </p:cNvCxnSpPr>
          <p:nvPr/>
        </p:nvCxnSpPr>
        <p:spPr>
          <a:xfrm flipH="1">
            <a:off x="774673" y="1294864"/>
            <a:ext cx="97940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445790"/>
      </p:ext>
    </p:extLst>
  </p:cSld>
  <p:clrMapOvr>
    <a:masterClrMapping/>
  </p:clrMapOvr>
</p:sld>
</file>

<file path=ppt/theme/theme1.xml><?xml version="1.0" encoding="utf-8"?>
<a:theme xmlns:a="http://schemas.openxmlformats.org/drawingml/2006/main" name="familjejuridik">
  <a:themeElements>
    <a:clrScheme name="spara, investera &amp; låna">
      <a:dk1>
        <a:srgbClr val="000000"/>
      </a:dk1>
      <a:lt1>
        <a:srgbClr val="FFFFFF"/>
      </a:lt1>
      <a:dk2>
        <a:srgbClr val="44546A"/>
      </a:dk2>
      <a:lt2>
        <a:srgbClr val="E7E6E6"/>
      </a:lt2>
      <a:accent1>
        <a:srgbClr val="DB9A3C"/>
      </a:accent1>
      <a:accent2>
        <a:srgbClr val="F1C522"/>
      </a:accent2>
      <a:accent3>
        <a:srgbClr val="A5A5A5"/>
      </a:accent3>
      <a:accent4>
        <a:srgbClr val="DD4E3E"/>
      </a:accent4>
      <a:accent5>
        <a:srgbClr val="B60702"/>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701A5BD7-0668-AC4B-85FF-46745B75A4EA}" vid="{66106481-DA0C-B845-98E6-4F313E50952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297726e-2378-4054-9597-3d45f8d54df4" xsi:nil="true"/>
    <lcf76f155ced4ddcb4097134ff3c332f xmlns="2337fc17-2acf-4d77-80c9-45ed8debd66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840543499B0C478C3086ADA108ADC3" ma:contentTypeVersion="18" ma:contentTypeDescription="Create a new document." ma:contentTypeScope="" ma:versionID="867e1b0e87c8a003ff0d5accf936a437">
  <xsd:schema xmlns:xsd="http://www.w3.org/2001/XMLSchema" xmlns:xs="http://www.w3.org/2001/XMLSchema" xmlns:p="http://schemas.microsoft.com/office/2006/metadata/properties" xmlns:ns2="c297726e-2378-4054-9597-3d45f8d54df4" xmlns:ns3="2337fc17-2acf-4d77-80c9-45ed8debd66b" targetNamespace="http://schemas.microsoft.com/office/2006/metadata/properties" ma:root="true" ma:fieldsID="c2e0682cf5085c9e44e29b90eaf9cbec" ns2:_="" ns3:_="">
    <xsd:import namespace="c297726e-2378-4054-9597-3d45f8d54df4"/>
    <xsd:import namespace="2337fc17-2acf-4d77-80c9-45ed8debd66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97726e-2378-4054-9597-3d45f8d54df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5f288b9-19b5-4faa-8f66-1ce723381885}" ma:internalName="TaxCatchAll" ma:showField="CatchAllData" ma:web="c297726e-2378-4054-9597-3d45f8d54df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37fc17-2acf-4d77-80c9-45ed8debd66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13f8d9-c8d5-457d-8e59-0e3c75a07a1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013EB4-C671-4BFF-9F63-870EAF9C81C5}">
  <ds:schemaRefs>
    <ds:schemaRef ds:uri="http://schemas.microsoft.com/office/2006/metadata/properties"/>
    <ds:schemaRef ds:uri="http://purl.org/dc/elements/1.1/"/>
    <ds:schemaRef ds:uri="c297726e-2378-4054-9597-3d45f8d54df4"/>
    <ds:schemaRef ds:uri="2337fc17-2acf-4d77-80c9-45ed8debd66b"/>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4636E86B-862D-426C-BA52-4F2B4544F7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97726e-2378-4054-9597-3d45f8d54df4"/>
    <ds:schemaRef ds:uri="2337fc17-2acf-4d77-80c9-45ed8debd6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CA436F-9BC2-4418-BC19-173D7A1D27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FIIN0056 PPT_mall_spara_investera_la¦èna</Template>
  <TotalTime>5221</TotalTime>
  <Words>2612</Words>
  <Application>Microsoft Office PowerPoint</Application>
  <PresentationFormat>Bredbild</PresentationFormat>
  <Paragraphs>201</Paragraphs>
  <Slides>12</Slides>
  <Notes>12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12</vt:i4>
      </vt:variant>
    </vt:vector>
  </HeadingPairs>
  <TitlesOfParts>
    <vt:vector size="16" baseType="lpstr">
      <vt:lpstr>Arial</vt:lpstr>
      <vt:lpstr>Calibri</vt:lpstr>
      <vt:lpstr>Calibri Light</vt:lpstr>
      <vt:lpstr>familjejuridik</vt:lpstr>
      <vt:lpstr>GRUNDERNA TILL  ATT INVESTERA</vt:lpstr>
      <vt:lpstr>Den som sparar långsiktigt idag, kan spendera mer i framtiden. </vt:lpstr>
      <vt:lpstr>RÄNTA-PÅ-RÄNTA (SNÖBOLLSEFFEKTEN) </vt:lpstr>
      <vt:lpstr>BEGREPPET RISK OCH VIKTEN AV ATT INVESTERA REGELBUNDET</vt:lpstr>
      <vt:lpstr>FÖRSTÅ VAD DU INVESTERAR I</vt:lpstr>
      <vt:lpstr>FRÅGOR ATT STÄLLA SIG INNAN DU BÖRJAR INVESTERA</vt:lpstr>
      <vt:lpstr>VIKTIGT ATT TÄNKA PÅ VID INVESTERINGAR</vt:lpstr>
      <vt:lpstr>OLIKA KONTOTYPER FÖR ATT INVESTERA</vt:lpstr>
      <vt:lpstr>RÅDGIVNING – KAN VARA ETT BRA STÖD OCH HJÄLP NÄR DET GÅR KORREKT TILL</vt:lpstr>
      <vt:lpstr>DITT INVESTERANDE KAN BIDRA TILL POSITIV FÖRÄNDRING</vt:lpstr>
      <vt:lpstr>CHECKLISTA FÖR ATT KOMMA IGÅNG MED DITT INVESTERANDE</vt:lpstr>
      <vt:lpstr>Tack för att ni lyssnat!</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Grunderna till att investera</dc:title>
  <dc:creator>Niklas Uppenberg</dc:creator>
  <cp:lastModifiedBy>Vanda Brandt</cp:lastModifiedBy>
  <cp:revision>14</cp:revision>
  <dcterms:created xsi:type="dcterms:W3CDTF">2023-01-26T12:52:46Z</dcterms:created>
  <dcterms:modified xsi:type="dcterms:W3CDTF">2025-02-04T08:51:22Z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0x0101002B840543499B0C478C3086ADA108ADC3</vt:lpwstr>
  </property>
  <property fmtid="{D5CDD505-2E9C-101B-9397-08002B2CF9AE}" pid="3" name="MediaServiceImageTags">
    <vt:lpwstr/>
  </property>
</Properties>
</file>