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141411504" r:id="rId3"/>
    <p:sldId id="290" r:id="rId4"/>
    <p:sldId id="2141411505" r:id="rId5"/>
    <p:sldId id="899" r:id="rId6"/>
    <p:sldId id="288" r:id="rId7"/>
    <p:sldId id="295" r:id="rId8"/>
    <p:sldId id="308" r:id="rId9"/>
    <p:sldId id="298" r:id="rId10"/>
    <p:sldId id="300" r:id="rId11"/>
    <p:sldId id="2141411502" r:id="rId12"/>
    <p:sldId id="2141411503" r:id="rId13"/>
    <p:sldId id="904" r:id="rId14"/>
    <p:sldId id="304" r:id="rId15"/>
    <p:sldId id="306" r:id="rId16"/>
    <p:sldId id="272" r:id="rId1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74501" autoAdjust="0"/>
  </p:normalViewPr>
  <p:slideViewPr>
    <p:cSldViewPr snapToGrid="0" showGuides="1">
      <p:cViewPr varScale="1">
        <p:scale>
          <a:sx n="83" d="100"/>
          <a:sy n="83" d="100"/>
        </p:scale>
        <p:origin x="1716" y="84"/>
      </p:cViewPr>
      <p:guideLst>
        <p:guide orient="horz" pos="2160"/>
        <p:guide pos="3863"/>
      </p:guideLst>
    </p:cSldViewPr>
  </p:slideViewPr>
  <p:notesTextViewPr>
    <p:cViewPr>
      <p:scale>
        <a:sx n="1" d="1"/>
        <a:sy n="1" d="1"/>
      </p:scale>
      <p:origin x="0" y="0"/>
    </p:cViewPr>
  </p:notesTextViewPr>
  <p:notesViewPr>
    <p:cSldViewPr snapToGrid="0">
      <p:cViewPr>
        <p:scale>
          <a:sx n="78" d="100"/>
          <a:sy n="78" d="100"/>
        </p:scale>
        <p:origin x="406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2025-02-04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Ni träffade mig Gabriella Hallberg i grundkursen när jag berättade om Konsumenternas Försäkringsbyrå och vårt arbete med att hjälpa konsumenter i försäkringsfrågor, och informerade även om vår webbplats konsumenternas.se, som vi har tillsammans med Konsumenternas Bank- och finansbyrå.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j-lt"/>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j-lt"/>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81083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baseline="0" dirty="0"/>
              <a:t>Symtom före försäkringens tecknande kan innebära nekad försäkringsersättning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baseline="0" dirty="0"/>
              <a:t>Försäkringen ger ersättning för sjukdomar som visat sig under försäkringstiden. Visandedagen är när den första vårdkontakten togs med anledning av sjukdom eller symtom på sjukdom, oavsett om rätt diagnos då kunnat fastställas.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baseline="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96078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Sambandsbedömning</a:t>
            </a:r>
          </a:p>
          <a:p>
            <a:r>
              <a:rPr lang="sv-SE" dirty="0"/>
              <a:t>Vid olycksfall är det ofta vanligt att försäkringsbolaget gör en sambandsbedömning d.v.s. om besvären man söker ersättning för beror på olycksfallet. Den skadedrabbade måste göra klart mera sannolikt att besvären beror på olycksfallet. </a:t>
            </a:r>
          </a:p>
          <a:p>
            <a:endParaRPr lang="sv-SE" dirty="0"/>
          </a:p>
          <a:p>
            <a:r>
              <a:rPr lang="sv-SE" b="0" dirty="0"/>
              <a:t>Man ska ha</a:t>
            </a:r>
          </a:p>
          <a:p>
            <a:pPr marL="171450" indent="-171450">
              <a:buFont typeface="Arial" panose="020B0604020202020204" pitchFamily="34" charset="0"/>
              <a:buChar char="•"/>
            </a:pPr>
            <a:r>
              <a:rPr lang="sv-SE" dirty="0"/>
              <a:t>tagit kontakt med vården i nära anslutning till olyckan</a:t>
            </a:r>
          </a:p>
          <a:p>
            <a:pPr marL="171450" indent="-171450">
              <a:buFont typeface="Arial" panose="020B0604020202020204" pitchFamily="34" charset="0"/>
              <a:buChar char="•"/>
            </a:pPr>
            <a:r>
              <a:rPr lang="sv-SE" dirty="0"/>
              <a:t>haft kontinuerliga besvär</a:t>
            </a:r>
          </a:p>
          <a:p>
            <a:pPr marL="171450" indent="-171450">
              <a:buFont typeface="Arial" panose="020B0604020202020204" pitchFamily="34" charset="0"/>
              <a:buChar char="•"/>
            </a:pPr>
            <a:r>
              <a:rPr lang="sv-SE" dirty="0"/>
              <a:t>inte haft några dokumenterade besvär före olyckan</a:t>
            </a:r>
          </a:p>
          <a:p>
            <a:endParaRPr lang="sv-SE" b="1" dirty="0"/>
          </a:p>
          <a:p>
            <a:r>
              <a:rPr lang="sv-SE" b="1" dirty="0"/>
              <a:t>Sambandsproblem</a:t>
            </a:r>
          </a:p>
          <a:p>
            <a:r>
              <a:rPr lang="sv-SE" dirty="0"/>
              <a:t>Svårt att göra gällande samband om nackbesvären ökar succesivt. Exempel: Om man blir påkörd bakifrån och nackbesvär ökar först med tiden och inte direkt vid olyckstillfället. </a:t>
            </a:r>
          </a:p>
          <a:p>
            <a:pPr lvl="1"/>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27489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453303"/>
          </a:xfrm>
        </p:spPr>
        <p:txBody>
          <a:bodyPr/>
          <a:lstStyle/>
          <a:p>
            <a:pPr algn="l"/>
            <a:r>
              <a:rPr lang="sv-SE" b="1" i="0" dirty="0">
                <a:effectLst/>
              </a:rPr>
              <a:t>Vanlig bilförsäkringsfråga: Jag vill att försäkringsbolaget löser in bilen efter en skada, men bolaget vill reparera. Har jag rätt till inlösen (kontantersättning)?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Enligt försäkringsvillkoren är det</a:t>
            </a:r>
            <a:r>
              <a:rPr lang="sv-SE" sz="1200" b="0" i="0" u="none" kern="1200" dirty="0">
                <a:effectLst/>
                <a:ea typeface="+mn-ea"/>
                <a:cs typeface="+mn-cs"/>
              </a:rPr>
              <a:t> försäkringsbolaget som avgör ersättningsform. </a:t>
            </a:r>
            <a:r>
              <a:rPr lang="sv-SE" b="0" i="0" dirty="0">
                <a:effectLst/>
              </a:rPr>
              <a:t>Om reparationskostnaden understiger bilens marknadsvärde kan du inte kräva inlösen av bilen. Är bilen ny kan du enligt försäkringsvillkoret ha rätt till nyvärdesersättning. </a:t>
            </a:r>
          </a:p>
          <a:p>
            <a:pPr algn="l"/>
            <a:endParaRPr lang="sv-SE" dirty="0"/>
          </a:p>
          <a:p>
            <a:pPr algn="l"/>
            <a:r>
              <a:rPr lang="sv-SE" b="1" i="0" dirty="0">
                <a:effectLst/>
              </a:rPr>
              <a:t>Kraven för att få nyvärdesersättning är vanligen att</a:t>
            </a:r>
          </a:p>
          <a:p>
            <a:pPr algn="l">
              <a:buFont typeface="Arial" panose="020B0604020202020204" pitchFamily="34" charset="0"/>
              <a:buChar char="•"/>
            </a:pPr>
            <a:r>
              <a:rPr lang="sv-SE" b="0" i="0" dirty="0">
                <a:effectLst/>
              </a:rPr>
              <a:t> bilen är yngre än ett år</a:t>
            </a:r>
          </a:p>
          <a:p>
            <a:pPr algn="l">
              <a:buFont typeface="Arial" panose="020B0604020202020204" pitchFamily="34" charset="0"/>
              <a:buChar char="•"/>
            </a:pPr>
            <a:r>
              <a:rPr lang="sv-SE" b="0" i="0" dirty="0">
                <a:effectLst/>
              </a:rPr>
              <a:t> den gått högst 2 000 mil</a:t>
            </a:r>
          </a:p>
          <a:p>
            <a:pPr algn="l">
              <a:buFont typeface="Arial" panose="020B0604020202020204" pitchFamily="34" charset="0"/>
              <a:buChar char="•"/>
            </a:pPr>
            <a:r>
              <a:rPr lang="sv-SE" b="0" i="0" dirty="0">
                <a:effectLst/>
              </a:rPr>
              <a:t> beräknad reparationskostnad överstiger 50</a:t>
            </a:r>
            <a:r>
              <a:rPr lang="sv-SE" dirty="0"/>
              <a:t> procent </a:t>
            </a:r>
            <a:r>
              <a:rPr lang="sv-SE" b="0" i="0" dirty="0">
                <a:effectLst/>
              </a:rPr>
              <a:t>av bilens nypris vid skadetillfället</a:t>
            </a:r>
          </a:p>
          <a:p>
            <a:pPr algn="l">
              <a:buFont typeface="Arial" panose="020B0604020202020204" pitchFamily="34" charset="0"/>
              <a:buChar char="•"/>
            </a:pPr>
            <a:r>
              <a:rPr lang="sv-SE" b="0" i="0" dirty="0">
                <a:effectLst/>
              </a:rPr>
              <a:t> du är första ägare till bilen.</a:t>
            </a:r>
          </a:p>
          <a:p>
            <a:pPr algn="l"/>
            <a:endParaRPr lang="sv-SE" b="0" i="0" dirty="0">
              <a:effectLst/>
            </a:endParaRPr>
          </a:p>
          <a:p>
            <a:pPr algn="l"/>
            <a:r>
              <a:rPr lang="sv-SE" b="1" i="0" dirty="0">
                <a:solidFill>
                  <a:srgbClr val="22252A"/>
                </a:solidFill>
                <a:effectLst/>
              </a:rPr>
              <a:t>Skillnad på egen och annans försäkring</a:t>
            </a:r>
          </a:p>
          <a:p>
            <a:pPr algn="l"/>
            <a:r>
              <a:rPr lang="sv-SE" b="0" i="0" dirty="0">
                <a:solidFill>
                  <a:srgbClr val="22252A"/>
                </a:solidFill>
                <a:effectLst/>
              </a:rPr>
              <a:t>Din egen försäkring gäller om du har helförsäkring och råkat ut för en singelolycka eller krockat med någon annan där du är vållande. Då gäller försäkringsvillkoren. T.ex. får du betala en självrisk och försäkringsbolaget har rätt att avgöra ersättningsformen, t.ex. inlösen istället för reparation. Men om du blivit påkörd, och den andra bilen är vållande, då har du istället rätt till ett skadestånd från den försäkringen. Det gäller oavsett om du själv har en trafik, halv- eller helförsäkring. Skillnaden blir att det andra försäkringsbolaget inte kan ”välja ersättningsform” och t.ex. kräva att bilen ska lösas in (det finns ju inga försäkringsvillkor som begränsar). Om du vill att bilen ska repareras är något som du avgör själv. Däremot finns ett tak, att man i skadestånd aldrig betalar mer än vad bilen är värd.</a:t>
            </a:r>
          </a:p>
          <a:p>
            <a:pPr algn="l"/>
            <a:endParaRPr lang="sv-SE" b="1" dirty="0">
              <a:solidFill>
                <a:srgbClr val="22252A"/>
              </a:solidFill>
            </a:endParaRPr>
          </a:p>
          <a:p>
            <a:pPr algn="l"/>
            <a:r>
              <a:rPr lang="sv-SE" b="0" i="0" dirty="0">
                <a:solidFill>
                  <a:srgbClr val="22252A"/>
                </a:solidFill>
                <a:effectLst/>
              </a:rPr>
              <a:t>Inlösen av en bil kan bli aktuell både när du ska få ersättning från ditt eget försäkringsbolag (om du har helförsäkring) och när du ska få ersättning från ett annat försäkringsbolag, efter att ha blivit påkörd. Så om ett försäkringsbolag erbjuder 20 000 kr för en bil som du tycker är värd 40 000 kr. Vad gör du då?</a:t>
            </a: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76626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329735"/>
          </a:xfrm>
        </p:spPr>
        <p:txBody>
          <a:bodyPr/>
          <a:lstStyle/>
          <a:p>
            <a:pPr algn="l"/>
            <a:r>
              <a:rPr lang="sv-SE" b="1" i="0" dirty="0">
                <a:effectLst/>
              </a:rPr>
              <a:t>Vanlig bilförsäkringsfråga: </a:t>
            </a:r>
            <a:r>
              <a:rPr lang="sv-SE" b="1" i="0" dirty="0">
                <a:solidFill>
                  <a:srgbClr val="22252A"/>
                </a:solidFill>
                <a:effectLst/>
              </a:rPr>
              <a:t>Missnöjd med värderingen när din bil ska lösas in?</a:t>
            </a:r>
          </a:p>
          <a:p>
            <a:pPr algn="l"/>
            <a:r>
              <a:rPr lang="sv-SE" i="0" dirty="0">
                <a:solidFill>
                  <a:srgbClr val="22252A"/>
                </a:solidFill>
                <a:effectLst/>
              </a:rPr>
              <a:t>En vanligt ärende hos oss på Konsumenternas Försäkringsbyrå är att en konsument ringer in och är missnöjd med värderingen av en skadad bil som ska lösas in. Upplevelsen är ibland att försäkringsbolag lägger ”skambud” och att ersättningen inte reflekterar bilens fulla värde.</a:t>
            </a:r>
          </a:p>
          <a:p>
            <a:pPr algn="l"/>
            <a:endParaRPr lang="sv-SE" i="0" dirty="0">
              <a:solidFill>
                <a:srgbClr val="22252A"/>
              </a:solidFill>
              <a:effectLst/>
            </a:endParaRPr>
          </a:p>
          <a:p>
            <a:pPr algn="l"/>
            <a:r>
              <a:rPr lang="sv-SE" b="1" i="0" dirty="0">
                <a:effectLst/>
              </a:rPr>
              <a:t>Bilens marknadsvärde- Prisbild webb, bilhandlare, opartisk värderingsman via Handelskamrar - besiktning.nu</a:t>
            </a:r>
          </a:p>
          <a:p>
            <a:pPr algn="l"/>
            <a:r>
              <a:rPr lang="sv-SE" b="0" i="0" dirty="0">
                <a:effectLst/>
              </a:rPr>
              <a:t>Om reparationskostnaden överstiger bilens marknadsvärde sker inlösen. Om du är oenig med försäkringsbolaget om marknadsvärdet på din bil be handläggaren informera hur de kommit fram till värdet. Om du fortfarande inte accepterar värderingen kontakta bilhandlare om bilens marknadsvärde samt kontrollera prisbilden hos förmedlare på nätet som t ex blocket.se. Är du och bolaget fortfarande oeniga kan du begära en opartisk värdering av en värderingsperson ansluten till Sveriges Handelskamrar. Se länk: https://besiktning.nu/</a:t>
            </a:r>
          </a:p>
          <a:p>
            <a:pPr algn="l"/>
            <a:endParaRPr lang="sv-SE" b="0" i="0" dirty="0">
              <a:solidFill>
                <a:srgbClr val="22252A"/>
              </a:solidFill>
              <a:effectLst/>
            </a:endParaRPr>
          </a:p>
          <a:p>
            <a:pPr algn="l"/>
            <a:r>
              <a:rPr lang="sv-SE" b="1" i="0" dirty="0">
                <a:solidFill>
                  <a:srgbClr val="22252A"/>
                </a:solidFill>
                <a:effectLst/>
              </a:rPr>
              <a:t>Så här invänder du mot en låg värdering</a:t>
            </a:r>
          </a:p>
          <a:p>
            <a:pPr algn="l"/>
            <a:r>
              <a:rPr lang="sv-SE" b="0" i="0" dirty="0">
                <a:solidFill>
                  <a:srgbClr val="22252A"/>
                </a:solidFill>
                <a:effectLst/>
              </a:rPr>
              <a:t>Bakgrunden är att värderingen ska motsvara bilens marknadsvärde. Pengarna ska alltså räcka till för att du ska kunna köpa en motsvarande bil på begagnatmarknaden (om du lägger till självrisken). Man brukar prata om ”prisläget i allmänna handeln”, och med det menas både den begagnade privatmarknaden och bilhandlare. Tänk på att det inte spelar någon roll hur mycket du lagt på renoveringar utan frågan är bara hur det påverkat bilens marknadsvärde.</a:t>
            </a:r>
          </a:p>
          <a:p>
            <a:pPr algn="l"/>
            <a:endParaRPr lang="sv-SE" b="0" i="0" dirty="0">
              <a:solidFill>
                <a:srgbClr val="22252A"/>
              </a:solidFill>
              <a:effectLst/>
            </a:endParaRPr>
          </a:p>
          <a:p>
            <a:pPr algn="l"/>
            <a:r>
              <a:rPr lang="sv-SE" b="1" i="0" dirty="0">
                <a:solidFill>
                  <a:srgbClr val="22252A"/>
                </a:solidFill>
                <a:effectLst/>
              </a:rPr>
              <a:t>Så här gör du konkret:</a:t>
            </a:r>
          </a:p>
          <a:p>
            <a:pPr algn="l">
              <a:buFont typeface="Arial" panose="020B0604020202020204" pitchFamily="34" charset="0"/>
              <a:buChar char="•"/>
            </a:pPr>
            <a:r>
              <a:rPr lang="sv-SE" b="0" i="0" dirty="0">
                <a:solidFill>
                  <a:srgbClr val="22252A"/>
                </a:solidFill>
                <a:effectLst/>
              </a:rPr>
              <a:t>Begär först att försäkringsbolaget motiverar hur de kommit fram till sin värdering.</a:t>
            </a:r>
          </a:p>
          <a:p>
            <a:pPr algn="l">
              <a:buFont typeface="Arial" panose="020B0604020202020204" pitchFamily="34" charset="0"/>
              <a:buChar char="•"/>
            </a:pPr>
            <a:r>
              <a:rPr lang="sv-SE" b="0" i="0" dirty="0">
                <a:solidFill>
                  <a:srgbClr val="22252A"/>
                </a:solidFill>
                <a:effectLst/>
              </a:rPr>
              <a:t>Gör en egen utredning genom att leta efter bilar i motsvarande skick på sajter som Blocket, Tradera, Bytbil.com och Wayke.se. Använd också värderingssidor som bilpriser.se och prata med bilhandlare om du vill.</a:t>
            </a:r>
          </a:p>
          <a:p>
            <a:pPr algn="l">
              <a:buFont typeface="Arial" panose="020B0604020202020204" pitchFamily="34" charset="0"/>
              <a:buChar char="•"/>
            </a:pPr>
            <a:r>
              <a:rPr lang="sv-SE" b="0" i="0" dirty="0">
                <a:solidFill>
                  <a:srgbClr val="22252A"/>
                </a:solidFill>
                <a:effectLst/>
              </a:rPr>
              <a:t>Ta en fortsatt dialog med försäkringsbolaget med stöd av din utredning och försök hitta en lösning. Kommer ni inte överens, då är alternativet att gå till en värderingsman utsedd av handelskammaren (se besiktning.nu). Bolaget och kunden brukar dela på kostnaden för en sådan värdering, och hos vissa bolag står de för hela kostnaden. Tänk på att det förutom värderingskostnaden finns en risk att värdet sänks jämfört med det som försäkringsbolaget erbjöd.</a:t>
            </a:r>
          </a:p>
          <a:p>
            <a:pPr algn="l"/>
            <a:r>
              <a:rPr lang="sv-SE" b="0" i="0" dirty="0">
                <a:solidFill>
                  <a:srgbClr val="22252A"/>
                </a:solidFill>
                <a:effectLst/>
              </a:rPr>
              <a:t>Att gå till ARN (allmänna reklamationsnämnden) är inte rätt steg. Frågan gäller värdering och slutdestinationen är då i normalfallet en värdering via handelskammaren.</a:t>
            </a:r>
          </a:p>
          <a:p>
            <a:pPr algn="l"/>
            <a:endParaRPr lang="sv-SE" b="0" i="0" dirty="0">
              <a:solidFill>
                <a:srgbClr val="22252A"/>
              </a:solidFill>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76626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3610535"/>
          </a:xfrm>
        </p:spPr>
        <p:txBody>
          <a:bodyPr/>
          <a:lstStyle/>
          <a:p>
            <a:pPr algn="l"/>
            <a:r>
              <a:rPr lang="sv-SE" b="1" i="0" dirty="0">
                <a:solidFill>
                  <a:srgbClr val="22252A"/>
                </a:solidFill>
                <a:effectLst/>
              </a:rPr>
              <a:t>Veterinärvård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Djurförsäkringar består framför allt av en veterinärvårdsförsäkring som ersätter kostnader om ditt djur blir sjuk eller råkar ut för ett olycksfall. </a:t>
            </a:r>
            <a:r>
              <a:rPr lang="sv-SE" b="0" i="0" dirty="0">
                <a:solidFill>
                  <a:srgbClr val="22252A"/>
                </a:solidFill>
                <a:effectLst/>
              </a:rPr>
              <a:t>Behandling och vård ska utföras av en legitimerad veterinär.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Maxbelopp och undantag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Försäkringen ersätter inte allt som ditt djur kan råka ut för och heller inte alla typer av sjukdomar. I försäkringsvillkoren framgår det vad som ersätts. I vissa fall kan försäkringen gälla men med en begränsning för till exempel kostnader för medicin. Sjukdomar och skador som uppstått innan du tecknat försäkringen, eller sjukdomar som uppstår inom karenstiden i försäkringen, ersätts aldrig. I de olika bolagens veterinärvårdsförsäkringar finns sjukdomar som inte omfattas, vissa undantag gäller för alla raser medan andra är rasspecifika.</a:t>
            </a:r>
            <a:r>
              <a:rPr lang="sv-SE" b="1" i="0" dirty="0">
                <a:solidFill>
                  <a:srgbClr val="22252A"/>
                </a:solidFill>
                <a:effectLst/>
              </a:rPr>
              <a:t> </a:t>
            </a:r>
            <a:r>
              <a:rPr lang="sv-SE" b="0" i="0" dirty="0">
                <a:solidFill>
                  <a:srgbClr val="22252A"/>
                </a:solidFill>
                <a:effectLst/>
              </a:rPr>
              <a:t>För hundar och katter kan du vanligtvis teckna en försäkring från det att de blivit 6 veckor gamla och för hästar redan när de föds (eller ibland andra levnadsdagen).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Karenstid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vissa försäkringar finns det en karenstid på vanligen 20 dagar när man tecknar en försäkring. Om din hund blir sjuk under den tiden gäller oftast inte försäkringen. </a:t>
            </a:r>
            <a:endParaRPr lang="sv-SE" b="0" i="0"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r>
              <a:rPr lang="sv-SE" b="1" i="0" dirty="0">
                <a:solidFill>
                  <a:srgbClr val="22252A"/>
                </a:solidFill>
                <a:effectLst/>
              </a:rPr>
              <a:t>Livförsäkring - välj livbelopp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Utöver veterinärvård kan du också teckna en livförsäkring som ger ersättning om djuret dör före en viss ålder eller måste avlivas. </a:t>
            </a:r>
            <a:r>
              <a:rPr lang="sv-SE" b="0" i="0" dirty="0">
                <a:solidFill>
                  <a:srgbClr val="22252A"/>
                </a:solidFill>
                <a:effectLst/>
              </a:rPr>
              <a:t>Om du också tecknar  en livförsäkring för ditt djur kan du få ersättning om det avlider före en viss ålder eller måste avlivas. För att du ska kunna få ersättning vid avlivning måste en veterinärmedicinsk bedömning ligga till grund för beslutet om avlivning. Hur stor ersättning du kan få beror på vilket livbelopp du försäkrat ditt djur för. Livbeloppet ska högst motsvara det som i försäkringsvillkoren benämns ”marknadsvärde” och som i sin tur ska grundas på bland annat inköpspris, tävlingsresultat, härstamning eller avelsmeriter. Det är upp till dig som försäkringstagare att se till att djuret är försäkrat till rätt belopp. Hos många försäkringsbolag sker en avtrappning av försäkringsbeloppet när djuret uppnår en viss ålder.</a:t>
            </a:r>
          </a:p>
          <a:p>
            <a:endParaRPr lang="sv-SE" dirty="0"/>
          </a:p>
          <a:p>
            <a:pPr algn="l"/>
            <a:r>
              <a:rPr lang="sv-SE" b="1" i="0" dirty="0">
                <a:solidFill>
                  <a:srgbClr val="22252A"/>
                </a:solidFill>
                <a:effectLst/>
              </a:rPr>
              <a:t>Påverka premien </a:t>
            </a:r>
          </a:p>
          <a:p>
            <a:pPr algn="l"/>
            <a:r>
              <a:rPr lang="sv-SE" b="0" i="0" dirty="0">
                <a:solidFill>
                  <a:srgbClr val="22252A"/>
                </a:solidFill>
                <a:effectLst/>
              </a:rPr>
              <a:t>Du kan påverka priset på din försäkring genom att välja en hög eller låg självrisk och genom vilket livbelopp du väljer.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alla  djurförsäkringar får du alltid stå för en viss del av veterinärkostnaderna själv. Den  självrisken består vanligtvis av, en fast och en rörlig del. Du kan påverka priset på din försäkring genom att välja en hög eller låg självrisk. </a:t>
            </a:r>
            <a:r>
              <a:rPr lang="sv-SE" sz="1200" dirty="0">
                <a:cs typeface="Arial" charset="0"/>
              </a:rPr>
              <a:t>Fast självrisk 1 500 – 5 000 kronor eller rörlig självrisk 15-25 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cs typeface="Arial" charset="0"/>
              </a:rPr>
              <a:t>Vanligt klagomål - höjda premier vid byte av 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Under flera år har konsumenter återkommande varit missnöjda med höga premier för djurförsäkringar men också med stora premiehöjningar. Det är komplicerat att byta djurförsäkring för att få lägre premie. Den nya försäkringen ger begränsad ersättning för skador som djuret tidigare har drabbats av. Om djuret dessutom skulle ha en pågående skada så kommer varken den nya eller den gamla försäkringen ge ersättning för skadan. Ett vanligt problem är att djurförsäkringar har undantag och begränsningar som många konsumenter inte är medvetna om. Detta leder till missnöje när en skada inte ersätts.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cs typeface="Arial" charset="0"/>
              </a:rPr>
              <a:t>Risk byta 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Om din hund har en sjukdomshistorik kan det innebära risker med att byta försäkring. Det försäkringsbolag som du byter till kommer inte att ersätta skador eller sjukdomar som kan härledas bakåt i tiden, alltså när hunden var försäkrad i ett annat bolag. Många gånger kan det nya försäkringsbolaget införa undantag i försäkringen för sådant som hunden drabbats av tidigare. Vill du byta försäkring är det därför viktigt att du först ansöker om en försäkring hos det nya bolaget och ser vilken typ av försäkring du kan få där innan du säger upp din befintliga eller överväg att behålla den ursprungliga om du kan.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22252A"/>
              </a:solidFill>
              <a:effectLs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65342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325381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843442"/>
            <a:ext cx="5438140" cy="4918396"/>
          </a:xfrm>
        </p:spPr>
        <p:txBody>
          <a:bodyPr/>
          <a:lstStyle/>
          <a:p>
            <a:pPr marL="0" algn="l" defTabSz="914400" rtl="0" eaLnBrk="1" latinLnBrk="0" hangingPunct="1"/>
            <a:r>
              <a:rPr lang="sv-SE" b="1" i="0" dirty="0">
                <a:solidFill>
                  <a:srgbClr val="22252A"/>
                </a:solidFill>
                <a:effectLst/>
                <a:latin typeface="+mn-lt"/>
              </a:rPr>
              <a:t>Viktigt försäkringspaket </a:t>
            </a:r>
          </a:p>
          <a:p>
            <a:pPr marL="0" algn="l" defTabSz="914400" rtl="0" eaLnBrk="1" latinLnBrk="0" hangingPunct="1"/>
            <a:r>
              <a:rPr lang="sv-SE" sz="1200" b="0" i="0" kern="1200" dirty="0">
                <a:solidFill>
                  <a:srgbClr val="22252A"/>
                </a:solidFill>
                <a:effectLst/>
                <a:latin typeface="+mn-lt"/>
                <a:ea typeface="+mn-ea"/>
                <a:cs typeface="+mn-cs"/>
              </a:rPr>
              <a:t>Du behöver en hemförsäkring oavsett om du bor i hyresrätt, bostadsrätt eller villa.  </a:t>
            </a:r>
          </a:p>
          <a:p>
            <a:pPr algn="l"/>
            <a:endParaRPr lang="sv-SE" b="1" i="0" dirty="0">
              <a:solidFill>
                <a:srgbClr val="22252A"/>
              </a:solidFill>
              <a:effectLst/>
              <a:latin typeface="+mn-lt"/>
            </a:endParaRPr>
          </a:p>
          <a:p>
            <a:pPr marL="0" algn="l" defTabSz="914400" rtl="0" eaLnBrk="1" latinLnBrk="0" hangingPunct="1"/>
            <a:r>
              <a:rPr lang="sv-SE" b="1" i="0" dirty="0">
                <a:solidFill>
                  <a:srgbClr val="22252A"/>
                </a:solidFill>
                <a:effectLst/>
                <a:latin typeface="+mn-lt"/>
              </a:rPr>
              <a:t>Vilken sorts försäkring behöver du?</a:t>
            </a:r>
            <a:endParaRPr lang="sv-SE" sz="1200" b="1" i="0" kern="1200" dirty="0">
              <a:solidFill>
                <a:srgbClr val="22252A"/>
              </a:solidFill>
              <a:effectLst/>
              <a:latin typeface="+mn-lt"/>
              <a:ea typeface="+mn-ea"/>
              <a:cs typeface="+mn-cs"/>
            </a:endParaRPr>
          </a:p>
          <a:p>
            <a:pPr algn="l"/>
            <a:r>
              <a:rPr lang="sv-SE" b="0" i="0" dirty="0">
                <a:solidFill>
                  <a:srgbClr val="22252A"/>
                </a:solidFill>
                <a:effectLst/>
                <a:latin typeface="+mn-lt"/>
              </a:rPr>
              <a:t>Alla som är skrivna på samma adress och delar hushåll ingår normalt i samma hemförsäkring. Hemförsäkringen innebär att du kan få ersättning för dina saker, kläder med mera (så kallad lös egendom) om de blir stulna i ett inbrott eller förstörs i en brand- eller vattenskada. Det gäller både saker i din bostad och i vinds- eller källarförrådet. Hemförsäkringen kan även ersätta kostnader för akut vård på resor, kostnader för en advokat i en tvist, ge ersättning om du skulle bli överfallen eller betala om någon skulle kräva dig på skadestånd.  Bor du i en hyresrätt behöver du endast en hemförsäkring. Din hyresvärd  ska ansvara för bostadens ytskikt och fasta inredning, det vill säga golv, väggar, kök, badrum, dörrar, fönster med mera. Du kan anpassa din hemförsäkring efter olika perioder i ditt liv, till exempel om du är student eller flyttar till ett äldreboende. Ibland kräver försäkringsbolaget att man namnen på hushållsmedlemmarna ska vara inskrivna i det så kallade försäkringsbrevet. Det är då mycket viktigt att du anmäler dina familjemedlemmar till bolaget så att försäkringen gäller även för dem. Fråga ditt försäkringsbolag vad som gäller för er. </a:t>
            </a:r>
          </a:p>
          <a:p>
            <a:pPr algn="l"/>
            <a:endParaRPr lang="sv-SE" b="1" i="0" dirty="0">
              <a:solidFill>
                <a:srgbClr val="22252A"/>
              </a:solidFill>
              <a:effectLst/>
              <a:latin typeface="+mn-lt"/>
            </a:endParaRPr>
          </a:p>
          <a:p>
            <a:pPr algn="l"/>
            <a:r>
              <a:rPr lang="sv-SE" b="1" i="0" dirty="0">
                <a:solidFill>
                  <a:srgbClr val="22252A"/>
                </a:solidFill>
                <a:effectLst/>
                <a:latin typeface="+mn-lt"/>
              </a:rPr>
              <a:t>Generell för försäkringsbolagen</a:t>
            </a:r>
          </a:p>
          <a:p>
            <a:pPr algn="l"/>
            <a:r>
              <a:rPr lang="sv-SE" b="0" i="0" dirty="0">
                <a:solidFill>
                  <a:srgbClr val="22252A"/>
                </a:solidFill>
                <a:effectLst/>
                <a:latin typeface="+mn-lt"/>
              </a:rPr>
              <a:t>Du tecknar som försäkringstagare normalt ett avtal om hemförsäkring på ett år och det förnyas automatiskt. Till skillnad från dig som försäkringstagare krävs ofta att dina familjemedlemmar (eller "medförsäkrade") både delar ditt hushåll och är folkbokförda (har personnummer) på din adress för att försäkringen ska gälla dem. Vissa bolag gör dock undantag för kravet på folkbokföring och andra för kravet på hushållsgemenskap, kontrollera med ditt försäkringsbolag. </a:t>
            </a: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n-lt"/>
              </a:rPr>
              <a:t>Olika krav att vara medförsäkrad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En medförsäkrad måste oftast dela hushåll med och vara folkbokförd (personnummer) på försäkringstagarens adress för att omfattas. Andra bolag kräver att man ska vara angiven i försäkringsbrevet. I vissa hemförsäkringar ska alla medförsäkrade anges i antal och/eller med namn och personnummer på försäkringsbrevet.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https://www.konsumenternas.se/konsumentstod/jamforelser/boendeforsakringar/jamfor-hemforsakringar/jamfor-villkor/</a:t>
            </a: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dirty="0">
                <a:solidFill>
                  <a:srgbClr val="22252A"/>
                </a:solidFill>
                <a:effectLst/>
                <a:latin typeface="+mn-lt"/>
              </a:rPr>
              <a:t>I andra hand och inneboende tillfälligt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Du som bor i andra hand eller bor inneboende måste ofta teckna en egen hemförsäkring. Ibland kan du bli  medförsäkrad i din hyresvärds försäkring om det i hyresvärdens hemförsäkring räcker med att du skriver dig på dennes försäkringsbrev. De flesta bolag kräver däremot att du är folkbokförd på adressen och dessutom delar hushåll med din hyresvärd för att också omfattas av hyresvärdens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uli"/>
              </a:rPr>
              <a:t>Hyra ut en bostad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uli"/>
              </a:rPr>
              <a:t>Du som hyr ut din bostad eller har någon inneboende, se till att även din hyresgäst har en hemförsäkring. Det är viktigt så att personen har ett ansvarsskydd för skador som kan uppstå på dina saker i bostaden eller på din fasta inredning. Det kan gälla om din hyresgäst agerar mycket vårdslöst och gör skador på din bostad. Om din hyresgäst har ett allrisktillägg kan det täcka för skador på dina saker som sker plötsligt och oförutsett.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rgbClr val="22252A"/>
              </a:solidFill>
              <a:effectLst/>
              <a:latin typeface="+mn-lt"/>
              <a:ea typeface="+mn-ea"/>
              <a:cs typeface="+mn-cs"/>
            </a:endParaRPr>
          </a:p>
          <a:p>
            <a:pPr algn="l"/>
            <a:r>
              <a:rPr lang="sv-SE" b="1" i="0" dirty="0">
                <a:solidFill>
                  <a:srgbClr val="22252A"/>
                </a:solidFill>
                <a:effectLst/>
                <a:latin typeface="+mn-lt"/>
              </a:rPr>
              <a:t>Vänner som delar bostad</a:t>
            </a:r>
          </a:p>
          <a:p>
            <a:pPr algn="l"/>
            <a:r>
              <a:rPr lang="sv-SE" b="0" i="0" dirty="0">
                <a:solidFill>
                  <a:srgbClr val="22252A"/>
                </a:solidFill>
                <a:effectLst/>
                <a:latin typeface="+mn-lt"/>
              </a:rPr>
              <a:t>Är ni några kompisar som delar bostad och hushåll ska ni i de flesta fall samtliga vara folkbokförda på adressen. Då kan ni skaffa en gemensam hemförsäkring. Tänk på att meddela försäkringsbolaget att alla på adressen ska omfattas av samma hemförsäkring.</a:t>
            </a:r>
          </a:p>
          <a:p>
            <a:pPr algn="l"/>
            <a:endParaRPr lang="sv-SE" b="0" i="0" dirty="0">
              <a:solidFill>
                <a:srgbClr val="22252A"/>
              </a:solidFill>
              <a:effectLst/>
              <a:latin typeface="+mn-lt"/>
            </a:endParaRPr>
          </a:p>
          <a:p>
            <a:pPr algn="l"/>
            <a:r>
              <a:rPr lang="sv-SE" b="1" i="0" dirty="0">
                <a:solidFill>
                  <a:srgbClr val="22252A"/>
                </a:solidFill>
                <a:effectLst/>
                <a:latin typeface="Muli"/>
              </a:rPr>
              <a:t>Studentboende</a:t>
            </a:r>
          </a:p>
          <a:p>
            <a:pPr algn="l"/>
            <a:r>
              <a:rPr lang="sv-SE" b="0" i="0" dirty="0">
                <a:solidFill>
                  <a:srgbClr val="22252A"/>
                </a:solidFill>
                <a:effectLst/>
                <a:latin typeface="Muli"/>
              </a:rPr>
              <a:t>Som student behöver du en egen hemförsäkring om du flyttar hemifrån. Försäkringsbolagen kan erbjuda särskilda studenthemförsäkringar till ett rabatterat pris. De har lägre försäkringsbelopp än vanliga hemförsäkringar men kan ändå räcka om du inte äger många dyrbara saker. </a:t>
            </a:r>
          </a:p>
          <a:p>
            <a:pPr algn="l"/>
            <a:endParaRPr lang="sv-SE" sz="1200" b="0" i="0" u="sng" kern="1200" dirty="0">
              <a:solidFill>
                <a:srgbClr val="22252A"/>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n-lt"/>
              </a:rPr>
              <a:t>Sambo</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Blir du sambo och flyttar du in till någon som redan har en hemförsäkring kan du behöva meddela det försäkringsbolaget att du också ska ingå som medförsäkrad. Bara för att du blir skriven på den nya adressen behöver den hemförsäkringen inte automatiskt gälla för 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52377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Merkostnader boende</a:t>
            </a:r>
          </a:p>
          <a:p>
            <a:r>
              <a:rPr lang="sv-SE" b="0" dirty="0"/>
              <a:t>Vid en större försäkringsskada där badrum och/eller kök är obrukbart i bostaden kan, efter samråd med bolaget, nödvändiga och skäliga merkostnader för tillfälligt boende ersättas. Maxtid visas i vår boendejämförelse. Maxtiden hos bolagen varierar mellan 18 eller 24 månader. </a:t>
            </a:r>
          </a:p>
          <a:p>
            <a:endParaRPr lang="sv-SE" b="0" dirty="0"/>
          </a:p>
          <a:p>
            <a:r>
              <a:rPr lang="sv-SE" b="1" dirty="0"/>
              <a:t>Rätt till hyresreducering</a:t>
            </a:r>
          </a:p>
          <a:p>
            <a:r>
              <a:rPr lang="sv-SE" b="0" dirty="0"/>
              <a:t>Den vanliga hyran eller avgiften ersätts aldrig av försäkringsbolaget, men kan ibland fås av föreningen eller hyresvärden om de har ett ansvar. </a:t>
            </a:r>
          </a:p>
          <a:p>
            <a:endParaRPr lang="sv-SE" dirty="0"/>
          </a:p>
          <a:p>
            <a:r>
              <a:rPr lang="sv-SE" b="1" dirty="0"/>
              <a:t>Merkostnader resor</a:t>
            </a:r>
            <a:endParaRPr lang="sv-SE" dirty="0"/>
          </a:p>
          <a:p>
            <a:r>
              <a:rPr lang="sv-SE" dirty="0"/>
              <a:t>Vid en större försäkringsskada i bostaden kan, efter samråd med bolaget, nödvändiga och skäliga merkostnader för mat och resor ersättas av vissa försäkringsbolag. </a:t>
            </a:r>
            <a:r>
              <a:rPr lang="sv-SE" b="0" dirty="0"/>
              <a:t>Maxtiden hos bolagen varierar mellan 18 eller 24 månader.</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61108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831087"/>
            <a:ext cx="5438140" cy="2890548"/>
          </a:xfrm>
        </p:spPr>
        <p:txBody>
          <a:bodyPr/>
          <a:lstStyle/>
          <a:p>
            <a:pPr algn="l"/>
            <a:r>
              <a:rPr lang="sv-SE" b="1" i="0" dirty="0">
                <a:solidFill>
                  <a:srgbClr val="22252A"/>
                </a:solidFill>
                <a:effectLst/>
              </a:rPr>
              <a:t>Välja en basförsäkring?</a:t>
            </a: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Du kanske inte tar med dig alla dina saker till ett äldreboende. Men det är bra att ha en hemförsäkring även om du inte har så värdefull egendom.  En hemförsäkring innehåller som ni vet många försäkringar i ett paket. Det finns ofta skäl för äldre på ett boende att välja en mer basal hemförsäkring, snarare än en så kallad Stor eller Extra försäkring med alla tillägg.</a:t>
            </a:r>
          </a:p>
          <a:p>
            <a:br>
              <a:rPr lang="sv-SE" dirty="0"/>
            </a:br>
            <a:r>
              <a:rPr lang="sv-SE" b="1" i="0" dirty="0">
                <a:solidFill>
                  <a:srgbClr val="22252A"/>
                </a:solidFill>
                <a:effectLst/>
              </a:rPr>
              <a:t>Ansvarsskydd för äldre – t ex vid brand eller vattenskada</a:t>
            </a:r>
          </a:p>
          <a:p>
            <a:pPr algn="l"/>
            <a:r>
              <a:rPr lang="sv-SE" b="0" i="0" dirty="0">
                <a:solidFill>
                  <a:srgbClr val="22252A"/>
                </a:solidFill>
                <a:effectLst/>
              </a:rPr>
              <a:t>Ansvarsskyddets syfte är att utreda och betala skadeståndskrav. Skulle man till exempel orsaka en brand- eller vattenskada kan den delen av försäkringen vara viktig. En inte helt ovanlig situation är att äldre glömmer att slå av spisen eller duschen, och det är inte uteslutet att de råkar skada någon annan på boendet. Om det är en del av en sjukdom, där personen inte längre kan sägas vara vårdslös och utkrävas skadestånd, är det visserligen en annan sak. Men det kan ändå vara bra att ha ett försäkringsskydd ifall ett krav kommer.</a:t>
            </a:r>
          </a:p>
          <a:p>
            <a:pPr algn="l"/>
            <a:endParaRPr lang="sv-SE" b="0" i="0" dirty="0">
              <a:solidFill>
                <a:srgbClr val="22252A"/>
              </a:solidFill>
              <a:effectLst/>
            </a:endParaRPr>
          </a:p>
          <a:p>
            <a:pPr algn="l"/>
            <a:r>
              <a:rPr lang="sv-SE" b="1" i="0" dirty="0">
                <a:solidFill>
                  <a:srgbClr val="22252A"/>
                </a:solidFill>
                <a:effectLst/>
              </a:rPr>
              <a:t>Reseskydd – vistas utomlands 45 – 60 dagar</a:t>
            </a:r>
          </a:p>
          <a:p>
            <a:pPr algn="l"/>
            <a:r>
              <a:rPr lang="sv-SE" b="0" i="0" dirty="0">
                <a:solidFill>
                  <a:srgbClr val="22252A"/>
                </a:solidFill>
                <a:effectLst/>
              </a:rPr>
              <a:t>Se över ditt försäkringsskydd om du är en av de många pensionärer som tillbringar vintern utomlands. Reseskyddet du har genom din hemförsäkring är bra, men gäller normalt bara i 45 dagar (i några få försäkringsbolag i 60 dagar). Ska du vara borta längre behöver du antingen förlänga din hemförsäkrings reseskydd eller köpa en separat reseförsäkring innan du åker. Några försäkringsbolag har lagt in karenstid i sina villkor. Det innebär att om du åker hem till Sverige, måste du stanna hemma en viss tid för att försäkringen ska gälla när du återvänder till utlandet. </a:t>
            </a:r>
          </a:p>
          <a:p>
            <a:pPr algn="l"/>
            <a:r>
              <a:rPr lang="sv-SE" b="0" i="0" dirty="0">
                <a:solidFill>
                  <a:srgbClr val="22252A"/>
                </a:solidFill>
                <a:effectLst/>
              </a:rPr>
              <a:t>Om du skulle skadas utomlands och få bestående besvär kan du också söka ersättning från din olycksfallsförsäkring, om du har en. Den gäller även på resor, vanligtvis i ett år. Kontrollera också vilket avbeställningsskydd du har – i din hemförsäkring, den separata reseförsäkringen eller genom försäkringen som kan ingå i ditt betal- eller kreditkort.</a:t>
            </a:r>
          </a:p>
          <a:p>
            <a:pPr algn="l"/>
            <a:endParaRPr lang="sv-SE" b="1" i="0" dirty="0">
              <a:solidFill>
                <a:srgbClr val="22252A"/>
              </a:solidFill>
              <a:effectLst/>
            </a:endParaRPr>
          </a:p>
          <a:p>
            <a:pPr algn="l"/>
            <a:r>
              <a:rPr lang="sv-SE" b="1" i="0" dirty="0">
                <a:solidFill>
                  <a:srgbClr val="22252A"/>
                </a:solidFill>
                <a:effectLst/>
              </a:rPr>
              <a:t>Avsteg från huvudregeln olovligen brutit sig in – Stöld med nyckel av vårdpersonal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Huvudregeln olovligen brutit sig in, beviskrav brytmärken och polisanmälan.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Avsteg från huvudregeln gäller om man är i behov av hemtjänst i sitt hem, eller flyttat till servicehem med vårdpersonal, som har nyckel till din bostad.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Samtliga försäkringsbolag ersätter då stöld som skett av vårdpersonal som har nyckel till bostaden (i gruppboenden, vårdboenden eller hos dem som har hemtjänst) i grundskyddet dvs i en basförsäkring. Vissa bolag har dock maxbelopp t ex 100 000 kr medans andra gäller det ursprungliga försäkringsbeloppet. </a:t>
            </a:r>
          </a:p>
          <a:p>
            <a:pPr algn="l"/>
            <a:endParaRPr lang="sv-SE" b="1" i="0" dirty="0">
              <a:solidFill>
                <a:srgbClr val="22252A"/>
              </a:solidFill>
              <a:effectLst/>
            </a:endParaRPr>
          </a:p>
          <a:p>
            <a:pPr algn="l"/>
            <a:r>
              <a:rPr lang="sv-SE" b="1" i="0" dirty="0">
                <a:solidFill>
                  <a:srgbClr val="22252A"/>
                </a:solidFill>
                <a:effectLst/>
              </a:rPr>
              <a:t>Olycksfallstillägg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Frågan om den som flyttar till ett boende ska behålla sin olycksfallsförsäkring kan också dyka upp. En sådan försäkring kan vara värdefull att ha, särskilt om personen har en ökad risk att råka ut för fallskador på grund av ålder eller sjukdom. Vissa olycksfallsförsäkringar upphör dock vid en viss ålder och då bör man i stället för att behålla en som kanske snart upphör fundera på att byta till en som gäller livet ut, om det är möjligt. Visst kan ”sjukdomsrelaterade” olycksfall leda till att man inte får ersättning, om sjukdomen orsakade fallet, men utgångspunkten är att det ofta är ett ersättningsbart olycksfall om man ramlar. Många gånger uppstår kanske inte så höga kostnader, men särskilt tandskador kan ändå bli dyra och eventuellt då ersättas av försäkringen.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44463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753498"/>
            <a:ext cx="5438140" cy="4995983"/>
          </a:xfrm>
        </p:spPr>
        <p:txBody>
          <a:bodyPr/>
          <a:lstStyle/>
          <a:p>
            <a:pPr algn="l"/>
            <a:r>
              <a:rPr lang="sv-SE" b="1" i="0" dirty="0">
                <a:solidFill>
                  <a:srgbClr val="22252A"/>
                </a:solidFill>
                <a:effectLst/>
                <a:latin typeface="+mn-lt"/>
              </a:rPr>
              <a:t>En besöksförsäkring - individuell medicinsk reseförsäkring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Om du vill besöka Sverige och kommer från ett land där Sverige kräver visum är ett av kraven för att få visum att du har en besöksförsäkring (individuell, medicinsk reseförsäkring). Besöksförsäkringar täcker kostnader på minst 30 000 Euro för bland annat akut sjukvård och vårdtransport till hemlandet. Besöksförsäkringen måste köpas före inresan till Sverige. Den kan köpas antingen i hemlandet eller i Sverige. Besöksförsäkringen kan köpas hos ett fåtal försäkringsbolag i Sverige. De visas i vår jämförelse av besöksförsäkringar.</a:t>
            </a:r>
          </a:p>
          <a:p>
            <a:pPr algn="l"/>
            <a:endParaRPr lang="sv-SE" b="0" i="0" dirty="0">
              <a:solidFill>
                <a:srgbClr val="22252A"/>
              </a:solidFill>
              <a:effectLst/>
              <a:latin typeface="+mn-lt"/>
            </a:endParaRPr>
          </a:p>
          <a:p>
            <a:pPr algn="l"/>
            <a:r>
              <a:rPr lang="sv-SE" b="1" i="0" dirty="0">
                <a:solidFill>
                  <a:srgbClr val="22252A"/>
                </a:solidFill>
                <a:effectLst/>
                <a:latin typeface="+mn-lt"/>
              </a:rPr>
              <a:t>EU medborgare </a:t>
            </a:r>
          </a:p>
          <a:p>
            <a:pPr algn="l"/>
            <a:r>
              <a:rPr lang="sv-SE" b="0" i="0" dirty="0">
                <a:solidFill>
                  <a:srgbClr val="22252A"/>
                </a:solidFill>
                <a:effectLst/>
                <a:latin typeface="+mn-lt"/>
              </a:rPr>
              <a:t>Även för dig som är EU-medborgare eller kommer från ett annat land där det inte krävs visum för att besöka Sverige kan det också vara bra att ha en besöksförsäkring. Den innehåller ett bredare skydd t ex för hemtransport, än vad EU-kortet innehåller.</a:t>
            </a:r>
          </a:p>
          <a:p>
            <a:pPr algn="l"/>
            <a:endParaRPr lang="sv-SE" dirty="0">
              <a:latin typeface="+mn-lt"/>
            </a:endParaRPr>
          </a:p>
          <a:p>
            <a:r>
              <a:rPr lang="sv-SE" b="1" dirty="0">
                <a:latin typeface="+mn-lt"/>
              </a:rPr>
              <a:t>Migrationsverket</a:t>
            </a:r>
          </a:p>
          <a:p>
            <a:r>
              <a:rPr lang="sv-SE" dirty="0">
                <a:latin typeface="+mn-lt"/>
              </a:rPr>
              <a:t>Ska du stanna i Sverige längre tid än 90 dagar, kontakta Migrationsverket för mer information om vad som gäller för dig. I vår jämförelse av besöksförsäkringar på vår webbplats kan du se vilka svenska försäkringsbolag som säljer besöksförsäkringar. </a:t>
            </a:r>
          </a:p>
          <a:p>
            <a:r>
              <a:rPr lang="sv-SE" dirty="0">
                <a:latin typeface="+mn-lt"/>
              </a:rPr>
              <a:t>Du kan läsa mer om krav för att få visum till Sverige hos Migrationsverket. </a:t>
            </a:r>
          </a:p>
          <a:p>
            <a:r>
              <a:rPr lang="sv-SE" dirty="0">
                <a:latin typeface="+mn-lt"/>
              </a:rPr>
              <a:t>Kontakta också Migrationsverket för mer information om du ska stanna i Sverige längre än 90 dagar gällande bl. a. ansökan om uppehållstillstånd och besöksförsäkring. </a:t>
            </a:r>
          </a:p>
          <a:p>
            <a:endParaRPr lang="sv-SE" dirty="0">
              <a:latin typeface="+mn-lt"/>
            </a:endParaRPr>
          </a:p>
          <a:p>
            <a:r>
              <a:rPr lang="sv-SE" dirty="0">
                <a:latin typeface="+mn-lt"/>
              </a:rPr>
              <a:t>Invånare i dessa länder och territorier enligt nedan länk behöver visum för att besöka Sverige.</a:t>
            </a:r>
          </a:p>
          <a:p>
            <a:r>
              <a:rPr lang="sv-SE" dirty="0">
                <a:latin typeface="+mn-lt"/>
              </a:rPr>
              <a:t>https://www.regeringen.se/regeringens-politik/migration-och-asyl/lander-och-territorier-vars-medborgare-behover-visum-for-inresa-i-sverige/</a:t>
            </a:r>
            <a:br>
              <a:rPr lang="sv-SE" dirty="0">
                <a:latin typeface="+mn-lt"/>
              </a:rPr>
            </a:br>
            <a:endParaRPr lang="sv-SE" dirty="0">
              <a:latin typeface="+mn-lt"/>
            </a:endParaRP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37513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46428"/>
          </a:xfrm>
        </p:spPr>
        <p:txBody>
          <a:bodyPr/>
          <a:lstStyle/>
          <a:p>
            <a:pPr algn="l"/>
            <a:r>
              <a:rPr lang="sv-SE" b="1" i="0" dirty="0">
                <a:solidFill>
                  <a:srgbClr val="22252A"/>
                </a:solidFill>
                <a:effectLst/>
              </a:rPr>
              <a:t>Du kan exempelvis klaga på försäkringsbolaget om du:</a:t>
            </a:r>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indent="-171450"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Hur lång tid får skaderegleringen ta?</a:t>
            </a:r>
          </a:p>
          <a:p>
            <a:pPr algn="l"/>
            <a:r>
              <a:rPr lang="sv-SE" b="0" i="0" dirty="0">
                <a:solidFill>
                  <a:srgbClr val="22252A"/>
                </a:solidFill>
                <a:effectLst/>
              </a:rPr>
              <a:t>I försäkringsavtalslagen, FAL, står det inte hur lång tid skaderegleringen får ta, men försäkringsbolaget ska vara aktivt, vilket innebär att de har en skyldighet att utreda ärendet. Ersättning ska betalas senast en månad efter det du lagt fram den utredning som kan begäras av dig. Kravet på vad som kan begäras av dig har satts lågt i avgöranden från Allmänna reklamationsnämnden.</a:t>
            </a:r>
          </a:p>
          <a:p>
            <a:pPr algn="l"/>
            <a:endParaRPr lang="sv-SE" b="0" i="0" dirty="0">
              <a:solidFill>
                <a:srgbClr val="22252A"/>
              </a:solidFill>
              <a:effectLst/>
            </a:endParaRPr>
          </a:p>
          <a:p>
            <a:pPr algn="l"/>
            <a:r>
              <a:rPr lang="sv-SE" b="1" i="0" dirty="0">
                <a:solidFill>
                  <a:srgbClr val="22252A"/>
                </a:solidFill>
                <a:effectLst/>
              </a:rPr>
              <a:t>Missnöjd med handläggningstiden?</a:t>
            </a:r>
          </a:p>
          <a:p>
            <a:pPr algn="l"/>
            <a:r>
              <a:rPr lang="sv-SE" b="0" i="0" dirty="0">
                <a:solidFill>
                  <a:srgbClr val="22252A"/>
                </a:solidFill>
                <a:effectLst/>
              </a:rPr>
              <a:t>Det finns en stegvis process du ska följa om handläggningen tar för lång tid och du kan ha rätt till dröjsmålsränta.</a:t>
            </a:r>
          </a:p>
          <a:p>
            <a:pPr algn="l"/>
            <a:endParaRPr lang="sv-SE" b="0" i="0" dirty="0">
              <a:solidFill>
                <a:srgbClr val="22252A"/>
              </a:solidFill>
              <a:effectLst/>
            </a:endParaRPr>
          </a:p>
          <a:p>
            <a:pPr algn="l"/>
            <a:r>
              <a:rPr lang="sv-SE" b="0" i="0" dirty="0">
                <a:solidFill>
                  <a:srgbClr val="22252A"/>
                </a:solidFill>
                <a:effectLst/>
              </a:rPr>
              <a:t>När du inte får kontakt med din skadereglerare, inte får några besked eller är missnöjd med bemötandet från ditt försäkringsbolag ska du i första hand kontakta skadereglerarens chef. 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solidFill>
                <a:srgbClr val="22252A"/>
              </a:solidFill>
              <a:effectLst/>
            </a:endParaRPr>
          </a:p>
          <a:p>
            <a:pPr algn="l"/>
            <a:r>
              <a:rPr lang="sv-SE" b="1" i="0" dirty="0">
                <a:solidFill>
                  <a:srgbClr val="22252A"/>
                </a:solidFill>
                <a:effectLst/>
              </a:rPr>
              <a:t>Dröjsmålsränta</a:t>
            </a:r>
          </a:p>
          <a:p>
            <a:pPr algn="l"/>
            <a:r>
              <a:rPr lang="sv-SE" b="0" i="0" dirty="0">
                <a:solidFill>
                  <a:srgbClr val="22252A"/>
                </a:solidFill>
                <a:effectLst/>
              </a:rPr>
              <a:t>Efter en månad från det att du lämnat in alla handlingar som behövs för skaderegleringen kan du ha rätt till dröjsmålsränta om bolaget inte betalar ersättning i tid. Det gäller bara om du ska få kontant ersättning, inte om bolaget exempelvis ska reparera din skadade egendom. Dröjsmålsräntan beräknas enligt räntelagen och är referensräntan plus 8 procent i årlig ränta. Om referensräntan t ex är 3 procent blir räntan 10 procent (8+3). </a:t>
            </a:r>
          </a:p>
          <a:p>
            <a:pPr algn="l"/>
            <a:endParaRPr lang="sv-SE" b="0" i="0" dirty="0">
              <a:solidFill>
                <a:srgbClr val="22252A"/>
              </a:solidFill>
              <a:effectLst/>
            </a:endParaRPr>
          </a:p>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Klaga i 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https://www.konsumenternas.se/konsumentstod/klaga-angra-anmal/klaga-i-ett-forsakringsarende/</a:t>
            </a: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2"/>
            <a:ext cx="5438140" cy="434209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Urval i presentationsbilden är utifrån de vanligast förekommande nämnderna. Vilken nämnd du ska vända dig till beror på vad ärendet handlar 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r>
              <a:rPr lang="sv-SE" b="1" i="0" dirty="0">
                <a:solidFill>
                  <a:srgbClr val="22252A"/>
                </a:solidFill>
                <a:effectLst/>
              </a:rPr>
              <a:t>Svensk Försäkrings Nämnder - Branschorganisation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Svensk Försäkrings Nämnder hanterar branschens frivilliga prövningsnämnder som bland annat prövar tvister inom sjuk-, olycksfalls-, rättsskydds- och ansvarsförsäkring. Deras huvuduppgift är att verka för en enhetlig praxis, huvudsakligen inom villkorsförsäkring.</a:t>
            </a:r>
          </a:p>
          <a:p>
            <a:pPr algn="l"/>
            <a:r>
              <a:rPr lang="sv-SE" b="0" i="0" dirty="0">
                <a:solidFill>
                  <a:srgbClr val="22252A"/>
                </a:solidFill>
                <a:effectLst/>
              </a:rPr>
              <a:t>Om du är missnöjd med beslutet även efter att försäkringsbolaget omprövat ditt ärende kan du välja att vända dig till en extern nämnd. Prövningen är alltid kostnadsfri för dig som konsument.</a:t>
            </a:r>
          </a:p>
          <a:p>
            <a:pPr algn="l"/>
            <a:endParaRPr lang="sv-SE" dirty="0">
              <a:solidFill>
                <a:srgbClr val="22252A"/>
              </a:solidFill>
            </a:endParaRPr>
          </a:p>
          <a:p>
            <a:pPr>
              <a:tabLst>
                <a:tab pos="214313" algn="l"/>
              </a:tabLst>
            </a:pPr>
            <a:r>
              <a:rPr lang="sv-SE" sz="1200" b="1" i="0" kern="1200" dirty="0">
                <a:solidFill>
                  <a:srgbClr val="22252A"/>
                </a:solidFill>
                <a:effectLst/>
                <a:ea typeface="+mn-ea"/>
                <a:cs typeface="+mn-cs"/>
              </a:rPr>
              <a:t>Allmänna reklamationsnämnden (ARN)</a:t>
            </a:r>
          </a:p>
          <a:p>
            <a:pPr>
              <a:tabLst>
                <a:tab pos="214313" algn="l"/>
              </a:tabLst>
            </a:pPr>
            <a:r>
              <a:rPr lang="sv-SE" sz="1200" b="0" i="0" kern="1200" dirty="0">
                <a:solidFill>
                  <a:srgbClr val="22252A"/>
                </a:solidFill>
                <a:effectLst/>
                <a:ea typeface="+mn-ea"/>
                <a:cs typeface="+mn-cs"/>
              </a:rPr>
              <a:t>En </a:t>
            </a:r>
            <a:r>
              <a:rPr lang="sv-SE" b="0" i="0" dirty="0">
                <a:solidFill>
                  <a:srgbClr val="22252A"/>
                </a:solidFill>
                <a:effectLst/>
              </a:rPr>
              <a:t>statlig myndighet som kan pröva de flesta tvister mellan en konsument och ett företag. Från och med den 1 augusti 2024 måste den som vill anmäla ett ärende till ARN betala en avgift. Avgiften är 150 kr. Men en förutsättning är att värdet på det man tvistar om överstiger 2 000 kronor eller att ärendet har principiell betydelse. Det måste också finnas ett avtalsförhållande mellan konsumenten och företaget. För att ARN ska pröva en tvist om en gruppförsäkring måste försäkringen ha varit frivillig. Den får alltså inte ingå i t ex en medlemsavgift utan du ska på eget bevåg ha anslutit dig till försäkringen och betalat för den separat. Du kan bara få ARN att pröva din rätt till att teckna eller behålla försäkringen om du samtidigt har ett ekonomiskt krav på ersättning från försäkringen.</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Om det krävs en medicinsk bedömning kan ditt ärende prövas av några olika nämnder:</a:t>
            </a: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Personförsäkringsnämnden (PFN) </a:t>
            </a:r>
            <a:r>
              <a:rPr lang="sv-SE" b="0" i="0" dirty="0">
                <a:solidFill>
                  <a:srgbClr val="22252A"/>
                </a:solidFill>
                <a:effectLst/>
              </a:rPr>
              <a:t>prövar ärenden där konsumenter exempelvis krävt ersättning från sin sjuk- och olycksfallsförsäkring. </a:t>
            </a:r>
          </a:p>
          <a:p>
            <a:pPr algn="l">
              <a:buFont typeface="Arial" panose="020B0604020202020204" pitchFamily="34" charset="0"/>
              <a:buNone/>
            </a:pPr>
            <a:r>
              <a:rPr lang="sv-SE" b="1" i="0" dirty="0">
                <a:solidFill>
                  <a:srgbClr val="22252A"/>
                </a:solidFill>
                <a:effectLst/>
              </a:rPr>
              <a:t>Trafikskadenämnden (TFN) </a:t>
            </a:r>
            <a:r>
              <a:rPr lang="sv-SE" b="0" i="0" dirty="0">
                <a:solidFill>
                  <a:srgbClr val="22252A"/>
                </a:solidFill>
                <a:effectLst/>
              </a:rPr>
              <a:t>prövar skador som uppkommit i följd av trafik. </a:t>
            </a:r>
          </a:p>
          <a:p>
            <a:pPr algn="l">
              <a:buFont typeface="Arial" panose="020B0604020202020204" pitchFamily="34" charset="0"/>
              <a:buNone/>
            </a:pPr>
            <a:r>
              <a:rPr lang="sv-SE" b="1" i="0" dirty="0">
                <a:solidFill>
                  <a:srgbClr val="22252A"/>
                </a:solidFill>
                <a:effectLst/>
              </a:rPr>
              <a:t>Ansvarsförsäkringens personskadenämnd (APN) </a:t>
            </a:r>
            <a:r>
              <a:rPr lang="sv-SE" b="0" i="0" dirty="0">
                <a:solidFill>
                  <a:srgbClr val="22252A"/>
                </a:solidFill>
                <a:effectLst/>
              </a:rPr>
              <a:t>prövar ärenden om det är ett ärende där konsumenten kan ha rätt till ersättning för en personskada genom skadestånd,  exempelvis efter en halkolycka som uppstått genom bristfällig snöröjning eller halkbekämpning.</a:t>
            </a:r>
          </a:p>
          <a:p>
            <a:pPr algn="l">
              <a:buFont typeface="Arial" panose="020B0604020202020204" pitchFamily="34" charset="0"/>
              <a:buNone/>
            </a:pPr>
            <a:r>
              <a:rPr lang="sv-SE" b="1" i="0" dirty="0">
                <a:solidFill>
                  <a:srgbClr val="22252A"/>
                </a:solidFill>
                <a:effectLst/>
              </a:rPr>
              <a:t>Patientskadenämnden (PSN) </a:t>
            </a:r>
            <a:r>
              <a:rPr lang="sv-SE" b="0" i="0" dirty="0">
                <a:solidFill>
                  <a:srgbClr val="22252A"/>
                </a:solidFill>
                <a:effectLst/>
              </a:rPr>
              <a:t>prövar skador som uppkommit i samband med vård eller behandling. </a:t>
            </a:r>
          </a:p>
          <a:p>
            <a:pPr algn="l">
              <a:buFont typeface="Arial" panose="020B0604020202020204" pitchFamily="34" charset="0"/>
              <a:buNone/>
            </a:pPr>
            <a:r>
              <a:rPr lang="sv-SE" b="1" i="0" dirty="0" err="1">
                <a:solidFill>
                  <a:srgbClr val="22252A"/>
                </a:solidFill>
                <a:effectLst/>
              </a:rPr>
              <a:t>Läkemedelskadenämnden</a:t>
            </a:r>
            <a:r>
              <a:rPr lang="sv-SE" b="0" i="0" dirty="0">
                <a:solidFill>
                  <a:srgbClr val="22252A"/>
                </a:solidFill>
                <a:effectLst/>
              </a:rPr>
              <a:t> prövar skador till följd av behandling med ett läkemedel.  </a:t>
            </a:r>
          </a:p>
          <a:p>
            <a:pPr algn="l">
              <a:buFont typeface="Arial" panose="020B0604020202020204" pitchFamily="34" charset="0"/>
              <a:buNone/>
            </a:pPr>
            <a:r>
              <a:rPr lang="sv-SE" b="1" i="0" dirty="0">
                <a:solidFill>
                  <a:srgbClr val="22252A"/>
                </a:solidFill>
                <a:effectLst/>
              </a:rPr>
              <a:t>Nämnden för Rättsskyddsfrågor </a:t>
            </a:r>
            <a:r>
              <a:rPr lang="sv-SE" b="0" i="0" dirty="0">
                <a:solidFill>
                  <a:srgbClr val="22252A"/>
                </a:solidFill>
                <a:effectLst/>
              </a:rPr>
              <a:t>kan pröva omfattningen av rättsskyddsförsäkringen och ersättning för juridiskt ombud från trafikförsäkringen. </a:t>
            </a:r>
          </a:p>
          <a:p>
            <a:pPr algn="l">
              <a:buFont typeface="Arial" panose="020B0604020202020204" pitchFamily="34" charset="0"/>
              <a:buNone/>
            </a:pPr>
            <a:r>
              <a:rPr lang="sv-SE" b="1" i="0" dirty="0">
                <a:solidFill>
                  <a:srgbClr val="22252A"/>
                </a:solidFill>
                <a:effectLst/>
              </a:rPr>
              <a:t>Advokatsamfundets Konsumenttvistnämnd </a:t>
            </a:r>
            <a:r>
              <a:rPr lang="sv-SE" b="0" i="0" dirty="0">
                <a:solidFill>
                  <a:srgbClr val="22252A"/>
                </a:solidFill>
                <a:effectLst/>
              </a:rPr>
              <a:t>prövar arvodestvister.</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Domstol </a:t>
            </a:r>
          </a:p>
          <a:p>
            <a:pPr algn="l">
              <a:buFont typeface="Arial" panose="020B0604020202020204" pitchFamily="34" charset="0"/>
              <a:buNone/>
            </a:pPr>
            <a:r>
              <a:rPr lang="sv-SE" b="0" i="0" dirty="0">
                <a:solidFill>
                  <a:srgbClr val="22252A"/>
                </a:solidFill>
                <a:effectLst/>
              </a:rPr>
              <a:t>Du kan även gå vidare till domstol. Tänk då på att du oftast kan använda rättsskyddet i din hemförsäkring, men kontakta gärna det försäkringsbolag där </a:t>
            </a:r>
            <a:r>
              <a:rPr lang="sv-SE" sz="1200" b="0" i="0" kern="1200" dirty="0">
                <a:solidFill>
                  <a:srgbClr val="22252A"/>
                </a:solidFill>
                <a:effectLst/>
                <a:ea typeface="+mn-ea"/>
                <a:cs typeface="+mn-cs"/>
              </a:rPr>
              <a:t>du har din hemförsäkring innan du anlitar ett ombud. </a:t>
            </a:r>
          </a:p>
          <a:p>
            <a:pPr algn="l"/>
            <a:endParaRPr lang="sv-SE" sz="1200" b="0" i="0" kern="1200" dirty="0">
              <a:solidFill>
                <a:srgbClr val="22252A"/>
              </a:solidFill>
              <a:effectLst/>
              <a:ea typeface="+mn-ea"/>
              <a:cs typeface="+mn-cs"/>
            </a:endParaRPr>
          </a:p>
          <a:p>
            <a:pPr algn="l"/>
            <a:endParaRPr lang="sv-SE" sz="1200" b="0"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87599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4903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 noggrann vid ansökan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ju blivit kontaktade av relativt många konsumenter som av olika anledningar har tecknat försäkringar som de inte kan använda sig av. Det går fort vid ansökan och det blir missförstånd när de tecknar. Konsumenter har missuppfattat teckningskraven när konsumenten fick en fråga om sin anställning. Konsumenten hade bara en projektanställning men bolaget uppfattade det som en tillsvidareanställning. Försäkringsförmedlarna vid t ex banken är ofta ivriga att sälja försäkringen så missförstånd kan uppstå med att kraven är uppfyllda. Vi har också blivit kontaktade av konsumenter som var sjukskrivna vid tecknandet eller till och med hade sjukersättning men ändå fick teckna försäkringen. </a:t>
            </a:r>
            <a:r>
              <a:rPr lang="sv-SE" b="0" i="0" dirty="0">
                <a:solidFill>
                  <a:schemeClr val="tx1"/>
                </a:solidFill>
                <a:effectLst/>
              </a:rPr>
              <a:t> </a:t>
            </a:r>
            <a:r>
              <a:rPr lang="sv-SE" b="0" i="0" dirty="0">
                <a:solidFill>
                  <a:srgbClr val="22252A"/>
                </a:solidFill>
                <a:effectLst/>
              </a:rPr>
              <a:t>. </a:t>
            </a:r>
          </a:p>
          <a:p>
            <a:pPr algn="l"/>
            <a:endParaRPr lang="sv-SE" b="0" i="0" dirty="0">
              <a:solidFill>
                <a:srgbClr val="22252A"/>
              </a:solidFill>
              <a:effectLst/>
            </a:endParaRPr>
          </a:p>
          <a:p>
            <a:r>
              <a:rPr lang="sv-SE" b="1" dirty="0"/>
              <a:t>Vad ersätter en låneskyddsförsäkring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Låneskydd är en försäkring kopplad till ett lån. Försäkringen ska göra det möjligt att betala lånet även om du blir arbetslös, inte kan arbeta efter ett olycksfall eller en sjukdom eller om den du delar lånet med dör. </a:t>
            </a:r>
            <a:r>
              <a:rPr lang="sv-SE" dirty="0"/>
              <a:t>Ska täcka en del av månatliga lånekostnader såsom ränta och amortering. </a:t>
            </a:r>
            <a:r>
              <a:rPr lang="sv-SE" b="0" i="0" dirty="0">
                <a:solidFill>
                  <a:srgbClr val="22252A"/>
                </a:solidFill>
                <a:effectLst/>
              </a:rPr>
              <a:t>Ofta har försäkringen ett maximalt ersättningsbelopp, som ibland minskar ju äldre du blir. Låneskyddet upphör att gälla vid en viss ålder, som står i försäkringsvillkoren. Läs därför noga igenom försäkringsvillkoren innan du tecknar ett låneskydd. Priset (premien) för försäkringen beror på bland annat på hur gammal du är och hur stort försäkringsbelopp du väljer.</a:t>
            </a:r>
          </a:p>
          <a:p>
            <a:pPr algn="l"/>
            <a:endParaRPr lang="sv-SE" sz="1200" b="1" i="0" kern="1200" dirty="0">
              <a:solidFill>
                <a:srgbClr val="22252A"/>
              </a:solidFill>
              <a:effectLst/>
              <a:ea typeface="+mn-ea"/>
              <a:cs typeface="+mn-cs"/>
            </a:endParaRPr>
          </a:p>
          <a:p>
            <a:pPr algn="l"/>
            <a:r>
              <a:rPr lang="sv-SE" sz="1200" b="1" i="0" kern="1200" dirty="0">
                <a:solidFill>
                  <a:srgbClr val="22252A"/>
                </a:solidFill>
                <a:effectLst/>
                <a:ea typeface="+mn-ea"/>
                <a:cs typeface="+mn-cs"/>
              </a:rPr>
              <a:t>Krav hälsodeklaration</a:t>
            </a:r>
          </a:p>
          <a:p>
            <a:pPr algn="l"/>
            <a:r>
              <a:rPr lang="sv-SE" sz="1200" b="0" i="0" kern="1200" dirty="0">
                <a:solidFill>
                  <a:srgbClr val="22252A"/>
                </a:solidFill>
                <a:effectLst/>
                <a:ea typeface="+mn-ea"/>
                <a:cs typeface="+mn-cs"/>
              </a:rPr>
              <a:t>Vid ansökan krävs ofta hälsodeklaration. Vid sjukhistorik finns risk för nekad försäkring eller förhöjd premie. </a:t>
            </a:r>
          </a:p>
          <a:p>
            <a:endParaRPr lang="sv-SE" dirty="0"/>
          </a:p>
          <a:p>
            <a:r>
              <a:rPr lang="sv-SE" b="1" dirty="0"/>
              <a:t>Teckningskrav för låneskyddsförsäkringar och inkomstförsäkringar</a:t>
            </a:r>
          </a:p>
          <a:p>
            <a:pPr marL="171450" indent="-171450">
              <a:buFont typeface="Arial" panose="020B0604020202020204" pitchFamily="34" charset="0"/>
              <a:buChar char="•"/>
            </a:pPr>
            <a:r>
              <a:rPr lang="sv-SE" dirty="0"/>
              <a:t>Medlem i a-kassan och inskriven i svenska Försäkringskassan</a:t>
            </a:r>
          </a:p>
          <a:p>
            <a:pPr marL="171450" indent="-171450">
              <a:buFont typeface="Arial" panose="020B0604020202020204" pitchFamily="34" charset="0"/>
              <a:buChar char="•"/>
            </a:pPr>
            <a:r>
              <a:rPr lang="sv-SE" dirty="0"/>
              <a:t>Bosatt och folkbokförd i Sverige</a:t>
            </a:r>
          </a:p>
          <a:p>
            <a:pPr marL="171450" indent="-171450">
              <a:buFont typeface="Arial" panose="020B0604020202020204" pitchFamily="34" charset="0"/>
              <a:buChar char="•"/>
            </a:pPr>
            <a:r>
              <a:rPr lang="sv-SE" dirty="0"/>
              <a:t>Ingen kännedom om kommande varsel, arbetslöshet (eller sjukskrivning – sjukförsäkring)</a:t>
            </a:r>
          </a:p>
          <a:p>
            <a:pPr marL="171450" indent="-171450">
              <a:buFont typeface="Arial" panose="020B0604020202020204" pitchFamily="34" charset="0"/>
              <a:buChar char="•"/>
            </a:pPr>
            <a:r>
              <a:rPr lang="sv-SE" dirty="0"/>
              <a:t>Ålderskrav  - normalt 18 till 64 år</a:t>
            </a:r>
          </a:p>
          <a:p>
            <a:pPr marL="171450" indent="-171450">
              <a:buFont typeface="Arial" panose="020B0604020202020204" pitchFamily="34" charset="0"/>
              <a:buChar char="•"/>
            </a:pPr>
            <a:r>
              <a:rPr lang="sv-SE" dirty="0"/>
              <a:t>Frisk och fullt arbetsför - en viss angiven tid före tecknandet – hälsodeklaration (sjukförsäkring)</a:t>
            </a:r>
          </a:p>
          <a:p>
            <a:pPr marL="171450" indent="-171450">
              <a:buFont typeface="Arial" panose="020B0604020202020204" pitchFamily="34" charset="0"/>
              <a:buChar char="•"/>
            </a:pPr>
            <a:r>
              <a:rPr lang="sv-SE" dirty="0"/>
              <a:t>Inför tecknande av en sjukförsäkring brukar bolaget normalt kräva att sökanden fyller i en hälsodeklaration</a:t>
            </a:r>
          </a:p>
          <a:p>
            <a:endParaRPr lang="sv-SE" dirty="0"/>
          </a:p>
          <a:p>
            <a:r>
              <a:rPr lang="sv-SE" b="1" dirty="0"/>
              <a:t>Teckningskrav för låneskyddsförsäkringar</a:t>
            </a:r>
          </a:p>
          <a:p>
            <a:r>
              <a:rPr lang="sv-SE" dirty="0"/>
              <a:t>Krav som i inkomstförsäkringarna, </a:t>
            </a:r>
            <a:r>
              <a:rPr lang="sv-SE" i="1" dirty="0"/>
              <a:t>dessutom t</a:t>
            </a:r>
            <a:r>
              <a:rPr lang="sv-SE" dirty="0"/>
              <a:t>illsvidareanställning på exempelvis minst 22 timmar per vecka en viss angiven tid före tecknandet. Tiden brukar vanligtvis vara sex månader.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 </a:t>
            </a:r>
            <a:r>
              <a:rPr lang="sv-SE" b="1" i="0" dirty="0">
                <a:effectLst/>
              </a:rPr>
              <a:t>ARN 2011-08691 - Premien ska återbetalas då bolaget inte har burit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Sammanfattning: Konsument nekades ersättning från inkomstförsäkring p.g.a. ej uppfyllda kvalifikationskrav. ARN konstaterade att bolaget felaktigt fortsatt kräva premier utan risk för ersättning och rekommenderade återbetalning av premierna till konsumenten.</a:t>
            </a:r>
            <a:endParaRPr lang="sv-SE" b="0" i="0" dirty="0">
              <a:effectLst/>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71588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6130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a typeface="Arial" charset="0"/>
                <a:cs typeface="Arial" charset="0"/>
              </a:rPr>
              <a:t>Trafik-, halkolycka, patientskada</a:t>
            </a:r>
          </a:p>
          <a:p>
            <a:pPr algn="l"/>
            <a:r>
              <a:rPr lang="sv-SE" b="0" i="0" dirty="0">
                <a:solidFill>
                  <a:srgbClr val="22252A"/>
                </a:solidFill>
                <a:effectLst/>
              </a:rPr>
              <a:t>Om du blivit skadad i trafiken, i vården eller om någon har skadat dig av vårdslöshet kan du ha rätt till skadestånd. Detsamma gäller om du skadar dig på grund av att till exempel kommunen inte sandat när det är ishalka eller när en butik inte varnat för nivåskillnad i golvet i en butik. </a:t>
            </a:r>
            <a:r>
              <a:rPr lang="sv-SE" sz="1200" b="0" i="0" kern="1200" dirty="0">
                <a:solidFill>
                  <a:srgbClr val="22252A"/>
                </a:solidFill>
                <a:effectLst/>
                <a:ea typeface="+mn-ea"/>
                <a:cs typeface="+mn-cs"/>
              </a:rPr>
              <a:t>Trafikförsäkringen ger både förare och passagerare ersättning om de skadas i trafiken, oavsett vilket sorts trafikförsäkringspliktigt fordon som orsakat skadan och oavsett vem som är vållande. Dessutom ersätts också cyklister eller gångtrafikanter som blivit påkörda. </a:t>
            </a:r>
          </a:p>
          <a:p>
            <a:pPr algn="l"/>
            <a:endParaRPr lang="sv-SE" i="0" dirty="0">
              <a:solidFill>
                <a:srgbClr val="22252A"/>
              </a:solidFill>
              <a:effectLst/>
            </a:endParaRPr>
          </a:p>
          <a:p>
            <a:pPr algn="l"/>
            <a:r>
              <a:rPr lang="sv-SE" b="1" i="0" dirty="0">
                <a:solidFill>
                  <a:srgbClr val="22252A"/>
                </a:solidFill>
                <a:effectLst/>
              </a:rPr>
              <a:t>Fastighetsägare, butiksägare och kommuner har ett ansvar</a:t>
            </a:r>
          </a:p>
          <a:p>
            <a:pPr algn="l"/>
            <a:r>
              <a:rPr lang="sv-SE" b="0" i="0" dirty="0">
                <a:solidFill>
                  <a:srgbClr val="22252A"/>
                </a:solidFill>
                <a:effectLst/>
              </a:rPr>
              <a:t>Fastighetsägare och kommuner har en skyldighet att underhålla den mark de ansvarar för. Det innebär till exempel att de ska se till att gångvägar inte är hala och att det inte finns hål eller ojämnheter. Samma sak gäller vid fastighetsentréer. Om du blir skadad  på grund av att de ansvariga inte  vidtagit rätt åtgärder kan du  ha rätt till ersättning. Om du halkar på ett vått, </a:t>
            </a:r>
            <a:r>
              <a:rPr lang="sv-SE" b="0" i="0" dirty="0" err="1">
                <a:solidFill>
                  <a:srgbClr val="22252A"/>
                </a:solidFill>
                <a:effectLst/>
              </a:rPr>
              <a:t>nystädat</a:t>
            </a:r>
            <a:r>
              <a:rPr lang="sv-SE" b="0" i="0" dirty="0">
                <a:solidFill>
                  <a:srgbClr val="22252A"/>
                </a:solidFill>
                <a:effectLst/>
              </a:rPr>
              <a:t> golv eller på grund av att det ligger frukt på golvet inne i exempelvis en butik eller restaurang kan du ha rätt till skadestånd. Det krävs dock att butiks- eller restaurangägaren anses ha varit vårdslös. Det kan anses vårdslöst om butiken inte sätter upp varningsskyltar om att golvet är halt eller regelbundet sopar bort frukt som faller ner på golvet.</a:t>
            </a:r>
          </a:p>
          <a:p>
            <a:pPr algn="l"/>
            <a:endParaRPr lang="sv-SE" b="0" i="0" dirty="0">
              <a:solidFill>
                <a:srgbClr val="22252A"/>
              </a:solidFill>
              <a:effectLst/>
            </a:endParaRPr>
          </a:p>
          <a:p>
            <a:pPr algn="l"/>
            <a:r>
              <a:rPr lang="sv-SE" b="1" i="0" dirty="0">
                <a:solidFill>
                  <a:srgbClr val="22252A"/>
                </a:solidFill>
                <a:effectLst/>
              </a:rPr>
              <a:t>Skadestånd</a:t>
            </a:r>
          </a:p>
          <a:p>
            <a:pPr algn="l"/>
            <a:r>
              <a:rPr lang="sv-SE" b="0" i="0" dirty="0">
                <a:solidFill>
                  <a:srgbClr val="22252A"/>
                </a:solidFill>
                <a:effectLst/>
              </a:rPr>
              <a:t>Skadeståndet ska ersätta både det fysiska och psykiska lidande som skadan innebär; dessutom de merkostnader, inkomstförluster och bestående besvär som den orsakar. Tanken med skadeståndsersättning är att du ska hamna i samma ekonomiska situation som om skadan inte hade inträffat. I vissa fall kan skadeståndet betalas ut från en försäkring. Om du skadats i trafiken ska ersättningen betalas ut från din egen eller de andra inblandades trafikförsäkring. På liknande sätt ska ersättningen betalas ut från vårdgivarens patientförsäkring om du skadas i vården. Det behöver inte ha varit någon som agerat vårdslöst för att du ska ha rätt till ersättning vid skador i trafiken eller vården.</a:t>
            </a:r>
          </a:p>
          <a:p>
            <a:pPr marR="0" lvl="0" indent="0" fontAlgn="auto">
              <a:lnSpc>
                <a:spcPct val="100000"/>
              </a:lnSpc>
              <a:spcBef>
                <a:spcPts val="0"/>
              </a:spcBef>
              <a:spcAft>
                <a:spcPts val="0"/>
              </a:spcAft>
              <a:buClrTx/>
              <a:buSzTx/>
              <a:buFontTx/>
              <a:buNone/>
              <a:tabLst/>
              <a:defRPr/>
            </a:pPr>
            <a:endParaRPr lang="sv-SE" sz="1200" kern="1200" dirty="0">
              <a:solidFill>
                <a:schemeClr val="tx1"/>
              </a:solidFill>
              <a:cs typeface="Arial" panose="020B0604020202020204" pitchFamily="34" charset="0"/>
            </a:endParaRPr>
          </a:p>
          <a:p>
            <a:pPr algn="l">
              <a:buFont typeface="Arial" panose="020B0604020202020204" pitchFamily="34" charset="0"/>
              <a:buNone/>
            </a:pPr>
            <a:r>
              <a:rPr lang="sv-SE" b="1" i="0" dirty="0">
                <a:solidFill>
                  <a:srgbClr val="22252A"/>
                </a:solidFill>
                <a:effectLst/>
              </a:rPr>
              <a:t>Bevisbörda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dirty="0">
                <a:solidFill>
                  <a:srgbClr val="22252A"/>
                </a:solidFill>
                <a:effectLst/>
              </a:rPr>
              <a:t>Du ska bevisa att du drabbats av en personskada och att du har rätt till ersättning. Se till att söka läkarvård i nära anslutning till skadetillfället. </a:t>
            </a:r>
            <a:r>
              <a:rPr lang="sv-SE" sz="1200" b="0" i="0" kern="1200" dirty="0">
                <a:solidFill>
                  <a:srgbClr val="22252A"/>
                </a:solidFill>
                <a:effectLst/>
                <a:ea typeface="+mn-ea"/>
                <a:cs typeface="+mn-cs"/>
              </a:rPr>
              <a:t>Anmäl skadan så snart som möjligt till försäkringsbolaget. Anmäl också din skada till dina olycksfallsförsäkringar. T</a:t>
            </a:r>
            <a:r>
              <a:rPr lang="sv-SE" b="0" i="0" dirty="0">
                <a:solidFill>
                  <a:srgbClr val="22252A"/>
                </a:solidFill>
                <a:effectLst/>
              </a:rPr>
              <a:t>änk på att du kan behöva visa att fastighetsägaren, kommunen, butiks- eller restaurangägaren har varit vårdslös. Dokumentera gärna skadeplatsen med fotografier. Ta också namn och telefonnummer till eventuella vittnen.</a:t>
            </a:r>
          </a:p>
          <a:p>
            <a:pPr algn="l">
              <a:buFont typeface="Arial" panose="020B0604020202020204" pitchFamily="34" charset="0"/>
              <a:buNone/>
            </a:pPr>
            <a:endParaRPr lang="sv-SE" sz="1200" b="0" i="0" kern="1200" dirty="0">
              <a:solidFill>
                <a:srgbClr val="22252A"/>
              </a:solidFill>
              <a:effectLst/>
              <a:ea typeface="+mn-ea"/>
              <a:cs typeface="+mn-cs"/>
            </a:endParaRPr>
          </a:p>
          <a:p>
            <a:pPr algn="l"/>
            <a:r>
              <a:rPr lang="sv-SE" b="1" i="0" dirty="0">
                <a:solidFill>
                  <a:srgbClr val="22252A"/>
                </a:solidFill>
                <a:effectLst/>
              </a:rPr>
              <a:t>Anmäl skadan</a:t>
            </a:r>
          </a:p>
          <a:p>
            <a:pPr algn="l"/>
            <a:r>
              <a:rPr lang="sv-SE" b="0" i="0" dirty="0">
                <a:solidFill>
                  <a:srgbClr val="22252A"/>
                </a:solidFill>
                <a:effectLst/>
              </a:rPr>
              <a:t>Du ska själv anmäla skadan till kommunen, fastighetsägaren eller butiks- eller restaurangägaren. De i sin tur kontaktar sin ansvarsförsäkring. Glöm inte att också anmäla skadan till din egen olycksfallsförsäkring. Hör även efter om butiks- eller restaurangägaren har någon kundolycksfallsförsäkring. Då kan du få ersättning utan att de ansvariga anses ha varit vårdslösa.</a:t>
            </a:r>
          </a:p>
          <a:p>
            <a:pPr algn="l"/>
            <a:endParaRPr lang="sv-SE" b="1" i="0" dirty="0">
              <a:solidFill>
                <a:srgbClr val="22252A"/>
              </a:solidFill>
              <a:effectLst/>
            </a:endParaRPr>
          </a:p>
          <a:p>
            <a:pPr algn="l"/>
            <a:r>
              <a:rPr lang="sv-SE" b="1" i="0" dirty="0">
                <a:solidFill>
                  <a:srgbClr val="22252A"/>
                </a:solidFill>
                <a:effectLst/>
              </a:rPr>
              <a:t>Anmäl till andra försäkringar</a:t>
            </a:r>
          </a:p>
          <a:p>
            <a:pPr algn="l"/>
            <a:r>
              <a:rPr lang="sv-SE" b="0" i="0" dirty="0">
                <a:solidFill>
                  <a:srgbClr val="22252A"/>
                </a:solidFill>
                <a:effectLst/>
              </a:rPr>
              <a:t>Anmäl även skadan till de andra försäkringar du har. Många gånger kan invaliditetsersättning betalas ut från flera försäkringar för samma skada. För kostnader kan du däremot aldrig få ersättning från mer än en försäkring.</a:t>
            </a:r>
          </a:p>
          <a:p>
            <a:pPr algn="l">
              <a:buFont typeface="Arial" panose="020B0604020202020204" pitchFamily="34" charset="0"/>
              <a:buNone/>
            </a:pPr>
            <a:endParaRPr lang="sv-SE" sz="1200" b="0"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Trafikskadenämnden (TSN) </a:t>
            </a:r>
            <a:r>
              <a:rPr lang="sv-SE" b="0" i="0" dirty="0">
                <a:solidFill>
                  <a:srgbClr val="22252A"/>
                </a:solidFill>
                <a:effectLst/>
              </a:rPr>
              <a:t>prövar skador som uppkommit i följd av trafik.</a:t>
            </a:r>
          </a:p>
          <a:p>
            <a:pPr algn="l"/>
            <a:endParaRPr lang="sv-SE" b="1" i="0" dirty="0">
              <a:solidFill>
                <a:srgbClr val="22252A"/>
              </a:solidFill>
              <a:effectLst/>
            </a:endParaRPr>
          </a:p>
          <a:p>
            <a:pPr algn="l"/>
            <a:r>
              <a:rPr lang="sv-SE" b="1" i="0" dirty="0">
                <a:solidFill>
                  <a:srgbClr val="22252A"/>
                </a:solidFill>
                <a:effectLst/>
              </a:rPr>
              <a:t>Ansvarsförsäkringens personskadenämnd (APN)</a:t>
            </a:r>
          </a:p>
          <a:p>
            <a:pPr algn="l"/>
            <a:r>
              <a:rPr lang="sv-SE" b="0" i="0" dirty="0">
                <a:solidFill>
                  <a:srgbClr val="22252A"/>
                </a:solidFill>
                <a:effectLst/>
              </a:rPr>
              <a:t>Ansvarsförsäkringens Personskadenämnd kan pröva ärenden som handlar om ersättning för personskador när det är en ansvarsförsäkring eller annan försäkring som inte är trafikförsäkring som kan betala ut ersättningen. </a:t>
            </a:r>
          </a:p>
          <a:p>
            <a:pPr algn="l"/>
            <a:endParaRPr lang="sv-SE" b="1" i="0" dirty="0">
              <a:solidFill>
                <a:srgbClr val="22252A"/>
              </a:solidFill>
              <a:effectLst/>
            </a:endParaRPr>
          </a:p>
          <a:p>
            <a:pPr algn="l"/>
            <a:r>
              <a:rPr lang="sv-SE" b="1" i="0" dirty="0">
                <a:solidFill>
                  <a:srgbClr val="22252A"/>
                </a:solidFill>
                <a:effectLst/>
              </a:rPr>
              <a:t>Patientskadenämnden (PSN)</a:t>
            </a:r>
            <a:r>
              <a:rPr lang="sv-SE" b="0" i="0" dirty="0">
                <a:solidFill>
                  <a:srgbClr val="22252A"/>
                </a:solidFill>
                <a:effectLst/>
              </a:rPr>
              <a:t> prövar skador som uppkommit i samband med vård eller behandling.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https://www.patientskadenamnden.se/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4135384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118120"/>
            <a:ext cx="9917228" cy="1086443"/>
          </a:xfrm>
        </p:spPr>
        <p:txBody>
          <a:bodyPr/>
          <a:lstStyle/>
          <a:p>
            <a:r>
              <a:rPr lang="sv-SE" dirty="0"/>
              <a:t>FÖRDJUPNING </a:t>
            </a:r>
            <a:br>
              <a:rPr lang="sv-SE" dirty="0"/>
            </a:br>
            <a:r>
              <a:rPr lang="sv-SE" dirty="0"/>
              <a:t>PRIVATA FÖRSÄKRINGAR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74242"/>
            <a:ext cx="9144000" cy="675947"/>
          </a:xfrm>
        </p:spPr>
        <p:txBody>
          <a:bodyPr/>
          <a:lstStyle/>
          <a:p>
            <a:r>
              <a:rPr lang="sv-SE" sz="2000" dirty="0">
                <a:ea typeface="Arial" charset="0"/>
                <a:cs typeface="Calibri Light" panose="020F0302020204030204" pitchFamily="34" charset="0"/>
              </a:rPr>
              <a:t>Konsumenternas försäkringsbyrå</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t>ERSÄTTNING VID SJUKDOM - VISANDEDAG </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15572"/>
            <a:ext cx="5148235" cy="2448392"/>
          </a:xfrm>
        </p:spPr>
        <p:txBody>
          <a:bodyPr>
            <a:normAutofit/>
          </a:bodyPr>
          <a:lstStyle/>
          <a:p>
            <a:r>
              <a:rPr lang="sv-SE" dirty="0"/>
              <a:t>Sjukdomar ska ha visat sig under försäkringstiden</a:t>
            </a:r>
          </a:p>
          <a:p>
            <a:r>
              <a:rPr lang="sv-SE" dirty="0"/>
              <a:t>Visandedagen är när första vårdkontakten togs med anledning av symtomen</a:t>
            </a:r>
          </a:p>
          <a:p>
            <a:r>
              <a:rPr lang="sv-SE" dirty="0"/>
              <a:t>Symtom innan man tecknade försäkringen ersätts inte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a:extLst>
              <a:ext uri="{FF2B5EF4-FFF2-40B4-BE49-F238E27FC236}">
                <a16:creationId xmlns:a16="http://schemas.microsoft.com/office/drawing/2014/main" id="{CC12700D-3DF9-4BA3-B0CF-1EC4F55306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86" b="86"/>
          <a:stretch>
            <a:fillRect/>
          </a:stretch>
        </p:blipFill>
        <p:spPr/>
      </p:pic>
    </p:spTree>
    <p:extLst>
      <p:ext uri="{BB962C8B-B14F-4D97-AF65-F5344CB8AC3E}">
        <p14:creationId xmlns:p14="http://schemas.microsoft.com/office/powerpoint/2010/main" val="196871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t>SAMBANDSBEDÖMNING OLYCKSFALL</a:t>
            </a: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48722"/>
            <a:ext cx="5118100" cy="3633128"/>
          </a:xfrm>
        </p:spPr>
        <p:txBody>
          <a:bodyPr>
            <a:normAutofit/>
          </a:bodyPr>
          <a:lstStyle/>
          <a:p>
            <a:r>
              <a:rPr lang="sv-SE" dirty="0"/>
              <a:t>Besvären ska bero på olycksfallet – ”gjort klart mera sannolikt”</a:t>
            </a:r>
          </a:p>
          <a:p>
            <a:r>
              <a:rPr lang="sv-SE" dirty="0"/>
              <a:t>Tagit </a:t>
            </a:r>
            <a:r>
              <a:rPr lang="sv-SE" sz="2000" dirty="0"/>
              <a:t>kontakt med vården i nära anslutning till olyckan</a:t>
            </a:r>
          </a:p>
          <a:p>
            <a:r>
              <a:rPr lang="sv-SE" sz="2000" dirty="0"/>
              <a:t>Haft kontinuerliga besvär</a:t>
            </a:r>
          </a:p>
          <a:p>
            <a:r>
              <a:rPr lang="sv-SE" sz="2000" dirty="0"/>
              <a:t>Inte haft dokumenterade besvär före olyckan</a:t>
            </a:r>
          </a:p>
          <a:p>
            <a:r>
              <a:rPr lang="sv-SE" dirty="0"/>
              <a:t>Svårt att göra gällande samband för successivt ökande besvär</a:t>
            </a:r>
          </a:p>
          <a:p>
            <a:endParaRPr lang="sv-SE" dirty="0"/>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3" name="Platshållare för bild 12" descr="En bild som visar paraply, accessoarer, flera, dag  Automatiskt genererad beskrivning">
            <a:extLst>
              <a:ext uri="{FF2B5EF4-FFF2-40B4-BE49-F238E27FC236}">
                <a16:creationId xmlns:a16="http://schemas.microsoft.com/office/drawing/2014/main" id="{3BD6F265-448D-4AA4-A24A-5EACA255EE7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7490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INLÖSEN ELLER REPARATION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799"/>
            <a:ext cx="5222892" cy="5093369"/>
          </a:xfrm>
        </p:spPr>
        <p:txBody>
          <a:bodyPr>
            <a:normAutofit/>
          </a:bodyPr>
          <a:lstStyle/>
          <a:p>
            <a:pPr marL="0" indent="0">
              <a:buNone/>
              <a:tabLst>
                <a:tab pos="214313" algn="l"/>
              </a:tabLst>
            </a:pPr>
            <a:r>
              <a:rPr lang="sv-SE" b="1" i="0" dirty="0">
                <a:effectLst/>
              </a:rPr>
              <a:t>Jag vill att försäkringsbolaget löser in bilen efter en skada, men bolaget vill reparera. Har jag rätt till inlösen (kontantersättning)? </a:t>
            </a:r>
          </a:p>
          <a:p>
            <a:pPr>
              <a:tabLst>
                <a:tab pos="214313" algn="l"/>
              </a:tabLst>
            </a:pPr>
            <a:r>
              <a:rPr lang="sv-SE" dirty="0">
                <a:cs typeface="Arial" charset="0"/>
              </a:rPr>
              <a:t>Bolaget avgör ersättningsform</a:t>
            </a:r>
          </a:p>
          <a:p>
            <a:pPr>
              <a:tabLst>
                <a:tab pos="214313" algn="l"/>
              </a:tabLst>
            </a:pPr>
            <a:r>
              <a:rPr lang="sv-SE" dirty="0">
                <a:cs typeface="Arial" charset="0"/>
              </a:rPr>
              <a:t>Om reparationskostnaden understiger bilens marknadsvärde - inte kräva inlösen</a:t>
            </a:r>
          </a:p>
          <a:p>
            <a:pPr marL="0" indent="0">
              <a:buNone/>
              <a:tabLst>
                <a:tab pos="214313" algn="l"/>
              </a:tabLst>
            </a:pPr>
            <a:r>
              <a:rPr lang="sv-SE" b="1" dirty="0">
                <a:cs typeface="Arial" charset="0"/>
              </a:rPr>
              <a:t>Vad krävs för nyvärdesersättning?</a:t>
            </a:r>
          </a:p>
          <a:p>
            <a:pPr>
              <a:tabLst>
                <a:tab pos="214313" algn="l"/>
              </a:tabLst>
            </a:pPr>
            <a:r>
              <a:rPr lang="sv-SE" dirty="0">
                <a:cs typeface="Arial" charset="0"/>
              </a:rPr>
              <a:t>Bilen yngre än 1 år</a:t>
            </a:r>
          </a:p>
          <a:p>
            <a:pPr>
              <a:tabLst>
                <a:tab pos="214313" algn="l"/>
              </a:tabLst>
            </a:pPr>
            <a:r>
              <a:rPr lang="sv-SE" dirty="0">
                <a:cs typeface="Arial" charset="0"/>
              </a:rPr>
              <a:t>Max 2 000 mil</a:t>
            </a:r>
          </a:p>
          <a:p>
            <a:pPr>
              <a:tabLst>
                <a:tab pos="214313" algn="l"/>
              </a:tabLst>
            </a:pPr>
            <a:r>
              <a:rPr lang="sv-SE" dirty="0">
                <a:cs typeface="Arial" charset="0"/>
              </a:rPr>
              <a:t>Beräknad reparation mer än 50 procent av bilens nypris</a:t>
            </a:r>
          </a:p>
          <a:p>
            <a:pPr>
              <a:tabLst>
                <a:tab pos="214313" algn="l"/>
              </a:tabLst>
            </a:pPr>
            <a:r>
              <a:rPr lang="sv-SE" dirty="0">
                <a:cs typeface="Arial" charset="0"/>
              </a:rPr>
              <a:t>Första ägare</a:t>
            </a: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sz="2000"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7" name="Platshållare för bild 6" descr="En bild som visar utomhus, bil, person  Automatiskt genererad beskrivning">
            <a:extLst>
              <a:ext uri="{FF2B5EF4-FFF2-40B4-BE49-F238E27FC236}">
                <a16:creationId xmlns:a16="http://schemas.microsoft.com/office/drawing/2014/main" id="{A5B64C38-95E2-4098-95A7-FE1D71F7443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186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MISSNÖJE VÄRDERING AV BIL VID INLÖSEN EFTER SKADA</a:t>
            </a: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99536"/>
            <a:ext cx="5222892" cy="3106882"/>
          </a:xfrm>
        </p:spPr>
        <p:txBody>
          <a:bodyPr>
            <a:normAutofit lnSpcReduction="10000"/>
          </a:bodyPr>
          <a:lstStyle/>
          <a:p>
            <a:pPr>
              <a:tabLst>
                <a:tab pos="214313" algn="l"/>
              </a:tabLst>
            </a:pPr>
            <a:r>
              <a:rPr lang="sv-SE" dirty="0">
                <a:cs typeface="Arial" charset="0"/>
              </a:rPr>
              <a:t>Vid oenighet bilens marknadsvärde</a:t>
            </a:r>
            <a:endParaRPr lang="sv-SE" dirty="0">
              <a:solidFill>
                <a:srgbClr val="FF0000"/>
              </a:solidFill>
              <a:cs typeface="Arial" charset="0"/>
            </a:endParaRPr>
          </a:p>
          <a:p>
            <a:pPr>
              <a:tabLst>
                <a:tab pos="214313" algn="l"/>
              </a:tabLst>
            </a:pPr>
            <a:r>
              <a:rPr lang="sv-SE" dirty="0">
                <a:cs typeface="Arial" charset="0"/>
              </a:rPr>
              <a:t>Inlösen motsvara bilens marknadsvärde</a:t>
            </a:r>
          </a:p>
          <a:p>
            <a:pPr>
              <a:tabLst>
                <a:tab pos="214313" algn="l"/>
              </a:tabLst>
            </a:pPr>
            <a:r>
              <a:rPr lang="sv-SE" dirty="0">
                <a:cs typeface="Arial" charset="0"/>
              </a:rPr>
              <a:t>Köpa motsvarande bil begagnatmarknaden minus självrisk</a:t>
            </a:r>
          </a:p>
          <a:p>
            <a:pPr>
              <a:tabLst>
                <a:tab pos="214313" algn="l"/>
              </a:tabLst>
            </a:pPr>
            <a:r>
              <a:rPr lang="sv-SE" dirty="0">
                <a:cs typeface="Arial" charset="0"/>
              </a:rPr>
              <a:t>Pris i allmänna handeln – kombination privata bilhandlare och begagnatmarknaden </a:t>
            </a:r>
          </a:p>
          <a:p>
            <a:pPr>
              <a:tabLst>
                <a:tab pos="214313" algn="l"/>
              </a:tabLst>
            </a:pPr>
            <a:r>
              <a:rPr lang="sv-SE" dirty="0">
                <a:cs typeface="Arial" charset="0"/>
              </a:rPr>
              <a:t>Antal mil, årsmodell av vikt - ej renoveringar</a:t>
            </a:r>
          </a:p>
          <a:p>
            <a:pPr>
              <a:tabLst>
                <a:tab pos="214313" algn="l"/>
              </a:tabLst>
            </a:pPr>
            <a:r>
              <a:rPr lang="sv-SE" dirty="0">
                <a:cs typeface="Arial" charset="0"/>
              </a:rPr>
              <a:t>Motiverat beslut, egen utredning, värderingsman av Handelskammaren</a:t>
            </a:r>
          </a:p>
          <a:p>
            <a:pPr marL="0" indent="0">
              <a:buNone/>
              <a:tabLst>
                <a:tab pos="214313" algn="l"/>
              </a:tabLst>
            </a:pPr>
            <a:endParaRPr lang="sv-SE"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utomhus, infrastruktur, spaghettikorsning, väg&#10;&#10;Automatiskt genererad beskrivning">
            <a:extLst>
              <a:ext uri="{FF2B5EF4-FFF2-40B4-BE49-F238E27FC236}">
                <a16:creationId xmlns:a16="http://schemas.microsoft.com/office/drawing/2014/main" id="{BE988404-F910-3988-3E57-CAC33C80AD2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67822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latin typeface="Calibri" panose="020F0502020204030204" pitchFamily="34" charset="0"/>
                <a:ea typeface="Arial" charset="0"/>
                <a:cs typeface="Calibri" panose="020F0502020204030204" pitchFamily="34" charset="0"/>
              </a:rPr>
              <a:t>DJURFÖRSÄKRINGAR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2831823"/>
          </a:xfrm>
        </p:spPr>
        <p:txBody>
          <a:bodyPr>
            <a:noAutofit/>
          </a:bodyPr>
          <a:lstStyle/>
          <a:p>
            <a:pPr>
              <a:tabLst>
                <a:tab pos="214313" algn="l"/>
              </a:tabLst>
            </a:pPr>
            <a:r>
              <a:rPr lang="sv-SE" sz="2000" dirty="0">
                <a:ea typeface="Arial" charset="0"/>
                <a:cs typeface="Arial" charset="0"/>
              </a:rPr>
              <a:t>Veterinärvård </a:t>
            </a:r>
            <a:r>
              <a:rPr lang="sv-SE" dirty="0">
                <a:ea typeface="Arial" charset="0"/>
                <a:cs typeface="Arial" charset="0"/>
              </a:rPr>
              <a:t>30 000 - 175 000 kronor/år</a:t>
            </a:r>
          </a:p>
          <a:p>
            <a:pPr>
              <a:tabLst>
                <a:tab pos="214313" algn="l"/>
              </a:tabLst>
            </a:pPr>
            <a:r>
              <a:rPr lang="sv-SE" dirty="0">
                <a:ea typeface="Arial" charset="0"/>
                <a:cs typeface="Arial" charset="0"/>
              </a:rPr>
              <a:t>Maxbelopp: medicin, rehab, strålning </a:t>
            </a:r>
          </a:p>
          <a:p>
            <a:pPr>
              <a:tabLst>
                <a:tab pos="214313" algn="l"/>
              </a:tabLst>
            </a:pPr>
            <a:r>
              <a:rPr lang="sv-SE" dirty="0">
                <a:ea typeface="Arial" charset="0"/>
                <a:cs typeface="Arial" charset="0"/>
              </a:rPr>
              <a:t>Tecknas </a:t>
            </a:r>
            <a:r>
              <a:rPr lang="sv-SE" sz="2000" dirty="0">
                <a:ea typeface="Arial" charset="0"/>
                <a:cs typeface="Arial" charset="0"/>
              </a:rPr>
              <a:t>6 v - 7 år </a:t>
            </a:r>
            <a:r>
              <a:rPr lang="sv-SE" dirty="0">
                <a:ea typeface="Arial" charset="0"/>
                <a:cs typeface="Arial" charset="0"/>
              </a:rPr>
              <a:t>/ </a:t>
            </a:r>
            <a:r>
              <a:rPr lang="sv-SE" sz="2000" dirty="0">
                <a:ea typeface="Arial" charset="0"/>
                <a:cs typeface="Arial" charset="0"/>
              </a:rPr>
              <a:t>ingen maxgräns</a:t>
            </a:r>
          </a:p>
          <a:p>
            <a:pPr>
              <a:tabLst>
                <a:tab pos="214313" algn="l"/>
              </a:tabLst>
            </a:pPr>
            <a:r>
              <a:rPr lang="sv-SE" dirty="0">
                <a:cs typeface="Arial" charset="0"/>
              </a:rPr>
              <a:t>Karenstid 15 - 20 dagar</a:t>
            </a:r>
            <a:endParaRPr lang="sv-SE" sz="2000" dirty="0">
              <a:cs typeface="Arial" charset="0"/>
            </a:endParaRPr>
          </a:p>
          <a:p>
            <a:pPr>
              <a:tabLst>
                <a:tab pos="214313" algn="l"/>
              </a:tabLst>
            </a:pPr>
            <a:r>
              <a:rPr lang="sv-SE" sz="2000" dirty="0">
                <a:cs typeface="Arial" charset="0"/>
              </a:rPr>
              <a:t>Livförsäkring, marknadsvärde</a:t>
            </a:r>
          </a:p>
          <a:p>
            <a:pPr>
              <a:tabLst>
                <a:tab pos="214313" algn="l"/>
              </a:tabLst>
            </a:pPr>
            <a:r>
              <a:rPr lang="sv-SE" sz="2000" dirty="0">
                <a:cs typeface="Arial" charset="0"/>
              </a:rPr>
              <a:t>Påverka premien -</a:t>
            </a:r>
            <a:r>
              <a:rPr lang="sv-SE" dirty="0">
                <a:cs typeface="Arial" charset="0"/>
              </a:rPr>
              <a:t> hög eller låg</a:t>
            </a:r>
            <a:r>
              <a:rPr lang="sv-SE" sz="2000" dirty="0">
                <a:cs typeface="Arial" charset="0"/>
              </a:rPr>
              <a:t> självrisk</a:t>
            </a:r>
          </a:p>
          <a:p>
            <a:pPr>
              <a:tabLst>
                <a:tab pos="214313" algn="l"/>
              </a:tabLst>
            </a:pPr>
            <a:r>
              <a:rPr lang="sv-SE" dirty="0">
                <a:cs typeface="Arial" charset="0"/>
              </a:rPr>
              <a:t>K</a:t>
            </a:r>
            <a:r>
              <a:rPr lang="sv-SE" sz="2000" dirty="0">
                <a:cs typeface="Arial" charset="0"/>
              </a:rPr>
              <a:t>lagomål vid </a:t>
            </a:r>
            <a:r>
              <a:rPr lang="sv-SE" dirty="0">
                <a:cs typeface="Arial" charset="0"/>
              </a:rPr>
              <a:t>bolags</a:t>
            </a:r>
            <a:r>
              <a:rPr lang="sv-SE" sz="2000" dirty="0">
                <a:cs typeface="Arial" charset="0"/>
              </a:rPr>
              <a:t>byte - höjda premier och undantag </a:t>
            </a:r>
          </a:p>
          <a:p>
            <a:pPr>
              <a:tabLst>
                <a:tab pos="214313" algn="l"/>
              </a:tabLst>
            </a:pPr>
            <a:endParaRPr lang="sv-SE" sz="2000" dirty="0">
              <a:cs typeface="Arial" charset="0"/>
            </a:endParaRPr>
          </a:p>
          <a:p>
            <a:pPr>
              <a:tabLst>
                <a:tab pos="214313" algn="l"/>
              </a:tabLst>
            </a:pPr>
            <a:endParaRPr lang="sv-SE"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1" name="Platshållare för bild 10" descr="En bild som visar katt, lägger, däggdjur, tamkatt  Automatiskt genererad beskrivning">
            <a:extLst>
              <a:ext uri="{FF2B5EF4-FFF2-40B4-BE49-F238E27FC236}">
                <a16:creationId xmlns:a16="http://schemas.microsoft.com/office/drawing/2014/main" id="{13772484-1947-4ED4-BC92-F19F24E2059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29094" y="441777"/>
            <a:ext cx="5075025" cy="5283200"/>
          </a:xfrm>
        </p:spPr>
      </p:pic>
    </p:spTree>
    <p:extLst>
      <p:ext uri="{BB962C8B-B14F-4D97-AF65-F5344CB8AC3E}">
        <p14:creationId xmlns:p14="http://schemas.microsoft.com/office/powerpoint/2010/main" val="422322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71512" y="1368422"/>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(klockan 9 -12)</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NÄR BEHÖV</a:t>
            </a:r>
            <a:r>
              <a:rPr lang="sv-SE" dirty="0">
                <a:latin typeface="Calibri" panose="020F0502020204030204" pitchFamily="34" charset="0"/>
                <a:ea typeface="Arial" charset="0"/>
                <a:cs typeface="Calibri" panose="020F0502020204030204" pitchFamily="34" charset="0"/>
              </a:rPr>
              <a:t>S </a:t>
            </a:r>
            <a:r>
              <a:rPr lang="sv-SE" b="1" dirty="0">
                <a:latin typeface="Calibri" panose="020F0502020204030204" pitchFamily="34" charset="0"/>
                <a:ea typeface="Arial" charset="0"/>
                <a:cs typeface="Calibri" panose="020F0502020204030204" pitchFamily="34" charset="0"/>
              </a:rPr>
              <a:t>EN  HEMFÖRSÄKRING OCH VILKA OMFATTAS?</a:t>
            </a:r>
            <a:br>
              <a:rPr lang="sv-SE" b="1" dirty="0">
                <a:latin typeface="Calibri" panose="020F0502020204030204" pitchFamily="34" charset="0"/>
                <a:ea typeface="Arial" charset="0"/>
                <a:cs typeface="Calibri" panose="020F0502020204030204" pitchFamily="34" charset="0"/>
              </a:rPr>
            </a:b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80642"/>
            <a:ext cx="5118100" cy="4351338"/>
          </a:xfrm>
        </p:spPr>
        <p:txBody>
          <a:bodyPr>
            <a:normAutofit/>
          </a:bodyPr>
          <a:lstStyle/>
          <a:p>
            <a:pPr>
              <a:tabLst>
                <a:tab pos="214313" algn="l"/>
              </a:tabLst>
            </a:pPr>
            <a:endParaRPr lang="sv-SE" b="1" dirty="0">
              <a:ea typeface="Arial" charset="0"/>
              <a:cs typeface="Arial" charset="0"/>
            </a:endParaRPr>
          </a:p>
          <a:p>
            <a:pPr>
              <a:tabLst>
                <a:tab pos="214313" algn="l"/>
              </a:tabLst>
            </a:pPr>
            <a:r>
              <a:rPr lang="sv-SE" dirty="0">
                <a:ea typeface="Arial" charset="0"/>
                <a:cs typeface="Arial" charset="0"/>
              </a:rPr>
              <a:t>Alla, oavsett boendeform </a:t>
            </a:r>
          </a:p>
          <a:p>
            <a:pPr>
              <a:tabLst>
                <a:tab pos="214313" algn="l"/>
              </a:tabLst>
            </a:pPr>
            <a:r>
              <a:rPr lang="sv-SE" dirty="0">
                <a:cs typeface="Arial" charset="0"/>
              </a:rPr>
              <a:t>Olika krav att vara medförsäkrad:</a:t>
            </a:r>
          </a:p>
          <a:p>
            <a:pPr>
              <a:buFontTx/>
              <a:buChar char="-"/>
              <a:tabLst>
                <a:tab pos="214313" algn="l"/>
              </a:tabLst>
            </a:pPr>
            <a:r>
              <a:rPr lang="sv-SE" dirty="0">
                <a:cs typeface="Arial" charset="0"/>
              </a:rPr>
              <a:t>Folkbokförd</a:t>
            </a:r>
          </a:p>
          <a:p>
            <a:pPr>
              <a:buFontTx/>
              <a:buChar char="-"/>
              <a:tabLst>
                <a:tab pos="214313" algn="l"/>
              </a:tabLst>
            </a:pPr>
            <a:r>
              <a:rPr lang="sv-SE" dirty="0">
                <a:cs typeface="Arial" charset="0"/>
              </a:rPr>
              <a:t>Dela hushåll</a:t>
            </a:r>
          </a:p>
          <a:p>
            <a:pPr>
              <a:buFontTx/>
              <a:buChar char="-"/>
              <a:tabLst>
                <a:tab pos="214313" algn="l"/>
              </a:tabLst>
            </a:pPr>
            <a:r>
              <a:rPr lang="sv-SE" dirty="0">
                <a:cs typeface="Arial" charset="0"/>
              </a:rPr>
              <a:t>Angiven i försäkringsbrevet</a:t>
            </a:r>
          </a:p>
          <a:p>
            <a:pPr marL="0" indent="0">
              <a:buNone/>
              <a:tabLst>
                <a:tab pos="214313" algn="l"/>
              </a:tabLst>
            </a:pPr>
            <a:endParaRPr lang="sv-SE" dirty="0">
              <a:cs typeface="Arial" charset="0"/>
            </a:endParaRPr>
          </a:p>
          <a:p>
            <a:pPr>
              <a:tabLst>
                <a:tab pos="214313" algn="l"/>
              </a:tabLst>
            </a:pPr>
            <a:endParaRPr lang="sv-SE" dirty="0">
              <a:cs typeface="Arial" charset="0"/>
            </a:endParaRPr>
          </a:p>
          <a:p>
            <a:pPr>
              <a:tabLst>
                <a:tab pos="214313" algn="l"/>
              </a:tabLst>
            </a:pPr>
            <a:endParaRPr lang="sv-SE" dirty="0">
              <a:ea typeface="Arial" charset="0"/>
              <a:cs typeface="Arial" charset="0"/>
            </a:endParaRPr>
          </a:p>
          <a:p>
            <a:pPr>
              <a:tabLst>
                <a:tab pos="214313" algn="l"/>
              </a:tabLst>
            </a:pPr>
            <a:endParaRPr lang="sv-SE" dirty="0">
              <a:ea typeface="Arial" charset="0"/>
              <a:cs typeface="Arial" charset="0"/>
            </a:endParaRPr>
          </a:p>
          <a:p>
            <a:pPr marL="0" indent="0">
              <a:buNone/>
              <a:tabLst>
                <a:tab pos="214313" algn="l"/>
              </a:tabLst>
            </a:pPr>
            <a:endParaRPr lang="sv-SE" dirty="0">
              <a:ea typeface="Arial" charset="0"/>
              <a:cs typeface="Arial" charset="0"/>
            </a:endParaRPr>
          </a:p>
          <a:p>
            <a:pPr>
              <a:tabLst>
                <a:tab pos="214313" algn="l"/>
              </a:tabLst>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byggnad, utomhus, flerfamiljshus, hög  Automatiskt genererad beskrivning">
            <a:extLst>
              <a:ext uri="{FF2B5EF4-FFF2-40B4-BE49-F238E27FC236}">
                <a16:creationId xmlns:a16="http://schemas.microsoft.com/office/drawing/2014/main" id="{532D366A-DC8E-4141-AAB2-F924D949D5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364316" y="626020"/>
            <a:ext cx="5075025" cy="5283200"/>
          </a:xfrm>
        </p:spPr>
      </p:pic>
    </p:spTree>
    <p:extLst>
      <p:ext uri="{BB962C8B-B14F-4D97-AF65-F5344CB8AC3E}">
        <p14:creationId xmlns:p14="http://schemas.microsoft.com/office/powerpoint/2010/main" val="193465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ERSÄTTNINGSBOENDE VID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EXEMPELVIS VATTENSKADA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ea typeface="Arial" charset="0"/>
                <a:cs typeface="Arial" charset="0"/>
              </a:rPr>
              <a:t>Ersättningsboende om obrukbar bostad</a:t>
            </a:r>
          </a:p>
          <a:p>
            <a:pPr>
              <a:buFontTx/>
              <a:buChar char="-"/>
              <a:tabLst>
                <a:tab pos="214313" algn="l"/>
              </a:tabLst>
            </a:pPr>
            <a:r>
              <a:rPr lang="sv-SE" dirty="0">
                <a:ea typeface="Arial" charset="0"/>
                <a:cs typeface="Arial" charset="0"/>
              </a:rPr>
              <a:t>Maxtid</a:t>
            </a:r>
          </a:p>
          <a:p>
            <a:pPr>
              <a:buFontTx/>
              <a:buChar char="-"/>
              <a:tabLst>
                <a:tab pos="214313" algn="l"/>
              </a:tabLst>
            </a:pPr>
            <a:r>
              <a:rPr lang="sv-SE" dirty="0">
                <a:ea typeface="Arial" charset="0"/>
                <a:cs typeface="Arial" charset="0"/>
              </a:rPr>
              <a:t>Hyresreducering</a:t>
            </a:r>
          </a:p>
          <a:p>
            <a:pPr>
              <a:tabLst>
                <a:tab pos="214313" algn="l"/>
              </a:tabLst>
            </a:pPr>
            <a:r>
              <a:rPr lang="sv-SE" sz="2000" dirty="0">
                <a:ea typeface="Arial" charset="0"/>
                <a:cs typeface="Arial" charset="0"/>
              </a:rPr>
              <a:t>Nödvändiga och skäliga merkostnader </a:t>
            </a:r>
          </a:p>
          <a:p>
            <a:pPr marL="0" indent="0">
              <a:buNone/>
              <a:tabLst>
                <a:tab pos="214313" algn="l"/>
              </a:tabLst>
            </a:pPr>
            <a:r>
              <a:rPr lang="sv-SE" dirty="0">
                <a:ea typeface="Arial" charset="0"/>
                <a:cs typeface="Arial" charset="0"/>
              </a:rPr>
              <a:t>-	Vissa ersätter resor och mat</a:t>
            </a:r>
            <a:endParaRPr lang="sv-SE" sz="2000" dirty="0">
              <a:ea typeface="Arial" charset="0"/>
              <a:cs typeface="Arial" charset="0"/>
            </a:endParaRPr>
          </a:p>
          <a:p>
            <a:pPr marL="0" indent="0">
              <a:buNone/>
              <a:tabLst>
                <a:tab pos="214313" algn="l"/>
              </a:tabLst>
            </a:pPr>
            <a:endParaRPr lang="sv-SE" dirty="0">
              <a:ea typeface="Arial" charset="0"/>
              <a:cs typeface="Arial" charset="0"/>
            </a:endParaRPr>
          </a:p>
          <a:p>
            <a:pPr>
              <a:tabLst>
                <a:tab pos="214313" algn="l"/>
              </a:tabLst>
            </a:pPr>
            <a:endParaRPr lang="sv-SE" sz="2000" dirty="0">
              <a:ea typeface="Arial" charset="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7" name="Platshållare för bild 16" descr="En bild som visar rök, tåg, ånga, stack  Automatiskt genererad beskrivning">
            <a:extLst>
              <a:ext uri="{FF2B5EF4-FFF2-40B4-BE49-F238E27FC236}">
                <a16:creationId xmlns:a16="http://schemas.microsoft.com/office/drawing/2014/main" id="{1D6C531A-CEEF-48B8-93A4-7CBF1144EA3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0285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HEMFÖRSÄKRING VID ÄLDREBOENDE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cs typeface="Arial" charset="0"/>
              </a:rPr>
              <a:t>Basförsäkring</a:t>
            </a:r>
          </a:p>
          <a:p>
            <a:pPr>
              <a:tabLst>
                <a:tab pos="214313" algn="l"/>
              </a:tabLst>
            </a:pPr>
            <a:r>
              <a:rPr lang="sv-SE" sz="2000" dirty="0">
                <a:cs typeface="Arial" charset="0"/>
              </a:rPr>
              <a:t>Ansvarsskydd för äldre – t.ex</a:t>
            </a:r>
            <a:r>
              <a:rPr lang="sv-SE" dirty="0">
                <a:cs typeface="Arial" charset="0"/>
              </a:rPr>
              <a:t>.</a:t>
            </a:r>
            <a:r>
              <a:rPr lang="sv-SE" sz="2000" dirty="0">
                <a:cs typeface="Arial" charset="0"/>
              </a:rPr>
              <a:t> brand eller vattenskada</a:t>
            </a:r>
          </a:p>
          <a:p>
            <a:pPr>
              <a:tabLst>
                <a:tab pos="214313" algn="l"/>
              </a:tabLst>
            </a:pPr>
            <a:r>
              <a:rPr lang="sv-SE" dirty="0">
                <a:cs typeface="Arial" charset="0"/>
              </a:rPr>
              <a:t>Reseskydd – vistas utomlands 45-60 dagar</a:t>
            </a:r>
            <a:endParaRPr lang="sv-SE" sz="2000" dirty="0">
              <a:cs typeface="Arial" charset="0"/>
            </a:endParaRPr>
          </a:p>
          <a:p>
            <a:pPr>
              <a:tabLst>
                <a:tab pos="214313" algn="l"/>
              </a:tabLst>
            </a:pPr>
            <a:r>
              <a:rPr lang="sv-SE" sz="2000" dirty="0">
                <a:cs typeface="Arial" charset="0"/>
              </a:rPr>
              <a:t>Avsteg från huvudregel olovligen bryter sig in -  </a:t>
            </a:r>
            <a:r>
              <a:rPr lang="sv-SE" dirty="0">
                <a:cs typeface="Arial" charset="0"/>
              </a:rPr>
              <a:t>s</a:t>
            </a:r>
            <a:r>
              <a:rPr lang="sv-SE" sz="2000" dirty="0">
                <a:cs typeface="Arial" charset="0"/>
              </a:rPr>
              <a:t>töld med nyckel </a:t>
            </a:r>
          </a:p>
          <a:p>
            <a:pPr>
              <a:tabLst>
                <a:tab pos="214313" algn="l"/>
              </a:tabLst>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3" name="Platshållare för bild 12" descr="En bild som visar utomhus, mark, träd, gräs  Automatiskt genererad beskrivning">
            <a:extLst>
              <a:ext uri="{FF2B5EF4-FFF2-40B4-BE49-F238E27FC236}">
                <a16:creationId xmlns:a16="http://schemas.microsoft.com/office/drawing/2014/main" id="{552F4E9B-0553-412F-9653-8F8CE66FC7B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789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dirty="0"/>
              <a:t>BESÖKSFÖRSÄKRING FÖR UTLÄNDSKA BESÖKARE </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cs typeface="Arial" charset="0"/>
              </a:rPr>
              <a:t>Besöksförsäkring från länder med visumkrav</a:t>
            </a:r>
          </a:p>
          <a:p>
            <a:pPr>
              <a:buFontTx/>
              <a:buChar char="-"/>
              <a:tabLst>
                <a:tab pos="214313" algn="l"/>
              </a:tabLst>
            </a:pPr>
            <a:r>
              <a:rPr lang="sv-SE" dirty="0">
                <a:cs typeface="Arial" charset="0"/>
              </a:rPr>
              <a:t>Akut sjukvård/hemtransport </a:t>
            </a:r>
          </a:p>
          <a:p>
            <a:pPr>
              <a:buFontTx/>
              <a:buChar char="-"/>
              <a:tabLst>
                <a:tab pos="214313" algn="l"/>
              </a:tabLst>
            </a:pPr>
            <a:r>
              <a:rPr lang="sv-SE" dirty="0">
                <a:cs typeface="Arial" charset="0"/>
              </a:rPr>
              <a:t>Maxbelopp 30 000 Euro</a:t>
            </a:r>
            <a:endParaRPr lang="sv-SE" sz="1800" dirty="0">
              <a:cs typeface="Arial" charset="0"/>
            </a:endParaRPr>
          </a:p>
          <a:p>
            <a:pPr>
              <a:buFontTx/>
              <a:buChar char="-"/>
              <a:tabLst>
                <a:tab pos="214313" algn="l"/>
              </a:tabLst>
            </a:pPr>
            <a:r>
              <a:rPr lang="sv-SE" sz="2000" dirty="0">
                <a:cs typeface="Arial" charset="0"/>
              </a:rPr>
              <a:t>Kan tecknas i hemlandet eller vid ankomst till Sverige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himmel, utomhus, flagga, pol&#10;&#10;Automatiskt genererad beskrivning">
            <a:extLst>
              <a:ext uri="{FF2B5EF4-FFF2-40B4-BE49-F238E27FC236}">
                <a16:creationId xmlns:a16="http://schemas.microsoft.com/office/drawing/2014/main" id="{3143CAF7-CF80-8FE0-7978-928231B784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85503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NÄR OCH TILL VEM KAN MAN KLAGA I ETT FÖRSÄKRINGSÄRENDE?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2159515"/>
            <a:ext cx="5118100" cy="4351338"/>
          </a:xfrm>
        </p:spPr>
        <p:txBody>
          <a:bodyPr>
            <a:normAutofit/>
          </a:bodyPr>
          <a:lstStyle/>
          <a:p>
            <a:r>
              <a:rPr lang="sv-SE" sz="2000" dirty="0">
                <a:ea typeface="Arial" charset="0"/>
                <a:cs typeface="Arial" charset="0"/>
              </a:rPr>
              <a:t>Missnöjd med beslutet</a:t>
            </a:r>
          </a:p>
          <a:p>
            <a:r>
              <a:rPr lang="sv-SE" sz="2000" dirty="0">
                <a:ea typeface="Arial" charset="0"/>
                <a:cs typeface="Arial" charset="0"/>
              </a:rPr>
              <a:t>Saknas, fel eller bristfällig information</a:t>
            </a:r>
            <a:endParaRPr lang="sv-SE" sz="2000" dirty="0">
              <a:latin typeface="+mj-lt"/>
              <a:ea typeface="Arial" charset="0"/>
              <a:cs typeface="Arial" charset="0"/>
            </a:endParaRPr>
          </a:p>
          <a:p>
            <a:r>
              <a:rPr lang="sv-SE" sz="2000" dirty="0">
                <a:ea typeface="Arial" charset="0"/>
                <a:cs typeface="Arial" charset="0"/>
              </a:rPr>
              <a:t>Ingen återkoppling</a:t>
            </a:r>
            <a:endParaRPr lang="sv-SE" sz="2000" dirty="0">
              <a:latin typeface="+mj-lt"/>
              <a:ea typeface="Arial" charset="0"/>
              <a:cs typeface="Arial" charset="0"/>
            </a:endParaRPr>
          </a:p>
          <a:p>
            <a:r>
              <a:rPr lang="sv-SE" sz="2000" dirty="0">
                <a:ea typeface="Arial" charset="0"/>
                <a:cs typeface="Arial" charset="0"/>
              </a:rPr>
              <a:t>Missnöje med bemötandet</a:t>
            </a:r>
          </a:p>
          <a:p>
            <a:r>
              <a:rPr lang="sv-SE" sz="2000" dirty="0">
                <a:cs typeface="Arial" charset="0"/>
              </a:rPr>
              <a:t>Lång</a:t>
            </a:r>
            <a:r>
              <a:rPr lang="sv-SE" sz="2000" dirty="0">
                <a:ea typeface="Arial" charset="0"/>
                <a:cs typeface="Arial" charset="0"/>
              </a:rPr>
              <a:t> handläggningstid </a:t>
            </a:r>
          </a:p>
          <a:p>
            <a:r>
              <a:rPr lang="sv-SE" dirty="0">
                <a:ea typeface="Arial" charset="0"/>
                <a:cs typeface="Arial" charset="0"/>
              </a:rPr>
              <a:t>Dröjsmålsränta vid kontant ersättning</a:t>
            </a:r>
          </a:p>
          <a:p>
            <a:r>
              <a:rPr lang="sv-SE" sz="2000" dirty="0">
                <a:cs typeface="Arial" charset="0"/>
              </a:rPr>
              <a:t>Chef, intern nämnd, klagomålsansvarig</a:t>
            </a:r>
          </a:p>
          <a:p>
            <a:endParaRPr lang="sv-SE" sz="2000" dirty="0">
              <a:ea typeface="Arial" charset="0"/>
              <a:cs typeface="Arial" charset="0"/>
            </a:endParaRPr>
          </a:p>
          <a:p>
            <a:endParaRPr lang="sv-SE" sz="2000" dirty="0">
              <a:latin typeface="+mj-lt"/>
              <a:ea typeface="Arial" charset="0"/>
              <a:cs typeface="Arial" charset="0"/>
            </a:endParaRP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NÄSTA STEG - PRÖVNING I EN EXTERN NÄMND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53402"/>
            <a:ext cx="5619404" cy="4351338"/>
          </a:xfrm>
        </p:spPr>
        <p:txBody>
          <a:bodyPr>
            <a:normAutofit/>
          </a:bodyPr>
          <a:lstStyle/>
          <a:p>
            <a:pPr>
              <a:tabLst>
                <a:tab pos="214313" algn="l"/>
              </a:tabLst>
            </a:pPr>
            <a:r>
              <a:rPr lang="sv-SE" sz="2000" dirty="0">
                <a:ea typeface="Arial" charset="0"/>
                <a:cs typeface="Arial" charset="0"/>
              </a:rPr>
              <a:t>Allmänna reklamationsnämnden (ARN) </a:t>
            </a:r>
          </a:p>
          <a:p>
            <a:pPr>
              <a:tabLst>
                <a:tab pos="214313" algn="l"/>
              </a:tabLst>
            </a:pPr>
            <a:r>
              <a:rPr lang="sv-SE" sz="2000" dirty="0">
                <a:ea typeface="Arial" charset="0"/>
                <a:cs typeface="Arial" charset="0"/>
              </a:rPr>
              <a:t>Trafikskadenämnden (TSN)</a:t>
            </a:r>
          </a:p>
          <a:p>
            <a:pPr>
              <a:tabLst>
                <a:tab pos="214313" algn="l"/>
              </a:tabLst>
            </a:pPr>
            <a:r>
              <a:rPr lang="sv-SE" sz="2000" dirty="0">
                <a:ea typeface="Arial" charset="0"/>
                <a:cs typeface="Arial" charset="0"/>
              </a:rPr>
              <a:t>Patientskadenämnden (PSN)</a:t>
            </a:r>
          </a:p>
          <a:p>
            <a:pPr>
              <a:tabLst>
                <a:tab pos="214313" algn="l"/>
              </a:tabLst>
            </a:pPr>
            <a:endParaRPr lang="sv-SE" sz="2000" dirty="0">
              <a:ea typeface="Arial" charset="0"/>
              <a:cs typeface="Arial" charset="0"/>
            </a:endParaRPr>
          </a:p>
          <a:p>
            <a:pPr>
              <a:tabLst>
                <a:tab pos="214313" algn="l"/>
              </a:tabLst>
            </a:pPr>
            <a:r>
              <a:rPr lang="sv-SE" dirty="0">
                <a:ea typeface="Arial" charset="0"/>
                <a:cs typeface="Arial" charset="0"/>
              </a:rPr>
              <a:t>Svensk Försäkrings nämnder, t ex:</a:t>
            </a:r>
            <a:endParaRPr lang="sv-SE" sz="2000" dirty="0">
              <a:ea typeface="Arial" charset="0"/>
              <a:cs typeface="Arial" charset="0"/>
            </a:endParaRPr>
          </a:p>
          <a:p>
            <a:pPr marL="0" indent="0">
              <a:buNone/>
              <a:tabLst>
                <a:tab pos="214313" algn="l"/>
              </a:tabLst>
            </a:pPr>
            <a:r>
              <a:rPr lang="sv-SE" sz="2000" dirty="0">
                <a:ea typeface="Arial" charset="0"/>
                <a:cs typeface="Arial" charset="0"/>
              </a:rPr>
              <a:t>-	Personförsäkringsnämnden (PFN)</a:t>
            </a:r>
          </a:p>
          <a:p>
            <a:pPr>
              <a:buFontTx/>
              <a:buChar char="-"/>
              <a:tabLst>
                <a:tab pos="214313" algn="l"/>
              </a:tabLst>
            </a:pPr>
            <a:r>
              <a:rPr lang="sv-SE" sz="2000" dirty="0">
                <a:ea typeface="Arial" charset="0"/>
                <a:cs typeface="Arial" charset="0"/>
              </a:rPr>
              <a:t>Ansvarsförsäkringens Personskadenämnd </a:t>
            </a:r>
            <a:r>
              <a:rPr lang="sv-SE" dirty="0">
                <a:ea typeface="Arial" charset="0"/>
                <a:cs typeface="Arial" charset="0"/>
              </a:rPr>
              <a:t>(APN)</a:t>
            </a:r>
          </a:p>
          <a:p>
            <a:pPr>
              <a:buFontTx/>
              <a:buChar char="-"/>
              <a:tabLst>
                <a:tab pos="214313" algn="l"/>
              </a:tabLst>
            </a:pPr>
            <a:r>
              <a:rPr lang="sv-SE" dirty="0">
                <a:ea typeface="Arial" charset="0"/>
                <a:cs typeface="Arial" charset="0"/>
              </a:rPr>
              <a:t>Nämnden för Rättsskyddsfrågor (FNR)</a:t>
            </a:r>
            <a:endParaRPr lang="sv-SE" sz="2000" dirty="0">
              <a:ea typeface="Arial" charset="0"/>
              <a:cs typeface="Arial" charset="0"/>
            </a:endParaRPr>
          </a:p>
          <a:p>
            <a:pPr>
              <a:tabLst>
                <a:tab pos="214313" algn="l"/>
              </a:tabLst>
            </a:pPr>
            <a:endParaRPr lang="sv-SE" sz="2000" dirty="0">
              <a:ea typeface="Arial" charset="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descr="En bild som visar paraply, accessoarer, himmel, utomhus  Automatiskt genererad beskrivning">
            <a:extLst>
              <a:ext uri="{FF2B5EF4-FFF2-40B4-BE49-F238E27FC236}">
                <a16:creationId xmlns:a16="http://schemas.microsoft.com/office/drawing/2014/main" id="{B942D706-C324-4480-AEA0-95D107167D9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6276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inomhus  Automatiskt genererad beskrivning">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7686899" cy="1325563"/>
          </a:xfrm>
        </p:spPr>
        <p:txBody>
          <a:bodyPr/>
          <a:lstStyle/>
          <a:p>
            <a:pPr algn="l"/>
            <a:r>
              <a:rPr lang="sv-SE" sz="3200" b="1" dirty="0"/>
              <a:t>LÅNESKYDDS OCH INKOMSTFÖRSÄKRINGAR </a:t>
            </a:r>
            <a:br>
              <a:rPr lang="sv-SE" sz="3200" b="1" dirty="0"/>
            </a:br>
            <a:endParaRPr lang="sv-SE" b="1"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7151169"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rPr>
              <a:t>Låneskyddsförsäkringar</a:t>
            </a:r>
          </a:p>
          <a:p>
            <a:r>
              <a:rPr lang="sv-SE" sz="2000" dirty="0">
                <a:solidFill>
                  <a:schemeClr val="bg1"/>
                </a:solidFill>
              </a:rPr>
              <a:t>Ska täcka en del av månatliga lånekostnader - ränta och amortering</a:t>
            </a:r>
          </a:p>
          <a:p>
            <a:endParaRPr lang="sv-SE" sz="2000" b="1" dirty="0">
              <a:solidFill>
                <a:schemeClr val="bg1"/>
              </a:solidFill>
            </a:endParaRPr>
          </a:p>
          <a:p>
            <a:pPr marL="0" indent="0">
              <a:buNone/>
            </a:pPr>
            <a:r>
              <a:rPr lang="sv-SE" sz="2000" b="1" dirty="0">
                <a:solidFill>
                  <a:schemeClr val="bg1"/>
                </a:solidFill>
              </a:rPr>
              <a:t>Inkomstförsäkringar - </a:t>
            </a:r>
            <a:r>
              <a:rPr lang="sv-SE" sz="2000" dirty="0">
                <a:solidFill>
                  <a:schemeClr val="bg1"/>
                </a:solidFill>
              </a:rPr>
              <a:t>Försäkring vid arbetslöshet och sjukskrivning</a:t>
            </a:r>
          </a:p>
          <a:p>
            <a:r>
              <a:rPr lang="sv-SE" sz="2000" dirty="0">
                <a:solidFill>
                  <a:schemeClr val="bg1"/>
                </a:solidFill>
              </a:rPr>
              <a:t>Arbetslöshet max 80 procent av inkomsten</a:t>
            </a:r>
          </a:p>
          <a:p>
            <a:r>
              <a:rPr lang="sv-SE" sz="2000" dirty="0">
                <a:solidFill>
                  <a:schemeClr val="bg1"/>
                </a:solidFill>
              </a:rPr>
              <a:t>Sjukskrivning max 90 procent av inkomsten</a:t>
            </a:r>
            <a:endParaRPr lang="sv-SE" sz="2000" b="1" dirty="0">
              <a:solidFill>
                <a:schemeClr val="bg1"/>
              </a:solidFill>
            </a:endParaRPr>
          </a:p>
          <a:p>
            <a:endParaRPr lang="sv-SE" sz="2000" dirty="0">
              <a:solidFill>
                <a:schemeClr val="bg1"/>
              </a:solidFill>
            </a:endParaRPr>
          </a:p>
          <a:p>
            <a:pPr marL="0" indent="0">
              <a:buNone/>
            </a:pPr>
            <a:r>
              <a:rPr lang="sv-SE" sz="2000" b="1" dirty="0">
                <a:solidFill>
                  <a:schemeClr val="bg1"/>
                </a:solidFill>
              </a:rPr>
              <a:t>Teckningskrav –  problem</a:t>
            </a:r>
            <a:endParaRPr lang="sv-SE" sz="2000" dirty="0">
              <a:solidFill>
                <a:schemeClr val="bg1"/>
              </a:solidFill>
            </a:endParaRPr>
          </a:p>
          <a:p>
            <a:r>
              <a:rPr lang="sv-SE" sz="2000" dirty="0">
                <a:solidFill>
                  <a:schemeClr val="bg1"/>
                </a:solidFill>
              </a:rPr>
              <a:t>Frisk och fullt arbetsför vid tecknandet </a:t>
            </a:r>
          </a:p>
          <a:p>
            <a:r>
              <a:rPr lang="sv-SE" sz="2000" dirty="0">
                <a:solidFill>
                  <a:schemeClr val="bg1"/>
                </a:solidFill>
              </a:rPr>
              <a:t>Ingen kännedom om kommande varsel, arbetslöshet </a:t>
            </a:r>
          </a:p>
          <a:p>
            <a:r>
              <a:rPr lang="sv-SE" sz="2000" dirty="0">
                <a:solidFill>
                  <a:schemeClr val="bg1"/>
                </a:solidFill>
              </a:rPr>
              <a:t>Tillsvidareanställning vid tecknandet</a:t>
            </a:r>
          </a:p>
          <a:p>
            <a:r>
              <a:rPr lang="sv-SE" sz="2000" dirty="0">
                <a:solidFill>
                  <a:schemeClr val="bg1"/>
                </a:solidFill>
              </a:rPr>
              <a:t>Premie tillbaka om försäkringen ej varit giltig – ej burit risk</a:t>
            </a:r>
          </a:p>
          <a:p>
            <a:r>
              <a:rPr lang="sv-SE" sz="2000" dirty="0">
                <a:solidFill>
                  <a:schemeClr val="bg1"/>
                </a:solidFill>
              </a:rPr>
              <a:t>ARN - Premien ska återbetalas då bolaget inte har burit risk</a:t>
            </a:r>
          </a:p>
          <a:p>
            <a:endParaRPr lang="sv-SE" sz="2000" dirty="0">
              <a:solidFill>
                <a:schemeClr val="bg1"/>
              </a:solidFill>
            </a:endParaRPr>
          </a:p>
          <a:p>
            <a:endParaRPr lang="sv-SE" sz="2000" dirty="0">
              <a:solidFill>
                <a:schemeClr val="bg1"/>
              </a:solidFill>
            </a:endParaRPr>
          </a:p>
          <a:p>
            <a:pPr marL="0" indent="0">
              <a:buNone/>
            </a:pPr>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6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6250340" cy="1325563"/>
          </a:xfrm>
        </p:spPr>
        <p:txBody>
          <a:bodyPr/>
          <a:lstStyle/>
          <a:p>
            <a:r>
              <a:rPr lang="sv-SE" b="1" dirty="0">
                <a:latin typeface="Calibri" panose="020F0502020204030204" pitchFamily="34" charset="0"/>
                <a:ea typeface="Arial" charset="0"/>
                <a:cs typeface="Calibri" panose="020F0502020204030204" pitchFamily="34" charset="0"/>
              </a:rPr>
              <a:t>ERSÄTTNING VID PERSONSKADOR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3525691"/>
          </a:xfrm>
        </p:spPr>
        <p:txBody>
          <a:bodyPr>
            <a:noAutofit/>
          </a:bodyPr>
          <a:lstStyle/>
          <a:p>
            <a:pPr>
              <a:tabLst>
                <a:tab pos="214313" algn="l"/>
              </a:tabLst>
            </a:pPr>
            <a:r>
              <a:rPr lang="sv-SE" dirty="0">
                <a:ea typeface="Arial" charset="0"/>
                <a:cs typeface="Arial" charset="0"/>
              </a:rPr>
              <a:t>Skadestånd - samma ekonomiska sits som före skadan</a:t>
            </a:r>
          </a:p>
          <a:p>
            <a:pPr>
              <a:tabLst>
                <a:tab pos="214313" algn="l"/>
              </a:tabLst>
            </a:pPr>
            <a:r>
              <a:rPr lang="sv-SE" dirty="0">
                <a:ea typeface="Arial" charset="0"/>
                <a:cs typeface="Arial" charset="0"/>
              </a:rPr>
              <a:t>Trafik-, ansvars-, patientförsäkring</a:t>
            </a:r>
          </a:p>
          <a:p>
            <a:pPr>
              <a:tabLst>
                <a:tab pos="214313" algn="l"/>
              </a:tabLst>
            </a:pPr>
            <a:r>
              <a:rPr lang="sv-SE" dirty="0">
                <a:ea typeface="Arial" charset="0"/>
                <a:cs typeface="Arial" charset="0"/>
              </a:rPr>
              <a:t>Bevisbörda - sök läkarvård vid skadetillfället</a:t>
            </a:r>
          </a:p>
          <a:p>
            <a:pPr>
              <a:tabLst>
                <a:tab pos="214313" algn="l"/>
              </a:tabLst>
            </a:pPr>
            <a:r>
              <a:rPr lang="sv-SE" dirty="0">
                <a:ea typeface="Arial" charset="0"/>
                <a:cs typeface="Arial" charset="0"/>
              </a:rPr>
              <a:t>Anmäl skadan och till alla försäkringar</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person  Automatiskt genererad beskrivning">
            <a:extLst>
              <a:ext uri="{FF2B5EF4-FFF2-40B4-BE49-F238E27FC236}">
                <a16:creationId xmlns:a16="http://schemas.microsoft.com/office/drawing/2014/main" id="{9170FA7F-81A0-4CA7-8807-8BBDD307B3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8449561"/>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8071</TotalTime>
  <Words>5650</Words>
  <Application>Microsoft Office PowerPoint</Application>
  <PresentationFormat>Bredbild</PresentationFormat>
  <Paragraphs>378</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Muli</vt:lpstr>
      <vt:lpstr>Office-tema</vt:lpstr>
      <vt:lpstr>FÖRDJUPNING  PRIVATA FÖRSÄKRINGAR</vt:lpstr>
      <vt:lpstr>NÄR BEHÖVS EN  HEMFÖRSÄKRING OCH VILKA OMFATTAS?  </vt:lpstr>
      <vt:lpstr>ERSÄTTNINGSBOENDE VID   EXEMPELVIS VATTENSKADA</vt:lpstr>
      <vt:lpstr>HEMFÖRSÄKRING VID ÄLDREBOENDE</vt:lpstr>
      <vt:lpstr>BESÖKSFÖRSÄKRING FÖR UTLÄNDSKA BESÖKARE </vt:lpstr>
      <vt:lpstr>NÄR OCH TILL VEM KAN MAN KLAGA I ETT FÖRSÄKRINGSÄRENDE? </vt:lpstr>
      <vt:lpstr>NÄSTA STEG - PRÖVNING I EN EXTERN NÄMND </vt:lpstr>
      <vt:lpstr>LÅNESKYDDS OCH INKOMSTFÖRSÄKRINGAR  </vt:lpstr>
      <vt:lpstr>ERSÄTTNING VID PERSONSKADOR </vt:lpstr>
      <vt:lpstr>ERSÄTTNING VID SJUKDOM - VISANDEDAG </vt:lpstr>
      <vt:lpstr>SAMBANDSBEDÖMNING OLYCKSFALL</vt:lpstr>
      <vt:lpstr>INLÖSEN ELLER REPARATION</vt:lpstr>
      <vt:lpstr>MISSNÖJE VÄRDERING AV BIL VID INLÖSEN EFTER SKADA </vt:lpstr>
      <vt:lpstr>DJURFÖRSÄKRINGAR</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Niklas Uppenberg</dc:creator>
  <cp:lastModifiedBy>Vanda Brandt</cp:lastModifiedBy>
  <cp:revision>211</cp:revision>
  <cp:lastPrinted>2024-11-20T12:53:40Z</cp:lastPrinted>
  <dcterms:created xsi:type="dcterms:W3CDTF">2023-02-02T08:57:20Z</dcterms:created>
  <dcterms:modified xsi:type="dcterms:W3CDTF">2025-02-04T08:40:05Z</dcterms:modified>
</cp:coreProperties>
</file>