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8"/>
  </p:notesMasterIdLst>
  <p:sldIdLst>
    <p:sldId id="263" r:id="rId3"/>
    <p:sldId id="264" r:id="rId4"/>
    <p:sldId id="286" r:id="rId5"/>
    <p:sldId id="268" r:id="rId6"/>
    <p:sldId id="287" r:id="rId7"/>
    <p:sldId id="288" r:id="rId8"/>
    <p:sldId id="296" r:id="rId9"/>
    <p:sldId id="289" r:id="rId10"/>
    <p:sldId id="290" r:id="rId11"/>
    <p:sldId id="292" r:id="rId12"/>
    <p:sldId id="272" r:id="rId13"/>
    <p:sldId id="313" r:id="rId14"/>
    <p:sldId id="315" r:id="rId15"/>
    <p:sldId id="316" r:id="rId16"/>
    <p:sldId id="317" r:id="rId1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51" autoAdjust="0"/>
  </p:normalViewPr>
  <p:slideViewPr>
    <p:cSldViewPr snapToGrid="0" showGuides="1">
      <p:cViewPr varScale="1">
        <p:scale>
          <a:sx n="93" d="100"/>
          <a:sy n="93" d="100"/>
        </p:scale>
        <p:origin x="1272" y="78"/>
      </p:cViewPr>
      <p:guideLst>
        <p:guide orient="horz" pos="2160"/>
        <p:guide pos="3863"/>
      </p:guideLst>
    </p:cSldViewPr>
  </p:slideViewPr>
  <p:notesTextViewPr>
    <p:cViewPr>
      <p:scale>
        <a:sx n="1" d="1"/>
        <a:sy n="1" d="1"/>
      </p:scale>
      <p:origin x="0" y="0"/>
    </p:cViewPr>
  </p:notesTextViewPr>
  <p:notesViewPr>
    <p:cSldViewPr snapToGrid="0">
      <p:cViewPr varScale="1">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2025-02-05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1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Lånekalkylen är avsedd för att räkna på blancolån/privatlån.</a:t>
            </a:r>
          </a:p>
          <a:p>
            <a:r>
              <a:rPr lang="sv-SE" dirty="0"/>
              <a:t>Bilden visar samma lån med olika återbetalningstider. Lång återbetalningstid gör lånet väsentligt dyrare – betala tillbaka så snart som möjligt. Fokusera inte bara på månadskostnaden!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00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kalkylen Lånelabbet. Du kan laborera med ränta, amortering och avgifter och se hur förändringarna påverkar kostnaderna för lånet.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71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30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89"/>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b="1" dirty="0">
                <a:latin typeface="+mn-lt"/>
                <a:cs typeface="Arial" pitchFamily="34" charset="0"/>
              </a:rPr>
              <a:t>Stiftelsen har fem huvudmän</a:t>
            </a:r>
          </a:p>
          <a:p>
            <a:r>
              <a:rPr lang="sv-SE" altLang="sv-SE" dirty="0">
                <a:latin typeface="+mn-lt"/>
                <a:cs typeface="Arial" pitchFamily="34" charset="0"/>
              </a:rPr>
              <a:t>Stiftelsen finansieras av Svenska Bankföreningen, Fondbolagens Förening, Svensk Värdepappersmarknad.</a:t>
            </a:r>
          </a:p>
          <a:p>
            <a:endParaRPr lang="sv-SE" altLang="sv-SE" dirty="0">
              <a:latin typeface="+mn-lt"/>
              <a:cs typeface="Arial" pitchFamily="34" charset="0"/>
            </a:endParaRPr>
          </a:p>
          <a:p>
            <a:r>
              <a:rPr lang="sv-SE" altLang="sv-SE" dirty="0">
                <a:latin typeface="+mn-lt"/>
                <a:cs typeface="Arial" pitchFamily="34" charset="0"/>
              </a:rPr>
              <a:t>Förutom tre branschorganisationer står också Konsumentverket och Finansinspektionen bakom byrån. De fem huvudmännen ingår i vår styrelse.</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områden: Betala, Låna och Spara.</a:t>
            </a:r>
          </a:p>
          <a:p>
            <a:pPr marL="171450" indent="-171450">
              <a:buFont typeface="Arial" panose="020B0604020202020204" pitchFamily="34" charset="0"/>
              <a:buChar char="•"/>
            </a:pPr>
            <a:r>
              <a:rPr lang="sv-SE" altLang="sv-SE" b="1" dirty="0">
                <a:latin typeface="+mn-lt"/>
                <a:cs typeface="Arial" pitchFamily="34" charset="0"/>
              </a:rPr>
              <a:t>Betala</a:t>
            </a:r>
            <a:r>
              <a:rPr lang="sv-SE" altLang="sv-SE" dirty="0">
                <a:latin typeface="+mn-lt"/>
                <a:cs typeface="Arial" pitchFamily="34" charset="0"/>
              </a:rPr>
              <a:t> –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seniorlån.</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07420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Obehörigt: </a:t>
            </a:r>
            <a:r>
              <a:rPr lang="sv-SE" sz="1200" kern="1200" dirty="0">
                <a:solidFill>
                  <a:schemeClr val="tx1"/>
                </a:solidFill>
                <a:latin typeface="+mn-lt"/>
                <a:ea typeface="+mn-ea"/>
                <a:cs typeface="+mn-cs"/>
              </a:rPr>
              <a:t>Konsumenten blir uppringd av någon som t.ex. utger sig för att ringa från banken</a:t>
            </a:r>
            <a:r>
              <a:rPr lang="sv-SE" sz="1200" kern="1200" baseline="0" dirty="0">
                <a:solidFill>
                  <a:schemeClr val="tx1"/>
                </a:solidFill>
                <a:latin typeface="+mn-lt"/>
                <a:ea typeface="+mn-ea"/>
                <a:cs typeface="+mn-cs"/>
              </a:rPr>
              <a:t>. Konsumenten förmås att logga in i sin internetbank med hjälp av inloggningsdosa eller Bank-ID. Bedragaren tömmer sedan konsumentens konton.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Behörigt: </a:t>
            </a:r>
            <a:r>
              <a:rPr lang="sv-SE" sz="1200" b="0" kern="1200" baseline="0" dirty="0">
                <a:solidFill>
                  <a:schemeClr val="tx1"/>
                </a:solidFill>
                <a:latin typeface="+mn-lt"/>
                <a:ea typeface="+mn-ea"/>
                <a:cs typeface="+mn-cs"/>
              </a:rPr>
              <a:t>Konsumenten genomför själv transaktionen, t.ex. genom </a:t>
            </a:r>
            <a:r>
              <a:rPr lang="sv-SE" sz="1200" b="0" kern="1200" baseline="0" dirty="0" err="1">
                <a:solidFill>
                  <a:schemeClr val="tx1"/>
                </a:solidFill>
                <a:latin typeface="+mn-lt"/>
                <a:ea typeface="+mn-ea"/>
                <a:cs typeface="+mn-cs"/>
              </a:rPr>
              <a:t>swish</a:t>
            </a:r>
            <a:r>
              <a:rPr lang="sv-SE" sz="1200" b="0" kern="1200" baseline="0" dirty="0">
                <a:solidFill>
                  <a:schemeClr val="tx1"/>
                </a:solidFill>
                <a:latin typeface="+mn-lt"/>
                <a:ea typeface="+mn-ea"/>
                <a:cs typeface="+mn-cs"/>
              </a:rPr>
              <a:t> eller en överföring från sitt konto. Alternativt godkänner konsumenten transaktionen via t.ex. sitt bank-ID.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HD:s avgörande i fråga om obehöriga transaktioner </a:t>
            </a:r>
            <a:r>
              <a:rPr lang="sv-SE" altLang="sv-SE" b="1" dirty="0"/>
              <a:t>(</a:t>
            </a:r>
            <a:r>
              <a:rPr lang="sv-SE" b="1" i="0" dirty="0">
                <a:effectLst/>
              </a:rPr>
              <a:t>Mål: T 4623-21)</a:t>
            </a:r>
          </a:p>
          <a:p>
            <a:r>
              <a:rPr lang="sv-SE" b="0" i="0" dirty="0">
                <a:effectLst/>
              </a:rPr>
              <a:t>I augusti 2018 utsattes en konsument för ett bedrägeri när han blev uppringd av en bedragare som uppgav att han ringde från en banks säkerhetsavdelning. Bedragaren lyckades få konsumenten att lämna ut koden till sitt Bank-ID och svarskoder från sin bankdosa. Konsumenten blev av med 397 000 kronor. 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a:t>
            </a:r>
            <a:endParaRPr lang="sv-SE" sz="1200" b="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KO har stämt en bank i december 2023 för att få frågan om behöriga transaktioner prövad.</a:t>
            </a:r>
            <a:endParaRPr lang="sv-SE" sz="1200" b="1"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kern="1200" dirty="0">
                <a:ea typeface="+mn-ea"/>
                <a:cs typeface="+mn-cs"/>
              </a:rPr>
              <a:t>Utgångspunkten är att den som påstår att det finns ett avtal har bevisbördan för detta.</a:t>
            </a:r>
          </a:p>
          <a:p>
            <a:endParaRPr lang="sv-SE" kern="1200" dirty="0">
              <a:ea typeface="+mn-ea"/>
              <a:cs typeface="+mn-cs"/>
            </a:endParaRPr>
          </a:p>
          <a:p>
            <a:r>
              <a:rPr lang="sv-SE" kern="1200" dirty="0">
                <a:ea typeface="+mn-ea"/>
                <a:cs typeface="+mn-cs"/>
              </a:rPr>
              <a:t>Om avtalet har ingåtts med en elektronisk underskrift (exempelvis bank-id) måste dock konsumenten åtminstone göra antagligt (visa) att någon annan obehörigen använt din elektroniska underskrift.</a:t>
            </a:r>
          </a:p>
          <a:p>
            <a:pPr>
              <a:lnSpc>
                <a:spcPct val="107000"/>
              </a:lnSpc>
              <a:spcAft>
                <a:spcPts val="800"/>
              </a:spcAft>
            </a:pPr>
            <a:endParaRPr lang="sv-SE" dirty="0">
              <a:effectLst/>
              <a:ea typeface="Calibri" panose="020F0502020204030204" pitchFamily="34" charset="0"/>
              <a:cs typeface="Times New Roman" panose="02020603050405020304" pitchFamily="18" charset="0"/>
            </a:endParaRPr>
          </a:p>
          <a:p>
            <a:pPr>
              <a:lnSpc>
                <a:spcPct val="107000"/>
              </a:lnSpc>
              <a:spcAft>
                <a:spcPts val="800"/>
              </a:spcAft>
            </a:pPr>
            <a:r>
              <a:rPr lang="sv-SE" b="1" dirty="0">
                <a:effectLst/>
                <a:ea typeface="Calibri" panose="020F0502020204030204" pitchFamily="34" charset="0"/>
                <a:cs typeface="Times New Roman" panose="02020603050405020304" pitchFamily="18" charset="0"/>
              </a:rPr>
              <a:t>Två steg:</a:t>
            </a:r>
          </a:p>
          <a:p>
            <a:pPr marL="171450" indent="-171450">
              <a:lnSpc>
                <a:spcPct val="107000"/>
              </a:lnSpc>
              <a:spcAft>
                <a:spcPts val="800"/>
              </a:spcAft>
              <a:buFont typeface="Arial" panose="020B0604020202020204" pitchFamily="34" charset="0"/>
              <a:buChar char="•"/>
            </a:pPr>
            <a:r>
              <a:rPr lang="sv-SE" dirty="0">
                <a:effectLst/>
                <a:ea typeface="Calibri" panose="020F0502020204030204" pitchFamily="34" charset="0"/>
                <a:cs typeface="Times New Roman" panose="02020603050405020304" pitchFamily="18" charset="0"/>
              </a:rPr>
              <a:t>Det ankommer på långivaren att visa att den tekniska lösning som använts för att ingå ett låneavtal motsvarar skapandet av en avancerad elektronisk underskrift och att det inte finns något som tyder på att det vid det aktuella tillfället funnits tekniska problem med det använda systemet.</a:t>
            </a:r>
          </a:p>
          <a:p>
            <a:pPr marL="171450" indent="-171450">
              <a:lnSpc>
                <a:spcPct val="107000"/>
              </a:lnSpc>
              <a:spcAft>
                <a:spcPts val="800"/>
              </a:spcAft>
              <a:buFont typeface="Arial" panose="020B0604020202020204" pitchFamily="34" charset="0"/>
              <a:buChar char="•"/>
            </a:pPr>
            <a:r>
              <a:rPr lang="sv-SE" dirty="0">
                <a:effectLst/>
                <a:ea typeface="Calibri" panose="020F0502020204030204" pitchFamily="34" charset="0"/>
                <a:cs typeface="Times New Roman" panose="02020603050405020304" pitchFamily="18" charset="0"/>
              </a:rPr>
              <a:t>I steg två bör det krävas att innehavaren av den elektroniska underskriften åtminstone gör det antagligt att användandet av underskriften skett obehörigen.</a:t>
            </a:r>
          </a:p>
          <a:p>
            <a:endParaRPr lang="sv-SE" kern="1200" dirty="0">
              <a:ea typeface="+mn-ea"/>
              <a:cs typeface="+mn-cs"/>
            </a:endParaRPr>
          </a:p>
          <a:p>
            <a:r>
              <a:rPr lang="sv-SE" kern="1200" dirty="0">
                <a:ea typeface="+mn-ea"/>
                <a:cs typeface="+mn-cs"/>
              </a:rPr>
              <a:t>Rättsfall från Högsta domstolen NJA 2017 s. 1105.</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84757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90"/>
          </a:xfrm>
        </p:spPr>
        <p:txBody>
          <a:bodyPr/>
          <a:lstStyle/>
          <a:p>
            <a:r>
              <a:rPr lang="sv-SE" b="1" i="0" dirty="0">
                <a:solidFill>
                  <a:srgbClr val="22252A"/>
                </a:solidFill>
                <a:effectLst/>
              </a:rPr>
              <a:t>En kreditprövning måste göras för alla typer av lån, oavsett hur stort eller litet lånet är och hur länge du ska låna pengarna, alltså även för SMS-lån och andra snabblån.</a:t>
            </a:r>
          </a:p>
          <a:p>
            <a:endParaRPr lang="sv-SE" b="1" i="0" dirty="0">
              <a:solidFill>
                <a:srgbClr val="22252A"/>
              </a:solidFill>
              <a:effectLst/>
            </a:endParaRPr>
          </a:p>
          <a:p>
            <a:r>
              <a:rPr lang="sv-SE" b="0" i="0" dirty="0">
                <a:solidFill>
                  <a:srgbClr val="22252A"/>
                </a:solidFill>
                <a:effectLst/>
              </a:rPr>
              <a:t>När du ansöker om ett lån måste banker och andra långivare göra en kreditprövning för att kontrollera att du har förutsättningar att betala räntor och amorteringar på lånet. De uppgifter du lämnar kontrolleras, exempelvis genom en kreditupplysning från ett kreditupplysningsföretag.</a:t>
            </a:r>
            <a:endParaRPr lang="sv-SE" dirty="0"/>
          </a:p>
          <a:p>
            <a:endParaRPr lang="sv-SE" dirty="0"/>
          </a:p>
          <a:p>
            <a:r>
              <a:rPr lang="sv-SE" b="0" i="0" dirty="0">
                <a:solidFill>
                  <a:srgbClr val="22252A"/>
                </a:solidFill>
                <a:effectLst/>
              </a:rPr>
              <a:t>Det finns inga exakta regler om vilka uppgifter banker och andra långivare ska samla in vid en kreditprövning men i stort är det din totala ekonomiska situation som ligger till grund för prövningen.</a:t>
            </a:r>
          </a:p>
          <a:p>
            <a:endParaRPr lang="sv-SE" b="0" i="0" dirty="0">
              <a:solidFill>
                <a:srgbClr val="22252A"/>
              </a:solidFill>
              <a:effectLst/>
            </a:endParaRPr>
          </a:p>
          <a:p>
            <a:r>
              <a:rPr lang="sv-SE" b="0" i="0" dirty="0">
                <a:solidFill>
                  <a:srgbClr val="22252A"/>
                </a:solidFill>
                <a:effectLst/>
              </a:rPr>
              <a:t>Med de uppgifter som långivaren samlar in görs en beräkning av din betalningsförmåga för att se om du har tillräckligt betalningsutrymme för det lån du sökt. Om kvar att leva på-kalkylen visar ett negativt resultat kommer du sannolikt att få avslag på lånet.</a:t>
            </a:r>
          </a:p>
          <a:p>
            <a:endParaRPr lang="sv-SE" b="0" i="0" dirty="0">
              <a:solidFill>
                <a:srgbClr val="22252A"/>
              </a:solidFill>
              <a:effectLst/>
            </a:endParaRPr>
          </a:p>
          <a:p>
            <a:r>
              <a:rPr lang="sv-SE" b="0" i="0" dirty="0">
                <a:solidFill>
                  <a:srgbClr val="22252A"/>
                </a:solidFill>
                <a:effectLst/>
              </a:rPr>
              <a:t>En årsinkomst före skatt på 90 000–120 000 kronor anser Finansinspektionen normalt inte vara tillräcklig för att räcka till en konsuments grundläggande kostnader för boende och leverne.</a:t>
            </a:r>
          </a:p>
          <a:p>
            <a:endParaRPr lang="sv-SE" b="0" i="0" dirty="0">
              <a:solidFill>
                <a:srgbClr val="22252A"/>
              </a:solidFill>
              <a:effectLst/>
            </a:endParaRPr>
          </a:p>
          <a:p>
            <a:r>
              <a:rPr lang="sv-SE" b="0" i="0" dirty="0">
                <a:solidFill>
                  <a:srgbClr val="22252A"/>
                </a:solidFill>
                <a:effectLst/>
              </a:rPr>
              <a:t>Om långivaren brustit vid kreditprövningen och beviljat dig ett lån trots att du saknade återbetalningsförmåga så finns det inget i konsumentkreditlagen som säger att du som låntagare slipper att betala tillbaka lånet.</a:t>
            </a:r>
          </a:p>
          <a:p>
            <a:endParaRPr lang="sv-SE" b="1" dirty="0"/>
          </a:p>
          <a:p>
            <a:r>
              <a:rPr lang="sv-SE" b="1" dirty="0"/>
              <a:t>Exempel ARN 2016 (2016-00934):</a:t>
            </a:r>
          </a:p>
          <a:p>
            <a:pPr marL="171450" indent="-171450">
              <a:buFont typeface="Arial" panose="020B0604020202020204" pitchFamily="34" charset="0"/>
              <a:buChar char="•"/>
            </a:pPr>
            <a:r>
              <a:rPr lang="sv-SE" dirty="0"/>
              <a:t>Ung kille, 20 år. Psykisk ohälsa. Läser på folkhögskola. CSN. Ingen taxerad inkomst. Uppgivit inkomst om 167 640 kronor. Under 1 månad sökt krediter hos 29 långivare och beviljats i sex fall. Alla avskrivna utom ett lån om 10 000 kronor.</a:t>
            </a:r>
          </a:p>
          <a:p>
            <a:pPr marL="171450" indent="-171450">
              <a:buFont typeface="Arial" panose="020B0604020202020204" pitchFamily="34" charset="0"/>
              <a:buChar char="•"/>
            </a:pPr>
            <a:r>
              <a:rPr lang="sv-SE" dirty="0"/>
              <a:t>Banken gjort kreditupplysning med 0 kronor i tidigare lån och krediter. UC: ”Krediten bör beviljas”</a:t>
            </a:r>
          </a:p>
          <a:p>
            <a:pPr marL="171450" indent="-171450">
              <a:buFont typeface="Arial" panose="020B0604020202020204" pitchFamily="34" charset="0"/>
              <a:buChar char="•"/>
            </a:pPr>
            <a:r>
              <a:rPr lang="sv-SE" dirty="0"/>
              <a:t>ARN: Banken har brustit i sina rutiner. Framgick av UC att det inte fanns inkomst. Banken borde ha begärt in intyg till styrkande av inkomstuppgift. Ändå jämkas inte betalningsskyldigheten (inte en försummelse i tillräcklig grad för att befria från betalningsskyldighet.</a:t>
            </a:r>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14556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108941"/>
          </a:xfrm>
        </p:spPr>
        <p:txBody>
          <a:bodyPr/>
          <a:lstStyle/>
          <a:p>
            <a:r>
              <a:rPr lang="sv-SE" b="0" i="0" dirty="0">
                <a:solidFill>
                  <a:srgbClr val="22252A"/>
                </a:solidFill>
                <a:effectLst/>
              </a:rPr>
              <a:t>Kontrollera alltid vad krediten eller lånet totalt kommer att kosta.</a:t>
            </a:r>
          </a:p>
          <a:p>
            <a:r>
              <a:rPr lang="sv-SE" b="0" i="0" dirty="0">
                <a:solidFill>
                  <a:srgbClr val="22252A"/>
                </a:solidFill>
                <a:effectLst/>
              </a:rPr>
              <a:t>Även små krediter kan vara en väg in i skuldsättning – undvik onödiga krediter.</a:t>
            </a:r>
          </a:p>
          <a:p>
            <a:r>
              <a:rPr lang="sv-SE" b="0" i="0" dirty="0">
                <a:solidFill>
                  <a:srgbClr val="22252A"/>
                </a:solidFill>
                <a:effectLst/>
              </a:rPr>
              <a:t>Bankkort bättre än faktura</a:t>
            </a:r>
          </a:p>
          <a:p>
            <a:r>
              <a:rPr lang="sv-SE" b="0" i="0" dirty="0">
                <a:solidFill>
                  <a:srgbClr val="22252A"/>
                </a:solidFill>
                <a:effectLst/>
              </a:rPr>
              <a:t>Faktura – betala hela beloppet, dela inte upp den</a:t>
            </a:r>
          </a:p>
          <a:p>
            <a:r>
              <a:rPr lang="sv-SE" b="0" i="0" dirty="0">
                <a:solidFill>
                  <a:srgbClr val="22252A"/>
                </a:solidFill>
                <a:effectLst/>
              </a:rPr>
              <a:t>Kreditkort – betala hela summan = räntefritt.</a:t>
            </a:r>
          </a:p>
          <a:p>
            <a:endParaRPr lang="sv-SE" b="0" i="0" dirty="0">
              <a:solidFill>
                <a:srgbClr val="22252A"/>
              </a:solidFill>
              <a:effectLst/>
            </a:endParaRPr>
          </a:p>
          <a:p>
            <a:r>
              <a:rPr lang="sv-SE" b="0" i="0" dirty="0">
                <a:solidFill>
                  <a:srgbClr val="22252A"/>
                </a:solidFill>
                <a:effectLst/>
              </a:rPr>
              <a:t>Ångerrätt gäller för alla lån och krediter utom bolån.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46467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1863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Långivaren har bara under vissa förutsättningar rätt att säga upp ett lån i förtid. Du som konsument har dock alltid rätt att betala lånet i förtid. I vissa fall får du då betala viss ersättning till långivaren.</a:t>
            </a:r>
          </a:p>
          <a:p>
            <a:endParaRPr lang="sv-SE" b="1" i="0" dirty="0">
              <a:solidFill>
                <a:srgbClr val="22252A"/>
              </a:solidFill>
              <a:effectLst/>
            </a:endParaRPr>
          </a:p>
          <a:p>
            <a:pPr algn="l"/>
            <a:r>
              <a:rPr lang="sv-SE" b="0" i="0" dirty="0">
                <a:solidFill>
                  <a:srgbClr val="22252A"/>
                </a:solidFill>
                <a:effectLst/>
              </a:rPr>
              <a:t>En långivare har bara rätt att säga upp ditt lån till omedelbar betalning i vissa situationer. Dessa situationer handlar i huvudsak om att:</a:t>
            </a:r>
            <a:br>
              <a:rPr lang="sv-SE" b="0" i="0" dirty="0">
                <a:solidFill>
                  <a:srgbClr val="22252A"/>
                </a:solidFill>
                <a:effectLst/>
              </a:rPr>
            </a:br>
            <a:endParaRPr lang="sv-SE" b="0" i="0" dirty="0">
              <a:solidFill>
                <a:srgbClr val="22252A"/>
              </a:solidFill>
              <a:effectLst/>
            </a:endParaRPr>
          </a:p>
          <a:p>
            <a:pPr algn="l">
              <a:buFont typeface="Arial" panose="020B0604020202020204" pitchFamily="34" charset="0"/>
              <a:buChar char="•"/>
            </a:pPr>
            <a:r>
              <a:rPr lang="sv-SE" b="0" i="0" dirty="0">
                <a:solidFill>
                  <a:srgbClr val="22252A"/>
                </a:solidFill>
                <a:effectLst/>
              </a:rPr>
              <a:t>Du är försenad med betalningarna på lånet</a:t>
            </a:r>
          </a:p>
          <a:p>
            <a:pPr algn="l">
              <a:buFont typeface="Arial" panose="020B0604020202020204" pitchFamily="34" charset="0"/>
              <a:buChar char="•"/>
            </a:pPr>
            <a:r>
              <a:rPr lang="sv-SE" b="0" i="0" dirty="0">
                <a:solidFill>
                  <a:srgbClr val="22252A"/>
                </a:solidFill>
                <a:effectLst/>
              </a:rPr>
              <a:t>du är mer än en månad sen med att betala ett belopp som är större än tio procent av kreditfordran (summan av kreditbeloppet och kreditkostnaden),</a:t>
            </a:r>
          </a:p>
          <a:p>
            <a:pPr algn="l">
              <a:buFont typeface="Arial" panose="020B0604020202020204" pitchFamily="34" charset="0"/>
              <a:buChar char="•"/>
            </a:pPr>
            <a:r>
              <a:rPr lang="sv-SE" b="0" i="0" dirty="0">
                <a:solidFill>
                  <a:srgbClr val="22252A"/>
                </a:solidFill>
                <a:effectLst/>
              </a:rPr>
              <a:t>du har två eller flera gånger varit mer än en månad sen med att betala ett belopp som är större än fem procent av kreditfordran (summan av kreditbeloppet och kreditkostnaden),</a:t>
            </a:r>
          </a:p>
          <a:p>
            <a:pPr algn="l">
              <a:buFont typeface="Arial" panose="020B0604020202020204" pitchFamily="34" charset="0"/>
              <a:buChar char="•"/>
            </a:pPr>
            <a:r>
              <a:rPr lang="sv-SE" b="0" i="0" dirty="0">
                <a:solidFill>
                  <a:srgbClr val="22252A"/>
                </a:solidFill>
                <a:effectLst/>
              </a:rPr>
              <a:t>du är på annat sätt i väsentligt dröjsmål med att betala.</a:t>
            </a:r>
          </a:p>
          <a:p>
            <a:pPr algn="l">
              <a:buFont typeface="Arial" panose="020B0604020202020204" pitchFamily="34" charset="0"/>
              <a:buChar char="•"/>
            </a:pPr>
            <a:endParaRPr lang="sv-SE" b="0" i="0" dirty="0">
              <a:solidFill>
                <a:srgbClr val="22252A"/>
              </a:solidFill>
              <a:effectLst/>
            </a:endParaRPr>
          </a:p>
          <a:p>
            <a:pPr algn="l">
              <a:buFont typeface="Arial" panose="020B0604020202020204" pitchFamily="34" charset="0"/>
              <a:buNone/>
            </a:pPr>
            <a:r>
              <a:rPr lang="sv-SE" b="0" i="0" dirty="0">
                <a:solidFill>
                  <a:srgbClr val="22252A"/>
                </a:solidFill>
                <a:effectLst/>
              </a:rPr>
              <a:t>När det gäller "på annat sätt i väsentligt dröjsmål" finns det inga exakta regler. Det kan till exempel röra sig om upprepade förseningar utan att dröjsmålsbeloppet uppgår till fem procent. Om det är ett ”väsentligt dröjsmål” får man bedöma utifrån beloppets storlek, hur länge dröjsmålet varat, hur många gånger konsumenten försummat att betala och om försummelserna följer på varandra. Nivån bör vara ungefär densamma som i de två första punkterna, enligt förarbetena till bestämmelsen.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0" i="0" dirty="0">
                <a:solidFill>
                  <a:srgbClr val="22252A"/>
                </a:solidFill>
                <a:effectLst/>
              </a:rPr>
              <a:t>Om ditt lån sägs upp på grund av att du är sen med att betala, har du oftast rätt till fyra veckors uppsägningstid. Uppsägningstiden räknas från den tidpunkt då långivaren sänder ett meddelande om uppsägningen i rekommenderat brev till din vanliga adress. Alternativt kan långivaren meddela uppsägningen på något annat sätt som innebär att den kommer dig till handa. Om du betalar de förfallna beloppen och dröjsmålsränta innan uppsägningstiden gått ut ska du få behålla lånet. </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0" i="0" dirty="0">
                <a:solidFill>
                  <a:srgbClr val="22252A"/>
                </a:solidFill>
                <a:effectLst/>
              </a:rPr>
              <a:t>Du kan dock bara utnyttja möjligheten att stoppa en uppsägning genom att betala det du är skyldig en gång per lån. Om det händer en gång till får långivaren säga upp lånet även om du betalar.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4833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Exempel:</a:t>
            </a:r>
          </a:p>
          <a:p>
            <a:r>
              <a:rPr lang="sv-SE" dirty="0"/>
              <a:t>Du bokar och betalar en flygresa men flygbolaget går i konkurs. Om du har gjort ett kreditköp kan du vända dig till banken/kreditgivaren och begära tillbaka pengarna.</a:t>
            </a:r>
          </a:p>
          <a:p>
            <a:endParaRPr lang="sv-SE" dirty="0"/>
          </a:p>
          <a:p>
            <a:r>
              <a:rPr lang="sv-SE" dirty="0"/>
              <a:t>Invändningsrätten gäller inte om du till exempel betalar med banköverföring eller swish.</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637682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4133439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8305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755097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93246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575953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913276622"/>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44592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369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591298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39658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4381268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5452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48745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582587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257509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1586640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713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917020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1816455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29" y="2506941"/>
            <a:ext cx="9916013" cy="1086443"/>
          </a:xfrm>
        </p:spPr>
        <p:txBody>
          <a:bodyPr/>
          <a:lstStyle/>
          <a:p>
            <a:r>
              <a:rPr lang="sv-SE" dirty="0"/>
              <a:t>FÖRDJUPNING BANKFRÅGOR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430687"/>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Erik Hellenius</a:t>
            </a:r>
          </a:p>
          <a:p>
            <a:pPr>
              <a:spcBef>
                <a:spcPts val="0"/>
              </a:spcBef>
            </a:pPr>
            <a:r>
              <a:rPr lang="sv-SE" sz="1800" dirty="0"/>
              <a:t>erik.hellenius@konsumenternas.se</a:t>
            </a:r>
          </a:p>
        </p:txBody>
      </p:sp>
    </p:spTree>
    <p:extLst>
      <p:ext uri="{BB962C8B-B14F-4D97-AF65-F5344CB8AC3E}">
        <p14:creationId xmlns:p14="http://schemas.microsoft.com/office/powerpoint/2010/main" val="76352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914F7-5406-1368-16EB-35819D7D9C40}"/>
              </a:ext>
            </a:extLst>
          </p:cNvPr>
          <p:cNvSpPr>
            <a:spLocks noGrp="1"/>
          </p:cNvSpPr>
          <p:nvPr>
            <p:ph type="title"/>
          </p:nvPr>
        </p:nvSpPr>
        <p:spPr/>
        <p:txBody>
          <a:bodyPr/>
          <a:lstStyle/>
          <a:p>
            <a:r>
              <a:rPr lang="sv-SE" dirty="0"/>
              <a:t>LÅNEKALKYLEN</a:t>
            </a:r>
          </a:p>
        </p:txBody>
      </p:sp>
      <p:sp>
        <p:nvSpPr>
          <p:cNvPr id="5" name="Platshållare för text 4">
            <a:extLst>
              <a:ext uri="{FF2B5EF4-FFF2-40B4-BE49-F238E27FC236}">
                <a16:creationId xmlns:a16="http://schemas.microsoft.com/office/drawing/2014/main" id="{3EF754E5-F7AF-8CE0-A895-A66A4C53319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811C2C4-453E-6F99-643A-D3037C325FD3}"/>
              </a:ext>
            </a:extLst>
          </p:cNvPr>
          <p:cNvPicPr>
            <a:picLocks noChangeAspect="1"/>
          </p:cNvPicPr>
          <p:nvPr/>
        </p:nvPicPr>
        <p:blipFill rotWithShape="1">
          <a:blip r:embed="rId3"/>
          <a:srcRect t="2177" b="2611"/>
          <a:stretch/>
        </p:blipFill>
        <p:spPr>
          <a:xfrm>
            <a:off x="1300271" y="1527141"/>
            <a:ext cx="3790950" cy="4124865"/>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13F22BA5-2523-4B07-BAA9-7D183F9D234E}"/>
              </a:ext>
            </a:extLst>
          </p:cNvPr>
          <p:cNvPicPr>
            <a:picLocks noChangeAspect="1"/>
          </p:cNvPicPr>
          <p:nvPr/>
        </p:nvPicPr>
        <p:blipFill rotWithShape="1">
          <a:blip r:embed="rId4"/>
          <a:srcRect t="1831" b="1978"/>
          <a:stretch/>
        </p:blipFill>
        <p:spPr>
          <a:xfrm>
            <a:off x="6280260" y="1527141"/>
            <a:ext cx="4076700" cy="424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1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8" name="Bildobjekt 7">
            <a:extLst>
              <a:ext uri="{FF2B5EF4-FFF2-40B4-BE49-F238E27FC236}">
                <a16:creationId xmlns:a16="http://schemas.microsoft.com/office/drawing/2014/main" id="{D671C351-7A82-D4DC-90B9-B90CEDB76095}"/>
              </a:ext>
            </a:extLst>
          </p:cNvPr>
          <p:cNvPicPr>
            <a:picLocks noChangeAspect="1"/>
          </p:cNvPicPr>
          <p:nvPr/>
        </p:nvPicPr>
        <p:blipFill rotWithShape="1">
          <a:blip r:embed="rId3"/>
          <a:srcRect t="19680" r="51959" b="19559"/>
          <a:stretch/>
        </p:blipFill>
        <p:spPr>
          <a:xfrm>
            <a:off x="774682" y="2172706"/>
            <a:ext cx="5084556" cy="2512585"/>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F82E59C4-21C8-8B66-607E-187E3B7D7C21}"/>
              </a:ext>
            </a:extLst>
          </p:cNvPr>
          <p:cNvPicPr>
            <a:picLocks noChangeAspect="1"/>
          </p:cNvPicPr>
          <p:nvPr/>
        </p:nvPicPr>
        <p:blipFill rotWithShape="1">
          <a:blip r:embed="rId3"/>
          <a:srcRect l="51232" t="19561" r="807" b="22910"/>
          <a:stretch/>
        </p:blipFill>
        <p:spPr>
          <a:xfrm>
            <a:off x="6194359" y="2172707"/>
            <a:ext cx="5361272" cy="2512585"/>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18E92298-18C1-ED2F-8625-D5A805D6A3CA}"/>
              </a:ext>
            </a:extLst>
          </p:cNvPr>
          <p:cNvSpPr txBox="1">
            <a:spLocks/>
          </p:cNvSpPr>
          <p:nvPr/>
        </p:nvSpPr>
        <p:spPr>
          <a:xfrm>
            <a:off x="774682"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14313" algn="l"/>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Arial" charset="0"/>
                <a:cs typeface="Arial" charset="0"/>
              </a:rPr>
              <a:t>Före:</a:t>
            </a:r>
          </a:p>
        </p:txBody>
      </p:sp>
      <p:sp>
        <p:nvSpPr>
          <p:cNvPr id="7" name="Platshållare för innehåll 5">
            <a:extLst>
              <a:ext uri="{FF2B5EF4-FFF2-40B4-BE49-F238E27FC236}">
                <a16:creationId xmlns:a16="http://schemas.microsoft.com/office/drawing/2014/main" id="{BEA27B82-B866-561A-77A9-15752EBC9B13}"/>
              </a:ext>
            </a:extLst>
          </p:cNvPr>
          <p:cNvSpPr txBox="1">
            <a:spLocks/>
          </p:cNvSpPr>
          <p:nvPr/>
        </p:nvSpPr>
        <p:spPr>
          <a:xfrm>
            <a:off x="6194359"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14313" algn="l"/>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Arial" charset="0"/>
                <a:cs typeface="Arial" charset="0"/>
              </a:rPr>
              <a:t>Efter:</a:t>
            </a:r>
          </a:p>
        </p:txBody>
      </p:sp>
    </p:spTree>
    <p:extLst>
      <p:ext uri="{BB962C8B-B14F-4D97-AF65-F5344CB8AC3E}">
        <p14:creationId xmlns:p14="http://schemas.microsoft.com/office/powerpoint/2010/main" val="301795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 RESULTAT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7" name="Bildobjekt 6" descr="En bild som visar text, skärmbild, Teckensnitt, nummer  Automatiskt genererad beskrivning">
            <a:extLst>
              <a:ext uri="{FF2B5EF4-FFF2-40B4-BE49-F238E27FC236}">
                <a16:creationId xmlns:a16="http://schemas.microsoft.com/office/drawing/2014/main" id="{3A4543D9-C5C6-5C56-712A-F37A579F6F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129" y="1654406"/>
            <a:ext cx="5410871" cy="3254869"/>
          </a:xfrm>
          <a:prstGeom prst="rect">
            <a:avLst/>
          </a:prstGeom>
          <a:ln>
            <a:noFill/>
          </a:ln>
          <a:effectLst>
            <a:outerShdw blurRad="292100" dist="139700" dir="2700000" algn="tl" rotWithShape="0">
              <a:srgbClr val="333333">
                <a:alpha val="65000"/>
              </a:srgbClr>
            </a:outerShdw>
          </a:effectLst>
        </p:spPr>
      </p:pic>
      <p:pic>
        <p:nvPicPr>
          <p:cNvPr id="9" name="Bildobjekt 8" descr="En bild som visar text, skärmbild, Teckensnitt, nummer  Automatiskt genererad beskrivning">
            <a:extLst>
              <a:ext uri="{FF2B5EF4-FFF2-40B4-BE49-F238E27FC236}">
                <a16:creationId xmlns:a16="http://schemas.microsoft.com/office/drawing/2014/main" id="{9B934C1B-5736-463A-4CA4-E8937DCB7F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1938" y="1654406"/>
            <a:ext cx="4985006" cy="4019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77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648331" cy="257369"/>
          </a:xfrm>
        </p:spPr>
        <p:txBody>
          <a:bodyPr wrap="none">
            <a:spAutoFit/>
          </a:bodyPr>
          <a:lstStyle/>
          <a:p>
            <a:r>
              <a:rPr lang="sv-SE" dirty="0"/>
              <a:t>FÖRDJUPNING BANKFRÅGOR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DET HÄR SKA VI PRATA OM I DAG</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648331" cy="257369"/>
          </a:xfrm>
        </p:spPr>
        <p:txBody>
          <a:bodyPr wrap="none">
            <a:spAutoFit/>
          </a:bodyPr>
          <a:lstStyle/>
          <a:p>
            <a:r>
              <a:rPr lang="sv-SE" dirty="0"/>
              <a:t>FÖRDJUPNING BANKFRÅGOR</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288688"/>
            <a:ext cx="7602877"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tabLst>
                <a:tab pos="214313" algn="l"/>
              </a:tabLst>
            </a:pPr>
            <a:r>
              <a:rPr lang="sv-SE" sz="2000" b="1" dirty="0">
                <a:ea typeface="Arial" charset="0"/>
                <a:cs typeface="Arial" charset="0"/>
              </a:rPr>
              <a:t>Lånebedrägerier</a:t>
            </a:r>
          </a:p>
          <a:p>
            <a:pPr marL="342900" indent="-342900">
              <a:lnSpc>
                <a:spcPct val="150000"/>
              </a:lnSpc>
              <a:buFont typeface="Arial" panose="020B0604020202020204" pitchFamily="34" charset="0"/>
              <a:buChar char="•"/>
              <a:tabLst>
                <a:tab pos="214313" algn="l"/>
              </a:tabLst>
            </a:pPr>
            <a:r>
              <a:rPr lang="sv-SE" sz="2000" b="1" dirty="0">
                <a:ea typeface="Arial" charset="0"/>
                <a:cs typeface="Arial" charset="0"/>
              </a:rPr>
              <a:t>Lån och krediter </a:t>
            </a:r>
            <a:r>
              <a:rPr lang="sv-SE" sz="2000" dirty="0">
                <a:ea typeface="Arial" charset="0"/>
                <a:cs typeface="Arial" charset="0"/>
              </a:rPr>
              <a:t>– bristande kreditprövning samt uppsägning</a:t>
            </a:r>
          </a:p>
          <a:p>
            <a:pPr marL="342900" indent="-342900">
              <a:lnSpc>
                <a:spcPct val="150000"/>
              </a:lnSpc>
              <a:buFont typeface="Arial" panose="020B0604020202020204" pitchFamily="34" charset="0"/>
              <a:buChar char="•"/>
              <a:tabLst>
                <a:tab pos="214313" algn="l"/>
              </a:tabLst>
            </a:pPr>
            <a:r>
              <a:rPr lang="sv-SE" sz="2000" b="1" dirty="0">
                <a:ea typeface="Arial" charset="0"/>
                <a:cs typeface="Arial" charset="0"/>
              </a:rPr>
              <a:t>Invändningsrätten</a:t>
            </a:r>
            <a:r>
              <a:rPr lang="sv-SE" sz="2000" dirty="0">
                <a:ea typeface="Arial" charset="0"/>
                <a:cs typeface="Arial" charset="0"/>
              </a:rPr>
              <a:t> – extra skydd vid kreditköp</a:t>
            </a:r>
          </a:p>
          <a:p>
            <a:endParaRPr lang="sv-SE" dirty="0"/>
          </a:p>
        </p:txBody>
      </p:sp>
    </p:spTree>
    <p:extLst>
      <p:ext uri="{BB962C8B-B14F-4D97-AF65-F5344CB8AC3E}">
        <p14:creationId xmlns:p14="http://schemas.microsoft.com/office/powerpoint/2010/main" val="201625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Obehörigt </a:t>
            </a:r>
          </a:p>
          <a:p>
            <a:pPr>
              <a:tabLst>
                <a:tab pos="214313" algn="l"/>
              </a:tabLst>
            </a:pPr>
            <a:r>
              <a:rPr lang="sv-SE" sz="2000" dirty="0">
                <a:ea typeface="Arial" charset="0"/>
                <a:cs typeface="Arial" charset="0"/>
              </a:rPr>
              <a:t>Av någon annan utan </a:t>
            </a:r>
            <a:r>
              <a:rPr lang="sv-SE" dirty="0">
                <a:ea typeface="Arial" charset="0"/>
                <a:cs typeface="Arial" charset="0"/>
              </a:rPr>
              <a:t>ditt </a:t>
            </a:r>
            <a:r>
              <a:rPr lang="sv-SE" sz="2000" dirty="0">
                <a:ea typeface="Arial" charset="0"/>
                <a:cs typeface="Arial" charset="0"/>
              </a:rPr>
              <a:t>samtycke</a:t>
            </a:r>
          </a:p>
          <a:p>
            <a:pPr>
              <a:tabLst>
                <a:tab pos="214313" algn="l"/>
              </a:tabLst>
            </a:pPr>
            <a:r>
              <a:rPr lang="sv-SE" sz="2000" dirty="0">
                <a:ea typeface="Arial" charset="0"/>
                <a:cs typeface="Arial" charset="0"/>
              </a:rPr>
              <a:t>Oaktsamhetsbedömning </a:t>
            </a:r>
          </a:p>
          <a:p>
            <a:pPr marL="0" indent="0">
              <a:buNone/>
              <a:tabLst>
                <a:tab pos="214313" algn="l"/>
              </a:tabLst>
            </a:pPr>
            <a:r>
              <a:rPr lang="sv-SE" b="1" dirty="0">
                <a:ea typeface="Arial" charset="0"/>
                <a:cs typeface="Arial" charset="0"/>
              </a:rPr>
              <a:t>Behörigt </a:t>
            </a:r>
          </a:p>
          <a:p>
            <a:pPr>
              <a:tabLst>
                <a:tab pos="214313" algn="l"/>
              </a:tabLst>
            </a:pPr>
            <a:r>
              <a:rPr lang="sv-SE" sz="2000" dirty="0">
                <a:ea typeface="Arial" charset="0"/>
                <a:cs typeface="Arial" charset="0"/>
              </a:rPr>
              <a:t>Du har själv genomfört eller godkänt </a:t>
            </a:r>
          </a:p>
          <a:p>
            <a:pPr marL="0" indent="0">
              <a:buNone/>
              <a:tabLst>
                <a:tab pos="214313" algn="l"/>
              </a:tabLst>
            </a:pPr>
            <a:r>
              <a:rPr lang="sv-SE" b="1" dirty="0">
                <a:ea typeface="Arial" charset="0"/>
                <a:cs typeface="Arial" charset="0"/>
              </a:rPr>
              <a:t>HD:s avgörande </a:t>
            </a:r>
          </a:p>
          <a:p>
            <a:pPr>
              <a:tabLst>
                <a:tab pos="214313" algn="l"/>
              </a:tabLst>
            </a:pPr>
            <a:r>
              <a:rPr lang="sv-SE" sz="2000" dirty="0">
                <a:ea typeface="Arial" charset="0"/>
                <a:cs typeface="Arial" charset="0"/>
              </a:rPr>
              <a:t>Obehörigt</a:t>
            </a:r>
            <a:endParaRPr lang="sv-SE" dirty="0">
              <a:ea typeface="Arial" charset="0"/>
              <a:cs typeface="Arial" charset="0"/>
            </a:endParaRPr>
          </a:p>
          <a:p>
            <a:pPr>
              <a:tabLst>
                <a:tab pos="214313" algn="l"/>
              </a:tabLst>
            </a:pPr>
            <a:r>
              <a:rPr lang="sv-SE" sz="2000" dirty="0">
                <a:ea typeface="Arial" charset="0"/>
                <a:cs typeface="Arial" charset="0"/>
              </a:rPr>
              <a:t>Ändrat praxis avseende oaktsamhetsgraden</a:t>
            </a:r>
          </a:p>
          <a:p>
            <a:pPr marL="0" indent="0">
              <a:buNone/>
              <a:tabLst>
                <a:tab pos="214313" algn="l"/>
              </a:tabLst>
            </a:pPr>
            <a:r>
              <a:rPr lang="sv-SE" b="1" dirty="0">
                <a:ea typeface="Arial" charset="0"/>
                <a:cs typeface="Arial" charset="0"/>
              </a:rPr>
              <a:t>KO inlett domstolsprocess</a:t>
            </a:r>
          </a:p>
          <a:p>
            <a:pPr>
              <a:tabLst>
                <a:tab pos="214313" algn="l"/>
              </a:tabLst>
            </a:pPr>
            <a:r>
              <a:rPr lang="sv-SE" sz="2000" dirty="0">
                <a:ea typeface="Arial" charset="0"/>
                <a:cs typeface="Arial" charset="0"/>
              </a:rPr>
              <a:t>Prövning av behöriga transaktioner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LÅNEBEDRÄGERIER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pPr>
              <a:tabLst>
                <a:tab pos="214313" algn="l"/>
              </a:tabLst>
            </a:pPr>
            <a:r>
              <a:rPr lang="sv-SE" dirty="0">
                <a:ea typeface="Arial" charset="0"/>
                <a:cs typeface="Arial" charset="0"/>
              </a:rPr>
              <a:t>Bestrid</a:t>
            </a:r>
            <a:endParaRPr lang="sv-SE" sz="2000" dirty="0">
              <a:ea typeface="Arial" charset="0"/>
              <a:cs typeface="Arial" charset="0"/>
            </a:endParaRPr>
          </a:p>
          <a:p>
            <a:pPr>
              <a:tabLst>
                <a:tab pos="214313" algn="l"/>
              </a:tabLst>
            </a:pPr>
            <a:r>
              <a:rPr lang="sv-SE" dirty="0">
                <a:ea typeface="Arial" charset="0"/>
                <a:cs typeface="Arial" charset="0"/>
              </a:rPr>
              <a:t>Långivaren ska visa att det är en korrekt elektronisk underskrift </a:t>
            </a:r>
            <a:r>
              <a:rPr lang="sv-SE" sz="2000" dirty="0">
                <a:ea typeface="Arial" charset="0"/>
                <a:cs typeface="Arial" charset="0"/>
              </a:rPr>
              <a:t> </a:t>
            </a:r>
          </a:p>
          <a:p>
            <a:pPr>
              <a:tabLst>
                <a:tab pos="214313" algn="l"/>
              </a:tabLst>
            </a:pPr>
            <a:r>
              <a:rPr lang="sv-SE" sz="2000" dirty="0">
                <a:ea typeface="Arial" charset="0"/>
                <a:cs typeface="Arial" charset="0"/>
              </a:rPr>
              <a:t>Du måste göra ”antagligt” att någon obehörig använt din elektroniska underskrift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648331" cy="257369"/>
          </a:xfrm>
        </p:spPr>
        <p:txBody>
          <a:bodyPr wrap="none">
            <a:spAutoFit/>
          </a:bodyPr>
          <a:lstStyle/>
          <a:p>
            <a:r>
              <a:rPr lang="sv-SE" dirty="0"/>
              <a:t>FÖRDJUPNING BANKFRÅGOR</a:t>
            </a:r>
          </a:p>
        </p:txBody>
      </p:sp>
      <p:pic>
        <p:nvPicPr>
          <p:cNvPr id="9" name="Platshållare för bild 8">
            <a:extLst>
              <a:ext uri="{FF2B5EF4-FFF2-40B4-BE49-F238E27FC236}">
                <a16:creationId xmlns:a16="http://schemas.microsoft.com/office/drawing/2014/main" id="{81350FBF-B83E-47A2-A84D-0D777FC400B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49178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Bristande kreditprövning</a:t>
            </a:r>
            <a:r>
              <a:rPr lang="sv-SE" dirty="0">
                <a:ea typeface="Arial" charset="0"/>
                <a:cs typeface="Arial" charset="0"/>
              </a:rPr>
              <a:t> </a:t>
            </a:r>
          </a:p>
          <a:p>
            <a:pPr>
              <a:tabLst>
                <a:tab pos="214313" algn="l"/>
              </a:tabLst>
            </a:pPr>
            <a:r>
              <a:rPr lang="sv-SE" dirty="0">
                <a:ea typeface="Arial" charset="0"/>
                <a:cs typeface="Arial" charset="0"/>
              </a:rPr>
              <a:t>Långivaren måste göra en kreditprövning</a:t>
            </a:r>
          </a:p>
          <a:p>
            <a:pPr>
              <a:tabLst>
                <a:tab pos="214313" algn="l"/>
              </a:tabLst>
            </a:pPr>
            <a:r>
              <a:rPr lang="sv-SE" dirty="0">
                <a:ea typeface="Arial" charset="0"/>
                <a:cs typeface="Arial" charset="0"/>
              </a:rPr>
              <a:t>Krediten får beviljas endast om konsumenten har tillräcklig återbetalningsförmåga</a:t>
            </a:r>
          </a:p>
          <a:p>
            <a:pPr>
              <a:tabLst>
                <a:tab pos="214313" algn="l"/>
              </a:tabLst>
            </a:pPr>
            <a:r>
              <a:rPr lang="sv-SE" dirty="0">
                <a:ea typeface="Arial" charset="0"/>
                <a:cs typeface="Arial" charset="0"/>
              </a:rPr>
              <a:t>Konsumenten ansvarar för återbetalning trots bristfällig kreditprövning</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8" name="Platshållare för bild 7">
            <a:extLst>
              <a:ext uri="{FF2B5EF4-FFF2-40B4-BE49-F238E27FC236}">
                <a16:creationId xmlns:a16="http://schemas.microsoft.com/office/drawing/2014/main" id="{FD824D5D-E133-4774-8834-B7318328177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247502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Tänk på</a:t>
            </a:r>
            <a:endParaRPr lang="sv-SE" dirty="0">
              <a:ea typeface="Arial" charset="0"/>
              <a:cs typeface="Arial" charset="0"/>
            </a:endParaRPr>
          </a:p>
          <a:p>
            <a:pPr>
              <a:tabLst>
                <a:tab pos="214313" algn="l"/>
              </a:tabLst>
            </a:pPr>
            <a:r>
              <a:rPr lang="sv-SE" dirty="0">
                <a:ea typeface="Arial" charset="0"/>
                <a:cs typeface="Arial" charset="0"/>
              </a:rPr>
              <a:t>Kontrollera den effektiva räntan</a:t>
            </a:r>
          </a:p>
          <a:p>
            <a:pPr>
              <a:tabLst>
                <a:tab pos="214313" algn="l"/>
              </a:tabLst>
            </a:pPr>
            <a:r>
              <a:rPr lang="sv-SE" dirty="0">
                <a:ea typeface="Arial" charset="0"/>
                <a:cs typeface="Arial" charset="0"/>
              </a:rPr>
              <a:t>Ta reda på den totala kostnaden i kronor</a:t>
            </a:r>
          </a:p>
          <a:p>
            <a:pPr>
              <a:tabLst>
                <a:tab pos="214313" algn="l"/>
              </a:tabLst>
            </a:pPr>
            <a:r>
              <a:rPr lang="sv-SE" dirty="0">
                <a:ea typeface="Arial" charset="0"/>
                <a:cs typeface="Arial" charset="0"/>
              </a:rPr>
              <a:t>Fokusera inte bara på månadsbeloppet</a:t>
            </a:r>
          </a:p>
          <a:p>
            <a:pPr>
              <a:tabLst>
                <a:tab pos="214313" algn="l"/>
              </a:tabLst>
            </a:pPr>
            <a:r>
              <a:rPr lang="sv-SE" dirty="0">
                <a:ea typeface="Arial" charset="0"/>
                <a:cs typeface="Arial" charset="0"/>
              </a:rPr>
              <a:t>Undvik onödiga krediter</a:t>
            </a:r>
          </a:p>
          <a:p>
            <a:pPr>
              <a:tabLst>
                <a:tab pos="214313" algn="l"/>
              </a:tabLst>
            </a:pPr>
            <a:r>
              <a:rPr lang="sv-SE" dirty="0">
                <a:ea typeface="Arial" charset="0"/>
                <a:cs typeface="Arial" charset="0"/>
              </a:rPr>
              <a:t>Du har ångerrätt i 14 dagar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9" name="Platshållare för bild 8" descr="En bild som visar text, person, klädsel, kontorsvaror  Automatiskt genererad beskrivning">
            <a:extLst>
              <a:ext uri="{FF2B5EF4-FFF2-40B4-BE49-F238E27FC236}">
                <a16:creationId xmlns:a16="http://schemas.microsoft.com/office/drawing/2014/main" id="{831F88E0-119C-B2EA-DC57-5C5F58F31A4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16832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LÅN OCH 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pPr marL="0" indent="0">
              <a:buNone/>
            </a:pPr>
            <a:r>
              <a:rPr lang="sv-SE" b="1" dirty="0">
                <a:latin typeface="Calibri" panose="020F0502020204030204" pitchFamily="34" charset="0"/>
              </a:rPr>
              <a:t>Uppsägning</a:t>
            </a:r>
          </a:p>
          <a:p>
            <a:r>
              <a:rPr lang="sv-SE" dirty="0">
                <a:latin typeface="Calibri" panose="020F0502020204030204" pitchFamily="34" charset="0"/>
              </a:rPr>
              <a:t>Endast under vissa förutsättningar</a:t>
            </a:r>
          </a:p>
          <a:p>
            <a:pPr marL="457200" lvl="1" indent="0">
              <a:buNone/>
            </a:pPr>
            <a:r>
              <a:rPr lang="sv-SE" sz="2000" dirty="0">
                <a:latin typeface="Calibri" panose="020F0502020204030204" pitchFamily="34" charset="0"/>
              </a:rPr>
              <a:t>- Försenade betalningar </a:t>
            </a:r>
          </a:p>
          <a:p>
            <a:r>
              <a:rPr lang="sv-SE" dirty="0">
                <a:latin typeface="Calibri" panose="020F0502020204030204" pitchFamily="34" charset="0"/>
              </a:rPr>
              <a:t>Uppsägningstid 4 veckor</a:t>
            </a:r>
          </a:p>
          <a:p>
            <a:r>
              <a:rPr lang="sv-SE" dirty="0">
                <a:latin typeface="Calibri" panose="020F0502020204030204" pitchFamily="34" charset="0"/>
              </a:rPr>
              <a:t>Stoppa uppsägning – en gång per lån</a:t>
            </a:r>
          </a:p>
          <a:p>
            <a:r>
              <a:rPr lang="sv-SE" dirty="0">
                <a:latin typeface="Calibri" panose="020F0502020204030204" pitchFamily="34" charset="0"/>
              </a:rPr>
              <a:t>Konsumenten har alltid rätt att förtidslösa sitt lån när som helst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648331" cy="257369"/>
          </a:xfrm>
        </p:spPr>
        <p:txBody>
          <a:bodyPr wrap="none">
            <a:spAutoFit/>
          </a:bodyPr>
          <a:lstStyle/>
          <a:p>
            <a:r>
              <a:rPr lang="sv-SE" dirty="0"/>
              <a:t>FÖRDJUPNING BANKFRÅGOR</a:t>
            </a:r>
          </a:p>
        </p:txBody>
      </p:sp>
      <p:pic>
        <p:nvPicPr>
          <p:cNvPr id="8" name="Platshållare för bild 7">
            <a:extLst>
              <a:ext uri="{FF2B5EF4-FFF2-40B4-BE49-F238E27FC236}">
                <a16:creationId xmlns:a16="http://schemas.microsoft.com/office/drawing/2014/main" id="{1CB51471-6841-42E3-8A14-7B629803575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734" b="3734"/>
          <a:stretch>
            <a:fillRect/>
          </a:stretch>
        </p:blipFill>
        <p:spPr/>
      </p:pic>
    </p:spTree>
    <p:extLst>
      <p:ext uri="{BB962C8B-B14F-4D97-AF65-F5344CB8AC3E}">
        <p14:creationId xmlns:p14="http://schemas.microsoft.com/office/powerpoint/2010/main" val="133389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INVÄNDNINGSRÄTTEN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b="1" dirty="0">
                <a:ea typeface="Arial" charset="0"/>
                <a:cs typeface="Arial" charset="0"/>
              </a:rPr>
              <a:t>Extra skydd vid kreditköp</a:t>
            </a:r>
            <a:r>
              <a:rPr lang="sv-SE" dirty="0">
                <a:ea typeface="Arial" charset="0"/>
                <a:cs typeface="Arial" charset="0"/>
              </a:rPr>
              <a:t> </a:t>
            </a:r>
          </a:p>
          <a:p>
            <a:r>
              <a:rPr lang="sv-SE" dirty="0">
                <a:latin typeface="Calibri" panose="020F0502020204030204" pitchFamily="34" charset="0"/>
              </a:rPr>
              <a:t>Kreditköp</a:t>
            </a:r>
            <a:r>
              <a:rPr lang="sv-SE" b="1" dirty="0">
                <a:latin typeface="Calibri" panose="020F0502020204030204" pitchFamily="34" charset="0"/>
              </a:rPr>
              <a:t> - </a:t>
            </a:r>
            <a:r>
              <a:rPr lang="sv-SE" dirty="0">
                <a:latin typeface="Calibri" panose="020F0502020204030204" pitchFamily="34" charset="0"/>
              </a:rPr>
              <a:t>k</a:t>
            </a:r>
            <a:r>
              <a:rPr lang="sv-SE" sz="2000" dirty="0">
                <a:latin typeface="Calibri" panose="020F0502020204030204" pitchFamily="34" charset="0"/>
              </a:rPr>
              <a:t>reditkort, faktura, delbetalning med mera</a:t>
            </a:r>
          </a:p>
          <a:p>
            <a:r>
              <a:rPr lang="sv-SE" dirty="0">
                <a:latin typeface="Calibri" panose="020F0502020204030204" pitchFamily="34" charset="0"/>
              </a:rPr>
              <a:t>Kreditgivaren har ett solidariskt ansvar tillsammans med säljföretaget</a:t>
            </a:r>
          </a:p>
          <a:p>
            <a:r>
              <a:rPr lang="sv-SE" dirty="0">
                <a:latin typeface="Calibri" panose="020F0502020204030204" pitchFamily="34" charset="0"/>
              </a:rPr>
              <a:t>H</a:t>
            </a:r>
            <a:r>
              <a:rPr lang="sv-SE" sz="2000" dirty="0">
                <a:latin typeface="Calibri" panose="020F0502020204030204" pitchFamily="34" charset="0"/>
              </a:rPr>
              <a:t>ålla inne en betalning eller begära återbetalning </a:t>
            </a:r>
          </a:p>
          <a:p>
            <a:r>
              <a:rPr lang="sv-SE" dirty="0">
                <a:latin typeface="Calibri" panose="020F0502020204030204" pitchFamily="34" charset="0"/>
              </a:rPr>
              <a:t>Koppling mellan köpet och krediten</a:t>
            </a:r>
          </a:p>
          <a:p>
            <a:r>
              <a:rPr lang="sv-SE" dirty="0">
                <a:latin typeface="Calibri" panose="020F0502020204030204" pitchFamily="34" charset="0"/>
              </a:rPr>
              <a:t>29 § konsumentkreditlagen</a:t>
            </a:r>
            <a:endParaRPr lang="sv-SE" b="1" dirty="0">
              <a:latin typeface="Calibri" panose="020F0502020204030204" pitchFamily="34" charset="0"/>
            </a:endParaRP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9" name="Platshållare för bild 8" descr="En bild som visar person  Automatiskt genererad beskrivning">
            <a:extLst>
              <a:ext uri="{FF2B5EF4-FFF2-40B4-BE49-F238E27FC236}">
                <a16:creationId xmlns:a16="http://schemas.microsoft.com/office/drawing/2014/main" id="{782C34DE-6C2C-4236-A7A9-BF7A82CF9B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404472520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1_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6122</TotalTime>
  <Words>1791</Words>
  <Application>Microsoft Office PowerPoint</Application>
  <PresentationFormat>Bredbild</PresentationFormat>
  <Paragraphs>176</Paragraphs>
  <Slides>15</Slides>
  <Notes>15</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15</vt:i4>
      </vt:variant>
    </vt:vector>
  </HeadingPairs>
  <TitlesOfParts>
    <vt:vector size="19" baseType="lpstr">
      <vt:lpstr>Arial</vt:lpstr>
      <vt:lpstr>Calibri</vt:lpstr>
      <vt:lpstr>Office-tema</vt:lpstr>
      <vt:lpstr>1_Office-tema</vt:lpstr>
      <vt:lpstr>FÖRDJUPNING BANKFRÅGOR</vt:lpstr>
      <vt:lpstr>VERKSAMHET</vt:lpstr>
      <vt:lpstr>DET HÄR SKA VI PRATA OM I DAG</vt:lpstr>
      <vt:lpstr>BEDRÄGERIER</vt:lpstr>
      <vt:lpstr>LÅNEBEDRÄGERIER</vt:lpstr>
      <vt:lpstr>LÅN OCH KREDITER</vt:lpstr>
      <vt:lpstr>LÅN OCH KREDITER</vt:lpstr>
      <vt:lpstr>LÅN OCH KREDITER</vt:lpstr>
      <vt:lpstr>INVÄNDNINGSRÄTTEN</vt:lpstr>
      <vt:lpstr>KONTAKTA OSS</vt:lpstr>
      <vt:lpstr>Tack!</vt:lpstr>
      <vt:lpstr>EXTRAMATERIAL</vt:lpstr>
      <vt:lpstr>LÅNEKALKYLEN</vt:lpstr>
      <vt:lpstr>LÅNELABBET</vt:lpstr>
      <vt:lpstr>LÅNELABBET RESULTAT</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33</cp:revision>
  <cp:lastPrinted>2024-09-10T09:02:50Z</cp:lastPrinted>
  <dcterms:created xsi:type="dcterms:W3CDTF">2023-01-27T10:51:07Z</dcterms:created>
  <dcterms:modified xsi:type="dcterms:W3CDTF">2025-02-05T09:03:34Z</dcterms:modified>
</cp:coreProperties>
</file>