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82" r:id="rId4"/>
    <p:sldId id="283" r:id="rId5"/>
    <p:sldId id="268" r:id="rId6"/>
    <p:sldId id="284" r:id="rId7"/>
    <p:sldId id="285" r:id="rId8"/>
    <p:sldId id="286" r:id="rId9"/>
    <p:sldId id="287" r:id="rId10"/>
    <p:sldId id="27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575" autoAdjust="0"/>
  </p:normalViewPr>
  <p:slideViewPr>
    <p:cSldViewPr snapToGrid="0" showGuides="1">
      <p:cViewPr varScale="1">
        <p:scale>
          <a:sx n="46" d="100"/>
          <a:sy n="46" d="100"/>
        </p:scale>
        <p:origin x="1404" y="40"/>
      </p:cViewPr>
      <p:guideLst>
        <p:guide orient="horz" pos="2160"/>
        <p:guide pos="3863"/>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Finansinspektionen och Gilla din ekonomi- jag heter Amanda Westerström och ska jobba med finansiell folkbildning istället för Sofia under hennes föräldraledighet.</a:t>
            </a:r>
          </a:p>
          <a:p>
            <a:r>
              <a:rPr lang="sv-SE" dirty="0"/>
              <a:t>Under dessa två halvdagar när vi ses kommer vi få ta del av massor av spännande information om alltifrån pensionssparande, investeringsbedrägerier och hur jämställdhet börjar i plånboken. </a:t>
            </a:r>
          </a:p>
          <a:p>
            <a:r>
              <a:rPr lang="sv-SE" dirty="0"/>
              <a:t>Jag ser mycket fram emot att spendera denna tid med er och hoppas ni får med er värdefull påfyllning av information till er yrkesroll och de personer ni möter och kommer att göra skillnad för. </a:t>
            </a:r>
          </a:p>
          <a:p>
            <a:r>
              <a:rPr lang="sv-SE" dirty="0"/>
              <a:t>(eventuellt berätta om erfarenheten från Kronofogden och hur jag brinner för kunskap på ett lättillgängligt sätt för att fler personer ska kunna göra smarta ekonomiska val precis utifrån sin individuella situation)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9586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7619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Några frågor som</a:t>
            </a:r>
            <a:r>
              <a:rPr lang="sv-SE" baseline="0" dirty="0"/>
              <a:t> är bra att fundera på när det kommer till privatekonomisk utbildning är hur vi gör ämnet konkret, nära och lättförståeligt. Synen på privatekonomi och finansvärlden är att det är något komplext, abstrakt och svårt att sätta sig in i. I samtalet med människor är en stor del av utbildarens arbete att förändra denna inställning och skapa vägar för att göra ämnet mer hanterbart och intressant att ta till sig på den nivå man själv befinner sig (individuella förutsättningar).</a:t>
            </a:r>
          </a:p>
          <a:p>
            <a:pPr fontAlgn="base"/>
            <a:endParaRPr lang="sv-SE" baseline="0" dirty="0"/>
          </a:p>
          <a:p>
            <a:pPr fontAlgn="base"/>
            <a:r>
              <a:rPr lang="sv-SE" baseline="0" dirty="0"/>
              <a:t>Den kanske svåraste uppgiften som utbildaren står inför är att motivera människor att spara till framtiden. Vi människor har svårt att relatera till det vi kan kalla för ”vårt framtida jag” och detta skapar hinder för oss när det kommer till att lägga undan pengar till en framtida buffert eller spara långsiktigt. </a:t>
            </a:r>
          </a:p>
          <a:p>
            <a:pPr fontAlgn="base"/>
            <a:endParaRPr lang="sv-SE" baseline="0" dirty="0"/>
          </a:p>
          <a:p>
            <a:pPr fontAlgn="base"/>
            <a:r>
              <a:rPr lang="sv-SE" baseline="0" dirty="0"/>
              <a:t>Vi bör också fundera över hur vi ska nå ut med den kunskap vi vill förmedla och hur vi kan göra detta på ett sätt som passar den målgrupp vi tänker oss ska ta del av denna.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839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6611"/>
          </a:xfrm>
        </p:spPr>
        <p:txBody>
          <a:bodyPr/>
          <a:lstStyle/>
          <a:p>
            <a:pPr fontAlgn="base"/>
            <a:r>
              <a:rPr lang="sv-SE" dirty="0"/>
              <a:t>För utbildaren i</a:t>
            </a:r>
            <a:r>
              <a:rPr lang="sv-SE" baseline="0" dirty="0"/>
              <a:t> privatekonomi är det viktigt att förstå att privatekonomi handlar lika mycket om ekonomi som psykologi när det kommer till att ta till sig och omsätta kunskap till handling. Vi människor styrs till stor del av vanor och beteenden vilket påverkar de privatekonomiska beslut vi tar i vår vardag. Det kan vara väldigt svårt för en människa att exempelvis helt ta bort en vana som man betraktar som dålig eller destruktiv men vi kan försöka ersätta denna med en annan vana som vi betraktar som mer positiv för oss långsiktigt. </a:t>
            </a:r>
          </a:p>
          <a:p>
            <a:pPr fontAlgn="base"/>
            <a:endParaRPr lang="sv-SE" baseline="0" dirty="0"/>
          </a:p>
          <a:p>
            <a:pPr fontAlgn="base"/>
            <a:r>
              <a:rPr lang="sv-SE" baseline="0" dirty="0"/>
              <a:t>Det är också viktigt att förstå att människor i grund och botten inte fattar helt rationella ekonomiska beslut. Synsättet att människor, bara de har tillräckligt med kunskap, fattar beslut som maximerar den egna långsiktiga vinsten har allt eftersom kommit att motbevisas inom den ekonomiska forskningen, då vi nu vet att detta ofta inte stämmer. Vi styrs som sagt snarare av invanda beteenden och vanor och fattar hela tiden beslut baserade på dessa i vår vardag vilket även påverkar vår privatekonomi.</a:t>
            </a:r>
          </a:p>
          <a:p>
            <a:pPr fontAlgn="base"/>
            <a:endParaRPr lang="sv-SE" baseline="0" dirty="0"/>
          </a:p>
          <a:p>
            <a:pPr fontAlgn="base"/>
            <a:r>
              <a:rPr lang="sv-SE" baseline="0" dirty="0"/>
              <a:t>Det är även viktigt att tänka på att i en grupp av människor är varje persons inställning till ämnet, förutsättningar att ta till sig kunskapen och ekonomiska förutsättningar väldigt olika vilket gör att vi inte alltid vet hur en enskild person kommer att reagera på ett visst budskap. </a:t>
            </a:r>
            <a:br>
              <a:rPr lang="sv-SE" baseline="0" dirty="0"/>
            </a:br>
            <a:br>
              <a:rPr lang="sv-SE" baseline="0" dirty="0"/>
            </a:br>
            <a:r>
              <a:rPr lang="sv-SE" baseline="0" dirty="0"/>
              <a:t>Vi kan dock tänka på några övergripande punkter när det kommer till att utbilda inom privatekonomi och dessa har vi sammanfattat på följande sidor…</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28319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problem</a:t>
            </a:r>
            <a:r>
              <a:rPr lang="sv-SE" baseline="0" dirty="0"/>
              <a:t> när det kommer till utbildning inom privatekonomi är att det lätt tenderar att bli komplext. Det kan vara svåra begrepp som används eller att föreläsaren svävar ut i specifika delar som egentligen inte är särskilt relevant för målgruppen. En grundfråga man som utbildare alltid bör ställa sig är därför: Vad är absolut viktigast för deltagarna att få veta? Fokusera på detta och återkom alltid till det mest centrala ifall diskussionen svävar iväg vid frågeställningar. </a:t>
            </a:r>
            <a:br>
              <a:rPr lang="sv-SE" baseline="0" dirty="0"/>
            </a:br>
            <a:br>
              <a:rPr lang="sv-SE" baseline="0" dirty="0"/>
            </a:br>
            <a:r>
              <a:rPr lang="sv-SE" baseline="0" dirty="0"/>
              <a:t>Sträva även alltid efter att förklara svåra begrepp som förekommer i materialet som förmedlas. Begrepp såsom exempelvis avkastning, risk eller ränta är inte självklara begrepp för alla och kan behöva en förklaring. Vill du inte förklara själv varje gång? Be någon av deltagarna förklara begreppet så får de som kan känna sig delaktiga och duktiga! </a:t>
            </a:r>
            <a:br>
              <a:rPr lang="sv-SE" baseline="0" dirty="0"/>
            </a:br>
            <a:br>
              <a:rPr lang="sv-SE" baseline="0" dirty="0"/>
            </a:br>
            <a:r>
              <a:rPr lang="sv-SE" baseline="0" dirty="0"/>
              <a:t>Undvik eller omformulera abstrakta begrepp som kan förekomma i finansiella sammanhang. Ord såsom exempelvis diversifiering hör hemma bland medarbetare på banken och kan enklare förklaras med ord som riskspridning eller att inte lägga alla ägg i samma korg, vilket är lättare för människor att förstå.</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84198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Finns det någon</a:t>
            </a:r>
            <a:r>
              <a:rPr lang="sv-SE" baseline="0" dirty="0"/>
              <a:t> retorisk superkraft alla kan gynnas att lära sig mer av så är det användandet av berättelser och metaforer. Detta då de har en stark övertygande effekt eftersom det skapar identifikation och gör ett ämne lättare att relatera till. Vad har du för egna berättelser och erfarenheter kring ämnet som du kan bjuda på och som hjälper till att göra det du pratar om mer levande? Hur kan du förklara ett begrepp genom att exempelvis använda en metafor eller annat exempel? De mest erfarna och uppskattade föreläsarna tänker ständigt på dessa frågor.</a:t>
            </a:r>
            <a:br>
              <a:rPr lang="sv-SE" baseline="0" dirty="0"/>
            </a:br>
            <a:br>
              <a:rPr lang="sv-SE" baseline="0" dirty="0"/>
            </a:br>
            <a:r>
              <a:rPr lang="sv-SE" baseline="0" dirty="0"/>
              <a:t>Inkludera deltagarna på olika sätt. Detta kan handla om att ställa enkla frågor kring det som tas upp och att tydligt bekräfta när ett svar ges eller en fråga ställs. En viktig komponent när det kommer till privatekonomisk utbildning handlar om att bygga upp en känsla av självförtroende och delaktighet hos deltagarna.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Inkludera även gärna moment där deltagarna får testa att logga in på olika sidor och gå igenom detta tillsammans då denna delaktighet ökar inlärningen.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74933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kommer till privatekonomi kan många människor ha en komplicerat</a:t>
            </a:r>
            <a:r>
              <a:rPr lang="sv-SE" baseline="0" dirty="0"/>
              <a:t> förhållande till ämnet. Det kan handa om att man tycker att det är komplicerat, att man känner att man borde veta mer eller att man kanske har trampat snett och gjort några mindre gynnsamma privatekonomiska val. Som utbildare är det därför viktigt att i så stor uträckning som möjligt lämna skammen utanför rummet. Privatekonomi handlar som sagt till stor del om beteenden och vanor  och skam är sällan något som driver en beteendeförändring. Försök därför trycka på hur lätt det är att trampa snett på den finansiella marknaden och försök att fokusera på vägen framåt, hur vi kan lösa eventuella problem och vilka val som kan bygga en tryggare framtid för oss framöver. </a:t>
            </a:r>
            <a:br>
              <a:rPr lang="sv-SE" baseline="0" dirty="0"/>
            </a:br>
            <a:br>
              <a:rPr lang="sv-SE" baseline="0" dirty="0"/>
            </a:br>
            <a:r>
              <a:rPr lang="sv-SE" baseline="0" dirty="0"/>
              <a:t>Att inkludera och bekräfta deltagarna är här återigen väldigt viktigt då många även kan känna en skam över sin bristande kunskap inom diverse privatekonomiska frågor. Många människor känner en känsla av att ”det här är sådant man borde kunna” och undviker därför att ställa vissa frågor för att inte framstå som okunniga. Bekräfta exempelvis genom att inleda ett svar på en fråga med; ”Jättebra fråga…” och ställ gärna även enklare frågor för att visa samtliga deltagare att de kan svara och sitter på kunskap.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87958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a:t>
            </a:r>
            <a:r>
              <a:rPr lang="sv-SE" baseline="0" dirty="0"/>
              <a:t> det kommer till ämnet privatekonomi finns det en stor mängd kunskap och väldigt mycket material att tillgå för den som vill utbilda i ämnet. Därför behöver man som tur är inte uppfinna hjulet på nytt varje gång man ska hålla en utbildning. På nästa sida ska vi gå igenom det material från Gilla din ekonomis kurser som ni på ett konkret sätt kan använda vid utbildningar och träffar. </a:t>
            </a:r>
            <a:br>
              <a:rPr lang="sv-SE" baseline="0" dirty="0"/>
            </a:br>
            <a:br>
              <a:rPr lang="sv-SE" baseline="0" dirty="0"/>
            </a:br>
            <a:r>
              <a:rPr lang="sv-SE" baseline="0" dirty="0"/>
              <a:t>Det är också viktigt att tänka på att du verkligen inte behöver känna att du ska vara expert på allt för att utbilda inom detta ämne. Många potentiella utbildare kan känna en osäkerhet att prata om privatekonomi med andra då man känner att man behöver kunna väldigt mycket och svara på alla eventuella frågor som kan uppstå. Försök återigen att hålla det enkelt, diskutera eventuella frågor tillsammans med gruppen och hänvisa till sidor/myndigheter/vägledningstjänster när det kommer till specifik kunskap/frågor.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07424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b="0" dirty="0">
                <a:latin typeface="+mn-lt"/>
              </a:rPr>
              <a:t>Välkommen till sidan för dig som har gått eller ska gå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a:p>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177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321970"/>
            <a:ext cx="9144000" cy="1086443"/>
          </a:xfrm>
        </p:spPr>
        <p:txBody>
          <a:bodyPr/>
          <a:lstStyle/>
          <a:p>
            <a:r>
              <a:rPr lang="sv-SE" dirty="0"/>
              <a:t>ATT SPRIDA KUNSKAP </a:t>
            </a:r>
            <a:br>
              <a:rPr lang="sv-SE" dirty="0"/>
            </a:br>
            <a:r>
              <a:rPr lang="sv-SE" dirty="0"/>
              <a:t>I PRIVATEKONOMI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92405"/>
            <a:ext cx="9144000" cy="680263"/>
          </a:xfrm>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 </a:t>
            </a:r>
            <a:br>
              <a:rPr lang="sv-SE" sz="1800" dirty="0"/>
            </a:br>
            <a:r>
              <a:rPr lang="sv-SE" sz="1800" dirty="0"/>
              <a:t>amanda.westerstrom@fi.se </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FRÅGOR ATT FUNDERA PÅ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Hur gör vi privatekonomi till något konkret, nära och lättförståeligt?</a:t>
            </a:r>
          </a:p>
          <a:p>
            <a:r>
              <a:rPr lang="sv-SE" dirty="0">
                <a:latin typeface="Calibri" panose="020F0502020204030204" pitchFamily="34" charset="0"/>
              </a:rPr>
              <a:t>Hur motiverar vi människor till att spara i framtiden?</a:t>
            </a:r>
          </a:p>
          <a:p>
            <a:r>
              <a:rPr lang="sv-SE" dirty="0">
                <a:latin typeface="Calibri" panose="020F0502020204030204" pitchFamily="34" charset="0"/>
              </a:rPr>
              <a:t>Hur når vi ut med kunskapen?</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9" name="Platshållare för bild 8">
            <a:extLst>
              <a:ext uri="{FF2B5EF4-FFF2-40B4-BE49-F238E27FC236}">
                <a16:creationId xmlns:a16="http://schemas.microsoft.com/office/drawing/2014/main" id="{BD439AE2-2ADA-98BB-2B3A-4DF62336476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28" b="3628"/>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PRIVATEKONOMI ÄR BÅDE EKONOMI OCH PSYKOLOGI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Att förstå hur vi människor styrs av vanor och beteenden</a:t>
            </a:r>
          </a:p>
          <a:p>
            <a:pPr>
              <a:tabLst>
                <a:tab pos="214313" algn="l"/>
              </a:tabLst>
            </a:pPr>
            <a:r>
              <a:rPr lang="sv-SE" dirty="0">
                <a:ea typeface="Arial" charset="0"/>
                <a:cs typeface="Arial" charset="0"/>
              </a:rPr>
              <a:t>Vi agerar inte alltid rationellt</a:t>
            </a:r>
          </a:p>
          <a:p>
            <a:pPr>
              <a:tabLst>
                <a:tab pos="214313" algn="l"/>
              </a:tabLst>
            </a:pPr>
            <a:r>
              <a:rPr lang="sv-SE" dirty="0">
                <a:ea typeface="Arial" charset="0"/>
                <a:cs typeface="Arial" charset="0"/>
              </a:rPr>
              <a:t>Varje persons inställning och förutsättningar ser olika ut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paraply, utomhus, regn, grupp&#10;&#10;Automatiskt genererad beskrivning">
            <a:extLst>
              <a:ext uri="{FF2B5EF4-FFF2-40B4-BE49-F238E27FC236}">
                <a16:creationId xmlns:a16="http://schemas.microsoft.com/office/drawing/2014/main" id="{BA9B1DD7-0A92-639B-886D-10182928CD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54" r="22954"/>
          <a:stretch>
            <a:fillRect/>
          </a:stretch>
        </p:blipFill>
        <p:spPr/>
      </p:pic>
    </p:spTree>
    <p:extLst>
      <p:ext uri="{BB962C8B-B14F-4D97-AF65-F5344CB8AC3E}">
        <p14:creationId xmlns:p14="http://schemas.microsoft.com/office/powerpoint/2010/main" val="179234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1. HÅLL DET ENKELT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Fokusera på det mest centrala i innehållet. Vad är viktigast för målgruppen att veta?</a:t>
            </a:r>
          </a:p>
          <a:p>
            <a:r>
              <a:rPr lang="sv-SE" dirty="0">
                <a:latin typeface="Calibri" panose="020F0502020204030204" pitchFamily="34" charset="0"/>
              </a:rPr>
              <a:t>Förklara alltid svåra begrepp</a:t>
            </a:r>
          </a:p>
          <a:p>
            <a:r>
              <a:rPr lang="sv-SE" dirty="0">
                <a:latin typeface="Calibri" panose="020F0502020204030204" pitchFamily="34" charset="0"/>
              </a:rPr>
              <a:t>Undvik eller omformulera abstrakta begrepp</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text, visitkort&#10;&#10;Automatiskt genererad beskrivning">
            <a:extLst>
              <a:ext uri="{FF2B5EF4-FFF2-40B4-BE49-F238E27FC236}">
                <a16:creationId xmlns:a16="http://schemas.microsoft.com/office/drawing/2014/main" id="{538B3FA0-7FD0-5260-8C81-B680C92C21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1764" t="-681" r="4201" b="68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Vad är mest relevant och intressant för deltagarna?</a:t>
            </a:r>
          </a:p>
        </p:txBody>
      </p:sp>
    </p:spTree>
    <p:extLst>
      <p:ext uri="{BB962C8B-B14F-4D97-AF65-F5344CB8AC3E}">
        <p14:creationId xmlns:p14="http://schemas.microsoft.com/office/powerpoint/2010/main" val="23414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2. GÖR ÄMNET MER LEVANDE</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1550"/>
            <a:ext cx="5118100" cy="1834004"/>
          </a:xfrm>
        </p:spPr>
        <p:txBody>
          <a:bodyPr>
            <a:normAutofit/>
          </a:bodyPr>
          <a:lstStyle/>
          <a:p>
            <a:pPr>
              <a:tabLst>
                <a:tab pos="214313" algn="l"/>
              </a:tabLst>
            </a:pPr>
            <a:r>
              <a:rPr lang="sv-SE" sz="1900" dirty="0">
                <a:ea typeface="Arial" charset="0"/>
                <a:cs typeface="Arial" charset="0"/>
              </a:rPr>
              <a:t>Använd exempel, berättelser och metaforer som går att relatera till </a:t>
            </a:r>
          </a:p>
          <a:p>
            <a:pPr>
              <a:tabLst>
                <a:tab pos="214313" algn="l"/>
              </a:tabLst>
            </a:pPr>
            <a:r>
              <a:rPr lang="sv-SE" sz="1900" dirty="0">
                <a:ea typeface="Arial" charset="0"/>
                <a:cs typeface="Arial" charset="0"/>
              </a:rPr>
              <a:t>Ställ frågor, inkludera och bekräfta</a:t>
            </a:r>
          </a:p>
          <a:p>
            <a:pPr>
              <a:tabLst>
                <a:tab pos="214313" algn="l"/>
              </a:tabLst>
            </a:pPr>
            <a:r>
              <a:rPr lang="sv-SE" sz="1900" dirty="0">
                <a:ea typeface="Arial" charset="0"/>
                <a:cs typeface="Arial" charset="0"/>
              </a:rPr>
              <a:t>Inkludera genom att testa tillsammans</a:t>
            </a:r>
          </a:p>
          <a:p>
            <a:endParaRPr lang="sv-SE" sz="1800"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Berättelser och metaforer har en stark retorisk kraft.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3363C41F-5D98-59F1-33D6-3A2FEEACB1B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3010" r="23010"/>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3. SKIPPA SKAMMEN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fontScale="92500"/>
          </a:bodyPr>
          <a:lstStyle/>
          <a:p>
            <a:r>
              <a:rPr lang="sv-SE" dirty="0">
                <a:latin typeface="Calibri" panose="020F0502020204030204" pitchFamily="34" charset="0"/>
              </a:rPr>
              <a:t>Många människor har en komplicerad relation till privatekonomi som ämne</a:t>
            </a:r>
          </a:p>
          <a:p>
            <a:r>
              <a:rPr lang="sv-SE" dirty="0">
                <a:latin typeface="Calibri" panose="020F0502020204030204" pitchFamily="34" charset="0"/>
              </a:rPr>
              <a:t>Skam försvårar beteendeförändringar</a:t>
            </a:r>
          </a:p>
          <a:p>
            <a:r>
              <a:rPr lang="sv-SE" dirty="0">
                <a:latin typeface="Calibri" panose="020F0502020204030204" pitchFamily="34" charset="0"/>
              </a:rPr>
              <a:t>Understryk hur lätt det är att trampa snett</a:t>
            </a:r>
          </a:p>
          <a:p>
            <a:r>
              <a:rPr lang="sv-SE" dirty="0">
                <a:latin typeface="Calibri" panose="020F0502020204030204" pitchFamily="34" charset="0"/>
              </a:rPr>
              <a:t>Inkludera och bekräfta</a:t>
            </a:r>
          </a:p>
          <a:p>
            <a:r>
              <a:rPr lang="sv-SE" dirty="0">
                <a:latin typeface="Calibri" panose="020F0502020204030204" pitchFamily="34" charset="0"/>
              </a:rPr>
              <a:t>Uppmuntra nyfikenhet kring ekonomiska frågor</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gräs, himmel, utomhus, mark&#10;&#10;Automatiskt genererad beskrivning">
            <a:extLst>
              <a:ext uri="{FF2B5EF4-FFF2-40B4-BE49-F238E27FC236}">
                <a16:creationId xmlns:a16="http://schemas.microsoft.com/office/drawing/2014/main" id="{EF244590-580B-848E-32DF-5F6E18CCD33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7233" r="2873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162568"/>
            <a:ext cx="3262435" cy="10482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spelar ingen roll vilka val du gjort tidigare, utan vilka val du gör nu.</a:t>
            </a:r>
          </a:p>
        </p:txBody>
      </p:sp>
    </p:spTree>
    <p:extLst>
      <p:ext uri="{BB962C8B-B14F-4D97-AF65-F5344CB8AC3E}">
        <p14:creationId xmlns:p14="http://schemas.microsoft.com/office/powerpoint/2010/main" val="214509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4. UPPFINN INTE HJULET PÅ NYTT</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7829"/>
            <a:ext cx="5118100" cy="1772104"/>
          </a:xfrm>
        </p:spPr>
        <p:txBody>
          <a:bodyPr>
            <a:normAutofit/>
          </a:bodyPr>
          <a:lstStyle/>
          <a:p>
            <a:pPr>
              <a:tabLst>
                <a:tab pos="214313" algn="l"/>
              </a:tabLst>
            </a:pPr>
            <a:r>
              <a:rPr lang="sv-SE" sz="1900" dirty="0">
                <a:ea typeface="Arial" charset="0"/>
                <a:cs typeface="Arial" charset="0"/>
              </a:rPr>
              <a:t>Använd befintlig kunskap och framtaget material </a:t>
            </a:r>
          </a:p>
          <a:p>
            <a:pPr>
              <a:tabLst>
                <a:tab pos="214313" algn="l"/>
              </a:tabLst>
            </a:pPr>
            <a:r>
              <a:rPr lang="sv-SE" sz="1900" dirty="0">
                <a:ea typeface="Arial" charset="0"/>
                <a:cs typeface="Arial" charset="0"/>
              </a:rPr>
              <a:t>Du behöver inte vara expert på allt – </a:t>
            </a:r>
            <a:br>
              <a:rPr lang="sv-SE" sz="1900" dirty="0">
                <a:ea typeface="Arial" charset="0"/>
                <a:cs typeface="Arial" charset="0"/>
              </a:rPr>
            </a:br>
            <a:r>
              <a:rPr lang="sv-SE" sz="1900" dirty="0">
                <a:ea typeface="Arial" charset="0"/>
                <a:cs typeface="Arial" charset="0"/>
              </a:rPr>
              <a:t>diskutera, undersök eller hänvisa</a:t>
            </a:r>
          </a:p>
        </p:txBody>
      </p:sp>
      <p:sp>
        <p:nvSpPr>
          <p:cNvPr id="12" name="Rektangel 11">
            <a:extLst>
              <a:ext uri="{FF2B5EF4-FFF2-40B4-BE49-F238E27FC236}">
                <a16:creationId xmlns:a16="http://schemas.microsoft.com/office/drawing/2014/main" id="{A0110FBE-0E3D-60EC-683A-1543FA5BDC34}"/>
              </a:ext>
            </a:extLst>
          </p:cNvPr>
          <p:cNvSpPr/>
          <p:nvPr/>
        </p:nvSpPr>
        <p:spPr>
          <a:xfrm>
            <a:off x="3182815" y="3885236"/>
            <a:ext cx="3262435" cy="13255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finns enormt mycket kunskap och material kring privatekonomi, det gäller bara att hitta den.</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brev&#10;&#10;Automatiskt genererad beskrivning">
            <a:extLst>
              <a:ext uri="{FF2B5EF4-FFF2-40B4-BE49-F238E27FC236}">
                <a16:creationId xmlns:a16="http://schemas.microsoft.com/office/drawing/2014/main" id="{DB3D53E1-25BD-70A2-04A9-EC7E0061D7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349" b="8349"/>
          <a:stretch>
            <a:fillRect/>
          </a:stretch>
        </p:blipFill>
        <p:spPr/>
      </p:pic>
    </p:spTree>
    <p:extLst>
      <p:ext uri="{BB962C8B-B14F-4D97-AF65-F5344CB8AC3E}">
        <p14:creationId xmlns:p14="http://schemas.microsoft.com/office/powerpoint/2010/main" val="196754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74925">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621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br>
              <a:rPr lang="sv-SE" sz="2000" i="1" dirty="0">
                <a:ea typeface="Arial" charset="0"/>
                <a:cs typeface="Arial" charset="0"/>
              </a:rPr>
            </a:br>
            <a:r>
              <a:rPr lang="sv-SE" sz="2000" b="1" dirty="0">
                <a:ea typeface="Arial" charset="0"/>
                <a:cs typeface="Arial" charset="0"/>
              </a:rPr>
              <a:t>gilladinekonomi.se</a:t>
            </a:r>
            <a:br>
              <a:rPr lang="sv-SE" sz="2000" b="1" dirty="0">
                <a:ea typeface="Arial" charset="0"/>
                <a:cs typeface="Arial" charset="0"/>
              </a:rPr>
            </a:br>
            <a:endParaRPr lang="sv-SE" sz="2000" b="1" dirty="0">
              <a:ea typeface="Arial" charset="0"/>
              <a:cs typeface="Arial" charset="0"/>
            </a:endParaRPr>
          </a:p>
        </p:txBody>
      </p:sp>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2251060" cy="257369"/>
          </a:xfrm>
        </p:spPr>
        <p:txBody>
          <a:bodyPr wrap="square">
            <a:spAutoFit/>
          </a:bodyPr>
          <a:lstStyle/>
          <a:p>
            <a:pPr lvl="0"/>
            <a:r>
              <a:rPr lang="sv-SE" dirty="0"/>
              <a:t>ATT SPRIDA KUNSKAP I PRIVATEKONOMI</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224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277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251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942479" y="2012388"/>
            <a:ext cx="1225118" cy="1774875"/>
          </a:xfrm>
          <a:prstGeom prst="rect">
            <a:avLst/>
          </a:prstGeom>
        </p:spPr>
      </p:pic>
      <p:pic>
        <p:nvPicPr>
          <p:cNvPr id="8" name="Bildobjekt 7">
            <a:extLst>
              <a:ext uri="{FF2B5EF4-FFF2-40B4-BE49-F238E27FC236}">
                <a16:creationId xmlns:a16="http://schemas.microsoft.com/office/drawing/2014/main" id="{BADC0B7D-8BE7-6ABF-5070-3CDB192676A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786266">
            <a:off x="9731483" y="4400358"/>
            <a:ext cx="2213639" cy="2213639"/>
          </a:xfrm>
          <a:prstGeom prst="rect">
            <a:avLst/>
          </a:prstGeom>
        </p:spPr>
      </p:pic>
    </p:spTree>
    <p:extLst>
      <p:ext uri="{BB962C8B-B14F-4D97-AF65-F5344CB8AC3E}">
        <p14:creationId xmlns:p14="http://schemas.microsoft.com/office/powerpoint/2010/main" val="115078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b="1" dirty="0">
                <a:latin typeface="Calibri" panose="020F0502020204030204" pitchFamily="34" charset="0"/>
                <a:ea typeface="Arial" charset="0"/>
                <a:cs typeface="Calibri" panose="020F0502020204030204" pitchFamily="34" charset="0"/>
              </a:rPr>
              <a:t>CHECKLISTA – ATT SPRIDA KUNSKAPEN VIDARE</a:t>
            </a:r>
            <a:br>
              <a:rPr lang="sv-SE" sz="3200" b="1" dirty="0">
                <a:latin typeface="Calibri" panose="020F0502020204030204" pitchFamily="34" charset="0"/>
                <a:ea typeface="Arial" charset="0"/>
                <a:cs typeface="Calibri" panose="020F0502020204030204" pitchFamily="34" charset="0"/>
              </a:rPr>
            </a:br>
            <a:br>
              <a:rPr lang="sv-SE" sz="3200" b="1" dirty="0">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1423"/>
            <a:ext cx="5118100" cy="2289292"/>
          </a:xfrm>
        </p:spPr>
        <p:txBody>
          <a:bodyPr>
            <a:normAutofit/>
          </a:bodyPr>
          <a:lstStyle/>
          <a:p>
            <a:r>
              <a:rPr lang="sv-SE" dirty="0">
                <a:latin typeface="Calibri" panose="020F0502020204030204" pitchFamily="34" charset="0"/>
              </a:rPr>
              <a:t>Håll det enkelt</a:t>
            </a:r>
          </a:p>
          <a:p>
            <a:r>
              <a:rPr lang="sv-SE" dirty="0">
                <a:latin typeface="Calibri" panose="020F0502020204030204" pitchFamily="34" charset="0"/>
              </a:rPr>
              <a:t>Gör ämnet levande genom frågor, berättelser och inkludering</a:t>
            </a:r>
          </a:p>
          <a:p>
            <a:r>
              <a:rPr lang="sv-SE" dirty="0">
                <a:latin typeface="Calibri" panose="020F0502020204030204" pitchFamily="34" charset="0"/>
              </a:rPr>
              <a:t>Skippa skammen!</a:t>
            </a:r>
          </a:p>
          <a:p>
            <a:r>
              <a:rPr lang="sv-SE" dirty="0">
                <a:latin typeface="Calibri" panose="020F0502020204030204" pitchFamily="34" charset="0"/>
              </a:rPr>
              <a:t>Använd befintlig kunskap och verktyg</a:t>
            </a:r>
          </a:p>
          <a:p>
            <a:endParaRPr lang="sv-SE"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squar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C01AEF2C-8A80-D55C-5AAA-13E33739E1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00937873"/>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390</TotalTime>
  <Words>1965</Words>
  <Application>Microsoft Office PowerPoint</Application>
  <PresentationFormat>Bredbild</PresentationFormat>
  <Paragraphs>101</Paragraphs>
  <Slides>10</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Office-tema</vt:lpstr>
      <vt:lpstr>ATT SPRIDA KUNSKAP  I PRIVATEKONOMI</vt:lpstr>
      <vt:lpstr>FRÅGOR ATT FUNDERA PÅ</vt:lpstr>
      <vt:lpstr>PRIVATEKONOMI ÄR BÅDE EKONOMI OCH PSYKOLOGI</vt:lpstr>
      <vt:lpstr>1. HÅLL DET ENKELT</vt:lpstr>
      <vt:lpstr>2. GÖR ÄMNET MER LEVANDE </vt:lpstr>
      <vt:lpstr>3. SKIPPA SKAMMEN</vt:lpstr>
      <vt:lpstr>4. UPPFINN INTE HJULET PÅ NYTT </vt:lpstr>
      <vt:lpstr>NÄR DU SPRIDER KUNSKAPEN VIDARE</vt:lpstr>
      <vt:lpstr>CHECKLISTA – ATT SPRIDA KUNSKAPEN VIDARE  </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SPRIDA KUNSKAP  I PRIVATEKONOMI</dc:title>
  <dc:creator>Vanda Brandt</dc:creator>
  <cp:lastModifiedBy>Vanda Brandt</cp:lastModifiedBy>
  <cp:revision>12</cp:revision>
  <dcterms:created xsi:type="dcterms:W3CDTF">2023-03-31T08:33:06Z</dcterms:created>
  <dcterms:modified xsi:type="dcterms:W3CDTF">2025-02-17T13:37:59Z</dcterms:modified>
</cp:coreProperties>
</file>