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Props+xml" PartName="/ppt/presProps.xml"/>
  <Override ContentType="application/vnd.openxmlformats-officedocument.presentationml.presentation.main+xml" PartName="/ppt/presentation.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4"></Relationship><Relationship Target="docProps/core.xml" Type="http://schemas.openxmlformats.org/package/2006/relationships/metadata/core-properties"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84" r:id="rId3"/>
    <p:sldId id="285" r:id="rId4"/>
    <p:sldId id="286" r:id="rId5"/>
    <p:sldId id="287" r:id="rId6"/>
    <p:sldId id="27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D8E3"/>
    <a:srgbClr val="92D1D2"/>
    <a:srgbClr val="A3D8E3"/>
    <a:srgbClr val="00A1AA"/>
    <a:srgbClr val="00A780"/>
    <a:srgbClr val="404040"/>
    <a:srgbClr val="91CAAF"/>
    <a:srgbClr val="00AA80"/>
    <a:srgbClr val="009CB3"/>
    <a:srgbClr val="E8E6E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DBF769-E41D-06D7-E4D2-2BD09568E166}" v="46" dt="2024-10-28T14:19:44.23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Mörkt format 2 - Dekorfärg 1/Dekorfärg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63"/>
      </p:guideLst>
    </p:cSldViewPr>
  </p:slideViewPr>
  <p:notesViewPr>
    <p:cSldViewPr snapToGrid="0">
      <p:cViewPr>
        <p:scale>
          <a:sx n="1" d="2"/>
          <a:sy n="1" d="2"/>
        </p:scale>
        <p:origin x="0" y="0"/>
      </p:cViewPr>
      <p:guideLst/>
    </p:cSldViewPr>
  </p:notesViewPr>
  <p:gridSpacing cx="76200" cy="76200"/>
</p:viewPr>
</file>

<file path=ppt/_rels/presentation.xml.rels><?xml version="1.0" encoding="UTF-8" ?><Relationships xmlns="http://schemas.openxmlformats.org/package/2006/relationships"><Relationship Target="notesMasters/notesMaster1.xml" Type="http://schemas.openxmlformats.org/officeDocument/2006/relationships/notesMaster" Id="rId8"></Relationship><Relationship Target="revisionInfo.xml" Type="http://schemas.microsoft.com/office/2015/10/relationships/revisionInfo"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tableStyles.xml" Type="http://schemas.openxmlformats.org/officeDocument/2006/relationships/tableStyles"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theme/theme1.xml" Type="http://schemas.openxmlformats.org/officeDocument/2006/relationships/theme" Id="rId11"></Relationship><Relationship Target="slides/slide4.xml" Type="http://schemas.openxmlformats.org/officeDocument/2006/relationships/slide" Id="rId5"></Relationship><Relationship Target="viewProps.xml" Type="http://schemas.openxmlformats.org/officeDocument/2006/relationships/viewProps" Id="rId10"></Relationship><Relationship Target="slides/slide3.xml" Type="http://schemas.openxmlformats.org/officeDocument/2006/relationships/slide" Id="rId4"></Relationship><Relationship Target="presProps.xml" Type="http://schemas.openxmlformats.org/officeDocument/2006/relationships/presProps" Id="rId9"></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A1090-7399-BE47-B8B1-881EC826E9F9}" type="datetimeFigureOut">
              <a:rPr lang="sv-SE" smtClean="0"/>
              <a:t>2024-10-28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1D9B3-0424-AE4A-B8B4-BBEE3C89A386}" type="slidenum">
              <a:rPr lang="sv-SE" smtClean="0"/>
              <a:t>‹#›</a:t>
            </a:fld>
            <a:endParaRPr lang="sv-SE"/>
          </a:p>
        </p:txBody>
      </p:sp>
    </p:spTree>
    <p:extLst>
      <p:ext uri="{BB962C8B-B14F-4D97-AF65-F5344CB8AC3E}">
        <p14:creationId xmlns:p14="http://schemas.microsoft.com/office/powerpoint/2010/main" val="3305997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1</a:t>
            </a:fld>
            <a:endParaRPr lang="sv-SE"/>
          </a:p>
        </p:txBody>
      </p:sp>
    </p:spTree>
    <p:extLst>
      <p:ext uri="{BB962C8B-B14F-4D97-AF65-F5344CB8AC3E}">
        <p14:creationId xmlns:p14="http://schemas.microsoft.com/office/powerpoint/2010/main" val="752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a:solidFill>
                  <a:srgbClr val="000000"/>
                </a:solidFill>
                <a:effectLst/>
                <a:latin typeface="Calibri" panose="020F0502020204030204" pitchFamily="34" charset="0"/>
              </a:rPr>
              <a:t>Det finns tio olika studieförbund med olika medlemmar och olika huvudmän - och alla har statlig finansiering genom Folkbildningsrådet</a:t>
            </a:r>
            <a:r>
              <a:rPr lang="sv-SE">
                <a:solidFill>
                  <a:srgbClr val="000000"/>
                </a:solidFill>
                <a:latin typeface="Calibri" panose="020F0502020204030204" pitchFamily="34" charset="0"/>
              </a:rPr>
              <a:t> </a:t>
            </a:r>
            <a:r>
              <a:rPr lang="sv-SE" sz="1200">
                <a:solidFill>
                  <a:srgbClr val="000000"/>
                </a:solidFill>
                <a:effectLst/>
                <a:latin typeface="Calibri" panose="020F0502020204030204" pitchFamily="34" charset="0"/>
              </a:rPr>
              <a:t>(Kulturens studieförbund) avvecklar den statsbidragsfinansierade verksamheten på grund av nedskärningar</a:t>
            </a:r>
            <a:r>
              <a:rPr lang="sv-SE">
                <a:solidFill>
                  <a:srgbClr val="000000"/>
                </a:solidFill>
                <a:latin typeface="Calibri" panose="020F0502020204030204" pitchFamily="34" charset="0"/>
              </a:rPr>
              <a:t>. </a:t>
            </a:r>
            <a:r>
              <a:rPr lang="sv-SE" sz="1200">
                <a:solidFill>
                  <a:srgbClr val="000000"/>
                </a:solidFill>
                <a:effectLst/>
                <a:latin typeface="Calibri" panose="020F0502020204030204" pitchFamily="34" charset="0"/>
              </a:rPr>
              <a:t>Studieförbunden har alla olika profil men de arbetar utifrån samma regelverk och är på så sätt ganska likvärdiga.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solidFill>
                  <a:srgbClr val="000000"/>
                </a:solidFill>
                <a:effectLst/>
                <a:latin typeface="Calibri" panose="020F0502020204030204" pitchFamily="34" charset="0"/>
              </a:rPr>
              <a:t>Organisationerna som ni representerar idag är medlemmar hos olika studieförbund. </a:t>
            </a:r>
          </a:p>
          <a:p>
            <a:pPr marL="0" marR="0">
              <a:spcBef>
                <a:spcPts val="0"/>
              </a:spcBef>
              <a:spcAft>
                <a:spcPts val="0"/>
              </a:spcAft>
            </a:pPr>
            <a:r>
              <a:rPr lang="sv-SE" sz="1200">
                <a:solidFill>
                  <a:srgbClr val="000000"/>
                </a:solidFill>
                <a:effectLst/>
                <a:latin typeface="Calibri" panose="020F0502020204030204" pitchFamily="34" charset="0"/>
              </a:rPr>
              <a:t>PRO och SKPF är medlemmar hos ABF; SPF är medlemmar hos Vuxenskolan och RPG är medlemmar i Bilda. Så det är till respektive studieförbund ni ska vända er för att komma igång med studiecirklar.  </a:t>
            </a:r>
          </a:p>
        </p:txBody>
      </p:sp>
      <p:sp>
        <p:nvSpPr>
          <p:cNvPr id="4" name="Platshållare för bildnummer 3"/>
          <p:cNvSpPr>
            <a:spLocks noGrp="1"/>
          </p:cNvSpPr>
          <p:nvPr>
            <p:ph type="sldNum" sz="quarter" idx="5"/>
          </p:nvPr>
        </p:nvSpPr>
        <p:spPr/>
        <p:txBody>
          <a:bodyPr/>
          <a:lstStyle/>
          <a:p>
            <a:fld id="{6391D9B3-0424-AE4A-B8B4-BBEE3C89A386}" type="slidenum">
              <a:rPr lang="sv-SE" smtClean="0"/>
              <a:t>2</a:t>
            </a:fld>
            <a:endParaRPr lang="sv-SE"/>
          </a:p>
        </p:txBody>
      </p:sp>
    </p:spTree>
    <p:extLst>
      <p:ext uri="{BB962C8B-B14F-4D97-AF65-F5344CB8AC3E}">
        <p14:creationId xmlns:p14="http://schemas.microsoft.com/office/powerpoint/2010/main" val="653829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284663"/>
          </a:xfrm>
        </p:spPr>
        <p:txBody>
          <a:bodyPr/>
          <a:lstStyle/>
          <a:p>
            <a:pPr marL="0" marR="0">
              <a:spcBef>
                <a:spcPts val="0"/>
              </a:spcBef>
              <a:spcAft>
                <a:spcPts val="0"/>
              </a:spcAft>
            </a:pPr>
            <a:r>
              <a:rPr lang="sv-SE" sz="1200">
                <a:solidFill>
                  <a:srgbClr val="000000"/>
                </a:solidFill>
                <a:effectLst/>
                <a:latin typeface="Calibri" panose="020F0502020204030204" pitchFamily="34" charset="0"/>
              </a:rPr>
              <a:t>Kort sammanfattat så är en studiecirkel en form av gemensamt lärande där en grupp människor tillsammans beslutar vad de vill studera och hur. Grundtanken är att alla i cirkeln delar med sig av sina kunskaper och att man söker ny kunskap tillsammans.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solidFill>
                  <a:srgbClr val="000000"/>
                </a:solidFill>
                <a:effectLst/>
                <a:latin typeface="Calibri" panose="020F0502020204030204" pitchFamily="34" charset="0"/>
              </a:rPr>
              <a:t>Demokrati och delaktighet är två viktiga hörnstenar i en studiecirkel. Alla ska kunna påverka och känna sig delaktiga i arbetet. Detta arbetssätt gör att många upplever en studiecirkel som ett socialt givande, roligt och kreativt sätt att lära sig tillsammans. Därför sitter man t.ex. i en cirkel istället för vanligt klassrumsuppställning. </a:t>
            </a:r>
          </a:p>
          <a:p>
            <a:pPr marL="0" marR="0">
              <a:spcBef>
                <a:spcPts val="0"/>
              </a:spcBef>
              <a:spcAft>
                <a:spcPts val="0"/>
              </a:spcAft>
            </a:pPr>
            <a:endParaRPr lang="sv-SE" sz="1200">
              <a:solidFill>
                <a:srgbClr val="000000"/>
              </a:solidFill>
              <a:effectLst/>
              <a:latin typeface="Calibri" panose="020F0502020204030204" pitchFamily="34" charset="0"/>
            </a:endParaRPr>
          </a:p>
          <a:p>
            <a:pPr marL="0" marR="0">
              <a:spcBef>
                <a:spcPts val="0"/>
              </a:spcBef>
              <a:spcAft>
                <a:spcPts val="0"/>
              </a:spcAft>
            </a:pPr>
            <a:r>
              <a:rPr lang="sv-SE" sz="1200">
                <a:solidFill>
                  <a:srgbClr val="000000"/>
                </a:solidFill>
                <a:effectLst/>
                <a:latin typeface="Calibri" panose="020F0502020204030204" pitchFamily="34" charset="0"/>
              </a:rPr>
              <a:t>Det finns även formellt regelverk kring vad en godkänd studiecirkel är för något: </a:t>
            </a:r>
          </a:p>
          <a:p>
            <a:pPr marL="171450" indent="-171450" rtl="0" fontAlgn="ctr">
              <a:spcBef>
                <a:spcPts val="0"/>
              </a:spcBef>
              <a:spcAft>
                <a:spcPts val="0"/>
              </a:spcAft>
              <a:buFont typeface="Arial" panose="020B0604020202020204" pitchFamily="34" charset="0"/>
              <a:buChar char="•"/>
            </a:pPr>
            <a:r>
              <a:rPr lang="sv-SE" sz="1200">
                <a:solidFill>
                  <a:srgbClr val="000000"/>
                </a:solidFill>
                <a:effectLst/>
                <a:latin typeface="Calibri" panose="020F0502020204030204" pitchFamily="34" charset="0"/>
              </a:rPr>
              <a:t>Ni ska vara mellan 3 och 20 personer. Det ideala antalet är kanske någonstans i mitten. Man vill ju ha in olika perspektiv och ingångar på diskussionerna, men också att alla ska hinna bidra. </a:t>
            </a:r>
          </a:p>
          <a:p>
            <a:pPr marL="171450" indent="-171450" rtl="0" fontAlgn="ctr">
              <a:spcBef>
                <a:spcPts val="0"/>
              </a:spcBef>
              <a:spcAft>
                <a:spcPts val="0"/>
              </a:spcAft>
              <a:buFont typeface="Arial" panose="020B0604020202020204" pitchFamily="34" charset="0"/>
              <a:buChar char="•"/>
            </a:pPr>
            <a:r>
              <a:rPr lang="sv-SE" sz="1200">
                <a:solidFill>
                  <a:srgbClr val="000000"/>
                </a:solidFill>
                <a:effectLst/>
                <a:latin typeface="Calibri" panose="020F0502020204030204" pitchFamily="34" charset="0"/>
              </a:rPr>
              <a:t>Ni måste träffas minst tre gånger och sammanlagt i minst nio studietimmar </a:t>
            </a:r>
          </a:p>
          <a:p>
            <a:pPr rtl="0" fontAlgn="ctr">
              <a:spcBef>
                <a:spcPts val="0"/>
              </a:spcBef>
              <a:spcAft>
                <a:spcPts val="0"/>
              </a:spcAft>
              <a:buFont typeface="Arial" panose="020B0604020202020204" pitchFamily="34" charset="0"/>
              <a:buChar char="•"/>
            </a:pPr>
            <a:endParaRPr lang="sv-SE" sz="1200">
              <a:solidFill>
                <a:srgbClr val="000000"/>
              </a:solidFill>
              <a:effectLst/>
              <a:latin typeface="Calibri" panose="020F0502020204030204" pitchFamily="34" charset="0"/>
            </a:endParaRPr>
          </a:p>
          <a:p>
            <a:pPr marL="0" marR="0">
              <a:spcBef>
                <a:spcPts val="0"/>
              </a:spcBef>
              <a:spcAft>
                <a:spcPts val="0"/>
              </a:spcAft>
            </a:pPr>
            <a:r>
              <a:rPr lang="sv-SE" sz="1200">
                <a:solidFill>
                  <a:srgbClr val="000000"/>
                </a:solidFill>
                <a:effectLst/>
                <a:latin typeface="Calibri" panose="020F0502020204030204" pitchFamily="34" charset="0"/>
              </a:rPr>
              <a:t>Är ni intresserade av att folkbilda om privatekonomi på ett annat sätt så finns det en verksamhetsform som heter annan folkbildningsverksamhet som kanske går att tillämpa. </a:t>
            </a:r>
          </a:p>
          <a:p>
            <a:pPr marL="0" marR="0">
              <a:spcBef>
                <a:spcPts val="0"/>
              </a:spcBef>
              <a:spcAft>
                <a:spcPts val="0"/>
              </a:spcAft>
            </a:pPr>
            <a:endParaRPr lang="sv-SE" sz="1200">
              <a:solidFill>
                <a:srgbClr val="000000"/>
              </a:solidFill>
              <a:effectLst/>
              <a:latin typeface="Calibri" panose="020F0502020204030204" pitchFamily="34" charset="0"/>
            </a:endParaRPr>
          </a:p>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3</a:t>
            </a:fld>
            <a:endParaRPr lang="sv-SE"/>
          </a:p>
        </p:txBody>
      </p:sp>
    </p:spTree>
    <p:extLst>
      <p:ext uri="{BB962C8B-B14F-4D97-AF65-F5344CB8AC3E}">
        <p14:creationId xmlns:p14="http://schemas.microsoft.com/office/powerpoint/2010/main" val="1798263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3086100"/>
          </a:xfrm>
        </p:spPr>
        <p:txBody>
          <a:bodyPr/>
          <a:lstStyle/>
          <a:p>
            <a:pPr marL="0" marR="0">
              <a:spcBef>
                <a:spcPts val="0"/>
              </a:spcBef>
              <a:spcAft>
                <a:spcPts val="0"/>
              </a:spcAft>
            </a:pPr>
            <a:r>
              <a:rPr lang="sv-SE" sz="1200">
                <a:solidFill>
                  <a:srgbClr val="000000"/>
                </a:solidFill>
                <a:effectLst/>
                <a:latin typeface="Calibri" panose="020F0502020204030204" pitchFamily="34" charset="0"/>
              </a:rPr>
              <a:t>En studiecirkel har alltid en cirkelledare och det är här ni kommer in.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solidFill>
                  <a:srgbClr val="000000"/>
                </a:solidFill>
                <a:effectLst/>
                <a:latin typeface="Calibri" panose="020F0502020204030204" pitchFamily="34" charset="0"/>
              </a:rPr>
              <a:t>Ett av cirkelledarens ansvar är att leda samtalet. Då ska man tänka skapa ett generöst klimat där alla känner sig delaktiga i cirkeln. Genom diskussioner i gruppen kan ni göra en överenskommelse där ni formulerar er kring hur ni gör med att begära ordet, raster, osv. Om ni inledningsvis enas kring detta, kan ni sedan fokusera på att lära er saker tillsammans. För fokuset ligger på att ni ska göra detta tillsammans, cirkelledaren är inte en lärare eller föreläsare som förväntas kunna allting.  Ledaren kanske också kan lära sig någonting av gruppen. </a:t>
            </a:r>
          </a:p>
          <a:p>
            <a:pPr marL="0" marR="0">
              <a:spcBef>
                <a:spcPts val="0"/>
              </a:spcBef>
              <a:spcAft>
                <a:spcPts val="0"/>
              </a:spcAft>
            </a:pPr>
            <a:endParaRPr lang="sv-SE" sz="1200">
              <a:solidFill>
                <a:srgbClr val="000000"/>
              </a:solidFill>
              <a:effectLst/>
              <a:latin typeface="Calibri" panose="020F0502020204030204" pitchFamily="34" charset="0"/>
            </a:endParaRPr>
          </a:p>
          <a:p>
            <a:pPr marL="0" marR="0">
              <a:spcBef>
                <a:spcPts val="0"/>
              </a:spcBef>
              <a:spcAft>
                <a:spcPts val="0"/>
              </a:spcAft>
            </a:pPr>
            <a:r>
              <a:rPr lang="sv-SE" sz="1200">
                <a:solidFill>
                  <a:srgbClr val="000000"/>
                </a:solidFill>
                <a:effectLst/>
                <a:latin typeface="Calibri" panose="020F0502020204030204" pitchFamily="34" charset="0"/>
              </a:rPr>
              <a:t>Cirkelledaren ansvarar för att studieplanen följs och anpassas vid behov. Studieplanen är ett kort formulär på en A4-sida som fylls i och godkänns av studieförbundet i fråga. </a:t>
            </a:r>
          </a:p>
          <a:p>
            <a:pPr marL="0" marR="0">
              <a:spcBef>
                <a:spcPts val="0"/>
              </a:spcBef>
              <a:spcAft>
                <a:spcPts val="0"/>
              </a:spcAft>
            </a:pPr>
            <a:r>
              <a:rPr lang="sv-SE" sz="1200">
                <a:solidFill>
                  <a:srgbClr val="000000"/>
                </a:solidFill>
                <a:effectLst/>
                <a:latin typeface="Calibri" panose="020F0502020204030204" pitchFamily="34" charset="0"/>
              </a:rPr>
              <a:t>Studieförbundet kan vara ett stöd i arbetet med att planera studiecirkelns upplägg och utarbeta en studieplan så att alla som deltar får ut så mycket som möjligt av cirkeln.</a:t>
            </a:r>
            <a:r>
              <a:rPr lang="sv-SE">
                <a:latin typeface="Calibri" panose="020F0502020204030204" pitchFamily="34" charset="0"/>
              </a:rPr>
              <a:t> </a:t>
            </a:r>
            <a:r>
              <a:rPr lang="sv-SE" sz="1200">
                <a:solidFill>
                  <a:srgbClr val="000000"/>
                </a:solidFill>
                <a:effectLst/>
                <a:latin typeface="Calibri" panose="020F0502020204030204" pitchFamily="34" charset="0"/>
              </a:rPr>
              <a:t>Det går bra att anpassa studieplanen tillsammans med gruppen under den första träffen.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effectLst/>
                <a:latin typeface="Calibri" panose="020F0502020204030204" pitchFamily="34" charset="0"/>
              </a:rPr>
              <a:t>Cirkelledaren har också ett visst administrativt ansvar gentemot studieförbundet så som att rapportera närvaro och detta gör man digitalt med ett </a:t>
            </a:r>
            <a:r>
              <a:rPr lang="sv-SE" sz="1200" err="1">
                <a:effectLst/>
                <a:latin typeface="Calibri" panose="020F0502020204030204" pitchFamily="34" charset="0"/>
              </a:rPr>
              <a:t>inlogg</a:t>
            </a:r>
            <a:r>
              <a:rPr lang="sv-SE" sz="1200">
                <a:effectLst/>
                <a:latin typeface="Calibri" panose="020F0502020204030204" pitchFamily="34" charset="0"/>
              </a:rPr>
              <a:t> som man har fått. När hela studiecirkeln är avslutad så signerar ledaren närvaron. Deltagarlistan ska innehålla alla deltagares namn och personnummer. Skälet till det är att staten vill försäkra sig om att det är verkliga personer som deltar. Det har förekommit en del fusk med studiecirklar, vilket drabbar alla studieförbund. Det är viktigt att deltagarlistan fylls i på rätt sätt, eftersom det är en juridisk handling. Som cirkelledare ansvarar du för detta. Om har någon fundering kring integritetsfrågor så kan ni ta upp dessa med studieförbundet.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solidFill>
                  <a:srgbClr val="000000"/>
                </a:solidFill>
                <a:effectLst/>
                <a:latin typeface="Calibri" panose="020F0502020204030204" pitchFamily="34" charset="0"/>
              </a:rPr>
              <a:t>Du som cirkelledare ska inte behöva känna dig inkastad i uppdraget. Man har ett inledande samtal med sitt studieförbund för att gå igenom alla praktiska detaljer samt utforma studieplanen. Dessutom erbjuder alla studieförbund kostnadsfria cirkelledarutbildningar för dig som ska leda en cirkel. För att cirklarna ska bli så bra som möjligt och du ska känna dig så trygg som möjligt i din roll så rekommenderar jag verkligen att du går en sådan utbildning. Det är också ett fantastiskt tillfälle att träffa och diskutera med andra människor från andra föreningar.  För dig som är erfaren ledare erbjuder också studieförbunden olika påbyggnads-utbildningar för att ytterligare stärka dig i din roll som cirkelledare. Om du vill leda digitala studiecirklar men inte känner dig helt hemma i detta så kan du undersöka möjligheten att få utbildning i digitala möten -  både vad gäller den tekniska och pedagogiska biten. </a:t>
            </a:r>
          </a:p>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4</a:t>
            </a:fld>
            <a:endParaRPr lang="sv-SE"/>
          </a:p>
        </p:txBody>
      </p:sp>
    </p:spTree>
    <p:extLst>
      <p:ext uri="{BB962C8B-B14F-4D97-AF65-F5344CB8AC3E}">
        <p14:creationId xmlns:p14="http://schemas.microsoft.com/office/powerpoint/2010/main" val="1106554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a:solidFill>
                  <a:srgbClr val="000000"/>
                </a:solidFill>
                <a:effectLst/>
                <a:latin typeface="Calibri" panose="020F0502020204030204" pitchFamily="34" charset="0"/>
              </a:rPr>
              <a:t>Till en studiecirkel finns vanligtvis ett material. Materialet kan vara text, film eller i andra format. För en estetisk cirkel är materialet kanske garn och nålar. Men för er som sitter här idag materialet sannolikt presentationerna från denna utbildning. </a:t>
            </a:r>
          </a:p>
          <a:p>
            <a:pPr marL="0" marR="0">
              <a:spcBef>
                <a:spcPts val="0"/>
              </a:spcBef>
              <a:spcAft>
                <a:spcPts val="0"/>
              </a:spcAft>
            </a:pPr>
            <a:r>
              <a:rPr lang="sv-SE" sz="1200">
                <a:solidFill>
                  <a:srgbClr val="000000"/>
                </a:solidFill>
                <a:effectLst/>
                <a:latin typeface="Calibri" panose="020F0502020204030204" pitchFamily="34" charset="0"/>
              </a:rPr>
              <a:t>Bra att veta att det dessutom finns färdig studiehandelning som man kan jobba utifrån i cirklarna om utbildningen ”Tryggare ekonomi på äldre dar”. I den finns diskussionsunderlag och förslag på frågeställningar. Handledningen är upplagd för tre cirkel-träffar, men det går att dela upp och göra fler träffar om man så vill. Studieförbunden producerar ofta eget material med tillhörande studiehandledningar så kontakta dem för vidare inspiration. </a:t>
            </a:r>
          </a:p>
          <a:p>
            <a:pPr marL="0" marR="0">
              <a:spcBef>
                <a:spcPts val="0"/>
              </a:spcBef>
              <a:spcAft>
                <a:spcPts val="0"/>
              </a:spcAft>
            </a:pPr>
            <a:r>
              <a:rPr lang="sv-SE" sz="1200">
                <a:solidFill>
                  <a:srgbClr val="000000"/>
                </a:solidFill>
                <a:effectLst/>
                <a:latin typeface="Calibri" panose="020F0502020204030204" pitchFamily="34" charset="0"/>
              </a:rPr>
              <a:t> </a:t>
            </a:r>
          </a:p>
          <a:p>
            <a:pPr marL="0" marR="0">
              <a:spcBef>
                <a:spcPts val="0"/>
              </a:spcBef>
              <a:spcAft>
                <a:spcPts val="0"/>
              </a:spcAft>
            </a:pPr>
            <a:r>
              <a:rPr lang="sv-SE" sz="1200">
                <a:solidFill>
                  <a:srgbClr val="000000"/>
                </a:solidFill>
                <a:effectLst/>
                <a:latin typeface="Calibri" panose="020F0502020204030204" pitchFamily="34" charset="0"/>
              </a:rPr>
              <a:t>Detta var lite om det pedagogiska stöd som studieförbundet erbjuder för att cirkeln ska blir så bra som möjligt. </a:t>
            </a:r>
          </a:p>
          <a:p>
            <a:pPr marL="0" marR="0">
              <a:spcBef>
                <a:spcPts val="0"/>
              </a:spcBef>
              <a:spcAft>
                <a:spcPts val="0"/>
              </a:spcAft>
            </a:pPr>
            <a:endParaRPr lang="sv-SE" sz="1200">
              <a:solidFill>
                <a:srgbClr val="000000"/>
              </a:solidFill>
              <a:effectLst/>
              <a:latin typeface="Calibri" panose="020F0502020204030204" pitchFamily="34" charset="0"/>
            </a:endParaRPr>
          </a:p>
          <a:p>
            <a:pPr marL="0" marR="0">
              <a:spcBef>
                <a:spcPts val="0"/>
              </a:spcBef>
              <a:spcAft>
                <a:spcPts val="0"/>
              </a:spcAft>
            </a:pPr>
            <a:r>
              <a:rPr lang="sv-SE" sz="1200">
                <a:solidFill>
                  <a:srgbClr val="000000"/>
                </a:solidFill>
                <a:effectLst/>
                <a:latin typeface="Calibri" panose="020F0502020204030204" pitchFamily="34" charset="0"/>
              </a:rPr>
              <a:t>Studieförbundet erbjuder också visst logistiskt stöd. Det kan handla om lokaler och teknik t</a:t>
            </a:r>
            <a:r>
              <a:rPr lang="sv-SE">
                <a:solidFill>
                  <a:srgbClr val="000000"/>
                </a:solidFill>
                <a:latin typeface="Calibri" panose="020F0502020204030204" pitchFamily="34" charset="0"/>
              </a:rPr>
              <a:t>ill exempel</a:t>
            </a:r>
            <a:r>
              <a:rPr lang="sv-SE" sz="1200">
                <a:solidFill>
                  <a:srgbClr val="000000"/>
                </a:solidFill>
                <a:effectLst/>
                <a:latin typeface="Calibri" panose="020F0502020204030204" pitchFamily="34" charset="0"/>
              </a:rPr>
              <a:t> utskrift av studiehandledning.  På samma sätt som studieförbundet kan hjälpa er med en fysisk lokal till er studiecirkel så kan vi också hjälpa er med tillgång till digitala plattformar som till exempel Teams eller Zoom. Cirkelbidraget är en slarvig benämning för kostnadsersättningar som kan betalas ut för utgifter direkt kopplade till cirkeln. Oftast handlar det om kostnader för material. </a:t>
            </a:r>
          </a:p>
          <a:p>
            <a:pPr marL="0" marR="0">
              <a:spcBef>
                <a:spcPts val="0"/>
              </a:spcBef>
              <a:spcAft>
                <a:spcPts val="0"/>
              </a:spcAft>
            </a:pPr>
            <a:endParaRPr lang="sv-SE" sz="120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a:solidFill>
                  <a:srgbClr val="000000"/>
                </a:solidFill>
                <a:effectLst/>
                <a:latin typeface="Calibri" panose="020F0502020204030204" pitchFamily="34" charset="0"/>
              </a:rPr>
              <a:t>Kontakta ditt studieförbund och meddela att ni vill starta en cirkel, gärna i så god tid som möjligt. Tillsammans med din kontakt på studieförbundet går du igenom upplägget av studiecirkeln. Stämmer av kring studiematerial, lokal och om det finns annat ni behöver stöttning från studieförbundet med. På mötet får du också all nödvändig information kring regelverk, blanketter och närvarorapportering. Studieförbundet finns där som en pedagogisk, organisatorisk och logistisk resurs för dig.  </a:t>
            </a:r>
          </a:p>
          <a:p>
            <a:pPr marL="0" marR="0">
              <a:spcBef>
                <a:spcPts val="0"/>
              </a:spcBef>
              <a:spcAft>
                <a:spcPts val="0"/>
              </a:spcAft>
            </a:pPr>
            <a:endParaRPr lang="sv-SE" sz="1200">
              <a:solidFill>
                <a:srgbClr val="000000"/>
              </a:solidFill>
              <a:effectLst/>
              <a:latin typeface="Calibri" panose="020F0502020204030204" pitchFamily="34" charset="0"/>
            </a:endParaRPr>
          </a:p>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5</a:t>
            </a:fld>
            <a:endParaRPr lang="sv-SE"/>
          </a:p>
        </p:txBody>
      </p:sp>
    </p:spTree>
    <p:extLst>
      <p:ext uri="{BB962C8B-B14F-4D97-AF65-F5344CB8AC3E}">
        <p14:creationId xmlns:p14="http://schemas.microsoft.com/office/powerpoint/2010/main" val="1480067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a:solidFill>
                  <a:srgbClr val="000000"/>
                </a:solidFill>
                <a:latin typeface="Calibri" panose="020F0502020204030204" pitchFamily="34" charset="0"/>
              </a:rPr>
              <a:t>J</a:t>
            </a:r>
            <a:r>
              <a:rPr lang="sv-SE" sz="1200">
                <a:solidFill>
                  <a:srgbClr val="000000"/>
                </a:solidFill>
                <a:effectLst/>
                <a:latin typeface="Calibri" panose="020F0502020204030204" pitchFamily="34" charset="0"/>
              </a:rPr>
              <a:t>ag hoppas att ni nu tar med er all den information och kunskap ni fått under dessa två dagar hem till era föreningar och sprider vidare till övriga medlemmar genom studiecirklar. Hör bara av dig till din studieförbundskontakt så hjälper de dig.  </a:t>
            </a:r>
          </a:p>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6</a:t>
            </a:fld>
            <a:endParaRPr lang="sv-SE"/>
          </a:p>
        </p:txBody>
      </p:sp>
    </p:spTree>
    <p:extLst>
      <p:ext uri="{BB962C8B-B14F-4D97-AF65-F5344CB8AC3E}">
        <p14:creationId xmlns:p14="http://schemas.microsoft.com/office/powerpoint/2010/main" val="2588508919"/>
      </p:ext>
    </p:extLst>
  </p:cSld>
  <p:clrMapOvr>
    <a:masterClrMapping/>
  </p:clrMapOvr>
</p:notes>
</file>

<file path=ppt/slideLayouts/_rels/slideLayout1.xml.rels><?xml version="1.0" encoding="UTF-8" ?><Relationships xmlns="http://schemas.openxmlformats.org/package/2006/relationships"><Relationship Target="../media/image1.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media/image4.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media/image5.png" Type="http://schemas.openxmlformats.org/officeDocument/2006/relationships/image" Id="rId3"></Relationship><Relationship Target="../media/image2.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media/image2.png" Type="http://schemas.openxmlformats.org/officeDocument/2006/relationships/image" Id="rId3"></Relationship><Relationship Target="../media/image6.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media/image3.png" Type="http://schemas.openxmlformats.org/officeDocument/2006/relationships/image" Id="rId3"></Relationship><Relationship Target="../media/image2.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media/image3.png" Type="http://schemas.openxmlformats.org/officeDocument/2006/relationships/image" Id="rId3"></Relationship><Relationship Target="../media/image2.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media/image3.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media/image3.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media/image3.png" Type="http://schemas.openxmlformats.org/officeDocument/2006/relationships/image" Id="rId3"></Relationship><Relationship Target="../media/image2.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media/image3.png" Type="http://schemas.openxmlformats.org/officeDocument/2006/relationships/image" Id="rId3"></Relationship><Relationship Target="../media/image2.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media/image4.png" Type="http://schemas.openxmlformats.org/officeDocument/2006/relationships/image" Id="rId2"></Relationship><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media/image4.png" Type="http://schemas.openxmlformats.org/officeDocument/2006/relationships/image" Id="rId2"></Relationship><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generell_framsida">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5A5E828F-D105-4090-8DB6-5C973C27BB5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91083" y="2758198"/>
            <a:ext cx="9144000" cy="1086443"/>
          </a:xfrm>
        </p:spPr>
        <p:txBody>
          <a:bodyPr anchor="t"/>
          <a:lstStyle>
            <a:lvl1pPr algn="l">
              <a:defRPr sz="6000">
                <a:solidFill>
                  <a:srgbClr val="00A1AA"/>
                </a:solidFill>
              </a:defRPr>
            </a:lvl1pPr>
          </a:lstStyle>
          <a:p>
            <a:r>
              <a:rPr lang="sv-SE"/>
              <a:t>RUBRIK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p:nvPr>
        </p:nvSpPr>
        <p:spPr>
          <a:xfrm>
            <a:off x="1091083" y="3665234"/>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Tree>
    <p:extLst>
      <p:ext uri="{BB962C8B-B14F-4D97-AF65-F5344CB8AC3E}">
        <p14:creationId xmlns:p14="http://schemas.microsoft.com/office/powerpoint/2010/main" val="113027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enerell_avsnittsdelare utan tonplatta">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5824"/>
            <a:ext cx="12192000" cy="6858000"/>
          </a:xfrm>
          <a:solidFill>
            <a:schemeClr val="bg2">
              <a:lumMod val="75000"/>
              <a:alpha val="80066"/>
            </a:schemeClr>
          </a:solidFill>
        </p:spPr>
        <p:txBody>
          <a:bodyPr/>
          <a:lstStyle>
            <a:lvl1pPr>
              <a:defRPr/>
            </a:lvl1pPr>
          </a:lstStyle>
          <a:p>
            <a:r>
              <a:rPr lang="sv-SE"/>
              <a:t>Klicka på bildikonen för att montera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1111170" y="2699437"/>
            <a:ext cx="9960015" cy="576197"/>
          </a:xfrm>
        </p:spPr>
        <p:txBody>
          <a:bodyPr anchor="t" anchorCtr="0"/>
          <a:lstStyle>
            <a:lvl1pPr algn="ctr">
              <a:defRPr sz="3000" b="0">
                <a:solidFill>
                  <a:schemeClr val="bg1"/>
                </a:solidFill>
              </a:defRPr>
            </a:lvl1pPr>
          </a:lstStyle>
          <a:p>
            <a:r>
              <a:rPr lang="sv-SE"/>
              <a:t>KLICKA HÄR FÖR ATT ÄNDRA MALL FÖR RUBRIKFORMAT</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spTree>
    <p:extLst>
      <p:ext uri="{BB962C8B-B14F-4D97-AF65-F5344CB8AC3E}">
        <p14:creationId xmlns:p14="http://schemas.microsoft.com/office/powerpoint/2010/main" val="6871813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ell_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1603094" y="1295881"/>
            <a:ext cx="8461093" cy="4844397"/>
          </a:xfrm>
          <a:solidFill>
            <a:schemeClr val="bg2">
              <a:lumMod val="75000"/>
              <a:alpha val="80066"/>
            </a:schemeClr>
          </a:solidFill>
        </p:spPr>
        <p:txBody>
          <a:bodyPr/>
          <a:lstStyle>
            <a:lvl1pPr>
              <a:defRPr/>
            </a:lvl1pPr>
          </a:lstStyle>
          <a:p>
            <a:r>
              <a:rPr lang="sv-SE"/>
              <a:t>Klicka på bildikonen för att lägga in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00595" y="620196"/>
            <a:ext cx="11165535" cy="1325563"/>
          </a:xfrm>
        </p:spPr>
        <p:txBody>
          <a:bodyPr anchor="t" anchorCtr="0"/>
          <a:lstStyle>
            <a:lvl1pPr>
              <a:defRPr sz="3000">
                <a:solidFill>
                  <a:schemeClr val="tx1"/>
                </a:solidFill>
              </a:defRPr>
            </a:lvl1pPr>
          </a:lstStyle>
          <a:p>
            <a:r>
              <a:rPr lang="sv-SE"/>
              <a:t>KLICKA HÄR FÖR ATT ÄNDRA MALL FÖR RUBRIKFORMAT</a:t>
            </a:r>
          </a:p>
        </p:txBody>
      </p:sp>
      <p:pic>
        <p:nvPicPr>
          <p:cNvPr id="9" name="Bildobjekt 8">
            <a:extLst>
              <a:ext uri="{FF2B5EF4-FFF2-40B4-BE49-F238E27FC236}">
                <a16:creationId xmlns:a16="http://schemas.microsoft.com/office/drawing/2014/main" id="{E1D44828-293B-1BCB-3578-7DE18C39EC4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cxnSp>
        <p:nvCxnSpPr>
          <p:cNvPr id="12" name="Rak 11">
            <a:extLst>
              <a:ext uri="{FF2B5EF4-FFF2-40B4-BE49-F238E27FC236}">
                <a16:creationId xmlns:a16="http://schemas.microsoft.com/office/drawing/2014/main" id="{9D5FC154-5B04-4254-240E-80C7E8688D70}"/>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13" name="Platshållare för text 6">
            <a:extLst>
              <a:ext uri="{FF2B5EF4-FFF2-40B4-BE49-F238E27FC236}">
                <a16:creationId xmlns:a16="http://schemas.microsoft.com/office/drawing/2014/main" id="{77FD5098-5B2C-57B6-3FBA-56BF3B00B2A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pic>
        <p:nvPicPr>
          <p:cNvPr id="4" name="Bildobjekt 3">
            <a:extLst>
              <a:ext uri="{FF2B5EF4-FFF2-40B4-BE49-F238E27FC236}">
                <a16:creationId xmlns:a16="http://schemas.microsoft.com/office/drawing/2014/main" id="{55B1E395-04C3-C922-DC29-2A1C8E3963F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53631" y="5926237"/>
            <a:ext cx="449977" cy="682907"/>
          </a:xfrm>
          <a:prstGeom prst="rect">
            <a:avLst/>
          </a:prstGeom>
        </p:spPr>
      </p:pic>
    </p:spTree>
    <p:extLst>
      <p:ext uri="{BB962C8B-B14F-4D97-AF65-F5344CB8AC3E}">
        <p14:creationId xmlns:p14="http://schemas.microsoft.com/office/powerpoint/2010/main" val="29086043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generell_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1676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generell_tacksida">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A56BFAD3-6AD0-94E8-7444-4E8456656A8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429000"/>
            <a:ext cx="12192000" cy="3429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44489" y="1389184"/>
            <a:ext cx="9144000" cy="1086443"/>
          </a:xfrm>
        </p:spPr>
        <p:txBody>
          <a:bodyPr anchor="t"/>
          <a:lstStyle>
            <a:lvl1pPr algn="l">
              <a:defRPr sz="6000">
                <a:solidFill>
                  <a:srgbClr val="00A1AA"/>
                </a:solidFill>
              </a:defRPr>
            </a:lvl1pPr>
          </a:lstStyle>
          <a:p>
            <a:r>
              <a:rPr lang="sv-SE"/>
              <a:t>Tack!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hasCustomPrompt="1"/>
          </p:nvPr>
        </p:nvSpPr>
        <p:spPr>
          <a:xfrm>
            <a:off x="1044489" y="2475627"/>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spcBef>
                <a:spcPts val="0"/>
              </a:spcBef>
            </a:pPr>
            <a:r>
              <a:rPr lang="sv-SE" sz="2000" b="1"/>
              <a:t>Kontakt: </a:t>
            </a:r>
          </a:p>
          <a:p>
            <a:pPr>
              <a:spcBef>
                <a:spcPts val="0"/>
              </a:spcBef>
            </a:pPr>
            <a:r>
              <a:rPr lang="sv-SE" sz="2000"/>
              <a:t>Namn Förnamn</a:t>
            </a:r>
          </a:p>
          <a:p>
            <a:pPr>
              <a:spcBef>
                <a:spcPts val="0"/>
              </a:spcBef>
            </a:pPr>
            <a:r>
              <a:rPr lang="sv-SE" sz="2000" err="1"/>
              <a:t>namn.fornamn@foretag.se</a:t>
            </a:r>
            <a:endParaRPr lang="sv-SE" sz="2000"/>
          </a:p>
        </p:txBody>
      </p:sp>
      <p:pic>
        <p:nvPicPr>
          <p:cNvPr id="5" name="Bildobjekt 4">
            <a:extLst>
              <a:ext uri="{FF2B5EF4-FFF2-40B4-BE49-F238E27FC236}">
                <a16:creationId xmlns:a16="http://schemas.microsoft.com/office/drawing/2014/main" id="{0FB83143-8013-1ECC-7AB9-A86A1721372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spTree>
    <p:extLst>
      <p:ext uri="{BB962C8B-B14F-4D97-AF65-F5344CB8AC3E}">
        <p14:creationId xmlns:p14="http://schemas.microsoft.com/office/powerpoint/2010/main" val="42455767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ell_punktlistor">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BBBBA3BD-9F63-F37E-14A7-E65407FE685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9" name="Bildobjekt 8">
            <a:extLst>
              <a:ext uri="{FF2B5EF4-FFF2-40B4-BE49-F238E27FC236}">
                <a16:creationId xmlns:a16="http://schemas.microsoft.com/office/drawing/2014/main" id="{D4104E87-3AF9-C01D-C7F4-BD1C4DAD586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F6553DB-62FB-65DB-80DD-B2320FF6391A}"/>
              </a:ext>
            </a:extLst>
          </p:cNvPr>
          <p:cNvSpPr>
            <a:spLocks noGrp="1"/>
          </p:cNvSpPr>
          <p:nvPr>
            <p:ph idx="1"/>
          </p:nvPr>
        </p:nvSpPr>
        <p:spPr>
          <a:xfrm>
            <a:off x="593586"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2">
            <a:extLst>
              <a:ext uri="{FF2B5EF4-FFF2-40B4-BE49-F238E27FC236}">
                <a16:creationId xmlns:a16="http://schemas.microsoft.com/office/drawing/2014/main" id="{3CC04F58-6A76-67D4-11CC-865F962571A6}"/>
              </a:ext>
            </a:extLst>
          </p:cNvPr>
          <p:cNvSpPr>
            <a:spLocks noGrp="1"/>
          </p:cNvSpPr>
          <p:nvPr>
            <p:ph idx="10"/>
          </p:nvPr>
        </p:nvSpPr>
        <p:spPr>
          <a:xfrm>
            <a:off x="6108028"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cxnSp>
        <p:nvCxnSpPr>
          <p:cNvPr id="11" name="Rak 10">
            <a:extLst>
              <a:ext uri="{FF2B5EF4-FFF2-40B4-BE49-F238E27FC236}">
                <a16:creationId xmlns:a16="http://schemas.microsoft.com/office/drawing/2014/main" id="{C70B733E-AD67-1584-AC93-693DFC3A2241}"/>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74808FA7-FE55-1719-A320-B65887C5857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24931240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ell_agen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14" name="Platshållare för tabell 13">
            <a:extLst>
              <a:ext uri="{FF2B5EF4-FFF2-40B4-BE49-F238E27FC236}">
                <a16:creationId xmlns:a16="http://schemas.microsoft.com/office/drawing/2014/main" id="{92D0884F-9497-513D-38DA-A40C2F04A3C3}"/>
              </a:ext>
            </a:extLst>
          </p:cNvPr>
          <p:cNvSpPr>
            <a:spLocks noGrp="1"/>
          </p:cNvSpPr>
          <p:nvPr>
            <p:ph type="tbl" sz="quarter" idx="12"/>
          </p:nvPr>
        </p:nvSpPr>
        <p:spPr>
          <a:xfrm>
            <a:off x="720725" y="1871663"/>
            <a:ext cx="10396538" cy="3074987"/>
          </a:xfrm>
        </p:spPr>
        <p:txBody>
          <a:bodyPr/>
          <a:lstStyle/>
          <a:p>
            <a:r>
              <a:rPr lang="sv-SE"/>
              <a:t>Klicka på ikonen för att lägga till en tabell</a:t>
            </a:r>
          </a:p>
        </p:txBody>
      </p:sp>
      <p:pic>
        <p:nvPicPr>
          <p:cNvPr id="3" name="Bildobjekt 2">
            <a:extLst>
              <a:ext uri="{FF2B5EF4-FFF2-40B4-BE49-F238E27FC236}">
                <a16:creationId xmlns:a16="http://schemas.microsoft.com/office/drawing/2014/main" id="{4A189802-FE52-EC24-2B55-C560F258893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D85AC84C-F96B-6F0C-68BD-A057D9A13B7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04053E65-8D32-51C6-833F-128CFB9DFEBC}"/>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622ED4A7-B573-714B-C5D1-7667599B336B}"/>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14594505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nerell_bild_ver2_punktlista">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C111D1B1-E3C6-AD1D-5889-D5538F176243}"/>
              </a:ext>
            </a:extLst>
          </p:cNvPr>
          <p:cNvSpPr/>
          <p:nvPr userDrawn="1"/>
        </p:nvSpPr>
        <p:spPr>
          <a:xfrm>
            <a:off x="7859330" y="322155"/>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p>
        </p:txBody>
      </p:sp>
      <p:pic>
        <p:nvPicPr>
          <p:cNvPr id="7" name="Bildobjekt 6">
            <a:extLst>
              <a:ext uri="{FF2B5EF4-FFF2-40B4-BE49-F238E27FC236}">
                <a16:creationId xmlns:a16="http://schemas.microsoft.com/office/drawing/2014/main" id="{E7E1D7EF-505B-6573-B9FC-35FAD2E024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11" name="Platshållare för text 6">
            <a:extLst>
              <a:ext uri="{FF2B5EF4-FFF2-40B4-BE49-F238E27FC236}">
                <a16:creationId xmlns:a16="http://schemas.microsoft.com/office/drawing/2014/main" id="{1B8E6DFA-38FF-876B-644C-618BADCE46DD}"/>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6720703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8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ell_bildver3_punktlist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29ADB1CB-8847-3FF8-CF44-3724BFDB5DC1}"/>
              </a:ext>
            </a:extLst>
          </p:cNvPr>
          <p:cNvSpPr/>
          <p:nvPr userDrawn="1"/>
        </p:nvSpPr>
        <p:spPr>
          <a:xfrm>
            <a:off x="7861954" y="2241971"/>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p>
        </p:txBody>
      </p:sp>
      <p:pic>
        <p:nvPicPr>
          <p:cNvPr id="4" name="Bildobjekt 3">
            <a:extLst>
              <a:ext uri="{FF2B5EF4-FFF2-40B4-BE49-F238E27FC236}">
                <a16:creationId xmlns:a16="http://schemas.microsoft.com/office/drawing/2014/main" id="{69347B27-2AEB-DD60-2480-5BDA3C4ACA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6" name="Platshållare för text 6">
            <a:extLst>
              <a:ext uri="{FF2B5EF4-FFF2-40B4-BE49-F238E27FC236}">
                <a16:creationId xmlns:a16="http://schemas.microsoft.com/office/drawing/2014/main" id="{6F90DC1B-331F-E56A-57EC-9D6286FC5AC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8273520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ell_diagr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11" name="Platshållare för diagram 10">
            <a:extLst>
              <a:ext uri="{FF2B5EF4-FFF2-40B4-BE49-F238E27FC236}">
                <a16:creationId xmlns:a16="http://schemas.microsoft.com/office/drawing/2014/main" id="{6DE5C4E8-5DB1-CA6D-F9DC-1630381B0050}"/>
              </a:ext>
            </a:extLst>
          </p:cNvPr>
          <p:cNvSpPr>
            <a:spLocks noGrp="1"/>
          </p:cNvSpPr>
          <p:nvPr>
            <p:ph type="chart" sz="quarter" idx="10"/>
          </p:nvPr>
        </p:nvSpPr>
        <p:spPr>
          <a:xfrm>
            <a:off x="605653" y="1800248"/>
            <a:ext cx="4257509" cy="2852738"/>
          </a:xfrm>
        </p:spPr>
        <p:txBody>
          <a:bodyPr/>
          <a:lstStyle/>
          <a:p>
            <a:r>
              <a:rPr lang="sv-SE"/>
              <a:t>Klicka på ikonen för att lägga till ett diagram</a:t>
            </a:r>
          </a:p>
        </p:txBody>
      </p:sp>
      <p:sp>
        <p:nvSpPr>
          <p:cNvPr id="13" name="Platshållare för diagram 12">
            <a:extLst>
              <a:ext uri="{FF2B5EF4-FFF2-40B4-BE49-F238E27FC236}">
                <a16:creationId xmlns:a16="http://schemas.microsoft.com/office/drawing/2014/main" id="{5FB2747E-95C8-B808-304D-F3426CD49AA6}"/>
              </a:ext>
            </a:extLst>
          </p:cNvPr>
          <p:cNvSpPr>
            <a:spLocks noGrp="1"/>
          </p:cNvSpPr>
          <p:nvPr>
            <p:ph type="chart" sz="quarter" idx="11"/>
          </p:nvPr>
        </p:nvSpPr>
        <p:spPr>
          <a:xfrm>
            <a:off x="6165141" y="1800540"/>
            <a:ext cx="4411663" cy="2794000"/>
          </a:xfrm>
        </p:spPr>
        <p:txBody>
          <a:bodyPr/>
          <a:lstStyle/>
          <a:p>
            <a:r>
              <a:rPr lang="sv-SE"/>
              <a:t>Klicka på ikonen för att lägga till ett diagram</a:t>
            </a:r>
          </a:p>
        </p:txBody>
      </p:sp>
      <p:pic>
        <p:nvPicPr>
          <p:cNvPr id="3" name="Bildobjekt 2">
            <a:extLst>
              <a:ext uri="{FF2B5EF4-FFF2-40B4-BE49-F238E27FC236}">
                <a16:creationId xmlns:a16="http://schemas.microsoft.com/office/drawing/2014/main" id="{21092659-55BC-5628-8C3D-62DF98342F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8E176EB0-3C32-3E71-B105-EEA19174FC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5" name="Rak 4">
            <a:extLst>
              <a:ext uri="{FF2B5EF4-FFF2-40B4-BE49-F238E27FC236}">
                <a16:creationId xmlns:a16="http://schemas.microsoft.com/office/drawing/2014/main" id="{A96D5197-0FF0-C144-FCA1-DB70C437E1EB}"/>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9100D522-F244-6C79-51B6-DCCD02FBE512}"/>
              </a:ext>
            </a:extLst>
          </p:cNvPr>
          <p:cNvSpPr>
            <a:spLocks noGrp="1"/>
          </p:cNvSpPr>
          <p:nvPr>
            <p:ph type="body" sz="quarter" idx="12"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214797936"/>
      </p:ext>
    </p:extLst>
  </p:cSld>
  <p:clrMapOvr>
    <a:masterClrMapping/>
  </p:clrMapOvr>
  <p:extLst>
    <p:ext uri="{DCECCB84-F9BA-43D5-87BE-67443E8EF086}">
      <p15:sldGuideLst xmlns:p15="http://schemas.microsoft.com/office/powerpoint/2012/main">
        <p15:guide id="1" orient="horz" pos="61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enerell_tabe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4" name="Platshållare för tabell 3">
            <a:extLst>
              <a:ext uri="{FF2B5EF4-FFF2-40B4-BE49-F238E27FC236}">
                <a16:creationId xmlns:a16="http://schemas.microsoft.com/office/drawing/2014/main" id="{3AA35E25-0372-F4A2-32BF-610BB7CA15FE}"/>
              </a:ext>
            </a:extLst>
          </p:cNvPr>
          <p:cNvSpPr>
            <a:spLocks noGrp="1"/>
          </p:cNvSpPr>
          <p:nvPr>
            <p:ph type="tbl" sz="quarter" idx="12"/>
          </p:nvPr>
        </p:nvSpPr>
        <p:spPr>
          <a:xfrm>
            <a:off x="601438" y="1759675"/>
            <a:ext cx="8004175" cy="3149600"/>
          </a:xfrm>
        </p:spPr>
        <p:txBody>
          <a:bodyPr/>
          <a:lstStyle/>
          <a:p>
            <a:r>
              <a:rPr lang="sv-SE"/>
              <a:t>Klicka på ikonen för att lägga till en tabell</a:t>
            </a:r>
          </a:p>
        </p:txBody>
      </p:sp>
      <p:pic>
        <p:nvPicPr>
          <p:cNvPr id="3" name="Bildobjekt 2">
            <a:extLst>
              <a:ext uri="{FF2B5EF4-FFF2-40B4-BE49-F238E27FC236}">
                <a16:creationId xmlns:a16="http://schemas.microsoft.com/office/drawing/2014/main" id="{156E1B46-50E8-7318-F385-6FE12EDA9C6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5" name="Bildobjekt 4">
            <a:extLst>
              <a:ext uri="{FF2B5EF4-FFF2-40B4-BE49-F238E27FC236}">
                <a16:creationId xmlns:a16="http://schemas.microsoft.com/office/drawing/2014/main" id="{0D52D83B-AD80-9370-E506-19C7A77D829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7821172E-CA28-11FC-B473-717F6913F17D}"/>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9" name="Platshållare för text 6">
            <a:extLst>
              <a:ext uri="{FF2B5EF4-FFF2-40B4-BE49-F238E27FC236}">
                <a16:creationId xmlns:a16="http://schemas.microsoft.com/office/drawing/2014/main" id="{F72BB7D0-E073-9D8D-E4C9-A49C24B3AD4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231466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enerell_färgad helsid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0323E3AC-3CA5-FD28-B656-45F78F312E6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21812" y="596900"/>
            <a:ext cx="11165535" cy="1325563"/>
          </a:xfrm>
        </p:spPr>
        <p:txBody>
          <a:bodyPr anchor="t" anchorCtr="0"/>
          <a:lstStyle>
            <a:lvl1pPr>
              <a:defRPr sz="3000">
                <a:solidFill>
                  <a:schemeClr val="bg1"/>
                </a:solidFill>
              </a:defRPr>
            </a:lvl1pPr>
          </a:lstStyle>
          <a:p>
            <a:r>
              <a:rPr lang="sv-SE"/>
              <a:t>KLICKA HÄR FÖR ATT ÄNDRA MALL FÖR RUBRIKFORMAT</a:t>
            </a:r>
          </a:p>
        </p:txBody>
      </p:sp>
      <p:sp>
        <p:nvSpPr>
          <p:cNvPr id="2" name="Platshållare för text 4">
            <a:extLst>
              <a:ext uri="{FF2B5EF4-FFF2-40B4-BE49-F238E27FC236}">
                <a16:creationId xmlns:a16="http://schemas.microsoft.com/office/drawing/2014/main" id="{8E60B77C-A5A8-B867-7D57-17328BDD8047}"/>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cxnSp>
        <p:nvCxnSpPr>
          <p:cNvPr id="3" name="Rak 2">
            <a:extLst>
              <a:ext uri="{FF2B5EF4-FFF2-40B4-BE49-F238E27FC236}">
                <a16:creationId xmlns:a16="http://schemas.microsoft.com/office/drawing/2014/main" id="{1F783792-B44E-8EFB-A472-125C55D9F3E2}"/>
              </a:ext>
            </a:extLst>
          </p:cNvPr>
          <p:cNvCxnSpPr/>
          <p:nvPr userDrawn="1"/>
        </p:nvCxnSpPr>
        <p:spPr>
          <a:xfrm>
            <a:off x="720969" y="1131277"/>
            <a:ext cx="1007598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Platshållare för text 6">
            <a:extLst>
              <a:ext uri="{FF2B5EF4-FFF2-40B4-BE49-F238E27FC236}">
                <a16:creationId xmlns:a16="http://schemas.microsoft.com/office/drawing/2014/main" id="{2AEEC770-E294-B6AD-7C94-C89C1001707A}"/>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4688554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enerell_avsnittsdelare_tonplatta">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D8E7A50D-E33C-2386-FC56-3963A56F5B69}"/>
              </a:ext>
            </a:extLst>
          </p:cNvPr>
          <p:cNvSpPr>
            <a:spLocks noGrp="1"/>
          </p:cNvSpPr>
          <p:nvPr>
            <p:ph type="body" sz="quarter" idx="16" hasCustomPrompt="1"/>
          </p:nvPr>
        </p:nvSpPr>
        <p:spPr>
          <a:xfrm>
            <a:off x="0" y="5824"/>
            <a:ext cx="12192000" cy="6858000"/>
          </a:xfrm>
          <a:solidFill>
            <a:srgbClr val="00A1AA">
              <a:alpha val="80000"/>
            </a:srgbClr>
          </a:solidFill>
        </p:spPr>
        <p:txBody>
          <a:bodyPr/>
          <a:lstStyle>
            <a:lvl1pPr marL="0" indent="0">
              <a:buNone/>
              <a:defRPr/>
            </a:lvl1pPr>
          </a:lstStyle>
          <a:p>
            <a:pPr lvl="0"/>
            <a:r>
              <a:rPr lang="sv-SE"/>
              <a:t> </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98904" y="2699437"/>
            <a:ext cx="10979863" cy="1403788"/>
          </a:xfrm>
        </p:spPr>
        <p:txBody>
          <a:bodyPr anchor="t" anchorCtr="0"/>
          <a:lstStyle>
            <a:lvl1pPr algn="ctr">
              <a:defRPr sz="3000" b="0">
                <a:solidFill>
                  <a:schemeClr val="bg1"/>
                </a:solidFill>
              </a:defRPr>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0"/>
            <a:ext cx="12192000" cy="6863824"/>
          </a:xfrm>
          <a:noFill/>
        </p:spPr>
        <p:txBody>
          <a:bodyPr/>
          <a:lstStyle>
            <a:lvl1pPr>
              <a:defRPr/>
            </a:lvl1pPr>
          </a:lstStyle>
          <a:p>
            <a:r>
              <a:rPr lang="sv-SE"/>
              <a:t>Montera bilden, högerklicka och lägg längst bak för transparant platta</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spTree>
    <p:extLst>
      <p:ext uri="{BB962C8B-B14F-4D97-AF65-F5344CB8AC3E}">
        <p14:creationId xmlns:p14="http://schemas.microsoft.com/office/powerpoint/2010/main" val="18010533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13.xml" Type="http://schemas.openxmlformats.org/officeDocument/2006/relationships/slideLayout" Id="rId13"></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slideLayouts/slideLayout12.xml" Type="http://schemas.openxmlformats.org/officeDocument/2006/relationships/slideLayout"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 Target="../theme/theme1.xml" Type="http://schemas.openxmlformats.org/officeDocument/2006/relationships/theme" Id="rId14"></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E6E0">
            <a:alpha val="59670"/>
          </a:srgbClr>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1F89B14-211D-7F37-AFAE-BA63BA27D346}"/>
              </a:ext>
            </a:extLst>
          </p:cNvPr>
          <p:cNvSpPr>
            <a:spLocks noGrp="1"/>
          </p:cNvSpPr>
          <p:nvPr>
            <p:ph type="title"/>
          </p:nvPr>
        </p:nvSpPr>
        <p:spPr>
          <a:xfrm>
            <a:off x="601438" y="623163"/>
            <a:ext cx="10515600" cy="1325563"/>
          </a:xfrm>
          <a:prstGeom prst="rect">
            <a:avLst/>
          </a:prstGeom>
        </p:spPr>
        <p:txBody>
          <a:bodyPr vert="horz" lIns="91440" tIns="45720" rIns="91440" bIns="45720" rtlCol="0" anchor="t" anchorCtr="0">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7EB650A-1293-7417-82B2-8E2B313D4DC1}"/>
              </a:ext>
            </a:extLst>
          </p:cNvPr>
          <p:cNvSpPr>
            <a:spLocks noGrp="1"/>
          </p:cNvSpPr>
          <p:nvPr>
            <p:ph type="body" idx="1"/>
          </p:nvPr>
        </p:nvSpPr>
        <p:spPr>
          <a:xfrm>
            <a:off x="606999" y="1883499"/>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textruta 9">
            <a:extLst>
              <a:ext uri="{FF2B5EF4-FFF2-40B4-BE49-F238E27FC236}">
                <a16:creationId xmlns:a16="http://schemas.microsoft.com/office/drawing/2014/main" id="{6BAF26AE-FB9B-9B46-54C3-9ED5D679E176}"/>
              </a:ext>
            </a:extLst>
          </p:cNvPr>
          <p:cNvSpPr txBox="1"/>
          <p:nvPr userDrawn="1"/>
        </p:nvSpPr>
        <p:spPr>
          <a:xfrm>
            <a:off x="11729945" y="6511460"/>
            <a:ext cx="366925" cy="246221"/>
          </a:xfrm>
          <a:prstGeom prst="rect">
            <a:avLst/>
          </a:prstGeom>
          <a:noFill/>
        </p:spPr>
        <p:txBody>
          <a:bodyPr wrap="square" rtlCol="0">
            <a:spAutoFit/>
          </a:bodyPr>
          <a:lstStyle/>
          <a:p>
            <a:fld id="{11C3D5E0-3B99-BD48-AF92-B6515BC9C4F7}" type="slidenum">
              <a:rPr lang="sv-SE" sz="1000" smtClean="0"/>
              <a:t>‹#›</a:t>
            </a:fld>
            <a:endParaRPr lang="sv-SE" sz="1000"/>
          </a:p>
        </p:txBody>
      </p:sp>
    </p:spTree>
    <p:extLst>
      <p:ext uri="{BB962C8B-B14F-4D97-AF65-F5344CB8AC3E}">
        <p14:creationId xmlns:p14="http://schemas.microsoft.com/office/powerpoint/2010/main" val="22907160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7" r:id="rId3"/>
    <p:sldLayoutId id="2147483670" r:id="rId4"/>
    <p:sldLayoutId id="2147483671" r:id="rId5"/>
    <p:sldLayoutId id="2147483652" r:id="rId6"/>
    <p:sldLayoutId id="2147483673" r:id="rId7"/>
    <p:sldLayoutId id="2147483655" r:id="rId8"/>
    <p:sldLayoutId id="2147483672" r:id="rId9"/>
    <p:sldLayoutId id="2147483678" r:id="rId10"/>
    <p:sldLayoutId id="2147483675" r:id="rId11"/>
    <p:sldLayoutId id="2147483679" r:id="rId12"/>
    <p:sldLayoutId id="2147483676" r:id="rId13"/>
  </p:sldLayoutIdLst>
  <p:hf hdr="0" ftr="0" dt="0"/>
  <p:txStyles>
    <p:titleStyle>
      <a:lvl1pPr algn="l" defTabSz="9144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446" userDrawn="1">
          <p15:clr>
            <a:srgbClr val="F26B43"/>
          </p15:clr>
        </p15:guide>
      </p15:sldGuideLst>
    </p:ext>
  </p:extLst>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2.xml.rels><?xml version="1.0" encoding="UTF-8" ?><Relationships xmlns="http://schemas.openxmlformats.org/package/2006/relationships"><Relationship Target="../media/image7.jpeg" Type="http://schemas.openxmlformats.org/officeDocument/2006/relationships/image" Id="rId3"></Relationship><Relationship Target="../notesSlides/notesSlide2.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3.xml.rels><?xml version="1.0" encoding="UTF-8" ?><Relationships xmlns="http://schemas.openxmlformats.org/package/2006/relationships"><Relationship Target="../media/image8.jpeg" Type="http://schemas.openxmlformats.org/officeDocument/2006/relationships/image" Id="rId3"></Relationship><Relationship Target="../notesSlides/notesSlide3.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4.xml.rels><?xml version="1.0" encoding="UTF-8" ?><Relationships xmlns="http://schemas.openxmlformats.org/package/2006/relationships"><Relationship Target="../media/image9.jpeg" Type="http://schemas.openxmlformats.org/officeDocument/2006/relationships/image" Id="rId3"></Relationship><Relationship Target="../notesSlides/notesSlide4.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5.xml.rels><?xml version="1.0" encoding="UTF-8" ?><Relationships xmlns="http://schemas.openxmlformats.org/package/2006/relationships"><Relationship Target="../media/image10.jpeg" Type="http://schemas.openxmlformats.org/officeDocument/2006/relationships/image" Id="rId3"></Relationship><Relationship Target="../notesSlides/notesSlide5.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6.xml.rels><?xml version="1.0" encoding="UTF-8" ?><Relationships xmlns="http://schemas.openxmlformats.org/package/2006/relationships"><Relationship Target="../notesSlides/notesSlide6.xml" Type="http://schemas.openxmlformats.org/officeDocument/2006/relationships/notesSlide" Id="rId2"></Relationship><Relationship Target="../slideLayouts/slideLayout13.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D37A2C-5632-4A05-46B8-AD4119D92F67}"/>
              </a:ext>
            </a:extLst>
          </p:cNvPr>
          <p:cNvSpPr>
            <a:spLocks noGrp="1"/>
          </p:cNvSpPr>
          <p:nvPr>
            <p:ph type="ctrTitle"/>
          </p:nvPr>
        </p:nvSpPr>
        <p:spPr/>
        <p:txBody>
          <a:bodyPr/>
          <a:lstStyle/>
          <a:p>
            <a:r>
              <a:rPr lang="sv-SE"/>
              <a:t>ATT LEDA EN STUDIECIRKEL </a:t>
            </a:r>
          </a:p>
        </p:txBody>
      </p:sp>
      <p:sp>
        <p:nvSpPr>
          <p:cNvPr id="3" name="Underrubrik 2">
            <a:extLst>
              <a:ext uri="{FF2B5EF4-FFF2-40B4-BE49-F238E27FC236}">
                <a16:creationId xmlns:a16="http://schemas.microsoft.com/office/drawing/2014/main" id="{02F6C5B9-849C-1F5D-A1AA-5E3C38A46AB5}"/>
              </a:ext>
            </a:extLst>
          </p:cNvPr>
          <p:cNvSpPr>
            <a:spLocks noGrp="1"/>
          </p:cNvSpPr>
          <p:nvPr>
            <p:ph type="subTitle" idx="1"/>
          </p:nvPr>
        </p:nvSpPr>
        <p:spPr/>
        <p:txBody>
          <a:bodyPr/>
          <a:lstStyle/>
          <a:p>
            <a:pPr marL="0" indent="0">
              <a:buNone/>
            </a:pPr>
            <a:r>
              <a:rPr lang="sv-SE"/>
              <a:t>ABF – Arbetarnas Bildningsförbund  </a:t>
            </a:r>
          </a:p>
          <a:p>
            <a:endParaRPr lang="sv-SE"/>
          </a:p>
        </p:txBody>
      </p:sp>
    </p:spTree>
    <p:extLst>
      <p:ext uri="{BB962C8B-B14F-4D97-AF65-F5344CB8AC3E}">
        <p14:creationId xmlns:p14="http://schemas.microsoft.com/office/powerpoint/2010/main" val="401634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OM STUDIEFÖRBUNDEN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pic>
        <p:nvPicPr>
          <p:cNvPr id="13" name="Platshållare för bild 12" descr="En bild som visar klädsel, Människoansikte, person, person  Automatiskt genererad beskrivning">
            <a:extLst>
              <a:ext uri="{FF2B5EF4-FFF2-40B4-BE49-F238E27FC236}">
                <a16:creationId xmlns:a16="http://schemas.microsoft.com/office/drawing/2014/main" id="{94E7E270-89BF-675D-3447-3DADF7C379D4}"/>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0168"/>
            <a:ext cx="5118100"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pPr>
            <a:r>
              <a:rPr lang="sv-SE" sz="2000" dirty="0"/>
              <a:t>Åtta studieförbund i Sverige*</a:t>
            </a:r>
            <a:endParaRPr lang="sv-SE" dirty="0"/>
          </a:p>
          <a:p>
            <a:pPr marL="285750" indent="-285750">
              <a:lnSpc>
                <a:spcPct val="100000"/>
              </a:lnSpc>
              <a:buFont typeface="Arial" panose="020B0604020202020204" pitchFamily="34" charset="0"/>
              <a:buChar char="•"/>
            </a:pPr>
            <a:r>
              <a:rPr lang="sv-SE" sz="2000" dirty="0"/>
              <a:t>Gemensamma regler </a:t>
            </a:r>
            <a:endParaRPr lang="sv-SE" sz="2000" dirty="0">
              <a:cs typeface="Calibri"/>
            </a:endParaRPr>
          </a:p>
          <a:p>
            <a:pPr marL="285750" indent="-285750">
              <a:lnSpc>
                <a:spcPct val="100000"/>
              </a:lnSpc>
              <a:buFont typeface="Arial" panose="020B0604020202020204" pitchFamily="34" charset="0"/>
              <a:buChar char="•"/>
            </a:pPr>
            <a:r>
              <a:rPr lang="sv-SE" sz="2000" dirty="0"/>
              <a:t>Medlemskap </a:t>
            </a:r>
            <a:endParaRPr lang="sv-SE" sz="2000" dirty="0">
              <a:cs typeface="Calibri"/>
            </a:endParaRPr>
          </a:p>
          <a:p>
            <a:pPr marL="285750" indent="-285750">
              <a:lnSpc>
                <a:spcPct val="100000"/>
              </a:lnSpc>
              <a:buFont typeface="Arial" panose="020B0604020202020204" pitchFamily="34" charset="0"/>
              <a:buChar char="•"/>
            </a:pPr>
            <a:r>
              <a:rPr lang="sv-SE" sz="2000" dirty="0"/>
              <a:t>Studiecirklar kärnverksamhet </a:t>
            </a:r>
            <a:endParaRPr lang="sv-SE" sz="2000" dirty="0">
              <a:cs typeface="Calibri"/>
            </a:endParaRPr>
          </a:p>
        </p:txBody>
      </p:sp>
      <p:sp>
        <p:nvSpPr>
          <p:cNvPr id="16" name="textruta 15">
            <a:extLst>
              <a:ext uri="{FF2B5EF4-FFF2-40B4-BE49-F238E27FC236}">
                <a16:creationId xmlns:a16="http://schemas.microsoft.com/office/drawing/2014/main" id="{098E762E-CFCC-04AC-69FE-97A4742CDDE0}"/>
              </a:ext>
            </a:extLst>
          </p:cNvPr>
          <p:cNvSpPr txBox="1"/>
          <p:nvPr/>
        </p:nvSpPr>
        <p:spPr>
          <a:xfrm>
            <a:off x="6824155" y="6294585"/>
            <a:ext cx="4955540" cy="461665"/>
          </a:xfrm>
          <a:prstGeom prst="rect">
            <a:avLst/>
          </a:prstGeom>
          <a:noFill/>
        </p:spPr>
        <p:txBody>
          <a:bodyPr wrap="square" lIns="91440" tIns="45720" rIns="91440" bIns="45720" anchor="t">
            <a:spAutoFit/>
          </a:bodyPr>
          <a:lstStyle/>
          <a:p>
            <a:r>
              <a:rPr lang="sv-SE" sz="1200" dirty="0"/>
              <a:t>*ABF, Studiefrämjandet, Studieförbundet Vuxenskolan, NBV, Medborgarskolan, </a:t>
            </a:r>
            <a:r>
              <a:rPr lang="sv-SE" sz="1200" dirty="0" err="1"/>
              <a:t>Sensus</a:t>
            </a:r>
            <a:r>
              <a:rPr lang="sv-SE" sz="1200" dirty="0"/>
              <a:t>, Bilda, Folkuniversitetet. </a:t>
            </a:r>
          </a:p>
        </p:txBody>
      </p:sp>
    </p:spTree>
    <p:extLst>
      <p:ext uri="{BB962C8B-B14F-4D97-AF65-F5344CB8AC3E}">
        <p14:creationId xmlns:p14="http://schemas.microsoft.com/office/powerpoint/2010/main" val="388696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STUDIECIRKELN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3676"/>
            <a:ext cx="51181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a:t>Gemensamt lärande, delaktighet </a:t>
            </a:r>
          </a:p>
          <a:p>
            <a:pPr>
              <a:lnSpc>
                <a:spcPct val="100000"/>
              </a:lnSpc>
            </a:pPr>
            <a:r>
              <a:rPr lang="sv-SE" sz="2000"/>
              <a:t>3-20 deltagare </a:t>
            </a:r>
          </a:p>
          <a:p>
            <a:pPr>
              <a:lnSpc>
                <a:spcPct val="100000"/>
              </a:lnSpc>
            </a:pPr>
            <a:r>
              <a:rPr lang="sv-SE" sz="2000"/>
              <a:t>Minst tre träffar </a:t>
            </a:r>
          </a:p>
          <a:p>
            <a:pPr>
              <a:lnSpc>
                <a:spcPct val="100000"/>
              </a:lnSpc>
            </a:pPr>
            <a:r>
              <a:rPr lang="sv-SE" sz="2000"/>
              <a:t>Minst nio studietimmar á 45 minuter</a:t>
            </a:r>
          </a:p>
          <a:p>
            <a:pPr marL="0" indent="0">
              <a:lnSpc>
                <a:spcPct val="100000"/>
              </a:lnSpc>
              <a:buNone/>
            </a:pPr>
            <a:endParaRPr lang="sv-SE" sz="2000"/>
          </a:p>
        </p:txBody>
      </p:sp>
      <p:pic>
        <p:nvPicPr>
          <p:cNvPr id="7" name="Platshållare för bild 6" descr="En bild som visar person, kontorsvaror, dator, inomhus  Automatiskt genererad beskrivning">
            <a:extLst>
              <a:ext uri="{FF2B5EF4-FFF2-40B4-BE49-F238E27FC236}">
                <a16:creationId xmlns:a16="http://schemas.microsoft.com/office/drawing/2014/main" id="{C78257A7-DFE4-80B5-9D02-B0B01FE41975}"/>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5677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CIRKELLEDAREN </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58170"/>
            <a:ext cx="462372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a:t>Samtalsledare </a:t>
            </a:r>
          </a:p>
          <a:p>
            <a:pPr>
              <a:lnSpc>
                <a:spcPct val="100000"/>
              </a:lnSpc>
            </a:pPr>
            <a:r>
              <a:rPr lang="sv-SE" sz="2000"/>
              <a:t>Studieplan </a:t>
            </a:r>
          </a:p>
          <a:p>
            <a:pPr>
              <a:lnSpc>
                <a:spcPct val="100000"/>
              </a:lnSpc>
            </a:pPr>
            <a:r>
              <a:rPr lang="sv-SE" sz="2000"/>
              <a:t>Administrativt ansvarig </a:t>
            </a:r>
          </a:p>
          <a:p>
            <a:pPr>
              <a:lnSpc>
                <a:spcPct val="100000"/>
              </a:lnSpc>
            </a:pPr>
            <a:r>
              <a:rPr lang="sv-SE" sz="2000"/>
              <a:t>Cirkelledarutbildningar </a:t>
            </a:r>
          </a:p>
        </p:txBody>
      </p:sp>
      <p:pic>
        <p:nvPicPr>
          <p:cNvPr id="8" name="Platshållare för bild 7" descr="En bild som visar person, Människoansikte, klädsel, vägg  Automatiskt genererad beskrivning">
            <a:extLst>
              <a:ext uri="{FF2B5EF4-FFF2-40B4-BE49-F238E27FC236}">
                <a16:creationId xmlns:a16="http://schemas.microsoft.com/office/drawing/2014/main" id="{940F1C25-7AB3-5479-D399-C62CDB394D26}"/>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5143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BD3B03-C407-AE1F-DB3D-D00E4F90FA53}"/>
              </a:ext>
            </a:extLst>
          </p:cNvPr>
          <p:cNvSpPr>
            <a:spLocks noGrp="1"/>
          </p:cNvSpPr>
          <p:nvPr>
            <p:ph type="title"/>
          </p:nvPr>
        </p:nvSpPr>
        <p:spPr/>
        <p:txBody>
          <a:bodyPr/>
          <a:lstStyle/>
          <a:p>
            <a:r>
              <a:rPr lang="sv-SE"/>
              <a:t>MATERIAL OCH RESURSER</a:t>
            </a:r>
          </a:p>
        </p:txBody>
      </p:sp>
      <p:sp>
        <p:nvSpPr>
          <p:cNvPr id="3" name="Platshållare för innehåll 2">
            <a:extLst>
              <a:ext uri="{FF2B5EF4-FFF2-40B4-BE49-F238E27FC236}">
                <a16:creationId xmlns:a16="http://schemas.microsoft.com/office/drawing/2014/main" id="{81B265AE-91F7-8DC9-0BD6-93C8108242E4}"/>
              </a:ext>
            </a:extLst>
          </p:cNvPr>
          <p:cNvSpPr>
            <a:spLocks noGrp="1"/>
          </p:cNvSpPr>
          <p:nvPr>
            <p:ph idx="1"/>
          </p:nvPr>
        </p:nvSpPr>
        <p:spPr>
          <a:xfrm>
            <a:off x="598516" y="1288801"/>
            <a:ext cx="5118100" cy="4351338"/>
          </a:xfrm>
        </p:spPr>
        <p:txBody>
          <a:bodyPr/>
          <a:lstStyle/>
          <a:p>
            <a:pPr>
              <a:lnSpc>
                <a:spcPct val="100000"/>
              </a:lnSpc>
            </a:pPr>
            <a:r>
              <a:rPr lang="sv-SE" sz="2000"/>
              <a:t>Studiematerial </a:t>
            </a:r>
          </a:p>
          <a:p>
            <a:pPr>
              <a:lnSpc>
                <a:spcPct val="100000"/>
              </a:lnSpc>
            </a:pPr>
            <a:r>
              <a:rPr lang="sv-SE" sz="2000"/>
              <a:t>Studiehandledning </a:t>
            </a:r>
          </a:p>
          <a:p>
            <a:pPr>
              <a:lnSpc>
                <a:spcPct val="100000"/>
              </a:lnSpc>
            </a:pPr>
            <a:r>
              <a:rPr lang="sv-SE" sz="2000"/>
              <a:t>Pedagogiskt och logistiskt stöd  </a:t>
            </a:r>
          </a:p>
          <a:p>
            <a:pPr>
              <a:lnSpc>
                <a:spcPct val="100000"/>
              </a:lnSpc>
            </a:pPr>
            <a:r>
              <a:rPr lang="sv-SE" sz="2000"/>
              <a:t>Studieförbundets resurser </a:t>
            </a:r>
          </a:p>
          <a:p>
            <a:pPr>
              <a:lnSpc>
                <a:spcPct val="100000"/>
              </a:lnSpc>
            </a:pPr>
            <a:r>
              <a:rPr lang="sv-SE"/>
              <a:t>Kontakta ditt studieförbund för att komma igång</a:t>
            </a:r>
            <a:endParaRPr lang="sv-SE" sz="2000"/>
          </a:p>
          <a:p>
            <a:endParaRPr lang="sv-SE"/>
          </a:p>
        </p:txBody>
      </p:sp>
      <p:pic>
        <p:nvPicPr>
          <p:cNvPr id="7" name="Platshållare för bild 6" descr="En bild som visar text, bok, logotyp, Pryttlar  Automatiskt genererad beskrivning">
            <a:extLst>
              <a:ext uri="{FF2B5EF4-FFF2-40B4-BE49-F238E27FC236}">
                <a16:creationId xmlns:a16="http://schemas.microsoft.com/office/drawing/2014/main" id="{2DAC1966-27EE-E965-1553-9D7F96D17C4B}"/>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val="0"/>
              </a:ext>
            </a:extLst>
          </a:blip>
          <a:srcRect t="8349" b="8349"/>
          <a:stretch>
            <a:fillRect/>
          </a:stretch>
        </p:blipFill>
        <p:spPr/>
      </p:pic>
      <p:sp>
        <p:nvSpPr>
          <p:cNvPr id="5" name="Platshållare för text 4">
            <a:extLst>
              <a:ext uri="{FF2B5EF4-FFF2-40B4-BE49-F238E27FC236}">
                <a16:creationId xmlns:a16="http://schemas.microsoft.com/office/drawing/2014/main" id="{7CD1B38C-F9B9-F25A-5D1B-2C6C52B270DB}"/>
              </a:ext>
            </a:extLst>
          </p:cNvPr>
          <p:cNvSpPr>
            <a:spLocks noGrp="1"/>
          </p:cNvSpPr>
          <p:nvPr>
            <p:ph type="body" sz="quarter" idx="11"/>
          </p:nvPr>
        </p:nvSpPr>
        <p:spPr>
          <a:xfrm>
            <a:off x="809624" y="6379463"/>
            <a:ext cx="1560167" cy="257369"/>
          </a:xfrm>
        </p:spPr>
        <p:txBody>
          <a:bodyPr wrap="none">
            <a:spAutoFit/>
          </a:bodyPr>
          <a:lstStyle/>
          <a:p>
            <a:r>
              <a:rPr lang="sv-SE"/>
              <a:t>ATT LEDA EN STUDIECIRKEL</a:t>
            </a:r>
          </a:p>
        </p:txBody>
      </p:sp>
    </p:spTree>
    <p:extLst>
      <p:ext uri="{BB962C8B-B14F-4D97-AF65-F5344CB8AC3E}">
        <p14:creationId xmlns:p14="http://schemas.microsoft.com/office/powerpoint/2010/main" val="323462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3427CB-601F-D5EE-8EB5-AA804079B750}"/>
              </a:ext>
            </a:extLst>
          </p:cNvPr>
          <p:cNvSpPr>
            <a:spLocks noGrp="1"/>
          </p:cNvSpPr>
          <p:nvPr>
            <p:ph type="ctrTitle"/>
          </p:nvPr>
        </p:nvSpPr>
        <p:spPr/>
        <p:txBody>
          <a:bodyPr/>
          <a:lstStyle/>
          <a:p>
            <a:r>
              <a:rPr lang="sv-SE"/>
              <a:t>Tack!</a:t>
            </a:r>
          </a:p>
        </p:txBody>
      </p:sp>
      <p:sp>
        <p:nvSpPr>
          <p:cNvPr id="4" name="Underrubrik 3">
            <a:extLst>
              <a:ext uri="{FF2B5EF4-FFF2-40B4-BE49-F238E27FC236}">
                <a16:creationId xmlns:a16="http://schemas.microsoft.com/office/drawing/2014/main" id="{527FED4A-E9D3-B0A1-5C06-DABA8CA8EDAD}"/>
              </a:ext>
            </a:extLst>
          </p:cNvPr>
          <p:cNvSpPr>
            <a:spLocks noGrp="1"/>
          </p:cNvSpPr>
          <p:nvPr>
            <p:ph type="subTitle" idx="1"/>
          </p:nvPr>
        </p:nvSpPr>
        <p:spPr/>
        <p:txBody>
          <a:bodyPr vert="horz" lIns="91440" tIns="45720" rIns="91440" bIns="45720" rtlCol="0" anchor="t">
            <a:normAutofit/>
          </a:bodyPr>
          <a:lstStyle/>
          <a:p>
            <a:pPr>
              <a:spcBef>
                <a:spcPts val="0"/>
              </a:spcBef>
            </a:pPr>
            <a:r>
              <a:rPr lang="sv-SE" sz="1800" b="1" dirty="0"/>
              <a:t>Kontakt: </a:t>
            </a:r>
          </a:p>
          <a:p>
            <a:pPr>
              <a:spcBef>
                <a:spcPts val="0"/>
              </a:spcBef>
            </a:pPr>
            <a:r>
              <a:rPr lang="sv-SE" sz="1800" dirty="0" err="1"/>
              <a:t>Arbenita</a:t>
            </a:r>
            <a:r>
              <a:rPr lang="sv-SE" sz="1800" dirty="0"/>
              <a:t> </a:t>
            </a:r>
            <a:r>
              <a:rPr lang="sv-SE" sz="1800" dirty="0" err="1"/>
              <a:t>Aliu</a:t>
            </a:r>
            <a:endParaRPr lang="sv-SE" sz="1800" dirty="0" err="1">
              <a:cs typeface="Calibri"/>
            </a:endParaRPr>
          </a:p>
          <a:p>
            <a:pPr>
              <a:spcBef>
                <a:spcPts val="0"/>
              </a:spcBef>
            </a:pPr>
            <a:r>
              <a:rPr lang="sv-SE" sz="1800" dirty="0"/>
              <a:t>Arbenita.aliu@abf.se</a:t>
            </a:r>
          </a:p>
        </p:txBody>
      </p:sp>
    </p:spTree>
    <p:extLst>
      <p:ext uri="{BB962C8B-B14F-4D97-AF65-F5344CB8AC3E}">
        <p14:creationId xmlns:p14="http://schemas.microsoft.com/office/powerpoint/2010/main" val="763527404"/>
      </p:ext>
    </p:extLst>
  </p:cSld>
  <p:clrMapOvr>
    <a:masterClrMapping/>
  </p:clrMapOvr>
</p:sld>
</file>

<file path=ppt/theme/theme1.xml><?xml version="1.0" encoding="utf-8"?>
<a:theme xmlns:a="http://schemas.openxmlformats.org/drawingml/2006/main" name="Office-tema">
  <a:themeElements>
    <a:clrScheme name="generell">
      <a:dk1>
        <a:srgbClr val="000000"/>
      </a:dk1>
      <a:lt1>
        <a:srgbClr val="FFFFFF"/>
      </a:lt1>
      <a:dk2>
        <a:srgbClr val="44546A"/>
      </a:dk2>
      <a:lt2>
        <a:srgbClr val="E7E6E6"/>
      </a:lt2>
      <a:accent1>
        <a:srgbClr val="00A1AA"/>
      </a:accent1>
      <a:accent2>
        <a:srgbClr val="00839E"/>
      </a:accent2>
      <a:accent3>
        <a:srgbClr val="A5A5A5"/>
      </a:accent3>
      <a:accent4>
        <a:srgbClr val="404040"/>
      </a:accent4>
      <a:accent5>
        <a:srgbClr val="5EC1D1"/>
      </a:accent5>
      <a:accent6>
        <a:srgbClr val="A3D8E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E779CF15-D557-424A-AA17-C79CF656AB7E}" vid="{24F3AF02-26AF-0B4C-A53D-E79741F869D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FIIN0056 PPT_mall_generell</Template>
  <Application>Microsoft Office PowerPoint</Application>
  <PresentationFormat>Bredbild</PresentationFormat>
  <Slides>6</Slides>
  <Notes>6</Notes>
  <HiddenSlides>0</HiddenSlides>
  <ScaleCrop>false</ScaleCrop>
  <HeadingPairs>
    <vt:vector size="4" baseType="variant">
      <vt:variant>
        <vt:lpstr>Tema</vt:lpstr>
      </vt:variant>
      <vt:variant>
        <vt:i4>1</vt:i4>
      </vt:variant>
      <vt:variant>
        <vt:lpstr>Bildrubriker</vt:lpstr>
      </vt:variant>
      <vt:variant>
        <vt:i4>6</vt:i4>
      </vt:variant>
    </vt:vector>
  </HeadingPairs>
  <TitlesOfParts>
    <vt:vector size="7" baseType="lpstr">
      <vt:lpstr>Office-tema</vt:lpstr>
      <vt:lpstr>ATT LEDA EN STUDIECIRKEL </vt:lpstr>
      <vt:lpstr>OM STUDIEFÖRBUNDEN</vt:lpstr>
      <vt:lpstr>STUDIECIRKELN</vt:lpstr>
      <vt:lpstr>CIRKELLEDAREN </vt:lpstr>
      <vt:lpstr>MATERIAL OCH RESURSER</vt:lpstr>
      <vt:lpstr>Tack!</vt:lpstr>
    </vt:vector>
  </TitlesOfParts>
  <Company>Finansinspektionen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 LEDA EN STUDIECIRKEL</dc:title>
  <dc:creator>Niklas Uppenberg</dc:creator>
  <cp:revision>18</cp:revision>
  <dcterms:created xsi:type="dcterms:W3CDTF">2023-05-30T14:02:47Z</dcterms:created>
  <dcterms:modified xsi:type="dcterms:W3CDTF">2024-10-28T14:21:19Z</dcterms:modified>
</cp:coreProperties>
</file>