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1" r:id="rId3"/>
    <p:sldId id="260" r:id="rId4"/>
    <p:sldId id="307" r:id="rId5"/>
    <p:sldId id="280" r:id="rId6"/>
    <p:sldId id="308" r:id="rId7"/>
    <p:sldId id="309" r:id="rId8"/>
    <p:sldId id="336" r:id="rId9"/>
    <p:sldId id="283" r:id="rId10"/>
    <p:sldId id="268" r:id="rId11"/>
    <p:sldId id="312" r:id="rId12"/>
    <p:sldId id="313" r:id="rId13"/>
    <p:sldId id="314" r:id="rId14"/>
    <p:sldId id="315" r:id="rId15"/>
    <p:sldId id="311" r:id="rId16"/>
    <p:sldId id="316" r:id="rId17"/>
    <p:sldId id="317" r:id="rId18"/>
    <p:sldId id="329" r:id="rId19"/>
    <p:sldId id="330" r:id="rId20"/>
    <p:sldId id="318" r:id="rId21"/>
    <p:sldId id="337" r:id="rId22"/>
    <p:sldId id="319" r:id="rId23"/>
    <p:sldId id="320" r:id="rId24"/>
    <p:sldId id="327" r:id="rId25"/>
    <p:sldId id="331" r:id="rId26"/>
    <p:sldId id="322" r:id="rId27"/>
    <p:sldId id="328" r:id="rId28"/>
    <p:sldId id="27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9" autoAdjust="0"/>
    <p:restoredTop sz="74014" autoAdjust="0"/>
  </p:normalViewPr>
  <p:slideViewPr>
    <p:cSldViewPr snapToGrid="0" showGuides="1">
      <p:cViewPr varScale="1">
        <p:scale>
          <a:sx n="56" d="100"/>
          <a:sy n="56" d="100"/>
        </p:scale>
        <p:origin x="84" y="76"/>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85" d="100"/>
          <a:sy n="85" d="100"/>
        </p:scale>
        <p:origin x="30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2024-09-24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ernetkunskap.se/artiklar/sakerhet-pa-natet/telefonbedragare-stal-gittes-livsbesparinga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p>
          <a:p>
            <a:r>
              <a:rPr lang="sv-SE" i="0" dirty="0"/>
              <a:t>Men det går aldrig att vara 100% säker på att mejl eller sms är äkta.</a:t>
            </a:r>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kan hända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99537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eller laddar ner bifogade filer,</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a:p>
            <a:endParaRPr lang="sv-SE"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 ALDRIG!</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Gitte Pålsson blev lurad på 350.000:- </a:t>
            </a:r>
            <a:r>
              <a:rPr lang="en-GB" dirty="0"/>
              <a:t>I</a:t>
            </a:r>
            <a:r>
              <a:rPr lang="en-SE" dirty="0"/>
              <a:t> ett avancerat sms- och telefonbedrägeri.</a:t>
            </a:r>
          </a:p>
          <a:p>
            <a:endParaRPr lang="en-SE" dirty="0"/>
          </a:p>
          <a:p>
            <a:r>
              <a:rPr lang="en-SE" dirty="0"/>
              <a:t>Gitte fick ett bluff-sms i sin redan befintliga konversation med Telenor.</a:t>
            </a:r>
          </a:p>
          <a:p>
            <a:endParaRPr lang="en-SE" dirty="0"/>
          </a:p>
          <a:p>
            <a:r>
              <a:rPr lang="en-SE" dirty="0"/>
              <a:t>Eftersom hon inte hade beställt något nytt abonnemang eller telefon blev hon orolig och ringde upp vad hon trodde var Telenor.</a:t>
            </a:r>
          </a:p>
          <a:p>
            <a:endParaRPr lang="en-SE" dirty="0"/>
          </a:p>
          <a:p>
            <a:r>
              <a:rPr lang="en-SE" dirty="0"/>
              <a:t>Först fick hon vänta 20 minuter </a:t>
            </a:r>
            <a:r>
              <a:rPr lang="en-GB" dirty="0"/>
              <a:t>I</a:t>
            </a:r>
            <a:r>
              <a:rPr lang="en-SE" dirty="0"/>
              <a:t> telefonkö.</a:t>
            </a:r>
          </a:p>
          <a:p>
            <a:r>
              <a:rPr lang="en-SE"/>
              <a:t>Sen</a:t>
            </a:r>
            <a:r>
              <a:rPr lang="sv-SE" dirty="0"/>
              <a:t> fick hon prata med en supertrevlig kvinna.</a:t>
            </a:r>
          </a:p>
          <a:p>
            <a:r>
              <a:rPr lang="sv-SE" dirty="0"/>
              <a:t>Gitte förklarade sitt ärende – att hon inte ansökt om något.</a:t>
            </a:r>
          </a:p>
          <a:p>
            <a:r>
              <a:rPr lang="sv-SE" dirty="0"/>
              <a:t>Kvinnan som Gitte pratade med la fram idén om att Gitte kanske blivit ID-kapad och bad Gitte att identifiera sig med bank-id.</a:t>
            </a:r>
          </a:p>
          <a:p>
            <a:r>
              <a:rPr lang="sv-SE" dirty="0"/>
              <a:t>Sen </a:t>
            </a:r>
            <a:r>
              <a:rPr lang="en-SE"/>
              <a:t>påstod kvinnan </a:t>
            </a:r>
            <a:r>
              <a:rPr lang="sv-SE" dirty="0"/>
              <a:t>att Gitte blivit ID-kapad.</a:t>
            </a:r>
            <a:endParaRPr lang="en-SE" dirty="0"/>
          </a:p>
          <a:p>
            <a:r>
              <a:rPr lang="en-SE" dirty="0"/>
              <a:t>Gitte kopplades då till “säkerhetsavdelningen</a:t>
            </a:r>
            <a:r>
              <a:rPr lang="en-SE"/>
              <a:t>” </a:t>
            </a:r>
            <a:r>
              <a:rPr lang="sv-SE" dirty="0"/>
              <a:t>som </a:t>
            </a:r>
            <a:r>
              <a:rPr lang="en-SE"/>
              <a:t>lovade </a:t>
            </a:r>
            <a:r>
              <a:rPr lang="en-SE" dirty="0"/>
              <a:t>att försöka hjälpa henne.</a:t>
            </a:r>
          </a:p>
          <a:p>
            <a:r>
              <a:rPr lang="en-SE" dirty="0"/>
              <a:t>För att kunna hjälpa Gitte ville “säkerhetsavdelningen” att hon skulle identifiera sig </a:t>
            </a:r>
            <a:r>
              <a:rPr lang="en-SE"/>
              <a:t>med bank-id</a:t>
            </a:r>
            <a:r>
              <a:rPr lang="sv-SE" dirty="0"/>
              <a:t> igen</a:t>
            </a:r>
            <a:r>
              <a:rPr lang="en-SE"/>
              <a:t>, </a:t>
            </a:r>
            <a:r>
              <a:rPr lang="en-SE" dirty="0"/>
              <a:t>vilket hon gjorde.</a:t>
            </a:r>
          </a:p>
          <a:p>
            <a:r>
              <a:rPr lang="en-SE" dirty="0"/>
              <a:t>Sen var pengarna borta, men “säkerhetsavdelningen” försökrade Gitte om att alla pengar hade räddats och att hon skulle ta det lugnt.</a:t>
            </a:r>
          </a:p>
          <a:p>
            <a:endParaRPr lang="en-SE" dirty="0"/>
          </a:p>
          <a:p>
            <a:r>
              <a:rPr lang="en-SE" dirty="0"/>
              <a:t>Vem ringde vem?</a:t>
            </a:r>
          </a:p>
          <a:p>
            <a:endParaRPr lang="en-SE" dirty="0"/>
          </a:p>
          <a:p>
            <a:r>
              <a:rPr lang="en-SE" dirty="0">
                <a:hlinkClick r:id="rId3"/>
              </a:rPr>
              <a:t>Läs mer på internetkunskap.se</a:t>
            </a:r>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6606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Länk: </a:t>
            </a:r>
            <a:r>
              <a:rPr lang="en-GB" dirty="0"/>
              <a:t>https://</a:t>
            </a:r>
            <a:r>
              <a:rPr lang="en-GB" dirty="0" err="1"/>
              <a:t>internetkunskap.se</a:t>
            </a:r>
            <a:r>
              <a:rPr lang="en-GB" dirty="0"/>
              <a:t>/</a:t>
            </a:r>
            <a:r>
              <a:rPr lang="en-GB" dirty="0" err="1"/>
              <a:t>artiklar</a:t>
            </a:r>
            <a:r>
              <a:rPr lang="en-GB" dirty="0"/>
              <a:t>/</a:t>
            </a:r>
            <a:r>
              <a:rPr lang="en-GB" dirty="0" err="1"/>
              <a:t>sakerhet</a:t>
            </a:r>
            <a:r>
              <a:rPr lang="en-GB" dirty="0"/>
              <a:t>-pa-</a:t>
            </a:r>
            <a:r>
              <a:rPr lang="en-GB" dirty="0" err="1"/>
              <a:t>natet</a:t>
            </a:r>
            <a:r>
              <a:rPr lang="en-GB" dirty="0"/>
              <a:t>/</a:t>
            </a:r>
            <a:r>
              <a:rPr lang="en-GB" dirty="0" err="1"/>
              <a:t>telefonbedragare-stal-gittes-livsbesparingar</a:t>
            </a:r>
            <a:r>
              <a:rPr lang="en-GB" dirty="0"/>
              <a:t>/</a:t>
            </a:r>
          </a:p>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071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leda trafik till sina falska webbplatser där de på olika sätt försöker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annons se ut. Och jag har valt det här exemplet för att det är snyggt utfört.</a:t>
            </a:r>
          </a:p>
          <a:p>
            <a:endParaRPr lang="sv-SE" dirty="0"/>
          </a:p>
          <a:p>
            <a:r>
              <a:rPr lang="sv-SE" dirty="0"/>
              <a:t>Bedragarna har klonat Jam Sveriges Facebooksida och utger sig för att vara dem. Saknas blå bock.</a:t>
            </a:r>
          </a:p>
          <a:p>
            <a:endParaRPr lang="sv-SE" dirty="0"/>
          </a:p>
          <a:p>
            <a:r>
              <a:rPr lang="sv-SE" dirty="0"/>
              <a:t>Jag tycker fotot är intressant. Ser ut att vara taget i en butik, vilket skänker en sorts illusion av verklighet. Men bilden är förfalskad på något sätt.</a:t>
            </a:r>
          </a:p>
          <a:p>
            <a:endParaRPr lang="sv-SE" dirty="0"/>
          </a:p>
          <a:p>
            <a:r>
              <a:rPr lang="sv-SE" dirty="0"/>
              <a:t>---</a:t>
            </a:r>
          </a:p>
          <a:p>
            <a:endParaRPr lang="sv-SE" dirty="0"/>
          </a:p>
          <a:p>
            <a:r>
              <a:rPr lang="sv-SE" dirty="0"/>
              <a:t>Och om man klickar kommer man till en väldigt bra klon av Marshalls sida, men med en helt annan webbadress än den riktiga.</a:t>
            </a:r>
          </a:p>
          <a:p>
            <a:endParaRPr lang="sv-SE" dirty="0"/>
          </a:p>
          <a:p>
            <a:r>
              <a:rPr lang="sv-SE" dirty="0"/>
              <a:t>Där ska man fylla i en enkät, och när man är på fråga 3 kommer stressfaktorn: ett meddelande om att det bara finns ett fåtal högtalare kvar.</a:t>
            </a:r>
          </a:p>
          <a:p>
            <a:endParaRPr lang="sv-SE" dirty="0"/>
          </a:p>
          <a:p>
            <a:r>
              <a:rPr lang="sv-SE" dirty="0"/>
              <a:t>Efter enkäten måste man välja rätt låda av 12 möjliga – man har 3 försök på sig. Allt är givetvis riggat.</a:t>
            </a:r>
          </a:p>
          <a:p>
            <a:r>
              <a:rPr lang="sv-SE" dirty="0"/>
              <a:t>De två första försöken missar man, det sista försöket lyckas man hitta högtalaren. Glädje!</a:t>
            </a:r>
          </a:p>
          <a:p>
            <a:endParaRPr lang="sv-SE" dirty="0"/>
          </a:p>
          <a:p>
            <a:r>
              <a:rPr lang="sv-SE" dirty="0"/>
              <a:t>Därefter ombeds man fylla i leveransadress.</a:t>
            </a:r>
          </a:p>
          <a:p>
            <a:r>
              <a:rPr lang="sv-SE" dirty="0"/>
              <a:t>Och efter det ska man fylla i sina kortuppgifter.</a:t>
            </a:r>
          </a:p>
          <a:p>
            <a:r>
              <a:rPr lang="sv-SE" dirty="0"/>
              <a:t>Kortet kapat!</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73150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300.000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a:t>
            </a:r>
          </a:p>
          <a:p>
            <a:r>
              <a:rPr lang="sv-SE" b="0" i="0" dirty="0">
                <a:solidFill>
                  <a:srgbClr val="1F2A36"/>
                </a:solidFill>
                <a:effectLst/>
              </a:rPr>
              <a:t>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b="0" i="0" dirty="0">
              <a:solidFill>
                <a:srgbClr val="1F2A36"/>
              </a:solidFill>
              <a:effectLst/>
            </a:endParaRPr>
          </a:p>
          <a:p>
            <a:r>
              <a:rPr lang="en-GB" b="0" i="0" u="none" strike="noStrike" dirty="0">
                <a:solidFill>
                  <a:srgbClr val="1F2A36"/>
                </a:solidFill>
                <a:effectLst/>
                <a:latin typeface="HK Grotesk"/>
              </a:rPr>
              <a:t>Och </a:t>
            </a:r>
            <a:r>
              <a:rPr lang="en-GB" b="0" i="0" u="none" strike="noStrike" dirty="0" err="1">
                <a:solidFill>
                  <a:srgbClr val="1F2A36"/>
                </a:solidFill>
                <a:effectLst/>
                <a:latin typeface="HK Grotesk"/>
              </a:rPr>
              <a:t>som</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tillägg</a:t>
            </a:r>
            <a:r>
              <a:rPr lang="en-GB" b="0" i="0" u="none" strike="noStrike" dirty="0">
                <a:solidFill>
                  <a:srgbClr val="1F2A36"/>
                </a:solidFill>
                <a:effectLst/>
                <a:latin typeface="HK Grotesk"/>
              </a:rPr>
              <a:t> till det: 2022 </a:t>
            </a:r>
            <a:r>
              <a:rPr lang="en-GB" b="0" i="0" u="none" strike="noStrike" dirty="0" err="1">
                <a:solidFill>
                  <a:srgbClr val="1F2A36"/>
                </a:solidFill>
                <a:effectLst/>
                <a:latin typeface="HK Grotesk"/>
              </a:rPr>
              <a:t>uppgick</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vad</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gäller</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telefonbedrägerier</a:t>
            </a:r>
            <a:r>
              <a:rPr lang="en-GB" b="0" i="0" u="none" strike="noStrike" dirty="0">
                <a:solidFill>
                  <a:srgbClr val="1F2A36"/>
                </a:solidFill>
                <a:effectLst/>
                <a:latin typeface="HK Grotesk"/>
              </a:rPr>
              <a:t> till </a:t>
            </a:r>
            <a:r>
              <a:rPr lang="en-GB" b="0" i="0" u="none" strike="noStrike" dirty="0" err="1">
                <a:solidFill>
                  <a:srgbClr val="1F2A36"/>
                </a:solidFill>
                <a:effectLst/>
                <a:latin typeface="HK Grotesk"/>
              </a:rPr>
              <a:t>över</a:t>
            </a:r>
            <a:r>
              <a:rPr lang="en-GB" b="0" i="0" u="none" strike="noStrike" dirty="0">
                <a:solidFill>
                  <a:srgbClr val="1F2A36"/>
                </a:solidFill>
                <a:effectLst/>
                <a:latin typeface="HK Grotesk"/>
              </a:rPr>
              <a:t> 600 </a:t>
            </a:r>
            <a:r>
              <a:rPr lang="en-GB" b="0" i="0" u="none" strike="noStrike" dirty="0" err="1">
                <a:solidFill>
                  <a:srgbClr val="1F2A36"/>
                </a:solidFill>
                <a:effectLst/>
                <a:latin typeface="HK Grotesk"/>
              </a:rPr>
              <a:t>miljoner</a:t>
            </a:r>
            <a:r>
              <a:rPr lang="en-GB" b="0" i="0" u="none" strike="noStrike" dirty="0">
                <a:solidFill>
                  <a:srgbClr val="1F2A36"/>
                </a:solidFill>
                <a:effectLst/>
                <a:latin typeface="HK Grotesk"/>
              </a:rPr>
              <a:t> kronor, </a:t>
            </a:r>
            <a:r>
              <a:rPr lang="en-GB" b="0" i="0" u="none" strike="noStrike" dirty="0" err="1">
                <a:solidFill>
                  <a:srgbClr val="1F2A36"/>
                </a:solidFill>
                <a:effectLst/>
                <a:latin typeface="HK Grotesk"/>
              </a:rPr>
              <a:t>enligt</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Polisens</a:t>
            </a:r>
            <a:r>
              <a:rPr lang="en-GB" b="0" i="0" u="none" strike="noStrike" dirty="0">
                <a:solidFill>
                  <a:srgbClr val="1F2A36"/>
                </a:solidFill>
                <a:effectLst/>
                <a:latin typeface="HK Grotesk"/>
              </a:rPr>
              <a:t> rapport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för </a:t>
            </a:r>
            <a:r>
              <a:rPr lang="en-GB" b="0" i="0" u="none" strike="noStrike" dirty="0" err="1">
                <a:solidFill>
                  <a:srgbClr val="1F2A36"/>
                </a:solidFill>
                <a:effectLst/>
                <a:latin typeface="HK Grotesk"/>
              </a:rPr>
              <a:t>bedrägeribrottsligheten</a:t>
            </a:r>
            <a:r>
              <a:rPr lang="en-GB" b="0" i="0" u="none" strike="noStrike" dirty="0">
                <a:solidFill>
                  <a:srgbClr val="1F2A36"/>
                </a:solidFill>
                <a:effectLst/>
                <a:latin typeface="HK Grotesk"/>
              </a:rPr>
              <a:t> 2022".</a:t>
            </a:r>
            <a:endParaRPr lang="sv-SE" b="0" i="0" dirty="0">
              <a:solidFill>
                <a:srgbClr val="1F2A36"/>
              </a:solidFill>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effectLst/>
              </a:rPr>
              <a:t>Så hur luras bedragarna?</a:t>
            </a:r>
          </a:p>
          <a:p>
            <a:endParaRPr lang="sv-SE" dirty="0">
              <a:effectLst/>
            </a:endParaRP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endParaRPr lang="sv-SE" dirty="0">
              <a:effectLst/>
            </a:endParaRP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endParaRPr lang="sv-SE" dirty="0">
              <a:effectLst/>
            </a:endParaRP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endParaRPr lang="sv-SE" dirty="0">
              <a:effectLst/>
            </a:endParaRPr>
          </a:p>
          <a:p>
            <a:r>
              <a:rPr lang="sv-SE" dirty="0">
                <a:effectLst/>
              </a:rPr>
              <a:t>Gemensamt för bluffmejl och bluffmeddelanden är att man nästan alltid uppmanas att klicka på en länk eller att öppna en bifogad fil.</a:t>
            </a:r>
          </a:p>
          <a:p>
            <a:endParaRPr lang="sv-SE" dirty="0">
              <a:effectLst/>
            </a:endParaRP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endParaRPr lang="sv-SE" dirty="0">
              <a:effectLst/>
            </a:endParaRPr>
          </a:p>
          <a:p>
            <a:r>
              <a:rPr lang="sv-SE" dirty="0">
                <a:effectLst/>
              </a:rPr>
              <a:t>För att du ska följa uppmaningen försöker bedragarna stressa dig </a:t>
            </a:r>
            <a:r>
              <a:rPr lang="sv-SE" sz="1200" dirty="0">
                <a:ea typeface="Arial" charset="0"/>
                <a:cs typeface="Arial" charset="0"/>
              </a:rPr>
              <a:t>– det finns nästan alltid en tidsfrist</a:t>
            </a:r>
          </a:p>
          <a:p>
            <a:r>
              <a:rPr lang="sv-SE" sz="1200" dirty="0">
                <a:effectLst/>
                <a:cs typeface="Arial" charset="0"/>
              </a:rPr>
              <a:t>O</a:t>
            </a:r>
            <a:r>
              <a:rPr lang="sv-SE" dirty="0">
                <a:effectLst/>
              </a:rPr>
              <a:t>ch de spelar ofta på dina känslor genom att göra dig nyfiken, glad eller orolig.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a:t>
            </a:r>
          </a:p>
          <a:p>
            <a:r>
              <a:rPr lang="sv-SE" dirty="0"/>
              <a:t>Ärendet handlar om att 27101 bonuspoäng måste förbrukas – det finns en tidsfrist på 4 timmar</a:t>
            </a:r>
          </a:p>
          <a:p>
            <a:r>
              <a:rPr lang="sv-SE" dirty="0"/>
              <a:t>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a:t>
            </a:r>
          </a:p>
          <a:p>
            <a:r>
              <a:rPr lang="sv-SE" dirty="0"/>
              <a:t>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låtsas bedragarna vara ditt barn.</a:t>
            </a:r>
          </a:p>
          <a:p>
            <a:endParaRPr lang="sv-SE" dirty="0"/>
          </a:p>
          <a:p>
            <a:r>
              <a:rPr lang="sv-SE" dirty="0"/>
              <a:t>Vanligt förekommande.</a:t>
            </a:r>
          </a:p>
          <a:p>
            <a:r>
              <a:rPr lang="sv-SE" dirty="0"/>
              <a:t>Kallas ”hej mamma/hej pappa-bluffar”</a:t>
            </a:r>
          </a:p>
          <a:p>
            <a:endParaRPr lang="sv-SE" dirty="0"/>
          </a:p>
          <a:p>
            <a:r>
              <a:rPr lang="sv-SE" dirty="0"/>
              <a:t>Går du på det här första steget i bluffen, så kommer den som låtsas vara ditt barn att be om pengar inom kort.</a:t>
            </a:r>
          </a:p>
          <a:p>
            <a:r>
              <a:rPr lang="sv-SE" dirty="0"/>
              <a:t>Och då är bluffen svår att märka, eftersom du själv bytt kontaktuppgifter till ditt barn.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10667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80687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internetkunskap.se/artiklar/sakerhet-pa-natet/telefonbedragare-stal-gittes-livsbesparingar/"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ternetkunskap.se/grundkurs-i-ai/"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hyperlink" Target="https://internetkunskap.se/snabbkurser" TargetMode="External"/><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10" Type="http://schemas.microsoft.com/office/2007/relationships/hdphoto" Target="../media/hdphoto2.wdp"/><Relationship Id="rId4" Type="http://schemas.openxmlformats.org/officeDocument/2006/relationships/hyperlink" Target="https://internetkunskap.se/snabbkurser/losenord-och-e-legitimation/sa-skyddar-du-din-e-legitimation/" TargetMode="Externa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  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  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och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  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fontScale="92500" lnSpcReduction="10000"/>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F38-6EB0-6EBB-3005-667D75B56534}"/>
              </a:ext>
            </a:extLst>
          </p:cNvPr>
          <p:cNvSpPr>
            <a:spLocks noGrp="1"/>
          </p:cNvSpPr>
          <p:nvPr>
            <p:ph type="title"/>
          </p:nvPr>
        </p:nvSpPr>
        <p:spPr/>
        <p:txBody>
          <a:bodyPr/>
          <a:lstStyle/>
          <a:p>
            <a:r>
              <a:rPr lang="en-SE" dirty="0"/>
              <a:t>EXEMPEL: SPOOFING</a:t>
            </a:r>
          </a:p>
        </p:txBody>
      </p:sp>
      <p:pic>
        <p:nvPicPr>
          <p:cNvPr id="13" name="Content Placeholder 12" descr="A screenshot of a phone  Description automatically generated">
            <a:extLst>
              <a:ext uri="{FF2B5EF4-FFF2-40B4-BE49-F238E27FC236}">
                <a16:creationId xmlns:a16="http://schemas.microsoft.com/office/drawing/2014/main" id="{77E1397C-D9A4-B164-BCB7-D2E66581E7B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842387" y="1812925"/>
            <a:ext cx="2617601" cy="4351338"/>
          </a:xfrm>
        </p:spPr>
      </p:pic>
      <p:pic>
        <p:nvPicPr>
          <p:cNvPr id="15" name="Picture Placeholder 14" descr="A person with her arms crossed  Description automatically generated">
            <a:extLst>
              <a:ext uri="{FF2B5EF4-FFF2-40B4-BE49-F238E27FC236}">
                <a16:creationId xmlns:a16="http://schemas.microsoft.com/office/drawing/2014/main" id="{15E13C3E-5D8A-DDAF-8B09-4F262BE8E549}"/>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val="0"/>
              </a:ext>
            </a:extLst>
          </a:blip>
          <a:srcRect l="33347" t="-110" r="12617" b="110"/>
          <a:stretch/>
        </p:blipFill>
        <p:spPr>
          <a:xfrm>
            <a:off x="6444000" y="620196"/>
            <a:ext cx="5075025" cy="5283200"/>
          </a:xfrm>
        </p:spPr>
      </p:pic>
      <p:sp>
        <p:nvSpPr>
          <p:cNvPr id="5" name="Text Placeholder 4">
            <a:extLst>
              <a:ext uri="{FF2B5EF4-FFF2-40B4-BE49-F238E27FC236}">
                <a16:creationId xmlns:a16="http://schemas.microsoft.com/office/drawing/2014/main" id="{CBDC61B2-6BDA-624A-CB9E-C3514AAA887A}"/>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6" name="Right Arrow 15">
            <a:extLst>
              <a:ext uri="{FF2B5EF4-FFF2-40B4-BE49-F238E27FC236}">
                <a16:creationId xmlns:a16="http://schemas.microsoft.com/office/drawing/2014/main" id="{DD0CE093-4F4A-8E1F-B7C7-9A8A22F8BC7C}"/>
              </a:ext>
            </a:extLst>
          </p:cNvPr>
          <p:cNvSpPr/>
          <p:nvPr/>
        </p:nvSpPr>
        <p:spPr>
          <a:xfrm>
            <a:off x="1" y="3069166"/>
            <a:ext cx="1842386"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Bluff-sms</a:t>
            </a:r>
          </a:p>
        </p:txBody>
      </p:sp>
      <p:sp>
        <p:nvSpPr>
          <p:cNvPr id="17" name="Right Arrow 16">
            <a:extLst>
              <a:ext uri="{FF2B5EF4-FFF2-40B4-BE49-F238E27FC236}">
                <a16:creationId xmlns:a16="http://schemas.microsoft.com/office/drawing/2014/main" id="{E522A362-8B8A-BD75-2083-ACE5A7ACE34E}"/>
              </a:ext>
            </a:extLst>
          </p:cNvPr>
          <p:cNvSpPr/>
          <p:nvPr/>
        </p:nvSpPr>
        <p:spPr>
          <a:xfrm>
            <a:off x="0" y="4906416"/>
            <a:ext cx="1842387"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Äkta autosvar</a:t>
            </a:r>
          </a:p>
        </p:txBody>
      </p:sp>
      <p:sp>
        <p:nvSpPr>
          <p:cNvPr id="19" name="Right Arrow 18">
            <a:extLst>
              <a:ext uri="{FF2B5EF4-FFF2-40B4-BE49-F238E27FC236}">
                <a16:creationId xmlns:a16="http://schemas.microsoft.com/office/drawing/2014/main" id="{8B923E18-9A5E-EBC1-2DDA-B2A1D714212A}"/>
              </a:ext>
            </a:extLst>
          </p:cNvPr>
          <p:cNvSpPr/>
          <p:nvPr/>
        </p:nvSpPr>
        <p:spPr>
          <a:xfrm rot="10800000" flipV="1">
            <a:off x="4459988" y="4231482"/>
            <a:ext cx="1636012" cy="674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Gittes svar</a:t>
            </a:r>
          </a:p>
        </p:txBody>
      </p:sp>
      <p:sp>
        <p:nvSpPr>
          <p:cNvPr id="20" name="TextBox 19">
            <a:extLst>
              <a:ext uri="{FF2B5EF4-FFF2-40B4-BE49-F238E27FC236}">
                <a16:creationId xmlns:a16="http://schemas.microsoft.com/office/drawing/2014/main" id="{A9C4BC9F-EB3D-8DAF-D354-E976A1E4826A}"/>
              </a:ext>
            </a:extLst>
          </p:cNvPr>
          <p:cNvSpPr txBox="1"/>
          <p:nvPr/>
        </p:nvSpPr>
        <p:spPr>
          <a:xfrm>
            <a:off x="6444000" y="5979597"/>
            <a:ext cx="3878241" cy="276999"/>
          </a:xfrm>
          <a:prstGeom prst="rect">
            <a:avLst/>
          </a:prstGeom>
          <a:noFill/>
        </p:spPr>
        <p:txBody>
          <a:bodyPr wrap="none" rtlCol="0">
            <a:spAutoFit/>
          </a:bodyPr>
          <a:lstStyle/>
          <a:p>
            <a:r>
              <a:rPr lang="en-SE" sz="1200" dirty="0"/>
              <a:t>Gitte Pålsson. Foto: Kristan Alexanderson/Internetstiftelsen</a:t>
            </a:r>
          </a:p>
        </p:txBody>
      </p:sp>
      <p:sp>
        <p:nvSpPr>
          <p:cNvPr id="21" name="Right Arrow 20">
            <a:extLst>
              <a:ext uri="{FF2B5EF4-FFF2-40B4-BE49-F238E27FC236}">
                <a16:creationId xmlns:a16="http://schemas.microsoft.com/office/drawing/2014/main" id="{61B596EA-229B-53EE-ACE1-E83E9146944C}"/>
              </a:ext>
            </a:extLst>
          </p:cNvPr>
          <p:cNvSpPr/>
          <p:nvPr/>
        </p:nvSpPr>
        <p:spPr>
          <a:xfrm>
            <a:off x="0" y="1713194"/>
            <a:ext cx="2062305"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Konversationstråd</a:t>
            </a:r>
          </a:p>
        </p:txBody>
      </p:sp>
    </p:spTree>
    <p:extLst>
      <p:ext uri="{BB962C8B-B14F-4D97-AF65-F5344CB8AC3E}">
        <p14:creationId xmlns:p14="http://schemas.microsoft.com/office/powerpoint/2010/main" val="35660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2391-4938-9EEC-80DF-9B751044D7A7}"/>
              </a:ext>
            </a:extLst>
          </p:cNvPr>
          <p:cNvSpPr>
            <a:spLocks noGrp="1"/>
          </p:cNvSpPr>
          <p:nvPr>
            <p:ph type="title"/>
          </p:nvPr>
        </p:nvSpPr>
        <p:spPr/>
        <p:txBody>
          <a:bodyPr/>
          <a:lstStyle/>
          <a:p>
            <a:r>
              <a:rPr lang="en-SE" dirty="0"/>
              <a:t>FÖRDJUPNING: PODD OCH ARTIKEL</a:t>
            </a:r>
          </a:p>
        </p:txBody>
      </p:sp>
      <p:pic>
        <p:nvPicPr>
          <p:cNvPr id="7" name="Content Placeholder 6" descr="A pink card with a red cross  Description automatically generated">
            <a:extLst>
              <a:ext uri="{FF2B5EF4-FFF2-40B4-BE49-F238E27FC236}">
                <a16:creationId xmlns:a16="http://schemas.microsoft.com/office/drawing/2014/main" id="{B5149E44-DB2E-DFDB-2C16-B1F442859DB0}"/>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92137" y="2447594"/>
            <a:ext cx="5765799" cy="2770749"/>
          </a:xfrm>
        </p:spPr>
      </p:pic>
      <p:pic>
        <p:nvPicPr>
          <p:cNvPr id="9" name="Picture Placeholder 8" descr="A person in a blue dress  Description automatically generated">
            <a:extLst>
              <a:ext uri="{FF2B5EF4-FFF2-40B4-BE49-F238E27FC236}">
                <a16:creationId xmlns:a16="http://schemas.microsoft.com/office/drawing/2014/main" id="{8F40BA90-E989-C1ED-E47E-CC6DEE55B0D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95" r="1795"/>
          <a:stretch>
            <a:fillRect/>
          </a:stretch>
        </p:blipFill>
        <p:spPr/>
      </p:pic>
      <p:sp>
        <p:nvSpPr>
          <p:cNvPr id="5" name="Text Placeholder 4">
            <a:extLst>
              <a:ext uri="{FF2B5EF4-FFF2-40B4-BE49-F238E27FC236}">
                <a16:creationId xmlns:a16="http://schemas.microsoft.com/office/drawing/2014/main" id="{10F1810F-950B-C4C0-D5BD-73FCFDA99480}"/>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0" name="TextBox 9">
            <a:extLst>
              <a:ext uri="{FF2B5EF4-FFF2-40B4-BE49-F238E27FC236}">
                <a16:creationId xmlns:a16="http://schemas.microsoft.com/office/drawing/2014/main" id="{9489152D-ABC0-CC92-DBAB-388E116C77A8}"/>
              </a:ext>
            </a:extLst>
          </p:cNvPr>
          <p:cNvSpPr txBox="1"/>
          <p:nvPr/>
        </p:nvSpPr>
        <p:spPr>
          <a:xfrm>
            <a:off x="6445250" y="6222485"/>
            <a:ext cx="4070350" cy="369332"/>
          </a:xfrm>
          <a:prstGeom prst="rect">
            <a:avLst/>
          </a:prstGeom>
          <a:noFill/>
        </p:spPr>
        <p:txBody>
          <a:bodyPr wrap="square" rtlCol="0">
            <a:spAutoFit/>
          </a:bodyPr>
          <a:lstStyle/>
          <a:p>
            <a:r>
              <a:rPr lang="en-SE" dirty="0">
                <a:hlinkClick r:id="rId5"/>
              </a:rPr>
              <a:t>Läs och lyssna på internetkunskap.se &gt;&gt;</a:t>
            </a:r>
            <a:endParaRPr lang="en-SE" dirty="0"/>
          </a:p>
        </p:txBody>
      </p:sp>
    </p:spTree>
    <p:extLst>
      <p:ext uri="{BB962C8B-B14F-4D97-AF65-F5344CB8AC3E}">
        <p14:creationId xmlns:p14="http://schemas.microsoft.com/office/powerpoint/2010/main" val="269645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endParaRPr lang="sv-SE" sz="2000" dirty="0">
              <a:ea typeface="Arial" charset="0"/>
              <a:cs typeface="Calibri Light" panose="020F0302020204030204" pitchFamily="34" charset="0"/>
            </a:endParaRPr>
          </a:p>
          <a:p>
            <a:pPr marL="0" indent="0">
              <a:buNone/>
            </a:pPr>
            <a:r>
              <a:rPr lang="sv-SE" sz="1800" i="1" dirty="0">
                <a:ea typeface="Arial" charset="0"/>
                <a:cs typeface="Calibri Light" panose="020F0302020204030204" pitchFamily="34" charset="0"/>
              </a:rPr>
              <a:t>Läs mer om </a:t>
            </a:r>
            <a:r>
              <a:rPr lang="sv-SE" sz="1800" i="1" dirty="0">
                <a:ea typeface="Arial" charset="0"/>
                <a:cs typeface="Arial" charset="0"/>
              </a:rPr>
              <a:t>Internetstiftelsen på </a:t>
            </a:r>
            <a:r>
              <a:rPr lang="sv-SE" sz="1800" i="1" dirty="0" err="1">
                <a:ea typeface="Arial" charset="0"/>
                <a:cs typeface="Arial" charset="0"/>
              </a:rPr>
              <a:t>internetstiftelsen.se</a:t>
            </a:r>
            <a:endParaRPr lang="sv-SE" sz="2000"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ANNONS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programvara, Webbplats, Webbsida  Automatiskt genererad beskrivning">
            <a:extLst>
              <a:ext uri="{FF2B5EF4-FFF2-40B4-BE49-F238E27FC236}">
                <a16:creationId xmlns:a16="http://schemas.microsoft.com/office/drawing/2014/main" id="{C6982CD3-A785-C556-2404-EE67987CCFF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26915" t="19618" r="26860" b="950"/>
          <a:stretch/>
        </p:blipFill>
        <p:spPr>
          <a:xfrm>
            <a:off x="4140413" y="1728908"/>
            <a:ext cx="3911174" cy="4364531"/>
          </a:xfrm>
        </p:spPr>
      </p:pic>
    </p:spTree>
    <p:extLst>
      <p:ext uri="{BB962C8B-B14F-4D97-AF65-F5344CB8AC3E}">
        <p14:creationId xmlns:p14="http://schemas.microsoft.com/office/powerpoint/2010/main" val="234635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7A0-E7A4-EC0A-2EDB-6B577B53918F}"/>
              </a:ext>
            </a:extLst>
          </p:cNvPr>
          <p:cNvSpPr>
            <a:spLocks noGrp="1"/>
          </p:cNvSpPr>
          <p:nvPr>
            <p:ph type="title"/>
          </p:nvPr>
        </p:nvSpPr>
        <p:spPr/>
        <p:txBody>
          <a:bodyPr/>
          <a:lstStyle/>
          <a:p>
            <a:r>
              <a:rPr lang="en-SE"/>
              <a:t>AI OCH BEDRÄGERIER</a:t>
            </a:r>
            <a:endParaRPr lang="en-SE" dirty="0"/>
          </a:p>
        </p:txBody>
      </p:sp>
      <p:sp>
        <p:nvSpPr>
          <p:cNvPr id="3" name="Content Placeholder 2">
            <a:extLst>
              <a:ext uri="{FF2B5EF4-FFF2-40B4-BE49-F238E27FC236}">
                <a16:creationId xmlns:a16="http://schemas.microsoft.com/office/drawing/2014/main" id="{2A51F3D8-AF01-2C33-F404-503B8DED682B}"/>
              </a:ext>
            </a:extLst>
          </p:cNvPr>
          <p:cNvSpPr>
            <a:spLocks noGrp="1"/>
          </p:cNvSpPr>
          <p:nvPr>
            <p:ph idx="1"/>
          </p:nvPr>
        </p:nvSpPr>
        <p:spPr/>
        <p:txBody>
          <a:bodyPr/>
          <a:lstStyle/>
          <a:p>
            <a:pPr marL="0" indent="0">
              <a:buNone/>
            </a:pPr>
            <a:r>
              <a:rPr lang="en-SE"/>
              <a:t>Med AI har bedragarna fått ett verktyg för att göra fler bluffar snabbare samt mer övertygande.</a:t>
            </a:r>
          </a:p>
          <a:p>
            <a:pPr marL="0" indent="0">
              <a:buNone/>
            </a:pPr>
            <a:endParaRPr lang="en-SE"/>
          </a:p>
          <a:p>
            <a:pPr marL="0" indent="0">
              <a:buNone/>
            </a:pPr>
            <a:r>
              <a:rPr lang="en-SE" b="1"/>
              <a:t>Exempel på hur AI kan användas </a:t>
            </a:r>
            <a:r>
              <a:rPr lang="en-GB" b="1"/>
              <a:t>i bedrägerier:</a:t>
            </a:r>
            <a:endParaRPr lang="en-SE" b="1"/>
          </a:p>
          <a:p>
            <a:r>
              <a:rPr lang="en-SE"/>
              <a:t>Klonade röster </a:t>
            </a:r>
            <a:r>
              <a:rPr lang="en-GB"/>
              <a:t>I</a:t>
            </a:r>
            <a:r>
              <a:rPr lang="en-SE"/>
              <a:t> telefonbedrägerier</a:t>
            </a:r>
          </a:p>
          <a:p>
            <a:r>
              <a:rPr lang="en-SE"/>
              <a:t>Trovärdigare bluffmejl och annonser</a:t>
            </a:r>
          </a:p>
          <a:p>
            <a:r>
              <a:rPr lang="en-SE"/>
              <a:t>Falska webbshoppar</a:t>
            </a:r>
          </a:p>
          <a:p>
            <a:r>
              <a:rPr lang="en-SE"/>
              <a:t>Deepfakes och falska filmer för utpressning</a:t>
            </a:r>
          </a:p>
          <a:p>
            <a:pPr marL="0" indent="0">
              <a:buNone/>
            </a:pPr>
            <a:endParaRPr lang="en-SE"/>
          </a:p>
          <a:p>
            <a:pPr marL="0" indent="0">
              <a:buNone/>
            </a:pPr>
            <a:r>
              <a:rPr lang="en-SE" sz="1600" i="1">
                <a:hlinkClick r:id="rId3"/>
              </a:rPr>
              <a:t>Läs mer om AI på internetkunskap.se &gt;&gt;</a:t>
            </a:r>
            <a:endParaRPr lang="en-SE" sz="1600" i="1" dirty="0"/>
          </a:p>
        </p:txBody>
      </p:sp>
      <p:pic>
        <p:nvPicPr>
          <p:cNvPr id="9" name="Picture Placeholder 8" descr="A close up of a robot  Description automatically generated">
            <a:extLst>
              <a:ext uri="{FF2B5EF4-FFF2-40B4-BE49-F238E27FC236}">
                <a16:creationId xmlns:a16="http://schemas.microsoft.com/office/drawing/2014/main" id="{BB3C4262-D2B9-E7E2-6D15-DD347642A9A2}"/>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r="2875"/>
          <a:stretch/>
        </p:blipFill>
        <p:spPr>
          <a:xfrm>
            <a:off x="6481210" y="626020"/>
            <a:ext cx="5112274" cy="5283200"/>
          </a:xfrm>
        </p:spPr>
      </p:pic>
      <p:sp>
        <p:nvSpPr>
          <p:cNvPr id="5" name="Text Placeholder 4">
            <a:extLst>
              <a:ext uri="{FF2B5EF4-FFF2-40B4-BE49-F238E27FC236}">
                <a16:creationId xmlns:a16="http://schemas.microsoft.com/office/drawing/2014/main" id="{C4B9CCD9-9301-9629-D6A6-5E72E6EA874B}"/>
              </a:ext>
            </a:extLst>
          </p:cNvPr>
          <p:cNvSpPr>
            <a:spLocks noGrp="1"/>
          </p:cNvSpPr>
          <p:nvPr>
            <p:ph type="body" sz="quarter" idx="11"/>
          </p:nvPr>
        </p:nvSpPr>
        <p:spPr>
          <a:xfrm>
            <a:off x="809624" y="6379463"/>
            <a:ext cx="1183460" cy="257369"/>
          </a:xfrm>
        </p:spPr>
        <p:txBody>
          <a:bodyPr wrap="none">
            <a:spAutoFit/>
          </a:bodyPr>
          <a:lstStyle/>
          <a:p>
            <a:r>
              <a:rPr lang="sv-SE"/>
              <a:t>INTERNETSÄKERHET</a:t>
            </a:r>
            <a:endParaRPr lang="en-SE" dirty="0"/>
          </a:p>
        </p:txBody>
      </p:sp>
      <p:sp>
        <p:nvSpPr>
          <p:cNvPr id="10" name="TextBox 9">
            <a:extLst>
              <a:ext uri="{FF2B5EF4-FFF2-40B4-BE49-F238E27FC236}">
                <a16:creationId xmlns:a16="http://schemas.microsoft.com/office/drawing/2014/main" id="{CA63FC43-E75B-BED5-252A-97C3519B4EAD}"/>
              </a:ext>
            </a:extLst>
          </p:cNvPr>
          <p:cNvSpPr txBox="1"/>
          <p:nvPr/>
        </p:nvSpPr>
        <p:spPr>
          <a:xfrm>
            <a:off x="6481210" y="5909220"/>
            <a:ext cx="2446695" cy="276999"/>
          </a:xfrm>
          <a:prstGeom prst="rect">
            <a:avLst/>
          </a:prstGeom>
          <a:noFill/>
        </p:spPr>
        <p:txBody>
          <a:bodyPr wrap="none" rtlCol="0">
            <a:spAutoFit/>
          </a:bodyPr>
          <a:lstStyle/>
          <a:p>
            <a:r>
              <a:rPr lang="en-SE" sz="1200" dirty="0"/>
              <a:t>Skärmdump från internetkunskap.se</a:t>
            </a:r>
          </a:p>
        </p:txBody>
      </p:sp>
    </p:spTree>
    <p:extLst>
      <p:ext uri="{BB962C8B-B14F-4D97-AF65-F5344CB8AC3E}">
        <p14:creationId xmlns:p14="http://schemas.microsoft.com/office/powerpoint/2010/main" val="12559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dirty="0">
              <a:ea typeface="Arial" charset="0"/>
              <a:cs typeface="Calibri" panose="020F0502020204030204" pitchFamily="34" charset="0"/>
            </a:endParaRPr>
          </a:p>
          <a:p>
            <a:r>
              <a:rPr lang="sv-SE"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i="1" dirty="0">
                <a:ea typeface="Arial" charset="0"/>
                <a:cs typeface="Arial" charset="0"/>
              </a:rPr>
              <a:t>Alla kurser hittar du på </a:t>
            </a:r>
            <a:r>
              <a:rPr lang="sv-SE" sz="2000" i="1" dirty="0">
                <a:ea typeface="Arial" charset="0"/>
                <a:cs typeface="Arial" charset="0"/>
                <a:hlinkClick r:id="rId8"/>
              </a:rPr>
              <a:t>internetkunskap.se/snabbkurser &gt;&gt;</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  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9" cstate="email">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val="0"/>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20000"/>
              </a:lnSpc>
            </a:pPr>
            <a:r>
              <a:rPr lang="sv-SE" sz="2000" dirty="0">
                <a:latin typeface="Calibri" panose="020F0502020204030204" pitchFamily="34" charset="0"/>
              </a:rPr>
              <a:t>Beställ vår broschyr och sprid i ditt nätverk.</a:t>
            </a:r>
          </a:p>
          <a:p>
            <a:pPr>
              <a:lnSpc>
                <a:spcPct val="120000"/>
              </a:lnSpc>
            </a:pPr>
            <a:r>
              <a:rPr lang="sv-SE" sz="2000" dirty="0">
                <a:latin typeface="Calibri" panose="020F0502020204030204" pitchFamily="34" charset="0"/>
              </a:rPr>
              <a:t>Broschyren innehåller information om hur de vanligaste bedrägerierna går till och hur du kan skydda dig.</a:t>
            </a:r>
          </a:p>
          <a:p>
            <a:pPr>
              <a:lnSpc>
                <a:spcPct val="120000"/>
              </a:lnSpc>
            </a:pPr>
            <a:r>
              <a:rPr lang="sv-SE" sz="2000" dirty="0">
                <a:latin typeface="Calibri" panose="020F0502020204030204" pitchFamily="34" charset="0"/>
              </a:rPr>
              <a:t>Broschyren är kostnadsfri och finns på svenska, engelska och arabiska.</a:t>
            </a:r>
          </a:p>
          <a:p>
            <a:pPr>
              <a:lnSpc>
                <a:spcPct val="12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  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8CB5-3C71-FFF5-FEEB-79CD994E10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28C576-0A05-327D-3B5E-0B66206C0242}"/>
              </a:ext>
            </a:extLst>
          </p:cNvPr>
          <p:cNvSpPr>
            <a:spLocks noGrp="1"/>
          </p:cNvSpPr>
          <p:nvPr>
            <p:ph type="title"/>
          </p:nvPr>
        </p:nvSpPr>
        <p:spPr/>
        <p:txBody>
          <a:bodyPr/>
          <a:lstStyle/>
          <a:p>
            <a:r>
              <a:rPr lang="sv-SE" dirty="0"/>
              <a:t>EXEMPEL 4: SÅ HÄR LURAR BEDRAGARNA DIG</a:t>
            </a:r>
          </a:p>
        </p:txBody>
      </p:sp>
      <p:pic>
        <p:nvPicPr>
          <p:cNvPr id="5" name="Platshållare för bild 4">
            <a:extLst>
              <a:ext uri="{FF2B5EF4-FFF2-40B4-BE49-F238E27FC236}">
                <a16:creationId xmlns:a16="http://schemas.microsoft.com/office/drawing/2014/main" id="{9E07C50F-C720-547F-F0E3-453947369E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24" t="1507" r="3460" b="266"/>
          <a:stretch/>
        </p:blipFill>
        <p:spPr>
          <a:xfrm>
            <a:off x="1749993" y="1242882"/>
            <a:ext cx="8692013" cy="4372235"/>
          </a:xfrm>
        </p:spPr>
      </p:pic>
      <p:sp>
        <p:nvSpPr>
          <p:cNvPr id="7" name="Platshållare för text 2">
            <a:extLst>
              <a:ext uri="{FF2B5EF4-FFF2-40B4-BE49-F238E27FC236}">
                <a16:creationId xmlns:a16="http://schemas.microsoft.com/office/drawing/2014/main" id="{1C715BA4-EFC4-9F2F-61BC-A9322E5E9193}"/>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18902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2526</TotalTime>
  <Words>3401</Words>
  <Application>Microsoft Office PowerPoint</Application>
  <PresentationFormat>Bredbild</PresentationFormat>
  <Paragraphs>366</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Calibri Light</vt:lpstr>
      <vt:lpstr>HK Grotesk</vt:lpstr>
      <vt:lpstr>Office-tema</vt:lpstr>
      <vt:lpstr>INTERNETSÄKERHET</vt:lpstr>
      <vt:lpstr>INTERNETSTIFTELSEN</vt:lpstr>
      <vt:lpstr>BLUFFMEJL OCH SMS – VANLIGASTE BEDRÄGERIFÖRSÖKET</vt:lpstr>
      <vt:lpstr>SÅ HÄR LURAR BEDRAGARNA DIG</vt:lpstr>
      <vt:lpstr>EXEMPEL 1: SÅ HÄR LURAR BEDRAGARNA DIG</vt:lpstr>
      <vt:lpstr>EXEMPEL 2: SÅ HÄR LURAR BEDRAGARNA DIG</vt:lpstr>
      <vt:lpstr>EXEMPEL 3: SÅ HÄR LURAR BEDRAGARNA DIG</vt:lpstr>
      <vt:lpstr>EXEMPEL 4: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EXEMPEL: SPOOFING</vt:lpstr>
      <vt:lpstr>FÖRDJUPNING: PODD OCH ARTIKEL</vt:lpstr>
      <vt:lpstr>TIPS 5 </vt:lpstr>
      <vt:lpstr>EXEMPEL: FALSK ANNONS</vt:lpstr>
      <vt:lpstr>EXEMPEL 3: FALSK VIRUSVARNING</vt:lpstr>
      <vt:lpstr>TIPS 6</vt:lpstr>
      <vt:lpstr>TIPS 7</vt:lpstr>
      <vt:lpstr>AI OCH BEDRÄGERIER</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39</cp:revision>
  <dcterms:created xsi:type="dcterms:W3CDTF">2023-02-28T12:26:20Z</dcterms:created>
  <dcterms:modified xsi:type="dcterms:W3CDTF">2024-09-24T13:17:20Z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3b1a09-b542-4fe0-b34d-fbe9ffe8d124_Enabled">
    <vt:lpwstr>true</vt:lpwstr>
  </property>
  <property fmtid="{D5CDD505-2E9C-101B-9397-08002B2CF9AE}" pid="3" name="MSIP_Label_5d3b1a09-b542-4fe0-b34d-fbe9ffe8d124_SetDate">
    <vt:lpwstr>2023-09-25T09:08:06Z</vt:lpwstr>
  </property>
  <property fmtid="{D5CDD505-2E9C-101B-9397-08002B2CF9AE}" pid="4" name="MSIP_Label_5d3b1a09-b542-4fe0-b34d-fbe9ffe8d124_Method">
    <vt:lpwstr>Standard</vt:lpwstr>
  </property>
  <property fmtid="{D5CDD505-2E9C-101B-9397-08002B2CF9AE}" pid="5" name="MSIP_Label_5d3b1a09-b542-4fe0-b34d-fbe9ffe8d124_Name">
    <vt:lpwstr>defa4170-0d19-0005-0004-bc88714345d2</vt:lpwstr>
  </property>
  <property fmtid="{D5CDD505-2E9C-101B-9397-08002B2CF9AE}" pid="6" name="MSIP_Label_5d3b1a09-b542-4fe0-b34d-fbe9ffe8d124_SiteId">
    <vt:lpwstr>c2aa68f8-18f3-48ae-81ba-02301d121d9a</vt:lpwstr>
  </property>
  <property fmtid="{D5CDD505-2E9C-101B-9397-08002B2CF9AE}" pid="7" name="MSIP_Label_5d3b1a09-b542-4fe0-b34d-fbe9ffe8d124_ActionId">
    <vt:lpwstr>399ed20f-71bb-4b24-a3d7-7f52791e4942</vt:lpwstr>
  </property>
  <property fmtid="{D5CDD505-2E9C-101B-9397-08002B2CF9AE}" pid="8" name="MSIP_Label_5d3b1a09-b542-4fe0-b34d-fbe9ffe8d124_ContentBits">
    <vt:lpwstr>0</vt:lpwstr>
  </property>
</Properties>
</file>