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3" r:id="rId2"/>
    <p:sldId id="264" r:id="rId3"/>
    <p:sldId id="261" r:id="rId4"/>
    <p:sldId id="283" r:id="rId5"/>
    <p:sldId id="287" r:id="rId6"/>
    <p:sldId id="310" r:id="rId7"/>
    <p:sldId id="288" r:id="rId8"/>
    <p:sldId id="289" r:id="rId9"/>
    <p:sldId id="290" r:id="rId10"/>
    <p:sldId id="291" r:id="rId11"/>
    <p:sldId id="292" r:id="rId12"/>
    <p:sldId id="308" r:id="rId13"/>
    <p:sldId id="286" r:id="rId14"/>
    <p:sldId id="293" r:id="rId15"/>
    <p:sldId id="294" r:id="rId16"/>
    <p:sldId id="272"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056"/>
    <a:srgbClr val="DB9B3D"/>
    <a:srgbClr val="F5D162"/>
    <a:srgbClr val="E05040"/>
    <a:srgbClr val="E37D61"/>
    <a:srgbClr val="44999C"/>
    <a:srgbClr val="00A780"/>
    <a:srgbClr val="404040"/>
    <a:srgbClr val="91CAAF"/>
    <a:srgbClr val="00AA8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8" autoAdjust="0"/>
    <p:restoredTop sz="78281" autoAdjust="0"/>
  </p:normalViewPr>
  <p:slideViewPr>
    <p:cSldViewPr snapToGrid="0" showGuides="1">
      <p:cViewPr varScale="1">
        <p:scale>
          <a:sx n="57" d="100"/>
          <a:sy n="57" d="100"/>
        </p:scale>
        <p:origin x="976" y="48"/>
      </p:cViewPr>
      <p:guideLst>
        <p:guide orient="horz" pos="2160"/>
        <p:guide pos="3863"/>
      </p:guideLst>
    </p:cSldViewPr>
  </p:slideViewPr>
  <p:notesTextViewPr>
    <p:cViewPr>
      <p:scale>
        <a:sx n="1" d="1"/>
        <a:sy n="1" d="1"/>
      </p:scale>
      <p:origin x="0" y="0"/>
    </p:cViewPr>
  </p:notesTextViewPr>
  <p:notesViewPr>
    <p:cSldViewPr snapToGrid="0">
      <p:cViewPr varScale="1">
        <p:scale>
          <a:sx n="56" d="100"/>
          <a:sy n="56" d="100"/>
        </p:scale>
        <p:origin x="2588"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1"/>
          <c:order val="0"/>
          <c:tx>
            <c:strRef>
              <c:f>Blad1!$C$1</c:f>
              <c:strCache>
                <c:ptCount val="1"/>
                <c:pt idx="0">
                  <c:v>Sparat kapital</c:v>
                </c:pt>
              </c:strCache>
            </c:strRef>
          </c:tx>
          <c:spPr>
            <a:solidFill>
              <a:schemeClr val="accent2"/>
            </a:solidFill>
            <a:ln>
              <a:noFill/>
            </a:ln>
            <a:effectLst/>
          </c:spPr>
          <c:invertIfNegative val="0"/>
          <c:val>
            <c:numRef>
              <c:f>Blad1!$C$2:$C$41</c:f>
              <c:numCache>
                <c:formatCode>0.00</c:formatCode>
                <c:ptCount val="40"/>
                <c:pt idx="0">
                  <c:v>6000</c:v>
                </c:pt>
                <c:pt idx="1">
                  <c:v>12000</c:v>
                </c:pt>
                <c:pt idx="2">
                  <c:v>18000</c:v>
                </c:pt>
                <c:pt idx="3">
                  <c:v>24000</c:v>
                </c:pt>
                <c:pt idx="4">
                  <c:v>30000</c:v>
                </c:pt>
                <c:pt idx="5">
                  <c:v>36000</c:v>
                </c:pt>
                <c:pt idx="6">
                  <c:v>42000</c:v>
                </c:pt>
                <c:pt idx="7">
                  <c:v>48000</c:v>
                </c:pt>
                <c:pt idx="8">
                  <c:v>54000</c:v>
                </c:pt>
                <c:pt idx="9">
                  <c:v>60000</c:v>
                </c:pt>
                <c:pt idx="10">
                  <c:v>66000</c:v>
                </c:pt>
                <c:pt idx="11">
                  <c:v>72000</c:v>
                </c:pt>
                <c:pt idx="12">
                  <c:v>78000</c:v>
                </c:pt>
                <c:pt idx="13">
                  <c:v>84000</c:v>
                </c:pt>
                <c:pt idx="14">
                  <c:v>90000</c:v>
                </c:pt>
                <c:pt idx="15">
                  <c:v>96000</c:v>
                </c:pt>
                <c:pt idx="16">
                  <c:v>102000</c:v>
                </c:pt>
                <c:pt idx="17">
                  <c:v>108000</c:v>
                </c:pt>
                <c:pt idx="18">
                  <c:v>114000</c:v>
                </c:pt>
                <c:pt idx="19">
                  <c:v>120000</c:v>
                </c:pt>
                <c:pt idx="20">
                  <c:v>126000</c:v>
                </c:pt>
                <c:pt idx="21">
                  <c:v>132000</c:v>
                </c:pt>
                <c:pt idx="22">
                  <c:v>138000</c:v>
                </c:pt>
                <c:pt idx="23">
                  <c:v>144000</c:v>
                </c:pt>
                <c:pt idx="24">
                  <c:v>150000</c:v>
                </c:pt>
                <c:pt idx="25">
                  <c:v>156000</c:v>
                </c:pt>
                <c:pt idx="26">
                  <c:v>162000</c:v>
                </c:pt>
                <c:pt idx="27">
                  <c:v>168000</c:v>
                </c:pt>
                <c:pt idx="28">
                  <c:v>174000</c:v>
                </c:pt>
                <c:pt idx="29">
                  <c:v>180000</c:v>
                </c:pt>
                <c:pt idx="30">
                  <c:v>186000</c:v>
                </c:pt>
                <c:pt idx="31">
                  <c:v>192000</c:v>
                </c:pt>
                <c:pt idx="32">
                  <c:v>198000</c:v>
                </c:pt>
                <c:pt idx="33">
                  <c:v>204000</c:v>
                </c:pt>
                <c:pt idx="34">
                  <c:v>210000</c:v>
                </c:pt>
                <c:pt idx="35">
                  <c:v>216000</c:v>
                </c:pt>
                <c:pt idx="36">
                  <c:v>222000</c:v>
                </c:pt>
                <c:pt idx="37">
                  <c:v>228000</c:v>
                </c:pt>
                <c:pt idx="38">
                  <c:v>234000</c:v>
                </c:pt>
                <c:pt idx="39">
                  <c:v>240000</c:v>
                </c:pt>
              </c:numCache>
            </c:numRef>
          </c:val>
          <c:extLst>
            <c:ext xmlns:c16="http://schemas.microsoft.com/office/drawing/2014/chart" uri="{C3380CC4-5D6E-409C-BE32-E72D297353CC}">
              <c16:uniqueId val="{00000000-2C07-47FA-83DE-AE5DCF5F66B1}"/>
            </c:ext>
          </c:extLst>
        </c:ser>
        <c:ser>
          <c:idx val="0"/>
          <c:order val="1"/>
          <c:tx>
            <c:strRef>
              <c:f>Blad1!$B$1</c:f>
              <c:strCache>
                <c:ptCount val="1"/>
                <c:pt idx="0">
                  <c:v>Avkastning</c:v>
                </c:pt>
              </c:strCache>
            </c:strRef>
          </c:tx>
          <c:spPr>
            <a:solidFill>
              <a:schemeClr val="accent1"/>
            </a:solidFill>
            <a:ln>
              <a:noFill/>
            </a:ln>
            <a:effectLst/>
          </c:spPr>
          <c:invertIfNegative val="0"/>
          <c:val>
            <c:numRef>
              <c:f>Blad1!$B$2:$B$41</c:f>
              <c:numCache>
                <c:formatCode>0.00</c:formatCode>
                <c:ptCount val="40"/>
                <c:pt idx="0">
                  <c:v>190</c:v>
                </c:pt>
                <c:pt idx="1">
                  <c:v>813</c:v>
                </c:pt>
                <c:pt idx="2">
                  <c:v>1900</c:v>
                </c:pt>
                <c:pt idx="3">
                  <c:v>3483</c:v>
                </c:pt>
                <c:pt idx="4">
                  <c:v>5597</c:v>
                </c:pt>
                <c:pt idx="5">
                  <c:v>8279</c:v>
                </c:pt>
                <c:pt idx="6">
                  <c:v>11569</c:v>
                </c:pt>
                <c:pt idx="7">
                  <c:v>15509</c:v>
                </c:pt>
                <c:pt idx="8">
                  <c:v>20145</c:v>
                </c:pt>
                <c:pt idx="9">
                  <c:v>25525</c:v>
                </c:pt>
                <c:pt idx="10">
                  <c:v>31702</c:v>
                </c:pt>
                <c:pt idx="11">
                  <c:v>38732</c:v>
                </c:pt>
                <c:pt idx="12">
                  <c:v>46673</c:v>
                </c:pt>
                <c:pt idx="13">
                  <c:v>55590</c:v>
                </c:pt>
                <c:pt idx="14">
                  <c:v>65552</c:v>
                </c:pt>
                <c:pt idx="15">
                  <c:v>76631</c:v>
                </c:pt>
                <c:pt idx="16">
                  <c:v>88905</c:v>
                </c:pt>
                <c:pt idx="17">
                  <c:v>102459</c:v>
                </c:pt>
                <c:pt idx="18">
                  <c:v>117381</c:v>
                </c:pt>
                <c:pt idx="19">
                  <c:v>133768</c:v>
                </c:pt>
                <c:pt idx="20">
                  <c:v>151722</c:v>
                </c:pt>
                <c:pt idx="21">
                  <c:v>171352</c:v>
                </c:pt>
                <c:pt idx="22">
                  <c:v>192777</c:v>
                </c:pt>
                <c:pt idx="23">
                  <c:v>216122</c:v>
                </c:pt>
                <c:pt idx="24">
                  <c:v>241520</c:v>
                </c:pt>
                <c:pt idx="25">
                  <c:v>269117</c:v>
                </c:pt>
                <c:pt idx="26">
                  <c:v>299065</c:v>
                </c:pt>
                <c:pt idx="27">
                  <c:v>331530</c:v>
                </c:pt>
                <c:pt idx="28">
                  <c:v>366687</c:v>
                </c:pt>
                <c:pt idx="29">
                  <c:v>404726</c:v>
                </c:pt>
                <c:pt idx="30">
                  <c:v>445847</c:v>
                </c:pt>
                <c:pt idx="31">
                  <c:v>490266</c:v>
                </c:pt>
                <c:pt idx="32">
                  <c:v>538215</c:v>
                </c:pt>
                <c:pt idx="33">
                  <c:v>589940</c:v>
                </c:pt>
                <c:pt idx="34">
                  <c:v>645706</c:v>
                </c:pt>
                <c:pt idx="35">
                  <c:v>705796</c:v>
                </c:pt>
                <c:pt idx="36">
                  <c:v>770512</c:v>
                </c:pt>
                <c:pt idx="37">
                  <c:v>840178</c:v>
                </c:pt>
                <c:pt idx="38">
                  <c:v>915140</c:v>
                </c:pt>
                <c:pt idx="39">
                  <c:v>995771</c:v>
                </c:pt>
              </c:numCache>
            </c:numRef>
          </c:val>
          <c:extLst>
            <c:ext xmlns:c16="http://schemas.microsoft.com/office/drawing/2014/chart" uri="{C3380CC4-5D6E-409C-BE32-E72D297353CC}">
              <c16:uniqueId val="{00000001-2C07-47FA-83DE-AE5DCF5F66B1}"/>
            </c:ext>
          </c:extLst>
        </c:ser>
        <c:dLbls>
          <c:showLegendKey val="0"/>
          <c:showVal val="0"/>
          <c:showCatName val="0"/>
          <c:showSerName val="0"/>
          <c:showPercent val="0"/>
          <c:showBubbleSize val="0"/>
        </c:dLbls>
        <c:gapWidth val="150"/>
        <c:overlap val="100"/>
        <c:axId val="1114671152"/>
        <c:axId val="1114671480"/>
      </c:barChart>
      <c:catAx>
        <c:axId val="1114671152"/>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114671480"/>
        <c:crosses val="autoZero"/>
        <c:auto val="1"/>
        <c:lblAlgn val="ctr"/>
        <c:lblOffset val="100"/>
        <c:noMultiLvlLbl val="0"/>
      </c:catAx>
      <c:valAx>
        <c:axId val="1114671480"/>
        <c:scaling>
          <c:orientation val="minMax"/>
          <c:max val="1300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114671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A4D8E2"/>
            </a:solidFill>
          </c:spPr>
          <c:dPt>
            <c:idx val="0"/>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623-4F20-829D-895FA97A4F25}"/>
              </c:ext>
            </c:extLst>
          </c:dPt>
          <c:dPt>
            <c:idx val="1"/>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623-4F20-829D-895FA97A4F25}"/>
              </c:ext>
            </c:extLst>
          </c:dPt>
          <c:cat>
            <c:strRef>
              <c:f>Blad3!$F$11:$F$12</c:f>
              <c:strCache>
                <c:ptCount val="2"/>
                <c:pt idx="0">
                  <c:v>Börsen</c:v>
                </c:pt>
                <c:pt idx="1">
                  <c:v>Sparkonto</c:v>
                </c:pt>
              </c:strCache>
            </c:strRef>
          </c:cat>
          <c:val>
            <c:numRef>
              <c:f>Blad3!$G$11:$G$12</c:f>
              <c:numCache>
                <c:formatCode>0%</c:formatCode>
                <c:ptCount val="2"/>
                <c:pt idx="0">
                  <c:v>0.4</c:v>
                </c:pt>
                <c:pt idx="1">
                  <c:v>0.6</c:v>
                </c:pt>
              </c:numCache>
            </c:numRef>
          </c:val>
          <c:extLst>
            <c:ext xmlns:c16="http://schemas.microsoft.com/office/drawing/2014/chart" uri="{C3380CC4-5D6E-409C-BE32-E72D297353CC}">
              <c16:uniqueId val="{00000004-5623-4F20-829D-895FA97A4F25}"/>
            </c:ext>
          </c:extLst>
        </c:ser>
        <c:dLbls>
          <c:showLegendKey val="0"/>
          <c:showVal val="0"/>
          <c:showCatName val="0"/>
          <c:showSerName val="0"/>
          <c:showPercent val="0"/>
          <c:showBubbleSize val="0"/>
          <c:showLeaderLines val="1"/>
        </c:dLbls>
        <c:firstSliceAng val="360"/>
      </c:pieChart>
      <c:spPr>
        <a:noFill/>
        <a:ln>
          <a:noFill/>
        </a:ln>
        <a:effectLst/>
      </c:spPr>
    </c:plotArea>
    <c:legend>
      <c:legendPos val="r"/>
      <c:layout>
        <c:manualLayout>
          <c:xMode val="edge"/>
          <c:yMode val="edge"/>
          <c:x val="0.66028467585987338"/>
          <c:y val="0.17321939728220651"/>
          <c:w val="0.33971532414012656"/>
          <c:h val="0.33876206546426674"/>
        </c:manualLayout>
      </c:layout>
      <c:overlay val="0"/>
      <c:txPr>
        <a:bodyPr/>
        <a:lstStyle/>
        <a:p>
          <a:pPr>
            <a:defRPr sz="1800"/>
          </a:pPr>
          <a:endParaRPr lang="sv-SE"/>
        </a:p>
      </c:txPr>
    </c:legend>
    <c:plotVisOnly val="1"/>
    <c:dispBlanksAs val="gap"/>
    <c:showDLblsOverMax val="0"/>
  </c:chart>
  <c:spPr>
    <a:noFill/>
    <a:ln>
      <a:noFill/>
    </a:ln>
    <a:effectLst/>
  </c:spPr>
  <c:txPr>
    <a:bodyPr/>
    <a:lstStyle/>
    <a:p>
      <a:pPr>
        <a:defRPr/>
      </a:pPr>
      <a:endParaRPr lang="sv-SE"/>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A4D8E2"/>
            </a:solidFill>
          </c:spPr>
          <c:dPt>
            <c:idx val="0"/>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7F9-423E-90C5-60FB15C10ADC}"/>
              </c:ext>
            </c:extLst>
          </c:dPt>
          <c:dPt>
            <c:idx val="1"/>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7F9-423E-90C5-60FB15C10ADC}"/>
              </c:ext>
            </c:extLst>
          </c:dPt>
          <c:cat>
            <c:strRef>
              <c:f>Blad3!$F$17:$F$18</c:f>
              <c:strCache>
                <c:ptCount val="2"/>
                <c:pt idx="0">
                  <c:v>Börsen</c:v>
                </c:pt>
                <c:pt idx="1">
                  <c:v>Sparkonto</c:v>
                </c:pt>
              </c:strCache>
            </c:strRef>
          </c:cat>
          <c:val>
            <c:numRef>
              <c:f>Blad3!$G$17:$G$18</c:f>
              <c:numCache>
                <c:formatCode>0%</c:formatCode>
                <c:ptCount val="2"/>
                <c:pt idx="0">
                  <c:v>0.8</c:v>
                </c:pt>
                <c:pt idx="1">
                  <c:v>0.2</c:v>
                </c:pt>
              </c:numCache>
            </c:numRef>
          </c:val>
          <c:extLst>
            <c:ext xmlns:c16="http://schemas.microsoft.com/office/drawing/2014/chart" uri="{C3380CC4-5D6E-409C-BE32-E72D297353CC}">
              <c16:uniqueId val="{00000004-87F9-423E-90C5-60FB15C10AD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A4D8E2"/>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FEA-4412-8F3B-5DD1BBD5FF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FEA-4412-8F3B-5DD1BBD5FFC8}"/>
              </c:ext>
            </c:extLst>
          </c:dPt>
          <c:dPt>
            <c:idx val="2"/>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5-5FEA-4412-8F3B-5DD1BBD5FFC8}"/>
              </c:ext>
            </c:extLst>
          </c:dPt>
          <c:dLbls>
            <c:dLbl>
              <c:idx val="0"/>
              <c:layout>
                <c:manualLayout>
                  <c:x val="-0.18930026319691279"/>
                  <c:y val="4.1331442395928925E-3"/>
                </c:manualLayout>
              </c:layout>
              <c:tx>
                <c:rich>
                  <a:bodyPr/>
                  <a:lstStyle/>
                  <a:p>
                    <a:fld id="{999D95D5-0256-420D-B0A9-F21B41DD48FE}" type="VALUE">
                      <a:rPr lang="en-US" b="0">
                        <a:solidFill>
                          <a:schemeClr val="tx1"/>
                        </a:solidFill>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FEA-4412-8F3B-5DD1BBD5FFC8}"/>
                </c:ext>
              </c:extLst>
            </c:dLbl>
            <c:dLbl>
              <c:idx val="1"/>
              <c:layout>
                <c:manualLayout>
                  <c:x val="0.16852148949956544"/>
                  <c:y val="-8.2883123383665644E-2"/>
                </c:manualLayout>
              </c:layout>
              <c:tx>
                <c:rich>
                  <a:bodyPr/>
                  <a:lstStyle/>
                  <a:p>
                    <a:fld id="{7DD8248B-028E-47EB-BE6E-9B2868FBAE2D}" type="VALUE">
                      <a:rPr lang="en-US" b="0">
                        <a:solidFill>
                          <a:schemeClr val="tx1"/>
                        </a:solidFill>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FEA-4412-8F3B-5DD1BBD5FFC8}"/>
                </c:ext>
              </c:extLst>
            </c:dLbl>
            <c:dLbl>
              <c:idx val="2"/>
              <c:tx>
                <c:rich>
                  <a:bodyPr/>
                  <a:lstStyle/>
                  <a:p>
                    <a:fld id="{8EB1E3D4-B41E-4F77-AFE4-BFCAA2F89D18}" type="VALUE">
                      <a:rPr lang="en-US" b="0">
                        <a:solidFill>
                          <a:schemeClr val="tx1"/>
                        </a:solidFill>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FEA-4412-8F3B-5DD1BBD5FFC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Helvetica" panose="020B0604020202020204" pitchFamily="34" charset="0"/>
                  </a:defRPr>
                </a:pPr>
                <a:endParaRPr lang="sv-S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Sheet2!$B$6:$B$8</c:f>
              <c:strCache>
                <c:ptCount val="3"/>
                <c:pt idx="0">
                  <c:v>Globalfond</c:v>
                </c:pt>
                <c:pt idx="1">
                  <c:v>Sverigefond</c:v>
                </c:pt>
                <c:pt idx="2">
                  <c:v>Tillväxtmarknadsfond</c:v>
                </c:pt>
              </c:strCache>
            </c:strRef>
          </c:cat>
          <c:val>
            <c:numRef>
              <c:f>Sheet2!$C$6:$C$8</c:f>
              <c:numCache>
                <c:formatCode>0%</c:formatCode>
                <c:ptCount val="3"/>
                <c:pt idx="0">
                  <c:v>0.5</c:v>
                </c:pt>
                <c:pt idx="1">
                  <c:v>0.35</c:v>
                </c:pt>
                <c:pt idx="2">
                  <c:v>0.15</c:v>
                </c:pt>
              </c:numCache>
            </c:numRef>
          </c:val>
          <c:extLst>
            <c:ext xmlns:c16="http://schemas.microsoft.com/office/drawing/2014/chart" uri="{C3380CC4-5D6E-409C-BE32-E72D297353CC}">
              <c16:uniqueId val="{00000006-5FEA-4412-8F3B-5DD1BBD5FFC8}"/>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78314986535182"/>
          <c:y val="0.25658453460901004"/>
          <c:w val="0.34216850134648175"/>
          <c:h val="0.48683058513258248"/>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Helvetica" panose="020B0604020202020204" pitchFamily="34" charset="0"/>
            </a:defRPr>
          </a:pPr>
          <a:endParaRPr lang="sv-SE"/>
        </a:p>
      </c:txPr>
    </c:legend>
    <c:plotVisOnly val="1"/>
    <c:dispBlanksAs val="gap"/>
    <c:showDLblsOverMax val="0"/>
  </c:chart>
  <c:spPr>
    <a:noFill/>
    <a:ln>
      <a:noFill/>
    </a:ln>
    <a:effectLst/>
  </c:spPr>
  <c:txPr>
    <a:bodyPr/>
    <a:lstStyle/>
    <a:p>
      <a:pPr>
        <a:defRPr/>
      </a:pPr>
      <a:endParaRPr lang="sv-SE"/>
    </a:p>
  </c:tx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E71-45B1-94D8-EF5826F49E3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E71-45B1-94D8-EF5826F49E3E}"/>
              </c:ext>
            </c:extLst>
          </c:dPt>
          <c:dPt>
            <c:idx val="2"/>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5-DE71-45B1-94D8-EF5826F49E3E}"/>
              </c:ext>
            </c:extLst>
          </c:dPt>
          <c:dPt>
            <c:idx val="3"/>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7-DE71-45B1-94D8-EF5826F49E3E}"/>
              </c:ext>
            </c:extLst>
          </c:dPt>
          <c:dPt>
            <c:idx val="4"/>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9-DE71-45B1-94D8-EF5826F49E3E}"/>
              </c:ext>
            </c:extLst>
          </c:dPt>
          <c:dPt>
            <c:idx val="5"/>
            <c:bubble3D val="0"/>
            <c:spPr>
              <a:solidFill>
                <a:srgbClr val="FF6699">
                  <a:alpha val="32941"/>
                </a:srgbClr>
              </a:solidFill>
              <a:ln w="19050">
                <a:solidFill>
                  <a:schemeClr val="lt1"/>
                </a:solidFill>
              </a:ln>
              <a:effectLst/>
            </c:spPr>
            <c:extLst>
              <c:ext xmlns:c16="http://schemas.microsoft.com/office/drawing/2014/chart" uri="{C3380CC4-5D6E-409C-BE32-E72D297353CC}">
                <c16:uniqueId val="{0000000B-DE71-45B1-94D8-EF5826F49E3E}"/>
              </c:ext>
            </c:extLst>
          </c:dPt>
          <c:dLbls>
            <c:dLbl>
              <c:idx val="0"/>
              <c:layout>
                <c:manualLayout>
                  <c:x val="-0.15679092769819752"/>
                  <c:y val="8.0767459953108384E-2"/>
                </c:manualLayout>
              </c:layout>
              <c:tx>
                <c:rich>
                  <a:bodyPr/>
                  <a:lstStyle/>
                  <a:p>
                    <a:fld id="{E0BBDFD5-2588-4C69-B77F-8FD552D81851}" type="VALUE">
                      <a:rPr lang="en-US" b="0">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E71-45B1-94D8-EF5826F49E3E}"/>
                </c:ext>
              </c:extLst>
            </c:dLbl>
            <c:dLbl>
              <c:idx val="1"/>
              <c:layout>
                <c:manualLayout>
                  <c:x val="7.8967096929298708E-2"/>
                  <c:y val="-0.20300822563253534"/>
                </c:manualLayout>
              </c:layout>
              <c:tx>
                <c:rich>
                  <a:bodyPr/>
                  <a:lstStyle/>
                  <a:p>
                    <a:fld id="{3D72B0C9-ACA0-4A02-AB31-06EB7FA0B874}" type="VALUE">
                      <a:rPr lang="en-US" b="0">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E71-45B1-94D8-EF5826F49E3E}"/>
                </c:ext>
              </c:extLst>
            </c:dLbl>
            <c:dLbl>
              <c:idx val="2"/>
              <c:tx>
                <c:rich>
                  <a:bodyPr/>
                  <a:lstStyle/>
                  <a:p>
                    <a:fld id="{49C3D9A1-578A-49D6-92B2-D8B45BEAB853}" type="VALUE">
                      <a:rPr lang="en-US" b="0">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E71-45B1-94D8-EF5826F49E3E}"/>
                </c:ext>
              </c:extLst>
            </c:dLbl>
            <c:dLbl>
              <c:idx val="3"/>
              <c:tx>
                <c:rich>
                  <a:bodyPr/>
                  <a:lstStyle/>
                  <a:p>
                    <a:fld id="{01A2D851-1E77-4616-B9C8-E09CC57ECF3A}" type="VALUE">
                      <a:rPr lang="en-US" b="0"/>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E71-45B1-94D8-EF5826F49E3E}"/>
                </c:ext>
              </c:extLst>
            </c:dLbl>
            <c:dLbl>
              <c:idx val="4"/>
              <c:tx>
                <c:rich>
                  <a:bodyPr/>
                  <a:lstStyle/>
                  <a:p>
                    <a:fld id="{DF4066C4-3848-4116-9862-1DD609DB18D8}" type="VALUE">
                      <a:rPr lang="en-US" b="0"/>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E71-45B1-94D8-EF5826F49E3E}"/>
                </c:ext>
              </c:extLst>
            </c:dLbl>
            <c:dLbl>
              <c:idx val="5"/>
              <c:tx>
                <c:rich>
                  <a:bodyPr/>
                  <a:lstStyle/>
                  <a:p>
                    <a:fld id="{0C4FB7F7-7F49-40F8-AB96-2E22242F6606}" type="VALUE">
                      <a:rPr lang="en-US" b="0"/>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E71-45B1-94D8-EF5826F49E3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Helvetica" panose="020B0604020202020204" pitchFamily="34" charset="0"/>
                  </a:defRPr>
                </a:pPr>
                <a:endParaRPr lang="sv-SE"/>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Sheet2!$B$12:$B$17</c:f>
              <c:strCache>
                <c:ptCount val="6"/>
                <c:pt idx="0">
                  <c:v>Globalfond</c:v>
                </c:pt>
                <c:pt idx="1">
                  <c:v>Sverigefond</c:v>
                </c:pt>
                <c:pt idx="2">
                  <c:v>Tillväxtmarknadsfond</c:v>
                </c:pt>
                <c:pt idx="3">
                  <c:v>Branchsfond 1 </c:v>
                </c:pt>
                <c:pt idx="4">
                  <c:v>Branschfond 2</c:v>
                </c:pt>
                <c:pt idx="5">
                  <c:v>Branschfond 3</c:v>
                </c:pt>
              </c:strCache>
            </c:strRef>
          </c:cat>
          <c:val>
            <c:numRef>
              <c:f>Sheet2!$C$12:$C$17</c:f>
              <c:numCache>
                <c:formatCode>0%</c:formatCode>
                <c:ptCount val="6"/>
                <c:pt idx="0">
                  <c:v>0.4</c:v>
                </c:pt>
                <c:pt idx="1">
                  <c:v>0.3</c:v>
                </c:pt>
                <c:pt idx="2">
                  <c:v>0.15</c:v>
                </c:pt>
                <c:pt idx="3">
                  <c:v>0.05</c:v>
                </c:pt>
                <c:pt idx="4">
                  <c:v>0.05</c:v>
                </c:pt>
                <c:pt idx="5">
                  <c:v>0.05</c:v>
                </c:pt>
              </c:numCache>
            </c:numRef>
          </c:val>
          <c:extLst>
            <c:ext xmlns:c16="http://schemas.microsoft.com/office/drawing/2014/chart" uri="{C3380CC4-5D6E-409C-BE32-E72D297353CC}">
              <c16:uniqueId val="{0000000C-DE71-45B1-94D8-EF5826F49E3E}"/>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0.56316158313665765"/>
          <c:y val="0.18608629347579625"/>
          <c:w val="0.4368384168633424"/>
          <c:h val="0.5839299243995376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5D0626-7EF0-4A1C-BF2A-CB76E721DE9A}" type="doc">
      <dgm:prSet loTypeId="urn:microsoft.com/office/officeart/2005/8/layout/vProcess5" loCatId="process" qsTypeId="urn:microsoft.com/office/officeart/2005/8/quickstyle/simple2" qsCatId="simple" csTypeId="urn:microsoft.com/office/officeart/2005/8/colors/accent2_2" csCatId="accent2" phldr="1"/>
      <dgm:spPr/>
      <dgm:t>
        <a:bodyPr/>
        <a:lstStyle/>
        <a:p>
          <a:endParaRPr lang="en-US"/>
        </a:p>
      </dgm:t>
    </dgm:pt>
    <dgm:pt modelId="{8249EFE8-C2B9-4F2E-9BC3-47DE5D27D47D}">
      <dgm:prSet custT="1"/>
      <dgm:spPr>
        <a:solidFill>
          <a:schemeClr val="accent1"/>
        </a:solidFill>
        <a:ln>
          <a:solidFill>
            <a:schemeClr val="bg1"/>
          </a:solidFill>
        </a:ln>
      </dgm:spPr>
      <dgm:t>
        <a:bodyPr/>
        <a:lstStyle/>
        <a:p>
          <a:r>
            <a:rPr lang="en-US" sz="2800" dirty="0">
              <a:solidFill>
                <a:schemeClr val="tx1"/>
              </a:solidFill>
              <a:latin typeface="+mn-lt"/>
            </a:rPr>
            <a:t>Kapitalflöden</a:t>
          </a:r>
        </a:p>
      </dgm:t>
    </dgm:pt>
    <dgm:pt modelId="{8BA610C4-4240-440C-9AD8-EC46734D39EA}" type="parTrans" cxnId="{4F18E281-722A-4202-A43F-B72CE88EBFD4}">
      <dgm:prSet/>
      <dgm:spPr/>
      <dgm:t>
        <a:bodyPr/>
        <a:lstStyle/>
        <a:p>
          <a:endParaRPr lang="en-US"/>
        </a:p>
      </dgm:t>
    </dgm:pt>
    <dgm:pt modelId="{CBC621FD-9922-4291-A238-A896EF462D2A}" type="sibTrans" cxnId="{4F18E281-722A-4202-A43F-B72CE88EBFD4}">
      <dgm:prSet/>
      <dgm:spPr>
        <a:noFill/>
        <a:ln>
          <a:noFill/>
        </a:ln>
      </dgm:spPr>
      <dgm:t>
        <a:bodyPr/>
        <a:lstStyle/>
        <a:p>
          <a:endParaRPr lang="en-US"/>
        </a:p>
      </dgm:t>
    </dgm:pt>
    <dgm:pt modelId="{5D07826A-DB04-4C90-A96B-630AD8B6AF11}">
      <dgm:prSet custT="1"/>
      <dgm:spPr>
        <a:solidFill>
          <a:schemeClr val="accent1"/>
        </a:solidFill>
        <a:ln>
          <a:solidFill>
            <a:schemeClr val="bg1"/>
          </a:solidFill>
        </a:ln>
      </dgm:spPr>
      <dgm:t>
        <a:bodyPr/>
        <a:lstStyle/>
        <a:p>
          <a:r>
            <a:rPr lang="en-US" sz="2800" dirty="0">
              <a:solidFill>
                <a:schemeClr val="tx1"/>
              </a:solidFill>
              <a:latin typeface="+mn-lt"/>
            </a:rPr>
            <a:t>Regleringar</a:t>
          </a:r>
          <a:r>
            <a:rPr lang="en-US" sz="2800" dirty="0">
              <a:latin typeface="+mj-lt"/>
            </a:rPr>
            <a:t> </a:t>
          </a:r>
        </a:p>
      </dgm:t>
    </dgm:pt>
    <dgm:pt modelId="{3DAE5365-58B5-4D9B-A7EE-1E5CD99978C2}" type="parTrans" cxnId="{CB126A06-D0F6-44D5-9742-052A8EE340BC}">
      <dgm:prSet/>
      <dgm:spPr/>
      <dgm:t>
        <a:bodyPr/>
        <a:lstStyle/>
        <a:p>
          <a:endParaRPr lang="en-US"/>
        </a:p>
      </dgm:t>
    </dgm:pt>
    <dgm:pt modelId="{51B56CDB-920D-453E-9755-3DD10E42E2EE}" type="sibTrans" cxnId="{CB126A06-D0F6-44D5-9742-052A8EE340BC}">
      <dgm:prSet/>
      <dgm:spPr>
        <a:noFill/>
        <a:ln>
          <a:noFill/>
        </a:ln>
      </dgm:spPr>
      <dgm:t>
        <a:bodyPr/>
        <a:lstStyle/>
        <a:p>
          <a:endParaRPr lang="en-US"/>
        </a:p>
      </dgm:t>
    </dgm:pt>
    <dgm:pt modelId="{EEFEAB6E-CA7A-4E18-9888-D082F3AD1E22}">
      <dgm:prSet custT="1"/>
      <dgm:spPr>
        <a:solidFill>
          <a:schemeClr val="accent1"/>
        </a:solidFill>
        <a:ln>
          <a:solidFill>
            <a:schemeClr val="bg1"/>
          </a:solidFill>
        </a:ln>
      </dgm:spPr>
      <dgm:t>
        <a:bodyPr/>
        <a:lstStyle/>
        <a:p>
          <a:r>
            <a:rPr lang="en-US" sz="2800" dirty="0">
              <a:solidFill>
                <a:schemeClr val="tx1"/>
              </a:solidFill>
              <a:latin typeface="+mn-lt"/>
            </a:rPr>
            <a:t>Mer välskötta bolag</a:t>
          </a:r>
        </a:p>
      </dgm:t>
    </dgm:pt>
    <dgm:pt modelId="{C0AF1AEF-4176-4B88-B083-8F1986B45100}" type="parTrans" cxnId="{804037C8-F5A3-455E-A0A2-D51D561999C8}">
      <dgm:prSet/>
      <dgm:spPr/>
      <dgm:t>
        <a:bodyPr/>
        <a:lstStyle/>
        <a:p>
          <a:endParaRPr lang="en-US"/>
        </a:p>
      </dgm:t>
    </dgm:pt>
    <dgm:pt modelId="{0A36EC59-7139-41D8-BC3E-0CDBA7CB5321}" type="sibTrans" cxnId="{804037C8-F5A3-455E-A0A2-D51D561999C8}">
      <dgm:prSet/>
      <dgm:spPr>
        <a:noFill/>
        <a:ln>
          <a:noFill/>
        </a:ln>
      </dgm:spPr>
      <dgm:t>
        <a:bodyPr/>
        <a:lstStyle/>
        <a:p>
          <a:endParaRPr lang="en-US"/>
        </a:p>
      </dgm:t>
    </dgm:pt>
    <dgm:pt modelId="{F96425BE-2860-4EA7-8944-F76C070CCB1C}">
      <dgm:prSet custT="1"/>
      <dgm:spPr>
        <a:solidFill>
          <a:schemeClr val="accent1"/>
        </a:solidFill>
        <a:ln>
          <a:solidFill>
            <a:schemeClr val="bg1"/>
          </a:solidFill>
        </a:ln>
      </dgm:spPr>
      <dgm:t>
        <a:bodyPr/>
        <a:lstStyle/>
        <a:p>
          <a:r>
            <a:rPr lang="en-US" sz="2800" dirty="0">
              <a:solidFill>
                <a:schemeClr val="tx1"/>
              </a:solidFill>
              <a:latin typeface="+mn-lt"/>
            </a:rPr>
            <a:t>Framtidens bolag </a:t>
          </a:r>
        </a:p>
      </dgm:t>
    </dgm:pt>
    <dgm:pt modelId="{A9CFBED7-E08C-4E16-B01F-D762BC4A2111}" type="parTrans" cxnId="{95D94188-88FB-4973-A707-15B200088844}">
      <dgm:prSet/>
      <dgm:spPr/>
      <dgm:t>
        <a:bodyPr/>
        <a:lstStyle/>
        <a:p>
          <a:endParaRPr lang="en-US"/>
        </a:p>
      </dgm:t>
    </dgm:pt>
    <dgm:pt modelId="{81C06741-7582-43EB-B69A-C1E7D64163D5}" type="sibTrans" cxnId="{95D94188-88FB-4973-A707-15B200088844}">
      <dgm:prSet/>
      <dgm:spPr/>
      <dgm:t>
        <a:bodyPr/>
        <a:lstStyle/>
        <a:p>
          <a:endParaRPr lang="en-US"/>
        </a:p>
      </dgm:t>
    </dgm:pt>
    <dgm:pt modelId="{E292B534-E9E7-4557-A749-6D99781D3DBB}" type="pres">
      <dgm:prSet presAssocID="{4C5D0626-7EF0-4A1C-BF2A-CB76E721DE9A}" presName="outerComposite" presStyleCnt="0">
        <dgm:presLayoutVars>
          <dgm:chMax val="5"/>
          <dgm:dir/>
          <dgm:resizeHandles val="exact"/>
        </dgm:presLayoutVars>
      </dgm:prSet>
      <dgm:spPr/>
    </dgm:pt>
    <dgm:pt modelId="{37FC53DA-2F9D-4A42-A201-1E2E5E715AE3}" type="pres">
      <dgm:prSet presAssocID="{4C5D0626-7EF0-4A1C-BF2A-CB76E721DE9A}" presName="dummyMaxCanvas" presStyleCnt="0">
        <dgm:presLayoutVars/>
      </dgm:prSet>
      <dgm:spPr/>
    </dgm:pt>
    <dgm:pt modelId="{0AD23C3F-8D20-48C5-9359-F26F1CB82887}" type="pres">
      <dgm:prSet presAssocID="{4C5D0626-7EF0-4A1C-BF2A-CB76E721DE9A}" presName="FourNodes_1" presStyleLbl="node1" presStyleIdx="0" presStyleCnt="4">
        <dgm:presLayoutVars>
          <dgm:bulletEnabled val="1"/>
        </dgm:presLayoutVars>
      </dgm:prSet>
      <dgm:spPr/>
    </dgm:pt>
    <dgm:pt modelId="{45F3056A-9CEB-4A56-91F6-314DAE82DF38}" type="pres">
      <dgm:prSet presAssocID="{4C5D0626-7EF0-4A1C-BF2A-CB76E721DE9A}" presName="FourNodes_2" presStyleLbl="node1" presStyleIdx="1" presStyleCnt="4">
        <dgm:presLayoutVars>
          <dgm:bulletEnabled val="1"/>
        </dgm:presLayoutVars>
      </dgm:prSet>
      <dgm:spPr/>
    </dgm:pt>
    <dgm:pt modelId="{DC9D6320-F8F7-4B20-934C-DB3C74F98687}" type="pres">
      <dgm:prSet presAssocID="{4C5D0626-7EF0-4A1C-BF2A-CB76E721DE9A}" presName="FourNodes_3" presStyleLbl="node1" presStyleIdx="2" presStyleCnt="4">
        <dgm:presLayoutVars>
          <dgm:bulletEnabled val="1"/>
        </dgm:presLayoutVars>
      </dgm:prSet>
      <dgm:spPr/>
    </dgm:pt>
    <dgm:pt modelId="{0D6C1CDE-47E5-4D30-A013-B400D7A06576}" type="pres">
      <dgm:prSet presAssocID="{4C5D0626-7EF0-4A1C-BF2A-CB76E721DE9A}" presName="FourNodes_4" presStyleLbl="node1" presStyleIdx="3" presStyleCnt="4">
        <dgm:presLayoutVars>
          <dgm:bulletEnabled val="1"/>
        </dgm:presLayoutVars>
      </dgm:prSet>
      <dgm:spPr/>
    </dgm:pt>
    <dgm:pt modelId="{191B7C85-4A71-4A99-8137-972BF9290955}" type="pres">
      <dgm:prSet presAssocID="{4C5D0626-7EF0-4A1C-BF2A-CB76E721DE9A}" presName="FourConn_1-2" presStyleLbl="fgAccFollowNode1" presStyleIdx="0" presStyleCnt="3">
        <dgm:presLayoutVars>
          <dgm:bulletEnabled val="1"/>
        </dgm:presLayoutVars>
      </dgm:prSet>
      <dgm:spPr/>
    </dgm:pt>
    <dgm:pt modelId="{AB3C9928-E4A3-48B5-BB10-475857AECF0B}" type="pres">
      <dgm:prSet presAssocID="{4C5D0626-7EF0-4A1C-BF2A-CB76E721DE9A}" presName="FourConn_2-3" presStyleLbl="fgAccFollowNode1" presStyleIdx="1" presStyleCnt="3">
        <dgm:presLayoutVars>
          <dgm:bulletEnabled val="1"/>
        </dgm:presLayoutVars>
      </dgm:prSet>
      <dgm:spPr/>
    </dgm:pt>
    <dgm:pt modelId="{6FAEF02A-7B8D-44CC-A5BF-BD2D5E8A9779}" type="pres">
      <dgm:prSet presAssocID="{4C5D0626-7EF0-4A1C-BF2A-CB76E721DE9A}" presName="FourConn_3-4" presStyleLbl="fgAccFollowNode1" presStyleIdx="2" presStyleCnt="3">
        <dgm:presLayoutVars>
          <dgm:bulletEnabled val="1"/>
        </dgm:presLayoutVars>
      </dgm:prSet>
      <dgm:spPr/>
    </dgm:pt>
    <dgm:pt modelId="{386E3C2C-87C1-4300-A943-14618769E23B}" type="pres">
      <dgm:prSet presAssocID="{4C5D0626-7EF0-4A1C-BF2A-CB76E721DE9A}" presName="FourNodes_1_text" presStyleLbl="node1" presStyleIdx="3" presStyleCnt="4">
        <dgm:presLayoutVars>
          <dgm:bulletEnabled val="1"/>
        </dgm:presLayoutVars>
      </dgm:prSet>
      <dgm:spPr/>
    </dgm:pt>
    <dgm:pt modelId="{7117C9A5-295B-440D-AB52-27DDDC363259}" type="pres">
      <dgm:prSet presAssocID="{4C5D0626-7EF0-4A1C-BF2A-CB76E721DE9A}" presName="FourNodes_2_text" presStyleLbl="node1" presStyleIdx="3" presStyleCnt="4">
        <dgm:presLayoutVars>
          <dgm:bulletEnabled val="1"/>
        </dgm:presLayoutVars>
      </dgm:prSet>
      <dgm:spPr/>
    </dgm:pt>
    <dgm:pt modelId="{9C3AC6AC-A1B7-4100-960E-7CE0088795CF}" type="pres">
      <dgm:prSet presAssocID="{4C5D0626-7EF0-4A1C-BF2A-CB76E721DE9A}" presName="FourNodes_3_text" presStyleLbl="node1" presStyleIdx="3" presStyleCnt="4">
        <dgm:presLayoutVars>
          <dgm:bulletEnabled val="1"/>
        </dgm:presLayoutVars>
      </dgm:prSet>
      <dgm:spPr/>
    </dgm:pt>
    <dgm:pt modelId="{3A8FA250-D915-4059-80EE-CDEEA2F9DE1A}" type="pres">
      <dgm:prSet presAssocID="{4C5D0626-7EF0-4A1C-BF2A-CB76E721DE9A}" presName="FourNodes_4_text" presStyleLbl="node1" presStyleIdx="3" presStyleCnt="4">
        <dgm:presLayoutVars>
          <dgm:bulletEnabled val="1"/>
        </dgm:presLayoutVars>
      </dgm:prSet>
      <dgm:spPr/>
    </dgm:pt>
  </dgm:ptLst>
  <dgm:cxnLst>
    <dgm:cxn modelId="{CB126A06-D0F6-44D5-9742-052A8EE340BC}" srcId="{4C5D0626-7EF0-4A1C-BF2A-CB76E721DE9A}" destId="{5D07826A-DB04-4C90-A96B-630AD8B6AF11}" srcOrd="1" destOrd="0" parTransId="{3DAE5365-58B5-4D9B-A7EE-1E5CD99978C2}" sibTransId="{51B56CDB-920D-453E-9755-3DD10E42E2EE}"/>
    <dgm:cxn modelId="{6ED12B37-53CF-4ACE-BBA3-A2C111451EE1}" type="presOf" srcId="{8249EFE8-C2B9-4F2E-9BC3-47DE5D27D47D}" destId="{386E3C2C-87C1-4300-A943-14618769E23B}" srcOrd="1" destOrd="0" presId="urn:microsoft.com/office/officeart/2005/8/layout/vProcess5"/>
    <dgm:cxn modelId="{2CA2404F-3BB5-42A1-A50B-9FEAED0A1C7A}" type="presOf" srcId="{8249EFE8-C2B9-4F2E-9BC3-47DE5D27D47D}" destId="{0AD23C3F-8D20-48C5-9359-F26F1CB82887}" srcOrd="0" destOrd="0" presId="urn:microsoft.com/office/officeart/2005/8/layout/vProcess5"/>
    <dgm:cxn modelId="{FE98E974-7930-4716-8D34-E15C80C3B84C}" type="presOf" srcId="{5D07826A-DB04-4C90-A96B-630AD8B6AF11}" destId="{45F3056A-9CEB-4A56-91F6-314DAE82DF38}" srcOrd="0" destOrd="0" presId="urn:microsoft.com/office/officeart/2005/8/layout/vProcess5"/>
    <dgm:cxn modelId="{DB2B7378-2660-4B2C-822A-451ECF1EF035}" type="presOf" srcId="{CBC621FD-9922-4291-A238-A896EF462D2A}" destId="{191B7C85-4A71-4A99-8137-972BF9290955}" srcOrd="0" destOrd="0" presId="urn:microsoft.com/office/officeart/2005/8/layout/vProcess5"/>
    <dgm:cxn modelId="{4F18E281-722A-4202-A43F-B72CE88EBFD4}" srcId="{4C5D0626-7EF0-4A1C-BF2A-CB76E721DE9A}" destId="{8249EFE8-C2B9-4F2E-9BC3-47DE5D27D47D}" srcOrd="0" destOrd="0" parTransId="{8BA610C4-4240-440C-9AD8-EC46734D39EA}" sibTransId="{CBC621FD-9922-4291-A238-A896EF462D2A}"/>
    <dgm:cxn modelId="{95D94188-88FB-4973-A707-15B200088844}" srcId="{4C5D0626-7EF0-4A1C-BF2A-CB76E721DE9A}" destId="{F96425BE-2860-4EA7-8944-F76C070CCB1C}" srcOrd="3" destOrd="0" parTransId="{A9CFBED7-E08C-4E16-B01F-D762BC4A2111}" sibTransId="{81C06741-7582-43EB-B69A-C1E7D64163D5}"/>
    <dgm:cxn modelId="{9B6C868D-2D03-40A7-9807-845D52804E37}" type="presOf" srcId="{EEFEAB6E-CA7A-4E18-9888-D082F3AD1E22}" destId="{DC9D6320-F8F7-4B20-934C-DB3C74F98687}" srcOrd="0" destOrd="0" presId="urn:microsoft.com/office/officeart/2005/8/layout/vProcess5"/>
    <dgm:cxn modelId="{FC46F4A2-2E70-450E-9F5A-942329EF175B}" type="presOf" srcId="{F96425BE-2860-4EA7-8944-F76C070CCB1C}" destId="{3A8FA250-D915-4059-80EE-CDEEA2F9DE1A}" srcOrd="1" destOrd="0" presId="urn:microsoft.com/office/officeart/2005/8/layout/vProcess5"/>
    <dgm:cxn modelId="{8362A7C1-6584-4E2F-B767-20F45E49D5DD}" type="presOf" srcId="{EEFEAB6E-CA7A-4E18-9888-D082F3AD1E22}" destId="{9C3AC6AC-A1B7-4100-960E-7CE0088795CF}" srcOrd="1" destOrd="0" presId="urn:microsoft.com/office/officeart/2005/8/layout/vProcess5"/>
    <dgm:cxn modelId="{1DE9C0C2-A749-4BD5-B629-2D87B44FC497}" type="presOf" srcId="{51B56CDB-920D-453E-9755-3DD10E42E2EE}" destId="{AB3C9928-E4A3-48B5-BB10-475857AECF0B}" srcOrd="0" destOrd="0" presId="urn:microsoft.com/office/officeart/2005/8/layout/vProcess5"/>
    <dgm:cxn modelId="{43B6AAC3-DBF5-4351-8073-125429C1A91C}" type="presOf" srcId="{5D07826A-DB04-4C90-A96B-630AD8B6AF11}" destId="{7117C9A5-295B-440D-AB52-27DDDC363259}" srcOrd="1" destOrd="0" presId="urn:microsoft.com/office/officeart/2005/8/layout/vProcess5"/>
    <dgm:cxn modelId="{804037C8-F5A3-455E-A0A2-D51D561999C8}" srcId="{4C5D0626-7EF0-4A1C-BF2A-CB76E721DE9A}" destId="{EEFEAB6E-CA7A-4E18-9888-D082F3AD1E22}" srcOrd="2" destOrd="0" parTransId="{C0AF1AEF-4176-4B88-B083-8F1986B45100}" sibTransId="{0A36EC59-7139-41D8-BC3E-0CDBA7CB5321}"/>
    <dgm:cxn modelId="{EEC79AD7-ABF8-4117-B675-F2E19BAA460A}" type="presOf" srcId="{4C5D0626-7EF0-4A1C-BF2A-CB76E721DE9A}" destId="{E292B534-E9E7-4557-A749-6D99781D3DBB}" srcOrd="0" destOrd="0" presId="urn:microsoft.com/office/officeart/2005/8/layout/vProcess5"/>
    <dgm:cxn modelId="{A3E9D0DB-8605-4F17-9F9D-AE7DEC521A0D}" type="presOf" srcId="{F96425BE-2860-4EA7-8944-F76C070CCB1C}" destId="{0D6C1CDE-47E5-4D30-A013-B400D7A06576}" srcOrd="0" destOrd="0" presId="urn:microsoft.com/office/officeart/2005/8/layout/vProcess5"/>
    <dgm:cxn modelId="{7203F4E9-761E-422E-B1BD-B601EE64461E}" type="presOf" srcId="{0A36EC59-7139-41D8-BC3E-0CDBA7CB5321}" destId="{6FAEF02A-7B8D-44CC-A5BF-BD2D5E8A9779}" srcOrd="0" destOrd="0" presId="urn:microsoft.com/office/officeart/2005/8/layout/vProcess5"/>
    <dgm:cxn modelId="{9F56BF79-2472-4BFB-90DC-83B720AE4AA2}" type="presParOf" srcId="{E292B534-E9E7-4557-A749-6D99781D3DBB}" destId="{37FC53DA-2F9D-4A42-A201-1E2E5E715AE3}" srcOrd="0" destOrd="0" presId="urn:microsoft.com/office/officeart/2005/8/layout/vProcess5"/>
    <dgm:cxn modelId="{D8117E1F-E624-4EFF-9E8F-2AACE93683E8}" type="presParOf" srcId="{E292B534-E9E7-4557-A749-6D99781D3DBB}" destId="{0AD23C3F-8D20-48C5-9359-F26F1CB82887}" srcOrd="1" destOrd="0" presId="urn:microsoft.com/office/officeart/2005/8/layout/vProcess5"/>
    <dgm:cxn modelId="{0B875A35-9778-42C6-BA8F-5D4E414755EF}" type="presParOf" srcId="{E292B534-E9E7-4557-A749-6D99781D3DBB}" destId="{45F3056A-9CEB-4A56-91F6-314DAE82DF38}" srcOrd="2" destOrd="0" presId="urn:microsoft.com/office/officeart/2005/8/layout/vProcess5"/>
    <dgm:cxn modelId="{5581A065-3A1F-4EF5-9651-4CB378593BE0}" type="presParOf" srcId="{E292B534-E9E7-4557-A749-6D99781D3DBB}" destId="{DC9D6320-F8F7-4B20-934C-DB3C74F98687}" srcOrd="3" destOrd="0" presId="urn:microsoft.com/office/officeart/2005/8/layout/vProcess5"/>
    <dgm:cxn modelId="{682A51C2-E580-4917-AFAF-DB01DB19B499}" type="presParOf" srcId="{E292B534-E9E7-4557-A749-6D99781D3DBB}" destId="{0D6C1CDE-47E5-4D30-A013-B400D7A06576}" srcOrd="4" destOrd="0" presId="urn:microsoft.com/office/officeart/2005/8/layout/vProcess5"/>
    <dgm:cxn modelId="{22DBDD3D-EC81-4CF8-B3F9-EBF1DF896E51}" type="presParOf" srcId="{E292B534-E9E7-4557-A749-6D99781D3DBB}" destId="{191B7C85-4A71-4A99-8137-972BF9290955}" srcOrd="5" destOrd="0" presId="urn:microsoft.com/office/officeart/2005/8/layout/vProcess5"/>
    <dgm:cxn modelId="{77FCA775-6B02-414D-894A-5FA3DEBBE162}" type="presParOf" srcId="{E292B534-E9E7-4557-A749-6D99781D3DBB}" destId="{AB3C9928-E4A3-48B5-BB10-475857AECF0B}" srcOrd="6" destOrd="0" presId="urn:microsoft.com/office/officeart/2005/8/layout/vProcess5"/>
    <dgm:cxn modelId="{C71D14D9-0C2C-4965-ACDD-F8B1E4FF0B08}" type="presParOf" srcId="{E292B534-E9E7-4557-A749-6D99781D3DBB}" destId="{6FAEF02A-7B8D-44CC-A5BF-BD2D5E8A9779}" srcOrd="7" destOrd="0" presId="urn:microsoft.com/office/officeart/2005/8/layout/vProcess5"/>
    <dgm:cxn modelId="{81A8C326-42B4-4A6C-B848-40726D9E1224}" type="presParOf" srcId="{E292B534-E9E7-4557-A749-6D99781D3DBB}" destId="{386E3C2C-87C1-4300-A943-14618769E23B}" srcOrd="8" destOrd="0" presId="urn:microsoft.com/office/officeart/2005/8/layout/vProcess5"/>
    <dgm:cxn modelId="{B9B8F9C1-359E-4C68-9AC1-91712B7C4B09}" type="presParOf" srcId="{E292B534-E9E7-4557-A749-6D99781D3DBB}" destId="{7117C9A5-295B-440D-AB52-27DDDC363259}" srcOrd="9" destOrd="0" presId="urn:microsoft.com/office/officeart/2005/8/layout/vProcess5"/>
    <dgm:cxn modelId="{5CD47C5F-498C-46AD-92E4-6EC4479BD4C0}" type="presParOf" srcId="{E292B534-E9E7-4557-A749-6D99781D3DBB}" destId="{9C3AC6AC-A1B7-4100-960E-7CE0088795CF}" srcOrd="10" destOrd="0" presId="urn:microsoft.com/office/officeart/2005/8/layout/vProcess5"/>
    <dgm:cxn modelId="{27C207F3-5154-4259-A343-1B40E4786CDF}" type="presParOf" srcId="{E292B534-E9E7-4557-A749-6D99781D3DBB}" destId="{3A8FA250-D915-4059-80EE-CDEEA2F9DE1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23C3F-8D20-48C5-9359-F26F1CB82887}">
      <dsp:nvSpPr>
        <dsp:cNvPr id="0" name=""/>
        <dsp:cNvSpPr/>
      </dsp:nvSpPr>
      <dsp:spPr>
        <a:xfrm>
          <a:off x="0" y="0"/>
          <a:ext cx="6309360" cy="717970"/>
        </a:xfrm>
        <a:prstGeom prst="roundRect">
          <a:avLst>
            <a:gd name="adj" fmla="val 10000"/>
          </a:avLst>
        </a:prstGeom>
        <a:solidFill>
          <a:schemeClr val="accent1"/>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mn-lt"/>
            </a:rPr>
            <a:t>Kapitalflöden</a:t>
          </a:r>
        </a:p>
      </dsp:txBody>
      <dsp:txXfrm>
        <a:off x="21029" y="21029"/>
        <a:ext cx="5473944" cy="675912"/>
      </dsp:txXfrm>
    </dsp:sp>
    <dsp:sp modelId="{45F3056A-9CEB-4A56-91F6-314DAE82DF38}">
      <dsp:nvSpPr>
        <dsp:cNvPr id="0" name=""/>
        <dsp:cNvSpPr/>
      </dsp:nvSpPr>
      <dsp:spPr>
        <a:xfrm>
          <a:off x="528408" y="848511"/>
          <a:ext cx="6309360" cy="717970"/>
        </a:xfrm>
        <a:prstGeom prst="roundRect">
          <a:avLst>
            <a:gd name="adj" fmla="val 10000"/>
          </a:avLst>
        </a:prstGeom>
        <a:solidFill>
          <a:schemeClr val="accent1"/>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mn-lt"/>
            </a:rPr>
            <a:t>Regleringar</a:t>
          </a:r>
          <a:r>
            <a:rPr lang="en-US" sz="2800" kern="1200" dirty="0">
              <a:latin typeface="+mj-lt"/>
            </a:rPr>
            <a:t> </a:t>
          </a:r>
        </a:p>
      </dsp:txBody>
      <dsp:txXfrm>
        <a:off x="549437" y="869540"/>
        <a:ext cx="5272212" cy="675912"/>
      </dsp:txXfrm>
    </dsp:sp>
    <dsp:sp modelId="{DC9D6320-F8F7-4B20-934C-DB3C74F98687}">
      <dsp:nvSpPr>
        <dsp:cNvPr id="0" name=""/>
        <dsp:cNvSpPr/>
      </dsp:nvSpPr>
      <dsp:spPr>
        <a:xfrm>
          <a:off x="1048931" y="1697022"/>
          <a:ext cx="6309360" cy="717970"/>
        </a:xfrm>
        <a:prstGeom prst="roundRect">
          <a:avLst>
            <a:gd name="adj" fmla="val 10000"/>
          </a:avLst>
        </a:prstGeom>
        <a:solidFill>
          <a:schemeClr val="accent1"/>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mn-lt"/>
            </a:rPr>
            <a:t>Mer välskötta bolag</a:t>
          </a:r>
        </a:p>
      </dsp:txBody>
      <dsp:txXfrm>
        <a:off x="1069960" y="1718051"/>
        <a:ext cx="5280098" cy="675912"/>
      </dsp:txXfrm>
    </dsp:sp>
    <dsp:sp modelId="{0D6C1CDE-47E5-4D30-A013-B400D7A06576}">
      <dsp:nvSpPr>
        <dsp:cNvPr id="0" name=""/>
        <dsp:cNvSpPr/>
      </dsp:nvSpPr>
      <dsp:spPr>
        <a:xfrm>
          <a:off x="1577340" y="2545533"/>
          <a:ext cx="6309360" cy="717970"/>
        </a:xfrm>
        <a:prstGeom prst="roundRect">
          <a:avLst>
            <a:gd name="adj" fmla="val 10000"/>
          </a:avLst>
        </a:prstGeom>
        <a:solidFill>
          <a:schemeClr val="accent1"/>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mn-lt"/>
            </a:rPr>
            <a:t>Framtidens bolag </a:t>
          </a:r>
        </a:p>
      </dsp:txBody>
      <dsp:txXfrm>
        <a:off x="1598369" y="2566562"/>
        <a:ext cx="5272212" cy="675912"/>
      </dsp:txXfrm>
    </dsp:sp>
    <dsp:sp modelId="{191B7C85-4A71-4A99-8137-972BF9290955}">
      <dsp:nvSpPr>
        <dsp:cNvPr id="0" name=""/>
        <dsp:cNvSpPr/>
      </dsp:nvSpPr>
      <dsp:spPr>
        <a:xfrm>
          <a:off x="5842678" y="549900"/>
          <a:ext cx="466681" cy="466681"/>
        </a:xfrm>
        <a:prstGeom prst="downArrow">
          <a:avLst>
            <a:gd name="adj1" fmla="val 55000"/>
            <a:gd name="adj2" fmla="val 4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947681" y="549900"/>
        <a:ext cx="256675" cy="351177"/>
      </dsp:txXfrm>
    </dsp:sp>
    <dsp:sp modelId="{AB3C9928-E4A3-48B5-BB10-475857AECF0B}">
      <dsp:nvSpPr>
        <dsp:cNvPr id="0" name=""/>
        <dsp:cNvSpPr/>
      </dsp:nvSpPr>
      <dsp:spPr>
        <a:xfrm>
          <a:off x="6371087" y="1398411"/>
          <a:ext cx="466681" cy="466681"/>
        </a:xfrm>
        <a:prstGeom prst="downArrow">
          <a:avLst>
            <a:gd name="adj1" fmla="val 55000"/>
            <a:gd name="adj2" fmla="val 4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476090" y="1398411"/>
        <a:ext cx="256675" cy="351177"/>
      </dsp:txXfrm>
    </dsp:sp>
    <dsp:sp modelId="{6FAEF02A-7B8D-44CC-A5BF-BD2D5E8A9779}">
      <dsp:nvSpPr>
        <dsp:cNvPr id="0" name=""/>
        <dsp:cNvSpPr/>
      </dsp:nvSpPr>
      <dsp:spPr>
        <a:xfrm>
          <a:off x="6891610" y="2246922"/>
          <a:ext cx="466681" cy="466681"/>
        </a:xfrm>
        <a:prstGeom prst="downArrow">
          <a:avLst>
            <a:gd name="adj1" fmla="val 55000"/>
            <a:gd name="adj2" fmla="val 4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996613" y="2246922"/>
        <a:ext cx="256675" cy="35117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2024-10-11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494308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086100"/>
          </a:xfrm>
        </p:spPr>
        <p:txBody>
          <a:bodyPr/>
          <a:lstStyle/>
          <a:p>
            <a:r>
              <a:rPr lang="sv-SE" sz="1200" dirty="0">
                <a:effectLst/>
                <a:ea typeface="Helvetica Neue"/>
                <a:cs typeface="Helvetica Neue"/>
                <a:sym typeface="Helvetica Neue"/>
              </a:rPr>
              <a:t>Vill du ha en enda fond i ditt långsiktiga sparande, är en globalfond det naturliga valet. Ger del av hela världens tillväxt. Inte beroende av enskild bransch, marknad eller politiker utan ger dig lite av allt. Det är på detta sätt som ditt premiepensionssparande är placerat, förutsatt att du inte har gjort något aktivt val. Den så kallade </a:t>
            </a:r>
            <a:r>
              <a:rPr lang="sv-SE" sz="1200" dirty="0" err="1">
                <a:effectLst/>
                <a:ea typeface="Helvetica Neue"/>
                <a:cs typeface="Helvetica Neue"/>
                <a:sym typeface="Helvetica Neue"/>
              </a:rPr>
              <a:t>soffligarfonden</a:t>
            </a:r>
            <a:r>
              <a:rPr lang="sv-SE" sz="1200" dirty="0">
                <a:effectLst/>
                <a:ea typeface="Helvetica Neue"/>
                <a:cs typeface="Helvetica Neue"/>
                <a:sym typeface="Helvetica Neue"/>
              </a:rPr>
              <a:t>, AP7 SÅFA, består nämligen av en globalfond fram till dess att du är 55 år. Sedan börjar en del av pengarna sakta men säkert viktas över i räntor, i takt med att du närmar dig pensionen. </a:t>
            </a:r>
          </a:p>
          <a:p>
            <a:endParaRPr lang="sv-SE" sz="1200" dirty="0">
              <a:effectLst/>
              <a:ea typeface="Helvetica Neue"/>
              <a:cs typeface="Helvetica Neue"/>
              <a:sym typeface="Helvetica Neue"/>
            </a:endParaRPr>
          </a:p>
          <a:p>
            <a:r>
              <a:rPr lang="sv-SE" sz="1200" dirty="0">
                <a:effectLst/>
                <a:ea typeface="Helvetica Neue"/>
                <a:cs typeface="Helvetica Neue"/>
                <a:sym typeface="Helvetica Neue"/>
              </a:rPr>
              <a:t>Hur som helst är en enda fond kanske lite trist. Vi lever ändå i Sverige, får vår lön i svenska kronor och betalar våra räkningar i svenska kronor. Därför har också Sverigefonderna en naturlig plats i vår portfölj. Genom en Sverigefond får du ta del av välskötta svenska bolag som historiskt sett avkastat mer än världsindex. </a:t>
            </a:r>
          </a:p>
          <a:p>
            <a:r>
              <a:rPr lang="sv-SE" sz="1200" dirty="0">
                <a:effectLst/>
                <a:ea typeface="Helvetica Neue"/>
                <a:cs typeface="Helvetica Neue"/>
                <a:sym typeface="Helvetica Neue"/>
              </a:rPr>
              <a:t>Förutom dessa två fondtyper har också en tillväxtmarknadsfond en naturlig plats i det långsiktiga fondsparandet. En sådan fond består av bolag från världens tillväxtekonomier. Alltså ekonomier som växer snabbare än genomsnittet, men där risken också är högre. </a:t>
            </a:r>
          </a:p>
          <a:p>
            <a:endParaRPr lang="sv-SE" sz="1200" dirty="0">
              <a:effectLst/>
              <a:ea typeface="Helvetica Neue"/>
              <a:cs typeface="Helvetica Neue"/>
              <a:sym typeface="Helvetica Neue"/>
            </a:endParaRPr>
          </a:p>
          <a:p>
            <a:pPr marL="0" marR="0" lvl="0" indent="0" defTabSz="457200" eaLnBrk="1" fontAlgn="auto" latinLnBrk="0" hangingPunct="1">
              <a:spcBef>
                <a:spcPts val="0"/>
              </a:spcBef>
              <a:spcAft>
                <a:spcPts val="0"/>
              </a:spcAft>
              <a:buClrTx/>
              <a:buSzTx/>
              <a:buFontTx/>
              <a:buNone/>
              <a:tabLst/>
              <a:defRPr/>
            </a:pPr>
            <a:r>
              <a:rPr lang="sv-SE" sz="1200" dirty="0">
                <a:effectLst/>
                <a:ea typeface="Helvetica Neue"/>
                <a:cs typeface="Helvetica Neue"/>
                <a:sym typeface="Helvetica Neue"/>
              </a:rPr>
              <a:t>Det finns inget facit över den exakta fördelningen mellan olika fondtyper. Ett bra upplägg för ditt långsiktiga aktiefondssparande kan vara att placera hälften i en globalfond, en tredjedel i en Sverigefond och mellan en tiondel till en femtedel i en tillväxtmarknadsfond. Sedan kan man, om man vill även lägga till ett en eller ett par spetsfonder, till exempel en branschfond som investerar i någon sektor man råkar vara särskilt intresserad av. Kom dock ihåg att en smalare fond i regel innebär högre risk. Därför bör du alltid ha den största delen av ditt sparande i bredare fonder. Om du vill begränsa risken bör inte en eventuell branschfond utgöra mer än fem procent av ditt totala sparande.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3313626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Larry Fink, VD för Blackrock, världens största kapitalförvaltare, med 70 000 miljarder kronor under förvaltning och även största ägaren på Stockholmsbörsen, skrev i januari 2020 att ”Bolag som inte noga redovisar sitt hållbarhetsarbete och sin klimatpåverkan inklusive en plan att hantera den så att Parisavtalets mål uppnås, är inte lämpliga investeringar. Företagen måste därför förse investerarna med en tydligare bild av dessa frågor, och det gäller inte bara utsläpp och användning av fossilt bränsle utan också frågor som mångfald bland de anställda och hur man hanterar den information man har om sina kunder.  Och det här måste man göra transparent och tydligt.” </a:t>
            </a:r>
          </a:p>
          <a:p>
            <a:endParaRPr lang="sv-SE" dirty="0"/>
          </a:p>
          <a:p>
            <a:r>
              <a:rPr lang="sv-SE" dirty="0"/>
              <a:t>I en intervju med CNBC uppgav Larry Fink att den finansiella risken från klimatförändringarna, den är större än någon annan kris han upplevt under sina 40 år på Wall </a:t>
            </a:r>
            <a:r>
              <a:rPr lang="sv-SE" dirty="0" err="1"/>
              <a:t>Street</a:t>
            </a:r>
            <a:r>
              <a:rPr lang="sv-SE" dirty="0"/>
              <a:t>.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1238400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1269381"/>
          </a:xfrm>
        </p:spPr>
        <p:txBody>
          <a:bodyPr/>
          <a:lstStyle/>
          <a:p>
            <a:endParaRPr lang="sv-SE" sz="1200" dirty="0"/>
          </a:p>
        </p:txBody>
      </p:sp>
      <p:sp>
        <p:nvSpPr>
          <p:cNvPr id="5" name="Platshållare för bildnummer 4"/>
          <p:cNvSpPr>
            <a:spLocks noGrp="1"/>
          </p:cNvSpPr>
          <p:nvPr>
            <p:ph type="sldNum" sz="quarter" idx="10"/>
          </p:nvPr>
        </p:nvSpPr>
        <p:spPr/>
        <p:txBody>
          <a:bodyPr/>
          <a:lstStyle/>
          <a:p>
            <a:fld id="{CA8B3367-3ED9-4ED1-ACE8-DA1DB43C8752}" type="slidenum">
              <a:rPr lang="sv-SE" smtClean="0"/>
              <a:t>12</a:t>
            </a:fld>
            <a:endParaRPr lang="sv-SE"/>
          </a:p>
        </p:txBody>
      </p:sp>
    </p:spTree>
    <p:extLst>
      <p:ext uri="{BB962C8B-B14F-4D97-AF65-F5344CB8AC3E}">
        <p14:creationId xmlns:p14="http://schemas.microsoft.com/office/powerpoint/2010/main" val="1422056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Varför borde hållbara bolag avkasta mer? </a:t>
            </a:r>
          </a:p>
          <a:p>
            <a:pPr marL="171450" indent="-171450">
              <a:buFont typeface="Arial" panose="020B0604020202020204" pitchFamily="34" charset="0"/>
              <a:buChar char="•"/>
            </a:pPr>
            <a:r>
              <a:rPr lang="sv-SE" dirty="0"/>
              <a:t>Kapitalflöden – Investerarna letar gröna investeringar. </a:t>
            </a:r>
          </a:p>
          <a:p>
            <a:pPr marL="171450" indent="-171450">
              <a:buFont typeface="Arial" panose="020B0604020202020204" pitchFamily="34" charset="0"/>
              <a:buChar char="•"/>
            </a:pPr>
            <a:r>
              <a:rPr lang="sv-SE" dirty="0"/>
              <a:t>Regulatorisk risk – EU klimatneutralt 2050, Kina 2060, USA 2050? </a:t>
            </a:r>
          </a:p>
          <a:p>
            <a:pPr marL="171450" indent="-171450">
              <a:buFont typeface="Arial" panose="020B0604020202020204" pitchFamily="34" charset="0"/>
              <a:buChar char="•"/>
            </a:pPr>
            <a:r>
              <a:rPr lang="sv-SE" dirty="0"/>
              <a:t>Mer konkurrenskraftiga bolag kommer vara mer lönsamt och generera en högre avkastning. </a:t>
            </a:r>
          </a:p>
          <a:p>
            <a:pPr marL="171450" indent="-171450">
              <a:buFont typeface="Arial" panose="020B0604020202020204" pitchFamily="34" charset="0"/>
              <a:buChar char="•"/>
            </a:pPr>
            <a:r>
              <a:rPr lang="sv-SE" dirty="0"/>
              <a:t>Framtidens bolag – ohållbara bolag har ingen plats i vår framtid om vi ska nå klimatmålen. </a:t>
            </a:r>
          </a:p>
          <a:p>
            <a:endParaRPr lang="sv-SE" dirty="0"/>
          </a:p>
          <a:p>
            <a:r>
              <a:rPr lang="sv-SE" dirty="0"/>
              <a:t>Kom ihåg, historisk avkastning är ingen garanti för framtida avkastning!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1813803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310200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Genom de här tre enkla stegen</a:t>
            </a:r>
            <a:r>
              <a:rPr lang="sv-SE" baseline="0" dirty="0"/>
              <a:t> kan tillväxten på våra sparpengar få en bättre balans och en högre avkastning. Lycka</a:t>
            </a:r>
            <a:r>
              <a:rPr lang="sv-SE" dirty="0"/>
              <a:t> till!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245665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16</a:t>
            </a:fld>
            <a:endParaRPr lang="sv-SE"/>
          </a:p>
        </p:txBody>
      </p:sp>
    </p:spTree>
    <p:extLst>
      <p:ext uri="{BB962C8B-B14F-4D97-AF65-F5344CB8AC3E}">
        <p14:creationId xmlns:p14="http://schemas.microsoft.com/office/powerpoint/2010/main" val="98276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latin typeface="+mn-lt"/>
              </a:rPr>
              <a:t>För att spara smartare är nyckelordet ”balans”. Att ha rätt balans mellan börs och ränta är det enskilt viktigaste vi kan göra för att ha ett smart sparande i alla perioder i livet – rätt pengar på rätt plats helt enkelt.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latin typeface="+mn-lt"/>
              </a:rPr>
              <a:t>Många tror man måste välja aktier för att få avkastning, och ja på ett sätt så är det rätt för att få avkastning, men man behöver inte välja aktierna själv - de räcker att ha exponering mot aktiemarknaden och det får de allra flesta utmärkt genom någon eller några breda fonder. Då gäller det främst att ha koll på vilken produkt man köper, här gäller det att jämföra priser och varukorg.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latin typeface="+mn-lt"/>
              </a:rPr>
              <a:t>Att investera innebär också att man har makten att styra var man vill att pengarna –och rösta med fötterna. Kanske kan du investera i något som gör jorden mer hållbar? Eller i alla fall undvika att förvärra situationen.</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3294409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Sparande är egentligen uppskjuten konsumtion. Investeringen ger dessutom en möjlighet att kunna konsumera mer i framtiden. </a:t>
            </a:r>
          </a:p>
          <a:p>
            <a:endParaRPr lang="sv-SE" dirty="0"/>
          </a:p>
          <a:p>
            <a:r>
              <a:rPr lang="sv-SE" dirty="0"/>
              <a:t>Jag får ofta frågan ”Varför ska man spara? Jag kan ju lika gärna dö imorgon.” </a:t>
            </a:r>
          </a:p>
          <a:p>
            <a:endParaRPr lang="sv-SE" dirty="0"/>
          </a:p>
          <a:p>
            <a:r>
              <a:rPr lang="sv-SE" dirty="0"/>
              <a:t>Ett sparande, såväl det långsiktiga som kortsiktiga, är till för att du ska ha en trygghet genom livet. Man vet aldrig vad som händer, även om du har allt du behöver nu så kommer det en morgondag för de flesta. De handlar inte om att bygga pengar på hög utan om att hitta en balans mellan här och nu och för sämre tider eller tider med lägre eller ingen inkomst. </a:t>
            </a:r>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610871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245934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743450"/>
          </a:xfrm>
        </p:spPr>
        <p:txBody>
          <a:bodyPr/>
          <a:lstStyle/>
          <a:p>
            <a:r>
              <a:rPr lang="sv-SE" b="1" dirty="0">
                <a:latin typeface="+mn-lt"/>
              </a:rPr>
              <a:t>Våra </a:t>
            </a:r>
            <a:r>
              <a:rPr lang="sv-SE" b="1" dirty="0" err="1">
                <a:latin typeface="+mn-lt"/>
              </a:rPr>
              <a:t>sparval</a:t>
            </a:r>
            <a:endParaRPr lang="sv-SE" b="1" dirty="0">
              <a:latin typeface="+mn-lt"/>
            </a:endParaRPr>
          </a:p>
          <a:p>
            <a:endParaRPr lang="sv-SE" dirty="0">
              <a:latin typeface="+mn-lt"/>
            </a:endParaRPr>
          </a:p>
          <a:p>
            <a:r>
              <a:rPr lang="sv-SE" baseline="0" dirty="0">
                <a:latin typeface="+mn-lt"/>
              </a:rPr>
              <a:t>Det finns enkelt uttryckt två sätt att spara våra pengar: På banken eller i företag. </a:t>
            </a:r>
          </a:p>
          <a:p>
            <a:endParaRPr lang="sv-SE" baseline="0" dirty="0">
              <a:latin typeface="+mn-lt"/>
            </a:endParaRPr>
          </a:p>
          <a:p>
            <a:pPr marL="228600" indent="-228600">
              <a:buAutoNum type="arabicParenR"/>
            </a:pPr>
            <a:r>
              <a:rPr lang="sv-SE" b="1" baseline="0" dirty="0">
                <a:latin typeface="+mn-lt"/>
              </a:rPr>
              <a:t>På banken på ett traditionellt sparkonto</a:t>
            </a:r>
            <a:r>
              <a:rPr lang="sv-SE" baseline="0" dirty="0">
                <a:latin typeface="+mn-lt"/>
              </a:rPr>
              <a:t>. Här finns ingen risk att pengarna minskar i kronor och ören, men däremot blir pengarna värda mindre varje år som går i takt med inflationen. Ränta-på-ränta-effekten är låg eller obefintlig. Passar bra för kortsiktigt sparande som ska användas inom 2-3 år. </a:t>
            </a:r>
            <a:br>
              <a:rPr lang="sv-SE" baseline="0" dirty="0">
                <a:latin typeface="+mn-lt"/>
              </a:rPr>
            </a:br>
            <a:endParaRPr lang="sv-SE" baseline="0" dirty="0">
              <a:latin typeface="+mn-lt"/>
            </a:endParaRPr>
          </a:p>
          <a:p>
            <a:pPr marL="228600" indent="-228600">
              <a:buAutoNum type="arabicParenR"/>
            </a:pPr>
            <a:r>
              <a:rPr lang="sv-SE" b="1" baseline="0" dirty="0">
                <a:latin typeface="+mn-lt"/>
              </a:rPr>
              <a:t>I företag genom aktier eller aktiefonder, ett börssparande. </a:t>
            </a:r>
            <a:r>
              <a:rPr lang="sv-SE" baseline="0" dirty="0">
                <a:latin typeface="+mn-lt"/>
              </a:rPr>
              <a:t>På börsen sparar du i bolag och dessa anses ofta vara förknippade med hög risk, särskilt under korta tidsperioder. Ibland säljer t.ex. ett klädbolag mycket kläder, ibland lite. Här är tillväxtmöjligheterna större men också osäkerheten.  </a:t>
            </a:r>
            <a:br>
              <a:rPr lang="sv-SE" baseline="0" dirty="0">
                <a:latin typeface="+mn-lt"/>
              </a:rPr>
            </a:br>
            <a:br>
              <a:rPr lang="sv-SE" baseline="0" dirty="0">
                <a:latin typeface="+mn-lt"/>
              </a:rPr>
            </a:br>
            <a:r>
              <a:rPr lang="sv-SE" baseline="0" dirty="0">
                <a:latin typeface="+mn-lt"/>
              </a:rPr>
              <a:t>Frågan är inte om du ska ha det ena eller det andra, frågan är hur du ska fördela kortsiktigt och långsiktigt sparande baserat på dina behov. </a:t>
            </a:r>
          </a:p>
          <a:p>
            <a:pPr marL="228600" indent="-228600">
              <a:buAutoNum type="arabicParenR"/>
            </a:pPr>
            <a:endParaRPr lang="sv-SE" baseline="0" dirty="0">
              <a:latin typeface="+mn-lt"/>
            </a:endParaRPr>
          </a:p>
          <a:p>
            <a:pPr marL="0" indent="0">
              <a:buNone/>
            </a:pPr>
            <a:r>
              <a:rPr lang="sv-SE" sz="1200" kern="1200" dirty="0">
                <a:solidFill>
                  <a:schemeClr val="tx1"/>
                </a:solidFill>
                <a:effectLst/>
                <a:latin typeface="+mn-lt"/>
                <a:ea typeface="+mn-ea"/>
                <a:cs typeface="+mn-cs"/>
              </a:rPr>
              <a:t>Det viktigaste du kan göra för ditt sparande är att ha rätt balans mellan börs- och räntesparande.  </a:t>
            </a:r>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pPr marL="171450" indent="-171450">
              <a:buFont typeface="Wingdings" pitchFamily="2" charset="2"/>
              <a:buChar char="à"/>
            </a:pPr>
            <a:r>
              <a:rPr lang="sv-SE" sz="1200" kern="1200" dirty="0">
                <a:solidFill>
                  <a:schemeClr val="tx1"/>
                </a:solidFill>
                <a:effectLst/>
                <a:latin typeface="+mn-lt"/>
                <a:ea typeface="+mn-ea"/>
                <a:cs typeface="+mn-cs"/>
              </a:rPr>
              <a:t>Att ha ditt kortsiktiga sparande och din buffert placerat tryggt på sparkonto med så hög ränta som möjligt och med insättningsgaranti och</a:t>
            </a:r>
          </a:p>
          <a:p>
            <a:pPr marL="171450" indent="-171450">
              <a:buFont typeface="Wingdings" pitchFamily="2" charset="2"/>
              <a:buChar char="à"/>
            </a:pPr>
            <a:r>
              <a:rPr lang="sv-SE" sz="1200" kern="1200" dirty="0">
                <a:solidFill>
                  <a:schemeClr val="tx1"/>
                </a:solidFill>
                <a:effectLst/>
                <a:latin typeface="+mn-lt"/>
                <a:ea typeface="+mn-ea"/>
                <a:cs typeface="+mn-cs"/>
              </a:rPr>
              <a:t>Och att ditt långsiktiga sparande är placerat där det växer, det vill säga i aktier/aktiefonder. Det är inte lika stabilt som sparkontot, men över tid förväntas det ge betydligt högre avkastning. </a:t>
            </a:r>
          </a:p>
          <a:p>
            <a:endParaRPr lang="sv-SE" dirty="0">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4223999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450373"/>
          </a:xfrm>
        </p:spPr>
        <p:txBody>
          <a:bodyPr/>
          <a:lstStyle/>
          <a:p>
            <a:r>
              <a:rPr lang="sv-SE" dirty="0">
                <a:latin typeface="+mn-lt"/>
              </a:rPr>
              <a:t>Historiskt har ett börssparande </a:t>
            </a:r>
            <a:r>
              <a:rPr lang="sv-SE" baseline="0" dirty="0">
                <a:latin typeface="+mn-lt"/>
              </a:rPr>
              <a:t>gett en tillväxt på ca 7 procent per år i snitt. Det betyder inte att börsen stiger varje år, något år är det x procent, ett annat x procent och ett tredje negativt. Men snittet över tid är 7 procent per år i snitt.</a:t>
            </a:r>
          </a:p>
          <a:p>
            <a:endParaRPr lang="sv-SE" baseline="0" dirty="0">
              <a:latin typeface="+mn-lt"/>
            </a:endParaRPr>
          </a:p>
          <a:p>
            <a:r>
              <a:rPr lang="sv-SE" baseline="0" dirty="0">
                <a:latin typeface="+mn-lt"/>
              </a:rPr>
              <a:t>Sparkontot eller räntor har historiskt gett omkring 2 procent per år. Betydligt mindre under lågränteperioden. Här svänger det emellertid ingenting och sparkontot passar därmed för pengar vi vet vi ska använda ett visst datum. Omvänt är sparkontot </a:t>
            </a:r>
            <a:r>
              <a:rPr lang="sv-SE" b="1" baseline="0" dirty="0">
                <a:latin typeface="+mn-lt"/>
              </a:rPr>
              <a:t>inte</a:t>
            </a:r>
            <a:r>
              <a:rPr lang="sv-SE" baseline="0" dirty="0">
                <a:latin typeface="+mn-lt"/>
              </a:rPr>
              <a:t> ett bra val för vårt långsiktiga sparande. Det ger för lite. Det ska vi ha på börsen. </a:t>
            </a:r>
            <a:endParaRPr lang="sv-SE" dirty="0"/>
          </a:p>
          <a:p>
            <a:br>
              <a:rPr lang="sv-SE" baseline="0" dirty="0">
                <a:latin typeface="+mn-lt"/>
              </a:rPr>
            </a:br>
            <a:r>
              <a:rPr lang="sv-SE" dirty="0">
                <a:latin typeface="+mn-lt"/>
              </a:rPr>
              <a:t>Att försöka</a:t>
            </a:r>
            <a:r>
              <a:rPr lang="sv-SE" baseline="0" dirty="0">
                <a:latin typeface="+mn-lt"/>
              </a:rPr>
              <a:t> tajma rätt närmaste månaderna är däremot för chansartat. Ett regelbundet månadssparande är därför ett utmärkt sätt att sprida ut dina köp och du riskerar inte att köpa för allt när börsen står på topp. I ett månadssparande är börsnedgångar snarast bra. Du får ju mer för pengarna när börsen går ned. </a:t>
            </a:r>
          </a:p>
          <a:p>
            <a:pPr marL="0" indent="0">
              <a:buFont typeface="Arial" panose="020B0604020202020204" pitchFamily="34" charset="0"/>
              <a:buNone/>
            </a:pPr>
            <a:endParaRPr lang="sv-SE" sz="1200" dirty="0">
              <a:ea typeface="Arial" charset="0"/>
              <a:cs typeface="Arial" charset="0"/>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2546671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mn-lt"/>
              </a:rPr>
              <a:t>Om vi ska spara våra pengar i</a:t>
            </a:r>
            <a:r>
              <a:rPr lang="sv-SE" baseline="0" dirty="0">
                <a:latin typeface="+mn-lt"/>
              </a:rPr>
              <a:t> bolag på börsen eller i räntor, beror framför allt på vilken tidshorisont vi har, när vi ska använda pengarna. Ska vi spara länge påverkas vi inte av börsens tillfälliga svängningar och av att vårt sparandet varierar i värde. Är det däremot pengar som vi behöver inom en närmare framtid, då har vi inte tiden på vår sida. Det viktigaste nu är att pengarna inte förlorar i värde. </a:t>
            </a:r>
          </a:p>
          <a:p>
            <a:endParaRPr lang="sv-SE" baseline="0" dirty="0">
              <a:latin typeface="+mn-lt"/>
            </a:endParaRPr>
          </a:p>
          <a:p>
            <a:r>
              <a:rPr lang="sv-SE" baseline="0" dirty="0">
                <a:latin typeface="+mn-lt"/>
              </a:rPr>
              <a:t>Det finns i praktiken väldigt tydliga sparformer som passar på kort, medellång och lång sikt. </a:t>
            </a:r>
          </a:p>
          <a:p>
            <a:endParaRPr lang="sv-SE" b="1" kern="1200" dirty="0">
              <a:solidFill>
                <a:schemeClr val="tx1"/>
              </a:solidFill>
              <a:effectLst/>
              <a:latin typeface="+mn-lt"/>
            </a:endParaRPr>
          </a:p>
          <a:p>
            <a:r>
              <a:rPr lang="sv-SE" b="1" kern="1200" dirty="0">
                <a:solidFill>
                  <a:schemeClr val="tx1"/>
                </a:solidFill>
                <a:effectLst/>
                <a:latin typeface="+mn-lt"/>
              </a:rPr>
              <a:t>Vad har vi för tidshorisonter när vi talar om sparande?</a:t>
            </a:r>
          </a:p>
          <a:p>
            <a:r>
              <a:rPr lang="sv-SE" b="1" kern="1200" dirty="0">
                <a:solidFill>
                  <a:schemeClr val="tx1"/>
                </a:solidFill>
                <a:effectLst/>
                <a:latin typeface="+mn-lt"/>
              </a:rPr>
              <a:t>Kort sikt 1-2 år</a:t>
            </a:r>
            <a:r>
              <a:rPr lang="sv-SE" b="1" kern="1200" baseline="0" dirty="0">
                <a:solidFill>
                  <a:schemeClr val="tx1"/>
                </a:solidFill>
                <a:effectLst/>
                <a:latin typeface="+mn-lt"/>
              </a:rPr>
              <a:t> </a:t>
            </a:r>
            <a:r>
              <a:rPr lang="sv-SE" b="1" kern="1200" dirty="0">
                <a:solidFill>
                  <a:schemeClr val="tx1"/>
                </a:solidFill>
                <a:effectLst/>
                <a:latin typeface="+mn-lt"/>
              </a:rPr>
              <a:t>: </a:t>
            </a:r>
            <a:r>
              <a:rPr lang="sv-SE" b="0" kern="1200" dirty="0">
                <a:solidFill>
                  <a:schemeClr val="tx1"/>
                </a:solidFill>
                <a:effectLst/>
                <a:latin typeface="+mn-lt"/>
              </a:rPr>
              <a:t>P</a:t>
            </a:r>
            <a:r>
              <a:rPr lang="sv-SE" kern="1200" dirty="0">
                <a:solidFill>
                  <a:schemeClr val="tx1"/>
                </a:solidFill>
                <a:effectLst/>
                <a:latin typeface="+mn-lt"/>
              </a:rPr>
              <a:t>engar som vi vet att vi ska använda. Vi kanske ska lägga om altanen, åka på</a:t>
            </a:r>
            <a:r>
              <a:rPr lang="sv-SE" kern="1200" baseline="0" dirty="0">
                <a:solidFill>
                  <a:schemeClr val="tx1"/>
                </a:solidFill>
                <a:effectLst/>
                <a:latin typeface="+mn-lt"/>
              </a:rPr>
              <a:t> </a:t>
            </a:r>
            <a:r>
              <a:rPr lang="sv-SE" kern="1200" dirty="0">
                <a:solidFill>
                  <a:schemeClr val="tx1"/>
                </a:solidFill>
                <a:effectLst/>
                <a:latin typeface="+mn-lt"/>
              </a:rPr>
              <a:t>en resa eller byta bostad om</a:t>
            </a:r>
            <a:r>
              <a:rPr lang="sv-SE" kern="1200" baseline="0" dirty="0">
                <a:solidFill>
                  <a:schemeClr val="tx1"/>
                </a:solidFill>
                <a:effectLst/>
                <a:latin typeface="+mn-lt"/>
              </a:rPr>
              <a:t> ett år</a:t>
            </a:r>
            <a:r>
              <a:rPr lang="sv-SE" kern="1200" dirty="0">
                <a:solidFill>
                  <a:schemeClr val="tx1"/>
                </a:solidFill>
                <a:effectLst/>
                <a:latin typeface="+mn-lt"/>
              </a:rPr>
              <a:t>. Det</a:t>
            </a:r>
            <a:r>
              <a:rPr lang="sv-SE" kern="1200" baseline="0" dirty="0">
                <a:solidFill>
                  <a:schemeClr val="tx1"/>
                </a:solidFill>
                <a:effectLst/>
                <a:latin typeface="+mn-lt"/>
              </a:rPr>
              <a:t> här pengarna passar bäst på sparkonto. Det ger i princip ingenting, men vi förlorare heller ingenting. </a:t>
            </a:r>
            <a:endParaRPr lang="sv-SE" kern="1200" dirty="0">
              <a:solidFill>
                <a:schemeClr val="tx1"/>
              </a:solidFill>
              <a:effectLst/>
              <a:latin typeface="+mn-lt"/>
            </a:endParaRPr>
          </a:p>
          <a:p>
            <a:r>
              <a:rPr lang="sv-SE" b="1" kern="1200" dirty="0">
                <a:solidFill>
                  <a:schemeClr val="tx1"/>
                </a:solidFill>
                <a:effectLst/>
                <a:latin typeface="+mn-lt"/>
              </a:rPr>
              <a:t>Medellång sikt</a:t>
            </a:r>
            <a:r>
              <a:rPr lang="sv-SE" b="1" kern="1200" baseline="0" dirty="0">
                <a:solidFill>
                  <a:schemeClr val="tx1"/>
                </a:solidFill>
                <a:effectLst/>
                <a:latin typeface="+mn-lt"/>
              </a:rPr>
              <a:t> 3-5 år: </a:t>
            </a:r>
            <a:r>
              <a:rPr lang="sv-SE" b="0" kern="1200" baseline="0" dirty="0">
                <a:solidFill>
                  <a:schemeClr val="tx1"/>
                </a:solidFill>
                <a:effectLst/>
                <a:latin typeface="+mn-lt"/>
              </a:rPr>
              <a:t>en mix mellan räntor och aktiefonder, eller kanske en blandfond. </a:t>
            </a:r>
            <a:endParaRPr lang="sv-SE" kern="1200" dirty="0">
              <a:solidFill>
                <a:schemeClr val="tx1"/>
              </a:solidFill>
              <a:effectLst/>
              <a:latin typeface="+mn-lt"/>
            </a:endParaRPr>
          </a:p>
          <a:p>
            <a:r>
              <a:rPr lang="sv-SE" b="1" kern="1200" baseline="0" dirty="0">
                <a:solidFill>
                  <a:schemeClr val="tx1"/>
                </a:solidFill>
                <a:effectLst/>
                <a:latin typeface="+mn-lt"/>
              </a:rPr>
              <a:t>Lång sikt +5 år: </a:t>
            </a:r>
            <a:r>
              <a:rPr lang="sv-SE" b="0" kern="1200" baseline="0" dirty="0">
                <a:solidFill>
                  <a:schemeClr val="tx1"/>
                </a:solidFill>
                <a:effectLst/>
                <a:latin typeface="+mn-lt"/>
              </a:rPr>
              <a:t>Med fler år tills vi ska använda pengarna blir vi också tåligare för svängningar. Då passar aktiefonder bra.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094895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baseline="0" dirty="0">
                <a:solidFill>
                  <a:schemeClr val="tx1"/>
                </a:solidFill>
                <a:effectLst/>
                <a:latin typeface="+mn-lt"/>
              </a:rPr>
              <a:t>Hur borde snittsvensken dela upp sitt sparande? </a:t>
            </a:r>
          </a:p>
          <a:p>
            <a:r>
              <a:rPr lang="sv-SE" sz="1200" b="0" kern="1200" dirty="0">
                <a:solidFill>
                  <a:schemeClr val="tx1"/>
                </a:solidFill>
                <a:effectLst/>
                <a:latin typeface="+mn-lt"/>
              </a:rPr>
              <a:t>En liten del på sparkonto. </a:t>
            </a:r>
            <a:r>
              <a:rPr lang="sv-SE" sz="1200" kern="1200" dirty="0">
                <a:solidFill>
                  <a:schemeClr val="tx1"/>
                </a:solidFill>
                <a:effectLst/>
                <a:latin typeface="+mn-lt"/>
              </a:rPr>
              <a:t>För det är oftast ju bara en</a:t>
            </a:r>
            <a:r>
              <a:rPr lang="sv-SE" sz="1200" kern="1200" baseline="0" dirty="0">
                <a:solidFill>
                  <a:schemeClr val="tx1"/>
                </a:solidFill>
                <a:effectLst/>
                <a:latin typeface="+mn-lt"/>
              </a:rPr>
              <a:t> liten del av </a:t>
            </a:r>
            <a:r>
              <a:rPr lang="sv-SE" sz="1200" kern="1200" dirty="0">
                <a:solidFill>
                  <a:schemeClr val="tx1"/>
                </a:solidFill>
                <a:effectLst/>
                <a:latin typeface="+mn-lt"/>
              </a:rPr>
              <a:t>våra sparpengar som vi ska använda de närmaste 1-2 </a:t>
            </a:r>
            <a:r>
              <a:rPr lang="sv-SE" sz="1200" b="0" kern="1200" dirty="0">
                <a:solidFill>
                  <a:schemeClr val="tx1"/>
                </a:solidFill>
                <a:effectLst/>
                <a:latin typeface="+mn-lt"/>
              </a:rPr>
              <a:t>åren. Merparten sparar</a:t>
            </a:r>
            <a:r>
              <a:rPr lang="sv-SE" sz="1200" b="0" kern="1200" baseline="0" dirty="0">
                <a:solidFill>
                  <a:schemeClr val="tx1"/>
                </a:solidFill>
                <a:effectLst/>
                <a:latin typeface="+mn-lt"/>
              </a:rPr>
              <a:t> vi oftast på mel</a:t>
            </a:r>
            <a:r>
              <a:rPr lang="sv-SE" sz="1200" b="0" kern="1200" dirty="0">
                <a:solidFill>
                  <a:schemeClr val="tx1"/>
                </a:solidFill>
                <a:effectLst/>
                <a:latin typeface="+mn-lt"/>
              </a:rPr>
              <a:t>lanlång sikt</a:t>
            </a:r>
            <a:r>
              <a:rPr lang="sv-SE" sz="1200" b="0" kern="1200" baseline="0" dirty="0">
                <a:solidFill>
                  <a:schemeClr val="tx1"/>
                </a:solidFill>
                <a:effectLst/>
                <a:latin typeface="+mn-lt"/>
              </a:rPr>
              <a:t>. Då växer pengarna bäst på börsen, där global- och Sverigefonder är det enkla valet. </a:t>
            </a:r>
            <a:r>
              <a:rPr lang="sv-SE" sz="1200" kern="1200" baseline="0" dirty="0">
                <a:solidFill>
                  <a:schemeClr val="tx1"/>
                </a:solidFill>
                <a:effectLst/>
                <a:latin typeface="+mn-lt"/>
              </a:rPr>
              <a:t>En fördelning där tre fjärdedelar är sparat där kan man i snitt förvänta sig kanske 6-7 procent per år i tillväxt. </a:t>
            </a:r>
          </a:p>
          <a:p>
            <a:endParaRPr lang="sv-SE" sz="1200" kern="1200" dirty="0">
              <a:solidFill>
                <a:schemeClr val="tx1"/>
              </a:solidFill>
              <a:effectLst/>
              <a:latin typeface="+mn-lt"/>
            </a:endParaRPr>
          </a:p>
          <a:p>
            <a:r>
              <a:rPr lang="sv-SE" sz="1200" b="1" kern="1200" baseline="0" dirty="0">
                <a:solidFill>
                  <a:schemeClr val="tx1"/>
                </a:solidFill>
                <a:effectLst/>
                <a:latin typeface="+mn-lt"/>
              </a:rPr>
              <a:t>Hur sparar snittsvensken idag? </a:t>
            </a:r>
          </a:p>
          <a:p>
            <a:r>
              <a:rPr lang="sv-SE" sz="1200" b="0" kern="1200" baseline="0" dirty="0">
                <a:solidFill>
                  <a:schemeClr val="tx1"/>
                </a:solidFill>
                <a:effectLst/>
                <a:latin typeface="+mn-lt"/>
              </a:rPr>
              <a:t>Tyvärr sparar inte snittsvensken </a:t>
            </a:r>
            <a:r>
              <a:rPr lang="sv-SE" sz="1200" kern="1200" baseline="0" dirty="0">
                <a:solidFill>
                  <a:schemeClr val="tx1"/>
                </a:solidFill>
                <a:effectLst/>
                <a:latin typeface="+mn-lt"/>
              </a:rPr>
              <a:t>så idag. Hen har snarare majoriteten sparat i räntor vilket ger en tillväxt på 2-3 procent per år. Justerade vi bara lite kan vi alltså öka tillväxten med att par procent per år. Det kanske inte låter så mycket men över tid så ger det betydligt mer i plånboken än vad vi får av att jobba över lite på jobbet.</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2629344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latin typeface="+mn-lt"/>
              </a:rPr>
              <a:t>Steg 2 är att välja fonder: </a:t>
            </a:r>
            <a:endParaRPr lang="sv-SE" b="1" baseline="0" dirty="0">
              <a:latin typeface="+mn-lt"/>
            </a:endParaRPr>
          </a:p>
          <a:p>
            <a:r>
              <a:rPr lang="sv-SE" dirty="0"/>
              <a:t>Hur ska jag veta vilka aktiefonder jag ska investera i? Det finns över 10 000 fonder att välja mellan för svenska sparare. Vi får försöka tratta ned det lite. De kategoriseras utifrån vilka marknader man investerar på. </a:t>
            </a:r>
          </a:p>
          <a:p>
            <a:endParaRPr lang="sv-SE" dirty="0"/>
          </a:p>
          <a:p>
            <a:r>
              <a:rPr lang="sv-SE" dirty="0"/>
              <a:t>Här finns det 2 kanske 3 fondtyper som kan höra hemma i en vanlig sparportfölj. </a:t>
            </a:r>
          </a:p>
          <a:p>
            <a:pPr marL="171450" indent="-171450">
              <a:buFont typeface="Arial" panose="020B0604020202020204" pitchFamily="34" charset="0"/>
              <a:buChar char="•"/>
            </a:pPr>
            <a:r>
              <a:rPr lang="sv-SE" dirty="0"/>
              <a:t>Globalfond</a:t>
            </a:r>
          </a:p>
          <a:p>
            <a:pPr marL="171450" indent="-171450">
              <a:buFont typeface="Arial" panose="020B0604020202020204" pitchFamily="34" charset="0"/>
              <a:buChar char="•"/>
            </a:pPr>
            <a:r>
              <a:rPr lang="sv-SE" dirty="0"/>
              <a:t>Sverigefond</a:t>
            </a:r>
          </a:p>
          <a:p>
            <a:pPr marL="171450" indent="-171450">
              <a:buFont typeface="Arial" panose="020B0604020202020204" pitchFamily="34" charset="0"/>
              <a:buChar char="•"/>
            </a:pPr>
            <a:r>
              <a:rPr lang="sv-SE" dirty="0"/>
              <a:t>Tillväxtmarknadsfond</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25282915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para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EE525FE-AFC3-94A9-0889-73FF18750EE2}"/>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DB9B3D"/>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ra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1">
    <p:spTree>
      <p:nvGrpSpPr>
        <p:cNvPr id="1" name=""/>
        <p:cNvGrpSpPr/>
        <p:nvPr/>
      </p:nvGrpSpPr>
      <p:grpSpPr>
        <a:xfrm>
          <a:off x="0" y="0"/>
          <a:ext cx="0" cy="0"/>
          <a:chOff x="0" y="0"/>
          <a:chExt cx="0" cy="0"/>
        </a:xfrm>
      </p:grpSpPr>
      <p:pic>
        <p:nvPicPr>
          <p:cNvPr id="8" name="Bildobjekt 7" descr="En bild som visar träd, växt  Automatiskt genererad beskrivning">
            <a:extLst>
              <a:ext uri="{FF2B5EF4-FFF2-40B4-BE49-F238E27FC236}">
                <a16:creationId xmlns:a16="http://schemas.microsoft.com/office/drawing/2014/main" id="{56665B2F-7F55-1C42-2BA6-31EDC18FD69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2">
    <p:spTree>
      <p:nvGrpSpPr>
        <p:cNvPr id="1" name=""/>
        <p:cNvGrpSpPr/>
        <p:nvPr/>
      </p:nvGrpSpPr>
      <p:grpSpPr>
        <a:xfrm>
          <a:off x="0" y="0"/>
          <a:ext cx="0" cy="0"/>
          <a:chOff x="0" y="0"/>
          <a:chExt cx="0" cy="0"/>
        </a:xfrm>
      </p:grpSpPr>
      <p:pic>
        <p:nvPicPr>
          <p:cNvPr id="5" name="Bildobjekt 4" descr="En bild som visar utomhus, vatten, solnedgång, föremål utomhus  Automatiskt genererad beskrivning">
            <a:extLst>
              <a:ext uri="{FF2B5EF4-FFF2-40B4-BE49-F238E27FC236}">
                <a16:creationId xmlns:a16="http://schemas.microsoft.com/office/drawing/2014/main" id="{D9722DAB-C3B1-75E5-1857-3C66FFEF226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3">
    <p:spTree>
      <p:nvGrpSpPr>
        <p:cNvPr id="1" name=""/>
        <p:cNvGrpSpPr/>
        <p:nvPr/>
      </p:nvGrpSpPr>
      <p:grpSpPr>
        <a:xfrm>
          <a:off x="0" y="0"/>
          <a:ext cx="0" cy="0"/>
          <a:chOff x="0" y="0"/>
          <a:chExt cx="0" cy="0"/>
        </a:xfrm>
      </p:grpSpPr>
      <p:pic>
        <p:nvPicPr>
          <p:cNvPr id="4" name="Bildobjekt 3" descr="En bild som visar inomhus  Automatiskt genererad beskrivning">
            <a:extLst>
              <a:ext uri="{FF2B5EF4-FFF2-40B4-BE49-F238E27FC236}">
                <a16:creationId xmlns:a16="http://schemas.microsoft.com/office/drawing/2014/main" id="{4BA7A0EB-2CE4-CF41-3CF4-5F4F2ED4F1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4">
    <p:spTree>
      <p:nvGrpSpPr>
        <p:cNvPr id="1" name=""/>
        <p:cNvGrpSpPr/>
        <p:nvPr/>
      </p:nvGrpSpPr>
      <p:grpSpPr>
        <a:xfrm>
          <a:off x="0" y="0"/>
          <a:ext cx="0" cy="0"/>
          <a:chOff x="0" y="0"/>
          <a:chExt cx="0" cy="0"/>
        </a:xfrm>
      </p:grpSpPr>
      <p:pic>
        <p:nvPicPr>
          <p:cNvPr id="8" name="Bildobjekt 7" descr="En bild som visar person, inomhus  Automatiskt genererad beskrivning">
            <a:extLst>
              <a:ext uri="{FF2B5EF4-FFF2-40B4-BE49-F238E27FC236}">
                <a16:creationId xmlns:a16="http://schemas.microsoft.com/office/drawing/2014/main" id="{EAE3347F-F453-D48C-45CC-C3F968BCC90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ara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BD2CE8A6-EF98-DB91-D781-8ECE3593D676}"/>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para_tack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7F71390-E28F-5A44-AE49-13B2892B53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7778"/>
          <a:stretch/>
        </p:blipFill>
        <p:spPr>
          <a:xfrm>
            <a:off x="0" y="3962400"/>
            <a:ext cx="12192000" cy="28956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DB9B3D"/>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6" name="Bildobjekt 5">
            <a:extLst>
              <a:ext uri="{FF2B5EF4-FFF2-40B4-BE49-F238E27FC236}">
                <a16:creationId xmlns:a16="http://schemas.microsoft.com/office/drawing/2014/main" id="{A0ABC447-5690-5A51-F8B5-C8A0B343E0A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ara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81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2" name="SecMark">
            <a:extLst>
              <a:ext uri="{FF2B5EF4-FFF2-40B4-BE49-F238E27FC236}">
                <a16:creationId xmlns:a16="http://schemas.microsoft.com/office/drawing/2014/main" id="{717AED04-2A1F-48D9-92C2-0A6550B9ADF2}"/>
              </a:ext>
            </a:extLst>
          </p:cNvPr>
          <p:cNvSpPr txBox="1"/>
          <p:nvPr userDrawn="1"/>
        </p:nvSpPr>
        <p:spPr>
          <a:xfrm rot="16200000">
            <a:off x="-2919983" y="3379669"/>
            <a:ext cx="6355639" cy="261610"/>
          </a:xfrm>
          <a:prstGeom prst="rect">
            <a:avLst/>
          </a:prstGeom>
          <a:noFill/>
        </p:spPr>
        <p:txBody>
          <a:bodyPr wrap="square" rtlCol="0">
            <a:spAutoFit/>
          </a:bodyPr>
          <a:lstStyle/>
          <a:p>
            <a:endParaRPr lang="sv-SE" sz="1050" dirty="0"/>
          </a:p>
        </p:txBody>
      </p:sp>
    </p:spTree>
    <p:extLst>
      <p:ext uri="{BB962C8B-B14F-4D97-AF65-F5344CB8AC3E}">
        <p14:creationId xmlns:p14="http://schemas.microsoft.com/office/powerpoint/2010/main" val="371174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ara_punktlistor">
    <p:spTree>
      <p:nvGrpSpPr>
        <p:cNvPr id="1" name=""/>
        <p:cNvGrpSpPr/>
        <p:nvPr/>
      </p:nvGrpSpPr>
      <p:grpSpPr>
        <a:xfrm>
          <a:off x="0" y="0"/>
          <a:ext cx="0" cy="0"/>
          <a:chOff x="0" y="0"/>
          <a:chExt cx="0" cy="0"/>
        </a:xfrm>
      </p:grpSpPr>
      <p:pic>
        <p:nvPicPr>
          <p:cNvPr id="8" name="Bildobjekt 7" descr="En bild som visar text  Automatiskt genererad beskrivning">
            <a:extLst>
              <a:ext uri="{FF2B5EF4-FFF2-40B4-BE49-F238E27FC236}">
                <a16:creationId xmlns:a16="http://schemas.microsoft.com/office/drawing/2014/main" id="{4FEC6C7A-8E46-0A32-9531-33FB640FB3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55D88F5C-D7EE-4D61-C49A-DCD450FC4D9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ara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descr="En bild som visar text  Automatiskt genererad beskrivning">
            <a:extLst>
              <a:ext uri="{FF2B5EF4-FFF2-40B4-BE49-F238E27FC236}">
                <a16:creationId xmlns:a16="http://schemas.microsoft.com/office/drawing/2014/main" id="{D75806A1-C2E4-2FFA-51AE-863E2D60E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E3CC1A1A-63DA-03AE-6F17-E5655136DA1B}"/>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F62DE239-19BF-EF7B-3C2A-3BAFED8A142C}"/>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E78FF104-089B-BB83-622D-4D1E1480817F}"/>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ara_bild_ver1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2D55911-41BB-139A-77E5-1ACCD5E2BB9A}"/>
              </a:ext>
            </a:extLst>
          </p:cNvPr>
          <p:cNvSpPr/>
          <p:nvPr userDrawn="1"/>
        </p:nvSpPr>
        <p:spPr>
          <a:xfrm>
            <a:off x="7859330" y="322155"/>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Automatiskt genererad beskrivning">
            <a:extLst>
              <a:ext uri="{FF2B5EF4-FFF2-40B4-BE49-F238E27FC236}">
                <a16:creationId xmlns:a16="http://schemas.microsoft.com/office/drawing/2014/main" id="{D3140677-114A-BBEB-6D4D-5DA243B074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7" name="Platshållare för text 6">
            <a:extLst>
              <a:ext uri="{FF2B5EF4-FFF2-40B4-BE49-F238E27FC236}">
                <a16:creationId xmlns:a16="http://schemas.microsoft.com/office/drawing/2014/main" id="{43F75147-F3B2-99A1-5BE4-39CDAFF3070B}"/>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ara_bild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C5553E-5911-F49B-ABA3-3008CA3E2428}"/>
              </a:ext>
            </a:extLst>
          </p:cNvPr>
          <p:cNvSpPr/>
          <p:nvPr userDrawn="1"/>
        </p:nvSpPr>
        <p:spPr>
          <a:xfrm>
            <a:off x="7861954" y="2241971"/>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Automatiskt genererad beskrivning">
            <a:extLst>
              <a:ext uri="{FF2B5EF4-FFF2-40B4-BE49-F238E27FC236}">
                <a16:creationId xmlns:a16="http://schemas.microsoft.com/office/drawing/2014/main" id="{BFB075F5-535B-989E-2C70-F8E629DBE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6" name="Platshållare för text 6">
            <a:extLst>
              <a:ext uri="{FF2B5EF4-FFF2-40B4-BE49-F238E27FC236}">
                <a16:creationId xmlns:a16="http://schemas.microsoft.com/office/drawing/2014/main" id="{2970655C-F3BE-5F4D-E727-010BEB845CF1}"/>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ara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descr="En bild som visar text  Automatiskt genererad beskrivning">
            <a:extLst>
              <a:ext uri="{FF2B5EF4-FFF2-40B4-BE49-F238E27FC236}">
                <a16:creationId xmlns:a16="http://schemas.microsoft.com/office/drawing/2014/main" id="{2D3D9D1C-C6AB-723F-0064-9874AA627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B5EA5D90-B6D4-9DA0-C86E-125491DAC938}"/>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5" name="Platshållare för text 6">
            <a:extLst>
              <a:ext uri="{FF2B5EF4-FFF2-40B4-BE49-F238E27FC236}">
                <a16:creationId xmlns:a16="http://schemas.microsoft.com/office/drawing/2014/main" id="{D68EA7A2-9061-B3E2-760E-412D73EC5762}"/>
              </a:ext>
            </a:extLst>
          </p:cNvPr>
          <p:cNvSpPr>
            <a:spLocks noGrp="1"/>
          </p:cNvSpPr>
          <p:nvPr>
            <p:ph type="body" sz="quarter" idx="12"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99E336D5-7593-E886-7A66-D119086E1F99}"/>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ara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descr="En bild som visar text  Automatiskt genererad beskrivning">
            <a:extLst>
              <a:ext uri="{FF2B5EF4-FFF2-40B4-BE49-F238E27FC236}">
                <a16:creationId xmlns:a16="http://schemas.microsoft.com/office/drawing/2014/main" id="{8EAD723F-2A5A-4845-5240-795A9FFA6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5" name="Rak 4">
            <a:extLst>
              <a:ext uri="{FF2B5EF4-FFF2-40B4-BE49-F238E27FC236}">
                <a16:creationId xmlns:a16="http://schemas.microsoft.com/office/drawing/2014/main" id="{34125974-E069-390C-17D9-C7D833AADB35}"/>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B9FE229D-5F8B-2478-6F65-0914AE558A9E}"/>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F68D7D6-986F-B912-C2BA-C5FA4014B9C8}"/>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ara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F5D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ara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DB9B3D">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rgbClr val="DB9B3D">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 id="2147483684" r:id="rId18"/>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3" y="2044094"/>
            <a:ext cx="9144000" cy="1086443"/>
          </a:xfrm>
        </p:spPr>
        <p:txBody>
          <a:bodyPr/>
          <a:lstStyle/>
          <a:p>
            <a:r>
              <a:rPr lang="sv-SE" dirty="0"/>
              <a:t>BÄTTRE BALANS I DITT SPARANDE</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a:xfrm>
            <a:off x="1091083" y="3795862"/>
            <a:ext cx="9144000" cy="1655762"/>
          </a:xfrm>
        </p:spPr>
        <p:txBody>
          <a:bodyPr/>
          <a:lstStyle/>
          <a:p>
            <a:r>
              <a:rPr lang="sv-SE" dirty="0"/>
              <a:t>Avanza</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EN BRA FONDMIX</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aphicFrame>
        <p:nvGraphicFramePr>
          <p:cNvPr id="3" name="Content Placeholder 3">
            <a:extLst>
              <a:ext uri="{FF2B5EF4-FFF2-40B4-BE49-F238E27FC236}">
                <a16:creationId xmlns:a16="http://schemas.microsoft.com/office/drawing/2014/main" id="{3344EAE3-88C1-740A-8F99-992FBE7A940D}"/>
              </a:ext>
            </a:extLst>
          </p:cNvPr>
          <p:cNvGraphicFramePr>
            <a:graphicFrameLocks/>
          </p:cNvGraphicFramePr>
          <p:nvPr>
            <p:extLst>
              <p:ext uri="{D42A27DB-BD31-4B8C-83A1-F6EECF244321}">
                <p14:modId xmlns:p14="http://schemas.microsoft.com/office/powerpoint/2010/main" val="188154774"/>
              </p:ext>
            </p:extLst>
          </p:nvPr>
        </p:nvGraphicFramePr>
        <p:xfrm>
          <a:off x="596623" y="2491120"/>
          <a:ext cx="5038103" cy="29967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5">
            <a:extLst>
              <a:ext uri="{FF2B5EF4-FFF2-40B4-BE49-F238E27FC236}">
                <a16:creationId xmlns:a16="http://schemas.microsoft.com/office/drawing/2014/main" id="{01B624E7-29D5-6E89-AC08-BFEE7CB1324A}"/>
              </a:ext>
            </a:extLst>
          </p:cNvPr>
          <p:cNvSpPr txBox="1"/>
          <p:nvPr/>
        </p:nvSpPr>
        <p:spPr>
          <a:xfrm>
            <a:off x="596623" y="2019868"/>
            <a:ext cx="4081764" cy="400110"/>
          </a:xfrm>
          <a:prstGeom prst="rect">
            <a:avLst/>
          </a:prstGeom>
          <a:noFill/>
        </p:spPr>
        <p:txBody>
          <a:bodyPr wrap="square" rtlCol="0">
            <a:spAutoFit/>
          </a:bodyPr>
          <a:lstStyle/>
          <a:p>
            <a:pPr algn="ctr"/>
            <a:r>
              <a:rPr lang="sv-SE" sz="2000" b="1" dirty="0">
                <a:solidFill>
                  <a:schemeClr val="tx1">
                    <a:alpha val="70000"/>
                  </a:schemeClr>
                </a:solidFill>
                <a:cs typeface="Helvetica" panose="020B0604020202020204" pitchFamily="34" charset="0"/>
              </a:rPr>
              <a:t>Den superenkla fördelningen</a:t>
            </a:r>
          </a:p>
        </p:txBody>
      </p:sp>
      <p:graphicFrame>
        <p:nvGraphicFramePr>
          <p:cNvPr id="5" name="Chart 4">
            <a:extLst>
              <a:ext uri="{FF2B5EF4-FFF2-40B4-BE49-F238E27FC236}">
                <a16:creationId xmlns:a16="http://schemas.microsoft.com/office/drawing/2014/main" id="{F204FD8B-19BC-F9F1-940E-F97A753A0C14}"/>
              </a:ext>
            </a:extLst>
          </p:cNvPr>
          <p:cNvGraphicFramePr>
            <a:graphicFrameLocks/>
          </p:cNvGraphicFramePr>
          <p:nvPr>
            <p:extLst>
              <p:ext uri="{D42A27DB-BD31-4B8C-83A1-F6EECF244321}">
                <p14:modId xmlns:p14="http://schemas.microsoft.com/office/powerpoint/2010/main" val="2619398552"/>
              </p:ext>
            </p:extLst>
          </p:nvPr>
        </p:nvGraphicFramePr>
        <p:xfrm>
          <a:off x="6096000" y="2633404"/>
          <a:ext cx="5132834" cy="301034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15">
            <a:extLst>
              <a:ext uri="{FF2B5EF4-FFF2-40B4-BE49-F238E27FC236}">
                <a16:creationId xmlns:a16="http://schemas.microsoft.com/office/drawing/2014/main" id="{F50116FF-5905-BDE7-6058-98F916218ABC}"/>
              </a:ext>
            </a:extLst>
          </p:cNvPr>
          <p:cNvSpPr txBox="1"/>
          <p:nvPr/>
        </p:nvSpPr>
        <p:spPr>
          <a:xfrm>
            <a:off x="5859238" y="2091010"/>
            <a:ext cx="4081764" cy="400110"/>
          </a:xfrm>
          <a:prstGeom prst="rect">
            <a:avLst/>
          </a:prstGeom>
          <a:noFill/>
        </p:spPr>
        <p:txBody>
          <a:bodyPr wrap="square" rtlCol="0">
            <a:spAutoFit/>
          </a:bodyPr>
          <a:lstStyle/>
          <a:p>
            <a:pPr algn="ctr"/>
            <a:r>
              <a:rPr lang="sv-SE" sz="2000" b="1" dirty="0">
                <a:solidFill>
                  <a:schemeClr val="tx1">
                    <a:alpha val="70000"/>
                  </a:schemeClr>
                </a:solidFill>
                <a:cs typeface="Helvetica" panose="020B0604020202020204" pitchFamily="34" charset="0"/>
              </a:rPr>
              <a:t>Den enkla fördelningen</a:t>
            </a:r>
          </a:p>
        </p:txBody>
      </p:sp>
    </p:spTree>
    <p:extLst>
      <p:ext uri="{BB962C8B-B14F-4D97-AF65-F5344CB8AC3E}">
        <p14:creationId xmlns:p14="http://schemas.microsoft.com/office/powerpoint/2010/main" val="67874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Graphic spid="5" grpId="0">
        <p:bldAsOne/>
      </p:bldGraphic>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67054"/>
          </a:xfrm>
        </p:spPr>
        <p:txBody>
          <a:bodyPr/>
          <a:lstStyle/>
          <a:p>
            <a:r>
              <a:rPr lang="sv-SE" dirty="0"/>
              <a:t>STEG 3: Grönt sparande</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60071"/>
            <a:ext cx="5118100" cy="4351338"/>
          </a:xfrm>
        </p:spPr>
        <p:txBody>
          <a:bodyPr>
            <a:normAutofit/>
          </a:bodyPr>
          <a:lstStyle/>
          <a:p>
            <a:pPr marL="0" indent="0">
              <a:buNone/>
            </a:pPr>
            <a:r>
              <a:rPr lang="sv-SE" b="1" dirty="0" err="1">
                <a:latin typeface="Calibri" panose="020F0502020204030204" pitchFamily="34" charset="0"/>
              </a:rPr>
              <a:t>Climate</a:t>
            </a:r>
            <a:r>
              <a:rPr lang="sv-SE" b="1" dirty="0">
                <a:latin typeface="Calibri" panose="020F0502020204030204" pitchFamily="34" charset="0"/>
              </a:rPr>
              <a:t> Risk is Investment Risk</a:t>
            </a:r>
          </a:p>
          <a:p>
            <a:pPr marL="0" indent="0">
              <a:lnSpc>
                <a:spcPct val="100000"/>
              </a:lnSpc>
              <a:buNone/>
            </a:pPr>
            <a:r>
              <a:rPr lang="sv-SE" i="1" dirty="0">
                <a:latin typeface="Calibri" panose="020F0502020204030204" pitchFamily="34" charset="0"/>
              </a:rPr>
              <a:t>”Företag som inte noga redovisar sitt hållbarhetsarbete är inte lämpliga investeringar. </a:t>
            </a:r>
            <a:br>
              <a:rPr lang="sv-SE" i="1" dirty="0">
                <a:latin typeface="Calibri" panose="020F0502020204030204" pitchFamily="34" charset="0"/>
              </a:rPr>
            </a:br>
            <a:br>
              <a:rPr lang="sv-SE" i="1" dirty="0">
                <a:latin typeface="Calibri" panose="020F0502020204030204" pitchFamily="34" charset="0"/>
              </a:rPr>
            </a:br>
            <a:r>
              <a:rPr lang="sv-SE" i="1" dirty="0">
                <a:latin typeface="Calibri" panose="020F0502020204030204" pitchFamily="34" charset="0"/>
              </a:rPr>
              <a:t>Bara företag som kan hantera hållbarhetsfrågor kan behålla tillväxt </a:t>
            </a:r>
            <a:br>
              <a:rPr lang="sv-SE" i="1" dirty="0">
                <a:latin typeface="Calibri" panose="020F0502020204030204" pitchFamily="34" charset="0"/>
              </a:rPr>
            </a:br>
            <a:r>
              <a:rPr lang="sv-SE" i="1" dirty="0">
                <a:latin typeface="Calibri" panose="020F0502020204030204" pitchFamily="34" charset="0"/>
              </a:rPr>
              <a:t>och lönsamhet på sikt”.</a:t>
            </a:r>
          </a:p>
          <a:p>
            <a:pPr marL="0" indent="0">
              <a:buNone/>
            </a:pPr>
            <a:br>
              <a:rPr lang="sv-SE" b="1" dirty="0">
                <a:latin typeface="Calibri" panose="020F0502020204030204" pitchFamily="34" charset="0"/>
              </a:rPr>
            </a:br>
            <a:r>
              <a:rPr lang="sv-SE" b="1" dirty="0">
                <a:latin typeface="Calibri" panose="020F0502020204030204" pitchFamily="34" charset="0"/>
              </a:rPr>
              <a:t>- Larry Fink</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16" name="Platshållare för bild 15" descr="En bild som visar person, Masonburk, Matbehållare, flaska  Automatiskt genererad beskrivning">
            <a:extLst>
              <a:ext uri="{FF2B5EF4-FFF2-40B4-BE49-F238E27FC236}">
                <a16:creationId xmlns:a16="http://schemas.microsoft.com/office/drawing/2014/main" id="{E1DF91C7-9445-9D7B-9A77-CBEDC9453DD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22982" r="22982"/>
          <a:stretch>
            <a:fillRect/>
          </a:stretch>
        </p:blipFill>
        <p:spPr/>
      </p:pic>
    </p:spTree>
    <p:extLst>
      <p:ext uri="{BB962C8B-B14F-4D97-AF65-F5344CB8AC3E}">
        <p14:creationId xmlns:p14="http://schemas.microsoft.com/office/powerpoint/2010/main" val="2922580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920B509-E041-9E42-A2A2-5DC1B4A15C4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0618F09B-4193-4C44-8C67-6761E8143443}"/>
              </a:ext>
            </a:extLst>
          </p:cNvPr>
          <p:cNvSpPr/>
          <p:nvPr/>
        </p:nvSpPr>
        <p:spPr>
          <a:xfrm>
            <a:off x="1" y="0"/>
            <a:ext cx="12191999" cy="6858000"/>
          </a:xfrm>
          <a:prstGeom prst="rect">
            <a:avLst/>
          </a:prstGeom>
          <a:solidFill>
            <a:schemeClr val="accent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3" name="textruta 12">
            <a:extLst>
              <a:ext uri="{FF2B5EF4-FFF2-40B4-BE49-F238E27FC236}">
                <a16:creationId xmlns:a16="http://schemas.microsoft.com/office/drawing/2014/main" id="{F09C8813-8F64-5C45-8E7F-7C818E6D21AF}"/>
              </a:ext>
            </a:extLst>
          </p:cNvPr>
          <p:cNvSpPr txBox="1"/>
          <p:nvPr/>
        </p:nvSpPr>
        <p:spPr>
          <a:xfrm>
            <a:off x="1537062" y="2015789"/>
            <a:ext cx="9117875" cy="2583105"/>
          </a:xfrm>
          <a:prstGeom prst="rect">
            <a:avLst/>
          </a:prstGeom>
          <a:noFill/>
        </p:spPr>
        <p:txBody>
          <a:bodyPr wrap="square" rtlCol="0" anchor="ctr">
            <a:noAutofit/>
          </a:bodyPr>
          <a:lstStyle/>
          <a:p>
            <a:pPr algn="ctr"/>
            <a:endParaRPr lang="sv-SE" sz="2800" dirty="0">
              <a:solidFill>
                <a:schemeClr val="bg1"/>
              </a:solidFill>
              <a:ea typeface="Arial" charset="0"/>
              <a:cs typeface="Calibri Light" panose="020F0302020204030204" pitchFamily="34" charset="0"/>
            </a:endParaRPr>
          </a:p>
          <a:p>
            <a:pPr algn="ctr"/>
            <a:r>
              <a:rPr lang="en-US" sz="3600" dirty="0">
                <a:solidFill>
                  <a:prstClr val="white"/>
                </a:solidFill>
                <a:ea typeface="Arial" charset="0"/>
                <a:cs typeface="Calibri Light" panose="020F0302020204030204" pitchFamily="34" charset="0"/>
              </a:rPr>
              <a:t>”Risks from climate change are bigger than the 2008 financial crisis with no fed to save us”</a:t>
            </a:r>
            <a:br>
              <a:rPr lang="en-US" sz="3600" dirty="0">
                <a:solidFill>
                  <a:prstClr val="white"/>
                </a:solidFill>
                <a:ea typeface="Arial" charset="0"/>
                <a:cs typeface="Calibri Light" panose="020F0302020204030204" pitchFamily="34" charset="0"/>
              </a:rPr>
            </a:br>
            <a:r>
              <a:rPr lang="en-US" sz="3600" dirty="0">
                <a:solidFill>
                  <a:prstClr val="white"/>
                </a:solidFill>
                <a:ea typeface="Arial" charset="0"/>
                <a:cs typeface="Calibri Light" panose="020F0302020204030204" pitchFamily="34" charset="0"/>
              </a:rPr>
              <a:t>- Larry Fink</a:t>
            </a:r>
            <a:endParaRPr lang="sv-SE" sz="3600" dirty="0">
              <a:solidFill>
                <a:prstClr val="white"/>
              </a:solidFill>
              <a:ea typeface="Arial" charset="0"/>
              <a:cs typeface="Calibri Light" panose="020F0302020204030204" pitchFamily="34" charset="0"/>
            </a:endParaRPr>
          </a:p>
        </p:txBody>
      </p:sp>
    </p:spTree>
    <p:extLst>
      <p:ext uri="{BB962C8B-B14F-4D97-AF65-F5344CB8AC3E}">
        <p14:creationId xmlns:p14="http://schemas.microsoft.com/office/powerpoint/2010/main" val="125892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VARFÖR BÖR ESG-BOLAG AVKASTA MER?</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aphicFrame>
        <p:nvGraphicFramePr>
          <p:cNvPr id="11" name="Content Placeholder 3">
            <a:extLst>
              <a:ext uri="{FF2B5EF4-FFF2-40B4-BE49-F238E27FC236}">
                <a16:creationId xmlns:a16="http://schemas.microsoft.com/office/drawing/2014/main" id="{5E61C97D-51C2-F3AC-D782-102B175F4639}"/>
              </a:ext>
            </a:extLst>
          </p:cNvPr>
          <p:cNvGraphicFramePr>
            <a:graphicFrameLocks/>
          </p:cNvGraphicFramePr>
          <p:nvPr>
            <p:extLst>
              <p:ext uri="{D42A27DB-BD31-4B8C-83A1-F6EECF244321}">
                <p14:modId xmlns:p14="http://schemas.microsoft.com/office/powerpoint/2010/main" val="3485249757"/>
              </p:ext>
            </p:extLst>
          </p:nvPr>
        </p:nvGraphicFramePr>
        <p:xfrm>
          <a:off x="1029854" y="1949557"/>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888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67054"/>
          </a:xfrm>
        </p:spPr>
        <p:txBody>
          <a:bodyPr/>
          <a:lstStyle/>
          <a:p>
            <a:r>
              <a:rPr lang="sv-SE" dirty="0"/>
              <a:t>VAD SKA MAN HÅLLA UTKIK EFTER?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11" name="Platshållare för bild 10" descr="En bild som visar himmel, utomhus, person, teleskop  Automatiskt genererad beskrivning">
            <a:extLst>
              <a:ext uri="{FF2B5EF4-FFF2-40B4-BE49-F238E27FC236}">
                <a16:creationId xmlns:a16="http://schemas.microsoft.com/office/drawing/2014/main" id="{3B9550BB-C81F-BFEA-45A8-CB23BCDF3A6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3625" b="3625"/>
          <a:stretch>
            <a:fillRect/>
          </a:stretch>
        </p:blipFill>
        <p:spPr/>
      </p:pic>
      <p:sp>
        <p:nvSpPr>
          <p:cNvPr id="7" name="Platshållare för innehåll 6">
            <a:extLst>
              <a:ext uri="{FF2B5EF4-FFF2-40B4-BE49-F238E27FC236}">
                <a16:creationId xmlns:a16="http://schemas.microsoft.com/office/drawing/2014/main" id="{E183050F-ABC1-8AF7-21ED-F7E974B63E4A}"/>
              </a:ext>
            </a:extLst>
          </p:cNvPr>
          <p:cNvSpPr>
            <a:spLocks noGrp="1"/>
          </p:cNvSpPr>
          <p:nvPr>
            <p:ph idx="1"/>
          </p:nvPr>
        </p:nvSpPr>
        <p:spPr/>
        <p:txBody>
          <a:bodyPr/>
          <a:lstStyle/>
          <a:p>
            <a:r>
              <a:rPr lang="sv-SE" dirty="0"/>
              <a:t>Ljusgrön, grön, mörkgrön? </a:t>
            </a:r>
          </a:p>
          <a:p>
            <a:r>
              <a:rPr lang="sv-SE" dirty="0" err="1"/>
              <a:t>Impact</a:t>
            </a:r>
            <a:r>
              <a:rPr lang="sv-SE" dirty="0"/>
              <a:t> vs ESG</a:t>
            </a:r>
          </a:p>
          <a:p>
            <a:r>
              <a:rPr lang="sv-SE" dirty="0"/>
              <a:t>Val av index</a:t>
            </a:r>
          </a:p>
        </p:txBody>
      </p:sp>
    </p:spTree>
    <p:extLst>
      <p:ext uri="{BB962C8B-B14F-4D97-AF65-F5344CB8AC3E}">
        <p14:creationId xmlns:p14="http://schemas.microsoft.com/office/powerpoint/2010/main" val="4170273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SUMMERAT</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pSp>
        <p:nvGrpSpPr>
          <p:cNvPr id="12" name="Grupp 11">
            <a:extLst>
              <a:ext uri="{FF2B5EF4-FFF2-40B4-BE49-F238E27FC236}">
                <a16:creationId xmlns:a16="http://schemas.microsoft.com/office/drawing/2014/main" id="{1908A84E-CE6D-F56A-53F6-B5B4A60C8CAB}"/>
              </a:ext>
            </a:extLst>
          </p:cNvPr>
          <p:cNvGrpSpPr/>
          <p:nvPr/>
        </p:nvGrpSpPr>
        <p:grpSpPr>
          <a:xfrm>
            <a:off x="809624" y="1803749"/>
            <a:ext cx="10099690" cy="2360345"/>
            <a:chOff x="1017348" y="2248827"/>
            <a:chExt cx="10099690" cy="2360345"/>
          </a:xfrm>
        </p:grpSpPr>
        <p:graphicFrame>
          <p:nvGraphicFramePr>
            <p:cNvPr id="6" name="Tabell 5">
              <a:extLst>
                <a:ext uri="{FF2B5EF4-FFF2-40B4-BE49-F238E27FC236}">
                  <a16:creationId xmlns:a16="http://schemas.microsoft.com/office/drawing/2014/main" id="{7F8B69D7-3094-DDA8-8A53-822EB230CF91}"/>
                </a:ext>
              </a:extLst>
            </p:cNvPr>
            <p:cNvGraphicFramePr>
              <a:graphicFrameLocks/>
            </p:cNvGraphicFramePr>
            <p:nvPr>
              <p:extLst>
                <p:ext uri="{D42A27DB-BD31-4B8C-83A1-F6EECF244321}">
                  <p14:modId xmlns:p14="http://schemas.microsoft.com/office/powerpoint/2010/main" val="99597505"/>
                </p:ext>
              </p:extLst>
            </p:nvPr>
          </p:nvGraphicFramePr>
          <p:xfrm>
            <a:off x="1017348" y="2248827"/>
            <a:ext cx="3048392" cy="2360345"/>
          </p:xfrm>
          <a:graphic>
            <a:graphicData uri="http://schemas.openxmlformats.org/drawingml/2006/table">
              <a:tbl>
                <a:tblPr firstRow="1" bandRow="1">
                  <a:tableStyleId>{5C22544A-7EE6-4342-B048-85BDC9FD1C3A}</a:tableStyleId>
                </a:tblPr>
                <a:tblGrid>
                  <a:gridCol w="3048392">
                    <a:extLst>
                      <a:ext uri="{9D8B030D-6E8A-4147-A177-3AD203B41FA5}">
                        <a16:colId xmlns:a16="http://schemas.microsoft.com/office/drawing/2014/main" val="2744437489"/>
                      </a:ext>
                    </a:extLst>
                  </a:gridCol>
                </a:tblGrid>
                <a:tr h="514803">
                  <a:tc>
                    <a:txBody>
                      <a:bodyPr/>
                      <a:lstStyle/>
                      <a:p>
                        <a:r>
                          <a:rPr lang="sv-SE" sz="2000" dirty="0">
                            <a:solidFill>
                              <a:srgbClr val="DB9B3D"/>
                            </a:solidFill>
                          </a:rPr>
                          <a:t>1. BÄTTRE BALANS</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745414">
                  <a:tc>
                    <a:txBody>
                      <a:bodyPr/>
                      <a:lstStyle/>
                      <a:p>
                        <a:r>
                          <a:rPr lang="sv-SE" sz="2000" b="0" dirty="0"/>
                          <a:t>Ska jag placera mer penga</a:t>
                        </a:r>
                        <a:r>
                          <a:rPr lang="sv-SE" sz="2000" b="0" baseline="0" dirty="0"/>
                          <a:t>r på börsen?</a:t>
                        </a:r>
                        <a:endParaRPr lang="sv-SE" sz="2000" b="0" dirty="0">
                          <a:latin typeface="+mn-lt"/>
                        </a:endParaRP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550064">
                  <a:tc>
                    <a:txBody>
                      <a:bodyPr/>
                      <a:lstStyle/>
                      <a:p>
                        <a:pPr marL="0" indent="0">
                          <a:buFont typeface="Arial" panose="020B0604020202020204" pitchFamily="34" charset="0"/>
                          <a:buNone/>
                        </a:pPr>
                        <a:r>
                          <a:rPr lang="sv-SE" sz="2000" b="0" dirty="0"/>
                          <a:t>80%</a:t>
                        </a:r>
                        <a:r>
                          <a:rPr lang="sv-SE" sz="2000" b="0" baseline="0" dirty="0"/>
                          <a:t> aktiefonder</a:t>
                        </a:r>
                        <a:endParaRPr lang="sv-SE" sz="2000" b="0" dirty="0">
                          <a:latin typeface="+mn-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550064">
                  <a:tc>
                    <a:txBody>
                      <a:bodyPr/>
                      <a:lstStyle/>
                      <a:p>
                        <a:pPr marL="0" indent="0">
                          <a:buFont typeface="Arial" panose="020B0604020202020204" pitchFamily="34" charset="0"/>
                          <a:buNone/>
                        </a:pPr>
                        <a:r>
                          <a:rPr lang="sv-SE" sz="2000" b="0" dirty="0"/>
                          <a:t>20%</a:t>
                        </a:r>
                        <a:r>
                          <a:rPr lang="sv-SE" sz="2000" b="0" baseline="0" dirty="0"/>
                          <a:t> sparkonto</a:t>
                        </a:r>
                        <a:endParaRPr lang="sv-SE" sz="2000" b="0" dirty="0">
                          <a:latin typeface="+mn-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bl>
            </a:graphicData>
          </a:graphic>
        </p:graphicFrame>
        <p:graphicFrame>
          <p:nvGraphicFramePr>
            <p:cNvPr id="10" name="Tabell 9">
              <a:extLst>
                <a:ext uri="{FF2B5EF4-FFF2-40B4-BE49-F238E27FC236}">
                  <a16:creationId xmlns:a16="http://schemas.microsoft.com/office/drawing/2014/main" id="{8A05275F-F13A-B3AE-2FD8-8B7710F30311}"/>
                </a:ext>
              </a:extLst>
            </p:cNvPr>
            <p:cNvGraphicFramePr>
              <a:graphicFrameLocks/>
            </p:cNvGraphicFramePr>
            <p:nvPr>
              <p:extLst>
                <p:ext uri="{D42A27DB-BD31-4B8C-83A1-F6EECF244321}">
                  <p14:modId xmlns:p14="http://schemas.microsoft.com/office/powerpoint/2010/main" val="1796264764"/>
                </p:ext>
              </p:extLst>
            </p:nvPr>
          </p:nvGraphicFramePr>
          <p:xfrm>
            <a:off x="4571804" y="2248827"/>
            <a:ext cx="3048392" cy="1961257"/>
          </p:xfrm>
          <a:graphic>
            <a:graphicData uri="http://schemas.openxmlformats.org/drawingml/2006/table">
              <a:tbl>
                <a:tblPr firstRow="1" bandRow="1">
                  <a:tableStyleId>{5C22544A-7EE6-4342-B048-85BDC9FD1C3A}</a:tableStyleId>
                </a:tblPr>
                <a:tblGrid>
                  <a:gridCol w="3048392">
                    <a:extLst>
                      <a:ext uri="{9D8B030D-6E8A-4147-A177-3AD203B41FA5}">
                        <a16:colId xmlns:a16="http://schemas.microsoft.com/office/drawing/2014/main" val="2744437489"/>
                      </a:ext>
                    </a:extLst>
                  </a:gridCol>
                </a:tblGrid>
                <a:tr h="514803">
                  <a:tc>
                    <a:txBody>
                      <a:bodyPr/>
                      <a:lstStyle/>
                      <a:p>
                        <a:r>
                          <a:rPr lang="sv-SE" sz="2000" dirty="0">
                            <a:solidFill>
                              <a:srgbClr val="DB9B3D"/>
                            </a:solidFill>
                          </a:rPr>
                          <a:t>2. RÄTT FONDER</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745414">
                  <a:tc>
                    <a:txBody>
                      <a:bodyPr/>
                      <a:lstStyle/>
                      <a:p>
                        <a:r>
                          <a:rPr lang="sv-SE" sz="2000" dirty="0">
                            <a:latin typeface="+mn-lt"/>
                          </a:rPr>
                          <a:t>En globalfond är ofta bra som bas</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550064">
                  <a:tc>
                    <a:txBody>
                      <a:bodyPr/>
                      <a:lstStyle/>
                      <a:p>
                        <a:pPr marL="0" indent="0">
                          <a:buFont typeface="Arial" panose="020B0604020202020204" pitchFamily="34" charset="0"/>
                          <a:buNone/>
                        </a:pPr>
                        <a:r>
                          <a:rPr lang="sv-SE" sz="2000" dirty="0">
                            <a:latin typeface="+mn-lt"/>
                          </a:rPr>
                          <a:t>Var prismedveten! Billig fond = avgift under 0,3%</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bl>
            </a:graphicData>
          </a:graphic>
        </p:graphicFrame>
        <p:graphicFrame>
          <p:nvGraphicFramePr>
            <p:cNvPr id="11" name="Tabell 10">
              <a:extLst>
                <a:ext uri="{FF2B5EF4-FFF2-40B4-BE49-F238E27FC236}">
                  <a16:creationId xmlns:a16="http://schemas.microsoft.com/office/drawing/2014/main" id="{8567686D-7DED-F350-B054-5CF1AA851D9F}"/>
                </a:ext>
              </a:extLst>
            </p:cNvPr>
            <p:cNvGraphicFramePr>
              <a:graphicFrameLocks/>
            </p:cNvGraphicFramePr>
            <p:nvPr>
              <p:extLst>
                <p:ext uri="{D42A27DB-BD31-4B8C-83A1-F6EECF244321}">
                  <p14:modId xmlns:p14="http://schemas.microsoft.com/office/powerpoint/2010/main" val="1885549533"/>
                </p:ext>
              </p:extLst>
            </p:nvPr>
          </p:nvGraphicFramePr>
          <p:xfrm>
            <a:off x="8068646" y="2248827"/>
            <a:ext cx="3048392" cy="1520643"/>
          </p:xfrm>
          <a:graphic>
            <a:graphicData uri="http://schemas.openxmlformats.org/drawingml/2006/table">
              <a:tbl>
                <a:tblPr firstRow="1" bandRow="1">
                  <a:tableStyleId>{5C22544A-7EE6-4342-B048-85BDC9FD1C3A}</a:tableStyleId>
                </a:tblPr>
                <a:tblGrid>
                  <a:gridCol w="3048392">
                    <a:extLst>
                      <a:ext uri="{9D8B030D-6E8A-4147-A177-3AD203B41FA5}">
                        <a16:colId xmlns:a16="http://schemas.microsoft.com/office/drawing/2014/main" val="2744437489"/>
                      </a:ext>
                    </a:extLst>
                  </a:gridCol>
                </a:tblGrid>
                <a:tr h="514803">
                  <a:tc>
                    <a:txBody>
                      <a:bodyPr/>
                      <a:lstStyle/>
                      <a:p>
                        <a:r>
                          <a:rPr lang="sv-SE" sz="2000" dirty="0">
                            <a:solidFill>
                              <a:srgbClr val="DB9B3D"/>
                            </a:solidFill>
                          </a:rPr>
                          <a:t>3. VÄLJ GRÖNT</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745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Calibri" panose="020F0502020204030204"/>
                            <a:ea typeface="+mn-ea"/>
                            <a:cs typeface="+mn-cs"/>
                          </a:rPr>
                          <a:t>Vill jag spara mer hållbart? Håll koll på framtidens bolag!</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bl>
            </a:graphicData>
          </a:graphic>
        </p:graphicFrame>
      </p:grpSp>
    </p:spTree>
    <p:extLst>
      <p:ext uri="{BB962C8B-B14F-4D97-AF65-F5344CB8AC3E}">
        <p14:creationId xmlns:p14="http://schemas.microsoft.com/office/powerpoint/2010/main" val="2889215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Felicia Schön</a:t>
            </a:r>
          </a:p>
          <a:p>
            <a:pPr>
              <a:spcBef>
                <a:spcPts val="0"/>
              </a:spcBef>
            </a:pPr>
            <a:r>
              <a:rPr lang="sv-SE" sz="1800" dirty="0"/>
              <a:t>felicia.schon@avanza.se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67054"/>
          </a:xfrm>
        </p:spPr>
        <p:txBody>
          <a:bodyPr/>
          <a:lstStyle/>
          <a:p>
            <a:r>
              <a:rPr lang="sv-SE" dirty="0"/>
              <a:t>VÄGEN TILL MER PENGAR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60071"/>
            <a:ext cx="5118100" cy="4351338"/>
          </a:xfrm>
        </p:spPr>
        <p:txBody>
          <a:bodyPr>
            <a:normAutofit/>
          </a:bodyPr>
          <a:lstStyle/>
          <a:p>
            <a:r>
              <a:rPr lang="sv-SE" dirty="0">
                <a:latin typeface="Calibri" panose="020F0502020204030204" pitchFamily="34" charset="0"/>
              </a:rPr>
              <a:t>Rätt balans mellan börs och ränta</a:t>
            </a:r>
          </a:p>
          <a:p>
            <a:pPr lvl="1"/>
            <a:r>
              <a:rPr lang="sv-SE" dirty="0">
                <a:latin typeface="Calibri" panose="020F0502020204030204" pitchFamily="34" charset="0"/>
              </a:rPr>
              <a:t>Kortsiktigt sparande vs långsiktigt sparande</a:t>
            </a:r>
            <a:br>
              <a:rPr lang="sv-SE" dirty="0">
                <a:latin typeface="Calibri" panose="020F0502020204030204" pitchFamily="34" charset="0"/>
              </a:rPr>
            </a:br>
            <a:endParaRPr lang="sv-SE" dirty="0">
              <a:latin typeface="Calibri" panose="020F0502020204030204" pitchFamily="34" charset="0"/>
            </a:endParaRPr>
          </a:p>
          <a:p>
            <a:r>
              <a:rPr lang="sv-SE" dirty="0">
                <a:latin typeface="Calibri" panose="020F0502020204030204" pitchFamily="34" charset="0"/>
              </a:rPr>
              <a:t>Fondvalet</a:t>
            </a:r>
          </a:p>
          <a:p>
            <a:pPr lvl="1"/>
            <a:r>
              <a:rPr lang="sv-SE" dirty="0">
                <a:latin typeface="Calibri" panose="020F0502020204030204" pitchFamily="34" charset="0"/>
              </a:rPr>
              <a:t>Pris (fondavgift) </a:t>
            </a:r>
          </a:p>
          <a:p>
            <a:pPr lvl="1"/>
            <a:r>
              <a:rPr lang="sv-SE" dirty="0">
                <a:latin typeface="Calibri" panose="020F0502020204030204" pitchFamily="34" charset="0"/>
              </a:rPr>
              <a:t>Prestation (tillväxt)</a:t>
            </a:r>
            <a:br>
              <a:rPr lang="sv-SE" dirty="0">
                <a:latin typeface="Calibri" panose="020F0502020204030204" pitchFamily="34" charset="0"/>
              </a:rPr>
            </a:br>
            <a:endParaRPr lang="sv-SE" dirty="0">
              <a:latin typeface="Calibri" panose="020F0502020204030204" pitchFamily="34" charset="0"/>
            </a:endParaRPr>
          </a:p>
          <a:p>
            <a:r>
              <a:rPr lang="sv-SE" dirty="0">
                <a:latin typeface="Calibri" panose="020F0502020204030204" pitchFamily="34" charset="0"/>
              </a:rPr>
              <a:t>Grönt sparande  </a:t>
            </a:r>
          </a:p>
          <a:p>
            <a:pPr lvl="1"/>
            <a:r>
              <a:rPr lang="sv-SE" dirty="0">
                <a:latin typeface="Calibri" panose="020F0502020204030204" pitchFamily="34" charset="0"/>
              </a:rPr>
              <a:t>Varför spara hållbart </a:t>
            </a:r>
          </a:p>
          <a:p>
            <a:pPr lvl="1"/>
            <a:r>
              <a:rPr lang="sv-SE" dirty="0">
                <a:latin typeface="Calibri" panose="020F0502020204030204" pitchFamily="34" charset="0"/>
              </a:rPr>
              <a:t>Hur sparar man hållbart?</a:t>
            </a:r>
            <a:endParaRPr lang="sv-SE" sz="2200"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9" name="Platshållare för bild 8" descr="En bild som visar mark, väg, utomhus, gata  Automatiskt genererad beskrivning">
            <a:extLst>
              <a:ext uri="{FF2B5EF4-FFF2-40B4-BE49-F238E27FC236}">
                <a16:creationId xmlns:a16="http://schemas.microsoft.com/office/drawing/2014/main" id="{77BC0D7F-6FE2-F181-712A-F01EA13B976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Sparande för trygghet genom livet</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4" name="Bildobjekt 3" descr="En bild som visar tecknad serie, klädsel, Barnkonst, Tecknade serier  Automatiskt genererad beskrivning">
            <a:extLst>
              <a:ext uri="{FF2B5EF4-FFF2-40B4-BE49-F238E27FC236}">
                <a16:creationId xmlns:a16="http://schemas.microsoft.com/office/drawing/2014/main" id="{EF0E4915-AAED-32A1-7A2B-9ACB48E07FC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09800" y="1565328"/>
            <a:ext cx="7772400" cy="4441371"/>
          </a:xfrm>
          <a:prstGeom prst="rect">
            <a:avLst/>
          </a:prstGeom>
        </p:spPr>
      </p:pic>
      <p:sp>
        <p:nvSpPr>
          <p:cNvPr id="5" name="Platshållare för innehåll 2">
            <a:extLst>
              <a:ext uri="{FF2B5EF4-FFF2-40B4-BE49-F238E27FC236}">
                <a16:creationId xmlns:a16="http://schemas.microsoft.com/office/drawing/2014/main" id="{99420809-A197-3FEF-458C-E38A14852728}"/>
              </a:ext>
            </a:extLst>
          </p:cNvPr>
          <p:cNvSpPr>
            <a:spLocks noGrp="1"/>
          </p:cNvSpPr>
          <p:nvPr>
            <p:ph idx="1"/>
          </p:nvPr>
        </p:nvSpPr>
        <p:spPr>
          <a:xfrm>
            <a:off x="2209800" y="5812603"/>
            <a:ext cx="5118100" cy="422234"/>
          </a:xfrm>
        </p:spPr>
        <p:txBody>
          <a:bodyPr>
            <a:normAutofit/>
          </a:bodyPr>
          <a:lstStyle/>
          <a:p>
            <a:pPr marL="0" indent="0">
              <a:buNone/>
            </a:pPr>
            <a:r>
              <a:rPr lang="sv-SE" sz="1600" dirty="0"/>
              <a:t>Bild gjord med AI</a:t>
            </a:r>
          </a:p>
        </p:txBody>
      </p:sp>
    </p:spTree>
    <p:extLst>
      <p:ext uri="{BB962C8B-B14F-4D97-AF65-F5344CB8AC3E}">
        <p14:creationId xmlns:p14="http://schemas.microsoft.com/office/powerpoint/2010/main" val="2007926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CD0447C-A761-27D1-9022-98684AAF0D14}"/>
              </a:ext>
            </a:extLst>
          </p:cNvPr>
          <p:cNvSpPr>
            <a:spLocks noGrp="1"/>
          </p:cNvSpPr>
          <p:nvPr>
            <p:ph type="title"/>
          </p:nvPr>
        </p:nvSpPr>
        <p:spPr/>
        <p:txBody>
          <a:bodyPr/>
          <a:lstStyle/>
          <a:p>
            <a:r>
              <a:rPr lang="sv-SE" sz="4400" dirty="0"/>
              <a:t>TRE STEG TILL ETT BÄTTRE SPARANDE</a:t>
            </a:r>
          </a:p>
        </p:txBody>
      </p:sp>
    </p:spTree>
    <p:extLst>
      <p:ext uri="{BB962C8B-B14F-4D97-AF65-F5344CB8AC3E}">
        <p14:creationId xmlns:p14="http://schemas.microsoft.com/office/powerpoint/2010/main" val="2371205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STEG 1: BÄTTRE BALANS</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pSp>
        <p:nvGrpSpPr>
          <p:cNvPr id="11" name="Grupp 10">
            <a:extLst>
              <a:ext uri="{FF2B5EF4-FFF2-40B4-BE49-F238E27FC236}">
                <a16:creationId xmlns:a16="http://schemas.microsoft.com/office/drawing/2014/main" id="{8928507C-8EE9-6C8A-468D-970F2F2C372E}"/>
              </a:ext>
            </a:extLst>
          </p:cNvPr>
          <p:cNvGrpSpPr/>
          <p:nvPr/>
        </p:nvGrpSpPr>
        <p:grpSpPr>
          <a:xfrm>
            <a:off x="2945411" y="2331329"/>
            <a:ext cx="6301178" cy="2577946"/>
            <a:chOff x="3157533" y="2324559"/>
            <a:chExt cx="6301178" cy="2577946"/>
          </a:xfrm>
        </p:grpSpPr>
        <p:sp>
          <p:nvSpPr>
            <p:cNvPr id="4" name="Ellips 3">
              <a:extLst>
                <a:ext uri="{FF2B5EF4-FFF2-40B4-BE49-F238E27FC236}">
                  <a16:creationId xmlns:a16="http://schemas.microsoft.com/office/drawing/2014/main" id="{AEFA4A43-715D-1AC0-D4EC-FF3B6A8DEA2A}"/>
                </a:ext>
              </a:extLst>
            </p:cNvPr>
            <p:cNvSpPr/>
            <p:nvPr/>
          </p:nvSpPr>
          <p:spPr>
            <a:xfrm>
              <a:off x="3157533" y="2324559"/>
              <a:ext cx="2810667" cy="25779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t>På banken på ett traditionellt sparkonto.</a:t>
              </a:r>
            </a:p>
          </p:txBody>
        </p:sp>
        <p:sp>
          <p:nvSpPr>
            <p:cNvPr id="6" name="Ellips 5">
              <a:extLst>
                <a:ext uri="{FF2B5EF4-FFF2-40B4-BE49-F238E27FC236}">
                  <a16:creationId xmlns:a16="http://schemas.microsoft.com/office/drawing/2014/main" id="{3F666B4D-EA25-BBBF-CDCC-5646432D476F}"/>
                </a:ext>
              </a:extLst>
            </p:cNvPr>
            <p:cNvSpPr/>
            <p:nvPr/>
          </p:nvSpPr>
          <p:spPr>
            <a:xfrm>
              <a:off x="6648044" y="2324559"/>
              <a:ext cx="2810667" cy="25779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t>I företag genom aktier eller aktiefonder, ett börssparande.</a:t>
              </a:r>
            </a:p>
          </p:txBody>
        </p:sp>
      </p:grpSp>
      <p:sp>
        <p:nvSpPr>
          <p:cNvPr id="7" name="Platshållare för innehåll 2">
            <a:extLst>
              <a:ext uri="{FF2B5EF4-FFF2-40B4-BE49-F238E27FC236}">
                <a16:creationId xmlns:a16="http://schemas.microsoft.com/office/drawing/2014/main" id="{E0C46E3B-A1AE-59C5-5CD5-F8AEBFDC55EA}"/>
              </a:ext>
            </a:extLst>
          </p:cNvPr>
          <p:cNvSpPr>
            <a:spLocks noGrp="1"/>
          </p:cNvSpPr>
          <p:nvPr>
            <p:ph idx="1"/>
          </p:nvPr>
        </p:nvSpPr>
        <p:spPr>
          <a:xfrm>
            <a:off x="592692" y="1360071"/>
            <a:ext cx="9287032" cy="799235"/>
          </a:xfrm>
        </p:spPr>
        <p:txBody>
          <a:bodyPr>
            <a:normAutofit/>
          </a:bodyPr>
          <a:lstStyle/>
          <a:p>
            <a:r>
              <a:rPr lang="sv-SE" dirty="0">
                <a:latin typeface="Calibri" panose="020F0502020204030204" pitchFamily="34" charset="0"/>
              </a:rPr>
              <a:t>Det finns enkelt uttryckt två sätt att spara våra pengar – på banken eller i företag.</a:t>
            </a:r>
          </a:p>
        </p:txBody>
      </p:sp>
    </p:spTree>
    <p:extLst>
      <p:ext uri="{BB962C8B-B14F-4D97-AF65-F5344CB8AC3E}">
        <p14:creationId xmlns:p14="http://schemas.microsoft.com/office/powerpoint/2010/main" val="2533436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dirty="0"/>
              <a:t>STEG 1: BÄTTRE BALANS</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aphicFrame>
        <p:nvGraphicFramePr>
          <p:cNvPr id="6" name="Platshållare för diagram 12">
            <a:extLst>
              <a:ext uri="{FF2B5EF4-FFF2-40B4-BE49-F238E27FC236}">
                <a16:creationId xmlns:a16="http://schemas.microsoft.com/office/drawing/2014/main" id="{F3380F72-44D0-4411-A948-56303EEB3D05}"/>
              </a:ext>
            </a:extLst>
          </p:cNvPr>
          <p:cNvGraphicFramePr>
            <a:graphicFrameLocks/>
          </p:cNvGraphicFramePr>
          <p:nvPr>
            <p:extLst>
              <p:ext uri="{D42A27DB-BD31-4B8C-83A1-F6EECF244321}">
                <p14:modId xmlns:p14="http://schemas.microsoft.com/office/powerpoint/2010/main" val="3811512983"/>
              </p:ext>
            </p:extLst>
          </p:nvPr>
        </p:nvGraphicFramePr>
        <p:xfrm>
          <a:off x="1139911" y="1390095"/>
          <a:ext cx="9912177" cy="4995896"/>
        </p:xfrm>
        <a:graphic>
          <a:graphicData uri="http://schemas.openxmlformats.org/drawingml/2006/chart">
            <c:chart xmlns:c="http://schemas.openxmlformats.org/drawingml/2006/chart" xmlns:r="http://schemas.openxmlformats.org/officeDocument/2006/relationships" r:id="rId3"/>
          </a:graphicData>
        </a:graphic>
      </p:graphicFrame>
      <p:sp>
        <p:nvSpPr>
          <p:cNvPr id="8" name="Ellips 7">
            <a:extLst>
              <a:ext uri="{FF2B5EF4-FFF2-40B4-BE49-F238E27FC236}">
                <a16:creationId xmlns:a16="http://schemas.microsoft.com/office/drawing/2014/main" id="{95A421D4-C058-490B-B56D-8B19030CDD6B}"/>
              </a:ext>
            </a:extLst>
          </p:cNvPr>
          <p:cNvSpPr/>
          <p:nvPr/>
        </p:nvSpPr>
        <p:spPr>
          <a:xfrm>
            <a:off x="7828685" y="258634"/>
            <a:ext cx="2233629" cy="20486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500kr/månad 7% avkastning =</a:t>
            </a:r>
          </a:p>
          <a:p>
            <a:pPr algn="ctr"/>
            <a:r>
              <a:rPr lang="sv-SE" b="1" dirty="0"/>
              <a:t>1 200 000 kr efter 40 år</a:t>
            </a:r>
          </a:p>
        </p:txBody>
      </p:sp>
    </p:spTree>
    <p:extLst>
      <p:ext uri="{BB962C8B-B14F-4D97-AF65-F5344CB8AC3E}">
        <p14:creationId xmlns:p14="http://schemas.microsoft.com/office/powerpoint/2010/main" val="373844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TIDEN AVGÖR SPARVALET</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pSp>
        <p:nvGrpSpPr>
          <p:cNvPr id="36" name="Grupp 35">
            <a:extLst>
              <a:ext uri="{FF2B5EF4-FFF2-40B4-BE49-F238E27FC236}">
                <a16:creationId xmlns:a16="http://schemas.microsoft.com/office/drawing/2014/main" id="{CECFBB8D-7C1E-6B50-76EC-1686DA9C4C5E}"/>
              </a:ext>
            </a:extLst>
          </p:cNvPr>
          <p:cNvGrpSpPr/>
          <p:nvPr/>
        </p:nvGrpSpPr>
        <p:grpSpPr>
          <a:xfrm>
            <a:off x="1991749" y="1622304"/>
            <a:ext cx="7405613" cy="4322749"/>
            <a:chOff x="4681917" y="1767269"/>
            <a:chExt cx="7405613" cy="4322749"/>
          </a:xfrm>
        </p:grpSpPr>
        <p:grpSp>
          <p:nvGrpSpPr>
            <p:cNvPr id="3" name="Grupp 2">
              <a:extLst>
                <a:ext uri="{FF2B5EF4-FFF2-40B4-BE49-F238E27FC236}">
                  <a16:creationId xmlns:a16="http://schemas.microsoft.com/office/drawing/2014/main" id="{BE279E3B-BAB2-244D-C1FB-7124D98B8DE5}"/>
                </a:ext>
              </a:extLst>
            </p:cNvPr>
            <p:cNvGrpSpPr/>
            <p:nvPr/>
          </p:nvGrpSpPr>
          <p:grpSpPr>
            <a:xfrm>
              <a:off x="4681917" y="1767269"/>
              <a:ext cx="7405613" cy="4322749"/>
              <a:chOff x="369888" y="2106413"/>
              <a:chExt cx="7635875" cy="4567238"/>
            </a:xfrm>
          </p:grpSpPr>
          <p:sp>
            <p:nvSpPr>
              <p:cNvPr id="4" name="Line 7">
                <a:extLst>
                  <a:ext uri="{FF2B5EF4-FFF2-40B4-BE49-F238E27FC236}">
                    <a16:creationId xmlns:a16="http://schemas.microsoft.com/office/drawing/2014/main" id="{13B00292-FC20-BDB1-2CFA-DFA5460287F2}"/>
                  </a:ext>
                </a:extLst>
              </p:cNvPr>
              <p:cNvSpPr>
                <a:spLocks noChangeShapeType="1"/>
              </p:cNvSpPr>
              <p:nvPr/>
            </p:nvSpPr>
            <p:spPr bwMode="auto">
              <a:xfrm flipV="1">
                <a:off x="1433513" y="2454472"/>
                <a:ext cx="6234112" cy="3698479"/>
              </a:xfrm>
              <a:prstGeom prst="line">
                <a:avLst/>
              </a:prstGeom>
              <a:noFill/>
              <a:ln w="50800">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sv-SE">
                  <a:ln>
                    <a:solidFill>
                      <a:srgbClr val="0093A7"/>
                    </a:solidFill>
                  </a:ln>
                </a:endParaRPr>
              </a:p>
            </p:txBody>
          </p:sp>
          <p:grpSp>
            <p:nvGrpSpPr>
              <p:cNvPr id="5" name="Group 29">
                <a:extLst>
                  <a:ext uri="{FF2B5EF4-FFF2-40B4-BE49-F238E27FC236}">
                    <a16:creationId xmlns:a16="http://schemas.microsoft.com/office/drawing/2014/main" id="{D599E36F-AF81-FD7E-3873-60342D0CD829}"/>
                  </a:ext>
                </a:extLst>
              </p:cNvPr>
              <p:cNvGrpSpPr>
                <a:grpSpLocks/>
              </p:cNvGrpSpPr>
              <p:nvPr/>
            </p:nvGrpSpPr>
            <p:grpSpPr bwMode="auto">
              <a:xfrm>
                <a:off x="369888" y="2106413"/>
                <a:ext cx="7512050" cy="4567238"/>
                <a:chOff x="233" y="1215"/>
                <a:chExt cx="4732" cy="2877"/>
              </a:xfrm>
            </p:grpSpPr>
            <p:sp>
              <p:nvSpPr>
                <p:cNvPr id="28" name="Line 5">
                  <a:extLst>
                    <a:ext uri="{FF2B5EF4-FFF2-40B4-BE49-F238E27FC236}">
                      <a16:creationId xmlns:a16="http://schemas.microsoft.com/office/drawing/2014/main" id="{D8859B81-315D-9F76-41E6-3EAC9DF18DC0}"/>
                    </a:ext>
                  </a:extLst>
                </p:cNvPr>
                <p:cNvSpPr>
                  <a:spLocks noChangeShapeType="1"/>
                </p:cNvSpPr>
                <p:nvPr/>
              </p:nvSpPr>
              <p:spPr bwMode="auto">
                <a:xfrm>
                  <a:off x="882" y="3776"/>
                  <a:ext cx="4083" cy="17"/>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29" name="Line 6">
                  <a:extLst>
                    <a:ext uri="{FF2B5EF4-FFF2-40B4-BE49-F238E27FC236}">
                      <a16:creationId xmlns:a16="http://schemas.microsoft.com/office/drawing/2014/main" id="{F852798B-8082-D629-F097-512B070DF099}"/>
                    </a:ext>
                  </a:extLst>
                </p:cNvPr>
                <p:cNvSpPr>
                  <a:spLocks noChangeShapeType="1"/>
                </p:cNvSpPr>
                <p:nvPr/>
              </p:nvSpPr>
              <p:spPr bwMode="auto">
                <a:xfrm flipV="1">
                  <a:off x="882" y="1418"/>
                  <a:ext cx="0" cy="2375"/>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30" name="Text Box 8">
                  <a:extLst>
                    <a:ext uri="{FF2B5EF4-FFF2-40B4-BE49-F238E27FC236}">
                      <a16:creationId xmlns:a16="http://schemas.microsoft.com/office/drawing/2014/main" id="{BBF957E7-6A3B-7B9D-F605-E20966EA0BC7}"/>
                    </a:ext>
                  </a:extLst>
                </p:cNvPr>
                <p:cNvSpPr txBox="1">
                  <a:spLocks noChangeArrowheads="1"/>
                </p:cNvSpPr>
                <p:nvPr/>
              </p:nvSpPr>
              <p:spPr bwMode="auto">
                <a:xfrm>
                  <a:off x="523" y="3688"/>
                  <a:ext cx="303" cy="2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latin typeface="+mn-lt"/>
                      <a:ea typeface="ＭＳ Ｐゴシック" pitchFamily="34" charset="-128"/>
                      <a:cs typeface="Arial" pitchFamily="34" charset="0"/>
                    </a:rPr>
                    <a:t>Låg</a:t>
                  </a:r>
                </a:p>
              </p:txBody>
            </p:sp>
            <p:sp>
              <p:nvSpPr>
                <p:cNvPr id="31" name="Text Box 9">
                  <a:extLst>
                    <a:ext uri="{FF2B5EF4-FFF2-40B4-BE49-F238E27FC236}">
                      <a16:creationId xmlns:a16="http://schemas.microsoft.com/office/drawing/2014/main" id="{AB086EFE-492C-87F1-9758-C667FC382BA1}"/>
                    </a:ext>
                  </a:extLst>
                </p:cNvPr>
                <p:cNvSpPr txBox="1">
                  <a:spLocks noChangeArrowheads="1"/>
                </p:cNvSpPr>
                <p:nvPr/>
              </p:nvSpPr>
              <p:spPr bwMode="auto">
                <a:xfrm>
                  <a:off x="544" y="1215"/>
                  <a:ext cx="309" cy="2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latin typeface="+mn-lt"/>
                      <a:ea typeface="ＭＳ Ｐゴシック" pitchFamily="34" charset="-128"/>
                      <a:cs typeface="Arial" pitchFamily="34" charset="0"/>
                    </a:rPr>
                    <a:t>Hög</a:t>
                  </a:r>
                </a:p>
              </p:txBody>
            </p:sp>
            <p:sp>
              <p:nvSpPr>
                <p:cNvPr id="32" name="Text Box 10">
                  <a:extLst>
                    <a:ext uri="{FF2B5EF4-FFF2-40B4-BE49-F238E27FC236}">
                      <a16:creationId xmlns:a16="http://schemas.microsoft.com/office/drawing/2014/main" id="{06569929-B812-2DC6-65C7-700C1F702558}"/>
                    </a:ext>
                  </a:extLst>
                </p:cNvPr>
                <p:cNvSpPr txBox="1">
                  <a:spLocks noChangeArrowheads="1"/>
                </p:cNvSpPr>
                <p:nvPr/>
              </p:nvSpPr>
              <p:spPr bwMode="auto">
                <a:xfrm>
                  <a:off x="4588" y="3849"/>
                  <a:ext cx="342" cy="2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latin typeface="+mn-lt"/>
                      <a:ea typeface="ＭＳ Ｐゴシック" pitchFamily="34" charset="-128"/>
                      <a:cs typeface="Arial" pitchFamily="34" charset="0"/>
                    </a:rPr>
                    <a:t>Lång</a:t>
                  </a:r>
                </a:p>
              </p:txBody>
            </p:sp>
            <p:sp>
              <p:nvSpPr>
                <p:cNvPr id="33" name="Text Box 11">
                  <a:extLst>
                    <a:ext uri="{FF2B5EF4-FFF2-40B4-BE49-F238E27FC236}">
                      <a16:creationId xmlns:a16="http://schemas.microsoft.com/office/drawing/2014/main" id="{34E5E5D6-3626-9C1D-CBE5-556B276A70E8}"/>
                    </a:ext>
                  </a:extLst>
                </p:cNvPr>
                <p:cNvSpPr txBox="1">
                  <a:spLocks noChangeArrowheads="1"/>
                </p:cNvSpPr>
                <p:nvPr/>
              </p:nvSpPr>
              <p:spPr bwMode="auto">
                <a:xfrm>
                  <a:off x="233" y="2344"/>
                  <a:ext cx="564" cy="4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dirty="0">
                      <a:latin typeface="+mn-lt"/>
                      <a:ea typeface="ＭＳ Ｐゴシック" pitchFamily="34" charset="-128"/>
                      <a:cs typeface="Arial" pitchFamily="34" charset="0"/>
                    </a:rPr>
                    <a:t>Risk/</a:t>
                  </a:r>
                </a:p>
                <a:p>
                  <a:r>
                    <a:rPr lang="sv-SE" sz="1200" dirty="0">
                      <a:latin typeface="+mn-lt"/>
                      <a:ea typeface="ＭＳ Ｐゴシック" pitchFamily="34" charset="-128"/>
                      <a:cs typeface="Arial" pitchFamily="34" charset="0"/>
                    </a:rPr>
                    <a:t>Möjlig</a:t>
                  </a:r>
                </a:p>
                <a:p>
                  <a:r>
                    <a:rPr lang="sv-SE" sz="1200" dirty="0">
                      <a:latin typeface="+mn-lt"/>
                      <a:ea typeface="ＭＳ Ｐゴシック" pitchFamily="34" charset="-128"/>
                      <a:cs typeface="Arial" pitchFamily="34" charset="0"/>
                    </a:rPr>
                    <a:t>avkastning</a:t>
                  </a:r>
                </a:p>
              </p:txBody>
            </p:sp>
            <p:sp>
              <p:nvSpPr>
                <p:cNvPr id="34" name="Text Box 12">
                  <a:extLst>
                    <a:ext uri="{FF2B5EF4-FFF2-40B4-BE49-F238E27FC236}">
                      <a16:creationId xmlns:a16="http://schemas.microsoft.com/office/drawing/2014/main" id="{EC694D6B-2E1F-C21D-CE0F-F22F60E38452}"/>
                    </a:ext>
                  </a:extLst>
                </p:cNvPr>
                <p:cNvSpPr txBox="1">
                  <a:spLocks noChangeArrowheads="1"/>
                </p:cNvSpPr>
                <p:nvPr/>
              </p:nvSpPr>
              <p:spPr bwMode="auto">
                <a:xfrm>
                  <a:off x="2705" y="3846"/>
                  <a:ext cx="567" cy="2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dirty="0">
                      <a:latin typeface="+mn-lt"/>
                      <a:ea typeface="ＭＳ Ｐゴシック" pitchFamily="34" charset="-128"/>
                      <a:cs typeface="Arial" pitchFamily="34" charset="0"/>
                    </a:rPr>
                    <a:t>Spartid</a:t>
                  </a:r>
                </a:p>
              </p:txBody>
            </p:sp>
          </p:grpSp>
          <p:sp>
            <p:nvSpPr>
              <p:cNvPr id="6" name="Text Box 14">
                <a:extLst>
                  <a:ext uri="{FF2B5EF4-FFF2-40B4-BE49-F238E27FC236}">
                    <a16:creationId xmlns:a16="http://schemas.microsoft.com/office/drawing/2014/main" id="{67813175-CF5F-522F-B577-E76F1667CE0B}"/>
                  </a:ext>
                </a:extLst>
              </p:cNvPr>
              <p:cNvSpPr txBox="1">
                <a:spLocks noChangeArrowheads="1"/>
              </p:cNvSpPr>
              <p:nvPr/>
            </p:nvSpPr>
            <p:spPr bwMode="auto">
              <a:xfrm>
                <a:off x="3208164" y="3803166"/>
                <a:ext cx="1281418" cy="3577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002060"/>
                    </a:solidFill>
                    <a:latin typeface="+mn-lt"/>
                    <a:ea typeface="ＭＳ Ｐゴシック" pitchFamily="34" charset="-128"/>
                    <a:cs typeface="Arial" pitchFamily="34" charset="0"/>
                  </a:rPr>
                  <a:t>Blandfonder</a:t>
                </a:r>
              </a:p>
            </p:txBody>
          </p:sp>
          <p:sp>
            <p:nvSpPr>
              <p:cNvPr id="7" name="Text Box 15">
                <a:extLst>
                  <a:ext uri="{FF2B5EF4-FFF2-40B4-BE49-F238E27FC236}">
                    <a16:creationId xmlns:a16="http://schemas.microsoft.com/office/drawing/2014/main" id="{D74BCF9D-157C-5D96-4F03-E3A37069750C}"/>
                  </a:ext>
                </a:extLst>
              </p:cNvPr>
              <p:cNvSpPr txBox="1">
                <a:spLocks noChangeArrowheads="1"/>
              </p:cNvSpPr>
              <p:nvPr/>
            </p:nvSpPr>
            <p:spPr bwMode="auto">
              <a:xfrm>
                <a:off x="3522899" y="3463937"/>
                <a:ext cx="1933366" cy="3577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CC3300"/>
                    </a:solidFill>
                    <a:latin typeface="+mn-lt"/>
                    <a:ea typeface="ＭＳ Ｐゴシック" pitchFamily="34" charset="-128"/>
                    <a:cs typeface="Arial" pitchFamily="34" charset="0"/>
                  </a:rPr>
                  <a:t>Globala aktiefonder</a:t>
                </a:r>
              </a:p>
            </p:txBody>
          </p:sp>
          <p:grpSp>
            <p:nvGrpSpPr>
              <p:cNvPr id="9" name="Group 33">
                <a:extLst>
                  <a:ext uri="{FF2B5EF4-FFF2-40B4-BE49-F238E27FC236}">
                    <a16:creationId xmlns:a16="http://schemas.microsoft.com/office/drawing/2014/main" id="{F0DBE240-EB0D-D57B-2443-8BAB5AEDA92B}"/>
                  </a:ext>
                </a:extLst>
              </p:cNvPr>
              <p:cNvGrpSpPr>
                <a:grpSpLocks/>
              </p:cNvGrpSpPr>
              <p:nvPr/>
            </p:nvGrpSpPr>
            <p:grpSpPr bwMode="auto">
              <a:xfrm>
                <a:off x="4238627" y="2973185"/>
                <a:ext cx="2120901" cy="536574"/>
                <a:chOff x="2670" y="1761"/>
                <a:chExt cx="1336" cy="338"/>
              </a:xfrm>
            </p:grpSpPr>
            <p:sp>
              <p:nvSpPr>
                <p:cNvPr id="26" name="Text Box 16">
                  <a:extLst>
                    <a:ext uri="{FF2B5EF4-FFF2-40B4-BE49-F238E27FC236}">
                      <a16:creationId xmlns:a16="http://schemas.microsoft.com/office/drawing/2014/main" id="{8E43A1C3-DDA2-485E-A0C3-74A69636878C}"/>
                    </a:ext>
                  </a:extLst>
                </p:cNvPr>
                <p:cNvSpPr txBox="1">
                  <a:spLocks noChangeArrowheads="1"/>
                </p:cNvSpPr>
                <p:nvPr/>
              </p:nvSpPr>
              <p:spPr bwMode="auto">
                <a:xfrm>
                  <a:off x="2670" y="1761"/>
                  <a:ext cx="1336"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CC3300"/>
                      </a:solidFill>
                      <a:latin typeface="+mn-lt"/>
                      <a:ea typeface="ＭＳ Ｐゴシック" pitchFamily="34" charset="-128"/>
                      <a:cs typeface="Arial" pitchFamily="34" charset="0"/>
                    </a:rPr>
                    <a:t>Regionala aktiefonder</a:t>
                  </a:r>
                </a:p>
              </p:txBody>
            </p:sp>
            <p:sp>
              <p:nvSpPr>
                <p:cNvPr id="27" name="Text Box 20">
                  <a:extLst>
                    <a:ext uri="{FF2B5EF4-FFF2-40B4-BE49-F238E27FC236}">
                      <a16:creationId xmlns:a16="http://schemas.microsoft.com/office/drawing/2014/main" id="{B3EE84C8-5F19-D3EE-8B35-0A57DEFD8E94}"/>
                    </a:ext>
                  </a:extLst>
                </p:cNvPr>
                <p:cNvSpPr txBox="1">
                  <a:spLocks noChangeArrowheads="1"/>
                </p:cNvSpPr>
                <p:nvPr/>
              </p:nvSpPr>
              <p:spPr bwMode="auto">
                <a:xfrm>
                  <a:off x="3098" y="1915"/>
                  <a:ext cx="676" cy="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200" dirty="0">
                      <a:solidFill>
                        <a:srgbClr val="808080"/>
                      </a:solidFill>
                      <a:latin typeface="+mn-lt"/>
                      <a:ea typeface="ＭＳ Ｐゴシック" pitchFamily="34" charset="-128"/>
                      <a:cs typeface="Arial" pitchFamily="34" charset="0"/>
                    </a:rPr>
                    <a:t>Europafonder</a:t>
                  </a:r>
                </a:p>
              </p:txBody>
            </p:sp>
          </p:grpSp>
          <p:grpSp>
            <p:nvGrpSpPr>
              <p:cNvPr id="10" name="Group 34">
                <a:extLst>
                  <a:ext uri="{FF2B5EF4-FFF2-40B4-BE49-F238E27FC236}">
                    <a16:creationId xmlns:a16="http://schemas.microsoft.com/office/drawing/2014/main" id="{49233FC8-9D91-8F52-2D4D-6FCC7315024E}"/>
                  </a:ext>
                </a:extLst>
              </p:cNvPr>
              <p:cNvGrpSpPr>
                <a:grpSpLocks/>
              </p:cNvGrpSpPr>
              <p:nvPr/>
            </p:nvGrpSpPr>
            <p:grpSpPr bwMode="auto">
              <a:xfrm>
                <a:off x="5599109" y="2503291"/>
                <a:ext cx="1382711" cy="506413"/>
                <a:chOff x="3527" y="1465"/>
                <a:chExt cx="871" cy="319"/>
              </a:xfrm>
            </p:grpSpPr>
            <p:sp>
              <p:nvSpPr>
                <p:cNvPr id="24" name="Text Box 17">
                  <a:extLst>
                    <a:ext uri="{FF2B5EF4-FFF2-40B4-BE49-F238E27FC236}">
                      <a16:creationId xmlns:a16="http://schemas.microsoft.com/office/drawing/2014/main" id="{9234D743-553F-5B31-29A8-CE20474F0DAF}"/>
                    </a:ext>
                  </a:extLst>
                </p:cNvPr>
                <p:cNvSpPr txBox="1">
                  <a:spLocks noChangeArrowheads="1"/>
                </p:cNvSpPr>
                <p:nvPr/>
              </p:nvSpPr>
              <p:spPr bwMode="auto">
                <a:xfrm>
                  <a:off x="3527" y="1465"/>
                  <a:ext cx="871"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CC3300"/>
                      </a:solidFill>
                      <a:latin typeface="+mn-lt"/>
                      <a:ea typeface="ＭＳ Ｐゴシック" pitchFamily="34" charset="-128"/>
                      <a:cs typeface="Arial" pitchFamily="34" charset="0"/>
                    </a:rPr>
                    <a:t>Länderfonder</a:t>
                  </a:r>
                </a:p>
              </p:txBody>
            </p:sp>
            <p:sp>
              <p:nvSpPr>
                <p:cNvPr id="25" name="Text Box 21">
                  <a:extLst>
                    <a:ext uri="{FF2B5EF4-FFF2-40B4-BE49-F238E27FC236}">
                      <a16:creationId xmlns:a16="http://schemas.microsoft.com/office/drawing/2014/main" id="{904399DA-0897-318F-A4EE-E7E9AE187491}"/>
                    </a:ext>
                  </a:extLst>
                </p:cNvPr>
                <p:cNvSpPr txBox="1">
                  <a:spLocks noChangeArrowheads="1"/>
                </p:cNvSpPr>
                <p:nvPr/>
              </p:nvSpPr>
              <p:spPr bwMode="auto">
                <a:xfrm>
                  <a:off x="3632" y="1600"/>
                  <a:ext cx="680" cy="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200" dirty="0">
                      <a:solidFill>
                        <a:srgbClr val="808080"/>
                      </a:solidFill>
                      <a:latin typeface="+mn-lt"/>
                      <a:ea typeface="ＭＳ Ｐゴシック" pitchFamily="34" charset="-128"/>
                      <a:cs typeface="Arial" pitchFamily="34" charset="0"/>
                    </a:rPr>
                    <a:t>Sverigefonder</a:t>
                  </a:r>
                </a:p>
              </p:txBody>
            </p:sp>
          </p:grpSp>
          <p:grpSp>
            <p:nvGrpSpPr>
              <p:cNvPr id="11" name="Group 35">
                <a:extLst>
                  <a:ext uri="{FF2B5EF4-FFF2-40B4-BE49-F238E27FC236}">
                    <a16:creationId xmlns:a16="http://schemas.microsoft.com/office/drawing/2014/main" id="{D99A3C6C-0C83-9849-5498-104008CBEFC2}"/>
                  </a:ext>
                </a:extLst>
              </p:cNvPr>
              <p:cNvGrpSpPr>
                <a:grpSpLocks/>
              </p:cNvGrpSpPr>
              <p:nvPr/>
            </p:nvGrpSpPr>
            <p:grpSpPr bwMode="auto">
              <a:xfrm>
                <a:off x="6069019" y="2114352"/>
                <a:ext cx="1474789" cy="517526"/>
                <a:chOff x="3823" y="1220"/>
                <a:chExt cx="929" cy="326"/>
              </a:xfrm>
            </p:grpSpPr>
            <p:sp>
              <p:nvSpPr>
                <p:cNvPr id="22" name="Text Box 18">
                  <a:extLst>
                    <a:ext uri="{FF2B5EF4-FFF2-40B4-BE49-F238E27FC236}">
                      <a16:creationId xmlns:a16="http://schemas.microsoft.com/office/drawing/2014/main" id="{F1ADBBA6-4115-8339-C1A4-11304DD5496C}"/>
                    </a:ext>
                  </a:extLst>
                </p:cNvPr>
                <p:cNvSpPr txBox="1">
                  <a:spLocks noChangeArrowheads="1"/>
                </p:cNvSpPr>
                <p:nvPr/>
              </p:nvSpPr>
              <p:spPr bwMode="auto">
                <a:xfrm>
                  <a:off x="3823" y="1220"/>
                  <a:ext cx="929"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CC3300"/>
                      </a:solidFill>
                      <a:latin typeface="+mn-lt"/>
                      <a:ea typeface="ＭＳ Ｐゴシック" pitchFamily="34" charset="-128"/>
                      <a:cs typeface="Arial" pitchFamily="34" charset="0"/>
                    </a:rPr>
                    <a:t>Branschfonder</a:t>
                  </a:r>
                </a:p>
              </p:txBody>
            </p:sp>
            <p:sp>
              <p:nvSpPr>
                <p:cNvPr id="23" name="Text Box 22">
                  <a:extLst>
                    <a:ext uri="{FF2B5EF4-FFF2-40B4-BE49-F238E27FC236}">
                      <a16:creationId xmlns:a16="http://schemas.microsoft.com/office/drawing/2014/main" id="{297A0177-90CE-47C0-9026-D476F62A36FB}"/>
                    </a:ext>
                  </a:extLst>
                </p:cNvPr>
                <p:cNvSpPr txBox="1">
                  <a:spLocks noChangeArrowheads="1"/>
                </p:cNvSpPr>
                <p:nvPr/>
              </p:nvSpPr>
              <p:spPr bwMode="auto">
                <a:xfrm>
                  <a:off x="4008" y="1362"/>
                  <a:ext cx="646" cy="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a:r>
                    <a:rPr lang="sv-SE" sz="1200" dirty="0">
                      <a:solidFill>
                        <a:srgbClr val="808080"/>
                      </a:solidFill>
                      <a:latin typeface="+mn-lt"/>
                      <a:ea typeface="ＭＳ Ｐゴシック" pitchFamily="34" charset="-128"/>
                      <a:cs typeface="Arial" pitchFamily="34" charset="0"/>
                    </a:rPr>
                    <a:t>Teknikfonder</a:t>
                  </a:r>
                </a:p>
              </p:txBody>
            </p:sp>
          </p:grpSp>
          <p:grpSp>
            <p:nvGrpSpPr>
              <p:cNvPr id="12" name="Group 31">
                <a:extLst>
                  <a:ext uri="{FF2B5EF4-FFF2-40B4-BE49-F238E27FC236}">
                    <a16:creationId xmlns:a16="http://schemas.microsoft.com/office/drawing/2014/main" id="{D5E693E5-2738-67D6-C63E-D52117DF67C8}"/>
                  </a:ext>
                </a:extLst>
              </p:cNvPr>
              <p:cNvGrpSpPr>
                <a:grpSpLocks/>
              </p:cNvGrpSpPr>
              <p:nvPr/>
            </p:nvGrpSpPr>
            <p:grpSpPr bwMode="auto">
              <a:xfrm>
                <a:off x="2178052" y="4273354"/>
                <a:ext cx="1797051" cy="539751"/>
                <a:chOff x="1261" y="2816"/>
                <a:chExt cx="1132" cy="340"/>
              </a:xfrm>
            </p:grpSpPr>
            <p:sp>
              <p:nvSpPr>
                <p:cNvPr id="20" name="Text Box 24">
                  <a:extLst>
                    <a:ext uri="{FF2B5EF4-FFF2-40B4-BE49-F238E27FC236}">
                      <a16:creationId xmlns:a16="http://schemas.microsoft.com/office/drawing/2014/main" id="{1FD114FE-B6A2-FB8F-E8C7-1BF49C01AB04}"/>
                    </a:ext>
                  </a:extLst>
                </p:cNvPr>
                <p:cNvSpPr txBox="1">
                  <a:spLocks noChangeArrowheads="1"/>
                </p:cNvSpPr>
                <p:nvPr/>
              </p:nvSpPr>
              <p:spPr bwMode="auto">
                <a:xfrm>
                  <a:off x="1261" y="2816"/>
                  <a:ext cx="1132"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chemeClr val="accent6">
                          <a:lumMod val="50000"/>
                        </a:schemeClr>
                      </a:solidFill>
                      <a:latin typeface="+mn-lt"/>
                      <a:ea typeface="ＭＳ Ｐゴシック" pitchFamily="34" charset="-128"/>
                      <a:cs typeface="Arial" pitchFamily="34" charset="0"/>
                    </a:rPr>
                    <a:t>Långa räntefonder</a:t>
                  </a:r>
                </a:p>
              </p:txBody>
            </p:sp>
            <p:sp>
              <p:nvSpPr>
                <p:cNvPr id="21" name="Text Box 25">
                  <a:extLst>
                    <a:ext uri="{FF2B5EF4-FFF2-40B4-BE49-F238E27FC236}">
                      <a16:creationId xmlns:a16="http://schemas.microsoft.com/office/drawing/2014/main" id="{827A1A02-BE9A-9EEB-CFD1-2AA20487C0AC}"/>
                    </a:ext>
                  </a:extLst>
                </p:cNvPr>
                <p:cNvSpPr txBox="1">
                  <a:spLocks noChangeArrowheads="1"/>
                </p:cNvSpPr>
                <p:nvPr/>
              </p:nvSpPr>
              <p:spPr bwMode="auto">
                <a:xfrm>
                  <a:off x="1399" y="2972"/>
                  <a:ext cx="846" cy="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200" dirty="0">
                      <a:solidFill>
                        <a:srgbClr val="808080"/>
                      </a:solidFill>
                      <a:latin typeface="+mn-lt"/>
                      <a:ea typeface="ＭＳ Ｐゴシック" pitchFamily="34" charset="-128"/>
                      <a:cs typeface="Arial" pitchFamily="34" charset="0"/>
                    </a:rPr>
                    <a:t>Obligationsfonder</a:t>
                  </a:r>
                </a:p>
              </p:txBody>
            </p:sp>
          </p:grpSp>
          <p:grpSp>
            <p:nvGrpSpPr>
              <p:cNvPr id="13" name="Group 30">
                <a:extLst>
                  <a:ext uri="{FF2B5EF4-FFF2-40B4-BE49-F238E27FC236}">
                    <a16:creationId xmlns:a16="http://schemas.microsoft.com/office/drawing/2014/main" id="{3AB1E2A3-7355-F3B6-8C65-E41B51ADB6C8}"/>
                  </a:ext>
                </a:extLst>
              </p:cNvPr>
              <p:cNvGrpSpPr>
                <a:grpSpLocks/>
              </p:cNvGrpSpPr>
              <p:nvPr/>
            </p:nvGrpSpPr>
            <p:grpSpPr bwMode="auto">
              <a:xfrm>
                <a:off x="1408113" y="4725793"/>
                <a:ext cx="1765301" cy="519113"/>
                <a:chOff x="887" y="2865"/>
                <a:chExt cx="1112" cy="327"/>
              </a:xfrm>
            </p:grpSpPr>
            <p:sp>
              <p:nvSpPr>
                <p:cNvPr id="18" name="Text Box 26">
                  <a:extLst>
                    <a:ext uri="{FF2B5EF4-FFF2-40B4-BE49-F238E27FC236}">
                      <a16:creationId xmlns:a16="http://schemas.microsoft.com/office/drawing/2014/main" id="{B020B97B-5EF5-25BE-ED5A-37F3310ADF09}"/>
                    </a:ext>
                  </a:extLst>
                </p:cNvPr>
                <p:cNvSpPr txBox="1">
                  <a:spLocks noChangeArrowheads="1"/>
                </p:cNvSpPr>
                <p:nvPr/>
              </p:nvSpPr>
              <p:spPr bwMode="auto">
                <a:xfrm>
                  <a:off x="887" y="2865"/>
                  <a:ext cx="1112"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chemeClr val="accent6">
                          <a:lumMod val="50000"/>
                        </a:schemeClr>
                      </a:solidFill>
                      <a:latin typeface="+mn-lt"/>
                      <a:ea typeface="ＭＳ Ｐゴシック" pitchFamily="34" charset="-128"/>
                      <a:cs typeface="Arial" pitchFamily="34" charset="0"/>
                    </a:rPr>
                    <a:t>Korta räntefonder</a:t>
                  </a:r>
                </a:p>
              </p:txBody>
            </p:sp>
            <p:sp>
              <p:nvSpPr>
                <p:cNvPr id="19" name="Text Box 27">
                  <a:extLst>
                    <a:ext uri="{FF2B5EF4-FFF2-40B4-BE49-F238E27FC236}">
                      <a16:creationId xmlns:a16="http://schemas.microsoft.com/office/drawing/2014/main" id="{D54CBDCD-B6B9-59AB-5628-156A67DF812A}"/>
                    </a:ext>
                  </a:extLst>
                </p:cNvPr>
                <p:cNvSpPr txBox="1">
                  <a:spLocks noChangeArrowheads="1"/>
                </p:cNvSpPr>
                <p:nvPr/>
              </p:nvSpPr>
              <p:spPr bwMode="auto">
                <a:xfrm>
                  <a:off x="911" y="3018"/>
                  <a:ext cx="1069" cy="1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endParaRPr lang="sv-SE" sz="1200" dirty="0">
                    <a:solidFill>
                      <a:srgbClr val="808080"/>
                    </a:solidFill>
                    <a:latin typeface="+mj-lt"/>
                    <a:ea typeface="ＭＳ Ｐゴシック" pitchFamily="34" charset="-128"/>
                    <a:cs typeface="Arial" pitchFamily="34" charset="0"/>
                  </a:endParaRPr>
                </a:p>
              </p:txBody>
            </p:sp>
          </p:grpSp>
          <p:sp>
            <p:nvSpPr>
              <p:cNvPr id="14" name="Text Box 28">
                <a:extLst>
                  <a:ext uri="{FF2B5EF4-FFF2-40B4-BE49-F238E27FC236}">
                    <a16:creationId xmlns:a16="http://schemas.microsoft.com/office/drawing/2014/main" id="{F7119B09-2BBA-3114-51CA-6283DD01E766}"/>
                  </a:ext>
                </a:extLst>
              </p:cNvPr>
              <p:cNvSpPr txBox="1">
                <a:spLocks noChangeArrowheads="1"/>
              </p:cNvSpPr>
              <p:nvPr/>
            </p:nvSpPr>
            <p:spPr bwMode="auto">
              <a:xfrm rot="19740000">
                <a:off x="2173288" y="4105997"/>
                <a:ext cx="5832475" cy="325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latin typeface="+mn-lt"/>
                    <a:ea typeface="ＭＳ Ｐゴシック" pitchFamily="34" charset="-128"/>
                    <a:cs typeface="Arial" pitchFamily="34" charset="0"/>
                  </a:rPr>
                  <a:t>Räntepapper</a:t>
                </a:r>
                <a:r>
                  <a:rPr lang="sv-SE" sz="1400" dirty="0">
                    <a:latin typeface="Calibri" pitchFamily="34" charset="0"/>
                    <a:ea typeface="ＭＳ Ｐゴシック" pitchFamily="34" charset="-128"/>
                    <a:cs typeface="Arial" pitchFamily="34" charset="0"/>
                  </a:rPr>
                  <a:t>                          </a:t>
                </a:r>
                <a:r>
                  <a:rPr lang="sv-SE" sz="1400" dirty="0">
                    <a:latin typeface="+mj-lt"/>
                    <a:ea typeface="ＭＳ Ｐゴシック" pitchFamily="34" charset="-128"/>
                    <a:cs typeface="Arial" pitchFamily="34" charset="0"/>
                  </a:rPr>
                  <a:t>Bland</a:t>
                </a:r>
                <a:r>
                  <a:rPr lang="sv-SE" sz="1400" dirty="0">
                    <a:latin typeface="Calibri" pitchFamily="34" charset="0"/>
                    <a:ea typeface="ＭＳ Ｐゴシック" pitchFamily="34" charset="-128"/>
                    <a:cs typeface="Arial" pitchFamily="34" charset="0"/>
                  </a:rPr>
                  <a:t>                                                       </a:t>
                </a:r>
                <a:r>
                  <a:rPr lang="sv-SE" sz="1400" dirty="0">
                    <a:latin typeface="+mj-lt"/>
                    <a:ea typeface="ＭＳ Ｐゴシック" pitchFamily="34" charset="-128"/>
                    <a:cs typeface="Arial" pitchFamily="34" charset="0"/>
                  </a:rPr>
                  <a:t>Aktier</a:t>
                </a:r>
              </a:p>
            </p:txBody>
          </p:sp>
          <p:sp>
            <p:nvSpPr>
              <p:cNvPr id="15" name="Text Box 25">
                <a:extLst>
                  <a:ext uri="{FF2B5EF4-FFF2-40B4-BE49-F238E27FC236}">
                    <a16:creationId xmlns:a16="http://schemas.microsoft.com/office/drawing/2014/main" id="{67FC0331-19A8-18B0-E339-31CBC6546E5E}"/>
                  </a:ext>
                </a:extLst>
              </p:cNvPr>
              <p:cNvSpPr txBox="1">
                <a:spLocks noChangeArrowheads="1"/>
              </p:cNvSpPr>
              <p:nvPr/>
            </p:nvSpPr>
            <p:spPr bwMode="auto">
              <a:xfrm>
                <a:off x="3270249" y="4025539"/>
                <a:ext cx="1404059" cy="292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200" dirty="0">
                    <a:solidFill>
                      <a:srgbClr val="808080"/>
                    </a:solidFill>
                    <a:latin typeface="+mn-lt"/>
                    <a:ea typeface="ＭＳ Ｐゴシック" pitchFamily="34" charset="-128"/>
                    <a:cs typeface="Arial" pitchFamily="34" charset="0"/>
                  </a:rPr>
                  <a:t>Generationsfonder</a:t>
                </a:r>
              </a:p>
            </p:txBody>
          </p:sp>
          <p:sp>
            <p:nvSpPr>
              <p:cNvPr id="17" name="Text Box 15">
                <a:extLst>
                  <a:ext uri="{FF2B5EF4-FFF2-40B4-BE49-F238E27FC236}">
                    <a16:creationId xmlns:a16="http://schemas.microsoft.com/office/drawing/2014/main" id="{5555C6F3-8953-A57C-9AC6-DC4533F49248}"/>
                  </a:ext>
                </a:extLst>
              </p:cNvPr>
              <p:cNvSpPr txBox="1">
                <a:spLocks noChangeArrowheads="1"/>
              </p:cNvSpPr>
              <p:nvPr/>
            </p:nvSpPr>
            <p:spPr bwMode="auto">
              <a:xfrm>
                <a:off x="5723609" y="4241021"/>
                <a:ext cx="1187537" cy="325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solidFill>
                      <a:schemeClr val="accent6">
                        <a:lumMod val="50000"/>
                      </a:schemeClr>
                    </a:solidFill>
                    <a:latin typeface="+mn-lt"/>
                    <a:ea typeface="ＭＳ Ｐゴシック" pitchFamily="34" charset="-128"/>
                    <a:cs typeface="Arial" pitchFamily="34" charset="0"/>
                  </a:rPr>
                  <a:t>Hed</a:t>
                </a:r>
                <a:r>
                  <a:rPr lang="sv-SE" sz="1400" dirty="0">
                    <a:solidFill>
                      <a:srgbClr val="002060"/>
                    </a:solidFill>
                    <a:latin typeface="+mn-lt"/>
                    <a:ea typeface="ＭＳ Ｐゴシック" pitchFamily="34" charset="-128"/>
                    <a:cs typeface="Arial" pitchFamily="34" charset="0"/>
                  </a:rPr>
                  <a:t>gefo</a:t>
                </a:r>
                <a:r>
                  <a:rPr lang="sv-SE" sz="1400" dirty="0">
                    <a:solidFill>
                      <a:srgbClr val="CC3300"/>
                    </a:solidFill>
                    <a:latin typeface="+mn-lt"/>
                    <a:ea typeface="ＭＳ Ｐゴシック" pitchFamily="34" charset="-128"/>
                    <a:cs typeface="Arial" pitchFamily="34" charset="0"/>
                  </a:rPr>
                  <a:t>nder</a:t>
                </a:r>
              </a:p>
            </p:txBody>
          </p:sp>
        </p:grpSp>
        <p:sp>
          <p:nvSpPr>
            <p:cNvPr id="35" name="Text Box 10">
              <a:extLst>
                <a:ext uri="{FF2B5EF4-FFF2-40B4-BE49-F238E27FC236}">
                  <a16:creationId xmlns:a16="http://schemas.microsoft.com/office/drawing/2014/main" id="{DC8857F4-13D1-5A7C-D551-A5DAC7851498}"/>
                </a:ext>
              </a:extLst>
            </p:cNvPr>
            <p:cNvSpPr txBox="1">
              <a:spLocks noChangeArrowheads="1"/>
            </p:cNvSpPr>
            <p:nvPr/>
          </p:nvSpPr>
          <p:spPr bwMode="auto">
            <a:xfrm>
              <a:off x="5595961" y="5731662"/>
              <a:ext cx="492379"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latin typeface="+mn-lt"/>
                  <a:ea typeface="ＭＳ Ｐゴシック" pitchFamily="34" charset="-128"/>
                  <a:cs typeface="Arial" pitchFamily="34" charset="0"/>
                </a:rPr>
                <a:t>Kort</a:t>
              </a:r>
            </a:p>
          </p:txBody>
        </p:sp>
      </p:grpSp>
    </p:spTree>
    <p:extLst>
      <p:ext uri="{BB962C8B-B14F-4D97-AF65-F5344CB8AC3E}">
        <p14:creationId xmlns:p14="http://schemas.microsoft.com/office/powerpoint/2010/main" val="3990774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SÅ KAN SNITTSVENSKEN DELA UPP SITT SPARANDE</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pSp>
        <p:nvGrpSpPr>
          <p:cNvPr id="25" name="Grupp 24">
            <a:extLst>
              <a:ext uri="{FF2B5EF4-FFF2-40B4-BE49-F238E27FC236}">
                <a16:creationId xmlns:a16="http://schemas.microsoft.com/office/drawing/2014/main" id="{C0899063-4932-2C87-3FC6-7D124D1B574B}"/>
              </a:ext>
            </a:extLst>
          </p:cNvPr>
          <p:cNvGrpSpPr/>
          <p:nvPr/>
        </p:nvGrpSpPr>
        <p:grpSpPr>
          <a:xfrm>
            <a:off x="1308149" y="1595614"/>
            <a:ext cx="9564156" cy="4669109"/>
            <a:chOff x="1333621" y="1325061"/>
            <a:chExt cx="9564156" cy="4669109"/>
          </a:xfrm>
        </p:grpSpPr>
        <p:graphicFrame>
          <p:nvGraphicFramePr>
            <p:cNvPr id="26" name="Diagram 25">
              <a:extLst>
                <a:ext uri="{FF2B5EF4-FFF2-40B4-BE49-F238E27FC236}">
                  <a16:creationId xmlns:a16="http://schemas.microsoft.com/office/drawing/2014/main" id="{865CA74F-A4E1-5522-8719-3AD9741E13C4}"/>
                </a:ext>
              </a:extLst>
            </p:cNvPr>
            <p:cNvGraphicFramePr>
              <a:graphicFrameLocks/>
            </p:cNvGraphicFramePr>
            <p:nvPr>
              <p:extLst>
                <p:ext uri="{D42A27DB-BD31-4B8C-83A1-F6EECF244321}">
                  <p14:modId xmlns:p14="http://schemas.microsoft.com/office/powerpoint/2010/main" val="3046691234"/>
                </p:ext>
              </p:extLst>
            </p:nvPr>
          </p:nvGraphicFramePr>
          <p:xfrm>
            <a:off x="1333621" y="1789052"/>
            <a:ext cx="5018941" cy="3426282"/>
          </p:xfrm>
          <a:graphic>
            <a:graphicData uri="http://schemas.openxmlformats.org/drawingml/2006/chart">
              <c:chart xmlns:c="http://schemas.openxmlformats.org/drawingml/2006/chart" xmlns:r="http://schemas.openxmlformats.org/officeDocument/2006/relationships" r:id="rId3"/>
            </a:graphicData>
          </a:graphic>
        </p:graphicFrame>
        <p:grpSp>
          <p:nvGrpSpPr>
            <p:cNvPr id="27" name="Grupp 26">
              <a:extLst>
                <a:ext uri="{FF2B5EF4-FFF2-40B4-BE49-F238E27FC236}">
                  <a16:creationId xmlns:a16="http://schemas.microsoft.com/office/drawing/2014/main" id="{5E83DED4-6A09-81EB-71FA-817EE5EB9E5D}"/>
                </a:ext>
              </a:extLst>
            </p:cNvPr>
            <p:cNvGrpSpPr/>
            <p:nvPr/>
          </p:nvGrpSpPr>
          <p:grpSpPr>
            <a:xfrm>
              <a:off x="2118773" y="1325061"/>
              <a:ext cx="8779004" cy="4669109"/>
              <a:chOff x="345836" y="1510748"/>
              <a:chExt cx="9147128" cy="4864896"/>
            </a:xfrm>
          </p:grpSpPr>
          <p:graphicFrame>
            <p:nvGraphicFramePr>
              <p:cNvPr id="28" name="Diagram 27">
                <a:extLst>
                  <a:ext uri="{FF2B5EF4-FFF2-40B4-BE49-F238E27FC236}">
                    <a16:creationId xmlns:a16="http://schemas.microsoft.com/office/drawing/2014/main" id="{C89141B7-25C5-3BD1-781C-0C2F2885359E}"/>
                  </a:ext>
                </a:extLst>
              </p:cNvPr>
              <p:cNvGraphicFramePr>
                <a:graphicFrameLocks/>
              </p:cNvGraphicFramePr>
              <p:nvPr>
                <p:extLst>
                  <p:ext uri="{D42A27DB-BD31-4B8C-83A1-F6EECF244321}">
                    <p14:modId xmlns:p14="http://schemas.microsoft.com/office/powerpoint/2010/main" val="3458794468"/>
                  </p:ext>
                </p:extLst>
              </p:nvPr>
            </p:nvGraphicFramePr>
            <p:xfrm>
              <a:off x="3949414" y="2188299"/>
              <a:ext cx="5543550" cy="3441700"/>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ruta 28">
                <a:extLst>
                  <a:ext uri="{FF2B5EF4-FFF2-40B4-BE49-F238E27FC236}">
                    <a16:creationId xmlns:a16="http://schemas.microsoft.com/office/drawing/2014/main" id="{0DCB5A41-D9FB-9C9D-EEA6-8AFB1D69A7BD}"/>
                  </a:ext>
                </a:extLst>
              </p:cNvPr>
              <p:cNvSpPr txBox="1"/>
              <p:nvPr/>
            </p:nvSpPr>
            <p:spPr>
              <a:xfrm>
                <a:off x="1680425" y="3280055"/>
                <a:ext cx="651720" cy="737569"/>
              </a:xfrm>
              <a:prstGeom prst="rect">
                <a:avLst/>
              </a:prstGeom>
              <a:noFill/>
            </p:spPr>
            <p:txBody>
              <a:bodyPr wrap="none" rtlCol="0">
                <a:spAutoFit/>
              </a:bodyPr>
              <a:lstStyle/>
              <a:p>
                <a:r>
                  <a:rPr lang="sv-SE" sz="2000" dirty="0">
                    <a:ea typeface="Lubalin Graph Avanza Book" charset="0"/>
                    <a:cs typeface="Lubalin Graph Avanza Book" charset="0"/>
                  </a:rPr>
                  <a:t>40%</a:t>
                </a:r>
              </a:p>
              <a:p>
                <a:endParaRPr lang="sv-SE" sz="2000" dirty="0">
                  <a:latin typeface="+mj-lt"/>
                </a:endParaRPr>
              </a:p>
            </p:txBody>
          </p:sp>
          <p:sp>
            <p:nvSpPr>
              <p:cNvPr id="30" name="textruta 29">
                <a:extLst>
                  <a:ext uri="{FF2B5EF4-FFF2-40B4-BE49-F238E27FC236}">
                    <a16:creationId xmlns:a16="http://schemas.microsoft.com/office/drawing/2014/main" id="{454B1309-A244-F6FA-9283-1653179E01A6}"/>
                  </a:ext>
                </a:extLst>
              </p:cNvPr>
              <p:cNvSpPr txBox="1"/>
              <p:nvPr/>
            </p:nvSpPr>
            <p:spPr>
              <a:xfrm>
                <a:off x="969508" y="1510748"/>
                <a:ext cx="695948" cy="737569"/>
              </a:xfrm>
              <a:prstGeom prst="rect">
                <a:avLst/>
              </a:prstGeom>
              <a:noFill/>
            </p:spPr>
            <p:txBody>
              <a:bodyPr wrap="none" rtlCol="0">
                <a:spAutoFit/>
              </a:bodyPr>
              <a:lstStyle/>
              <a:p>
                <a:pPr algn="ctr"/>
                <a:r>
                  <a:rPr lang="sv-SE" sz="2000" dirty="0">
                    <a:ea typeface="Lubalin Graph Avanza Book" charset="0"/>
                    <a:cs typeface="Lubalin Graph Avanza Book" charset="0"/>
                  </a:rPr>
                  <a:t>Idag</a:t>
                </a:r>
              </a:p>
              <a:p>
                <a:endParaRPr lang="sv-SE" sz="2000" dirty="0">
                  <a:latin typeface="+mj-lt"/>
                </a:endParaRPr>
              </a:p>
            </p:txBody>
          </p:sp>
          <p:sp>
            <p:nvSpPr>
              <p:cNvPr id="31" name="textruta 30">
                <a:extLst>
                  <a:ext uri="{FF2B5EF4-FFF2-40B4-BE49-F238E27FC236}">
                    <a16:creationId xmlns:a16="http://schemas.microsoft.com/office/drawing/2014/main" id="{8EFA3D58-B6EF-E2F6-1CF1-ED28A360BAFD}"/>
                  </a:ext>
                </a:extLst>
              </p:cNvPr>
              <p:cNvSpPr txBox="1"/>
              <p:nvPr/>
            </p:nvSpPr>
            <p:spPr>
              <a:xfrm>
                <a:off x="6260574" y="1541803"/>
                <a:ext cx="921228" cy="737569"/>
              </a:xfrm>
              <a:prstGeom prst="rect">
                <a:avLst/>
              </a:prstGeom>
              <a:noFill/>
            </p:spPr>
            <p:txBody>
              <a:bodyPr wrap="none" rtlCol="0">
                <a:spAutoFit/>
              </a:bodyPr>
              <a:lstStyle/>
              <a:p>
                <a:pPr algn="ctr"/>
                <a:r>
                  <a:rPr lang="sv-SE" sz="2000" dirty="0">
                    <a:ea typeface="Lubalin Graph Avanza Book" charset="0"/>
                    <a:cs typeface="Lubalin Graph Avanza Book" charset="0"/>
                  </a:rPr>
                  <a:t>Bättre</a:t>
                </a:r>
                <a:endParaRPr lang="sv-SE" sz="2400" dirty="0">
                  <a:ea typeface="Lubalin Graph Avanza Book" charset="0"/>
                  <a:cs typeface="Lubalin Graph Avanza Book" charset="0"/>
                </a:endParaRPr>
              </a:p>
              <a:p>
                <a:endParaRPr lang="sv-SE" sz="2000" dirty="0">
                  <a:latin typeface="+mj-lt"/>
                </a:endParaRPr>
              </a:p>
            </p:txBody>
          </p:sp>
          <p:sp>
            <p:nvSpPr>
              <p:cNvPr id="32" name="textruta 31">
                <a:extLst>
                  <a:ext uri="{FF2B5EF4-FFF2-40B4-BE49-F238E27FC236}">
                    <a16:creationId xmlns:a16="http://schemas.microsoft.com/office/drawing/2014/main" id="{6AFEAEA2-72C7-681B-A1E4-8FB371078999}"/>
                  </a:ext>
                </a:extLst>
              </p:cNvPr>
              <p:cNvSpPr txBox="1"/>
              <p:nvPr/>
            </p:nvSpPr>
            <p:spPr>
              <a:xfrm>
                <a:off x="6987767" y="3299853"/>
                <a:ext cx="651720" cy="416888"/>
              </a:xfrm>
              <a:prstGeom prst="rect">
                <a:avLst/>
              </a:prstGeom>
              <a:noFill/>
            </p:spPr>
            <p:txBody>
              <a:bodyPr wrap="none" rtlCol="0">
                <a:spAutoFit/>
              </a:bodyPr>
              <a:lstStyle/>
              <a:p>
                <a:r>
                  <a:rPr lang="sv-SE" sz="2000" dirty="0">
                    <a:ea typeface="Lubalin Graph Avanza Book" charset="0"/>
                    <a:cs typeface="Lubalin Graph Avanza Book" charset="0"/>
                  </a:rPr>
                  <a:t>75%</a:t>
                </a:r>
              </a:p>
            </p:txBody>
          </p:sp>
          <p:sp>
            <p:nvSpPr>
              <p:cNvPr id="33" name="textruta 32">
                <a:extLst>
                  <a:ext uri="{FF2B5EF4-FFF2-40B4-BE49-F238E27FC236}">
                    <a16:creationId xmlns:a16="http://schemas.microsoft.com/office/drawing/2014/main" id="{A0EF7B10-AF37-6BCC-3741-9512FCB7234D}"/>
                  </a:ext>
                </a:extLst>
              </p:cNvPr>
              <p:cNvSpPr txBox="1"/>
              <p:nvPr/>
            </p:nvSpPr>
            <p:spPr>
              <a:xfrm>
                <a:off x="5641257" y="5638075"/>
                <a:ext cx="2159863" cy="737569"/>
              </a:xfrm>
              <a:prstGeom prst="rect">
                <a:avLst/>
              </a:prstGeom>
              <a:noFill/>
            </p:spPr>
            <p:txBody>
              <a:bodyPr wrap="none" rtlCol="0">
                <a:spAutoFit/>
              </a:bodyPr>
              <a:lstStyle/>
              <a:p>
                <a:pPr algn="ctr"/>
                <a:r>
                  <a:rPr lang="sv-SE" sz="2000" dirty="0">
                    <a:ea typeface="Lubalin Graph Avanza Book" charset="0"/>
                    <a:cs typeface="Lubalin Graph Avanza Book" charset="0"/>
                  </a:rPr>
                  <a:t>5-6 procent per år</a:t>
                </a:r>
              </a:p>
              <a:p>
                <a:endParaRPr lang="sv-SE" sz="2000" dirty="0">
                  <a:latin typeface="+mj-lt"/>
                </a:endParaRPr>
              </a:p>
            </p:txBody>
          </p:sp>
          <p:sp>
            <p:nvSpPr>
              <p:cNvPr id="34" name="textruta 33">
                <a:extLst>
                  <a:ext uri="{FF2B5EF4-FFF2-40B4-BE49-F238E27FC236}">
                    <a16:creationId xmlns:a16="http://schemas.microsoft.com/office/drawing/2014/main" id="{6587469F-CEB7-DE72-0DBB-6E500C6FD5E9}"/>
                  </a:ext>
                </a:extLst>
              </p:cNvPr>
              <p:cNvSpPr txBox="1"/>
              <p:nvPr/>
            </p:nvSpPr>
            <p:spPr>
              <a:xfrm>
                <a:off x="345836" y="5647057"/>
                <a:ext cx="2159863" cy="416888"/>
              </a:xfrm>
              <a:prstGeom prst="rect">
                <a:avLst/>
              </a:prstGeom>
              <a:noFill/>
            </p:spPr>
            <p:txBody>
              <a:bodyPr wrap="none" rtlCol="0">
                <a:spAutoFit/>
              </a:bodyPr>
              <a:lstStyle/>
              <a:p>
                <a:pPr algn="ctr"/>
                <a:r>
                  <a:rPr lang="sv-SE" sz="2000" dirty="0">
                    <a:ea typeface="Lubalin Graph Avanza Book" charset="0"/>
                    <a:cs typeface="Lubalin Graph Avanza Book" charset="0"/>
                  </a:rPr>
                  <a:t>2-3 procent per år</a:t>
                </a:r>
              </a:p>
            </p:txBody>
          </p:sp>
        </p:grpSp>
      </p:grpSp>
    </p:spTree>
    <p:extLst>
      <p:ext uri="{BB962C8B-B14F-4D97-AF65-F5344CB8AC3E}">
        <p14:creationId xmlns:p14="http://schemas.microsoft.com/office/powerpoint/2010/main" val="1113236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67054"/>
          </a:xfrm>
        </p:spPr>
        <p:txBody>
          <a:bodyPr/>
          <a:lstStyle/>
          <a:p>
            <a:r>
              <a:rPr lang="sv-SE" dirty="0"/>
              <a:t>STEG 2: RÄTT FONDER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60071"/>
            <a:ext cx="5118100" cy="4351338"/>
          </a:xfrm>
        </p:spPr>
        <p:txBody>
          <a:bodyPr>
            <a:normAutofit/>
          </a:bodyPr>
          <a:lstStyle/>
          <a:p>
            <a:pPr marL="0" indent="0">
              <a:buNone/>
            </a:pPr>
            <a:r>
              <a:rPr lang="sv-SE" b="1" dirty="0">
                <a:latin typeface="Calibri" panose="020F0502020204030204" pitchFamily="34" charset="0"/>
              </a:rPr>
              <a:t>Tre basfonder</a:t>
            </a:r>
            <a:br>
              <a:rPr lang="sv-SE" b="1" dirty="0">
                <a:latin typeface="Calibri" panose="020F0502020204030204" pitchFamily="34" charset="0"/>
              </a:rPr>
            </a:br>
            <a:endParaRPr lang="sv-SE" b="1" dirty="0">
              <a:latin typeface="Calibri" panose="020F0502020204030204" pitchFamily="34" charset="0"/>
            </a:endParaRPr>
          </a:p>
          <a:p>
            <a:pPr marL="0" indent="0">
              <a:buNone/>
            </a:pPr>
            <a:r>
              <a:rPr lang="sv-SE" dirty="0">
                <a:latin typeface="Calibri" panose="020F0502020204030204" pitchFamily="34" charset="0"/>
              </a:rPr>
              <a:t>• Globalfond</a:t>
            </a:r>
          </a:p>
          <a:p>
            <a:pPr marL="0" indent="0">
              <a:buNone/>
            </a:pPr>
            <a:r>
              <a:rPr lang="sv-SE" dirty="0">
                <a:latin typeface="Calibri" panose="020F0502020204030204" pitchFamily="34" charset="0"/>
              </a:rPr>
              <a:t>• Sverigefond</a:t>
            </a:r>
          </a:p>
          <a:p>
            <a:pPr marL="0" indent="0">
              <a:buNone/>
            </a:pPr>
            <a:r>
              <a:rPr lang="sv-SE" dirty="0">
                <a:latin typeface="Calibri" panose="020F0502020204030204" pitchFamily="34" charset="0"/>
              </a:rPr>
              <a:t>• Tillväxtmarknadsfond</a:t>
            </a:r>
            <a:endParaRPr lang="sv-SE" sz="2400"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7" name="Platshållare för bild 6" descr="En bild som visar boll, sfär, person, påskägg  Automatiskt genererad beskrivning">
            <a:extLst>
              <a:ext uri="{FF2B5EF4-FFF2-40B4-BE49-F238E27FC236}">
                <a16:creationId xmlns:a16="http://schemas.microsoft.com/office/drawing/2014/main" id="{0145D31E-95A3-A346-0703-BA95F05A02A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3724" b="3724"/>
          <a:stretch>
            <a:fillRect/>
          </a:stretch>
        </p:blipFill>
        <p:spPr/>
      </p:pic>
    </p:spTree>
    <p:extLst>
      <p:ext uri="{BB962C8B-B14F-4D97-AF65-F5344CB8AC3E}">
        <p14:creationId xmlns:p14="http://schemas.microsoft.com/office/powerpoint/2010/main" val="2356188901"/>
      </p:ext>
    </p:extLst>
  </p:cSld>
  <p:clrMapOvr>
    <a:masterClrMapping/>
  </p:clrMapOvr>
</p:sld>
</file>

<file path=ppt/theme/theme1.xml><?xml version="1.0" encoding="utf-8"?>
<a:theme xmlns:a="http://schemas.openxmlformats.org/drawingml/2006/main" name="familjejuridik">
  <a:themeElements>
    <a:clrScheme name="spara, investera &amp; låna">
      <a:dk1>
        <a:srgbClr val="000000"/>
      </a:dk1>
      <a:lt1>
        <a:srgbClr val="FFFFFF"/>
      </a:lt1>
      <a:dk2>
        <a:srgbClr val="44546A"/>
      </a:dk2>
      <a:lt2>
        <a:srgbClr val="E7E6E6"/>
      </a:lt2>
      <a:accent1>
        <a:srgbClr val="DB9A3C"/>
      </a:accent1>
      <a:accent2>
        <a:srgbClr val="F1C522"/>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701A5BD7-0668-AC4B-85FF-46745B75A4EA}" vid="{66106481-DA0C-B845-98E6-4F313E5095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PPT_mall_spara_investera_la¦èna</Template>
  <TotalTime>336</TotalTime>
  <Words>2118</Words>
  <Application>Microsoft Office PowerPoint</Application>
  <PresentationFormat>Bredbild</PresentationFormat>
  <Paragraphs>186</Paragraphs>
  <Slides>16</Slides>
  <Notes>16</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16</vt:i4>
      </vt:variant>
    </vt:vector>
  </HeadingPairs>
  <TitlesOfParts>
    <vt:vector size="23" baseType="lpstr">
      <vt:lpstr>Arial</vt:lpstr>
      <vt:lpstr>Calibri</vt:lpstr>
      <vt:lpstr>Helvetica</vt:lpstr>
      <vt:lpstr>Helvetica Neue</vt:lpstr>
      <vt:lpstr>Lubalin Graph Avanza Book</vt:lpstr>
      <vt:lpstr>Wingdings</vt:lpstr>
      <vt:lpstr>familjejuridik</vt:lpstr>
      <vt:lpstr>BÄTTRE BALANS I DITT SPARANDE</vt:lpstr>
      <vt:lpstr>VÄGEN TILL MER PENGAR</vt:lpstr>
      <vt:lpstr>Sparande för trygghet genom livet</vt:lpstr>
      <vt:lpstr>TRE STEG TILL ETT BÄTTRE SPARANDE</vt:lpstr>
      <vt:lpstr>STEG 1: BÄTTRE BALANS</vt:lpstr>
      <vt:lpstr>STEG 1: BÄTTRE BALANS</vt:lpstr>
      <vt:lpstr>TIDEN AVGÖR SPARVALET</vt:lpstr>
      <vt:lpstr>SÅ KAN SNITTSVENSKEN DELA UPP SITT SPARANDE</vt:lpstr>
      <vt:lpstr>STEG 2: RÄTT FONDER</vt:lpstr>
      <vt:lpstr>EN BRA FONDMIX</vt:lpstr>
      <vt:lpstr>STEG 3: Grönt sparande</vt:lpstr>
      <vt:lpstr>PowerPoint-presentation</vt:lpstr>
      <vt:lpstr>VARFÖR BÖR ESG-BOLAG AVKASTA MER?</vt:lpstr>
      <vt:lpstr>VAD SKA MAN HÅLLA UTKIK EFTER?</vt:lpstr>
      <vt:lpstr>SUMMERAT</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BÄTTRE BALANS I DITT SPARANDE</dc:title>
  <dc:creator>Vanda Brandt</dc:creator>
  <cp:lastModifiedBy>Vanda Brandt</cp:lastModifiedBy>
  <cp:revision>11</cp:revision>
  <dcterms:created xsi:type="dcterms:W3CDTF">2023-06-15T08:36:48Z</dcterms:created>
  <dcterms:modified xsi:type="dcterms:W3CDTF">2024-10-11T09:53:00Z</dcterms:modified>
</cp:coreProperties>
</file>