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6.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63" r:id="rId2"/>
    <p:sldId id="286" r:id="rId3"/>
    <p:sldId id="287" r:id="rId4"/>
    <p:sldId id="288" r:id="rId5"/>
    <p:sldId id="289" r:id="rId6"/>
    <p:sldId id="290" r:id="rId7"/>
    <p:sldId id="291" r:id="rId8"/>
    <p:sldId id="292" r:id="rId9"/>
    <p:sldId id="293" r:id="rId10"/>
    <p:sldId id="294" r:id="rId11"/>
    <p:sldId id="295" r:id="rId12"/>
    <p:sldId id="296" r:id="rId13"/>
    <p:sldId id="297" r:id="rId14"/>
    <p:sldId id="298" r:id="rId15"/>
    <p:sldId id="299" r:id="rId16"/>
    <p:sldId id="300" r:id="rId17"/>
    <p:sldId id="301" r:id="rId18"/>
    <p:sldId id="302" r:id="rId19"/>
    <p:sldId id="303" r:id="rId20"/>
    <p:sldId id="304" r:id="rId21"/>
    <p:sldId id="305" r:id="rId22"/>
    <p:sldId id="306" r:id="rId23"/>
    <p:sldId id="308" r:id="rId24"/>
    <p:sldId id="309" r:id="rId25"/>
    <p:sldId id="310" r:id="rId26"/>
    <p:sldId id="311" r:id="rId27"/>
    <p:sldId id="312" r:id="rId28"/>
    <p:sldId id="313" r:id="rId29"/>
    <p:sldId id="314" r:id="rId30"/>
    <p:sldId id="315" r:id="rId31"/>
    <p:sldId id="316" r:id="rId32"/>
    <p:sldId id="317" r:id="rId33"/>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E3E69"/>
    <a:srgbClr val="DB9B3D"/>
    <a:srgbClr val="F5D162"/>
    <a:srgbClr val="E05040"/>
    <a:srgbClr val="E37D61"/>
    <a:srgbClr val="44999C"/>
    <a:srgbClr val="00A780"/>
    <a:srgbClr val="404040"/>
    <a:srgbClr val="91CAAF"/>
    <a:srgbClr val="00AA80"/>
  </p:clrMru>
  <p:extLst>
    <p:ext uri="{E76CE94A-603C-4142-B9EB-6D1370010A27}">
      <p14:discardImageEditData xmlns:p14="http://schemas.microsoft.com/office/powerpoint/2010/main" val="0"/>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660B408-B3CF-4A94-85FC-2B1E0A45F4A2}" styleName="Mörkt format 2 - Dekorfärg 1/Dekorfärg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0" autoAdjust="0"/>
    <p:restoredTop sz="94265" autoAdjust="0"/>
  </p:normalViewPr>
  <p:slideViewPr>
    <p:cSldViewPr snapToGrid="0" showGuides="1">
      <p:cViewPr varScale="1">
        <p:scale>
          <a:sx n="106" d="100"/>
          <a:sy n="106" d="100"/>
        </p:scale>
        <p:origin x="780" y="96"/>
      </p:cViewPr>
      <p:guideLst>
        <p:guide orient="horz" pos="2160"/>
        <p:guide pos="3863"/>
      </p:guideLst>
    </p:cSldViewPr>
  </p:slideViewPr>
  <p:notesTextViewPr>
    <p:cViewPr>
      <p:scale>
        <a:sx n="1" d="1"/>
        <a:sy n="1" d="1"/>
      </p:scale>
      <p:origin x="0" y="0"/>
    </p:cViewPr>
  </p:notesTextViewPr>
  <p:notesViewPr>
    <p:cSldViewPr snapToGrid="0">
      <p:cViewPr varScale="1">
        <p:scale>
          <a:sx n="85" d="100"/>
          <a:sy n="85" d="100"/>
        </p:scale>
        <p:origin x="3876"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charts/_rels/chart1.xml.rels><?xml version="1.0" encoding="UTF-8" standalone="yes"?>
<Relationships xmlns="http://schemas.openxmlformats.org/package/2006/relationships"><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2" Type="http://schemas.microsoft.com/office/2011/relationships/chartColorStyle" Target="colors8.xml"/><Relationship Id="rId1" Type="http://schemas.microsoft.com/office/2011/relationships/chartStyle" Target="style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sv-SE" sz="2000" dirty="0">
                <a:solidFill>
                  <a:schemeClr val="tx1"/>
                </a:solidFill>
                <a:latin typeface="+mn-lt"/>
              </a:rPr>
              <a:t>1%</a:t>
            </a:r>
          </a:p>
        </c:rich>
      </c:tx>
      <c:layout>
        <c:manualLayout>
          <c:xMode val="edge"/>
          <c:yMode val="edge"/>
          <c:x val="0.41961859609627716"/>
          <c:y val="2.9899034150599132E-2"/>
        </c:manualLayout>
      </c:layout>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endParaRPr lang="sv-SE"/>
        </a:p>
      </c:txPr>
    </c:title>
    <c:autoTitleDeleted val="0"/>
    <c:plotArea>
      <c:layout>
        <c:manualLayout>
          <c:layoutTarget val="inner"/>
          <c:xMode val="edge"/>
          <c:yMode val="edge"/>
          <c:x val="0.22931815944881889"/>
          <c:y val="9.5460931627649376E-2"/>
          <c:w val="0.54136368110236222"/>
          <c:h val="0.81204547169995867"/>
        </c:manualLayout>
      </c:layout>
      <c:pieChart>
        <c:varyColors val="1"/>
        <c:ser>
          <c:idx val="0"/>
          <c:order val="0"/>
          <c:tx>
            <c:strRef>
              <c:f>Blad1!$B$1</c:f>
              <c:strCache>
                <c:ptCount val="1"/>
                <c:pt idx="0">
                  <c:v>Försäljning</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BFB8-4E2F-8C4F-762DE8E7D84B}"/>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BFB8-4E2F-8C4F-762DE8E7D84B}"/>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BFB8-4E2F-8C4F-762DE8E7D84B}"/>
              </c:ext>
            </c:extLst>
          </c:dPt>
          <c:cat>
            <c:strRef>
              <c:f>Blad1!$A$2:$A$4</c:f>
              <c:strCache>
                <c:ptCount val="3"/>
                <c:pt idx="0">
                  <c:v>Sparkapital</c:v>
                </c:pt>
                <c:pt idx="2">
                  <c:v>Avgifter</c:v>
                </c:pt>
              </c:strCache>
            </c:strRef>
          </c:cat>
          <c:val>
            <c:numRef>
              <c:f>Blad1!$B$2:$B$4</c:f>
              <c:numCache>
                <c:formatCode>General</c:formatCode>
                <c:ptCount val="3"/>
                <c:pt idx="0">
                  <c:v>99</c:v>
                </c:pt>
                <c:pt idx="2">
                  <c:v>1</c:v>
                </c:pt>
              </c:numCache>
            </c:numRef>
          </c:val>
          <c:extLst>
            <c:ext xmlns:c16="http://schemas.microsoft.com/office/drawing/2014/chart" uri="{C3380CC4-5D6E-409C-BE32-E72D297353CC}">
              <c16:uniqueId val="{00000006-BFB8-4E2F-8C4F-762DE8E7D84B}"/>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v-SE"/>
    </a:p>
  </c:txPr>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sv-SE" sz="2000" dirty="0">
                <a:solidFill>
                  <a:schemeClr val="tx1"/>
                </a:solidFill>
                <a:latin typeface="+mn-lt"/>
              </a:rPr>
              <a:t>2%</a:t>
            </a:r>
          </a:p>
        </c:rich>
      </c:tx>
      <c:layout>
        <c:manualLayout>
          <c:xMode val="edge"/>
          <c:yMode val="edge"/>
          <c:x val="0.42375734791390612"/>
          <c:y val="2.1365667848459509E-2"/>
        </c:manualLayout>
      </c:layout>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endParaRPr lang="sv-SE"/>
        </a:p>
      </c:txPr>
    </c:title>
    <c:autoTitleDeleted val="0"/>
    <c:plotArea>
      <c:layout>
        <c:manualLayout>
          <c:layoutTarget val="inner"/>
          <c:xMode val="edge"/>
          <c:yMode val="edge"/>
          <c:x val="0.22931815944881889"/>
          <c:y val="9.5460931627649376E-2"/>
          <c:w val="0.54136368110236222"/>
          <c:h val="0.81204547169995867"/>
        </c:manualLayout>
      </c:layout>
      <c:pieChart>
        <c:varyColors val="1"/>
        <c:ser>
          <c:idx val="0"/>
          <c:order val="0"/>
          <c:tx>
            <c:strRef>
              <c:f>Blad1!$B$1</c:f>
              <c:strCache>
                <c:ptCount val="1"/>
                <c:pt idx="0">
                  <c:v>Försäljning</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9F7C-4FF0-B6FD-77B87F2CB418}"/>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9F7C-4FF0-B6FD-77B87F2CB418}"/>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9F7C-4FF0-B6FD-77B87F2CB418}"/>
              </c:ext>
            </c:extLst>
          </c:dPt>
          <c:cat>
            <c:strRef>
              <c:f>Blad1!$A$2:$A$4</c:f>
              <c:strCache>
                <c:ptCount val="3"/>
                <c:pt idx="0">
                  <c:v>Sparkapital</c:v>
                </c:pt>
                <c:pt idx="2">
                  <c:v>Avgifter</c:v>
                </c:pt>
              </c:strCache>
            </c:strRef>
          </c:cat>
          <c:val>
            <c:numRef>
              <c:f>Blad1!$B$2:$B$4</c:f>
              <c:numCache>
                <c:formatCode>General</c:formatCode>
                <c:ptCount val="3"/>
                <c:pt idx="0">
                  <c:v>98</c:v>
                </c:pt>
                <c:pt idx="2">
                  <c:v>2</c:v>
                </c:pt>
              </c:numCache>
            </c:numRef>
          </c:val>
          <c:extLst>
            <c:ext xmlns:c16="http://schemas.microsoft.com/office/drawing/2014/chart" uri="{C3380CC4-5D6E-409C-BE32-E72D297353CC}">
              <c16:uniqueId val="{00000006-9F7C-4FF0-B6FD-77B87F2CB418}"/>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v-SE"/>
    </a:p>
  </c:txPr>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sv-SE" sz="2000" dirty="0">
                <a:solidFill>
                  <a:schemeClr val="tx1"/>
                </a:solidFill>
                <a:latin typeface="+mn-lt"/>
              </a:rPr>
              <a:t>3%</a:t>
            </a:r>
          </a:p>
        </c:rich>
      </c:tx>
      <c:layout>
        <c:manualLayout>
          <c:xMode val="edge"/>
          <c:yMode val="edge"/>
          <c:x val="0.40720234064339017"/>
          <c:y val="3.4165717301668938E-2"/>
        </c:manualLayout>
      </c:layout>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endParaRPr lang="sv-SE"/>
        </a:p>
      </c:txPr>
    </c:title>
    <c:autoTitleDeleted val="0"/>
    <c:plotArea>
      <c:layout>
        <c:manualLayout>
          <c:layoutTarget val="inner"/>
          <c:xMode val="edge"/>
          <c:yMode val="edge"/>
          <c:x val="0.22931815944881889"/>
          <c:y val="9.5460931627649376E-2"/>
          <c:w val="0.54136368110236222"/>
          <c:h val="0.81204547169995867"/>
        </c:manualLayout>
      </c:layout>
      <c:pieChart>
        <c:varyColors val="1"/>
        <c:ser>
          <c:idx val="0"/>
          <c:order val="0"/>
          <c:tx>
            <c:strRef>
              <c:f>Blad1!$B$1</c:f>
              <c:strCache>
                <c:ptCount val="1"/>
                <c:pt idx="0">
                  <c:v>Försäljning</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1329-4A1E-A967-6BD880DEA74B}"/>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1329-4A1E-A967-6BD880DEA74B}"/>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1329-4A1E-A967-6BD880DEA74B}"/>
              </c:ext>
            </c:extLst>
          </c:dPt>
          <c:cat>
            <c:strRef>
              <c:f>Blad1!$A$2:$A$4</c:f>
              <c:strCache>
                <c:ptCount val="3"/>
                <c:pt idx="0">
                  <c:v>Sparkapital</c:v>
                </c:pt>
                <c:pt idx="2">
                  <c:v>Avgifter</c:v>
                </c:pt>
              </c:strCache>
            </c:strRef>
          </c:cat>
          <c:val>
            <c:numRef>
              <c:f>Blad1!$B$2:$B$4</c:f>
              <c:numCache>
                <c:formatCode>General</c:formatCode>
                <c:ptCount val="3"/>
                <c:pt idx="0">
                  <c:v>97</c:v>
                </c:pt>
                <c:pt idx="2">
                  <c:v>3</c:v>
                </c:pt>
              </c:numCache>
            </c:numRef>
          </c:val>
          <c:extLst>
            <c:ext xmlns:c16="http://schemas.microsoft.com/office/drawing/2014/chart" uri="{C3380CC4-5D6E-409C-BE32-E72D297353CC}">
              <c16:uniqueId val="{00000006-1329-4A1E-A967-6BD880DEA74B}"/>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v-SE"/>
    </a:p>
  </c:txPr>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sv-SE" sz="2000" dirty="0">
                <a:solidFill>
                  <a:schemeClr val="tx1"/>
                </a:solidFill>
                <a:latin typeface="+mn-lt"/>
              </a:rPr>
              <a:t>4%</a:t>
            </a:r>
          </a:p>
        </c:rich>
      </c:tx>
      <c:layout>
        <c:manualLayout>
          <c:xMode val="edge"/>
          <c:yMode val="edge"/>
          <c:x val="0.40306358882576115"/>
          <c:y val="3.4165717301668938E-2"/>
        </c:manualLayout>
      </c:layout>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endParaRPr lang="sv-SE"/>
        </a:p>
      </c:txPr>
    </c:title>
    <c:autoTitleDeleted val="0"/>
    <c:plotArea>
      <c:layout>
        <c:manualLayout>
          <c:layoutTarget val="inner"/>
          <c:xMode val="edge"/>
          <c:yMode val="edge"/>
          <c:x val="0.22931815944881889"/>
          <c:y val="9.5460931627649376E-2"/>
          <c:w val="0.54136368110236222"/>
          <c:h val="0.81204547169995867"/>
        </c:manualLayout>
      </c:layout>
      <c:pieChart>
        <c:varyColors val="1"/>
        <c:ser>
          <c:idx val="0"/>
          <c:order val="0"/>
          <c:tx>
            <c:strRef>
              <c:f>Blad1!$B$1</c:f>
              <c:strCache>
                <c:ptCount val="1"/>
                <c:pt idx="0">
                  <c:v>Försäljning</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CAEF-4D12-9F98-847E677784B3}"/>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CAEF-4D12-9F98-847E677784B3}"/>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CAEF-4D12-9F98-847E677784B3}"/>
              </c:ext>
            </c:extLst>
          </c:dPt>
          <c:cat>
            <c:strRef>
              <c:f>Blad1!$A$2:$A$4</c:f>
              <c:strCache>
                <c:ptCount val="3"/>
                <c:pt idx="0">
                  <c:v>Sparkapital</c:v>
                </c:pt>
                <c:pt idx="2">
                  <c:v>Avgifter</c:v>
                </c:pt>
              </c:strCache>
            </c:strRef>
          </c:cat>
          <c:val>
            <c:numRef>
              <c:f>Blad1!$B$2:$B$4</c:f>
              <c:numCache>
                <c:formatCode>General</c:formatCode>
                <c:ptCount val="3"/>
                <c:pt idx="0">
                  <c:v>96</c:v>
                </c:pt>
                <c:pt idx="2">
                  <c:v>4</c:v>
                </c:pt>
              </c:numCache>
            </c:numRef>
          </c:val>
          <c:extLst>
            <c:ext xmlns:c16="http://schemas.microsoft.com/office/drawing/2014/chart" uri="{C3380CC4-5D6E-409C-BE32-E72D297353CC}">
              <c16:uniqueId val="{00000006-CAEF-4D12-9F98-847E677784B3}"/>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v-SE"/>
    </a:p>
  </c:txPr>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sv-SE" sz="2000" dirty="0">
                <a:solidFill>
                  <a:schemeClr val="tx1"/>
                </a:solidFill>
                <a:latin typeface="+mn-lt"/>
              </a:rPr>
              <a:t>6,6%</a:t>
            </a:r>
          </a:p>
        </c:rich>
      </c:tx>
      <c:layout>
        <c:manualLayout>
          <c:xMode val="edge"/>
          <c:yMode val="edge"/>
          <c:x val="0.36364119543630369"/>
          <c:y val="9.6041574541612775E-4"/>
        </c:manualLayout>
      </c:layout>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endParaRPr lang="sv-SE"/>
        </a:p>
      </c:txPr>
    </c:title>
    <c:autoTitleDeleted val="0"/>
    <c:plotArea>
      <c:layout>
        <c:manualLayout>
          <c:layoutTarget val="inner"/>
          <c:xMode val="edge"/>
          <c:yMode val="edge"/>
          <c:x val="0.22931815944881889"/>
          <c:y val="9.5460931627649376E-2"/>
          <c:w val="0.54136368110236222"/>
          <c:h val="0.81204547169995867"/>
        </c:manualLayout>
      </c:layout>
      <c:pieChart>
        <c:varyColors val="1"/>
        <c:ser>
          <c:idx val="0"/>
          <c:order val="0"/>
          <c:tx>
            <c:strRef>
              <c:f>Blad1!$B$1</c:f>
              <c:strCache>
                <c:ptCount val="1"/>
                <c:pt idx="0">
                  <c:v>Försäljning</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FFC0-4611-86AE-30A05732CC22}"/>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FFC0-4611-86AE-30A05732CC22}"/>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FFC0-4611-86AE-30A05732CC22}"/>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FFC0-4611-86AE-30A05732CC22}"/>
              </c:ext>
            </c:extLst>
          </c:dPt>
          <c:cat>
            <c:strRef>
              <c:f>Blad1!$A$2:$A$5</c:f>
              <c:strCache>
                <c:ptCount val="3"/>
                <c:pt idx="0">
                  <c:v>Sparkapital</c:v>
                </c:pt>
                <c:pt idx="2">
                  <c:v>Avgifter</c:v>
                </c:pt>
              </c:strCache>
            </c:strRef>
          </c:cat>
          <c:val>
            <c:numRef>
              <c:f>Blad1!$B$2:$B$5</c:f>
              <c:numCache>
                <c:formatCode>General</c:formatCode>
                <c:ptCount val="4"/>
                <c:pt idx="0">
                  <c:v>93.4</c:v>
                </c:pt>
                <c:pt idx="2">
                  <c:v>6.6</c:v>
                </c:pt>
              </c:numCache>
            </c:numRef>
          </c:val>
          <c:extLst>
            <c:ext xmlns:c16="http://schemas.microsoft.com/office/drawing/2014/chart" uri="{C3380CC4-5D6E-409C-BE32-E72D297353CC}">
              <c16:uniqueId val="{00000008-FFC0-4611-86AE-30A05732CC22}"/>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v-SE"/>
    </a:p>
  </c:txPr>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sv-SE" sz="2000" dirty="0">
                <a:solidFill>
                  <a:schemeClr val="tx1"/>
                </a:solidFill>
                <a:latin typeface="+mn-lt"/>
              </a:rPr>
              <a:t>12,8%</a:t>
            </a:r>
          </a:p>
        </c:rich>
      </c:tx>
      <c:layout>
        <c:manualLayout>
          <c:xMode val="edge"/>
          <c:yMode val="edge"/>
          <c:x val="0.36839473382805071"/>
          <c:y val="9.6041574541612775E-4"/>
        </c:manualLayout>
      </c:layout>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endParaRPr lang="sv-SE"/>
        </a:p>
      </c:txPr>
    </c:title>
    <c:autoTitleDeleted val="0"/>
    <c:plotArea>
      <c:layout>
        <c:manualLayout>
          <c:layoutTarget val="inner"/>
          <c:xMode val="edge"/>
          <c:yMode val="edge"/>
          <c:x val="0.22931815944881889"/>
          <c:y val="9.5460931627649376E-2"/>
          <c:w val="0.54136368110236222"/>
          <c:h val="0.81204547169995867"/>
        </c:manualLayout>
      </c:layout>
      <c:pieChart>
        <c:varyColors val="1"/>
        <c:ser>
          <c:idx val="0"/>
          <c:order val="0"/>
          <c:tx>
            <c:strRef>
              <c:f>Blad1!$B$1</c:f>
              <c:strCache>
                <c:ptCount val="1"/>
                <c:pt idx="0">
                  <c:v>Försäljning</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8537-4C31-8453-55A7F043DDDB}"/>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8537-4C31-8453-55A7F043DDDB}"/>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8537-4C31-8453-55A7F043DDDB}"/>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8537-4C31-8453-55A7F043DDDB}"/>
              </c:ext>
            </c:extLst>
          </c:dPt>
          <c:cat>
            <c:strRef>
              <c:f>Blad1!$A$2:$A$5</c:f>
              <c:strCache>
                <c:ptCount val="3"/>
                <c:pt idx="0">
                  <c:v>Sparkapital</c:v>
                </c:pt>
                <c:pt idx="2">
                  <c:v>Avgifter</c:v>
                </c:pt>
              </c:strCache>
            </c:strRef>
          </c:cat>
          <c:val>
            <c:numRef>
              <c:f>Blad1!$B$2:$B$5</c:f>
              <c:numCache>
                <c:formatCode>General</c:formatCode>
                <c:ptCount val="4"/>
                <c:pt idx="0">
                  <c:v>87.2</c:v>
                </c:pt>
                <c:pt idx="2">
                  <c:v>12.8</c:v>
                </c:pt>
              </c:numCache>
            </c:numRef>
          </c:val>
          <c:extLst>
            <c:ext xmlns:c16="http://schemas.microsoft.com/office/drawing/2014/chart" uri="{C3380CC4-5D6E-409C-BE32-E72D297353CC}">
              <c16:uniqueId val="{00000008-8537-4C31-8453-55A7F043DDDB}"/>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v-SE"/>
    </a:p>
  </c:txPr>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sv-SE" sz="2000" dirty="0">
                <a:solidFill>
                  <a:schemeClr val="tx1"/>
                </a:solidFill>
                <a:latin typeface="+mn-lt"/>
              </a:rPr>
              <a:t>18,5%</a:t>
            </a:r>
          </a:p>
        </c:rich>
      </c:tx>
      <c:layout>
        <c:manualLayout>
          <c:xMode val="edge"/>
          <c:yMode val="edge"/>
          <c:x val="0.39691596417853242"/>
          <c:y val="1.5661837963316671E-2"/>
        </c:manualLayout>
      </c:layout>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endParaRPr lang="sv-SE"/>
        </a:p>
      </c:txPr>
    </c:title>
    <c:autoTitleDeleted val="0"/>
    <c:plotArea>
      <c:layout>
        <c:manualLayout>
          <c:layoutTarget val="inner"/>
          <c:xMode val="edge"/>
          <c:yMode val="edge"/>
          <c:x val="0.22931815944881889"/>
          <c:y val="9.5460931627649376E-2"/>
          <c:w val="0.54136368110236222"/>
          <c:h val="0.81204547169995867"/>
        </c:manualLayout>
      </c:layout>
      <c:pieChart>
        <c:varyColors val="1"/>
        <c:ser>
          <c:idx val="0"/>
          <c:order val="0"/>
          <c:tx>
            <c:strRef>
              <c:f>Blad1!$B$1</c:f>
              <c:strCache>
                <c:ptCount val="1"/>
                <c:pt idx="0">
                  <c:v>Försäljning</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A16A-4EDD-8B53-CCD13C2AF6FF}"/>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A16A-4EDD-8B53-CCD13C2AF6FF}"/>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A16A-4EDD-8B53-CCD13C2AF6FF}"/>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A16A-4EDD-8B53-CCD13C2AF6FF}"/>
              </c:ext>
            </c:extLst>
          </c:dPt>
          <c:cat>
            <c:strRef>
              <c:f>Blad1!$A$2:$A$5</c:f>
              <c:strCache>
                <c:ptCount val="3"/>
                <c:pt idx="0">
                  <c:v>Sparkapital</c:v>
                </c:pt>
                <c:pt idx="2">
                  <c:v>Avgifter</c:v>
                </c:pt>
              </c:strCache>
            </c:strRef>
          </c:cat>
          <c:val>
            <c:numRef>
              <c:f>Blad1!$B$2:$B$5</c:f>
              <c:numCache>
                <c:formatCode>General</c:formatCode>
                <c:ptCount val="4"/>
                <c:pt idx="0">
                  <c:v>81.5</c:v>
                </c:pt>
                <c:pt idx="2">
                  <c:v>18.5</c:v>
                </c:pt>
              </c:numCache>
            </c:numRef>
          </c:val>
          <c:extLst>
            <c:ext xmlns:c16="http://schemas.microsoft.com/office/drawing/2014/chart" uri="{C3380CC4-5D6E-409C-BE32-E72D297353CC}">
              <c16:uniqueId val="{00000008-A16A-4EDD-8B53-CCD13C2AF6FF}"/>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v-SE"/>
    </a:p>
  </c:txPr>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sv-SE" sz="2000" b="0" dirty="0">
                <a:solidFill>
                  <a:schemeClr val="tx1"/>
                </a:solidFill>
                <a:latin typeface="+mn-lt"/>
              </a:rPr>
              <a:t>23,9%</a:t>
            </a:r>
          </a:p>
        </c:rich>
      </c:tx>
      <c:layout>
        <c:manualLayout>
          <c:xMode val="edge"/>
          <c:yMode val="edge"/>
          <c:x val="0.36839473382805071"/>
          <c:y val="2.0562312035950187E-2"/>
        </c:manualLayout>
      </c:layout>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endParaRPr lang="sv-SE"/>
        </a:p>
      </c:txPr>
    </c:title>
    <c:autoTitleDeleted val="0"/>
    <c:plotArea>
      <c:layout>
        <c:manualLayout>
          <c:layoutTarget val="inner"/>
          <c:xMode val="edge"/>
          <c:yMode val="edge"/>
          <c:x val="0.22931815944881889"/>
          <c:y val="9.5460931627649376E-2"/>
          <c:w val="0.54136368110236222"/>
          <c:h val="0.81204547169995867"/>
        </c:manualLayout>
      </c:layout>
      <c:pieChart>
        <c:varyColors val="1"/>
        <c:ser>
          <c:idx val="0"/>
          <c:order val="0"/>
          <c:tx>
            <c:strRef>
              <c:f>Blad1!$B$1</c:f>
              <c:strCache>
                <c:ptCount val="1"/>
                <c:pt idx="0">
                  <c:v>Försäljning</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794A-45E4-962D-A9271AB2FE36}"/>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794A-45E4-962D-A9271AB2FE36}"/>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794A-45E4-962D-A9271AB2FE36}"/>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794A-45E4-962D-A9271AB2FE36}"/>
              </c:ext>
            </c:extLst>
          </c:dPt>
          <c:cat>
            <c:strRef>
              <c:f>Blad1!$A$2:$A$5</c:f>
              <c:strCache>
                <c:ptCount val="3"/>
                <c:pt idx="0">
                  <c:v>Sparkapital</c:v>
                </c:pt>
                <c:pt idx="2">
                  <c:v>Avgifter</c:v>
                </c:pt>
              </c:strCache>
            </c:strRef>
          </c:cat>
          <c:val>
            <c:numRef>
              <c:f>Blad1!$B$2:$B$5</c:f>
              <c:numCache>
                <c:formatCode>General</c:formatCode>
                <c:ptCount val="4"/>
                <c:pt idx="0">
                  <c:v>76.099999999999994</c:v>
                </c:pt>
                <c:pt idx="2">
                  <c:v>23.9</c:v>
                </c:pt>
              </c:numCache>
            </c:numRef>
          </c:val>
          <c:extLst>
            <c:ext xmlns:c16="http://schemas.microsoft.com/office/drawing/2014/chart" uri="{C3380CC4-5D6E-409C-BE32-E72D297353CC}">
              <c16:uniqueId val="{00000008-794A-45E4-962D-A9271AB2FE36}"/>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v-SE"/>
    </a:p>
  </c:txPr>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C1A1090-7399-BE47-B8B1-881EC826E9F9}" type="datetimeFigureOut">
              <a:rPr lang="sv-SE" smtClean="0"/>
              <a:t>2024-02-01</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391D9B3-0424-AE4A-B8B4-BBEE3C89A386}" type="slidenum">
              <a:rPr lang="sv-SE" smtClean="0"/>
              <a:t>‹#›</a:t>
            </a:fld>
            <a:endParaRPr lang="sv-SE"/>
          </a:p>
        </p:txBody>
      </p:sp>
    </p:spTree>
    <p:extLst>
      <p:ext uri="{BB962C8B-B14F-4D97-AF65-F5344CB8AC3E}">
        <p14:creationId xmlns:p14="http://schemas.microsoft.com/office/powerpoint/2010/main" val="33059975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www.pensionsmyndigheten.se/"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www.pensionsmyndigheten.se/"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6391D9B3-0424-AE4A-B8B4-BBEE3C89A386}" type="slidenum">
              <a:rPr lang="sv-SE" smtClean="0"/>
              <a:t>1</a:t>
            </a:fld>
            <a:endParaRPr lang="sv-SE"/>
          </a:p>
        </p:txBody>
      </p:sp>
    </p:spTree>
    <p:extLst>
      <p:ext uri="{BB962C8B-B14F-4D97-AF65-F5344CB8AC3E}">
        <p14:creationId xmlns:p14="http://schemas.microsoft.com/office/powerpoint/2010/main" val="8098913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De här parametrarna stämmer för de flesta.</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p:txBody>
      </p:sp>
      <p:sp>
        <p:nvSpPr>
          <p:cNvPr id="4" name="Platshållare för bildnummer 3"/>
          <p:cNvSpPr>
            <a:spLocks noGrp="1"/>
          </p:cNvSpPr>
          <p:nvPr>
            <p:ph type="sldNum" sz="quarter" idx="5"/>
          </p:nvPr>
        </p:nvSpPr>
        <p:spPr/>
        <p:txBody>
          <a:bodyPr/>
          <a:lstStyle/>
          <a:p>
            <a:fld id="{6391D9B3-0424-AE4A-B8B4-BBEE3C89A386}" type="slidenum">
              <a:rPr lang="sv-SE" smtClean="0"/>
              <a:t>10</a:t>
            </a:fld>
            <a:endParaRPr lang="sv-SE"/>
          </a:p>
        </p:txBody>
      </p:sp>
    </p:spTree>
    <p:extLst>
      <p:ext uri="{BB962C8B-B14F-4D97-AF65-F5344CB8AC3E}">
        <p14:creationId xmlns:p14="http://schemas.microsoft.com/office/powerpoint/2010/main" val="32500334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base" latinLnBrk="0" hangingPunct="1">
              <a:lnSpc>
                <a:spcPct val="80000"/>
              </a:lnSpc>
              <a:spcBef>
                <a:spcPct val="30000"/>
              </a:spcBef>
              <a:spcAft>
                <a:spcPct val="0"/>
              </a:spcAft>
              <a:buClrTx/>
              <a:buSzTx/>
              <a:buFontTx/>
              <a:buNone/>
              <a:tabLst/>
              <a:defRPr/>
            </a:pPr>
            <a:r>
              <a:rPr lang="sv-SE" sz="1200" dirty="0">
                <a:latin typeface="+mn-lt"/>
              </a:rPr>
              <a:t>Du kan ansöka om du bor i Sverige, är över 66 år och tar ut hela din pension. Från år 2023 ska du fyllt 66 år. Du ansöker för din permanentbostad.</a:t>
            </a:r>
          </a:p>
          <a:p>
            <a:pPr eaLnBrk="1" hangingPunct="1">
              <a:lnSpc>
                <a:spcPct val="80000"/>
              </a:lnSpc>
            </a:pPr>
            <a:endParaRPr lang="sv-SE" altLang="sv-SE" sz="1200" b="0" baseline="0" dirty="0">
              <a:latin typeface="+mn-lt"/>
              <a:cs typeface="Arial" panose="020B0604020202020204" pitchFamily="34" charset="0"/>
            </a:endParaRPr>
          </a:p>
          <a:p>
            <a:pPr eaLnBrk="1" hangingPunct="1"/>
            <a:r>
              <a:rPr lang="sv-SE" altLang="sv-SE" sz="1200" dirty="0">
                <a:latin typeface="+mn-lt"/>
                <a:cs typeface="Arial" panose="020B0604020202020204" pitchFamily="34" charset="0"/>
              </a:rPr>
              <a:t>Är man gift så söker man gemensamt om</a:t>
            </a:r>
            <a:r>
              <a:rPr lang="sv-SE" altLang="sv-SE" sz="1200" baseline="0" dirty="0">
                <a:latin typeface="+mn-lt"/>
                <a:cs typeface="Arial" panose="020B0604020202020204" pitchFamily="34" charset="0"/>
              </a:rPr>
              <a:t> </a:t>
            </a:r>
            <a:r>
              <a:rPr lang="sv-SE" altLang="sv-SE" sz="1200" dirty="0">
                <a:latin typeface="+mn-lt"/>
                <a:cs typeface="Arial" panose="020B0604020202020204" pitchFamily="34" charset="0"/>
              </a:rPr>
              <a:t>bostadstillägg men i de fall man lever isär, till exempel om en av makarna bor på äldreboende, söker makarna var och en för sig. </a:t>
            </a:r>
          </a:p>
          <a:p>
            <a:endParaRPr lang="sv-SE" baseline="0" dirty="0"/>
          </a:p>
        </p:txBody>
      </p:sp>
      <p:sp>
        <p:nvSpPr>
          <p:cNvPr id="4" name="Platshållare för bildnummer 3"/>
          <p:cNvSpPr>
            <a:spLocks noGrp="1"/>
          </p:cNvSpPr>
          <p:nvPr>
            <p:ph type="sldNum" sz="quarter" idx="5"/>
          </p:nvPr>
        </p:nvSpPr>
        <p:spPr/>
        <p:txBody>
          <a:bodyPr/>
          <a:lstStyle/>
          <a:p>
            <a:fld id="{6391D9B3-0424-AE4A-B8B4-BBEE3C89A386}" type="slidenum">
              <a:rPr lang="sv-SE" smtClean="0"/>
              <a:t>11</a:t>
            </a:fld>
            <a:endParaRPr lang="sv-SE"/>
          </a:p>
        </p:txBody>
      </p:sp>
    </p:spTree>
    <p:extLst>
      <p:ext uri="{BB962C8B-B14F-4D97-AF65-F5344CB8AC3E}">
        <p14:creationId xmlns:p14="http://schemas.microsoft.com/office/powerpoint/2010/main" val="22653174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Din boendekostnad påverkar storleken på bostadstillägget. Det spelar däremot inte någon roll om du bor i hyreslägenhet, bostadsrätt eller villa. Värdet på bostaden räknas ej med.</a:t>
            </a:r>
          </a:p>
          <a:p>
            <a:endParaRPr lang="sv-SE" dirty="0"/>
          </a:p>
          <a:p>
            <a:r>
              <a:rPr lang="sv-SE" dirty="0"/>
              <a:t>Din familjesituation påverkar bostadstillägget. De allra flesta som får bostadstillägg är ensamstående. </a:t>
            </a:r>
          </a:p>
          <a:p>
            <a:endParaRPr lang="sv-SE" dirty="0"/>
          </a:p>
          <a:p>
            <a:r>
              <a:rPr lang="sv-SE" dirty="0"/>
              <a:t>Den totala ekonomin som du har påverkar också bostadstillägget. Har du exempelvis tjänstepension, har ett fritidshus, jobbar extra och får lön utöver pension så påverkar det dina möjlighet till att få bostadstillägg. </a:t>
            </a:r>
          </a:p>
          <a:p>
            <a:endParaRPr lang="sv-SE" dirty="0"/>
          </a:p>
        </p:txBody>
      </p:sp>
      <p:sp>
        <p:nvSpPr>
          <p:cNvPr id="4" name="Platshållare för bildnummer 3"/>
          <p:cNvSpPr>
            <a:spLocks noGrp="1"/>
          </p:cNvSpPr>
          <p:nvPr>
            <p:ph type="sldNum" sz="quarter" idx="5"/>
          </p:nvPr>
        </p:nvSpPr>
        <p:spPr/>
        <p:txBody>
          <a:bodyPr/>
          <a:lstStyle/>
          <a:p>
            <a:fld id="{6391D9B3-0424-AE4A-B8B4-BBEE3C89A386}" type="slidenum">
              <a:rPr lang="sv-SE" smtClean="0"/>
              <a:t>12</a:t>
            </a:fld>
            <a:endParaRPr lang="sv-SE"/>
          </a:p>
        </p:txBody>
      </p:sp>
    </p:spTree>
    <p:extLst>
      <p:ext uri="{BB962C8B-B14F-4D97-AF65-F5344CB8AC3E}">
        <p14:creationId xmlns:p14="http://schemas.microsoft.com/office/powerpoint/2010/main" val="3031959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dirty="0">
                <a:latin typeface="+mn-lt"/>
              </a:rPr>
              <a:t>Det förekommer</a:t>
            </a:r>
            <a:r>
              <a:rPr lang="sv-SE" sz="1200" baseline="0" dirty="0">
                <a:latin typeface="+mn-lt"/>
              </a:rPr>
              <a:t> ett antal påståenden eller myter som gör att man kanske inte ansöker om bostadstillägg. Här är några exempel som Pensionsmyndigheten stöter på ibland som skapar en felaktig bild av bostadstillägget och faktiskt göra att en del inte ansöker om en förmån som de kan har rätt till. </a:t>
            </a:r>
          </a:p>
          <a:p>
            <a:endParaRPr lang="sv-SE" sz="1100" baseline="0" dirty="0">
              <a:latin typeface="+mn-lt"/>
            </a:endParaRPr>
          </a:p>
        </p:txBody>
      </p:sp>
      <p:sp>
        <p:nvSpPr>
          <p:cNvPr id="4" name="Platshållare för bildnummer 3"/>
          <p:cNvSpPr>
            <a:spLocks noGrp="1"/>
          </p:cNvSpPr>
          <p:nvPr>
            <p:ph type="sldNum" sz="quarter" idx="5"/>
          </p:nvPr>
        </p:nvSpPr>
        <p:spPr/>
        <p:txBody>
          <a:bodyPr/>
          <a:lstStyle/>
          <a:p>
            <a:fld id="{6391D9B3-0424-AE4A-B8B4-BBEE3C89A386}" type="slidenum">
              <a:rPr lang="sv-SE" smtClean="0"/>
              <a:t>13</a:t>
            </a:fld>
            <a:endParaRPr lang="sv-SE"/>
          </a:p>
        </p:txBody>
      </p:sp>
    </p:spTree>
    <p:extLst>
      <p:ext uri="{BB962C8B-B14F-4D97-AF65-F5344CB8AC3E}">
        <p14:creationId xmlns:p14="http://schemas.microsoft.com/office/powerpoint/2010/main" val="42572729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6391D9B3-0424-AE4A-B8B4-BBEE3C89A386}" type="slidenum">
              <a:rPr lang="sv-SE" smtClean="0"/>
              <a:t>14</a:t>
            </a:fld>
            <a:endParaRPr lang="sv-SE"/>
          </a:p>
        </p:txBody>
      </p:sp>
    </p:spTree>
    <p:extLst>
      <p:ext uri="{BB962C8B-B14F-4D97-AF65-F5344CB8AC3E}">
        <p14:creationId xmlns:p14="http://schemas.microsoft.com/office/powerpoint/2010/main" val="6270941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t>Att man inte har rätt till bostadstillägg när man går i pension behöver inte betyda att man inte kan få bostadstillägg i framtiden. När något förändras som har påverkan på de tre ingående delarna i beräkningen: bostadskostnad, inkomster och tillgångar så kan det vara så att man har möjlighet att få bostadstillägg. Av de som har bostadstillägg är flest ensamstående, cirka 90 procent. Bostadstillägg kan alltså vara aktuellt efter separation, om man blir änka eller änkling eller när en av makarna flyttar in på äldreboende.</a:t>
            </a:r>
          </a:p>
          <a:p>
            <a:endParaRPr lang="sv-SE" dirty="0"/>
          </a:p>
        </p:txBody>
      </p:sp>
      <p:sp>
        <p:nvSpPr>
          <p:cNvPr id="4" name="Platshållare för bildnummer 3"/>
          <p:cNvSpPr>
            <a:spLocks noGrp="1"/>
          </p:cNvSpPr>
          <p:nvPr>
            <p:ph type="sldNum" sz="quarter" idx="5"/>
          </p:nvPr>
        </p:nvSpPr>
        <p:spPr/>
        <p:txBody>
          <a:bodyPr/>
          <a:lstStyle/>
          <a:p>
            <a:fld id="{6391D9B3-0424-AE4A-B8B4-BBEE3C89A386}" type="slidenum">
              <a:rPr lang="sv-SE" smtClean="0"/>
              <a:t>15</a:t>
            </a:fld>
            <a:endParaRPr lang="sv-SE"/>
          </a:p>
        </p:txBody>
      </p:sp>
    </p:spTree>
    <p:extLst>
      <p:ext uri="{BB962C8B-B14F-4D97-AF65-F5344CB8AC3E}">
        <p14:creationId xmlns:p14="http://schemas.microsoft.com/office/powerpoint/2010/main" val="30016759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latin typeface="+mn-lt"/>
              </a:rPr>
              <a:t>Tre steg för att ansöka – dessa</a:t>
            </a:r>
            <a:r>
              <a:rPr lang="sv-SE" sz="1200" baseline="0" dirty="0">
                <a:latin typeface="+mn-lt"/>
              </a:rPr>
              <a:t> steg förklarar hur du går till väga för att se om du kan ha rätt till bostadstillägg och hur du då gör för att ansöka.</a:t>
            </a:r>
            <a:endParaRPr lang="sv-SE" sz="1200" dirty="0">
              <a:latin typeface="+mn-lt"/>
            </a:endParaRPr>
          </a:p>
          <a:p>
            <a:endParaRPr lang="sv-SE" dirty="0"/>
          </a:p>
        </p:txBody>
      </p:sp>
      <p:sp>
        <p:nvSpPr>
          <p:cNvPr id="4" name="Platshållare för bildnummer 3"/>
          <p:cNvSpPr>
            <a:spLocks noGrp="1"/>
          </p:cNvSpPr>
          <p:nvPr>
            <p:ph type="sldNum" sz="quarter" idx="5"/>
          </p:nvPr>
        </p:nvSpPr>
        <p:spPr/>
        <p:txBody>
          <a:bodyPr/>
          <a:lstStyle/>
          <a:p>
            <a:fld id="{6391D9B3-0424-AE4A-B8B4-BBEE3C89A386}" type="slidenum">
              <a:rPr lang="sv-SE" smtClean="0"/>
              <a:t>16</a:t>
            </a:fld>
            <a:endParaRPr lang="sv-SE"/>
          </a:p>
        </p:txBody>
      </p:sp>
    </p:spTree>
    <p:extLst>
      <p:ext uri="{BB962C8B-B14F-4D97-AF65-F5344CB8AC3E}">
        <p14:creationId xmlns:p14="http://schemas.microsoft.com/office/powerpoint/2010/main" val="9848784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eaLnBrk="1" hangingPunct="1"/>
            <a:r>
              <a:rPr lang="sv-SE" sz="1200" b="1" dirty="0"/>
              <a:t>Steg 1. </a:t>
            </a:r>
          </a:p>
          <a:p>
            <a:pPr eaLnBrk="1" hangingPunct="1"/>
            <a:r>
              <a:rPr lang="sv-SE" sz="1200" b="0" dirty="0"/>
              <a:t>Lägre eller omkring 19 000 kronor i inkomst efter skatt är en tumregel för</a:t>
            </a:r>
            <a:r>
              <a:rPr lang="sv-SE" sz="1200" b="0" baseline="0" dirty="0"/>
              <a:t> att snabbt kunna avgöra om du bör kolla upp om du kan ha rätt till något bostadstillägg. Har du en högre pension, inklusive tjänstepension, kan du vanligtvis inte få något bostadstillägg. Regeln gäller för ensamstående, </a:t>
            </a:r>
            <a:r>
              <a:rPr lang="sv-SE" sz="1200" dirty="0"/>
              <a:t>om man lever tillsammans </a:t>
            </a:r>
            <a:r>
              <a:rPr lang="sv-SE" sz="1200" baseline="0" dirty="0"/>
              <a:t>så är det svårare att fastställa en tumregel. </a:t>
            </a:r>
          </a:p>
          <a:p>
            <a:pPr marL="0" marR="0" lvl="0" indent="0" algn="l" defTabSz="914400" rtl="0" eaLnBrk="1" fontAlgn="base" latinLnBrk="0" hangingPunct="1">
              <a:spcBef>
                <a:spcPct val="30000"/>
              </a:spcBef>
              <a:spcAft>
                <a:spcPct val="0"/>
              </a:spcAft>
              <a:buClrTx/>
              <a:buSzTx/>
              <a:buFontTx/>
              <a:buNone/>
              <a:tabLst/>
              <a:defRPr/>
            </a:pPr>
            <a:r>
              <a:rPr lang="sv-SE" sz="1200" b="0" baseline="0" dirty="0"/>
              <a:t>Observera också att möjlighet till bostadstillägg även beror på bostadskostnad, familjesituation och eventuella tillgångar.  </a:t>
            </a:r>
          </a:p>
          <a:p>
            <a:pPr eaLnBrk="1" hangingPunct="1">
              <a:lnSpc>
                <a:spcPct val="80000"/>
              </a:lnSpc>
            </a:pPr>
            <a:endParaRPr lang="sv-SE" baseline="0" dirty="0"/>
          </a:p>
          <a:p>
            <a:endParaRPr lang="sv-SE" sz="1200" dirty="0">
              <a:latin typeface="+mn-lt"/>
            </a:endParaRPr>
          </a:p>
          <a:p>
            <a:endParaRPr lang="sv-SE" dirty="0"/>
          </a:p>
        </p:txBody>
      </p:sp>
      <p:sp>
        <p:nvSpPr>
          <p:cNvPr id="4" name="Platshållare för bildnummer 3"/>
          <p:cNvSpPr>
            <a:spLocks noGrp="1"/>
          </p:cNvSpPr>
          <p:nvPr>
            <p:ph type="sldNum" sz="quarter" idx="5"/>
          </p:nvPr>
        </p:nvSpPr>
        <p:spPr/>
        <p:txBody>
          <a:bodyPr/>
          <a:lstStyle/>
          <a:p>
            <a:fld id="{6391D9B3-0424-AE4A-B8B4-BBEE3C89A386}" type="slidenum">
              <a:rPr lang="sv-SE" smtClean="0"/>
              <a:t>17</a:t>
            </a:fld>
            <a:endParaRPr lang="sv-SE"/>
          </a:p>
        </p:txBody>
      </p:sp>
    </p:spTree>
    <p:extLst>
      <p:ext uri="{BB962C8B-B14F-4D97-AF65-F5344CB8AC3E}">
        <p14:creationId xmlns:p14="http://schemas.microsoft.com/office/powerpoint/2010/main" val="34194921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1" dirty="0">
                <a:latin typeface="+mn-lt"/>
              </a:rPr>
              <a:t>Steg 2. </a:t>
            </a:r>
          </a:p>
          <a:p>
            <a:r>
              <a:rPr lang="sv-SE" sz="1200" dirty="0">
                <a:latin typeface="+mn-lt"/>
              </a:rPr>
              <a:t>Gör alltid en beräkning innan du ansöker. Beräkningen gör du enklast på </a:t>
            </a:r>
            <a:r>
              <a:rPr lang="sv-SE" sz="1200" dirty="0">
                <a:latin typeface="+mn-lt"/>
                <a:hlinkClick r:id="rId3"/>
              </a:rPr>
              <a:t>www.</a:t>
            </a:r>
            <a:r>
              <a:rPr lang="sv-SE" sz="1200" i="1" dirty="0">
                <a:latin typeface="+mn-lt"/>
                <a:hlinkClick r:id="rId3"/>
              </a:rPr>
              <a:t>pensionsmyndigheten.se</a:t>
            </a:r>
            <a:r>
              <a:rPr lang="sv-SE" i="1" dirty="0"/>
              <a:t>. </a:t>
            </a:r>
            <a:r>
              <a:rPr lang="sv-SE" sz="1200" dirty="0">
                <a:latin typeface="+mn-lt"/>
              </a:rPr>
              <a:t>Inga uppgifter sparas i beräkningen.</a:t>
            </a:r>
          </a:p>
          <a:p>
            <a:endParaRPr lang="sv-SE" dirty="0"/>
          </a:p>
          <a:p>
            <a:r>
              <a:rPr lang="sv-SE" sz="1200" dirty="0">
                <a:latin typeface="+mn-lt"/>
              </a:rPr>
              <a:t>Du kan även ringa kundservice på 0771- 776 776 så får du hjälp, eller besök ett servicekontor.</a:t>
            </a:r>
          </a:p>
          <a:p>
            <a:endParaRPr lang="sv-SE" dirty="0"/>
          </a:p>
        </p:txBody>
      </p:sp>
      <p:sp>
        <p:nvSpPr>
          <p:cNvPr id="4" name="Platshållare för bildnummer 3"/>
          <p:cNvSpPr>
            <a:spLocks noGrp="1"/>
          </p:cNvSpPr>
          <p:nvPr>
            <p:ph type="sldNum" sz="quarter" idx="5"/>
          </p:nvPr>
        </p:nvSpPr>
        <p:spPr/>
        <p:txBody>
          <a:bodyPr/>
          <a:lstStyle/>
          <a:p>
            <a:fld id="{6391D9B3-0424-AE4A-B8B4-BBEE3C89A386}" type="slidenum">
              <a:rPr lang="sv-SE" smtClean="0"/>
              <a:t>18</a:t>
            </a:fld>
            <a:endParaRPr lang="sv-SE"/>
          </a:p>
        </p:txBody>
      </p:sp>
    </p:spTree>
    <p:extLst>
      <p:ext uri="{BB962C8B-B14F-4D97-AF65-F5344CB8AC3E}">
        <p14:creationId xmlns:p14="http://schemas.microsoft.com/office/powerpoint/2010/main" val="27968899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1" dirty="0">
                <a:latin typeface="+mn-lt"/>
              </a:rPr>
              <a:t>Steg 3. </a:t>
            </a:r>
          </a:p>
          <a:p>
            <a:r>
              <a:rPr lang="sv-SE" sz="1200" dirty="0">
                <a:latin typeface="+mn-lt"/>
              </a:rPr>
              <a:t>Enklast ansöker du på Pensionsmyndighetens webbplats </a:t>
            </a:r>
            <a:r>
              <a:rPr lang="sv-SE" sz="1200" i="1" dirty="0">
                <a:latin typeface="+mn-lt"/>
              </a:rPr>
              <a:t>www.pensionsmyndigheten.se</a:t>
            </a:r>
            <a:r>
              <a:rPr lang="sv-SE" sz="1200" dirty="0">
                <a:latin typeface="+mn-lt"/>
              </a:rPr>
              <a:t> med en e-legitimation. Du kan även ansöka via blankett som du laddar ner från webbplatsen eller beställer från kundservice. Inga handlingar behöver bifogas. Det går också att besöka ett servicekontor för att få hjälp med ansökan.</a:t>
            </a:r>
          </a:p>
          <a:p>
            <a:endParaRPr lang="sv-SE" sz="1200" dirty="0">
              <a:latin typeface="+mn-lt"/>
            </a:endParaRPr>
          </a:p>
        </p:txBody>
      </p:sp>
      <p:sp>
        <p:nvSpPr>
          <p:cNvPr id="4" name="Platshållare för bildnummer 3"/>
          <p:cNvSpPr>
            <a:spLocks noGrp="1"/>
          </p:cNvSpPr>
          <p:nvPr>
            <p:ph type="sldNum" sz="quarter" idx="5"/>
          </p:nvPr>
        </p:nvSpPr>
        <p:spPr/>
        <p:txBody>
          <a:bodyPr/>
          <a:lstStyle/>
          <a:p>
            <a:fld id="{6391D9B3-0424-AE4A-B8B4-BBEE3C89A386}" type="slidenum">
              <a:rPr lang="sv-SE" smtClean="0"/>
              <a:t>19</a:t>
            </a:fld>
            <a:endParaRPr lang="sv-SE"/>
          </a:p>
        </p:txBody>
      </p:sp>
    </p:spTree>
    <p:extLst>
      <p:ext uri="{BB962C8B-B14F-4D97-AF65-F5344CB8AC3E}">
        <p14:creationId xmlns:p14="http://schemas.microsoft.com/office/powerpoint/2010/main" val="26743025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85800" y="4400550"/>
            <a:ext cx="5486400" cy="3875942"/>
          </a:xfrm>
        </p:spPr>
        <p:txBody>
          <a:bodyPr/>
          <a:lstStyle/>
          <a:p>
            <a:r>
              <a:rPr lang="sv-SE" altLang="sv-SE" sz="1200" dirty="0">
                <a:latin typeface="+mn-lt"/>
              </a:rPr>
              <a:t>Den allmänna pensionen består för de som är födda mellan år 1938-1953 av </a:t>
            </a:r>
            <a:r>
              <a:rPr lang="sv-SE" altLang="sv-SE" sz="1200" b="1" dirty="0">
                <a:latin typeface="+mn-lt"/>
              </a:rPr>
              <a:t>tilläggspension</a:t>
            </a:r>
            <a:r>
              <a:rPr lang="sv-SE" altLang="sv-SE" sz="1200" dirty="0">
                <a:latin typeface="+mn-lt"/>
              </a:rPr>
              <a:t> (från det gamla pensionssystemet med ATP och folkpension), </a:t>
            </a:r>
            <a:r>
              <a:rPr lang="sv-SE" altLang="sv-SE" sz="1200" b="1" dirty="0">
                <a:latin typeface="+mn-lt"/>
              </a:rPr>
              <a:t>inkomstpension</a:t>
            </a:r>
            <a:r>
              <a:rPr lang="sv-SE" altLang="sv-SE" sz="1200" dirty="0">
                <a:latin typeface="+mn-lt"/>
              </a:rPr>
              <a:t> och </a:t>
            </a:r>
            <a:r>
              <a:rPr lang="sv-SE" altLang="sv-SE" sz="1200" b="1" dirty="0">
                <a:latin typeface="+mn-lt"/>
              </a:rPr>
              <a:t>premiepension</a:t>
            </a:r>
            <a:r>
              <a:rPr lang="sv-SE" altLang="sv-SE" sz="1200" dirty="0">
                <a:latin typeface="+mn-lt"/>
              </a:rPr>
              <a:t>. </a:t>
            </a:r>
          </a:p>
          <a:p>
            <a:endParaRPr lang="sv-SE" altLang="sv-SE" sz="1200" dirty="0">
              <a:latin typeface="+mn-lt"/>
            </a:endParaRPr>
          </a:p>
          <a:p>
            <a:r>
              <a:rPr lang="sv-SE" altLang="sv-SE" sz="1200" dirty="0">
                <a:latin typeface="+mn-lt"/>
              </a:rPr>
              <a:t>För personer födda 1954 och senare består den allmänna pensionen av inkomstpension och premiepension.</a:t>
            </a:r>
          </a:p>
          <a:p>
            <a:endParaRPr lang="sv-SE" altLang="sv-SE" sz="1200" dirty="0">
              <a:latin typeface="+mn-lt"/>
            </a:endParaRPr>
          </a:p>
          <a:p>
            <a:r>
              <a:rPr lang="sv-SE" altLang="sv-SE" sz="1200" dirty="0">
                <a:latin typeface="+mn-lt"/>
              </a:rPr>
              <a:t>Personer födda 1937</a:t>
            </a:r>
            <a:r>
              <a:rPr lang="sv-SE" altLang="sv-SE" sz="1200" baseline="0" dirty="0">
                <a:latin typeface="+mn-lt"/>
              </a:rPr>
              <a:t> eller tidigare omfattas av tilläggspension.</a:t>
            </a:r>
            <a:r>
              <a:rPr lang="sv-SE" altLang="sv-SE" sz="1200" dirty="0">
                <a:latin typeface="+mn-lt"/>
              </a:rPr>
              <a:t> </a:t>
            </a:r>
          </a:p>
          <a:p>
            <a:endParaRPr lang="sv-SE" altLang="sv-SE" sz="1200" dirty="0">
              <a:latin typeface="+mn-lt"/>
            </a:endParaRPr>
          </a:p>
          <a:p>
            <a:r>
              <a:rPr lang="sv-SE" altLang="sv-SE" sz="1200" dirty="0">
                <a:latin typeface="+mn-lt"/>
              </a:rPr>
              <a:t>Om man haft liten eller ingen inkomst kan man också omfattas av </a:t>
            </a:r>
            <a:r>
              <a:rPr lang="sv-SE" altLang="sv-SE" sz="1200" b="1" dirty="0">
                <a:latin typeface="+mn-lt"/>
              </a:rPr>
              <a:t>garantipension</a:t>
            </a:r>
            <a:r>
              <a:rPr lang="sv-SE" altLang="sv-SE" sz="1200" dirty="0">
                <a:latin typeface="+mn-lt"/>
              </a:rPr>
              <a:t>. Det är ett grundskydd som ingår i den</a:t>
            </a:r>
            <a:r>
              <a:rPr lang="sv-SE" altLang="sv-SE" sz="1200" baseline="0" dirty="0">
                <a:latin typeface="+mn-lt"/>
              </a:rPr>
              <a:t> allmänna pensionen och baseras på</a:t>
            </a:r>
            <a:r>
              <a:rPr lang="sv-SE" altLang="sv-SE" sz="1200" dirty="0">
                <a:latin typeface="+mn-lt"/>
              </a:rPr>
              <a:t> </a:t>
            </a:r>
            <a:r>
              <a:rPr lang="sv-SE" altLang="sv-SE" sz="1200" baseline="0" dirty="0">
                <a:latin typeface="+mn-lt"/>
              </a:rPr>
              <a:t>bosättningstiden i Sverige. För att du ska få full garantipension krävs att du ska bott i Sverige i  40 år från det du var 16 år till och med 64 år.  </a:t>
            </a:r>
            <a:endParaRPr lang="sv-SE" altLang="sv-SE" sz="1200" dirty="0">
              <a:latin typeface="+mn-lt"/>
            </a:endParaRPr>
          </a:p>
          <a:p>
            <a:pPr eaLnBrk="1" hangingPunct="1">
              <a:lnSpc>
                <a:spcPct val="90000"/>
              </a:lnSpc>
            </a:pPr>
            <a:r>
              <a:rPr lang="sv-SE" altLang="sv-SE" dirty="0"/>
              <a:t> </a:t>
            </a:r>
          </a:p>
          <a:p>
            <a:pPr eaLnBrk="1" hangingPunct="1">
              <a:lnSpc>
                <a:spcPct val="90000"/>
              </a:lnSpc>
            </a:pPr>
            <a:r>
              <a:rPr lang="sv-SE" altLang="sv-SE" b="1" dirty="0"/>
              <a:t>Inkomstpensionstillägg </a:t>
            </a:r>
            <a:r>
              <a:rPr lang="sv-SE" altLang="sv-SE" b="0" dirty="0"/>
              <a:t>– Började utbetalas för första gången i september 2021. Beloppet kan vara mellan 1-600 kr per månad före skatt. Infördes för att öka det så kallade respektavståndet, mellan de som arbetat ett långt arbetsliv med förhållandevis låg inkomst och de som inte har arbetat i lika stor omfattning och omfattas av garantipension och bostadstillägg. Innebär därmed att inte alla omfattas av inkomstpensionstillägget. Prövas automatiskt då du ansöker om att ta ut den allmänna pensionen, och tidigast från 65 års ålder. </a:t>
            </a:r>
            <a:endParaRPr lang="sv-SE" altLang="sv-SE" b="1" dirty="0"/>
          </a:p>
          <a:p>
            <a:pPr eaLnBrk="1" hangingPunct="1">
              <a:lnSpc>
                <a:spcPct val="90000"/>
              </a:lnSpc>
            </a:pPr>
            <a:r>
              <a:rPr lang="sv-SE" altLang="sv-SE" sz="1200" dirty="0">
                <a:latin typeface="+mn-lt"/>
              </a:rPr>
              <a:t> </a:t>
            </a:r>
          </a:p>
          <a:p>
            <a:endParaRPr lang="sv-SE" dirty="0"/>
          </a:p>
          <a:p>
            <a:endParaRPr lang="sv-SE" dirty="0"/>
          </a:p>
        </p:txBody>
      </p:sp>
      <p:sp>
        <p:nvSpPr>
          <p:cNvPr id="4" name="Platshållare för bildnummer 3"/>
          <p:cNvSpPr>
            <a:spLocks noGrp="1"/>
          </p:cNvSpPr>
          <p:nvPr>
            <p:ph type="sldNum" sz="quarter" idx="5"/>
          </p:nvPr>
        </p:nvSpPr>
        <p:spPr/>
        <p:txBody>
          <a:bodyPr/>
          <a:lstStyle/>
          <a:p>
            <a:fld id="{6391D9B3-0424-AE4A-B8B4-BBEE3C89A386}" type="slidenum">
              <a:rPr lang="sv-SE" smtClean="0"/>
              <a:t>2</a:t>
            </a:fld>
            <a:endParaRPr lang="sv-SE"/>
          </a:p>
        </p:txBody>
      </p:sp>
    </p:spTree>
    <p:extLst>
      <p:ext uri="{BB962C8B-B14F-4D97-AF65-F5344CB8AC3E}">
        <p14:creationId xmlns:p14="http://schemas.microsoft.com/office/powerpoint/2010/main" val="21986782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0" dirty="0">
                <a:latin typeface="+mn-lt"/>
              </a:rPr>
              <a:t>Genom lagstiftning om anhörigas behörighet att rättshandla infördes 1 juli 2017. Läs mer på </a:t>
            </a:r>
            <a:r>
              <a:rPr lang="sv-SE" sz="1200" i="1" dirty="0">
                <a:latin typeface="+mn-lt"/>
                <a:hlinkClick r:id="rId3"/>
              </a:rPr>
              <a:t>www.pensionsmyndigheten.se</a:t>
            </a:r>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b="0" i="0" u="none" strike="noStrike" kern="1200" dirty="0">
              <a:solidFill>
                <a:schemeClr val="tx1"/>
              </a:solidFill>
              <a:effectLst/>
              <a:latin typeface="+mn-lt"/>
              <a:ea typeface="+mn-ea"/>
              <a:cs typeface="Arial"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i="0" u="none" strike="noStrike" kern="1200" dirty="0">
                <a:solidFill>
                  <a:schemeClr val="tx1"/>
                </a:solidFill>
                <a:effectLst/>
                <a:latin typeface="+mn-lt"/>
                <a:ea typeface="+mn-ea"/>
                <a:cs typeface="Arial" charset="0"/>
              </a:rPr>
              <a:t>Make, maka, sambo eller barn kan använda Pensionsmyndighetens webbtjänst. Den anhöriga</a:t>
            </a:r>
            <a:r>
              <a:rPr lang="sv-SE" sz="1200" b="0" i="0" u="none" strike="noStrike" kern="1200" baseline="0" dirty="0">
                <a:solidFill>
                  <a:schemeClr val="tx1"/>
                </a:solidFill>
                <a:effectLst/>
                <a:latin typeface="+mn-lt"/>
                <a:ea typeface="+mn-ea"/>
                <a:cs typeface="Arial" charset="0"/>
              </a:rPr>
              <a:t> ansöker med sin egen e-legitimation.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cs typeface="Arial"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i="0" u="none" strike="noStrike" kern="1200" dirty="0">
                <a:solidFill>
                  <a:schemeClr val="tx1"/>
                </a:solidFill>
                <a:effectLst/>
                <a:latin typeface="+mn-lt"/>
                <a:ea typeface="+mn-ea"/>
                <a:cs typeface="Arial" charset="0"/>
              </a:rPr>
              <a:t>Om du är annan behörig anhörig eller annan ställföreträdare såsom god man eller förvaltare kan du ansöka med hjälp av en blankett, kontakta kundservice för hjälp.</a:t>
            </a:r>
            <a:endParaRPr lang="sv-SE" b="1" dirty="0">
              <a:latin typeface="+mn-lt"/>
            </a:endParaRPr>
          </a:p>
          <a:p>
            <a:endParaRPr lang="sv-SE" sz="1200" dirty="0">
              <a:latin typeface="+mn-lt"/>
            </a:endParaRPr>
          </a:p>
        </p:txBody>
      </p:sp>
      <p:sp>
        <p:nvSpPr>
          <p:cNvPr id="4" name="Platshållare för bildnummer 3"/>
          <p:cNvSpPr>
            <a:spLocks noGrp="1"/>
          </p:cNvSpPr>
          <p:nvPr>
            <p:ph type="sldNum" sz="quarter" idx="5"/>
          </p:nvPr>
        </p:nvSpPr>
        <p:spPr/>
        <p:txBody>
          <a:bodyPr/>
          <a:lstStyle/>
          <a:p>
            <a:fld id="{6391D9B3-0424-AE4A-B8B4-BBEE3C89A386}" type="slidenum">
              <a:rPr lang="sv-SE" smtClean="0"/>
              <a:t>20</a:t>
            </a:fld>
            <a:endParaRPr lang="sv-SE"/>
          </a:p>
        </p:txBody>
      </p:sp>
    </p:spTree>
    <p:extLst>
      <p:ext uri="{BB962C8B-B14F-4D97-AF65-F5344CB8AC3E}">
        <p14:creationId xmlns:p14="http://schemas.microsoft.com/office/powerpoint/2010/main" val="19634810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dirty="0">
              <a:latin typeface="+mn-lt"/>
            </a:endParaRPr>
          </a:p>
        </p:txBody>
      </p:sp>
      <p:sp>
        <p:nvSpPr>
          <p:cNvPr id="4" name="Platshållare för bildnummer 3"/>
          <p:cNvSpPr>
            <a:spLocks noGrp="1"/>
          </p:cNvSpPr>
          <p:nvPr>
            <p:ph type="sldNum" sz="quarter" idx="5"/>
          </p:nvPr>
        </p:nvSpPr>
        <p:spPr/>
        <p:txBody>
          <a:bodyPr/>
          <a:lstStyle/>
          <a:p>
            <a:fld id="{6391D9B3-0424-AE4A-B8B4-BBEE3C89A386}" type="slidenum">
              <a:rPr lang="sv-SE" smtClean="0"/>
              <a:t>21</a:t>
            </a:fld>
            <a:endParaRPr lang="sv-SE"/>
          </a:p>
        </p:txBody>
      </p:sp>
    </p:spTree>
    <p:extLst>
      <p:ext uri="{BB962C8B-B14F-4D97-AF65-F5344CB8AC3E}">
        <p14:creationId xmlns:p14="http://schemas.microsoft.com/office/powerpoint/2010/main" val="13272428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6391D9B3-0424-AE4A-B8B4-BBEE3C89A386}" type="slidenum">
              <a:rPr lang="sv-SE" smtClean="0"/>
              <a:t>22</a:t>
            </a:fld>
            <a:endParaRPr lang="sv-SE"/>
          </a:p>
        </p:txBody>
      </p:sp>
    </p:spTree>
    <p:extLst>
      <p:ext uri="{BB962C8B-B14F-4D97-AF65-F5344CB8AC3E}">
        <p14:creationId xmlns:p14="http://schemas.microsoft.com/office/powerpoint/2010/main" val="301462368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6391D9B3-0424-AE4A-B8B4-BBEE3C89A386}" type="slidenum">
              <a:rPr lang="sv-SE" smtClean="0"/>
              <a:t>23</a:t>
            </a:fld>
            <a:endParaRPr lang="sv-SE"/>
          </a:p>
        </p:txBody>
      </p:sp>
    </p:spTree>
    <p:extLst>
      <p:ext uri="{BB962C8B-B14F-4D97-AF65-F5344CB8AC3E}">
        <p14:creationId xmlns:p14="http://schemas.microsoft.com/office/powerpoint/2010/main" val="44466882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6391D9B3-0424-AE4A-B8B4-BBEE3C89A386}" type="slidenum">
              <a:rPr lang="sv-SE" smtClean="0"/>
              <a:t>24</a:t>
            </a:fld>
            <a:endParaRPr lang="sv-SE"/>
          </a:p>
        </p:txBody>
      </p:sp>
    </p:spTree>
    <p:extLst>
      <p:ext uri="{BB962C8B-B14F-4D97-AF65-F5344CB8AC3E}">
        <p14:creationId xmlns:p14="http://schemas.microsoft.com/office/powerpoint/2010/main" val="305754438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6391D9B3-0424-AE4A-B8B4-BBEE3C89A386}" type="slidenum">
              <a:rPr lang="sv-SE" smtClean="0"/>
              <a:t>25</a:t>
            </a:fld>
            <a:endParaRPr lang="sv-SE"/>
          </a:p>
        </p:txBody>
      </p:sp>
    </p:spTree>
    <p:extLst>
      <p:ext uri="{BB962C8B-B14F-4D97-AF65-F5344CB8AC3E}">
        <p14:creationId xmlns:p14="http://schemas.microsoft.com/office/powerpoint/2010/main" val="3054141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0" i="0" u="none" strike="noStrike" kern="1200" dirty="0">
                <a:solidFill>
                  <a:schemeClr val="tx1"/>
                </a:solidFill>
                <a:effectLst/>
                <a:latin typeface="+mn-lt"/>
                <a:ea typeface="+mn-ea"/>
                <a:cs typeface="Arial" charset="0"/>
              </a:rPr>
              <a:t>När en nära anhörig dör kan du som närstående få efterlevandepension som ett ekonomiskt stöd. Efterlevandepension ingår i den allmänna pensionen och består av barnpension, omställningspension och änkepension</a:t>
            </a:r>
            <a:r>
              <a:rPr lang="sv-SE" sz="1200" b="1" i="0" u="none" strike="noStrike" kern="1200" dirty="0">
                <a:solidFill>
                  <a:schemeClr val="tx1"/>
                </a:solidFill>
                <a:effectLst/>
                <a:latin typeface="+mn-lt"/>
                <a:ea typeface="+mn-ea"/>
                <a:cs typeface="Arial" charset="0"/>
              </a:rPr>
              <a:t>.</a:t>
            </a:r>
          </a:p>
          <a:p>
            <a:endParaRPr lang="sv-SE" sz="1200" b="1" i="0" u="none" strike="noStrike" kern="1200" dirty="0">
              <a:solidFill>
                <a:schemeClr val="tx1"/>
              </a:solidFill>
              <a:effectLst/>
              <a:latin typeface="+mn-lt"/>
              <a:ea typeface="+mn-ea"/>
              <a:cs typeface="Arial" charset="0"/>
            </a:endParaRPr>
          </a:p>
          <a:p>
            <a:r>
              <a:rPr lang="sv-SE" sz="1200" b="0" i="0" u="none" strike="noStrike" kern="1200" dirty="0">
                <a:solidFill>
                  <a:schemeClr val="tx1"/>
                </a:solidFill>
                <a:effectLst/>
                <a:latin typeface="+mn-lt"/>
                <a:ea typeface="+mn-ea"/>
                <a:cs typeface="Arial" charset="0"/>
              </a:rPr>
              <a:t>Kort</a:t>
            </a:r>
            <a:r>
              <a:rPr lang="sv-SE" sz="1200" b="0" i="0" u="none" strike="noStrike" kern="1200" baseline="0" dirty="0">
                <a:solidFill>
                  <a:schemeClr val="tx1"/>
                </a:solidFill>
                <a:effectLst/>
                <a:latin typeface="+mn-lt"/>
                <a:ea typeface="+mn-ea"/>
                <a:cs typeface="Arial" charset="0"/>
              </a:rPr>
              <a:t> kan sägas om barnpension att ett barn</a:t>
            </a:r>
            <a:r>
              <a:rPr lang="sv-SE" sz="1200" b="0" i="0" u="none" strike="noStrike" kern="1200" dirty="0">
                <a:solidFill>
                  <a:schemeClr val="tx1"/>
                </a:solidFill>
                <a:effectLst/>
                <a:latin typeface="+mn-lt"/>
                <a:ea typeface="+mn-ea"/>
                <a:cs typeface="Arial" charset="0"/>
              </a:rPr>
              <a:t> kan få efterlevandepension om en eller båda föräldrarna avlidit. Som barn räknas även 18–20-åringar som studerar på grund- eller gymnasieskola.</a:t>
            </a:r>
            <a:r>
              <a:rPr lang="sv-SE" sz="1200" b="0" i="0" u="none" strike="noStrike" kern="1200" baseline="0" dirty="0">
                <a:solidFill>
                  <a:schemeClr val="tx1"/>
                </a:solidFill>
                <a:effectLst/>
                <a:latin typeface="+mn-lt"/>
                <a:ea typeface="+mn-ea"/>
                <a:cs typeface="Arial" charset="0"/>
              </a:rPr>
              <a:t> Det finns ett efterlevandestöd i barnpensionen som garanterar som lägst 40</a:t>
            </a:r>
            <a:r>
              <a:rPr lang="sv-SE" sz="1200" b="0" i="0" u="none" strike="noStrike" kern="1200" dirty="0">
                <a:solidFill>
                  <a:schemeClr val="tx1"/>
                </a:solidFill>
                <a:effectLst/>
                <a:latin typeface="+mn-lt"/>
                <a:ea typeface="+mn-ea"/>
                <a:cs typeface="Arial" charset="0"/>
              </a:rPr>
              <a:t> procent </a:t>
            </a:r>
            <a:r>
              <a:rPr lang="sv-SE" sz="1200" b="0" i="0" u="none" strike="noStrike" kern="1200" baseline="0" dirty="0">
                <a:solidFill>
                  <a:schemeClr val="tx1"/>
                </a:solidFill>
                <a:effectLst/>
                <a:latin typeface="+mn-lt"/>
                <a:ea typeface="+mn-ea"/>
                <a:cs typeface="Arial" charset="0"/>
              </a:rPr>
              <a:t>av ett prisbasbelopp per år. </a:t>
            </a:r>
            <a:endParaRPr lang="sv-SE" dirty="0">
              <a:latin typeface="+mn-lt"/>
            </a:endParaRPr>
          </a:p>
          <a:p>
            <a:endParaRPr lang="sv-SE" dirty="0">
              <a:latin typeface="+mn-lt"/>
            </a:endParaRPr>
          </a:p>
          <a:p>
            <a:r>
              <a:rPr lang="sv-SE" dirty="0">
                <a:latin typeface="+mn-lt"/>
              </a:rPr>
              <a:t>Omställningspension</a:t>
            </a:r>
            <a:r>
              <a:rPr lang="sv-SE" baseline="0" dirty="0">
                <a:latin typeface="+mn-lt"/>
              </a:rPr>
              <a:t> och änkepension beskrivs på de kommande bilderna. </a:t>
            </a:r>
            <a:endParaRPr lang="sv-SE" dirty="0">
              <a:latin typeface="+mn-lt"/>
            </a:endParaRPr>
          </a:p>
          <a:p>
            <a:endParaRPr lang="sv-SE" dirty="0"/>
          </a:p>
        </p:txBody>
      </p:sp>
      <p:sp>
        <p:nvSpPr>
          <p:cNvPr id="4" name="Platshållare för bildnummer 3"/>
          <p:cNvSpPr>
            <a:spLocks noGrp="1"/>
          </p:cNvSpPr>
          <p:nvPr>
            <p:ph type="sldNum" sz="quarter" idx="5"/>
          </p:nvPr>
        </p:nvSpPr>
        <p:spPr/>
        <p:txBody>
          <a:bodyPr/>
          <a:lstStyle/>
          <a:p>
            <a:fld id="{6391D9B3-0424-AE4A-B8B4-BBEE3C89A386}" type="slidenum">
              <a:rPr lang="sv-SE" smtClean="0"/>
              <a:t>26</a:t>
            </a:fld>
            <a:endParaRPr lang="sv-SE"/>
          </a:p>
        </p:txBody>
      </p:sp>
    </p:spTree>
    <p:extLst>
      <p:ext uri="{BB962C8B-B14F-4D97-AF65-F5344CB8AC3E}">
        <p14:creationId xmlns:p14="http://schemas.microsoft.com/office/powerpoint/2010/main" val="272965683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85800" y="4400550"/>
            <a:ext cx="5486400" cy="3829050"/>
          </a:xfrm>
        </p:spPr>
        <p:txBody>
          <a:bodyPr/>
          <a:lstStyle/>
          <a:p>
            <a:pPr>
              <a:defRPr/>
            </a:pPr>
            <a:r>
              <a:rPr lang="sv-SE" sz="1200" b="1" dirty="0">
                <a:latin typeface="+mn-lt"/>
              </a:rPr>
              <a:t>Omställningspension</a:t>
            </a:r>
            <a:r>
              <a:rPr lang="sv-SE" sz="1200" dirty="0">
                <a:latin typeface="+mn-lt"/>
              </a:rPr>
              <a:t> är en pension som kan betalas ut till den som är efterlevande make eller maka, inte fyllt 66 år och som bodde tillsammans med sin make eller maka vid dödsfallet. — Pensionen betalas i första hand ut i ett år. Fyller du under tiden 66 år kan du från den månaden inte längre få omställningspension. </a:t>
            </a:r>
          </a:p>
          <a:p>
            <a:pPr>
              <a:defRPr/>
            </a:pPr>
            <a:endParaRPr lang="sv-SE" sz="1200" dirty="0">
              <a:latin typeface="+mn-lt"/>
            </a:endParaRPr>
          </a:p>
          <a:p>
            <a:pPr>
              <a:defRPr/>
            </a:pPr>
            <a:r>
              <a:rPr lang="sv-SE" sz="1200" b="1" dirty="0">
                <a:latin typeface="+mn-lt"/>
              </a:rPr>
              <a:t>Ersättningen bygger på den avlidnes antagna pension</a:t>
            </a:r>
          </a:p>
          <a:p>
            <a:pPr>
              <a:defRPr/>
            </a:pPr>
            <a:r>
              <a:rPr lang="sv-SE" sz="1200" dirty="0">
                <a:latin typeface="+mn-lt"/>
              </a:rPr>
              <a:t>Omställningspensionen motsvarar 55 procent av den avlidnes antagna allmänna pension i form av inkomstpension. </a:t>
            </a:r>
          </a:p>
          <a:p>
            <a:pPr>
              <a:defRPr/>
            </a:pPr>
            <a:endParaRPr lang="sv-SE" sz="1200" dirty="0">
              <a:latin typeface="+mn-lt"/>
            </a:endParaRPr>
          </a:p>
          <a:p>
            <a:pPr>
              <a:defRPr/>
            </a:pPr>
            <a:r>
              <a:rPr lang="sv-SE" sz="1200" dirty="0">
                <a:latin typeface="+mn-lt"/>
              </a:rPr>
              <a:t>Exempel: Om den antagna pensionen är 17 000 kronor i månaden blir</a:t>
            </a:r>
            <a:r>
              <a:rPr lang="sv-SE" sz="1200" baseline="0" dirty="0">
                <a:latin typeface="+mn-lt"/>
              </a:rPr>
              <a:t> </a:t>
            </a:r>
            <a:r>
              <a:rPr lang="sv-SE" sz="1200" dirty="0">
                <a:latin typeface="+mn-lt"/>
              </a:rPr>
              <a:t>omställningspensionen 17 000 x 0,55 = 9350 kronor.</a:t>
            </a:r>
          </a:p>
          <a:p>
            <a:pPr>
              <a:defRPr/>
            </a:pPr>
            <a:endParaRPr lang="sv-SE" sz="1200" dirty="0">
              <a:latin typeface="+mn-lt"/>
            </a:endParaRPr>
          </a:p>
          <a:p>
            <a:pPr>
              <a:defRPr/>
            </a:pPr>
            <a:r>
              <a:rPr lang="sv-SE" sz="1200" dirty="0">
                <a:latin typeface="+mn-lt"/>
              </a:rPr>
              <a:t>Efter att du fått omställningspension</a:t>
            </a:r>
            <a:r>
              <a:rPr lang="sv-SE" sz="1200" baseline="0" dirty="0">
                <a:latin typeface="+mn-lt"/>
              </a:rPr>
              <a:t> i ett år, </a:t>
            </a:r>
            <a:r>
              <a:rPr lang="sv-SE" sz="1200" dirty="0">
                <a:latin typeface="+mn-lt"/>
              </a:rPr>
              <a:t>kan den förlängas om du</a:t>
            </a:r>
            <a:r>
              <a:rPr lang="sv-SE" sz="1200" baseline="0" dirty="0">
                <a:latin typeface="+mn-lt"/>
              </a:rPr>
              <a:t> då har vårdnaden av ett barn under 18 år. Då förlängs omställningspensionen i 1 år till. Har du därefter något barn under 12 år, förlängs omställningspensionen till och med den månaden ditt yngsta barn fyllt 12. Från att du fyller 65 år, eller då ditt yngsta barn fyllt 18 år, kan du inte längre få omställningspension. </a:t>
            </a:r>
            <a:endParaRPr lang="sv-SE" sz="1200" dirty="0">
              <a:latin typeface="+mn-lt"/>
            </a:endParaRPr>
          </a:p>
          <a:p>
            <a:pPr algn="ctr"/>
            <a:endParaRPr lang="sv-SE" sz="1200" b="0" i="0" u="none" strike="noStrike" kern="1200" dirty="0">
              <a:solidFill>
                <a:schemeClr val="tx1"/>
              </a:solidFill>
              <a:effectLst/>
              <a:latin typeface="+mn-lt"/>
              <a:ea typeface="+mn-ea"/>
              <a:cs typeface="Arial" charset="0"/>
            </a:endParaRPr>
          </a:p>
          <a:p>
            <a:r>
              <a:rPr lang="sv-SE" sz="1200" b="0" i="0" u="none" strike="noStrike" kern="1200" dirty="0">
                <a:solidFill>
                  <a:schemeClr val="tx1"/>
                </a:solidFill>
                <a:effectLst/>
                <a:latin typeface="+mn-lt"/>
                <a:ea typeface="+mn-ea"/>
                <a:cs typeface="Arial" charset="0"/>
              </a:rPr>
              <a:t>Du behöver inte ansöka om omställningspension</a:t>
            </a:r>
            <a:r>
              <a:rPr lang="sv-SE" sz="1200" b="0" i="0" u="none" strike="noStrike" kern="1200" baseline="0" dirty="0">
                <a:solidFill>
                  <a:schemeClr val="tx1"/>
                </a:solidFill>
                <a:effectLst/>
                <a:latin typeface="+mn-lt"/>
                <a:ea typeface="+mn-ea"/>
                <a:cs typeface="Arial" charset="0"/>
              </a:rPr>
              <a:t> om du bor i Sverige.</a:t>
            </a:r>
            <a:endParaRPr lang="sv-SE" sz="1200" b="0" i="0" u="none" strike="noStrike" kern="1200" dirty="0">
              <a:solidFill>
                <a:schemeClr val="tx1"/>
              </a:solidFill>
              <a:effectLst/>
              <a:latin typeface="+mn-lt"/>
              <a:ea typeface="+mn-ea"/>
              <a:cs typeface="Arial" charset="0"/>
            </a:endParaRPr>
          </a:p>
          <a:p>
            <a:endParaRPr lang="sv-SE" dirty="0"/>
          </a:p>
        </p:txBody>
      </p:sp>
      <p:sp>
        <p:nvSpPr>
          <p:cNvPr id="4" name="Platshållare för bildnummer 3"/>
          <p:cNvSpPr>
            <a:spLocks noGrp="1"/>
          </p:cNvSpPr>
          <p:nvPr>
            <p:ph type="sldNum" sz="quarter" idx="5"/>
          </p:nvPr>
        </p:nvSpPr>
        <p:spPr/>
        <p:txBody>
          <a:bodyPr/>
          <a:lstStyle/>
          <a:p>
            <a:fld id="{6391D9B3-0424-AE4A-B8B4-BBEE3C89A386}" type="slidenum">
              <a:rPr lang="sv-SE" smtClean="0"/>
              <a:t>27</a:t>
            </a:fld>
            <a:endParaRPr lang="sv-SE"/>
          </a:p>
        </p:txBody>
      </p:sp>
    </p:spTree>
    <p:extLst>
      <p:ext uri="{BB962C8B-B14F-4D97-AF65-F5344CB8AC3E}">
        <p14:creationId xmlns:p14="http://schemas.microsoft.com/office/powerpoint/2010/main" val="373058575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85800" y="4400550"/>
            <a:ext cx="5486400" cy="4004896"/>
          </a:xfrm>
        </p:spPr>
        <p:txBody>
          <a:bodyPr/>
          <a:lstStyle/>
          <a:p>
            <a:pPr>
              <a:defRPr/>
            </a:pPr>
            <a:r>
              <a:rPr lang="sv-SE" sz="1200" b="1" dirty="0">
                <a:latin typeface="+mn-lt"/>
              </a:rPr>
              <a:t>Vem kan få änkepension?</a:t>
            </a:r>
          </a:p>
          <a:p>
            <a:pPr>
              <a:defRPr/>
            </a:pPr>
            <a:r>
              <a:rPr lang="sv-SE" sz="1200" dirty="0">
                <a:latin typeface="+mn-lt"/>
              </a:rPr>
              <a:t>Det är endast kvinnor som kan få änkepension (</a:t>
            </a:r>
            <a:r>
              <a:rPr lang="sv-SE" sz="1200" baseline="0" dirty="0">
                <a:latin typeface="+mn-lt"/>
              </a:rPr>
              <a:t>finns ingen motsvarande ersättning för män, de kan däremot få omställningspension).</a:t>
            </a:r>
            <a:endParaRPr lang="sv-SE" sz="1200" dirty="0">
              <a:latin typeface="+mn-lt"/>
            </a:endParaRPr>
          </a:p>
          <a:p>
            <a:pPr>
              <a:defRPr/>
            </a:pPr>
            <a:endParaRPr lang="sv-SE" sz="1200" dirty="0">
              <a:latin typeface="+mn-lt"/>
            </a:endParaRPr>
          </a:p>
          <a:p>
            <a:pPr>
              <a:defRPr/>
            </a:pPr>
            <a:r>
              <a:rPr lang="sv-SE" sz="1200" dirty="0">
                <a:latin typeface="+mn-lt"/>
              </a:rPr>
              <a:t>Kvinnor kan få änkepension om du var gift med din make den 31 december 1989 och var det hela tiden fram till dödsfallet. </a:t>
            </a:r>
          </a:p>
          <a:p>
            <a:pPr>
              <a:defRPr/>
            </a:pPr>
            <a:endParaRPr lang="sv-SE" sz="1200" dirty="0">
              <a:latin typeface="+mn-lt"/>
            </a:endParaRPr>
          </a:p>
          <a:p>
            <a:pPr>
              <a:defRPr/>
            </a:pPr>
            <a:r>
              <a:rPr lang="sv-SE" sz="1200" dirty="0">
                <a:latin typeface="+mn-lt"/>
              </a:rPr>
              <a:t>Vilka krav som ställs för att du ska få änkepension och hur den beräknas beror på vilket år du är född;</a:t>
            </a:r>
            <a:r>
              <a:rPr lang="sv-SE" sz="1200" baseline="0" dirty="0">
                <a:latin typeface="+mn-lt"/>
              </a:rPr>
              <a:t> </a:t>
            </a:r>
            <a:r>
              <a:rPr lang="sv-SE" sz="1200" b="1" baseline="0" dirty="0">
                <a:latin typeface="+mn-lt"/>
              </a:rPr>
              <a:t>född 1944 eller tidigare, född 1945 eller senare</a:t>
            </a:r>
            <a:r>
              <a:rPr lang="sv-SE" sz="1200" baseline="0" dirty="0">
                <a:latin typeface="+mn-lt"/>
              </a:rPr>
              <a:t>.  </a:t>
            </a:r>
          </a:p>
          <a:p>
            <a:pPr>
              <a:defRPr/>
            </a:pPr>
            <a:endParaRPr lang="sv-SE" sz="1200" baseline="0" dirty="0">
              <a:latin typeface="+mn-lt"/>
            </a:endParaRPr>
          </a:p>
          <a:p>
            <a:pPr>
              <a:defRPr/>
            </a:pPr>
            <a:r>
              <a:rPr lang="sv-SE" sz="1200" baseline="0" dirty="0">
                <a:latin typeface="+mn-lt"/>
              </a:rPr>
              <a:t>Har du inte fyllt 66 år får du i första hand omställningspension. När omställningspensionen inte längre betalas har du i vissa fall möjlighet att få änkepension.</a:t>
            </a:r>
          </a:p>
          <a:p>
            <a:pPr>
              <a:defRPr/>
            </a:pPr>
            <a:endParaRPr lang="sv-SE" sz="1200" baseline="0" dirty="0">
              <a:latin typeface="+mn-lt"/>
            </a:endParaRPr>
          </a:p>
          <a:p>
            <a:pPr>
              <a:defRPr/>
            </a:pPr>
            <a:r>
              <a:rPr lang="sv-SE" sz="1200" dirty="0">
                <a:latin typeface="+mn-lt"/>
              </a:rPr>
              <a:t>Läs mer om änkepensioner på https://www.pensionsmyndigheten.se/for-pensionarer/ekonomiskt-stod/ankepension</a:t>
            </a:r>
          </a:p>
          <a:p>
            <a:pPr>
              <a:defRPr/>
            </a:pPr>
            <a:endParaRPr lang="sv-SE" sz="1200" dirty="0">
              <a:latin typeface="+mn-lt"/>
            </a:endParaRPr>
          </a:p>
          <a:p>
            <a:pPr>
              <a:defRPr/>
            </a:pPr>
            <a:r>
              <a:rPr lang="sv-SE" sz="1200" dirty="0">
                <a:latin typeface="+mn-lt"/>
              </a:rPr>
              <a:t>Du behöver inte ansöka om änkepension, utan Pensionsmyndigheten prövar om du har</a:t>
            </a:r>
            <a:r>
              <a:rPr lang="sv-SE" sz="1200" baseline="0" dirty="0">
                <a:latin typeface="+mn-lt"/>
              </a:rPr>
              <a:t> rätt till änkepension. </a:t>
            </a:r>
            <a:endParaRPr lang="sv-SE" sz="1200" dirty="0">
              <a:latin typeface="+mn-lt"/>
            </a:endParaRPr>
          </a:p>
          <a:p>
            <a:endParaRPr lang="sv-SE" dirty="0"/>
          </a:p>
        </p:txBody>
      </p:sp>
      <p:sp>
        <p:nvSpPr>
          <p:cNvPr id="4" name="Platshållare för bildnummer 3"/>
          <p:cNvSpPr>
            <a:spLocks noGrp="1"/>
          </p:cNvSpPr>
          <p:nvPr>
            <p:ph type="sldNum" sz="quarter" idx="5"/>
          </p:nvPr>
        </p:nvSpPr>
        <p:spPr/>
        <p:txBody>
          <a:bodyPr/>
          <a:lstStyle/>
          <a:p>
            <a:fld id="{6391D9B3-0424-AE4A-B8B4-BBEE3C89A386}" type="slidenum">
              <a:rPr lang="sv-SE" smtClean="0"/>
              <a:t>28</a:t>
            </a:fld>
            <a:endParaRPr lang="sv-SE"/>
          </a:p>
        </p:txBody>
      </p:sp>
    </p:spTree>
    <p:extLst>
      <p:ext uri="{BB962C8B-B14F-4D97-AF65-F5344CB8AC3E}">
        <p14:creationId xmlns:p14="http://schemas.microsoft.com/office/powerpoint/2010/main" val="297416162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85800" y="4400549"/>
            <a:ext cx="5486400" cy="4532435"/>
          </a:xfrm>
        </p:spPr>
        <p:txBody>
          <a:bodyPr/>
          <a:lstStyle/>
          <a:p>
            <a:pPr>
              <a:defRPr/>
            </a:pPr>
            <a:r>
              <a:rPr lang="sv-SE" dirty="0">
                <a:latin typeface="+mn-lt"/>
              </a:rPr>
              <a:t>När Pensionsmyndigheten får uppgift från Skatteverket om att någon som bor i Sverige har avlidit utreder vi om det finns efterlevande som har rätt till efterlevandepension. I sådana fall skickar Pensionsmyndigheten ett beslut.</a:t>
            </a:r>
          </a:p>
          <a:p>
            <a:pPr>
              <a:defRPr/>
            </a:pPr>
            <a:endParaRPr lang="sv-SE" dirty="0">
              <a:latin typeface="+mn-lt"/>
            </a:endParaRPr>
          </a:p>
          <a:p>
            <a:pPr>
              <a:defRPr/>
            </a:pPr>
            <a:r>
              <a:rPr lang="sv-SE" dirty="0">
                <a:latin typeface="+mn-lt"/>
              </a:rPr>
              <a:t>I vissa fall måste vi be den efterlevande om kompletterande uppgifter innan vi kan besluta om hon eller han har rätt till efterlevandepension. Då får du ett brev från oss där vi ber dig skicka in den uppgift vi saknar. Först därefter fattar Pensionsmyndigheten beslut om efterlevandepension och du får ett beslutsbrev.</a:t>
            </a:r>
          </a:p>
          <a:p>
            <a:pPr>
              <a:defRPr/>
            </a:pPr>
            <a:endParaRPr lang="sv-SE" dirty="0">
              <a:latin typeface="+mn-lt"/>
            </a:endParaRPr>
          </a:p>
          <a:p>
            <a:pPr>
              <a:defRPr/>
            </a:pPr>
            <a:r>
              <a:rPr lang="sv-SE" dirty="0">
                <a:latin typeface="+mn-lt"/>
              </a:rPr>
              <a:t>I några fall kan Pensionsmyndigheten inte bedöma om det finns någon efterlevande som har rätt till efterlevandepension. Då får du ett informationsblad och en broschyr hemskickad. </a:t>
            </a:r>
          </a:p>
          <a:p>
            <a:pPr>
              <a:defRPr/>
            </a:pPr>
            <a:br>
              <a:rPr lang="sv-SE" dirty="0">
                <a:latin typeface="+mn-lt"/>
              </a:rPr>
            </a:br>
            <a:r>
              <a:rPr lang="sv-SE" dirty="0">
                <a:latin typeface="+mn-lt"/>
              </a:rPr>
              <a:t>Om du bor utanför Sverige måste du ansöka om efterlevandepension. Bor du inom EU eller Island, Lichtenstein, Norge eller Schweiz kan du vända dig till Pensionsmyndigheten i det land du bor i. Den myndigheten skickar då en ansökan om efterlevandepension till Pensionsmyndigheten i Sverige. Om du bor i ett annat land ska du ansöka om svensk efterlevandepension på en svensk ansökningsblankett för bosatta utanför Sverige. Till ansökan ska du bifoga ett dödsfallsintyg och ett vigselbevis. </a:t>
            </a:r>
          </a:p>
          <a:p>
            <a:pPr>
              <a:defRPr/>
            </a:pPr>
            <a:endParaRPr lang="sv-SE" dirty="0">
              <a:latin typeface="+mn-lt"/>
            </a:endParaRPr>
          </a:p>
          <a:p>
            <a:pPr>
              <a:defRPr/>
            </a:pPr>
            <a:r>
              <a:rPr lang="sv-SE" dirty="0">
                <a:latin typeface="+mn-lt"/>
              </a:rPr>
              <a:t>Om du är kvinna, har fyllt 65 år och har svensk ålderspension kan du få änkepension utan att ansöka.</a:t>
            </a:r>
            <a:endParaRPr lang="sv-SE" altLang="sv-SE" dirty="0">
              <a:latin typeface="+mn-lt"/>
              <a:cs typeface="Arial" panose="020B0604020202020204" pitchFamily="34" charset="0"/>
            </a:endParaRPr>
          </a:p>
        </p:txBody>
      </p:sp>
      <p:sp>
        <p:nvSpPr>
          <p:cNvPr id="4" name="Platshållare för bildnummer 3"/>
          <p:cNvSpPr>
            <a:spLocks noGrp="1"/>
          </p:cNvSpPr>
          <p:nvPr>
            <p:ph type="sldNum" sz="quarter" idx="5"/>
          </p:nvPr>
        </p:nvSpPr>
        <p:spPr/>
        <p:txBody>
          <a:bodyPr/>
          <a:lstStyle/>
          <a:p>
            <a:fld id="{6391D9B3-0424-AE4A-B8B4-BBEE3C89A386}" type="slidenum">
              <a:rPr lang="sv-SE" smtClean="0"/>
              <a:t>29</a:t>
            </a:fld>
            <a:endParaRPr lang="sv-SE"/>
          </a:p>
        </p:txBody>
      </p:sp>
    </p:spTree>
    <p:extLst>
      <p:ext uri="{BB962C8B-B14F-4D97-AF65-F5344CB8AC3E}">
        <p14:creationId xmlns:p14="http://schemas.microsoft.com/office/powerpoint/2010/main" val="9555890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6391D9B3-0424-AE4A-B8B4-BBEE3C89A386}" type="slidenum">
              <a:rPr lang="sv-SE" smtClean="0"/>
              <a:t>3</a:t>
            </a:fld>
            <a:endParaRPr lang="sv-SE"/>
          </a:p>
        </p:txBody>
      </p:sp>
    </p:spTree>
    <p:extLst>
      <p:ext uri="{BB962C8B-B14F-4D97-AF65-F5344CB8AC3E}">
        <p14:creationId xmlns:p14="http://schemas.microsoft.com/office/powerpoint/2010/main" val="217263903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1" i="0" u="none" strike="noStrike" kern="1200" dirty="0">
                <a:solidFill>
                  <a:schemeClr val="tx1"/>
                </a:solidFill>
                <a:effectLst/>
                <a:latin typeface="+mn-lt"/>
                <a:ea typeface="+mn-ea"/>
                <a:cs typeface="Arial" charset="0"/>
              </a:rPr>
              <a:t>Tips</a:t>
            </a:r>
            <a:r>
              <a:rPr lang="sv-SE" sz="1200" b="1" i="0" u="none" strike="noStrike" kern="1200" baseline="0" dirty="0">
                <a:solidFill>
                  <a:schemeClr val="tx1"/>
                </a:solidFill>
                <a:effectLst/>
                <a:latin typeface="+mn-lt"/>
                <a:ea typeface="+mn-ea"/>
                <a:cs typeface="Arial" charset="0"/>
              </a:rPr>
              <a:t> på webbplats för efterlevande</a:t>
            </a:r>
            <a:endParaRPr lang="sv-SE" sz="1200" b="0" i="0" u="none" strike="noStrike" kern="1200" baseline="0" dirty="0">
              <a:solidFill>
                <a:schemeClr val="tx1"/>
              </a:solidFill>
              <a:effectLst/>
              <a:latin typeface="+mn-lt"/>
              <a:ea typeface="+mn-ea"/>
              <a:cs typeface="Arial" charset="0"/>
            </a:endParaRPr>
          </a:p>
          <a:p>
            <a:r>
              <a:rPr lang="sv-SE" sz="1200" b="0" i="0" u="none" strike="noStrike" kern="1200" dirty="0">
                <a:solidFill>
                  <a:schemeClr val="tx1"/>
                </a:solidFill>
                <a:effectLst/>
                <a:latin typeface="+mn-lt"/>
                <a:ea typeface="+mn-ea"/>
                <a:cs typeface="Arial" charset="0"/>
              </a:rPr>
              <a:t>Efterlevandeguiden är till för att hjälpa efterlevande och stödjande personer, släkt och vänner med mera. Webbplatsen är oberoende och samlar det viktigaste som du behöver veta när en närstående dör, samlat på ett ställe. Webbplatsen är ett samarbete</a:t>
            </a:r>
            <a:r>
              <a:rPr lang="sv-SE" sz="1200" b="0" i="0" u="none" strike="noStrike" kern="1200" baseline="0" dirty="0">
                <a:solidFill>
                  <a:schemeClr val="tx1"/>
                </a:solidFill>
                <a:effectLst/>
                <a:latin typeface="+mn-lt"/>
                <a:ea typeface="+mn-ea"/>
                <a:cs typeface="Arial" charset="0"/>
              </a:rPr>
              <a:t> mellan Pensionsmyndigheten, Försäkringskassan och Skatteverket. </a:t>
            </a:r>
            <a:endParaRPr lang="sv-SE" dirty="0">
              <a:latin typeface="+mn-lt"/>
            </a:endParaRPr>
          </a:p>
        </p:txBody>
      </p:sp>
      <p:sp>
        <p:nvSpPr>
          <p:cNvPr id="4" name="Platshållare för bildnummer 3"/>
          <p:cNvSpPr>
            <a:spLocks noGrp="1"/>
          </p:cNvSpPr>
          <p:nvPr>
            <p:ph type="sldNum" sz="quarter" idx="5"/>
          </p:nvPr>
        </p:nvSpPr>
        <p:spPr/>
        <p:txBody>
          <a:bodyPr/>
          <a:lstStyle/>
          <a:p>
            <a:fld id="{6391D9B3-0424-AE4A-B8B4-BBEE3C89A386}" type="slidenum">
              <a:rPr lang="sv-SE" smtClean="0"/>
              <a:t>30</a:t>
            </a:fld>
            <a:endParaRPr lang="sv-SE"/>
          </a:p>
        </p:txBody>
      </p:sp>
    </p:spTree>
    <p:extLst>
      <p:ext uri="{BB962C8B-B14F-4D97-AF65-F5344CB8AC3E}">
        <p14:creationId xmlns:p14="http://schemas.microsoft.com/office/powerpoint/2010/main" val="90572916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Du är välkommen att kontakta Pensionsmyndigheten</a:t>
            </a:r>
            <a:r>
              <a:rPr lang="sv-SE" baseline="0" dirty="0"/>
              <a:t> för alla slags frågor om pension, bostadstillägg och efterlevandepension.</a:t>
            </a:r>
            <a:endParaRPr lang="sv-SE" dirty="0"/>
          </a:p>
        </p:txBody>
      </p:sp>
      <p:sp>
        <p:nvSpPr>
          <p:cNvPr id="4" name="Platshållare för bildnummer 3"/>
          <p:cNvSpPr>
            <a:spLocks noGrp="1"/>
          </p:cNvSpPr>
          <p:nvPr>
            <p:ph type="sldNum" sz="quarter" idx="5"/>
          </p:nvPr>
        </p:nvSpPr>
        <p:spPr/>
        <p:txBody>
          <a:bodyPr/>
          <a:lstStyle/>
          <a:p>
            <a:fld id="{6391D9B3-0424-AE4A-B8B4-BBEE3C89A386}" type="slidenum">
              <a:rPr lang="sv-SE" smtClean="0"/>
              <a:t>31</a:t>
            </a:fld>
            <a:endParaRPr lang="sv-SE"/>
          </a:p>
        </p:txBody>
      </p:sp>
    </p:spTree>
    <p:extLst>
      <p:ext uri="{BB962C8B-B14F-4D97-AF65-F5344CB8AC3E}">
        <p14:creationId xmlns:p14="http://schemas.microsoft.com/office/powerpoint/2010/main" val="317137891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6391D9B3-0424-AE4A-B8B4-BBEE3C89A386}" type="slidenum">
              <a:rPr lang="sv-SE" smtClean="0"/>
              <a:t>32</a:t>
            </a:fld>
            <a:endParaRPr lang="sv-SE"/>
          </a:p>
        </p:txBody>
      </p:sp>
    </p:spTree>
    <p:extLst>
      <p:ext uri="{BB962C8B-B14F-4D97-AF65-F5344CB8AC3E}">
        <p14:creationId xmlns:p14="http://schemas.microsoft.com/office/powerpoint/2010/main" val="4016057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eaLnBrk="1" hangingPunct="1">
              <a:buFontTx/>
              <a:buNone/>
              <a:defRPr/>
            </a:pPr>
            <a:r>
              <a:rPr lang="sv-SE" altLang="sv-SE" sz="1200" b="1" dirty="0">
                <a:latin typeface="+mn-lt"/>
                <a:cs typeface="Arial" panose="020B0604020202020204" pitchFamily="34" charset="0"/>
              </a:rPr>
              <a:t>AP7 </a:t>
            </a:r>
            <a:r>
              <a:rPr lang="sv-SE" altLang="sv-SE" sz="1200" b="1" dirty="0" err="1">
                <a:latin typeface="+mn-lt"/>
                <a:cs typeface="Arial" panose="020B0604020202020204" pitchFamily="34" charset="0"/>
              </a:rPr>
              <a:t>Såfa</a:t>
            </a:r>
            <a:r>
              <a:rPr lang="sv-SE" altLang="sv-SE" sz="1200" b="1" dirty="0">
                <a:latin typeface="+mn-lt"/>
                <a:cs typeface="Arial" panose="020B0604020202020204" pitchFamily="34" charset="0"/>
              </a:rPr>
              <a:t> </a:t>
            </a:r>
          </a:p>
          <a:p>
            <a:pPr eaLnBrk="1" hangingPunct="1">
              <a:defRPr/>
            </a:pPr>
            <a:endParaRPr lang="sv-SE" altLang="sv-SE" sz="1200" b="1" dirty="0">
              <a:latin typeface="+mn-lt"/>
              <a:cs typeface="Arial" panose="020B0604020202020204" pitchFamily="34" charset="0"/>
            </a:endParaRPr>
          </a:p>
          <a:p>
            <a:pPr marL="171450" indent="-171450" eaLnBrk="1" hangingPunct="1">
              <a:buFont typeface="Arial" panose="020B0604020202020204" pitchFamily="34" charset="0"/>
              <a:buChar char="•"/>
              <a:defRPr/>
            </a:pPr>
            <a:r>
              <a:rPr lang="sv-SE" altLang="sv-SE" sz="1200" dirty="0">
                <a:cs typeface="Arial" panose="020B0604020202020204" pitchFamily="34" charset="0"/>
              </a:rPr>
              <a:t>AP7 </a:t>
            </a:r>
            <a:r>
              <a:rPr lang="sv-SE" altLang="sv-SE" sz="1200" dirty="0" err="1">
                <a:cs typeface="Arial" panose="020B0604020202020204" pitchFamily="34" charset="0"/>
              </a:rPr>
              <a:t>Såfan</a:t>
            </a:r>
            <a:r>
              <a:rPr lang="sv-SE" altLang="sv-SE" sz="1200" dirty="0">
                <a:cs typeface="Arial" panose="020B0604020202020204" pitchFamily="34" charset="0"/>
              </a:rPr>
              <a:t> - Statens årskullsförvaltningsalternativ – är ”förvalsalternativet” för premiepensionen.</a:t>
            </a:r>
          </a:p>
          <a:p>
            <a:pPr marL="171450" indent="-171450" eaLnBrk="1" hangingPunct="1">
              <a:buFont typeface="Arial" panose="020B0604020202020204" pitchFamily="34" charset="0"/>
              <a:buChar char="•"/>
              <a:defRPr/>
            </a:pPr>
            <a:r>
              <a:rPr lang="sv-SE" altLang="sv-SE" sz="1200" dirty="0">
                <a:cs typeface="Arial" panose="020B0604020202020204" pitchFamily="34" charset="0"/>
              </a:rPr>
              <a:t>Är att betrakta som en generationsportfölj. Består av två fonder AP7</a:t>
            </a:r>
            <a:r>
              <a:rPr lang="sv-SE" altLang="sv-SE" sz="1200" baseline="0" dirty="0">
                <a:cs typeface="Arial" panose="020B0604020202020204" pitchFamily="34" charset="0"/>
              </a:rPr>
              <a:t> </a:t>
            </a:r>
            <a:r>
              <a:rPr lang="sv-SE" altLang="sv-SE" sz="1200" dirty="0">
                <a:cs typeface="Arial" panose="020B0604020202020204" pitchFamily="34" charset="0"/>
              </a:rPr>
              <a:t>Aktiefond och AP7räntefond. AP7 </a:t>
            </a:r>
            <a:r>
              <a:rPr lang="sv-SE" altLang="sv-SE" sz="1200" dirty="0" err="1">
                <a:cs typeface="Arial" panose="020B0604020202020204" pitchFamily="34" charset="0"/>
              </a:rPr>
              <a:t>Såfan</a:t>
            </a:r>
            <a:r>
              <a:rPr lang="sv-SE" altLang="sv-SE" sz="1200" dirty="0">
                <a:cs typeface="Arial" panose="020B0604020202020204" pitchFamily="34" charset="0"/>
              </a:rPr>
              <a:t> viktar</a:t>
            </a:r>
            <a:r>
              <a:rPr lang="sv-SE" altLang="sv-SE" sz="1200" baseline="0" dirty="0">
                <a:cs typeface="Arial" panose="020B0604020202020204" pitchFamily="34" charset="0"/>
              </a:rPr>
              <a:t> automatiskt om från AP 7 aktiefond till AP 7 Räntefond vid 56 års ålder. Därmed sänks risken i placeringen över tid då</a:t>
            </a:r>
            <a:r>
              <a:rPr lang="sv-SE" altLang="sv-SE" sz="1200" dirty="0">
                <a:cs typeface="Arial" panose="020B0604020202020204" pitchFamily="34" charset="0"/>
              </a:rPr>
              <a:t> </a:t>
            </a:r>
            <a:r>
              <a:rPr lang="sv-SE" altLang="sv-SE" sz="1200" baseline="0" dirty="0">
                <a:cs typeface="Arial" panose="020B0604020202020204" pitchFamily="34" charset="0"/>
              </a:rPr>
              <a:t>pensionsspararen blir äldre.</a:t>
            </a:r>
            <a:r>
              <a:rPr lang="sv-SE" altLang="sv-SE" sz="1200" dirty="0">
                <a:cs typeface="Arial" panose="020B0604020202020204" pitchFamily="34" charset="0"/>
              </a:rPr>
              <a:t> </a:t>
            </a:r>
          </a:p>
          <a:p>
            <a:pPr marL="171450" indent="-171450" eaLnBrk="1" hangingPunct="1">
              <a:buFont typeface="Arial" panose="020B0604020202020204" pitchFamily="34" charset="0"/>
              <a:buChar char="•"/>
              <a:defRPr/>
            </a:pPr>
            <a:r>
              <a:rPr lang="sv-SE" altLang="sv-SE" sz="1200" dirty="0">
                <a:cs typeface="Arial" panose="020B0604020202020204" pitchFamily="34" charset="0"/>
              </a:rPr>
              <a:t>Låg avgift 0,05 procent.</a:t>
            </a:r>
          </a:p>
          <a:p>
            <a:pPr marL="171450" indent="-171450" eaLnBrk="1" hangingPunct="1">
              <a:buFont typeface="Arial" panose="020B0604020202020204" pitchFamily="34" charset="0"/>
              <a:buChar char="•"/>
              <a:defRPr/>
            </a:pPr>
            <a:r>
              <a:rPr lang="sv-SE" altLang="sv-SE" sz="1200" dirty="0">
                <a:cs typeface="Arial" panose="020B0604020202020204" pitchFamily="34" charset="0"/>
              </a:rPr>
              <a:t>Om du vill kan du kombinera innehav i AP7 </a:t>
            </a:r>
            <a:r>
              <a:rPr lang="sv-SE" altLang="sv-SE" sz="1200" dirty="0" err="1">
                <a:cs typeface="Arial" panose="020B0604020202020204" pitchFamily="34" charset="0"/>
              </a:rPr>
              <a:t>Såfa</a:t>
            </a:r>
            <a:r>
              <a:rPr lang="sv-SE" altLang="sv-SE" sz="1200" dirty="0">
                <a:cs typeface="Arial" panose="020B0604020202020204" pitchFamily="34" charset="0"/>
              </a:rPr>
              <a:t> med</a:t>
            </a:r>
            <a:r>
              <a:rPr lang="sv-SE" altLang="sv-SE" sz="1200" baseline="0" dirty="0">
                <a:cs typeface="Arial" panose="020B0604020202020204" pitchFamily="34" charset="0"/>
              </a:rPr>
              <a:t> att också själv välja fonder</a:t>
            </a:r>
          </a:p>
          <a:p>
            <a:pPr marL="171450" indent="-171450" eaLnBrk="1" hangingPunct="1">
              <a:buFont typeface="Arial" panose="020B0604020202020204" pitchFamily="34" charset="0"/>
              <a:buChar char="•"/>
              <a:defRPr/>
            </a:pPr>
            <a:r>
              <a:rPr lang="sv-SE" altLang="sv-SE" sz="1200" baseline="0" dirty="0">
                <a:cs typeface="Arial" panose="020B0604020202020204" pitchFamily="34" charset="0"/>
              </a:rPr>
              <a:t>Om du vill själv vill välja fonder för din premiepension, finns det cirka 480 fonder att välja bland.</a:t>
            </a:r>
            <a:endParaRPr lang="sv-SE" altLang="sv-SE" baseline="0" dirty="0">
              <a:cs typeface="Arial" panose="020B0604020202020204" pitchFamily="34" charset="0"/>
            </a:endParaRPr>
          </a:p>
          <a:p>
            <a:pPr marL="171450" indent="-171450" eaLnBrk="1" hangingPunct="1">
              <a:buFont typeface="Arial" panose="020B0604020202020204" pitchFamily="34" charset="0"/>
              <a:buChar char="•"/>
              <a:defRPr/>
            </a:pPr>
            <a:r>
              <a:rPr lang="sv-SE" altLang="sv-SE" baseline="0" dirty="0">
                <a:cs typeface="Arial" panose="020B0604020202020204" pitchFamily="34" charset="0"/>
              </a:rPr>
              <a:t>I samband med uttag av premiepensionen kan du välja ett efterlevandeskydd. Du kan också välja en traditionellt förvaltad försäkring.</a:t>
            </a:r>
            <a:endParaRPr lang="sv-SE" altLang="sv-SE" sz="1200" dirty="0">
              <a:cs typeface="Arial" panose="020B0604020202020204" pitchFamily="34" charset="0"/>
            </a:endParaRPr>
          </a:p>
          <a:p>
            <a:endParaRPr lang="sv-SE" sz="1200" dirty="0">
              <a:latin typeface="+mn-lt"/>
            </a:endParaRPr>
          </a:p>
          <a:p>
            <a:endParaRPr lang="sv-SE" dirty="0"/>
          </a:p>
        </p:txBody>
      </p:sp>
      <p:sp>
        <p:nvSpPr>
          <p:cNvPr id="4" name="Platshållare för bildnummer 3"/>
          <p:cNvSpPr>
            <a:spLocks noGrp="1"/>
          </p:cNvSpPr>
          <p:nvPr>
            <p:ph type="sldNum" sz="quarter" idx="5"/>
          </p:nvPr>
        </p:nvSpPr>
        <p:spPr/>
        <p:txBody>
          <a:bodyPr/>
          <a:lstStyle/>
          <a:p>
            <a:fld id="{6391D9B3-0424-AE4A-B8B4-BBEE3C89A386}" type="slidenum">
              <a:rPr lang="sv-SE" smtClean="0"/>
              <a:t>4</a:t>
            </a:fld>
            <a:endParaRPr lang="sv-SE"/>
          </a:p>
        </p:txBody>
      </p:sp>
    </p:spTree>
    <p:extLst>
      <p:ext uri="{BB962C8B-B14F-4D97-AF65-F5344CB8AC3E}">
        <p14:creationId xmlns:p14="http://schemas.microsoft.com/office/powerpoint/2010/main" val="26453664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Här framgår hur mycket avgifterna påverkar ditt pensionskapital/sparkapital.</a:t>
            </a:r>
            <a:r>
              <a:rPr lang="sv-SE" baseline="0" dirty="0"/>
              <a:t> Den avgift som används i det här exemplet är den avgift som är i förvalsalternativet AP7 </a:t>
            </a:r>
            <a:r>
              <a:rPr lang="sv-SE" baseline="0" dirty="0" err="1"/>
              <a:t>Såfan</a:t>
            </a:r>
            <a:r>
              <a:rPr lang="sv-SE" baseline="0" dirty="0"/>
              <a:t>. </a:t>
            </a:r>
          </a:p>
          <a:p>
            <a:endParaRPr lang="sv-SE" baseline="0" dirty="0"/>
          </a:p>
          <a:p>
            <a:r>
              <a:rPr lang="sv-SE" baseline="0" dirty="0"/>
              <a:t>På Pensionsmyndighetens webbplats finns exempelbilder på hur avgifter påverkar pensionskapitalet/sparkapitalet.</a:t>
            </a:r>
            <a:endParaRPr lang="sv-SE" dirty="0"/>
          </a:p>
          <a:p>
            <a:endParaRPr lang="sv-SE" dirty="0"/>
          </a:p>
          <a:p>
            <a:r>
              <a:rPr lang="sv-SE" dirty="0"/>
              <a:t>Den genomsnittliga avgiften inom premiepensionssystemet är 0,23 procent.</a:t>
            </a:r>
          </a:p>
          <a:p>
            <a:endParaRPr lang="sv-SE" sz="1200" b="0" i="0" kern="1200" dirty="0">
              <a:solidFill>
                <a:schemeClr val="tx1"/>
              </a:solidFill>
              <a:effectLst/>
              <a:latin typeface="+mn-lt"/>
              <a:ea typeface="+mn-ea"/>
              <a:cs typeface="+mn-cs"/>
            </a:endParaRPr>
          </a:p>
          <a:p>
            <a:r>
              <a:rPr lang="sv-SE" sz="1200" b="0" i="0" kern="1200" dirty="0">
                <a:solidFill>
                  <a:schemeClr val="tx1"/>
                </a:solidFill>
                <a:effectLst/>
                <a:latin typeface="+mn-lt"/>
                <a:ea typeface="+mn-ea"/>
                <a:cs typeface="+mn-cs"/>
              </a:rPr>
              <a:t>Avgiften har betydelse för allt långsiktigt sparande och höga avgifter påverkar sparandet negativt. För varje extra krona du betalar i avgifter försvinner lika mycket från din framtida pension. Dessutom går du miste om den extra värdeutveckling som du skulle ha fått om pengarna du betalar i avgift hade fått stanna kvar och gett ränta år efter år.</a:t>
            </a:r>
          </a:p>
          <a:p>
            <a:endParaRPr lang="sv-SE" dirty="0"/>
          </a:p>
        </p:txBody>
      </p:sp>
      <p:sp>
        <p:nvSpPr>
          <p:cNvPr id="4" name="Platshållare för bildnummer 3"/>
          <p:cNvSpPr>
            <a:spLocks noGrp="1"/>
          </p:cNvSpPr>
          <p:nvPr>
            <p:ph type="sldNum" sz="quarter" idx="5"/>
          </p:nvPr>
        </p:nvSpPr>
        <p:spPr/>
        <p:txBody>
          <a:bodyPr/>
          <a:lstStyle/>
          <a:p>
            <a:fld id="{6391D9B3-0424-AE4A-B8B4-BBEE3C89A386}" type="slidenum">
              <a:rPr lang="sv-SE" smtClean="0"/>
              <a:t>5</a:t>
            </a:fld>
            <a:endParaRPr lang="sv-SE"/>
          </a:p>
        </p:txBody>
      </p:sp>
    </p:spTree>
    <p:extLst>
      <p:ext uri="{BB962C8B-B14F-4D97-AF65-F5344CB8AC3E}">
        <p14:creationId xmlns:p14="http://schemas.microsoft.com/office/powerpoint/2010/main" val="37685062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Här framgår hur mycket avgifterna påverkar Pensionskapitalet.</a:t>
            </a:r>
            <a:r>
              <a:rPr lang="sv-SE" baseline="0" dirty="0"/>
              <a:t> Den avgift som används i det här exemplet är den avgift som är på de dyraste valbara fonderna inom premiepensionssystemet. </a:t>
            </a:r>
          </a:p>
          <a:p>
            <a:endParaRPr lang="sv-SE" baseline="0" dirty="0"/>
          </a:p>
          <a:p>
            <a:r>
              <a:rPr lang="sv-SE" baseline="0" dirty="0"/>
              <a:t>På Pensionsmyndighetens webbplats finns exempelbilder på hur avgifter påverkar pensionskapitalet/sparkapitalet.</a:t>
            </a:r>
          </a:p>
          <a:p>
            <a:endParaRPr lang="sv-SE" baseline="0" dirty="0"/>
          </a:p>
          <a:p>
            <a:r>
              <a:rPr lang="sv-SE" baseline="0" dirty="0"/>
              <a:t>Om du sparar i fonder utanför premiepensionssystemet kan avgifterna vara betydligt högre, exempelvis 1,5</a:t>
            </a:r>
            <a:r>
              <a:rPr lang="sv-SE" dirty="0"/>
              <a:t> procent </a:t>
            </a:r>
            <a:r>
              <a:rPr lang="sv-SE" baseline="0" dirty="0"/>
              <a:t>för en aktiefond. </a:t>
            </a:r>
            <a:endParaRPr lang="sv-SE" dirty="0"/>
          </a:p>
          <a:p>
            <a:endParaRPr lang="sv-SE" dirty="0"/>
          </a:p>
        </p:txBody>
      </p:sp>
      <p:sp>
        <p:nvSpPr>
          <p:cNvPr id="4" name="Platshållare för bildnummer 3"/>
          <p:cNvSpPr>
            <a:spLocks noGrp="1"/>
          </p:cNvSpPr>
          <p:nvPr>
            <p:ph type="sldNum" sz="quarter" idx="5"/>
          </p:nvPr>
        </p:nvSpPr>
        <p:spPr/>
        <p:txBody>
          <a:bodyPr/>
          <a:lstStyle/>
          <a:p>
            <a:fld id="{6391D9B3-0424-AE4A-B8B4-BBEE3C89A386}" type="slidenum">
              <a:rPr lang="sv-SE" smtClean="0"/>
              <a:t>6</a:t>
            </a:fld>
            <a:endParaRPr lang="sv-SE"/>
          </a:p>
        </p:txBody>
      </p:sp>
    </p:spTree>
    <p:extLst>
      <p:ext uri="{BB962C8B-B14F-4D97-AF65-F5344CB8AC3E}">
        <p14:creationId xmlns:p14="http://schemas.microsoft.com/office/powerpoint/2010/main" val="10396700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Du</a:t>
            </a:r>
            <a:r>
              <a:rPr lang="sv-SE" baseline="0" dirty="0"/>
              <a:t> har idag rätt att vara kvar på ditt jobb till 69 års ålder (tidigare från 68 år) enligt lagen om anställningsskydd LAS. Från år 2023 är Las-åldern 69 år. Om du kommer överens med arbetsgivaren kan du  jobba längre än så. </a:t>
            </a:r>
          </a:p>
          <a:p>
            <a:endParaRPr lang="sv-SE" baseline="0" dirty="0"/>
          </a:p>
          <a:p>
            <a:r>
              <a:rPr lang="sv-SE" baseline="0" dirty="0"/>
              <a:t>Du fortsätter att tjäna in till din allmänna pension så länge du arbetar. Det finns ingen övre åldersgräns på intjänande till allmän pension. Du kan alltså exempelvis vara 70 år eller mer, och fortsatt tjäna in nya pensionsrätter i den allmänna pensionen. Detta även om du tar ut hela eller delar av den allmänna pensionen. </a:t>
            </a:r>
          </a:p>
          <a:p>
            <a:endParaRPr lang="sv-SE" baseline="0" dirty="0"/>
          </a:p>
          <a:p>
            <a:r>
              <a:rPr lang="sv-SE" baseline="0" dirty="0"/>
              <a:t>Du kan välja att helt stoppa utbetalningen från den allmänna pensionen om du vill. Du kan också ta ut delar av pensionen. Det går att välja att ta ut 25,50,75 eller 100</a:t>
            </a:r>
            <a:r>
              <a:rPr lang="sv-SE" dirty="0"/>
              <a:t> procent</a:t>
            </a:r>
            <a:r>
              <a:rPr lang="sv-SE" baseline="0" dirty="0"/>
              <a:t> av pensionen. Du behöver inte välja samma procentsats för</a:t>
            </a:r>
            <a:r>
              <a:rPr lang="sv-SE" dirty="0"/>
              <a:t> </a:t>
            </a:r>
            <a:r>
              <a:rPr lang="sv-SE" baseline="0" dirty="0"/>
              <a:t>inkomstpensionen och premiepensionen. Det gör den allmänna pensionen flexibel för att kombinera med om du samtidigt arbetar. </a:t>
            </a:r>
          </a:p>
          <a:p>
            <a:endParaRPr lang="sv-SE" baseline="0" dirty="0"/>
          </a:p>
          <a:p>
            <a:r>
              <a:rPr lang="sv-SE" baseline="0" dirty="0"/>
              <a:t>Den allmänna pensionen utbetalas alltid livsvarigt (så länge du lever).</a:t>
            </a:r>
            <a:endParaRPr lang="sv-SE" dirty="0"/>
          </a:p>
          <a:p>
            <a:endParaRPr lang="sv-SE" dirty="0"/>
          </a:p>
          <a:p>
            <a:endParaRPr lang="sv-SE" dirty="0"/>
          </a:p>
        </p:txBody>
      </p:sp>
      <p:sp>
        <p:nvSpPr>
          <p:cNvPr id="4" name="Platshållare för bildnummer 3"/>
          <p:cNvSpPr>
            <a:spLocks noGrp="1"/>
          </p:cNvSpPr>
          <p:nvPr>
            <p:ph type="sldNum" sz="quarter" idx="5"/>
          </p:nvPr>
        </p:nvSpPr>
        <p:spPr/>
        <p:txBody>
          <a:bodyPr/>
          <a:lstStyle/>
          <a:p>
            <a:fld id="{6391D9B3-0424-AE4A-B8B4-BBEE3C89A386}" type="slidenum">
              <a:rPr lang="sv-SE" smtClean="0"/>
              <a:t>7</a:t>
            </a:fld>
            <a:endParaRPr lang="sv-SE"/>
          </a:p>
        </p:txBody>
      </p:sp>
    </p:spTree>
    <p:extLst>
      <p:ext uri="{BB962C8B-B14F-4D97-AF65-F5344CB8AC3E}">
        <p14:creationId xmlns:p14="http://schemas.microsoft.com/office/powerpoint/2010/main" val="31043988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latin typeface="+mn-lt"/>
              </a:rPr>
              <a:t>Tre steg för att ansöka – dessa</a:t>
            </a:r>
            <a:r>
              <a:rPr lang="sv-SE" sz="1200" baseline="0" dirty="0">
                <a:latin typeface="+mn-lt"/>
              </a:rPr>
              <a:t> steg förklarar hur du går till väga för att se om du kan ha rätt till bostadstillägg och hur du då gör för att ansöka.</a:t>
            </a:r>
            <a:endParaRPr lang="sv-SE" sz="1200" dirty="0">
              <a:latin typeface="+mn-lt"/>
            </a:endParaRPr>
          </a:p>
          <a:p>
            <a:endParaRPr lang="sv-SE" dirty="0"/>
          </a:p>
          <a:p>
            <a:endParaRPr lang="sv-SE" dirty="0"/>
          </a:p>
        </p:txBody>
      </p:sp>
      <p:sp>
        <p:nvSpPr>
          <p:cNvPr id="4" name="Platshållare för bildnummer 3"/>
          <p:cNvSpPr>
            <a:spLocks noGrp="1"/>
          </p:cNvSpPr>
          <p:nvPr>
            <p:ph type="sldNum" sz="quarter" idx="5"/>
          </p:nvPr>
        </p:nvSpPr>
        <p:spPr/>
        <p:txBody>
          <a:bodyPr/>
          <a:lstStyle/>
          <a:p>
            <a:fld id="{6391D9B3-0424-AE4A-B8B4-BBEE3C89A386}" type="slidenum">
              <a:rPr lang="sv-SE" smtClean="0"/>
              <a:t>8</a:t>
            </a:fld>
            <a:endParaRPr lang="sv-SE"/>
          </a:p>
        </p:txBody>
      </p:sp>
    </p:spTree>
    <p:extLst>
      <p:ext uri="{BB962C8B-B14F-4D97-AF65-F5344CB8AC3E}">
        <p14:creationId xmlns:p14="http://schemas.microsoft.com/office/powerpoint/2010/main" val="18091904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eaLnBrk="1" hangingPunct="1"/>
            <a:r>
              <a:rPr lang="sv-SE" altLang="sv-SE" sz="1200" dirty="0">
                <a:latin typeface="+mn-lt"/>
                <a:cs typeface="Arial" panose="020B0604020202020204" pitchFamily="34" charset="0"/>
              </a:rPr>
              <a:t>Bostadstillägg är ett skattefritt tillägg till den allmänna pensionen. Bostadstillägget är en</a:t>
            </a:r>
            <a:r>
              <a:rPr lang="sv-SE" altLang="sv-SE" sz="1200" baseline="0" dirty="0">
                <a:latin typeface="+mn-lt"/>
                <a:cs typeface="Arial" panose="020B0604020202020204" pitchFamily="34" charset="0"/>
              </a:rPr>
              <a:t> del av grundskyddet precis som garantipension.</a:t>
            </a:r>
            <a:endParaRPr lang="sv-SE" altLang="sv-SE" sz="1200" dirty="0">
              <a:latin typeface="+mn-lt"/>
              <a:cs typeface="Arial" panose="020B0604020202020204" pitchFamily="34" charset="0"/>
            </a:endParaRPr>
          </a:p>
          <a:p>
            <a:pPr eaLnBrk="1" hangingPunct="1"/>
            <a:endParaRPr lang="sv-SE" altLang="sv-SE" sz="1200" b="1" dirty="0">
              <a:latin typeface="+mn-lt"/>
              <a:cs typeface="Arial" panose="020B0604020202020204" pitchFamily="34" charset="0"/>
            </a:endParaRPr>
          </a:p>
        </p:txBody>
      </p:sp>
      <p:sp>
        <p:nvSpPr>
          <p:cNvPr id="4" name="Platshållare för bildnummer 3"/>
          <p:cNvSpPr>
            <a:spLocks noGrp="1"/>
          </p:cNvSpPr>
          <p:nvPr>
            <p:ph type="sldNum" sz="quarter" idx="5"/>
          </p:nvPr>
        </p:nvSpPr>
        <p:spPr/>
        <p:txBody>
          <a:bodyPr/>
          <a:lstStyle/>
          <a:p>
            <a:fld id="{6391D9B3-0424-AE4A-B8B4-BBEE3C89A386}" type="slidenum">
              <a:rPr lang="sv-SE" smtClean="0"/>
              <a:t>9</a:t>
            </a:fld>
            <a:endParaRPr lang="sv-SE"/>
          </a:p>
        </p:txBody>
      </p:sp>
    </p:spTree>
    <p:extLst>
      <p:ext uri="{BB962C8B-B14F-4D97-AF65-F5344CB8AC3E}">
        <p14:creationId xmlns:p14="http://schemas.microsoft.com/office/powerpoint/2010/main" val="344705420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pension_framsida">
    <p:spTree>
      <p:nvGrpSpPr>
        <p:cNvPr id="1" name=""/>
        <p:cNvGrpSpPr/>
        <p:nvPr/>
      </p:nvGrpSpPr>
      <p:grpSpPr>
        <a:xfrm>
          <a:off x="0" y="0"/>
          <a:ext cx="0" cy="0"/>
          <a:chOff x="0" y="0"/>
          <a:chExt cx="0" cy="0"/>
        </a:xfrm>
      </p:grpSpPr>
      <p:pic>
        <p:nvPicPr>
          <p:cNvPr id="12" name="Bildobjekt 11" descr="En bild som visar text, klocka&#10;&#10;Automatiskt genererad beskrivning">
            <a:extLst>
              <a:ext uri="{FF2B5EF4-FFF2-40B4-BE49-F238E27FC236}">
                <a16:creationId xmlns:a16="http://schemas.microsoft.com/office/drawing/2014/main" id="{825EFA5D-D27A-7814-1CAD-081BFD0C657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Rubrik 1">
            <a:extLst>
              <a:ext uri="{FF2B5EF4-FFF2-40B4-BE49-F238E27FC236}">
                <a16:creationId xmlns:a16="http://schemas.microsoft.com/office/drawing/2014/main" id="{2CE70E46-123C-582A-8E95-750418603968}"/>
              </a:ext>
            </a:extLst>
          </p:cNvPr>
          <p:cNvSpPr>
            <a:spLocks noGrp="1"/>
          </p:cNvSpPr>
          <p:nvPr>
            <p:ph type="ctrTitle" hasCustomPrompt="1"/>
          </p:nvPr>
        </p:nvSpPr>
        <p:spPr>
          <a:xfrm>
            <a:off x="1091083" y="2758198"/>
            <a:ext cx="9144000" cy="1086443"/>
          </a:xfrm>
        </p:spPr>
        <p:txBody>
          <a:bodyPr anchor="t"/>
          <a:lstStyle>
            <a:lvl1pPr algn="l">
              <a:defRPr sz="6000">
                <a:solidFill>
                  <a:srgbClr val="BE3E69"/>
                </a:solidFill>
              </a:defRPr>
            </a:lvl1pPr>
          </a:lstStyle>
          <a:p>
            <a:r>
              <a:rPr lang="sv-SE" dirty="0"/>
              <a:t>RUBRIK</a:t>
            </a:r>
          </a:p>
        </p:txBody>
      </p:sp>
      <p:sp>
        <p:nvSpPr>
          <p:cNvPr id="3" name="Underrubrik 2">
            <a:extLst>
              <a:ext uri="{FF2B5EF4-FFF2-40B4-BE49-F238E27FC236}">
                <a16:creationId xmlns:a16="http://schemas.microsoft.com/office/drawing/2014/main" id="{DC82ADE2-6FBD-F173-66D3-B118AF906123}"/>
              </a:ext>
            </a:extLst>
          </p:cNvPr>
          <p:cNvSpPr>
            <a:spLocks noGrp="1"/>
          </p:cNvSpPr>
          <p:nvPr>
            <p:ph type="subTitle" idx="1"/>
          </p:nvPr>
        </p:nvSpPr>
        <p:spPr>
          <a:xfrm>
            <a:off x="1091083" y="3665234"/>
            <a:ext cx="9144000" cy="1655762"/>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sv-SE" dirty="0"/>
          </a:p>
        </p:txBody>
      </p:sp>
    </p:spTree>
    <p:extLst>
      <p:ext uri="{BB962C8B-B14F-4D97-AF65-F5344CB8AC3E}">
        <p14:creationId xmlns:p14="http://schemas.microsoft.com/office/powerpoint/2010/main" val="113027071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ension_avsnittsdelare utan tonplatta">
    <p:spTree>
      <p:nvGrpSpPr>
        <p:cNvPr id="1" name=""/>
        <p:cNvGrpSpPr/>
        <p:nvPr/>
      </p:nvGrpSpPr>
      <p:grpSpPr>
        <a:xfrm>
          <a:off x="0" y="0"/>
          <a:ext cx="0" cy="0"/>
          <a:chOff x="0" y="0"/>
          <a:chExt cx="0" cy="0"/>
        </a:xfrm>
      </p:grpSpPr>
      <p:sp>
        <p:nvSpPr>
          <p:cNvPr id="3" name="Platshållare för bild 2">
            <a:extLst>
              <a:ext uri="{FF2B5EF4-FFF2-40B4-BE49-F238E27FC236}">
                <a16:creationId xmlns:a16="http://schemas.microsoft.com/office/drawing/2014/main" id="{88FABCCB-A2AE-0444-BCCF-576C0D91F27E}"/>
              </a:ext>
            </a:extLst>
          </p:cNvPr>
          <p:cNvSpPr>
            <a:spLocks noGrp="1"/>
          </p:cNvSpPr>
          <p:nvPr>
            <p:ph type="pic" sz="quarter" idx="10" hasCustomPrompt="1"/>
          </p:nvPr>
        </p:nvSpPr>
        <p:spPr>
          <a:xfrm>
            <a:off x="0" y="5824"/>
            <a:ext cx="12192000" cy="6858000"/>
          </a:xfrm>
          <a:solidFill>
            <a:schemeClr val="bg2">
              <a:lumMod val="75000"/>
              <a:alpha val="80066"/>
            </a:schemeClr>
          </a:solidFill>
        </p:spPr>
        <p:txBody>
          <a:bodyPr/>
          <a:lstStyle>
            <a:lvl1pPr>
              <a:defRPr/>
            </a:lvl1pPr>
          </a:lstStyle>
          <a:p>
            <a:r>
              <a:rPr lang="sv-SE" dirty="0"/>
              <a:t>Klicka på bildikonen för att montera bild</a:t>
            </a:r>
          </a:p>
        </p:txBody>
      </p:sp>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513232" y="2699437"/>
            <a:ext cx="11165535" cy="1325563"/>
          </a:xfrm>
        </p:spPr>
        <p:txBody>
          <a:bodyPr anchor="t" anchorCtr="0"/>
          <a:lstStyle>
            <a:lvl1pPr algn="ctr">
              <a:defRPr sz="3000" b="0">
                <a:solidFill>
                  <a:schemeClr val="bg1"/>
                </a:solidFill>
              </a:defRPr>
            </a:lvl1pPr>
          </a:lstStyle>
          <a:p>
            <a:r>
              <a:rPr lang="sv-SE" dirty="0"/>
              <a:t>KLICKA HÄR FÖR ATT ÄNDRA MALL FÖR RUBRIKFORMAT</a:t>
            </a:r>
          </a:p>
        </p:txBody>
      </p:sp>
      <p:sp>
        <p:nvSpPr>
          <p:cNvPr id="8" name="Platshållare för text 4">
            <a:extLst>
              <a:ext uri="{FF2B5EF4-FFF2-40B4-BE49-F238E27FC236}">
                <a16:creationId xmlns:a16="http://schemas.microsoft.com/office/drawing/2014/main" id="{C1F6203D-A46F-1F18-3BCE-C2796B2656F8}"/>
              </a:ext>
            </a:extLst>
          </p:cNvPr>
          <p:cNvSpPr>
            <a:spLocks noGrp="1"/>
          </p:cNvSpPr>
          <p:nvPr>
            <p:ph type="body" sz="quarter" idx="15" hasCustomPrompt="1"/>
          </p:nvPr>
        </p:nvSpPr>
        <p:spPr>
          <a:xfrm>
            <a:off x="258483" y="5917472"/>
            <a:ext cx="440421" cy="687175"/>
          </a:xfrm>
          <a:blipFill>
            <a:blip r:embed="rId2" cstate="email">
              <a:extLst>
                <a:ext uri="{28A0092B-C50C-407E-A947-70E740481C1C}">
                  <a14:useLocalDpi xmlns:a14="http://schemas.microsoft.com/office/drawing/2010/main"/>
                </a:ext>
              </a:extLst>
            </a:blip>
            <a:stretch>
              <a:fillRect/>
            </a:stretch>
          </a:blipFill>
        </p:spPr>
        <p:txBody>
          <a:bodyPr/>
          <a:lstStyle>
            <a:lvl1pPr marL="0" indent="0">
              <a:buNone/>
              <a:defRPr/>
            </a:lvl1pPr>
          </a:lstStyle>
          <a:p>
            <a:pPr lvl="0"/>
            <a:r>
              <a:rPr lang="sv-SE" dirty="0"/>
              <a:t> </a:t>
            </a:r>
          </a:p>
        </p:txBody>
      </p:sp>
    </p:spTree>
    <p:extLst>
      <p:ext uri="{BB962C8B-B14F-4D97-AF65-F5344CB8AC3E}">
        <p14:creationId xmlns:p14="http://schemas.microsoft.com/office/powerpoint/2010/main" val="68718136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ension_avsnittsdelare med tonplatta i bild 01">
    <p:spTree>
      <p:nvGrpSpPr>
        <p:cNvPr id="1" name=""/>
        <p:cNvGrpSpPr/>
        <p:nvPr/>
      </p:nvGrpSpPr>
      <p:grpSpPr>
        <a:xfrm>
          <a:off x="0" y="0"/>
          <a:ext cx="0" cy="0"/>
          <a:chOff x="0" y="0"/>
          <a:chExt cx="0" cy="0"/>
        </a:xfrm>
      </p:grpSpPr>
      <p:pic>
        <p:nvPicPr>
          <p:cNvPr id="4" name="Bildobjekt 3" descr="En bild som visar person, person&#10;&#10;Automatiskt genererad beskrivning">
            <a:extLst>
              <a:ext uri="{FF2B5EF4-FFF2-40B4-BE49-F238E27FC236}">
                <a16:creationId xmlns:a16="http://schemas.microsoft.com/office/drawing/2014/main" id="{1452CA60-EE17-A74A-DB98-4A9F1979169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2" name="Bildobjekt 1">
            <a:extLst>
              <a:ext uri="{FF2B5EF4-FFF2-40B4-BE49-F238E27FC236}">
                <a16:creationId xmlns:a16="http://schemas.microsoft.com/office/drawing/2014/main" id="{812A3AB0-C3F1-1236-FF3A-E3B4C819533B}"/>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8483" y="5927639"/>
            <a:ext cx="446091" cy="677008"/>
          </a:xfrm>
          <a:prstGeom prst="rect">
            <a:avLst/>
          </a:prstGeom>
        </p:spPr>
      </p:pic>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513232" y="2699437"/>
            <a:ext cx="11165535" cy="1325563"/>
          </a:xfrm>
        </p:spPr>
        <p:txBody>
          <a:bodyPr anchor="t" anchorCtr="0"/>
          <a:lstStyle>
            <a:lvl1pPr algn="ctr">
              <a:defRPr sz="3000" b="0">
                <a:solidFill>
                  <a:schemeClr val="bg1"/>
                </a:solidFill>
              </a:defRPr>
            </a:lvl1pPr>
          </a:lstStyle>
          <a:p>
            <a:r>
              <a:rPr lang="sv-SE" dirty="0"/>
              <a:t>KLICKA HÄR FÖR ATT ÄNDRA MALL FÖR RUBRIKFORMAT</a:t>
            </a:r>
          </a:p>
        </p:txBody>
      </p:sp>
    </p:spTree>
    <p:extLst>
      <p:ext uri="{BB962C8B-B14F-4D97-AF65-F5344CB8AC3E}">
        <p14:creationId xmlns:p14="http://schemas.microsoft.com/office/powerpoint/2010/main" val="131767656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ension_avsnittsdelare med tonplatta i bild 02">
    <p:spTree>
      <p:nvGrpSpPr>
        <p:cNvPr id="1" name=""/>
        <p:cNvGrpSpPr/>
        <p:nvPr/>
      </p:nvGrpSpPr>
      <p:grpSpPr>
        <a:xfrm>
          <a:off x="0" y="0"/>
          <a:ext cx="0" cy="0"/>
          <a:chOff x="0" y="0"/>
          <a:chExt cx="0" cy="0"/>
        </a:xfrm>
      </p:grpSpPr>
      <p:pic>
        <p:nvPicPr>
          <p:cNvPr id="4" name="Bildobjekt 3" descr="En bild som visar person, vatten, utomhus, arm&#10;&#10;Automatiskt genererad beskrivning">
            <a:extLst>
              <a:ext uri="{FF2B5EF4-FFF2-40B4-BE49-F238E27FC236}">
                <a16:creationId xmlns:a16="http://schemas.microsoft.com/office/drawing/2014/main" id="{BC2DA6E0-C15E-7CBF-FE0D-EB96C632F7A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2" name="Bildobjekt 1">
            <a:extLst>
              <a:ext uri="{FF2B5EF4-FFF2-40B4-BE49-F238E27FC236}">
                <a16:creationId xmlns:a16="http://schemas.microsoft.com/office/drawing/2014/main" id="{812A3AB0-C3F1-1236-FF3A-E3B4C819533B}"/>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8483" y="5927639"/>
            <a:ext cx="446091" cy="677008"/>
          </a:xfrm>
          <a:prstGeom prst="rect">
            <a:avLst/>
          </a:prstGeom>
        </p:spPr>
      </p:pic>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513232" y="2699437"/>
            <a:ext cx="11165535" cy="1325563"/>
          </a:xfrm>
        </p:spPr>
        <p:txBody>
          <a:bodyPr anchor="t" anchorCtr="0"/>
          <a:lstStyle>
            <a:lvl1pPr algn="ctr">
              <a:defRPr sz="3000" b="0">
                <a:solidFill>
                  <a:schemeClr val="bg1"/>
                </a:solidFill>
              </a:defRPr>
            </a:lvl1pPr>
          </a:lstStyle>
          <a:p>
            <a:r>
              <a:rPr lang="sv-SE" dirty="0"/>
              <a:t>KLICKA HÄR FÖR ATT ÄNDRA MALL FÖR RUBRIKFORMAT</a:t>
            </a:r>
          </a:p>
        </p:txBody>
      </p:sp>
    </p:spTree>
    <p:extLst>
      <p:ext uri="{BB962C8B-B14F-4D97-AF65-F5344CB8AC3E}">
        <p14:creationId xmlns:p14="http://schemas.microsoft.com/office/powerpoint/2010/main" val="279400851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ension_avsnittsdelare med tonplatta i bild 03">
    <p:spTree>
      <p:nvGrpSpPr>
        <p:cNvPr id="1" name=""/>
        <p:cNvGrpSpPr/>
        <p:nvPr/>
      </p:nvGrpSpPr>
      <p:grpSpPr>
        <a:xfrm>
          <a:off x="0" y="0"/>
          <a:ext cx="0" cy="0"/>
          <a:chOff x="0" y="0"/>
          <a:chExt cx="0" cy="0"/>
        </a:xfrm>
      </p:grpSpPr>
      <p:pic>
        <p:nvPicPr>
          <p:cNvPr id="5" name="Bildobjekt 4" descr="En bild som visar inomhus, belamrad&#10;&#10;Automatiskt genererad beskrivning">
            <a:extLst>
              <a:ext uri="{FF2B5EF4-FFF2-40B4-BE49-F238E27FC236}">
                <a16:creationId xmlns:a16="http://schemas.microsoft.com/office/drawing/2014/main" id="{90F3D637-DDBC-18D2-66C8-EED8857891B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2" name="Bildobjekt 1">
            <a:extLst>
              <a:ext uri="{FF2B5EF4-FFF2-40B4-BE49-F238E27FC236}">
                <a16:creationId xmlns:a16="http://schemas.microsoft.com/office/drawing/2014/main" id="{812A3AB0-C3F1-1236-FF3A-E3B4C819533B}"/>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8483" y="5927639"/>
            <a:ext cx="446091" cy="677008"/>
          </a:xfrm>
          <a:prstGeom prst="rect">
            <a:avLst/>
          </a:prstGeom>
        </p:spPr>
      </p:pic>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513232" y="2699437"/>
            <a:ext cx="11165535" cy="1325563"/>
          </a:xfrm>
        </p:spPr>
        <p:txBody>
          <a:bodyPr anchor="t" anchorCtr="0"/>
          <a:lstStyle>
            <a:lvl1pPr algn="ctr">
              <a:defRPr sz="3000" b="0">
                <a:solidFill>
                  <a:schemeClr val="bg1"/>
                </a:solidFill>
              </a:defRPr>
            </a:lvl1pPr>
          </a:lstStyle>
          <a:p>
            <a:r>
              <a:rPr lang="sv-SE" dirty="0"/>
              <a:t>KLICKA HÄR FÖR ATT ÄNDRA MALL FÖR RUBRIKFORMAT</a:t>
            </a:r>
          </a:p>
        </p:txBody>
      </p:sp>
    </p:spTree>
    <p:extLst>
      <p:ext uri="{BB962C8B-B14F-4D97-AF65-F5344CB8AC3E}">
        <p14:creationId xmlns:p14="http://schemas.microsoft.com/office/powerpoint/2010/main" val="409817051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ension_avsnittsdelare med tonplatta i bild 04">
    <p:spTree>
      <p:nvGrpSpPr>
        <p:cNvPr id="1" name=""/>
        <p:cNvGrpSpPr/>
        <p:nvPr/>
      </p:nvGrpSpPr>
      <p:grpSpPr>
        <a:xfrm>
          <a:off x="0" y="0"/>
          <a:ext cx="0" cy="0"/>
          <a:chOff x="0" y="0"/>
          <a:chExt cx="0" cy="0"/>
        </a:xfrm>
      </p:grpSpPr>
      <p:pic>
        <p:nvPicPr>
          <p:cNvPr id="6" name="Bildobjekt 5" descr="En bild som visar text&#10;&#10;Automatiskt genererad beskrivning">
            <a:extLst>
              <a:ext uri="{FF2B5EF4-FFF2-40B4-BE49-F238E27FC236}">
                <a16:creationId xmlns:a16="http://schemas.microsoft.com/office/drawing/2014/main" id="{F012852F-28BE-034C-FFF5-037F4A32B0C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2" name="Bildobjekt 1">
            <a:extLst>
              <a:ext uri="{FF2B5EF4-FFF2-40B4-BE49-F238E27FC236}">
                <a16:creationId xmlns:a16="http://schemas.microsoft.com/office/drawing/2014/main" id="{812A3AB0-C3F1-1236-FF3A-E3B4C819533B}"/>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8483" y="5927639"/>
            <a:ext cx="446091" cy="677008"/>
          </a:xfrm>
          <a:prstGeom prst="rect">
            <a:avLst/>
          </a:prstGeom>
        </p:spPr>
      </p:pic>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513232" y="2699437"/>
            <a:ext cx="11165535" cy="1325563"/>
          </a:xfrm>
        </p:spPr>
        <p:txBody>
          <a:bodyPr anchor="t" anchorCtr="0"/>
          <a:lstStyle>
            <a:lvl1pPr algn="ctr">
              <a:defRPr sz="3000" b="0">
                <a:solidFill>
                  <a:schemeClr val="bg1"/>
                </a:solidFill>
              </a:defRPr>
            </a:lvl1pPr>
          </a:lstStyle>
          <a:p>
            <a:r>
              <a:rPr lang="sv-SE" dirty="0"/>
              <a:t>KLICKA HÄR FÖR ATT ÄNDRA MALL FÖR RUBRIKFORMAT</a:t>
            </a:r>
          </a:p>
        </p:txBody>
      </p:sp>
    </p:spTree>
    <p:extLst>
      <p:ext uri="{BB962C8B-B14F-4D97-AF65-F5344CB8AC3E}">
        <p14:creationId xmlns:p14="http://schemas.microsoft.com/office/powerpoint/2010/main" val="362412698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ension_helsidesbild">
    <p:spTree>
      <p:nvGrpSpPr>
        <p:cNvPr id="1" name=""/>
        <p:cNvGrpSpPr/>
        <p:nvPr/>
      </p:nvGrpSpPr>
      <p:grpSpPr>
        <a:xfrm>
          <a:off x="0" y="0"/>
          <a:ext cx="0" cy="0"/>
          <a:chOff x="0" y="0"/>
          <a:chExt cx="0" cy="0"/>
        </a:xfrm>
      </p:grpSpPr>
      <p:pic>
        <p:nvPicPr>
          <p:cNvPr id="6" name="Bildobjekt 5">
            <a:extLst>
              <a:ext uri="{FF2B5EF4-FFF2-40B4-BE49-F238E27FC236}">
                <a16:creationId xmlns:a16="http://schemas.microsoft.com/office/drawing/2014/main" id="{668E5D53-C919-41E5-8E0A-4C35B9D9A83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53631" y="5926237"/>
            <a:ext cx="449977" cy="682907"/>
          </a:xfrm>
          <a:prstGeom prst="rect">
            <a:avLst/>
          </a:prstGeom>
        </p:spPr>
      </p:pic>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600595" y="620196"/>
            <a:ext cx="11165535" cy="1325563"/>
          </a:xfrm>
        </p:spPr>
        <p:txBody>
          <a:bodyPr anchor="t" anchorCtr="0"/>
          <a:lstStyle>
            <a:lvl1pPr>
              <a:defRPr sz="3000">
                <a:solidFill>
                  <a:schemeClr val="tx1"/>
                </a:solidFill>
              </a:defRPr>
            </a:lvl1pPr>
          </a:lstStyle>
          <a:p>
            <a:r>
              <a:rPr lang="sv-SE" dirty="0"/>
              <a:t>KLICKA HÄR FÖR ATT ÄNDRA MALL FÖR RUBRIKFORMAT</a:t>
            </a:r>
          </a:p>
        </p:txBody>
      </p:sp>
      <p:sp>
        <p:nvSpPr>
          <p:cNvPr id="10" name="Platshållare för text 6">
            <a:extLst>
              <a:ext uri="{FF2B5EF4-FFF2-40B4-BE49-F238E27FC236}">
                <a16:creationId xmlns:a16="http://schemas.microsoft.com/office/drawing/2014/main" id="{84B71AAA-BB27-E76E-4F27-DB3C51D41046}"/>
              </a:ext>
            </a:extLst>
          </p:cNvPr>
          <p:cNvSpPr>
            <a:spLocks noGrp="1"/>
          </p:cNvSpPr>
          <p:nvPr>
            <p:ph type="body" sz="quarter" idx="11" hasCustomPrompt="1"/>
          </p:nvPr>
        </p:nvSpPr>
        <p:spPr>
          <a:xfrm>
            <a:off x="809624" y="6407151"/>
            <a:ext cx="3432498" cy="201993"/>
          </a:xfrm>
          <a:solidFill>
            <a:srgbClr val="BE3E69"/>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sp>
        <p:nvSpPr>
          <p:cNvPr id="9" name="Platshållare för bild 2">
            <a:extLst>
              <a:ext uri="{FF2B5EF4-FFF2-40B4-BE49-F238E27FC236}">
                <a16:creationId xmlns:a16="http://schemas.microsoft.com/office/drawing/2014/main" id="{EE65278C-B8D3-5605-F85D-109C1C2A80F7}"/>
              </a:ext>
            </a:extLst>
          </p:cNvPr>
          <p:cNvSpPr>
            <a:spLocks noGrp="1"/>
          </p:cNvSpPr>
          <p:nvPr>
            <p:ph type="pic" sz="quarter" idx="10" hasCustomPrompt="1"/>
          </p:nvPr>
        </p:nvSpPr>
        <p:spPr>
          <a:xfrm>
            <a:off x="1603094" y="1295881"/>
            <a:ext cx="8461093" cy="4844397"/>
          </a:xfrm>
          <a:solidFill>
            <a:schemeClr val="bg2">
              <a:lumMod val="75000"/>
              <a:alpha val="80066"/>
            </a:schemeClr>
          </a:solidFill>
        </p:spPr>
        <p:txBody>
          <a:bodyPr/>
          <a:lstStyle>
            <a:lvl1pPr>
              <a:defRPr/>
            </a:lvl1pPr>
          </a:lstStyle>
          <a:p>
            <a:r>
              <a:rPr lang="sv-SE" dirty="0"/>
              <a:t>Klicka på bildikonen för att lägga in bild</a:t>
            </a:r>
          </a:p>
        </p:txBody>
      </p:sp>
      <p:cxnSp>
        <p:nvCxnSpPr>
          <p:cNvPr id="2" name="Rak 1">
            <a:extLst>
              <a:ext uri="{FF2B5EF4-FFF2-40B4-BE49-F238E27FC236}">
                <a16:creationId xmlns:a16="http://schemas.microsoft.com/office/drawing/2014/main" id="{9400723E-ABA2-0E26-C85C-AA108A072C11}"/>
              </a:ext>
            </a:extLst>
          </p:cNvPr>
          <p:cNvCxnSpPr>
            <a:cxnSpLocks/>
          </p:cNvCxnSpPr>
          <p:nvPr userDrawn="1"/>
        </p:nvCxnSpPr>
        <p:spPr>
          <a:xfrm>
            <a:off x="720969" y="1131277"/>
            <a:ext cx="10560303" cy="0"/>
          </a:xfrm>
          <a:prstGeom prst="line">
            <a:avLst/>
          </a:prstGeom>
          <a:ln w="19050">
            <a:solidFill>
              <a:srgbClr val="BE3E69"/>
            </a:solidFill>
          </a:ln>
        </p:spPr>
        <p:style>
          <a:lnRef idx="1">
            <a:schemeClr val="accent1"/>
          </a:lnRef>
          <a:fillRef idx="0">
            <a:schemeClr val="accent1"/>
          </a:fillRef>
          <a:effectRef idx="0">
            <a:schemeClr val="accent1"/>
          </a:effectRef>
          <a:fontRef idx="minor">
            <a:schemeClr val="tx1"/>
          </a:fontRef>
        </p:style>
      </p:cxnSp>
      <p:pic>
        <p:nvPicPr>
          <p:cNvPr id="4" name="Bildobjekt 3">
            <a:extLst>
              <a:ext uri="{FF2B5EF4-FFF2-40B4-BE49-F238E27FC236}">
                <a16:creationId xmlns:a16="http://schemas.microsoft.com/office/drawing/2014/main" id="{2148168E-938B-B5F8-6043-B99D0AF7EB46}"/>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739718" y="0"/>
            <a:ext cx="1452282" cy="1851818"/>
          </a:xfrm>
          <a:prstGeom prst="rect">
            <a:avLst/>
          </a:prstGeom>
        </p:spPr>
      </p:pic>
    </p:spTree>
    <p:extLst>
      <p:ext uri="{BB962C8B-B14F-4D97-AF65-F5344CB8AC3E}">
        <p14:creationId xmlns:p14="http://schemas.microsoft.com/office/powerpoint/2010/main" val="290860436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pension_tacksida">
    <p:spTree>
      <p:nvGrpSpPr>
        <p:cNvPr id="1" name=""/>
        <p:cNvGrpSpPr/>
        <p:nvPr/>
      </p:nvGrpSpPr>
      <p:grpSpPr>
        <a:xfrm>
          <a:off x="0" y="0"/>
          <a:ext cx="0" cy="0"/>
          <a:chOff x="0" y="0"/>
          <a:chExt cx="0" cy="0"/>
        </a:xfrm>
      </p:grpSpPr>
      <p:pic>
        <p:nvPicPr>
          <p:cNvPr id="7" name="Bildobjekt 6" descr="En bild som visar text, klocka&#10;&#10;Automatiskt genererad beskrivning">
            <a:extLst>
              <a:ext uri="{FF2B5EF4-FFF2-40B4-BE49-F238E27FC236}">
                <a16:creationId xmlns:a16="http://schemas.microsoft.com/office/drawing/2014/main" id="{C98CC935-F956-AA87-223F-80DF4A457892}"/>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3962398"/>
            <a:ext cx="12192000" cy="2895601"/>
          </a:xfrm>
          <a:prstGeom prst="rect">
            <a:avLst/>
          </a:prstGeom>
        </p:spPr>
      </p:pic>
      <p:sp>
        <p:nvSpPr>
          <p:cNvPr id="2" name="Rubrik 1">
            <a:extLst>
              <a:ext uri="{FF2B5EF4-FFF2-40B4-BE49-F238E27FC236}">
                <a16:creationId xmlns:a16="http://schemas.microsoft.com/office/drawing/2014/main" id="{2CE70E46-123C-582A-8E95-750418603968}"/>
              </a:ext>
            </a:extLst>
          </p:cNvPr>
          <p:cNvSpPr>
            <a:spLocks noGrp="1"/>
          </p:cNvSpPr>
          <p:nvPr>
            <p:ph type="ctrTitle" hasCustomPrompt="1"/>
          </p:nvPr>
        </p:nvSpPr>
        <p:spPr>
          <a:xfrm>
            <a:off x="1044489" y="1389184"/>
            <a:ext cx="9144000" cy="1086443"/>
          </a:xfrm>
        </p:spPr>
        <p:txBody>
          <a:bodyPr anchor="t"/>
          <a:lstStyle>
            <a:lvl1pPr algn="l">
              <a:defRPr sz="6000">
                <a:solidFill>
                  <a:srgbClr val="BE3E69"/>
                </a:solidFill>
              </a:defRPr>
            </a:lvl1pPr>
          </a:lstStyle>
          <a:p>
            <a:r>
              <a:rPr lang="sv-SE" dirty="0"/>
              <a:t>Tack!</a:t>
            </a:r>
          </a:p>
        </p:txBody>
      </p:sp>
      <p:sp>
        <p:nvSpPr>
          <p:cNvPr id="3" name="Underrubrik 2">
            <a:extLst>
              <a:ext uri="{FF2B5EF4-FFF2-40B4-BE49-F238E27FC236}">
                <a16:creationId xmlns:a16="http://schemas.microsoft.com/office/drawing/2014/main" id="{DC82ADE2-6FBD-F173-66D3-B118AF906123}"/>
              </a:ext>
            </a:extLst>
          </p:cNvPr>
          <p:cNvSpPr>
            <a:spLocks noGrp="1"/>
          </p:cNvSpPr>
          <p:nvPr>
            <p:ph type="subTitle" idx="1" hasCustomPrompt="1"/>
          </p:nvPr>
        </p:nvSpPr>
        <p:spPr>
          <a:xfrm>
            <a:off x="1044489" y="2475627"/>
            <a:ext cx="9144000" cy="1655762"/>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spcBef>
                <a:spcPts val="0"/>
              </a:spcBef>
            </a:pPr>
            <a:r>
              <a:rPr lang="sv-SE" sz="2000" b="1" dirty="0"/>
              <a:t>Kontakt: </a:t>
            </a:r>
          </a:p>
          <a:p>
            <a:pPr>
              <a:spcBef>
                <a:spcPts val="0"/>
              </a:spcBef>
            </a:pPr>
            <a:r>
              <a:rPr lang="sv-SE" sz="2000" dirty="0"/>
              <a:t>Namn Förnamn</a:t>
            </a:r>
          </a:p>
          <a:p>
            <a:pPr>
              <a:spcBef>
                <a:spcPts val="0"/>
              </a:spcBef>
            </a:pPr>
            <a:r>
              <a:rPr lang="sv-SE" sz="2000" dirty="0" err="1"/>
              <a:t>namn.fornamn@foretag.se</a:t>
            </a:r>
            <a:endParaRPr lang="sv-SE" sz="2000" dirty="0"/>
          </a:p>
        </p:txBody>
      </p:sp>
      <p:pic>
        <p:nvPicPr>
          <p:cNvPr id="4" name="Bildobjekt 3">
            <a:extLst>
              <a:ext uri="{FF2B5EF4-FFF2-40B4-BE49-F238E27FC236}">
                <a16:creationId xmlns:a16="http://schemas.microsoft.com/office/drawing/2014/main" id="{19AC827F-194A-435A-CB0E-846974C963FD}"/>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739718" y="0"/>
            <a:ext cx="1452282" cy="1851818"/>
          </a:xfrm>
          <a:prstGeom prst="rect">
            <a:avLst/>
          </a:prstGeom>
        </p:spPr>
      </p:pic>
    </p:spTree>
    <p:extLst>
      <p:ext uri="{BB962C8B-B14F-4D97-AF65-F5344CB8AC3E}">
        <p14:creationId xmlns:p14="http://schemas.microsoft.com/office/powerpoint/2010/main" val="424557672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ension_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286548125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ension_punktlistor">
    <p:spTree>
      <p:nvGrpSpPr>
        <p:cNvPr id="1" name=""/>
        <p:cNvGrpSpPr/>
        <p:nvPr/>
      </p:nvGrpSpPr>
      <p:grpSpPr>
        <a:xfrm>
          <a:off x="0" y="0"/>
          <a:ext cx="0" cy="0"/>
          <a:chOff x="0" y="0"/>
          <a:chExt cx="0" cy="0"/>
        </a:xfrm>
      </p:grpSpPr>
      <p:pic>
        <p:nvPicPr>
          <p:cNvPr id="6" name="Bildobjekt 5">
            <a:extLst>
              <a:ext uri="{FF2B5EF4-FFF2-40B4-BE49-F238E27FC236}">
                <a16:creationId xmlns:a16="http://schemas.microsoft.com/office/drawing/2014/main" id="{ABAE74FC-B30F-CD02-13B8-C6151512062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620" y="5017154"/>
            <a:ext cx="4533900" cy="1844570"/>
          </a:xfrm>
          <a:prstGeom prst="rect">
            <a:avLst/>
          </a:prstGeom>
        </p:spPr>
      </p:pic>
      <p:sp>
        <p:nvSpPr>
          <p:cNvPr id="2" name="Rubrik 1">
            <a:extLst>
              <a:ext uri="{FF2B5EF4-FFF2-40B4-BE49-F238E27FC236}">
                <a16:creationId xmlns:a16="http://schemas.microsoft.com/office/drawing/2014/main" id="{0CDD9E91-F2C7-6C8C-0AE9-728A296ECD04}"/>
              </a:ext>
            </a:extLst>
          </p:cNvPr>
          <p:cNvSpPr>
            <a:spLocks noGrp="1"/>
          </p:cNvSpPr>
          <p:nvPr>
            <p:ph type="title" hasCustomPrompt="1"/>
          </p:nvPr>
        </p:nvSpPr>
        <p:spPr/>
        <p:txBody>
          <a:bodyPr anchor="t" anchorCtr="0"/>
          <a:lstStyle/>
          <a:p>
            <a:r>
              <a:rPr lang="sv-SE" dirty="0"/>
              <a:t>KLICKA HÄR FÖR ATT ÄNDRA MALL FÖR RUBRIKFORMAT</a:t>
            </a:r>
          </a:p>
        </p:txBody>
      </p:sp>
      <p:sp>
        <p:nvSpPr>
          <p:cNvPr id="3" name="Platshållare för innehåll 2">
            <a:extLst>
              <a:ext uri="{FF2B5EF4-FFF2-40B4-BE49-F238E27FC236}">
                <a16:creationId xmlns:a16="http://schemas.microsoft.com/office/drawing/2014/main" id="{7F6553DB-62FB-65DB-80DD-B2320FF6391A}"/>
              </a:ext>
            </a:extLst>
          </p:cNvPr>
          <p:cNvSpPr>
            <a:spLocks noGrp="1"/>
          </p:cNvSpPr>
          <p:nvPr>
            <p:ph idx="1"/>
          </p:nvPr>
        </p:nvSpPr>
        <p:spPr>
          <a:xfrm>
            <a:off x="593586" y="1817022"/>
            <a:ext cx="5118100" cy="4351338"/>
          </a:xfrm>
        </p:spPr>
        <p:txBody>
          <a:bodyPr>
            <a:noAutofit/>
          </a:bodyPr>
          <a:lstStyle>
            <a:lvl1pPr>
              <a:defRPr sz="2000"/>
            </a:lvl1pPr>
            <a:lvl2pPr>
              <a:defRPr sz="1800"/>
            </a:lvl2pPr>
            <a:lvl3pPr>
              <a:defRPr sz="1600"/>
            </a:lvl3pPr>
            <a:lvl4pPr>
              <a:defRPr sz="1400"/>
            </a:lvl4pPr>
            <a:lvl5pPr>
              <a:defRPr sz="12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2">
            <a:extLst>
              <a:ext uri="{FF2B5EF4-FFF2-40B4-BE49-F238E27FC236}">
                <a16:creationId xmlns:a16="http://schemas.microsoft.com/office/drawing/2014/main" id="{3CC04F58-6A76-67D4-11CC-865F962571A6}"/>
              </a:ext>
            </a:extLst>
          </p:cNvPr>
          <p:cNvSpPr>
            <a:spLocks noGrp="1"/>
          </p:cNvSpPr>
          <p:nvPr>
            <p:ph idx="10"/>
          </p:nvPr>
        </p:nvSpPr>
        <p:spPr>
          <a:xfrm>
            <a:off x="6108028" y="1817022"/>
            <a:ext cx="5118100" cy="4351338"/>
          </a:xfrm>
        </p:spPr>
        <p:txBody>
          <a:bodyPr>
            <a:noAutofit/>
          </a:bodyPr>
          <a:lstStyle>
            <a:lvl1pPr>
              <a:defRPr sz="2000"/>
            </a:lvl1pPr>
            <a:lvl2pPr>
              <a:defRPr sz="1800"/>
            </a:lvl2pPr>
            <a:lvl3pPr>
              <a:defRPr sz="1600"/>
            </a:lvl3pPr>
            <a:lvl4pPr>
              <a:defRPr sz="1400"/>
            </a:lvl4pPr>
            <a:lvl5pPr>
              <a:defRPr sz="12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cxnSp>
        <p:nvCxnSpPr>
          <p:cNvPr id="11" name="Rak 10">
            <a:extLst>
              <a:ext uri="{FF2B5EF4-FFF2-40B4-BE49-F238E27FC236}">
                <a16:creationId xmlns:a16="http://schemas.microsoft.com/office/drawing/2014/main" id="{C70B733E-AD67-1584-AC93-693DFC3A2241}"/>
              </a:ext>
            </a:extLst>
          </p:cNvPr>
          <p:cNvCxnSpPr>
            <a:cxnSpLocks/>
          </p:cNvCxnSpPr>
          <p:nvPr userDrawn="1"/>
        </p:nvCxnSpPr>
        <p:spPr>
          <a:xfrm>
            <a:off x="717550" y="1131277"/>
            <a:ext cx="10339070" cy="0"/>
          </a:xfrm>
          <a:prstGeom prst="line">
            <a:avLst/>
          </a:prstGeom>
          <a:ln w="19050">
            <a:solidFill>
              <a:srgbClr val="BE3E69"/>
            </a:solidFill>
          </a:ln>
        </p:spPr>
        <p:style>
          <a:lnRef idx="1">
            <a:schemeClr val="accent1"/>
          </a:lnRef>
          <a:fillRef idx="0">
            <a:schemeClr val="accent1"/>
          </a:fillRef>
          <a:effectRef idx="0">
            <a:schemeClr val="accent1"/>
          </a:effectRef>
          <a:fontRef idx="minor">
            <a:schemeClr val="tx1"/>
          </a:fontRef>
        </p:style>
      </p:cxnSp>
      <p:sp>
        <p:nvSpPr>
          <p:cNvPr id="7" name="Platshållare för text 6">
            <a:extLst>
              <a:ext uri="{FF2B5EF4-FFF2-40B4-BE49-F238E27FC236}">
                <a16:creationId xmlns:a16="http://schemas.microsoft.com/office/drawing/2014/main" id="{74808FA7-FE55-1719-A320-B65887C58574}"/>
              </a:ext>
            </a:extLst>
          </p:cNvPr>
          <p:cNvSpPr>
            <a:spLocks noGrp="1"/>
          </p:cNvSpPr>
          <p:nvPr>
            <p:ph type="body" sz="quarter" idx="11" hasCustomPrompt="1"/>
          </p:nvPr>
        </p:nvSpPr>
        <p:spPr>
          <a:xfrm>
            <a:off x="809624" y="6407151"/>
            <a:ext cx="3432498" cy="201993"/>
          </a:xfrm>
          <a:solidFill>
            <a:srgbClr val="BE3E69"/>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pic>
        <p:nvPicPr>
          <p:cNvPr id="10" name="Bildobjekt 9">
            <a:extLst>
              <a:ext uri="{FF2B5EF4-FFF2-40B4-BE49-F238E27FC236}">
                <a16:creationId xmlns:a16="http://schemas.microsoft.com/office/drawing/2014/main" id="{940B5ADF-BCA8-ADD5-6841-BDEC4AA9A8B4}"/>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739718" y="0"/>
            <a:ext cx="1452282" cy="1851818"/>
          </a:xfrm>
          <a:prstGeom prst="rect">
            <a:avLst/>
          </a:prstGeom>
        </p:spPr>
      </p:pic>
    </p:spTree>
    <p:extLst>
      <p:ext uri="{BB962C8B-B14F-4D97-AF65-F5344CB8AC3E}">
        <p14:creationId xmlns:p14="http://schemas.microsoft.com/office/powerpoint/2010/main" val="249312400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ension_agenda">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CDD9E91-F2C7-6C8C-0AE9-728A296ECD04}"/>
              </a:ext>
            </a:extLst>
          </p:cNvPr>
          <p:cNvSpPr>
            <a:spLocks noGrp="1"/>
          </p:cNvSpPr>
          <p:nvPr>
            <p:ph type="title" hasCustomPrompt="1"/>
          </p:nvPr>
        </p:nvSpPr>
        <p:spPr/>
        <p:txBody>
          <a:bodyPr anchor="t" anchorCtr="0"/>
          <a:lstStyle/>
          <a:p>
            <a:r>
              <a:rPr lang="sv-SE" dirty="0"/>
              <a:t>KLICKA HÄR FÖR ATT ÄNDRA MALL FÖR RUBRIKFORMAT</a:t>
            </a:r>
          </a:p>
        </p:txBody>
      </p:sp>
      <p:sp>
        <p:nvSpPr>
          <p:cNvPr id="14" name="Platshållare för tabell 13">
            <a:extLst>
              <a:ext uri="{FF2B5EF4-FFF2-40B4-BE49-F238E27FC236}">
                <a16:creationId xmlns:a16="http://schemas.microsoft.com/office/drawing/2014/main" id="{92D0884F-9497-513D-38DA-A40C2F04A3C3}"/>
              </a:ext>
            </a:extLst>
          </p:cNvPr>
          <p:cNvSpPr>
            <a:spLocks noGrp="1"/>
          </p:cNvSpPr>
          <p:nvPr>
            <p:ph type="tbl" sz="quarter" idx="12"/>
          </p:nvPr>
        </p:nvSpPr>
        <p:spPr>
          <a:xfrm>
            <a:off x="720725" y="1871663"/>
            <a:ext cx="10396538" cy="3074987"/>
          </a:xfrm>
        </p:spPr>
        <p:txBody>
          <a:bodyPr/>
          <a:lstStyle/>
          <a:p>
            <a:r>
              <a:rPr lang="sv-SE"/>
              <a:t>Klicka på ikonen för att lägga till en tabell</a:t>
            </a:r>
            <a:endParaRPr lang="sv-SE" dirty="0"/>
          </a:p>
        </p:txBody>
      </p:sp>
      <p:pic>
        <p:nvPicPr>
          <p:cNvPr id="10" name="Bildobjekt 9">
            <a:extLst>
              <a:ext uri="{FF2B5EF4-FFF2-40B4-BE49-F238E27FC236}">
                <a16:creationId xmlns:a16="http://schemas.microsoft.com/office/drawing/2014/main" id="{DD46C013-71B8-C134-7CEE-2F0D809A588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620" y="5017154"/>
            <a:ext cx="4533900" cy="1844570"/>
          </a:xfrm>
          <a:prstGeom prst="rect">
            <a:avLst/>
          </a:prstGeom>
        </p:spPr>
      </p:pic>
      <p:cxnSp>
        <p:nvCxnSpPr>
          <p:cNvPr id="11" name="Rak 10">
            <a:extLst>
              <a:ext uri="{FF2B5EF4-FFF2-40B4-BE49-F238E27FC236}">
                <a16:creationId xmlns:a16="http://schemas.microsoft.com/office/drawing/2014/main" id="{9686483A-6F6C-778E-7214-473F525A8B90}"/>
              </a:ext>
            </a:extLst>
          </p:cNvPr>
          <p:cNvCxnSpPr>
            <a:cxnSpLocks/>
          </p:cNvCxnSpPr>
          <p:nvPr userDrawn="1"/>
        </p:nvCxnSpPr>
        <p:spPr>
          <a:xfrm>
            <a:off x="717550" y="1131277"/>
            <a:ext cx="10339070" cy="0"/>
          </a:xfrm>
          <a:prstGeom prst="line">
            <a:avLst/>
          </a:prstGeom>
          <a:ln w="19050">
            <a:solidFill>
              <a:srgbClr val="BE3E69"/>
            </a:solidFill>
          </a:ln>
        </p:spPr>
        <p:style>
          <a:lnRef idx="1">
            <a:schemeClr val="accent1"/>
          </a:lnRef>
          <a:fillRef idx="0">
            <a:schemeClr val="accent1"/>
          </a:fillRef>
          <a:effectRef idx="0">
            <a:schemeClr val="accent1"/>
          </a:effectRef>
          <a:fontRef idx="minor">
            <a:schemeClr val="tx1"/>
          </a:fontRef>
        </p:style>
      </p:cxnSp>
      <p:sp>
        <p:nvSpPr>
          <p:cNvPr id="12" name="Platshållare för text 6">
            <a:extLst>
              <a:ext uri="{FF2B5EF4-FFF2-40B4-BE49-F238E27FC236}">
                <a16:creationId xmlns:a16="http://schemas.microsoft.com/office/drawing/2014/main" id="{C15C0740-7D9B-2059-5F63-9D62435CF03F}"/>
              </a:ext>
            </a:extLst>
          </p:cNvPr>
          <p:cNvSpPr>
            <a:spLocks noGrp="1"/>
          </p:cNvSpPr>
          <p:nvPr>
            <p:ph type="body" sz="quarter" idx="11" hasCustomPrompt="1"/>
          </p:nvPr>
        </p:nvSpPr>
        <p:spPr>
          <a:xfrm>
            <a:off x="809624" y="6407151"/>
            <a:ext cx="3432498" cy="201993"/>
          </a:xfrm>
          <a:solidFill>
            <a:srgbClr val="BE3E69"/>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pic>
        <p:nvPicPr>
          <p:cNvPr id="13" name="Bildobjekt 12">
            <a:extLst>
              <a:ext uri="{FF2B5EF4-FFF2-40B4-BE49-F238E27FC236}">
                <a16:creationId xmlns:a16="http://schemas.microsoft.com/office/drawing/2014/main" id="{3D75CD59-A3FF-7DD5-3B7A-C1894559F486}"/>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739718" y="0"/>
            <a:ext cx="1452282" cy="1851818"/>
          </a:xfrm>
          <a:prstGeom prst="rect">
            <a:avLst/>
          </a:prstGeom>
        </p:spPr>
      </p:pic>
    </p:spTree>
    <p:extLst>
      <p:ext uri="{BB962C8B-B14F-4D97-AF65-F5344CB8AC3E}">
        <p14:creationId xmlns:p14="http://schemas.microsoft.com/office/powerpoint/2010/main" val="145945050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ension_bild_ver1_punktlista">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767AB68D-6E63-2F8F-CBEB-0175BD7478BD}"/>
              </a:ext>
            </a:extLst>
          </p:cNvPr>
          <p:cNvSpPr/>
          <p:nvPr userDrawn="1"/>
        </p:nvSpPr>
        <p:spPr>
          <a:xfrm>
            <a:off x="7859330" y="322155"/>
            <a:ext cx="3960000" cy="3960000"/>
          </a:xfrm>
          <a:prstGeom prst="rect">
            <a:avLst/>
          </a:prstGeom>
          <a:solidFill>
            <a:srgbClr val="BE3E6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E8A73186-FC59-7909-1E2C-447691E107F1}"/>
              </a:ext>
            </a:extLst>
          </p:cNvPr>
          <p:cNvSpPr>
            <a:spLocks noGrp="1"/>
          </p:cNvSpPr>
          <p:nvPr>
            <p:ph type="title" hasCustomPrompt="1"/>
          </p:nvPr>
        </p:nvSpPr>
        <p:spPr>
          <a:xfrm>
            <a:off x="598516" y="626020"/>
            <a:ext cx="5765800" cy="1325563"/>
          </a:xfrm>
        </p:spPr>
        <p:txBody>
          <a:bodyPr anchor="t" anchorCtr="0"/>
          <a:lstStyle>
            <a:lvl1pPr>
              <a:defRPr sz="3000"/>
            </a:lvl1pPr>
          </a:lstStyle>
          <a:p>
            <a:r>
              <a:rPr lang="sv-SE" dirty="0"/>
              <a:t>KLICKA HÄR FÖR ATT ÄNDRA MALL FÖR RUBRIKFORMAT</a:t>
            </a:r>
          </a:p>
        </p:txBody>
      </p:sp>
      <p:sp>
        <p:nvSpPr>
          <p:cNvPr id="3" name="Platshållare för innehåll 2">
            <a:extLst>
              <a:ext uri="{FF2B5EF4-FFF2-40B4-BE49-F238E27FC236}">
                <a16:creationId xmlns:a16="http://schemas.microsoft.com/office/drawing/2014/main" id="{C96C0185-FB16-31C8-9DE4-1678F8FFF7C8}"/>
              </a:ext>
            </a:extLst>
          </p:cNvPr>
          <p:cNvSpPr>
            <a:spLocks noGrp="1"/>
          </p:cNvSpPr>
          <p:nvPr>
            <p:ph idx="1"/>
          </p:nvPr>
        </p:nvSpPr>
        <p:spPr>
          <a:xfrm>
            <a:off x="592692" y="1812925"/>
            <a:ext cx="5118100" cy="4351338"/>
          </a:xfrm>
        </p:spPr>
        <p:txBody>
          <a:bodyPr>
            <a:noAutofit/>
          </a:bodyPr>
          <a:lstStyle>
            <a:lvl1pPr>
              <a:defRPr sz="2000"/>
            </a:lvl1pPr>
            <a:lvl2pPr>
              <a:defRPr sz="1800"/>
            </a:lvl2pPr>
            <a:lvl3pPr>
              <a:defRPr sz="1600"/>
            </a:lvl3pPr>
            <a:lvl4pPr>
              <a:defRPr sz="1400"/>
            </a:lvl4pPr>
            <a:lvl5pPr>
              <a:defRPr sz="12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0" name="Platshållare för bild 9">
            <a:extLst>
              <a:ext uri="{FF2B5EF4-FFF2-40B4-BE49-F238E27FC236}">
                <a16:creationId xmlns:a16="http://schemas.microsoft.com/office/drawing/2014/main" id="{4C2FFB19-5838-DEFD-7B21-0E560B947BF4}"/>
              </a:ext>
            </a:extLst>
          </p:cNvPr>
          <p:cNvSpPr>
            <a:spLocks noGrp="1"/>
          </p:cNvSpPr>
          <p:nvPr>
            <p:ph type="pic" sz="quarter" idx="13"/>
          </p:nvPr>
        </p:nvSpPr>
        <p:spPr>
          <a:xfrm>
            <a:off x="6445250" y="620196"/>
            <a:ext cx="5075025" cy="5283200"/>
          </a:xfrm>
          <a:solidFill>
            <a:schemeClr val="bg2">
              <a:lumMod val="90000"/>
            </a:schemeClr>
          </a:solidFill>
        </p:spPr>
        <p:txBody>
          <a:bodyPr anchor="t" anchorCtr="0">
            <a:noAutofit/>
          </a:bodyPr>
          <a:lstStyle>
            <a:lvl1pPr marL="0" indent="0" algn="ctr">
              <a:buFontTx/>
              <a:buNone/>
              <a:defRPr sz="1000"/>
            </a:lvl1pPr>
          </a:lstStyle>
          <a:p>
            <a:r>
              <a:rPr lang="sv-SE"/>
              <a:t>Klicka på ikonen för att lägga till en bild</a:t>
            </a:r>
            <a:endParaRPr lang="sv-SE" dirty="0"/>
          </a:p>
        </p:txBody>
      </p:sp>
      <p:pic>
        <p:nvPicPr>
          <p:cNvPr id="5" name="Bildobjekt 4">
            <a:extLst>
              <a:ext uri="{FF2B5EF4-FFF2-40B4-BE49-F238E27FC236}">
                <a16:creationId xmlns:a16="http://schemas.microsoft.com/office/drawing/2014/main" id="{3469259C-0254-D79E-A606-79764E995F6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620" y="5017154"/>
            <a:ext cx="4533900" cy="1844570"/>
          </a:xfrm>
          <a:prstGeom prst="rect">
            <a:avLst/>
          </a:prstGeom>
        </p:spPr>
      </p:pic>
      <p:sp>
        <p:nvSpPr>
          <p:cNvPr id="6" name="Platshållare för text 6">
            <a:extLst>
              <a:ext uri="{FF2B5EF4-FFF2-40B4-BE49-F238E27FC236}">
                <a16:creationId xmlns:a16="http://schemas.microsoft.com/office/drawing/2014/main" id="{753ED751-27C3-FA31-33A2-A8FDB7EC7DAC}"/>
              </a:ext>
            </a:extLst>
          </p:cNvPr>
          <p:cNvSpPr>
            <a:spLocks noGrp="1"/>
          </p:cNvSpPr>
          <p:nvPr>
            <p:ph type="body" sz="quarter" idx="11" hasCustomPrompt="1"/>
          </p:nvPr>
        </p:nvSpPr>
        <p:spPr>
          <a:xfrm>
            <a:off x="809624" y="6407151"/>
            <a:ext cx="3432498" cy="201993"/>
          </a:xfrm>
          <a:solidFill>
            <a:srgbClr val="BE3E69"/>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spTree>
    <p:extLst>
      <p:ext uri="{BB962C8B-B14F-4D97-AF65-F5344CB8AC3E}">
        <p14:creationId xmlns:p14="http://schemas.microsoft.com/office/powerpoint/2010/main" val="367207038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ension_bildver2_punktlista">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D562DCA4-78A2-6AED-3CBB-67F1FE10917A}"/>
              </a:ext>
            </a:extLst>
          </p:cNvPr>
          <p:cNvSpPr/>
          <p:nvPr userDrawn="1"/>
        </p:nvSpPr>
        <p:spPr>
          <a:xfrm>
            <a:off x="7861954" y="2241971"/>
            <a:ext cx="3960000" cy="3960000"/>
          </a:xfrm>
          <a:prstGeom prst="rect">
            <a:avLst/>
          </a:prstGeom>
          <a:solidFill>
            <a:srgbClr val="BE3E6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E8A73186-FC59-7909-1E2C-447691E107F1}"/>
              </a:ext>
            </a:extLst>
          </p:cNvPr>
          <p:cNvSpPr>
            <a:spLocks noGrp="1"/>
          </p:cNvSpPr>
          <p:nvPr>
            <p:ph type="title" hasCustomPrompt="1"/>
          </p:nvPr>
        </p:nvSpPr>
        <p:spPr>
          <a:xfrm>
            <a:off x="598516" y="626020"/>
            <a:ext cx="5765800" cy="1325563"/>
          </a:xfrm>
        </p:spPr>
        <p:txBody>
          <a:bodyPr anchor="t" anchorCtr="0"/>
          <a:lstStyle>
            <a:lvl1pPr>
              <a:defRPr sz="3000"/>
            </a:lvl1pPr>
          </a:lstStyle>
          <a:p>
            <a:r>
              <a:rPr lang="sv-SE" dirty="0"/>
              <a:t>KLICKA HÄR FÖR ATT ÄNDRA MALL FÖR RUBRIKFORMAT</a:t>
            </a:r>
          </a:p>
        </p:txBody>
      </p:sp>
      <p:sp>
        <p:nvSpPr>
          <p:cNvPr id="3" name="Platshållare för innehåll 2">
            <a:extLst>
              <a:ext uri="{FF2B5EF4-FFF2-40B4-BE49-F238E27FC236}">
                <a16:creationId xmlns:a16="http://schemas.microsoft.com/office/drawing/2014/main" id="{C96C0185-FB16-31C8-9DE4-1678F8FFF7C8}"/>
              </a:ext>
            </a:extLst>
          </p:cNvPr>
          <p:cNvSpPr>
            <a:spLocks noGrp="1"/>
          </p:cNvSpPr>
          <p:nvPr>
            <p:ph idx="1"/>
          </p:nvPr>
        </p:nvSpPr>
        <p:spPr>
          <a:xfrm>
            <a:off x="592692" y="1812925"/>
            <a:ext cx="5118100" cy="4351338"/>
          </a:xfrm>
        </p:spPr>
        <p:txBody>
          <a:bodyPr>
            <a:noAutofit/>
          </a:bodyPr>
          <a:lstStyle>
            <a:lvl1pPr>
              <a:defRPr sz="2000"/>
            </a:lvl1pPr>
            <a:lvl2pPr>
              <a:defRPr sz="1800"/>
            </a:lvl2pPr>
            <a:lvl3pPr>
              <a:defRPr sz="1600"/>
            </a:lvl3pPr>
            <a:lvl4pPr>
              <a:defRPr sz="1400"/>
            </a:lvl4pPr>
            <a:lvl5pPr>
              <a:defRPr sz="12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0" name="Platshållare för bild 9">
            <a:extLst>
              <a:ext uri="{FF2B5EF4-FFF2-40B4-BE49-F238E27FC236}">
                <a16:creationId xmlns:a16="http://schemas.microsoft.com/office/drawing/2014/main" id="{4C2FFB19-5838-DEFD-7B21-0E560B947BF4}"/>
              </a:ext>
            </a:extLst>
          </p:cNvPr>
          <p:cNvSpPr>
            <a:spLocks noGrp="1"/>
          </p:cNvSpPr>
          <p:nvPr>
            <p:ph type="pic" sz="quarter" idx="13"/>
          </p:nvPr>
        </p:nvSpPr>
        <p:spPr>
          <a:xfrm>
            <a:off x="6445250" y="620196"/>
            <a:ext cx="5075025" cy="5283200"/>
          </a:xfrm>
          <a:solidFill>
            <a:schemeClr val="bg2">
              <a:lumMod val="90000"/>
            </a:schemeClr>
          </a:solidFill>
        </p:spPr>
        <p:txBody>
          <a:bodyPr anchor="t" anchorCtr="0">
            <a:noAutofit/>
          </a:bodyPr>
          <a:lstStyle>
            <a:lvl1pPr marL="0" indent="0" algn="ctr">
              <a:buFontTx/>
              <a:buNone/>
              <a:defRPr sz="1000"/>
            </a:lvl1pPr>
          </a:lstStyle>
          <a:p>
            <a:r>
              <a:rPr lang="sv-SE"/>
              <a:t>Klicka på ikonen för att lägga till en bild</a:t>
            </a:r>
            <a:endParaRPr lang="sv-SE" dirty="0"/>
          </a:p>
        </p:txBody>
      </p:sp>
      <p:pic>
        <p:nvPicPr>
          <p:cNvPr id="5" name="Bildobjekt 4">
            <a:extLst>
              <a:ext uri="{FF2B5EF4-FFF2-40B4-BE49-F238E27FC236}">
                <a16:creationId xmlns:a16="http://schemas.microsoft.com/office/drawing/2014/main" id="{0D68CAC9-DBE9-864C-9357-75C293D6E1C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620" y="5017154"/>
            <a:ext cx="4533900" cy="1844570"/>
          </a:xfrm>
          <a:prstGeom prst="rect">
            <a:avLst/>
          </a:prstGeom>
        </p:spPr>
      </p:pic>
      <p:sp>
        <p:nvSpPr>
          <p:cNvPr id="7" name="Platshållare för text 6">
            <a:extLst>
              <a:ext uri="{FF2B5EF4-FFF2-40B4-BE49-F238E27FC236}">
                <a16:creationId xmlns:a16="http://schemas.microsoft.com/office/drawing/2014/main" id="{CB36777E-5233-A020-7CAC-B198C83C0660}"/>
              </a:ext>
            </a:extLst>
          </p:cNvPr>
          <p:cNvSpPr>
            <a:spLocks noGrp="1"/>
          </p:cNvSpPr>
          <p:nvPr>
            <p:ph type="body" sz="quarter" idx="11" hasCustomPrompt="1"/>
          </p:nvPr>
        </p:nvSpPr>
        <p:spPr>
          <a:xfrm>
            <a:off x="809624" y="6407151"/>
            <a:ext cx="3432498" cy="201993"/>
          </a:xfrm>
          <a:solidFill>
            <a:srgbClr val="BE3E69"/>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spTree>
    <p:extLst>
      <p:ext uri="{BB962C8B-B14F-4D97-AF65-F5344CB8AC3E}">
        <p14:creationId xmlns:p14="http://schemas.microsoft.com/office/powerpoint/2010/main" val="382735205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ension_diagram">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CDD9E91-F2C7-6C8C-0AE9-728A296ECD04}"/>
              </a:ext>
            </a:extLst>
          </p:cNvPr>
          <p:cNvSpPr>
            <a:spLocks noGrp="1"/>
          </p:cNvSpPr>
          <p:nvPr>
            <p:ph type="title" hasCustomPrompt="1"/>
          </p:nvPr>
        </p:nvSpPr>
        <p:spPr/>
        <p:txBody>
          <a:bodyPr anchor="t" anchorCtr="0"/>
          <a:lstStyle/>
          <a:p>
            <a:r>
              <a:rPr lang="sv-SE" dirty="0"/>
              <a:t>KLICKA HÄR FÖR ATT ÄNDRA MALL FÖR RUBRIKFORMAT</a:t>
            </a:r>
          </a:p>
        </p:txBody>
      </p:sp>
      <p:sp>
        <p:nvSpPr>
          <p:cNvPr id="11" name="Platshållare för diagram 10">
            <a:extLst>
              <a:ext uri="{FF2B5EF4-FFF2-40B4-BE49-F238E27FC236}">
                <a16:creationId xmlns:a16="http://schemas.microsoft.com/office/drawing/2014/main" id="{6DE5C4E8-5DB1-CA6D-F9DC-1630381B0050}"/>
              </a:ext>
            </a:extLst>
          </p:cNvPr>
          <p:cNvSpPr>
            <a:spLocks noGrp="1"/>
          </p:cNvSpPr>
          <p:nvPr>
            <p:ph type="chart" sz="quarter" idx="10"/>
          </p:nvPr>
        </p:nvSpPr>
        <p:spPr>
          <a:xfrm>
            <a:off x="605653" y="1800248"/>
            <a:ext cx="4257509" cy="2852738"/>
          </a:xfrm>
        </p:spPr>
        <p:txBody>
          <a:bodyPr/>
          <a:lstStyle/>
          <a:p>
            <a:r>
              <a:rPr lang="sv-SE"/>
              <a:t>Klicka på ikonen för att lägga till ett diagram</a:t>
            </a:r>
            <a:endParaRPr lang="sv-SE" dirty="0"/>
          </a:p>
        </p:txBody>
      </p:sp>
      <p:sp>
        <p:nvSpPr>
          <p:cNvPr id="13" name="Platshållare för diagram 12">
            <a:extLst>
              <a:ext uri="{FF2B5EF4-FFF2-40B4-BE49-F238E27FC236}">
                <a16:creationId xmlns:a16="http://schemas.microsoft.com/office/drawing/2014/main" id="{5FB2747E-95C8-B808-304D-F3426CD49AA6}"/>
              </a:ext>
            </a:extLst>
          </p:cNvPr>
          <p:cNvSpPr>
            <a:spLocks noGrp="1"/>
          </p:cNvSpPr>
          <p:nvPr>
            <p:ph type="chart" sz="quarter" idx="11"/>
          </p:nvPr>
        </p:nvSpPr>
        <p:spPr>
          <a:xfrm>
            <a:off x="6165141" y="1800540"/>
            <a:ext cx="4411663" cy="2794000"/>
          </a:xfrm>
        </p:spPr>
        <p:txBody>
          <a:bodyPr/>
          <a:lstStyle/>
          <a:p>
            <a:r>
              <a:rPr lang="sv-SE"/>
              <a:t>Klicka på ikonen för att lägga till ett diagram</a:t>
            </a:r>
            <a:endParaRPr lang="sv-SE" dirty="0"/>
          </a:p>
        </p:txBody>
      </p:sp>
      <p:pic>
        <p:nvPicPr>
          <p:cNvPr id="6" name="Bildobjekt 5">
            <a:extLst>
              <a:ext uri="{FF2B5EF4-FFF2-40B4-BE49-F238E27FC236}">
                <a16:creationId xmlns:a16="http://schemas.microsoft.com/office/drawing/2014/main" id="{EB086C14-EA81-B556-91F4-10786A8ABF3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620" y="5017154"/>
            <a:ext cx="4533900" cy="1844570"/>
          </a:xfrm>
          <a:prstGeom prst="rect">
            <a:avLst/>
          </a:prstGeom>
        </p:spPr>
      </p:pic>
      <p:cxnSp>
        <p:nvCxnSpPr>
          <p:cNvPr id="8" name="Rak 7">
            <a:extLst>
              <a:ext uri="{FF2B5EF4-FFF2-40B4-BE49-F238E27FC236}">
                <a16:creationId xmlns:a16="http://schemas.microsoft.com/office/drawing/2014/main" id="{7EFFCE48-6215-413C-1ABD-EFD7B0F0C16E}"/>
              </a:ext>
            </a:extLst>
          </p:cNvPr>
          <p:cNvCxnSpPr>
            <a:cxnSpLocks/>
          </p:cNvCxnSpPr>
          <p:nvPr userDrawn="1"/>
        </p:nvCxnSpPr>
        <p:spPr>
          <a:xfrm>
            <a:off x="717550" y="1131277"/>
            <a:ext cx="10339070" cy="0"/>
          </a:xfrm>
          <a:prstGeom prst="line">
            <a:avLst/>
          </a:prstGeom>
          <a:ln w="19050">
            <a:solidFill>
              <a:srgbClr val="BE3E69"/>
            </a:solidFill>
          </a:ln>
        </p:spPr>
        <p:style>
          <a:lnRef idx="1">
            <a:schemeClr val="accent1"/>
          </a:lnRef>
          <a:fillRef idx="0">
            <a:schemeClr val="accent1"/>
          </a:fillRef>
          <a:effectRef idx="0">
            <a:schemeClr val="accent1"/>
          </a:effectRef>
          <a:fontRef idx="minor">
            <a:schemeClr val="tx1"/>
          </a:fontRef>
        </p:style>
      </p:cxnSp>
      <p:sp>
        <p:nvSpPr>
          <p:cNvPr id="9" name="Platshållare för text 6">
            <a:extLst>
              <a:ext uri="{FF2B5EF4-FFF2-40B4-BE49-F238E27FC236}">
                <a16:creationId xmlns:a16="http://schemas.microsoft.com/office/drawing/2014/main" id="{4521FA0C-254F-0FF0-ACA3-751107823ED8}"/>
              </a:ext>
            </a:extLst>
          </p:cNvPr>
          <p:cNvSpPr>
            <a:spLocks noGrp="1"/>
          </p:cNvSpPr>
          <p:nvPr>
            <p:ph type="body" sz="quarter" idx="12" hasCustomPrompt="1"/>
          </p:nvPr>
        </p:nvSpPr>
        <p:spPr>
          <a:xfrm>
            <a:off x="809624" y="6407151"/>
            <a:ext cx="3432498" cy="201993"/>
          </a:xfrm>
          <a:solidFill>
            <a:srgbClr val="BE3E69"/>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pic>
        <p:nvPicPr>
          <p:cNvPr id="10" name="Bildobjekt 9">
            <a:extLst>
              <a:ext uri="{FF2B5EF4-FFF2-40B4-BE49-F238E27FC236}">
                <a16:creationId xmlns:a16="http://schemas.microsoft.com/office/drawing/2014/main" id="{DFF3C6F6-EE61-C9D4-D3FA-2C9CB16D6764}"/>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739718" y="0"/>
            <a:ext cx="1452282" cy="1851818"/>
          </a:xfrm>
          <a:prstGeom prst="rect">
            <a:avLst/>
          </a:prstGeom>
        </p:spPr>
      </p:pic>
    </p:spTree>
    <p:extLst>
      <p:ext uri="{BB962C8B-B14F-4D97-AF65-F5344CB8AC3E}">
        <p14:creationId xmlns:p14="http://schemas.microsoft.com/office/powerpoint/2010/main" val="3214797936"/>
      </p:ext>
    </p:extLst>
  </p:cSld>
  <p:clrMapOvr>
    <a:masterClrMapping/>
  </p:clrMapOvr>
  <p:extLst>
    <p:ext uri="{DCECCB84-F9BA-43D5-87BE-67443E8EF086}">
      <p15:sldGuideLst xmlns:p15="http://schemas.microsoft.com/office/powerpoint/2012/main">
        <p15:guide id="1" orient="horz" pos="618"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ension_tabe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CDD9E91-F2C7-6C8C-0AE9-728A296ECD04}"/>
              </a:ext>
            </a:extLst>
          </p:cNvPr>
          <p:cNvSpPr>
            <a:spLocks noGrp="1"/>
          </p:cNvSpPr>
          <p:nvPr>
            <p:ph type="title" hasCustomPrompt="1"/>
          </p:nvPr>
        </p:nvSpPr>
        <p:spPr/>
        <p:txBody>
          <a:bodyPr anchor="t" anchorCtr="0"/>
          <a:lstStyle/>
          <a:p>
            <a:r>
              <a:rPr lang="sv-SE" dirty="0"/>
              <a:t>KLICKA HÄR FÖR ATT ÄNDRA MALL FÖR RUBRIKFORMAT</a:t>
            </a:r>
          </a:p>
        </p:txBody>
      </p:sp>
      <p:sp>
        <p:nvSpPr>
          <p:cNvPr id="4" name="Platshållare för tabell 3">
            <a:extLst>
              <a:ext uri="{FF2B5EF4-FFF2-40B4-BE49-F238E27FC236}">
                <a16:creationId xmlns:a16="http://schemas.microsoft.com/office/drawing/2014/main" id="{3AA35E25-0372-F4A2-32BF-610BB7CA15FE}"/>
              </a:ext>
            </a:extLst>
          </p:cNvPr>
          <p:cNvSpPr>
            <a:spLocks noGrp="1"/>
          </p:cNvSpPr>
          <p:nvPr>
            <p:ph type="tbl" sz="quarter" idx="12"/>
          </p:nvPr>
        </p:nvSpPr>
        <p:spPr>
          <a:xfrm>
            <a:off x="601438" y="1759675"/>
            <a:ext cx="8004175" cy="3149600"/>
          </a:xfrm>
        </p:spPr>
        <p:txBody>
          <a:bodyPr/>
          <a:lstStyle/>
          <a:p>
            <a:r>
              <a:rPr lang="sv-SE"/>
              <a:t>Klicka på ikonen för att lägga till en tabell</a:t>
            </a:r>
          </a:p>
        </p:txBody>
      </p:sp>
      <p:pic>
        <p:nvPicPr>
          <p:cNvPr id="7" name="Bildobjekt 6">
            <a:extLst>
              <a:ext uri="{FF2B5EF4-FFF2-40B4-BE49-F238E27FC236}">
                <a16:creationId xmlns:a16="http://schemas.microsoft.com/office/drawing/2014/main" id="{6B4C6A67-5D00-F123-3A11-4C3E08ED32C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620" y="5017154"/>
            <a:ext cx="4533900" cy="1844570"/>
          </a:xfrm>
          <a:prstGeom prst="rect">
            <a:avLst/>
          </a:prstGeom>
        </p:spPr>
      </p:pic>
      <p:cxnSp>
        <p:nvCxnSpPr>
          <p:cNvPr id="8" name="Rak 7">
            <a:extLst>
              <a:ext uri="{FF2B5EF4-FFF2-40B4-BE49-F238E27FC236}">
                <a16:creationId xmlns:a16="http://schemas.microsoft.com/office/drawing/2014/main" id="{984255A5-2DA2-DED8-A773-CE1E10C1B1F3}"/>
              </a:ext>
            </a:extLst>
          </p:cNvPr>
          <p:cNvCxnSpPr>
            <a:cxnSpLocks/>
          </p:cNvCxnSpPr>
          <p:nvPr userDrawn="1"/>
        </p:nvCxnSpPr>
        <p:spPr>
          <a:xfrm>
            <a:off x="717550" y="1131277"/>
            <a:ext cx="10339070" cy="0"/>
          </a:xfrm>
          <a:prstGeom prst="line">
            <a:avLst/>
          </a:prstGeom>
          <a:ln w="19050">
            <a:solidFill>
              <a:srgbClr val="BE3E69"/>
            </a:solidFill>
          </a:ln>
        </p:spPr>
        <p:style>
          <a:lnRef idx="1">
            <a:schemeClr val="accent1"/>
          </a:lnRef>
          <a:fillRef idx="0">
            <a:schemeClr val="accent1"/>
          </a:fillRef>
          <a:effectRef idx="0">
            <a:schemeClr val="accent1"/>
          </a:effectRef>
          <a:fontRef idx="minor">
            <a:schemeClr val="tx1"/>
          </a:fontRef>
        </p:style>
      </p:cxnSp>
      <p:sp>
        <p:nvSpPr>
          <p:cNvPr id="10" name="Platshållare för text 6">
            <a:extLst>
              <a:ext uri="{FF2B5EF4-FFF2-40B4-BE49-F238E27FC236}">
                <a16:creationId xmlns:a16="http://schemas.microsoft.com/office/drawing/2014/main" id="{B2F5116C-17A4-0152-EAE9-0495D9C4D17E}"/>
              </a:ext>
            </a:extLst>
          </p:cNvPr>
          <p:cNvSpPr>
            <a:spLocks noGrp="1"/>
          </p:cNvSpPr>
          <p:nvPr>
            <p:ph type="body" sz="quarter" idx="11" hasCustomPrompt="1"/>
          </p:nvPr>
        </p:nvSpPr>
        <p:spPr>
          <a:xfrm>
            <a:off x="809624" y="6407151"/>
            <a:ext cx="3432498" cy="201993"/>
          </a:xfrm>
          <a:solidFill>
            <a:srgbClr val="BE3E69"/>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pic>
        <p:nvPicPr>
          <p:cNvPr id="11" name="Bildobjekt 10">
            <a:extLst>
              <a:ext uri="{FF2B5EF4-FFF2-40B4-BE49-F238E27FC236}">
                <a16:creationId xmlns:a16="http://schemas.microsoft.com/office/drawing/2014/main" id="{DA3F354B-485A-8707-C1BD-0985CA028610}"/>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739718" y="0"/>
            <a:ext cx="1452282" cy="1851818"/>
          </a:xfrm>
          <a:prstGeom prst="rect">
            <a:avLst/>
          </a:prstGeom>
        </p:spPr>
      </p:pic>
    </p:spTree>
    <p:extLst>
      <p:ext uri="{BB962C8B-B14F-4D97-AF65-F5344CB8AC3E}">
        <p14:creationId xmlns:p14="http://schemas.microsoft.com/office/powerpoint/2010/main" val="23146684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ension_färgad helsida">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0323E3AC-3CA5-FD28-B656-45F78F312E6F}"/>
              </a:ext>
            </a:extLst>
          </p:cNvPr>
          <p:cNvSpPr/>
          <p:nvPr userDrawn="1"/>
        </p:nvSpPr>
        <p:spPr>
          <a:xfrm>
            <a:off x="0" y="0"/>
            <a:ext cx="12192000" cy="6858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6" name="Bildobjekt 5">
            <a:extLst>
              <a:ext uri="{FF2B5EF4-FFF2-40B4-BE49-F238E27FC236}">
                <a16:creationId xmlns:a16="http://schemas.microsoft.com/office/drawing/2014/main" id="{DD117C67-89F7-C4AB-4781-AB20EB00723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58483" y="5927639"/>
            <a:ext cx="446091" cy="677008"/>
          </a:xfrm>
          <a:prstGeom prst="rect">
            <a:avLst/>
          </a:prstGeom>
        </p:spPr>
      </p:pic>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621812" y="596900"/>
            <a:ext cx="11165535" cy="1325563"/>
          </a:xfrm>
        </p:spPr>
        <p:txBody>
          <a:bodyPr anchor="t" anchorCtr="0"/>
          <a:lstStyle>
            <a:lvl1pPr>
              <a:defRPr sz="3000">
                <a:solidFill>
                  <a:schemeClr val="bg1"/>
                </a:solidFill>
              </a:defRPr>
            </a:lvl1pPr>
          </a:lstStyle>
          <a:p>
            <a:r>
              <a:rPr lang="sv-SE" dirty="0"/>
              <a:t>KLICKA HÄR FÖR ATT ÄNDRA MALL FÖR RUBRIKFORMAT</a:t>
            </a:r>
          </a:p>
        </p:txBody>
      </p:sp>
      <p:cxnSp>
        <p:nvCxnSpPr>
          <p:cNvPr id="2" name="Rak 1">
            <a:extLst>
              <a:ext uri="{FF2B5EF4-FFF2-40B4-BE49-F238E27FC236}">
                <a16:creationId xmlns:a16="http://schemas.microsoft.com/office/drawing/2014/main" id="{BC3AEEF7-3A9D-5261-F36B-45B9F97D6661}"/>
              </a:ext>
            </a:extLst>
          </p:cNvPr>
          <p:cNvCxnSpPr>
            <a:cxnSpLocks/>
          </p:cNvCxnSpPr>
          <p:nvPr userDrawn="1"/>
        </p:nvCxnSpPr>
        <p:spPr>
          <a:xfrm>
            <a:off x="720969" y="1131277"/>
            <a:ext cx="10300692" cy="0"/>
          </a:xfrm>
          <a:prstGeom prst="line">
            <a:avLst/>
          </a:prstGeom>
          <a:ln w="19050">
            <a:solidFill>
              <a:srgbClr val="BE3E69"/>
            </a:solidFill>
          </a:ln>
        </p:spPr>
        <p:style>
          <a:lnRef idx="1">
            <a:schemeClr val="accent1"/>
          </a:lnRef>
          <a:fillRef idx="0">
            <a:schemeClr val="accent1"/>
          </a:fillRef>
          <a:effectRef idx="0">
            <a:schemeClr val="accent1"/>
          </a:effectRef>
          <a:fontRef idx="minor">
            <a:schemeClr val="tx1"/>
          </a:fontRef>
        </p:style>
      </p:cxnSp>
      <p:sp>
        <p:nvSpPr>
          <p:cNvPr id="9" name="Platshållare för text 6">
            <a:extLst>
              <a:ext uri="{FF2B5EF4-FFF2-40B4-BE49-F238E27FC236}">
                <a16:creationId xmlns:a16="http://schemas.microsoft.com/office/drawing/2014/main" id="{D140D2A6-597D-45AE-A192-CB27F6815FB8}"/>
              </a:ext>
            </a:extLst>
          </p:cNvPr>
          <p:cNvSpPr>
            <a:spLocks noGrp="1"/>
          </p:cNvSpPr>
          <p:nvPr>
            <p:ph type="body" sz="quarter" idx="13" hasCustomPrompt="1"/>
          </p:nvPr>
        </p:nvSpPr>
        <p:spPr>
          <a:xfrm>
            <a:off x="809624" y="6407151"/>
            <a:ext cx="3432498" cy="201993"/>
          </a:xfrm>
          <a:solidFill>
            <a:srgbClr val="BE3E69"/>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spTree>
    <p:extLst>
      <p:ext uri="{BB962C8B-B14F-4D97-AF65-F5344CB8AC3E}">
        <p14:creationId xmlns:p14="http://schemas.microsoft.com/office/powerpoint/2010/main" val="346885549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ension_avsnittsdelare_tonplatta">
    <p:spTree>
      <p:nvGrpSpPr>
        <p:cNvPr id="1" name=""/>
        <p:cNvGrpSpPr/>
        <p:nvPr/>
      </p:nvGrpSpPr>
      <p:grpSpPr>
        <a:xfrm>
          <a:off x="0" y="0"/>
          <a:ext cx="0" cy="0"/>
          <a:chOff x="0" y="0"/>
          <a:chExt cx="0" cy="0"/>
        </a:xfrm>
      </p:grpSpPr>
      <p:sp>
        <p:nvSpPr>
          <p:cNvPr id="12" name="Platshållare för text 11">
            <a:extLst>
              <a:ext uri="{FF2B5EF4-FFF2-40B4-BE49-F238E27FC236}">
                <a16:creationId xmlns:a16="http://schemas.microsoft.com/office/drawing/2014/main" id="{D8E7A50D-E33C-2386-FC56-3963A56F5B69}"/>
              </a:ext>
            </a:extLst>
          </p:cNvPr>
          <p:cNvSpPr>
            <a:spLocks noGrp="1"/>
          </p:cNvSpPr>
          <p:nvPr>
            <p:ph type="body" sz="quarter" idx="16" hasCustomPrompt="1"/>
          </p:nvPr>
        </p:nvSpPr>
        <p:spPr>
          <a:xfrm>
            <a:off x="0" y="5824"/>
            <a:ext cx="12192000" cy="6858000"/>
          </a:xfrm>
          <a:solidFill>
            <a:schemeClr val="accent1">
              <a:lumMod val="20000"/>
              <a:lumOff val="80000"/>
              <a:alpha val="70000"/>
            </a:schemeClr>
          </a:solidFill>
        </p:spPr>
        <p:txBody>
          <a:bodyPr/>
          <a:lstStyle>
            <a:lvl1pPr marL="0" indent="0">
              <a:buNone/>
              <a:defRPr/>
            </a:lvl1pPr>
          </a:lstStyle>
          <a:p>
            <a:pPr lvl="0"/>
            <a:r>
              <a:rPr lang="sv-SE" dirty="0"/>
              <a:t> </a:t>
            </a:r>
          </a:p>
        </p:txBody>
      </p:sp>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513232" y="2699437"/>
            <a:ext cx="11165535" cy="1325563"/>
          </a:xfrm>
        </p:spPr>
        <p:txBody>
          <a:bodyPr anchor="t" anchorCtr="0"/>
          <a:lstStyle>
            <a:lvl1pPr algn="ctr">
              <a:defRPr sz="3000" b="0">
                <a:solidFill>
                  <a:schemeClr val="bg1"/>
                </a:solidFill>
              </a:defRPr>
            </a:lvl1pPr>
          </a:lstStyle>
          <a:p>
            <a:r>
              <a:rPr lang="sv-SE" dirty="0"/>
              <a:t>KLICKA HÄR FÖR ATT ÄNDRA MALL FÖR RUBRIKFORMAT</a:t>
            </a:r>
          </a:p>
        </p:txBody>
      </p:sp>
      <p:sp>
        <p:nvSpPr>
          <p:cNvPr id="3" name="Platshållare för bild 2">
            <a:extLst>
              <a:ext uri="{FF2B5EF4-FFF2-40B4-BE49-F238E27FC236}">
                <a16:creationId xmlns:a16="http://schemas.microsoft.com/office/drawing/2014/main" id="{88FABCCB-A2AE-0444-BCCF-576C0D91F27E}"/>
              </a:ext>
            </a:extLst>
          </p:cNvPr>
          <p:cNvSpPr>
            <a:spLocks noGrp="1"/>
          </p:cNvSpPr>
          <p:nvPr>
            <p:ph type="pic" sz="quarter" idx="10" hasCustomPrompt="1"/>
          </p:nvPr>
        </p:nvSpPr>
        <p:spPr>
          <a:xfrm>
            <a:off x="0" y="-5825"/>
            <a:ext cx="12192000" cy="6858000"/>
          </a:xfrm>
          <a:solidFill>
            <a:schemeClr val="accent1">
              <a:lumMod val="20000"/>
              <a:lumOff val="80000"/>
              <a:alpha val="80066"/>
            </a:schemeClr>
          </a:solidFill>
        </p:spPr>
        <p:txBody>
          <a:bodyPr/>
          <a:lstStyle>
            <a:lvl1pPr>
              <a:defRPr/>
            </a:lvl1pPr>
          </a:lstStyle>
          <a:p>
            <a:r>
              <a:rPr lang="sv-SE" dirty="0"/>
              <a:t>Montera bilden, högerklicka och lägg längst bak för transparant platta</a:t>
            </a:r>
          </a:p>
        </p:txBody>
      </p:sp>
      <p:sp>
        <p:nvSpPr>
          <p:cNvPr id="8" name="Platshållare för text 4">
            <a:extLst>
              <a:ext uri="{FF2B5EF4-FFF2-40B4-BE49-F238E27FC236}">
                <a16:creationId xmlns:a16="http://schemas.microsoft.com/office/drawing/2014/main" id="{C1F6203D-A46F-1F18-3BCE-C2796B2656F8}"/>
              </a:ext>
            </a:extLst>
          </p:cNvPr>
          <p:cNvSpPr>
            <a:spLocks noGrp="1"/>
          </p:cNvSpPr>
          <p:nvPr>
            <p:ph type="body" sz="quarter" idx="15" hasCustomPrompt="1"/>
          </p:nvPr>
        </p:nvSpPr>
        <p:spPr>
          <a:xfrm>
            <a:off x="258483" y="5917472"/>
            <a:ext cx="440421" cy="687175"/>
          </a:xfrm>
          <a:blipFill>
            <a:blip r:embed="rId2" cstate="email">
              <a:extLst>
                <a:ext uri="{28A0092B-C50C-407E-A947-70E740481C1C}">
                  <a14:useLocalDpi xmlns:a14="http://schemas.microsoft.com/office/drawing/2010/main"/>
                </a:ext>
              </a:extLst>
            </a:blip>
            <a:stretch>
              <a:fillRect/>
            </a:stretch>
          </a:blipFill>
        </p:spPr>
        <p:txBody>
          <a:bodyPr/>
          <a:lstStyle>
            <a:lvl1pPr marL="0" indent="0">
              <a:buNone/>
              <a:defRPr/>
            </a:lvl1pPr>
          </a:lstStyle>
          <a:p>
            <a:pPr lvl="0"/>
            <a:r>
              <a:rPr lang="sv-SE" dirty="0"/>
              <a:t> </a:t>
            </a:r>
          </a:p>
        </p:txBody>
      </p:sp>
    </p:spTree>
    <p:extLst>
      <p:ext uri="{BB962C8B-B14F-4D97-AF65-F5344CB8AC3E}">
        <p14:creationId xmlns:p14="http://schemas.microsoft.com/office/powerpoint/2010/main" val="180105333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8E6E0">
            <a:alpha val="59670"/>
          </a:srgbClr>
        </a:solidFill>
        <a:effectLst/>
      </p:bgPr>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B1F89B14-211D-7F37-AFAE-BA63BA27D346}"/>
              </a:ext>
            </a:extLst>
          </p:cNvPr>
          <p:cNvSpPr>
            <a:spLocks noGrp="1"/>
          </p:cNvSpPr>
          <p:nvPr>
            <p:ph type="title"/>
          </p:nvPr>
        </p:nvSpPr>
        <p:spPr>
          <a:xfrm>
            <a:off x="601438" y="623163"/>
            <a:ext cx="10515600" cy="1325563"/>
          </a:xfrm>
          <a:prstGeom prst="rect">
            <a:avLst/>
          </a:prstGeom>
        </p:spPr>
        <p:txBody>
          <a:bodyPr vert="horz" lIns="91440" tIns="45720" rIns="91440" bIns="45720" rtlCol="0" anchor="t" anchorCtr="0">
            <a:noAutofit/>
          </a:bodyPr>
          <a:lstStyle/>
          <a:p>
            <a:r>
              <a:rPr lang="sv-SE" dirty="0"/>
              <a:t>KLICKA HÄR FÖR ATT ÄNDRA MALL FÖR RUBRIKFORMAT</a:t>
            </a:r>
          </a:p>
        </p:txBody>
      </p:sp>
      <p:sp>
        <p:nvSpPr>
          <p:cNvPr id="3" name="Platshållare för text 2">
            <a:extLst>
              <a:ext uri="{FF2B5EF4-FFF2-40B4-BE49-F238E27FC236}">
                <a16:creationId xmlns:a16="http://schemas.microsoft.com/office/drawing/2014/main" id="{37EB650A-1293-7417-82B2-8E2B313D4DC1}"/>
              </a:ext>
            </a:extLst>
          </p:cNvPr>
          <p:cNvSpPr>
            <a:spLocks noGrp="1"/>
          </p:cNvSpPr>
          <p:nvPr>
            <p:ph type="body" idx="1"/>
          </p:nvPr>
        </p:nvSpPr>
        <p:spPr>
          <a:xfrm>
            <a:off x="606999" y="1883499"/>
            <a:ext cx="10515600" cy="4351338"/>
          </a:xfrm>
          <a:prstGeom prst="rect">
            <a:avLst/>
          </a:prstGeom>
        </p:spPr>
        <p:txBody>
          <a:bodyPr vert="horz" lIns="91440" tIns="45720" rIns="9144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10" name="textruta 9">
            <a:extLst>
              <a:ext uri="{FF2B5EF4-FFF2-40B4-BE49-F238E27FC236}">
                <a16:creationId xmlns:a16="http://schemas.microsoft.com/office/drawing/2014/main" id="{6BAF26AE-FB9B-9B46-54C3-9ED5D679E176}"/>
              </a:ext>
            </a:extLst>
          </p:cNvPr>
          <p:cNvSpPr txBox="1"/>
          <p:nvPr userDrawn="1"/>
        </p:nvSpPr>
        <p:spPr>
          <a:xfrm>
            <a:off x="11729945" y="6511460"/>
            <a:ext cx="366925" cy="246221"/>
          </a:xfrm>
          <a:prstGeom prst="rect">
            <a:avLst/>
          </a:prstGeom>
          <a:noFill/>
        </p:spPr>
        <p:txBody>
          <a:bodyPr wrap="square" rtlCol="0">
            <a:spAutoFit/>
          </a:bodyPr>
          <a:lstStyle/>
          <a:p>
            <a:fld id="{11C3D5E0-3B99-BD48-AF92-B6515BC9C4F7}" type="slidenum">
              <a:rPr lang="sv-SE" sz="1000" smtClean="0"/>
              <a:t>‹#›</a:t>
            </a:fld>
            <a:endParaRPr lang="sv-SE" sz="1000" dirty="0"/>
          </a:p>
        </p:txBody>
      </p:sp>
    </p:spTree>
    <p:extLst>
      <p:ext uri="{BB962C8B-B14F-4D97-AF65-F5344CB8AC3E}">
        <p14:creationId xmlns:p14="http://schemas.microsoft.com/office/powerpoint/2010/main" val="229071603"/>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77" r:id="rId3"/>
    <p:sldLayoutId id="2147483670" r:id="rId4"/>
    <p:sldLayoutId id="2147483671" r:id="rId5"/>
    <p:sldLayoutId id="2147483652" r:id="rId6"/>
    <p:sldLayoutId id="2147483673" r:id="rId7"/>
    <p:sldLayoutId id="2147483655" r:id="rId8"/>
    <p:sldLayoutId id="2147483672" r:id="rId9"/>
    <p:sldLayoutId id="2147483678" r:id="rId10"/>
    <p:sldLayoutId id="2147483679" r:id="rId11"/>
    <p:sldLayoutId id="2147483680" r:id="rId12"/>
    <p:sldLayoutId id="2147483681" r:id="rId13"/>
    <p:sldLayoutId id="2147483682" r:id="rId14"/>
    <p:sldLayoutId id="2147483675" r:id="rId15"/>
    <p:sldLayoutId id="2147483676" r:id="rId16"/>
    <p:sldLayoutId id="2147483683" r:id="rId17"/>
  </p:sldLayoutIdLst>
  <p:hf hdr="0" ftr="0" dt="0"/>
  <p:txStyles>
    <p:titleStyle>
      <a:lvl1pPr algn="l" defTabSz="914400" rtl="0" eaLnBrk="1" latinLnBrk="0" hangingPunct="1">
        <a:lnSpc>
          <a:spcPct val="90000"/>
        </a:lnSpc>
        <a:spcBef>
          <a:spcPct val="0"/>
        </a:spcBef>
        <a:buNone/>
        <a:defRPr sz="3000" b="1"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15.xml"/><Relationship Id="rId6" Type="http://schemas.microsoft.com/office/2007/relationships/hdphoto" Target="../media/hdphoto3.wdp"/><Relationship Id="rId5" Type="http://schemas.openxmlformats.org/officeDocument/2006/relationships/image" Target="../media/image18.png"/><Relationship Id="rId4" Type="http://schemas.microsoft.com/office/2007/relationships/hdphoto" Target="../media/hdphoto2.wdp"/></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6.xml"/><Relationship Id="rId5" Type="http://schemas.openxmlformats.org/officeDocument/2006/relationships/image" Target="../media/image21.png"/><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9.xml"/><Relationship Id="rId4" Type="http://schemas.microsoft.com/office/2007/relationships/hdphoto" Target="../media/hdphoto4.wdp"/></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18.xml"/><Relationship Id="rId1" Type="http://schemas.openxmlformats.org/officeDocument/2006/relationships/slideLayout" Target="../slideLayouts/slideLayout15.xml"/><Relationship Id="rId6" Type="http://schemas.openxmlformats.org/officeDocument/2006/relationships/image" Target="../media/image27.jpeg"/><Relationship Id="rId5" Type="http://schemas.openxmlformats.org/officeDocument/2006/relationships/image" Target="../media/image26.png"/><Relationship Id="rId4" Type="http://schemas.openxmlformats.org/officeDocument/2006/relationships/image" Target="../media/image25.png"/></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9.xml"/><Relationship Id="rId1" Type="http://schemas.openxmlformats.org/officeDocument/2006/relationships/slideLayout" Target="../slideLayouts/slideLayout15.xml"/><Relationship Id="rId6" Type="http://schemas.openxmlformats.org/officeDocument/2006/relationships/image" Target="../media/image32.png"/><Relationship Id="rId5" Type="http://schemas.openxmlformats.org/officeDocument/2006/relationships/image" Target="../media/image31.jpeg"/><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5.xml"/><Relationship Id="rId1" Type="http://schemas.openxmlformats.org/officeDocument/2006/relationships/slideLayout" Target="../slideLayouts/slideLayout9.xml"/><Relationship Id="rId4" Type="http://schemas.microsoft.com/office/2007/relationships/hdphoto" Target="../media/hdphoto5.wdp"/></Relationships>
</file>

<file path=ppt/slides/_rels/slide2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0.xml"/><Relationship Id="rId1" Type="http://schemas.openxmlformats.org/officeDocument/2006/relationships/slideLayout" Target="../slideLayouts/slideLayout15.xml"/><Relationship Id="rId6" Type="http://schemas.openxmlformats.org/officeDocument/2006/relationships/image" Target="../media/image42.png"/><Relationship Id="rId5" Type="http://schemas.openxmlformats.org/officeDocument/2006/relationships/image" Target="../media/image41.jpeg"/><Relationship Id="rId4" Type="http://schemas.openxmlformats.org/officeDocument/2006/relationships/image" Target="../media/image40.png"/></Relationships>
</file>

<file path=ppt/slides/_rels/slide31.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6.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chart" Target="../charts/chart8.xml"/><Relationship Id="rId5" Type="http://schemas.openxmlformats.org/officeDocument/2006/relationships/chart" Target="../charts/chart7.xml"/><Relationship Id="rId4" Type="http://schemas.openxmlformats.org/officeDocument/2006/relationships/chart" Target="../charts/chart6.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9.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CD37A2C-5632-4A05-46B8-AD4119D92F67}"/>
              </a:ext>
            </a:extLst>
          </p:cNvPr>
          <p:cNvSpPr>
            <a:spLocks noGrp="1"/>
          </p:cNvSpPr>
          <p:nvPr>
            <p:ph type="ctrTitle"/>
          </p:nvPr>
        </p:nvSpPr>
        <p:spPr/>
        <p:txBody>
          <a:bodyPr/>
          <a:lstStyle/>
          <a:p>
            <a:r>
              <a:rPr lang="sv-SE" dirty="0"/>
              <a:t>PENSIONEN</a:t>
            </a:r>
          </a:p>
        </p:txBody>
      </p:sp>
      <p:sp>
        <p:nvSpPr>
          <p:cNvPr id="3" name="Underrubrik 2">
            <a:extLst>
              <a:ext uri="{FF2B5EF4-FFF2-40B4-BE49-F238E27FC236}">
                <a16:creationId xmlns:a16="http://schemas.microsoft.com/office/drawing/2014/main" id="{02F6C5B9-849C-1F5D-A1AA-5E3C38A46AB5}"/>
              </a:ext>
            </a:extLst>
          </p:cNvPr>
          <p:cNvSpPr>
            <a:spLocks noGrp="1"/>
          </p:cNvSpPr>
          <p:nvPr>
            <p:ph type="subTitle" idx="1"/>
          </p:nvPr>
        </p:nvSpPr>
        <p:spPr/>
        <p:txBody>
          <a:bodyPr/>
          <a:lstStyle/>
          <a:p>
            <a:r>
              <a:rPr lang="sv-SE" dirty="0"/>
              <a:t>Pensionsmyndigheten</a:t>
            </a:r>
          </a:p>
          <a:p>
            <a:endParaRPr lang="sv-SE" dirty="0"/>
          </a:p>
        </p:txBody>
      </p:sp>
    </p:spTree>
    <p:extLst>
      <p:ext uri="{BB962C8B-B14F-4D97-AF65-F5344CB8AC3E}">
        <p14:creationId xmlns:p14="http://schemas.microsoft.com/office/powerpoint/2010/main" val="40163422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7B311C97-1B07-19FD-9EE6-C6C79033F548}"/>
              </a:ext>
            </a:extLst>
          </p:cNvPr>
          <p:cNvSpPr>
            <a:spLocks noGrp="1"/>
          </p:cNvSpPr>
          <p:nvPr>
            <p:ph type="title"/>
          </p:nvPr>
        </p:nvSpPr>
        <p:spPr/>
        <p:txBody>
          <a:bodyPr/>
          <a:lstStyle/>
          <a:p>
            <a:r>
              <a:rPr lang="sv-SE" b="1" dirty="0">
                <a:latin typeface="Calibri" panose="020F0502020204030204" pitchFamily="34" charset="0"/>
                <a:ea typeface="Arial" charset="0"/>
                <a:cs typeface="Calibri" panose="020F0502020204030204" pitchFamily="34" charset="0"/>
              </a:rPr>
              <a:t>VANLIGA SKÄL TILL AVSLAG PÅ ANSÖKAN OM BOSTADSTILLÄGG…</a:t>
            </a:r>
          </a:p>
        </p:txBody>
      </p:sp>
      <p:sp>
        <p:nvSpPr>
          <p:cNvPr id="6" name="Platshållare för innehåll 5">
            <a:extLst>
              <a:ext uri="{FF2B5EF4-FFF2-40B4-BE49-F238E27FC236}">
                <a16:creationId xmlns:a16="http://schemas.microsoft.com/office/drawing/2014/main" id="{1FC3D253-5568-99C5-81A9-6517621ABB33}"/>
              </a:ext>
            </a:extLst>
          </p:cNvPr>
          <p:cNvSpPr>
            <a:spLocks noGrp="1"/>
          </p:cNvSpPr>
          <p:nvPr>
            <p:ph idx="1"/>
          </p:nvPr>
        </p:nvSpPr>
        <p:spPr/>
        <p:txBody>
          <a:bodyPr>
            <a:normAutofit/>
          </a:bodyPr>
          <a:lstStyle/>
          <a:p>
            <a:pPr lvl="0" defTabSz="685800" fontAlgn="auto">
              <a:spcBef>
                <a:spcPts val="0"/>
              </a:spcBef>
              <a:spcAft>
                <a:spcPts val="0"/>
              </a:spcAft>
              <a:tabLst>
                <a:tab pos="160735" algn="l"/>
              </a:tabLst>
            </a:pPr>
            <a:r>
              <a:rPr lang="sv-SE" dirty="0">
                <a:solidFill>
                  <a:prstClr val="black"/>
                </a:solidFill>
                <a:ea typeface="Arial" charset="0"/>
                <a:cs typeface="Arial" charset="0"/>
              </a:rPr>
              <a:t>Har både bostad och fritidshus</a:t>
            </a:r>
          </a:p>
          <a:p>
            <a:pPr>
              <a:tabLst>
                <a:tab pos="214313" algn="l"/>
              </a:tabLst>
            </a:pPr>
            <a:r>
              <a:rPr lang="sv-SE" dirty="0">
                <a:ea typeface="Arial" charset="0"/>
                <a:cs typeface="Arial" charset="0"/>
              </a:rPr>
              <a:t>Bor tillsammans med någon</a:t>
            </a:r>
          </a:p>
          <a:p>
            <a:pPr>
              <a:tabLst>
                <a:tab pos="214313" algn="l"/>
              </a:tabLst>
            </a:pPr>
            <a:r>
              <a:rPr lang="sv-SE" dirty="0">
                <a:ea typeface="Arial" charset="0"/>
                <a:cs typeface="Arial" charset="0"/>
              </a:rPr>
              <a:t>Har över 19 000 kronor i pension och inkomst efter skatt</a:t>
            </a:r>
          </a:p>
          <a:p>
            <a:endParaRPr lang="sv-SE" sz="1800" dirty="0"/>
          </a:p>
        </p:txBody>
      </p:sp>
      <p:pic>
        <p:nvPicPr>
          <p:cNvPr id="8" name="Platshållare för bild 7">
            <a:extLst>
              <a:ext uri="{FF2B5EF4-FFF2-40B4-BE49-F238E27FC236}">
                <a16:creationId xmlns:a16="http://schemas.microsoft.com/office/drawing/2014/main" id="{5BB356F2-8BFA-4EFE-6819-AF118E86240A}"/>
              </a:ext>
            </a:extLst>
          </p:cNvPr>
          <p:cNvPicPr>
            <a:picLocks noGrp="1" noChangeAspect="1"/>
          </p:cNvPicPr>
          <p:nvPr>
            <p:ph type="pic" sz="quarter" idx="13"/>
          </p:nvPr>
        </p:nvPicPr>
        <p:blipFill>
          <a:blip r:embed="rId3" cstate="email">
            <a:extLst>
              <a:ext uri="{28A0092B-C50C-407E-A947-70E740481C1C}">
                <a14:useLocalDpi xmlns:a14="http://schemas.microsoft.com/office/drawing/2010/main"/>
              </a:ext>
            </a:extLst>
          </a:blip>
          <a:srcRect/>
          <a:stretch>
            <a:fillRect/>
          </a:stretch>
        </p:blipFill>
        <p:spPr>
          <a:xfrm flipH="1">
            <a:off x="6445250" y="620713"/>
            <a:ext cx="5075238" cy="5283200"/>
          </a:xfrm>
          <a:prstGeom prst="rect">
            <a:avLst/>
          </a:prstGeom>
        </p:spPr>
      </p:pic>
      <p:sp>
        <p:nvSpPr>
          <p:cNvPr id="7" name="Platshållare för text 3">
            <a:extLst>
              <a:ext uri="{FF2B5EF4-FFF2-40B4-BE49-F238E27FC236}">
                <a16:creationId xmlns:a16="http://schemas.microsoft.com/office/drawing/2014/main" id="{80988910-EEC3-9283-929E-2BCB5B47D2D9}"/>
              </a:ext>
            </a:extLst>
          </p:cNvPr>
          <p:cNvSpPr>
            <a:spLocks noGrp="1"/>
          </p:cNvSpPr>
          <p:nvPr>
            <p:ph type="body" sz="quarter" idx="11"/>
          </p:nvPr>
        </p:nvSpPr>
        <p:spPr>
          <a:xfrm>
            <a:off x="809624" y="6379463"/>
            <a:ext cx="745841" cy="257369"/>
          </a:xfrm>
        </p:spPr>
        <p:txBody>
          <a:bodyPr wrap="none">
            <a:spAutoFit/>
          </a:bodyPr>
          <a:lstStyle/>
          <a:p>
            <a:r>
              <a:rPr lang="sv-SE" dirty="0"/>
              <a:t>PENSIONEN</a:t>
            </a:r>
          </a:p>
        </p:txBody>
      </p:sp>
    </p:spTree>
    <p:extLst>
      <p:ext uri="{BB962C8B-B14F-4D97-AF65-F5344CB8AC3E}">
        <p14:creationId xmlns:p14="http://schemas.microsoft.com/office/powerpoint/2010/main" val="7035009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2DF209F-1DD5-D822-025C-A9307A4228B7}"/>
              </a:ext>
            </a:extLst>
          </p:cNvPr>
          <p:cNvSpPr>
            <a:spLocks noGrp="1"/>
          </p:cNvSpPr>
          <p:nvPr>
            <p:ph type="title"/>
          </p:nvPr>
        </p:nvSpPr>
        <p:spPr/>
        <p:txBody>
          <a:bodyPr/>
          <a:lstStyle/>
          <a:p>
            <a:r>
              <a:rPr lang="sv-SE" b="1" dirty="0"/>
              <a:t>GRUNDFÖRUTSÄTTNINGAR FÖR BOSTADSTILLÄGG…</a:t>
            </a:r>
          </a:p>
        </p:txBody>
      </p:sp>
      <p:sp>
        <p:nvSpPr>
          <p:cNvPr id="6" name="textruta 5">
            <a:extLst>
              <a:ext uri="{FF2B5EF4-FFF2-40B4-BE49-F238E27FC236}">
                <a16:creationId xmlns:a16="http://schemas.microsoft.com/office/drawing/2014/main" id="{55C430F4-8CD0-77E7-09BF-7F957A3DF47A}"/>
              </a:ext>
            </a:extLst>
          </p:cNvPr>
          <p:cNvSpPr txBox="1"/>
          <p:nvPr/>
        </p:nvSpPr>
        <p:spPr>
          <a:xfrm>
            <a:off x="643456" y="2870049"/>
            <a:ext cx="1442361" cy="707886"/>
          </a:xfrm>
          <a:prstGeom prst="rect">
            <a:avLst/>
          </a:prstGeom>
          <a:noFill/>
        </p:spPr>
        <p:txBody>
          <a:bodyPr wrap="square" rtlCol="0">
            <a:spAutoFit/>
          </a:bodyPr>
          <a:lstStyle/>
          <a:p>
            <a:pPr algn="ctr"/>
            <a:r>
              <a:rPr lang="sv-SE" sz="2000" dirty="0"/>
              <a:t>Du ska ha fyllt 66 år</a:t>
            </a:r>
          </a:p>
        </p:txBody>
      </p:sp>
      <p:sp>
        <p:nvSpPr>
          <p:cNvPr id="7" name="textruta 6">
            <a:extLst>
              <a:ext uri="{FF2B5EF4-FFF2-40B4-BE49-F238E27FC236}">
                <a16:creationId xmlns:a16="http://schemas.microsoft.com/office/drawing/2014/main" id="{44E87327-ED67-2F9F-1E60-26DC37248EF6}"/>
              </a:ext>
            </a:extLst>
          </p:cNvPr>
          <p:cNvSpPr txBox="1"/>
          <p:nvPr/>
        </p:nvSpPr>
        <p:spPr>
          <a:xfrm>
            <a:off x="2526367" y="4882782"/>
            <a:ext cx="1574440" cy="707886"/>
          </a:xfrm>
          <a:prstGeom prst="rect">
            <a:avLst/>
          </a:prstGeom>
          <a:noFill/>
        </p:spPr>
        <p:txBody>
          <a:bodyPr wrap="square" rtlCol="0">
            <a:spAutoFit/>
          </a:bodyPr>
          <a:lstStyle/>
          <a:p>
            <a:pPr algn="ctr"/>
            <a:r>
              <a:rPr lang="sv-SE" sz="2000" dirty="0"/>
              <a:t>Du ska bo </a:t>
            </a:r>
            <a:br>
              <a:rPr lang="sv-SE" sz="2000" dirty="0"/>
            </a:br>
            <a:r>
              <a:rPr lang="sv-SE" sz="2000" dirty="0"/>
              <a:t>i Sverige</a:t>
            </a:r>
          </a:p>
        </p:txBody>
      </p:sp>
      <p:sp>
        <p:nvSpPr>
          <p:cNvPr id="8" name="textruta 7">
            <a:extLst>
              <a:ext uri="{FF2B5EF4-FFF2-40B4-BE49-F238E27FC236}">
                <a16:creationId xmlns:a16="http://schemas.microsoft.com/office/drawing/2014/main" id="{0CB7A508-D7E7-0416-1F26-5FBCFE7FFCE6}"/>
              </a:ext>
            </a:extLst>
          </p:cNvPr>
          <p:cNvSpPr txBox="1"/>
          <p:nvPr/>
        </p:nvSpPr>
        <p:spPr>
          <a:xfrm>
            <a:off x="4726650" y="2437643"/>
            <a:ext cx="2913424" cy="1015663"/>
          </a:xfrm>
          <a:prstGeom prst="rect">
            <a:avLst/>
          </a:prstGeom>
          <a:noFill/>
        </p:spPr>
        <p:txBody>
          <a:bodyPr wrap="square" rtlCol="0">
            <a:spAutoFit/>
          </a:bodyPr>
          <a:lstStyle/>
          <a:p>
            <a:pPr algn="ctr"/>
            <a:r>
              <a:rPr lang="sv-SE" sz="2000" dirty="0"/>
              <a:t>Du måste ta </a:t>
            </a:r>
            <a:br>
              <a:rPr lang="sv-SE" sz="2000" dirty="0"/>
            </a:br>
            <a:r>
              <a:rPr lang="sv-SE" sz="2000" dirty="0"/>
              <a:t>ut hela din allmänna pension</a:t>
            </a:r>
          </a:p>
        </p:txBody>
      </p:sp>
      <p:sp>
        <p:nvSpPr>
          <p:cNvPr id="9" name="textruta 8">
            <a:extLst>
              <a:ext uri="{FF2B5EF4-FFF2-40B4-BE49-F238E27FC236}">
                <a16:creationId xmlns:a16="http://schemas.microsoft.com/office/drawing/2014/main" id="{F3205E6F-E714-45E4-ED45-DB00410AF45E}"/>
              </a:ext>
            </a:extLst>
          </p:cNvPr>
          <p:cNvSpPr txBox="1"/>
          <p:nvPr/>
        </p:nvSpPr>
        <p:spPr>
          <a:xfrm>
            <a:off x="8326041" y="4399701"/>
            <a:ext cx="2891005" cy="1015663"/>
          </a:xfrm>
          <a:prstGeom prst="rect">
            <a:avLst/>
          </a:prstGeom>
          <a:noFill/>
        </p:spPr>
        <p:txBody>
          <a:bodyPr wrap="square" rtlCol="0">
            <a:spAutoFit/>
          </a:bodyPr>
          <a:lstStyle/>
          <a:p>
            <a:pPr algn="ctr"/>
            <a:r>
              <a:rPr lang="sv-SE" sz="2000" dirty="0"/>
              <a:t>Din totala </a:t>
            </a:r>
          </a:p>
          <a:p>
            <a:pPr algn="ctr"/>
            <a:r>
              <a:rPr lang="sv-SE" sz="2000" dirty="0"/>
              <a:t>ekonomi tas med i </a:t>
            </a:r>
          </a:p>
          <a:p>
            <a:pPr algn="ctr"/>
            <a:r>
              <a:rPr lang="sv-SE" sz="2000" dirty="0"/>
              <a:t>beräkningen</a:t>
            </a:r>
          </a:p>
        </p:txBody>
      </p:sp>
      <p:sp>
        <p:nvSpPr>
          <p:cNvPr id="10" name="textruta 9">
            <a:extLst>
              <a:ext uri="{FF2B5EF4-FFF2-40B4-BE49-F238E27FC236}">
                <a16:creationId xmlns:a16="http://schemas.microsoft.com/office/drawing/2014/main" id="{DA4060A6-89D6-7014-0AB2-89059AECA527}"/>
              </a:ext>
            </a:extLst>
          </p:cNvPr>
          <p:cNvSpPr txBox="1"/>
          <p:nvPr/>
        </p:nvSpPr>
        <p:spPr>
          <a:xfrm>
            <a:off x="862532" y="3505692"/>
            <a:ext cx="1807160" cy="1015663"/>
          </a:xfrm>
          <a:prstGeom prst="rect">
            <a:avLst/>
          </a:prstGeom>
          <a:noFill/>
        </p:spPr>
        <p:txBody>
          <a:bodyPr wrap="square" rtlCol="0">
            <a:spAutoFit/>
          </a:bodyPr>
          <a:lstStyle/>
          <a:p>
            <a:r>
              <a:rPr lang="sv-SE" sz="6000" dirty="0">
                <a:solidFill>
                  <a:schemeClr val="accent4"/>
                </a:solidFill>
                <a:latin typeface="Pensio Sans Medium" panose="00000500000000000000" pitchFamily="50" charset="0"/>
              </a:rPr>
              <a:t>66</a:t>
            </a:r>
          </a:p>
        </p:txBody>
      </p:sp>
      <p:sp>
        <p:nvSpPr>
          <p:cNvPr id="11" name="textruta 10">
            <a:extLst>
              <a:ext uri="{FF2B5EF4-FFF2-40B4-BE49-F238E27FC236}">
                <a16:creationId xmlns:a16="http://schemas.microsoft.com/office/drawing/2014/main" id="{ADE603A6-B354-0B7F-24AC-C2F79F909ED4}"/>
              </a:ext>
            </a:extLst>
          </p:cNvPr>
          <p:cNvSpPr txBox="1"/>
          <p:nvPr/>
        </p:nvSpPr>
        <p:spPr>
          <a:xfrm>
            <a:off x="5207421" y="3338034"/>
            <a:ext cx="2161414" cy="1015663"/>
          </a:xfrm>
          <a:prstGeom prst="rect">
            <a:avLst/>
          </a:prstGeom>
          <a:noFill/>
        </p:spPr>
        <p:txBody>
          <a:bodyPr wrap="square" rtlCol="0">
            <a:spAutoFit/>
          </a:bodyPr>
          <a:lstStyle/>
          <a:p>
            <a:r>
              <a:rPr lang="sv-SE" sz="6000" dirty="0">
                <a:solidFill>
                  <a:schemeClr val="accent4"/>
                </a:solidFill>
                <a:latin typeface="Pensio Sans Medium" panose="00000500000000000000" pitchFamily="50" charset="0"/>
              </a:rPr>
              <a:t>100 %</a:t>
            </a:r>
          </a:p>
        </p:txBody>
      </p:sp>
      <p:cxnSp>
        <p:nvCxnSpPr>
          <p:cNvPr id="12" name="Böjd koppling 16">
            <a:extLst>
              <a:ext uri="{FF2B5EF4-FFF2-40B4-BE49-F238E27FC236}">
                <a16:creationId xmlns:a16="http://schemas.microsoft.com/office/drawing/2014/main" id="{980BDDC2-BA7F-9C4A-AC55-0BABD4B1DD16}"/>
              </a:ext>
            </a:extLst>
          </p:cNvPr>
          <p:cNvCxnSpPr>
            <a:cxnSpLocks/>
          </p:cNvCxnSpPr>
          <p:nvPr/>
        </p:nvCxnSpPr>
        <p:spPr>
          <a:xfrm>
            <a:off x="1382233" y="4521355"/>
            <a:ext cx="1138725" cy="607563"/>
          </a:xfrm>
          <a:prstGeom prst="curvedConnector3">
            <a:avLst>
              <a:gd name="adj1" fmla="val 29459"/>
            </a:avLst>
          </a:prstGeom>
          <a:ln w="38100" cap="rnd">
            <a:prstDash val="sysDot"/>
            <a:round/>
            <a:tailEnd type="triangle"/>
          </a:ln>
        </p:spPr>
        <p:style>
          <a:lnRef idx="1">
            <a:schemeClr val="accent1"/>
          </a:lnRef>
          <a:fillRef idx="0">
            <a:schemeClr val="accent1"/>
          </a:fillRef>
          <a:effectRef idx="0">
            <a:schemeClr val="accent1"/>
          </a:effectRef>
          <a:fontRef idx="minor">
            <a:schemeClr val="tx1"/>
          </a:fontRef>
        </p:style>
      </p:cxnSp>
      <p:cxnSp>
        <p:nvCxnSpPr>
          <p:cNvPr id="13" name="Böjd koppling 29">
            <a:extLst>
              <a:ext uri="{FF2B5EF4-FFF2-40B4-BE49-F238E27FC236}">
                <a16:creationId xmlns:a16="http://schemas.microsoft.com/office/drawing/2014/main" id="{DB8EA64B-E7DF-CA0B-F5EF-00208A390C55}"/>
              </a:ext>
            </a:extLst>
          </p:cNvPr>
          <p:cNvCxnSpPr>
            <a:cxnSpLocks/>
            <a:endCxn id="11" idx="2"/>
          </p:cNvCxnSpPr>
          <p:nvPr/>
        </p:nvCxnSpPr>
        <p:spPr>
          <a:xfrm flipV="1">
            <a:off x="4160290" y="4353697"/>
            <a:ext cx="2127838" cy="1092253"/>
          </a:xfrm>
          <a:prstGeom prst="curvedConnector2">
            <a:avLst/>
          </a:prstGeom>
          <a:ln w="38100" cap="rnd">
            <a:prstDash val="sysDot"/>
            <a:round/>
            <a:tailEnd type="triangle"/>
          </a:ln>
        </p:spPr>
        <p:style>
          <a:lnRef idx="1">
            <a:schemeClr val="accent1"/>
          </a:lnRef>
          <a:fillRef idx="0">
            <a:schemeClr val="accent1"/>
          </a:fillRef>
          <a:effectRef idx="0">
            <a:schemeClr val="accent1"/>
          </a:effectRef>
          <a:fontRef idx="minor">
            <a:schemeClr val="tx1"/>
          </a:fontRef>
        </p:style>
      </p:cxnSp>
      <p:pic>
        <p:nvPicPr>
          <p:cNvPr id="14" name="Bildobjekt 13">
            <a:extLst>
              <a:ext uri="{FF2B5EF4-FFF2-40B4-BE49-F238E27FC236}">
                <a16:creationId xmlns:a16="http://schemas.microsoft.com/office/drawing/2014/main" id="{5116212D-94BF-31F9-3588-30760EE0C6F9}"/>
              </a:ext>
            </a:extLst>
          </p:cNvPr>
          <p:cNvPicPr>
            <a:picLocks noChangeAspect="1"/>
          </p:cNvPicPr>
          <p:nvPr/>
        </p:nvPicPr>
        <p:blipFill>
          <a:blip r:embed="rId3" cstate="email">
            <a:duotone>
              <a:schemeClr val="accent1">
                <a:shade val="45000"/>
                <a:satMod val="135000"/>
              </a:schemeClr>
              <a:prstClr val="white"/>
            </a:duotone>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a:ext>
            </a:extLst>
          </a:blip>
          <a:stretch>
            <a:fillRect/>
          </a:stretch>
        </p:blipFill>
        <p:spPr>
          <a:xfrm>
            <a:off x="8419338" y="1935962"/>
            <a:ext cx="2704412" cy="2197871"/>
          </a:xfrm>
          <a:prstGeom prst="rect">
            <a:avLst/>
          </a:prstGeom>
        </p:spPr>
      </p:pic>
      <p:cxnSp>
        <p:nvCxnSpPr>
          <p:cNvPr id="15" name="Böjd koppling 30">
            <a:extLst>
              <a:ext uri="{FF2B5EF4-FFF2-40B4-BE49-F238E27FC236}">
                <a16:creationId xmlns:a16="http://schemas.microsoft.com/office/drawing/2014/main" id="{9E18FBC4-BA67-874A-B42D-15D06EC0D145}"/>
              </a:ext>
            </a:extLst>
          </p:cNvPr>
          <p:cNvCxnSpPr>
            <a:cxnSpLocks/>
          </p:cNvCxnSpPr>
          <p:nvPr/>
        </p:nvCxnSpPr>
        <p:spPr>
          <a:xfrm>
            <a:off x="7300046" y="2758879"/>
            <a:ext cx="844681" cy="640623"/>
          </a:xfrm>
          <a:prstGeom prst="curvedConnector3">
            <a:avLst>
              <a:gd name="adj1" fmla="val 50000"/>
            </a:avLst>
          </a:prstGeom>
          <a:ln w="38100" cap="rnd">
            <a:prstDash val="sysDot"/>
            <a:round/>
            <a:tailEnd type="triangle"/>
          </a:ln>
        </p:spPr>
        <p:style>
          <a:lnRef idx="1">
            <a:schemeClr val="accent1"/>
          </a:lnRef>
          <a:fillRef idx="0">
            <a:schemeClr val="accent1"/>
          </a:fillRef>
          <a:effectRef idx="0">
            <a:schemeClr val="accent1"/>
          </a:effectRef>
          <a:fontRef idx="minor">
            <a:schemeClr val="tx1"/>
          </a:fontRef>
        </p:style>
      </p:cxnSp>
      <p:pic>
        <p:nvPicPr>
          <p:cNvPr id="20" name="Bildobjekt 19">
            <a:extLst>
              <a:ext uri="{FF2B5EF4-FFF2-40B4-BE49-F238E27FC236}">
                <a16:creationId xmlns:a16="http://schemas.microsoft.com/office/drawing/2014/main" id="{1F5F2728-3C07-AE09-A97C-381DDB0AA458}"/>
              </a:ext>
            </a:extLst>
          </p:cNvPr>
          <p:cNvPicPr>
            <a:picLocks noChangeAspect="1"/>
          </p:cNvPicPr>
          <p:nvPr/>
        </p:nvPicPr>
        <p:blipFill>
          <a:blip r:embed="rId5" cstate="email">
            <a:duotone>
              <a:schemeClr val="accent1">
                <a:shade val="45000"/>
                <a:satMod val="135000"/>
              </a:schemeClr>
              <a:prstClr val="white"/>
            </a:duotone>
            <a:extLst>
              <a:ext uri="{BEBA8EAE-BF5A-486C-A8C5-ECC9F3942E4B}">
                <a14:imgProps xmlns:a14="http://schemas.microsoft.com/office/drawing/2010/main">
                  <a14:imgLayer r:embed="rId6">
                    <a14:imgEffect>
                      <a14:backgroundRemoval t="646" b="99369" l="1786" r="94925">
                        <a14:foregroundMark x1="76096" y1="5988" x2="76096" y2="5988"/>
                        <a14:foregroundMark x1="94956" y1="22058" x2="94956" y2="22058"/>
                        <a14:foregroundMark x1="75533" y1="4124" x2="75533" y2="4124"/>
                        <a14:foregroundMark x1="72682" y1="2245" x2="72682" y2="2245"/>
                        <a14:foregroundMark x1="70395" y1="646" x2="70395" y2="646"/>
                        <a14:foregroundMark x1="65257" y1="83901" x2="65257" y2="83901"/>
                        <a14:foregroundMark x1="49248" y1="90065" x2="49248" y2="90065"/>
                        <a14:foregroundMark x1="47838" y1="91341" x2="47838" y2="91341"/>
                        <a14:foregroundMark x1="52757" y1="85955" x2="52757" y2="85955"/>
                        <a14:foregroundMark x1="5232" y1="76064" x2="5232" y2="76064"/>
                        <a14:foregroundMark x1="48026" y1="92926" x2="48026" y2="92926"/>
                        <a14:foregroundMark x1="17513" y1="95304" x2="17513" y2="95304"/>
                        <a14:foregroundMark x1="1848" y1="72527" x2="1848" y2="72527"/>
                        <a14:foregroundMark x1="19392" y1="97696" x2="19392" y2="97696"/>
                        <a14:foregroundMark x1="18076" y1="99369" x2="18076" y2="99369"/>
                        <a14:foregroundMark x1="25783" y1="99369" x2="25783" y2="99369"/>
                        <a14:foregroundMark x1="51253" y1="87540" x2="51253" y2="87540"/>
                        <a14:backgroundMark x1="40508" y1="71206" x2="40508" y2="71206"/>
                      </a14:backgroundRemoval>
                    </a14:imgEffect>
                    <a14:imgEffect>
                      <a14:colorTemperature colorTemp="4700"/>
                    </a14:imgEffect>
                  </a14:imgLayer>
                </a14:imgProps>
              </a:ext>
              <a:ext uri="{28A0092B-C50C-407E-A947-70E740481C1C}">
                <a14:useLocalDpi xmlns:a14="http://schemas.microsoft.com/office/drawing/2010/main"/>
              </a:ext>
            </a:extLst>
          </a:blip>
          <a:stretch>
            <a:fillRect/>
          </a:stretch>
        </p:blipFill>
        <p:spPr>
          <a:xfrm>
            <a:off x="3041927" y="2002006"/>
            <a:ext cx="1298620" cy="2772179"/>
          </a:xfrm>
          <a:prstGeom prst="rect">
            <a:avLst/>
          </a:prstGeom>
        </p:spPr>
      </p:pic>
      <p:sp>
        <p:nvSpPr>
          <p:cNvPr id="35" name="Platshållare för text 3">
            <a:extLst>
              <a:ext uri="{FF2B5EF4-FFF2-40B4-BE49-F238E27FC236}">
                <a16:creationId xmlns:a16="http://schemas.microsoft.com/office/drawing/2014/main" id="{EBB56E92-51BA-202A-16B6-7E22A7CA834A}"/>
              </a:ext>
            </a:extLst>
          </p:cNvPr>
          <p:cNvSpPr>
            <a:spLocks noGrp="1"/>
          </p:cNvSpPr>
          <p:nvPr>
            <p:ph type="body" sz="quarter" idx="11"/>
          </p:nvPr>
        </p:nvSpPr>
        <p:spPr>
          <a:xfrm>
            <a:off x="809624" y="6379463"/>
            <a:ext cx="745841" cy="257369"/>
          </a:xfrm>
        </p:spPr>
        <p:txBody>
          <a:bodyPr wrap="none">
            <a:spAutoFit/>
          </a:bodyPr>
          <a:lstStyle/>
          <a:p>
            <a:r>
              <a:rPr lang="sv-SE" dirty="0"/>
              <a:t>PENSIONEN</a:t>
            </a:r>
          </a:p>
        </p:txBody>
      </p:sp>
    </p:spTree>
    <p:extLst>
      <p:ext uri="{BB962C8B-B14F-4D97-AF65-F5344CB8AC3E}">
        <p14:creationId xmlns:p14="http://schemas.microsoft.com/office/powerpoint/2010/main" val="8218354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9E424EB-553F-68D9-2099-36E35354136F}"/>
              </a:ext>
            </a:extLst>
          </p:cNvPr>
          <p:cNvSpPr>
            <a:spLocks noGrp="1"/>
          </p:cNvSpPr>
          <p:nvPr>
            <p:ph type="title"/>
          </p:nvPr>
        </p:nvSpPr>
        <p:spPr/>
        <p:txBody>
          <a:bodyPr/>
          <a:lstStyle/>
          <a:p>
            <a:r>
              <a:rPr lang="sv-SE" b="1" dirty="0">
                <a:latin typeface="Calibri" panose="020F0502020204030204" pitchFamily="34" charset="0"/>
                <a:ea typeface="Arial" charset="0"/>
                <a:cs typeface="Calibri" panose="020F0502020204030204" pitchFamily="34" charset="0"/>
              </a:rPr>
              <a:t>FLERA FAKTORER PÅVERKAR BOSTADSTILLÄGGET</a:t>
            </a:r>
          </a:p>
        </p:txBody>
      </p:sp>
      <p:sp>
        <p:nvSpPr>
          <p:cNvPr id="17" name="textruta 16">
            <a:extLst>
              <a:ext uri="{FF2B5EF4-FFF2-40B4-BE49-F238E27FC236}">
                <a16:creationId xmlns:a16="http://schemas.microsoft.com/office/drawing/2014/main" id="{D41CEA29-C9EE-394C-FE80-42FFA02AB5F2}"/>
              </a:ext>
            </a:extLst>
          </p:cNvPr>
          <p:cNvSpPr txBox="1"/>
          <p:nvPr/>
        </p:nvSpPr>
        <p:spPr>
          <a:xfrm>
            <a:off x="1907005" y="4503771"/>
            <a:ext cx="1981312" cy="400110"/>
          </a:xfrm>
          <a:prstGeom prst="rect">
            <a:avLst/>
          </a:prstGeom>
          <a:noFill/>
        </p:spPr>
        <p:txBody>
          <a:bodyPr wrap="none" rtlCol="0">
            <a:spAutoFit/>
          </a:bodyPr>
          <a:lstStyle/>
          <a:p>
            <a:pPr algn="ctr"/>
            <a:r>
              <a:rPr lang="sv-SE" sz="2000" dirty="0"/>
              <a:t>Boendekostnad…</a:t>
            </a:r>
          </a:p>
        </p:txBody>
      </p:sp>
      <p:sp>
        <p:nvSpPr>
          <p:cNvPr id="18" name="textruta 17">
            <a:extLst>
              <a:ext uri="{FF2B5EF4-FFF2-40B4-BE49-F238E27FC236}">
                <a16:creationId xmlns:a16="http://schemas.microsoft.com/office/drawing/2014/main" id="{8F400A23-6C4D-590A-F31D-011B49B065D3}"/>
              </a:ext>
            </a:extLst>
          </p:cNvPr>
          <p:cNvSpPr txBox="1"/>
          <p:nvPr/>
        </p:nvSpPr>
        <p:spPr>
          <a:xfrm>
            <a:off x="4845787" y="4503771"/>
            <a:ext cx="2026902" cy="400110"/>
          </a:xfrm>
          <a:prstGeom prst="rect">
            <a:avLst/>
          </a:prstGeom>
          <a:noFill/>
        </p:spPr>
        <p:txBody>
          <a:bodyPr wrap="none" rtlCol="0">
            <a:spAutoFit/>
          </a:bodyPr>
          <a:lstStyle/>
          <a:p>
            <a:pPr algn="ctr"/>
            <a:r>
              <a:rPr lang="sv-SE" sz="2000" dirty="0"/>
              <a:t>Familjesituation…</a:t>
            </a:r>
          </a:p>
        </p:txBody>
      </p:sp>
      <p:sp>
        <p:nvSpPr>
          <p:cNvPr id="19" name="textruta 18">
            <a:extLst>
              <a:ext uri="{FF2B5EF4-FFF2-40B4-BE49-F238E27FC236}">
                <a16:creationId xmlns:a16="http://schemas.microsoft.com/office/drawing/2014/main" id="{266463E6-77BE-6FCC-7734-20CEB4D7FA87}"/>
              </a:ext>
            </a:extLst>
          </p:cNvPr>
          <p:cNvSpPr txBox="1"/>
          <p:nvPr/>
        </p:nvSpPr>
        <p:spPr>
          <a:xfrm>
            <a:off x="7572361" y="4508278"/>
            <a:ext cx="2340834" cy="400110"/>
          </a:xfrm>
          <a:prstGeom prst="rect">
            <a:avLst/>
          </a:prstGeom>
          <a:noFill/>
        </p:spPr>
        <p:txBody>
          <a:bodyPr wrap="none" rtlCol="0">
            <a:spAutoFit/>
          </a:bodyPr>
          <a:lstStyle/>
          <a:p>
            <a:pPr algn="ctr"/>
            <a:r>
              <a:rPr lang="sv-SE" sz="2000" dirty="0"/>
              <a:t>Din totala ekonomi…</a:t>
            </a:r>
          </a:p>
        </p:txBody>
      </p:sp>
      <p:sp>
        <p:nvSpPr>
          <p:cNvPr id="21" name="Platshållare för text 20">
            <a:extLst>
              <a:ext uri="{FF2B5EF4-FFF2-40B4-BE49-F238E27FC236}">
                <a16:creationId xmlns:a16="http://schemas.microsoft.com/office/drawing/2014/main" id="{669034B5-0859-584F-DA28-7A8F4F470364}"/>
              </a:ext>
            </a:extLst>
          </p:cNvPr>
          <p:cNvSpPr>
            <a:spLocks noGrp="1"/>
          </p:cNvSpPr>
          <p:nvPr>
            <p:ph type="body" sz="quarter" idx="12"/>
          </p:nvPr>
        </p:nvSpPr>
        <p:spPr>
          <a:xfrm>
            <a:off x="809624" y="6379463"/>
            <a:ext cx="745841" cy="257369"/>
          </a:xfrm>
        </p:spPr>
        <p:txBody>
          <a:bodyPr wrap="none">
            <a:spAutoFit/>
          </a:bodyPr>
          <a:lstStyle/>
          <a:p>
            <a:r>
              <a:rPr lang="sv-SE" dirty="0"/>
              <a:t>PENSIONEN</a:t>
            </a:r>
          </a:p>
        </p:txBody>
      </p:sp>
      <p:pic>
        <p:nvPicPr>
          <p:cNvPr id="4" name="Bildobjekt 3" descr="En bild som visar cirkel, Grafik, design&#10;&#10;Automatiskt genererad beskrivning">
            <a:extLst>
              <a:ext uri="{FF2B5EF4-FFF2-40B4-BE49-F238E27FC236}">
                <a16:creationId xmlns:a16="http://schemas.microsoft.com/office/drawing/2014/main" id="{A9B7BD6E-E580-FE76-2830-38531000C9C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717733" y="2046320"/>
            <a:ext cx="2359856" cy="2359856"/>
          </a:xfrm>
          <a:prstGeom prst="rect">
            <a:avLst/>
          </a:prstGeom>
        </p:spPr>
      </p:pic>
      <p:pic>
        <p:nvPicPr>
          <p:cNvPr id="8" name="Bildobjekt 7" descr="En bild som visar siluett&#10;&#10;Automatiskt genererad beskrivning">
            <a:extLst>
              <a:ext uri="{FF2B5EF4-FFF2-40B4-BE49-F238E27FC236}">
                <a16:creationId xmlns:a16="http://schemas.microsoft.com/office/drawing/2014/main" id="{CFD375D5-1ECC-5E03-C4D0-F70D4842950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626702" y="2046320"/>
            <a:ext cx="2359856" cy="2359856"/>
          </a:xfrm>
          <a:prstGeom prst="rect">
            <a:avLst/>
          </a:prstGeom>
        </p:spPr>
      </p:pic>
      <p:pic>
        <p:nvPicPr>
          <p:cNvPr id="20" name="Bildobjekt 19" descr="En bild som visar cirkel, design, spiralfjäder&#10;&#10;Automatiskt genererad beskrivning">
            <a:extLst>
              <a:ext uri="{FF2B5EF4-FFF2-40B4-BE49-F238E27FC236}">
                <a16:creationId xmlns:a16="http://schemas.microsoft.com/office/drawing/2014/main" id="{FB027A14-6B55-A104-3DB3-441782AEC1A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535671" y="1948726"/>
            <a:ext cx="2361600" cy="2361600"/>
          </a:xfrm>
          <a:prstGeom prst="rect">
            <a:avLst/>
          </a:prstGeom>
        </p:spPr>
      </p:pic>
    </p:spTree>
    <p:extLst>
      <p:ext uri="{BB962C8B-B14F-4D97-AF65-F5344CB8AC3E}">
        <p14:creationId xmlns:p14="http://schemas.microsoft.com/office/powerpoint/2010/main" val="1507892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FB20776-F6E9-80B3-A381-52C8E40F1542}"/>
              </a:ext>
            </a:extLst>
          </p:cNvPr>
          <p:cNvSpPr>
            <a:spLocks noGrp="1"/>
          </p:cNvSpPr>
          <p:nvPr>
            <p:ph type="title"/>
          </p:nvPr>
        </p:nvSpPr>
        <p:spPr/>
        <p:txBody>
          <a:bodyPr/>
          <a:lstStyle/>
          <a:p>
            <a:r>
              <a:rPr lang="sv-SE" b="1" dirty="0">
                <a:latin typeface="Calibri" panose="020F0502020204030204" pitchFamily="34" charset="0"/>
                <a:ea typeface="Arial" charset="0"/>
                <a:cs typeface="Calibri" panose="020F0502020204030204" pitchFamily="34" charset="0"/>
              </a:rPr>
              <a:t>MYTER OM BOSTADSTILLÄGG</a:t>
            </a:r>
          </a:p>
        </p:txBody>
      </p:sp>
      <p:sp>
        <p:nvSpPr>
          <p:cNvPr id="5" name="Platshållare för innehåll 2">
            <a:extLst>
              <a:ext uri="{FF2B5EF4-FFF2-40B4-BE49-F238E27FC236}">
                <a16:creationId xmlns:a16="http://schemas.microsoft.com/office/drawing/2014/main" id="{06472D65-7F18-471F-BE0B-BC031DE54BDA}"/>
              </a:ext>
            </a:extLst>
          </p:cNvPr>
          <p:cNvSpPr txBox="1">
            <a:spLocks/>
          </p:cNvSpPr>
          <p:nvPr/>
        </p:nvSpPr>
        <p:spPr>
          <a:xfrm>
            <a:off x="703815" y="1462458"/>
            <a:ext cx="7869463" cy="309225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39304" lvl="0" indent="-139304">
              <a:buFont typeface="Arial" panose="020B0604020202020204" pitchFamily="34" charset="0"/>
              <a:buChar char="•"/>
              <a:defRPr/>
            </a:pPr>
            <a:r>
              <a:rPr lang="sv-SE" sz="2000" b="1" dirty="0">
                <a:solidFill>
                  <a:prstClr val="black"/>
                </a:solidFill>
                <a:ea typeface="Arial" charset="0"/>
                <a:cs typeface="Arial" charset="0"/>
              </a:rPr>
              <a:t>”Det är så mycket papper som ska skickas in”</a:t>
            </a:r>
          </a:p>
          <a:p>
            <a:pPr marL="0" lvl="0" indent="0">
              <a:buNone/>
              <a:defRPr/>
            </a:pPr>
            <a:r>
              <a:rPr lang="sv-SE" sz="2000" dirty="0">
                <a:solidFill>
                  <a:prstClr val="black"/>
                </a:solidFill>
                <a:ea typeface="Arial" charset="0"/>
                <a:cs typeface="Arial" charset="0"/>
              </a:rPr>
              <a:t>Ansökningsprocessen har förenklats, du behöver inte skicka in några underlag. Du fyller endast i bostadskostnaden, inkomster och tillgångar.</a:t>
            </a:r>
          </a:p>
          <a:p>
            <a:pPr marL="139304" lvl="0" indent="-139304">
              <a:buFont typeface="Arial" panose="020B0604020202020204" pitchFamily="34" charset="0"/>
              <a:buChar char="•"/>
              <a:defRPr/>
            </a:pPr>
            <a:endParaRPr lang="sv-SE" sz="2000" dirty="0">
              <a:solidFill>
                <a:prstClr val="black"/>
              </a:solidFill>
              <a:ea typeface="Arial" charset="0"/>
              <a:cs typeface="Arial" charset="0"/>
            </a:endParaRPr>
          </a:p>
          <a:p>
            <a:pPr marL="139304" lvl="0" indent="-139304">
              <a:buFont typeface="Arial" panose="020B0604020202020204" pitchFamily="34" charset="0"/>
              <a:buChar char="•"/>
              <a:defRPr/>
            </a:pPr>
            <a:r>
              <a:rPr lang="sv-SE" sz="2000" b="1" dirty="0">
                <a:solidFill>
                  <a:prstClr val="black"/>
                </a:solidFill>
                <a:ea typeface="Arial" charset="0"/>
                <a:cs typeface="Arial" charset="0"/>
              </a:rPr>
              <a:t>”Jag kan inte få bostadstillägg, jag bor ju i eget hus”</a:t>
            </a:r>
          </a:p>
          <a:p>
            <a:pPr marL="0" lvl="0" indent="0">
              <a:buNone/>
              <a:defRPr/>
            </a:pPr>
            <a:r>
              <a:rPr lang="sv-SE" sz="2000" dirty="0">
                <a:solidFill>
                  <a:prstClr val="black"/>
                </a:solidFill>
                <a:ea typeface="Arial" charset="0"/>
                <a:cs typeface="Arial" charset="0"/>
              </a:rPr>
              <a:t>Du kan ansöka oavsett boendeform, även för egen fastighet eller bostadsrätt. Permanentbostadens värde påverkar inte ditt eventuella bostadstillägg.</a:t>
            </a:r>
          </a:p>
          <a:p>
            <a:endParaRPr lang="sv-SE" sz="2000" dirty="0"/>
          </a:p>
        </p:txBody>
      </p:sp>
      <p:sp>
        <p:nvSpPr>
          <p:cNvPr id="14" name="Platshållare för text 3">
            <a:extLst>
              <a:ext uri="{FF2B5EF4-FFF2-40B4-BE49-F238E27FC236}">
                <a16:creationId xmlns:a16="http://schemas.microsoft.com/office/drawing/2014/main" id="{637F6E5E-9081-D738-3376-42657D5530DD}"/>
              </a:ext>
            </a:extLst>
          </p:cNvPr>
          <p:cNvSpPr>
            <a:spLocks noGrp="1"/>
          </p:cNvSpPr>
          <p:nvPr>
            <p:ph type="body" sz="quarter" idx="11"/>
          </p:nvPr>
        </p:nvSpPr>
        <p:spPr>
          <a:xfrm>
            <a:off x="809624" y="6379463"/>
            <a:ext cx="745841" cy="257369"/>
          </a:xfrm>
        </p:spPr>
        <p:txBody>
          <a:bodyPr wrap="none">
            <a:spAutoFit/>
          </a:bodyPr>
          <a:lstStyle/>
          <a:p>
            <a:r>
              <a:rPr lang="sv-SE" dirty="0"/>
              <a:t>PENSIONEN</a:t>
            </a:r>
          </a:p>
        </p:txBody>
      </p:sp>
    </p:spTree>
    <p:extLst>
      <p:ext uri="{BB962C8B-B14F-4D97-AF65-F5344CB8AC3E}">
        <p14:creationId xmlns:p14="http://schemas.microsoft.com/office/powerpoint/2010/main" val="19018621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FB20776-F6E9-80B3-A381-52C8E40F1542}"/>
              </a:ext>
            </a:extLst>
          </p:cNvPr>
          <p:cNvSpPr>
            <a:spLocks noGrp="1"/>
          </p:cNvSpPr>
          <p:nvPr>
            <p:ph type="title"/>
          </p:nvPr>
        </p:nvSpPr>
        <p:spPr/>
        <p:txBody>
          <a:bodyPr/>
          <a:lstStyle/>
          <a:p>
            <a:r>
              <a:rPr lang="sv-SE" b="1" dirty="0">
                <a:latin typeface="Calibri" panose="020F0502020204030204" pitchFamily="34" charset="0"/>
                <a:ea typeface="Arial" charset="0"/>
                <a:cs typeface="Calibri" panose="020F0502020204030204" pitchFamily="34" charset="0"/>
              </a:rPr>
              <a:t>MYTER OM BOSTADSTILLÄGG</a:t>
            </a:r>
          </a:p>
        </p:txBody>
      </p:sp>
      <p:sp>
        <p:nvSpPr>
          <p:cNvPr id="5" name="Platshållare för innehåll 2">
            <a:extLst>
              <a:ext uri="{FF2B5EF4-FFF2-40B4-BE49-F238E27FC236}">
                <a16:creationId xmlns:a16="http://schemas.microsoft.com/office/drawing/2014/main" id="{06472D65-7F18-471F-BE0B-BC031DE54BDA}"/>
              </a:ext>
            </a:extLst>
          </p:cNvPr>
          <p:cNvSpPr txBox="1">
            <a:spLocks/>
          </p:cNvSpPr>
          <p:nvPr/>
        </p:nvSpPr>
        <p:spPr>
          <a:xfrm>
            <a:off x="741137" y="1518443"/>
            <a:ext cx="7031263" cy="294201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39304" lvl="0" indent="-139304">
              <a:buFont typeface="Arial" panose="020B0604020202020204" pitchFamily="34" charset="0"/>
              <a:buChar char="•"/>
              <a:defRPr/>
            </a:pPr>
            <a:r>
              <a:rPr lang="sv-SE" sz="2000" b="1" dirty="0">
                <a:solidFill>
                  <a:prstClr val="black"/>
                </a:solidFill>
                <a:ea typeface="Arial" charset="0"/>
                <a:cs typeface="Arial" charset="0"/>
              </a:rPr>
              <a:t>”Det är ingen idé, jag har pengar på banken”</a:t>
            </a:r>
          </a:p>
          <a:p>
            <a:pPr marL="0" lvl="0" indent="0">
              <a:buNone/>
              <a:defRPr/>
            </a:pPr>
            <a:r>
              <a:rPr lang="sv-SE" sz="2000" dirty="0">
                <a:solidFill>
                  <a:prstClr val="black"/>
                </a:solidFill>
                <a:ea typeface="Arial" charset="0"/>
                <a:cs typeface="Arial" charset="0"/>
              </a:rPr>
              <a:t>Det finns många pensionärer som får bostadstillägg trots att de har tillgångar, det som avgör är den totala ekonomin.</a:t>
            </a:r>
          </a:p>
          <a:p>
            <a:pPr marL="139304" lvl="0" indent="-139304">
              <a:buFont typeface="Arial" panose="020B0604020202020204" pitchFamily="34" charset="0"/>
              <a:buChar char="•"/>
              <a:defRPr/>
            </a:pPr>
            <a:endParaRPr lang="sv-SE" sz="2000" b="1" dirty="0">
              <a:solidFill>
                <a:prstClr val="black"/>
              </a:solidFill>
              <a:ea typeface="Arial" charset="0"/>
              <a:cs typeface="Arial" charset="0"/>
            </a:endParaRPr>
          </a:p>
          <a:p>
            <a:pPr marL="139304" lvl="0" indent="-139304">
              <a:buFont typeface="Arial" panose="020B0604020202020204" pitchFamily="34" charset="0"/>
              <a:buChar char="•"/>
              <a:defRPr/>
            </a:pPr>
            <a:r>
              <a:rPr lang="sv-SE" sz="2000" b="1" dirty="0">
                <a:solidFill>
                  <a:prstClr val="black"/>
                </a:solidFill>
                <a:ea typeface="Arial" charset="0"/>
                <a:cs typeface="Arial" charset="0"/>
              </a:rPr>
              <a:t>”Jag har hört att om man har sommarstuga, så får man inte ansöka om bostadstillägg”</a:t>
            </a:r>
          </a:p>
          <a:p>
            <a:pPr marL="0" lvl="0" indent="0">
              <a:buNone/>
              <a:defRPr/>
            </a:pPr>
            <a:r>
              <a:rPr lang="sv-SE" sz="2000" dirty="0">
                <a:solidFill>
                  <a:prstClr val="black"/>
                </a:solidFill>
                <a:ea typeface="Arial" charset="0"/>
                <a:cs typeface="Arial" charset="0"/>
              </a:rPr>
              <a:t>Taxeringsvärdet tas med i beräkningen av tillgångarna. Det som avgör är den totala ekonomin</a:t>
            </a:r>
            <a:endParaRPr lang="sv-SE" sz="2000" dirty="0"/>
          </a:p>
        </p:txBody>
      </p:sp>
      <p:sp>
        <p:nvSpPr>
          <p:cNvPr id="6" name="Platshållare för text 3">
            <a:extLst>
              <a:ext uri="{FF2B5EF4-FFF2-40B4-BE49-F238E27FC236}">
                <a16:creationId xmlns:a16="http://schemas.microsoft.com/office/drawing/2014/main" id="{280E0F1E-7821-862A-7B79-373C22A86DCA}"/>
              </a:ext>
            </a:extLst>
          </p:cNvPr>
          <p:cNvSpPr>
            <a:spLocks noGrp="1"/>
          </p:cNvSpPr>
          <p:nvPr>
            <p:ph type="body" sz="quarter" idx="11"/>
          </p:nvPr>
        </p:nvSpPr>
        <p:spPr>
          <a:xfrm>
            <a:off x="809624" y="6379463"/>
            <a:ext cx="745841" cy="257369"/>
          </a:xfrm>
        </p:spPr>
        <p:txBody>
          <a:bodyPr wrap="none">
            <a:spAutoFit/>
          </a:bodyPr>
          <a:lstStyle/>
          <a:p>
            <a:r>
              <a:rPr lang="sv-SE" dirty="0"/>
              <a:t>PENSIONEN</a:t>
            </a:r>
          </a:p>
        </p:txBody>
      </p:sp>
    </p:spTree>
    <p:extLst>
      <p:ext uri="{BB962C8B-B14F-4D97-AF65-F5344CB8AC3E}">
        <p14:creationId xmlns:p14="http://schemas.microsoft.com/office/powerpoint/2010/main" val="20729546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564A889-2D59-81F9-E952-4CB7C8AF88BB}"/>
              </a:ext>
            </a:extLst>
          </p:cNvPr>
          <p:cNvSpPr>
            <a:spLocks noGrp="1"/>
          </p:cNvSpPr>
          <p:nvPr>
            <p:ph type="title"/>
          </p:nvPr>
        </p:nvSpPr>
        <p:spPr>
          <a:xfrm>
            <a:off x="598516" y="626020"/>
            <a:ext cx="5497484" cy="1325563"/>
          </a:xfrm>
        </p:spPr>
        <p:txBody>
          <a:bodyPr/>
          <a:lstStyle/>
          <a:p>
            <a:r>
              <a:rPr lang="sv-SE" sz="2400" b="1" dirty="0">
                <a:latin typeface="Calibri" panose="020F0502020204030204" pitchFamily="34" charset="0"/>
                <a:ea typeface="Arial" charset="0"/>
                <a:cs typeface="Calibri" panose="020F0502020204030204" pitchFamily="34" charset="0"/>
              </a:rPr>
              <a:t>MÖJLIGHET ATT FÅ BOSTADSTILLÄGG KAN UPPSTÅ SENARE ÄN VID 66 ÅRS ÅLDER</a:t>
            </a:r>
          </a:p>
        </p:txBody>
      </p:sp>
      <p:sp>
        <p:nvSpPr>
          <p:cNvPr id="3" name="Platshållare för innehåll 2">
            <a:extLst>
              <a:ext uri="{FF2B5EF4-FFF2-40B4-BE49-F238E27FC236}">
                <a16:creationId xmlns:a16="http://schemas.microsoft.com/office/drawing/2014/main" id="{B3275AAF-2321-12D1-C6BD-CE8AD59FE065}"/>
              </a:ext>
            </a:extLst>
          </p:cNvPr>
          <p:cNvSpPr>
            <a:spLocks noGrp="1"/>
          </p:cNvSpPr>
          <p:nvPr>
            <p:ph idx="1"/>
          </p:nvPr>
        </p:nvSpPr>
        <p:spPr>
          <a:xfrm>
            <a:off x="598516" y="1644974"/>
            <a:ext cx="5118100" cy="4351338"/>
          </a:xfrm>
        </p:spPr>
        <p:txBody>
          <a:bodyPr>
            <a:normAutofit/>
          </a:bodyPr>
          <a:lstStyle/>
          <a:p>
            <a:pPr marL="0" indent="0">
              <a:buNone/>
            </a:pPr>
            <a:r>
              <a:rPr lang="sv-SE" b="1" dirty="0">
                <a:latin typeface="Calibri" panose="020F0502020204030204" pitchFamily="34" charset="0"/>
              </a:rPr>
              <a:t>Förändringar i ekonomin</a:t>
            </a:r>
          </a:p>
          <a:p>
            <a:pPr marL="0" indent="0">
              <a:buNone/>
            </a:pPr>
            <a:r>
              <a:rPr lang="sv-SE" dirty="0">
                <a:latin typeface="Calibri" panose="020F0502020204030204" pitchFamily="34" charset="0"/>
              </a:rPr>
              <a:t>- Bostadskostnaden ökar.</a:t>
            </a:r>
          </a:p>
          <a:p>
            <a:pPr marL="0" indent="0">
              <a:buNone/>
            </a:pPr>
            <a:r>
              <a:rPr lang="sv-SE" dirty="0">
                <a:latin typeface="Calibri" panose="020F0502020204030204" pitchFamily="34" charset="0"/>
              </a:rPr>
              <a:t>- Tjänstepension upphör.</a:t>
            </a:r>
          </a:p>
          <a:p>
            <a:pPr marL="0" indent="0">
              <a:buNone/>
            </a:pPr>
            <a:r>
              <a:rPr lang="sv-SE" dirty="0">
                <a:latin typeface="Calibri" panose="020F0502020204030204" pitchFamily="34" charset="0"/>
              </a:rPr>
              <a:t>- Tillgångar minskar.</a:t>
            </a:r>
          </a:p>
          <a:p>
            <a:pPr marL="0" indent="0">
              <a:buNone/>
            </a:pPr>
            <a:br>
              <a:rPr lang="sv-SE" b="1" dirty="0">
                <a:latin typeface="Calibri" panose="020F0502020204030204" pitchFamily="34" charset="0"/>
              </a:rPr>
            </a:br>
            <a:r>
              <a:rPr lang="sv-SE" b="1" dirty="0">
                <a:latin typeface="Calibri" panose="020F0502020204030204" pitchFamily="34" charset="0"/>
              </a:rPr>
              <a:t>Ensamstående</a:t>
            </a:r>
          </a:p>
          <a:p>
            <a:pPr marL="0" indent="0">
              <a:buNone/>
            </a:pPr>
            <a:r>
              <a:rPr lang="sv-SE" dirty="0">
                <a:latin typeface="Calibri" panose="020F0502020204030204" pitchFamily="34" charset="0"/>
              </a:rPr>
              <a:t>- Separerar.</a:t>
            </a:r>
          </a:p>
          <a:p>
            <a:pPr marL="0" indent="0">
              <a:buNone/>
            </a:pPr>
            <a:r>
              <a:rPr lang="sv-SE" dirty="0">
                <a:latin typeface="Calibri" panose="020F0502020204030204" pitchFamily="34" charset="0"/>
              </a:rPr>
              <a:t>- Änka/änkling.</a:t>
            </a:r>
          </a:p>
          <a:p>
            <a:pPr marL="0" indent="0">
              <a:buNone/>
            </a:pPr>
            <a:r>
              <a:rPr lang="sv-SE" dirty="0">
                <a:latin typeface="Calibri" panose="020F0502020204030204" pitchFamily="34" charset="0"/>
              </a:rPr>
              <a:t>- En av parterna flyttar in på äldreboende.</a:t>
            </a:r>
          </a:p>
          <a:p>
            <a:endParaRPr lang="sv-SE" dirty="0"/>
          </a:p>
        </p:txBody>
      </p:sp>
      <p:pic>
        <p:nvPicPr>
          <p:cNvPr id="7" name="Platshållare för bild 6">
            <a:extLst>
              <a:ext uri="{FF2B5EF4-FFF2-40B4-BE49-F238E27FC236}">
                <a16:creationId xmlns:a16="http://schemas.microsoft.com/office/drawing/2014/main" id="{65DE139F-2187-110B-3C4B-A216C468626D}"/>
              </a:ext>
            </a:extLst>
          </p:cNvPr>
          <p:cNvPicPr>
            <a:picLocks noGrp="1" noChangeAspect="1"/>
          </p:cNvPicPr>
          <p:nvPr>
            <p:ph type="pic" sz="quarter" idx="13"/>
          </p:nvPr>
        </p:nvPicPr>
        <p:blipFill>
          <a:blip r:embed="rId3" cstate="email">
            <a:extLst>
              <a:ext uri="{28A0092B-C50C-407E-A947-70E740481C1C}">
                <a14:useLocalDpi xmlns:a14="http://schemas.microsoft.com/office/drawing/2010/main"/>
              </a:ext>
            </a:extLst>
          </a:blip>
          <a:srcRect/>
          <a:stretch>
            <a:fillRect/>
          </a:stretch>
        </p:blipFill>
        <p:spPr>
          <a:xfrm flipH="1">
            <a:off x="6445250" y="620713"/>
            <a:ext cx="5075238" cy="5283200"/>
          </a:xfrm>
          <a:prstGeom prst="rect">
            <a:avLst/>
          </a:prstGeom>
        </p:spPr>
      </p:pic>
      <p:sp>
        <p:nvSpPr>
          <p:cNvPr id="11" name="Platshållare för text 3">
            <a:extLst>
              <a:ext uri="{FF2B5EF4-FFF2-40B4-BE49-F238E27FC236}">
                <a16:creationId xmlns:a16="http://schemas.microsoft.com/office/drawing/2014/main" id="{06AB2337-F67C-AEA3-4BF0-06C5882AD0C3}"/>
              </a:ext>
            </a:extLst>
          </p:cNvPr>
          <p:cNvSpPr>
            <a:spLocks noGrp="1"/>
          </p:cNvSpPr>
          <p:nvPr>
            <p:ph type="body" sz="quarter" idx="11"/>
          </p:nvPr>
        </p:nvSpPr>
        <p:spPr>
          <a:xfrm>
            <a:off x="809624" y="6379463"/>
            <a:ext cx="745841" cy="257369"/>
          </a:xfrm>
        </p:spPr>
        <p:txBody>
          <a:bodyPr wrap="none">
            <a:spAutoFit/>
          </a:bodyPr>
          <a:lstStyle/>
          <a:p>
            <a:r>
              <a:rPr lang="sv-SE" dirty="0"/>
              <a:t>PENSIONEN</a:t>
            </a:r>
          </a:p>
        </p:txBody>
      </p:sp>
    </p:spTree>
    <p:extLst>
      <p:ext uri="{BB962C8B-B14F-4D97-AF65-F5344CB8AC3E}">
        <p14:creationId xmlns:p14="http://schemas.microsoft.com/office/powerpoint/2010/main" val="9575254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latshållare för bild 6">
            <a:extLst>
              <a:ext uri="{FF2B5EF4-FFF2-40B4-BE49-F238E27FC236}">
                <a16:creationId xmlns:a16="http://schemas.microsoft.com/office/drawing/2014/main" id="{C5EBF982-E355-E238-1160-F88DA53E8FA7}"/>
              </a:ext>
            </a:extLst>
          </p:cNvPr>
          <p:cNvPicPr>
            <a:picLocks noGrp="1" noChangeAspect="1"/>
          </p:cNvPicPr>
          <p:nvPr>
            <p:ph type="pic" sz="quarter" idx="10"/>
          </p:nvPr>
        </p:nvPicPr>
        <p:blipFill>
          <a:blip r:embed="rId3" cstate="email">
            <a:duotone>
              <a:prstClr val="black"/>
              <a:schemeClr val="tx2">
                <a:tint val="45000"/>
                <a:satMod val="400000"/>
              </a:schemeClr>
            </a:duotone>
            <a:extLst>
              <a:ext uri="{BEBA8EAE-BF5A-486C-A8C5-ECC9F3942E4B}">
                <a14:imgProps xmlns:a14="http://schemas.microsoft.com/office/drawing/2010/main">
                  <a14:imgLayer r:embed="rId4">
                    <a14:imgEffect>
                      <a14:brightnessContrast bright="-40000" contrast="-20000"/>
                    </a14:imgEffect>
                  </a14:imgLayer>
                </a14:imgProps>
              </a:ext>
              <a:ext uri="{28A0092B-C50C-407E-A947-70E740481C1C}">
                <a14:useLocalDpi xmlns:a14="http://schemas.microsoft.com/office/drawing/2010/main"/>
              </a:ext>
            </a:extLst>
          </a:blip>
          <a:srcRect/>
          <a:stretch>
            <a:fillRect/>
          </a:stretch>
        </p:blipFill>
        <p:spPr>
          <a:xfrm>
            <a:off x="0" y="-6350"/>
            <a:ext cx="12192000" cy="6858000"/>
          </a:xfrm>
          <a:prstGeom prst="rect">
            <a:avLst/>
          </a:prstGeom>
        </p:spPr>
      </p:pic>
      <p:sp>
        <p:nvSpPr>
          <p:cNvPr id="2" name="Platshållare för text 1">
            <a:extLst>
              <a:ext uri="{FF2B5EF4-FFF2-40B4-BE49-F238E27FC236}">
                <a16:creationId xmlns:a16="http://schemas.microsoft.com/office/drawing/2014/main" id="{12F773FF-155B-75EB-C94C-62199EF62ED3}"/>
              </a:ext>
            </a:extLst>
          </p:cNvPr>
          <p:cNvSpPr>
            <a:spLocks noGrp="1"/>
          </p:cNvSpPr>
          <p:nvPr>
            <p:ph type="body" sz="quarter" idx="16"/>
          </p:nvPr>
        </p:nvSpPr>
        <p:spPr>
          <a:xfrm>
            <a:off x="0" y="-12173"/>
            <a:ext cx="12192000" cy="6863823"/>
          </a:xfrm>
          <a:solidFill>
            <a:schemeClr val="accent1">
              <a:lumMod val="60000"/>
              <a:lumOff val="40000"/>
              <a:alpha val="70000"/>
            </a:schemeClr>
          </a:solidFill>
        </p:spPr>
        <p:txBody>
          <a:bodyPr/>
          <a:lstStyle/>
          <a:p>
            <a:endParaRPr lang="sv-SE" dirty="0"/>
          </a:p>
        </p:txBody>
      </p:sp>
      <p:sp>
        <p:nvSpPr>
          <p:cNvPr id="3" name="Rubrik 2">
            <a:extLst>
              <a:ext uri="{FF2B5EF4-FFF2-40B4-BE49-F238E27FC236}">
                <a16:creationId xmlns:a16="http://schemas.microsoft.com/office/drawing/2014/main" id="{1C884BD2-388C-BC03-1761-678AFAAA8E3D}"/>
              </a:ext>
            </a:extLst>
          </p:cNvPr>
          <p:cNvSpPr>
            <a:spLocks noGrp="1"/>
          </p:cNvSpPr>
          <p:nvPr>
            <p:ph type="title"/>
          </p:nvPr>
        </p:nvSpPr>
        <p:spPr>
          <a:xfrm>
            <a:off x="932442" y="2756956"/>
            <a:ext cx="10327116" cy="1325563"/>
          </a:xfrm>
        </p:spPr>
        <p:txBody>
          <a:bodyPr/>
          <a:lstStyle/>
          <a:p>
            <a:r>
              <a:rPr lang="sv-SE" sz="6000" b="1" dirty="0">
                <a:solidFill>
                  <a:schemeClr val="bg1"/>
                </a:solidFill>
                <a:latin typeface="Calibri" panose="020F0502020204030204" pitchFamily="34" charset="0"/>
                <a:ea typeface="Arial" charset="0"/>
                <a:cs typeface="Calibri" panose="020F0502020204030204" pitchFamily="34" charset="0"/>
              </a:rPr>
              <a:t>Tre steg för att ansöka</a:t>
            </a:r>
          </a:p>
        </p:txBody>
      </p:sp>
      <p:sp>
        <p:nvSpPr>
          <p:cNvPr id="5" name="Platshållare för text 4">
            <a:extLst>
              <a:ext uri="{FF2B5EF4-FFF2-40B4-BE49-F238E27FC236}">
                <a16:creationId xmlns:a16="http://schemas.microsoft.com/office/drawing/2014/main" id="{8A6AD881-27D5-95B0-0F8A-629D692F7FD8}"/>
              </a:ext>
            </a:extLst>
          </p:cNvPr>
          <p:cNvSpPr>
            <a:spLocks noGrp="1"/>
          </p:cNvSpPr>
          <p:nvPr>
            <p:ph type="body" sz="quarter" idx="15"/>
          </p:nvPr>
        </p:nvSpPr>
        <p:spPr/>
        <p:txBody>
          <a:bodyPr/>
          <a:lstStyle/>
          <a:p>
            <a:endParaRPr lang="sv-SE"/>
          </a:p>
        </p:txBody>
      </p:sp>
    </p:spTree>
    <p:extLst>
      <p:ext uri="{BB962C8B-B14F-4D97-AF65-F5344CB8AC3E}">
        <p14:creationId xmlns:p14="http://schemas.microsoft.com/office/powerpoint/2010/main" val="14014888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FB20776-F6E9-80B3-A381-52C8E40F1542}"/>
              </a:ext>
            </a:extLst>
          </p:cNvPr>
          <p:cNvSpPr>
            <a:spLocks noGrp="1"/>
          </p:cNvSpPr>
          <p:nvPr>
            <p:ph type="title"/>
          </p:nvPr>
        </p:nvSpPr>
        <p:spPr>
          <a:xfrm>
            <a:off x="601438" y="252668"/>
            <a:ext cx="10515600" cy="1325563"/>
          </a:xfrm>
        </p:spPr>
        <p:txBody>
          <a:bodyPr/>
          <a:lstStyle/>
          <a:p>
            <a:pPr lvl="0">
              <a:defRPr/>
            </a:pPr>
            <a:r>
              <a:rPr lang="sv-SE" b="1" dirty="0">
                <a:solidFill>
                  <a:prstClr val="black"/>
                </a:solidFill>
                <a:latin typeface="Calibri" panose="020F0502020204030204" pitchFamily="34" charset="0"/>
                <a:ea typeface="Arial" charset="0"/>
                <a:cs typeface="Calibri" panose="020F0502020204030204" pitchFamily="34" charset="0"/>
              </a:rPr>
              <a:t>1. ÄR DIN PENSION OCH ANDRA INKOMSTER TOTALT LÄGRE ELLER OMKRING 19 000 KR EFTER SKATT?</a:t>
            </a:r>
          </a:p>
        </p:txBody>
      </p:sp>
      <p:sp>
        <p:nvSpPr>
          <p:cNvPr id="5" name="Platshållare för innehåll 2">
            <a:extLst>
              <a:ext uri="{FF2B5EF4-FFF2-40B4-BE49-F238E27FC236}">
                <a16:creationId xmlns:a16="http://schemas.microsoft.com/office/drawing/2014/main" id="{06472D65-7F18-471F-BE0B-BC031DE54BDA}"/>
              </a:ext>
            </a:extLst>
          </p:cNvPr>
          <p:cNvSpPr txBox="1">
            <a:spLocks/>
          </p:cNvSpPr>
          <p:nvPr/>
        </p:nvSpPr>
        <p:spPr>
          <a:xfrm>
            <a:off x="601438" y="1382456"/>
            <a:ext cx="7228689"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39304" lvl="0" indent="-139304">
              <a:buFont typeface="Arial" panose="020B0604020202020204" pitchFamily="34" charset="0"/>
              <a:buChar char="•"/>
              <a:defRPr/>
            </a:pPr>
            <a:r>
              <a:rPr lang="sv-SE" sz="2000" dirty="0">
                <a:solidFill>
                  <a:prstClr val="black"/>
                </a:solidFill>
                <a:ea typeface="Arial" charset="0"/>
                <a:cs typeface="Arial" charset="0"/>
              </a:rPr>
              <a:t>Då bör du kontrollera </a:t>
            </a:r>
            <a:r>
              <a:rPr lang="sv-SE" sz="2000" u="sng" dirty="0">
                <a:solidFill>
                  <a:prstClr val="black"/>
                </a:solidFill>
                <a:ea typeface="Arial" charset="0"/>
                <a:cs typeface="Arial" charset="0"/>
              </a:rPr>
              <a:t>om</a:t>
            </a:r>
            <a:r>
              <a:rPr lang="sv-SE" sz="2000" dirty="0">
                <a:solidFill>
                  <a:prstClr val="black"/>
                </a:solidFill>
                <a:ea typeface="Arial" charset="0"/>
                <a:cs typeface="Arial" charset="0"/>
              </a:rPr>
              <a:t> du kan ha rätt till bostadstillägg.</a:t>
            </a:r>
          </a:p>
          <a:p>
            <a:pPr marL="139304" lvl="0" indent="-139304">
              <a:buFont typeface="Arial" panose="020B0604020202020204" pitchFamily="34" charset="0"/>
              <a:buChar char="•"/>
              <a:defRPr/>
            </a:pPr>
            <a:r>
              <a:rPr lang="sv-SE" sz="2000" dirty="0">
                <a:solidFill>
                  <a:prstClr val="black"/>
                </a:solidFill>
                <a:ea typeface="Arial" charset="0"/>
                <a:cs typeface="Arial" charset="0"/>
              </a:rPr>
              <a:t>Har du en högre total pension, inklusive tjänstepension, kan du i regel inte få något bostadstillägg.</a:t>
            </a:r>
          </a:p>
          <a:p>
            <a:pPr marL="139304" lvl="0" indent="-139304">
              <a:buFont typeface="Arial" panose="020B0604020202020204" pitchFamily="34" charset="0"/>
              <a:buChar char="•"/>
              <a:defRPr/>
            </a:pPr>
            <a:r>
              <a:rPr lang="sv-SE" sz="2000" dirty="0">
                <a:solidFill>
                  <a:prstClr val="black"/>
                </a:solidFill>
                <a:ea typeface="Arial" charset="0"/>
                <a:cs typeface="Arial" charset="0"/>
              </a:rPr>
              <a:t>Omkring 19 000 kronor som tumregel gäller ensamstående. </a:t>
            </a:r>
          </a:p>
          <a:p>
            <a:endParaRPr lang="sv-SE" dirty="0"/>
          </a:p>
        </p:txBody>
      </p:sp>
      <p:sp>
        <p:nvSpPr>
          <p:cNvPr id="10" name="Platshållare för text 3">
            <a:extLst>
              <a:ext uri="{FF2B5EF4-FFF2-40B4-BE49-F238E27FC236}">
                <a16:creationId xmlns:a16="http://schemas.microsoft.com/office/drawing/2014/main" id="{65054472-3F74-0E94-2213-CDEFE6852546}"/>
              </a:ext>
            </a:extLst>
          </p:cNvPr>
          <p:cNvSpPr>
            <a:spLocks noGrp="1"/>
          </p:cNvSpPr>
          <p:nvPr>
            <p:ph type="body" sz="quarter" idx="11"/>
          </p:nvPr>
        </p:nvSpPr>
        <p:spPr>
          <a:xfrm>
            <a:off x="809624" y="6379463"/>
            <a:ext cx="745841" cy="257369"/>
          </a:xfrm>
        </p:spPr>
        <p:txBody>
          <a:bodyPr wrap="none">
            <a:spAutoFit/>
          </a:bodyPr>
          <a:lstStyle/>
          <a:p>
            <a:r>
              <a:rPr lang="sv-SE" dirty="0"/>
              <a:t>PENSIONEN</a:t>
            </a:r>
          </a:p>
        </p:txBody>
      </p:sp>
    </p:spTree>
    <p:extLst>
      <p:ext uri="{BB962C8B-B14F-4D97-AF65-F5344CB8AC3E}">
        <p14:creationId xmlns:p14="http://schemas.microsoft.com/office/powerpoint/2010/main" val="16757324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2DF209F-1DD5-D822-025C-A9307A4228B7}"/>
              </a:ext>
            </a:extLst>
          </p:cNvPr>
          <p:cNvSpPr>
            <a:spLocks noGrp="1"/>
          </p:cNvSpPr>
          <p:nvPr>
            <p:ph type="title"/>
          </p:nvPr>
        </p:nvSpPr>
        <p:spPr/>
        <p:txBody>
          <a:bodyPr/>
          <a:lstStyle/>
          <a:p>
            <a:pPr lvl="0">
              <a:defRPr/>
            </a:pPr>
            <a:r>
              <a:rPr lang="sv-SE" b="1" dirty="0">
                <a:solidFill>
                  <a:prstClr val="black"/>
                </a:solidFill>
                <a:latin typeface="Calibri" panose="020F0502020204030204" pitchFamily="34" charset="0"/>
                <a:ea typeface="Arial" charset="0"/>
                <a:cs typeface="Calibri" panose="020F0502020204030204" pitchFamily="34" charset="0"/>
              </a:rPr>
              <a:t>2. GÖR EN BERÄKNING INNAN DU ANSÖKER..</a:t>
            </a:r>
          </a:p>
        </p:txBody>
      </p:sp>
      <p:pic>
        <p:nvPicPr>
          <p:cNvPr id="7" name="Bildobjekt 6">
            <a:extLst>
              <a:ext uri="{FF2B5EF4-FFF2-40B4-BE49-F238E27FC236}">
                <a16:creationId xmlns:a16="http://schemas.microsoft.com/office/drawing/2014/main" id="{BCC4A065-BBF4-5292-F2D4-596F3BDAF41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82544" y="2871850"/>
            <a:ext cx="4238531" cy="1114299"/>
          </a:xfrm>
          <a:prstGeom prst="rect">
            <a:avLst/>
          </a:prstGeom>
        </p:spPr>
      </p:pic>
      <p:grpSp>
        <p:nvGrpSpPr>
          <p:cNvPr id="8" name="Grupp 7">
            <a:extLst>
              <a:ext uri="{FF2B5EF4-FFF2-40B4-BE49-F238E27FC236}">
                <a16:creationId xmlns:a16="http://schemas.microsoft.com/office/drawing/2014/main" id="{65D57573-1C22-A6E6-1091-BD09A54EC431}"/>
              </a:ext>
            </a:extLst>
          </p:cNvPr>
          <p:cNvGrpSpPr/>
          <p:nvPr/>
        </p:nvGrpSpPr>
        <p:grpSpPr>
          <a:xfrm>
            <a:off x="5536163" y="2052736"/>
            <a:ext cx="5608961" cy="3685904"/>
            <a:chOff x="5526851" y="2573093"/>
            <a:chExt cx="5880311" cy="3607366"/>
          </a:xfrm>
        </p:grpSpPr>
        <p:grpSp>
          <p:nvGrpSpPr>
            <p:cNvPr id="9" name="Grupp 8">
              <a:extLst>
                <a:ext uri="{FF2B5EF4-FFF2-40B4-BE49-F238E27FC236}">
                  <a16:creationId xmlns:a16="http://schemas.microsoft.com/office/drawing/2014/main" id="{C8B6FB0D-086E-771C-55B7-F03D1067040D}"/>
                </a:ext>
              </a:extLst>
            </p:cNvPr>
            <p:cNvGrpSpPr/>
            <p:nvPr/>
          </p:nvGrpSpPr>
          <p:grpSpPr>
            <a:xfrm>
              <a:off x="5526851" y="2573093"/>
              <a:ext cx="5880311" cy="3607366"/>
              <a:chOff x="5491424" y="1950720"/>
              <a:chExt cx="7042556" cy="4320363"/>
            </a:xfrm>
          </p:grpSpPr>
          <p:pic>
            <p:nvPicPr>
              <p:cNvPr id="11" name="Platshållare för bild 4" descr="laptop-start.png">
                <a:extLst>
                  <a:ext uri="{FF2B5EF4-FFF2-40B4-BE49-F238E27FC236}">
                    <a16:creationId xmlns:a16="http://schemas.microsoft.com/office/drawing/2014/main" id="{61E49368-4334-B67A-195D-EE7C7AFB1E5B}"/>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l="-1012" r="-761"/>
              <a:stretch/>
            </p:blipFill>
            <p:spPr bwMode="auto">
              <a:xfrm>
                <a:off x="5491424" y="1950720"/>
                <a:ext cx="7042556" cy="43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Bildobjekt 11">
                <a:extLst>
                  <a:ext uri="{FF2B5EF4-FFF2-40B4-BE49-F238E27FC236}">
                    <a16:creationId xmlns:a16="http://schemas.microsoft.com/office/drawing/2014/main" id="{A3CABD26-992A-D49C-9AEC-A733720B06A3}"/>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6336943" y="2197165"/>
                <a:ext cx="5351518" cy="3322311"/>
              </a:xfrm>
              <a:prstGeom prst="rect">
                <a:avLst/>
              </a:prstGeom>
            </p:spPr>
          </p:pic>
        </p:grpSp>
        <p:pic>
          <p:nvPicPr>
            <p:cNvPr id="10" name="Bildobjekt 9">
              <a:extLst>
                <a:ext uri="{FF2B5EF4-FFF2-40B4-BE49-F238E27FC236}">
                  <a16:creationId xmlns:a16="http://schemas.microsoft.com/office/drawing/2014/main" id="{2FF22687-C041-23BE-AFD3-EE647CA3E9D3}"/>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232833" y="2778866"/>
              <a:ext cx="4468348" cy="2774025"/>
            </a:xfrm>
            <a:prstGeom prst="rect">
              <a:avLst/>
            </a:prstGeom>
          </p:spPr>
        </p:pic>
      </p:grpSp>
      <p:sp>
        <p:nvSpPr>
          <p:cNvPr id="13" name="Platshållare för text 3">
            <a:extLst>
              <a:ext uri="{FF2B5EF4-FFF2-40B4-BE49-F238E27FC236}">
                <a16:creationId xmlns:a16="http://schemas.microsoft.com/office/drawing/2014/main" id="{C5183D57-D88F-5B81-B361-C2F26F029F8C}"/>
              </a:ext>
            </a:extLst>
          </p:cNvPr>
          <p:cNvSpPr>
            <a:spLocks noGrp="1"/>
          </p:cNvSpPr>
          <p:nvPr>
            <p:ph type="body" sz="quarter" idx="11"/>
          </p:nvPr>
        </p:nvSpPr>
        <p:spPr>
          <a:xfrm>
            <a:off x="809624" y="6379463"/>
            <a:ext cx="745841" cy="257369"/>
          </a:xfrm>
        </p:spPr>
        <p:txBody>
          <a:bodyPr wrap="none">
            <a:spAutoFit/>
          </a:bodyPr>
          <a:lstStyle/>
          <a:p>
            <a:r>
              <a:rPr lang="sv-SE" dirty="0"/>
              <a:t>PENSIONEN</a:t>
            </a:r>
          </a:p>
        </p:txBody>
      </p:sp>
      <p:pic>
        <p:nvPicPr>
          <p:cNvPr id="4" name="Bildobjekt 3">
            <a:extLst>
              <a:ext uri="{FF2B5EF4-FFF2-40B4-BE49-F238E27FC236}">
                <a16:creationId xmlns:a16="http://schemas.microsoft.com/office/drawing/2014/main" id="{4AB74833-54E4-0373-DFA6-EF095B6323E1}"/>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209567" y="2154834"/>
            <a:ext cx="4307824" cy="2942575"/>
          </a:xfrm>
          <a:prstGeom prst="rect">
            <a:avLst/>
          </a:prstGeom>
        </p:spPr>
      </p:pic>
    </p:spTree>
    <p:extLst>
      <p:ext uri="{BB962C8B-B14F-4D97-AF65-F5344CB8AC3E}">
        <p14:creationId xmlns:p14="http://schemas.microsoft.com/office/powerpoint/2010/main" val="42887855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2DF209F-1DD5-D822-025C-A9307A4228B7}"/>
              </a:ext>
            </a:extLst>
          </p:cNvPr>
          <p:cNvSpPr>
            <a:spLocks noGrp="1"/>
          </p:cNvSpPr>
          <p:nvPr>
            <p:ph type="title"/>
          </p:nvPr>
        </p:nvSpPr>
        <p:spPr/>
        <p:txBody>
          <a:bodyPr/>
          <a:lstStyle/>
          <a:p>
            <a:pPr lvl="0">
              <a:defRPr/>
            </a:pPr>
            <a:r>
              <a:rPr lang="sv-SE" b="1">
                <a:solidFill>
                  <a:prstClr val="black"/>
                </a:solidFill>
                <a:latin typeface="Calibri" panose="020F0502020204030204" pitchFamily="34" charset="0"/>
                <a:ea typeface="Arial" charset="0"/>
                <a:cs typeface="Calibri" panose="020F0502020204030204" pitchFamily="34" charset="0"/>
              </a:rPr>
              <a:t>3. GÖR DIN ANSÖKAN</a:t>
            </a:r>
            <a:endParaRPr lang="sv-SE" b="1" dirty="0">
              <a:solidFill>
                <a:prstClr val="black"/>
              </a:solidFill>
              <a:latin typeface="Calibri" panose="020F0502020204030204" pitchFamily="34" charset="0"/>
              <a:ea typeface="Arial" charset="0"/>
              <a:cs typeface="Calibri" panose="020F0502020204030204" pitchFamily="34" charset="0"/>
            </a:endParaRPr>
          </a:p>
        </p:txBody>
      </p:sp>
      <p:sp>
        <p:nvSpPr>
          <p:cNvPr id="6" name="textruta 5">
            <a:extLst>
              <a:ext uri="{FF2B5EF4-FFF2-40B4-BE49-F238E27FC236}">
                <a16:creationId xmlns:a16="http://schemas.microsoft.com/office/drawing/2014/main" id="{3C2378AE-B80E-1CE5-F348-C0A0698BB422}"/>
              </a:ext>
            </a:extLst>
          </p:cNvPr>
          <p:cNvSpPr txBox="1"/>
          <p:nvPr/>
        </p:nvSpPr>
        <p:spPr>
          <a:xfrm>
            <a:off x="600595" y="1323111"/>
            <a:ext cx="7749020" cy="1015663"/>
          </a:xfrm>
          <a:prstGeom prst="rect">
            <a:avLst/>
          </a:prstGeom>
          <a:noFill/>
        </p:spPr>
        <p:txBody>
          <a:bodyPr wrap="square">
            <a:spAutoFit/>
          </a:bodyPr>
          <a:lstStyle/>
          <a:p>
            <a:pPr marL="342900" lvl="0" indent="-342900">
              <a:buFont typeface="Arial" panose="020B0604020202020204" pitchFamily="34" charset="0"/>
              <a:buChar char="•"/>
              <a:defRPr/>
            </a:pPr>
            <a:r>
              <a:rPr lang="sv-SE" sz="2000" dirty="0">
                <a:solidFill>
                  <a:prstClr val="black"/>
                </a:solidFill>
                <a:ea typeface="Arial" charset="0"/>
                <a:cs typeface="Arial" charset="0"/>
              </a:rPr>
              <a:t>Enklast på www.pensionsmyndigheten.se med en e-legitimation. Du kan också ansöka via blankett. Besök gärna ett servicekontor för att få hjälp.</a:t>
            </a:r>
          </a:p>
        </p:txBody>
      </p:sp>
      <p:grpSp>
        <p:nvGrpSpPr>
          <p:cNvPr id="8" name="Grupp 7">
            <a:extLst>
              <a:ext uri="{FF2B5EF4-FFF2-40B4-BE49-F238E27FC236}">
                <a16:creationId xmlns:a16="http://schemas.microsoft.com/office/drawing/2014/main" id="{CD65651F-9346-AA06-E7C6-13C7D7B3E2DC}"/>
              </a:ext>
            </a:extLst>
          </p:cNvPr>
          <p:cNvGrpSpPr/>
          <p:nvPr/>
        </p:nvGrpSpPr>
        <p:grpSpPr>
          <a:xfrm>
            <a:off x="3603126" y="2767932"/>
            <a:ext cx="5330006" cy="3502590"/>
            <a:chOff x="5526851" y="2573093"/>
            <a:chExt cx="5880311" cy="3607366"/>
          </a:xfrm>
        </p:grpSpPr>
        <p:grpSp>
          <p:nvGrpSpPr>
            <p:cNvPr id="9" name="Grupp 8">
              <a:extLst>
                <a:ext uri="{FF2B5EF4-FFF2-40B4-BE49-F238E27FC236}">
                  <a16:creationId xmlns:a16="http://schemas.microsoft.com/office/drawing/2014/main" id="{F2F5FBB4-E0D1-2748-8A69-E3D8EBDE2FC8}"/>
                </a:ext>
              </a:extLst>
            </p:cNvPr>
            <p:cNvGrpSpPr/>
            <p:nvPr/>
          </p:nvGrpSpPr>
          <p:grpSpPr>
            <a:xfrm>
              <a:off x="5526851" y="2573093"/>
              <a:ext cx="5880311" cy="3607366"/>
              <a:chOff x="5491424" y="1950720"/>
              <a:chExt cx="7042556" cy="4320363"/>
            </a:xfrm>
          </p:grpSpPr>
          <p:pic>
            <p:nvPicPr>
              <p:cNvPr id="11" name="Platshållare för bild 4" descr="laptop-start.png">
                <a:extLst>
                  <a:ext uri="{FF2B5EF4-FFF2-40B4-BE49-F238E27FC236}">
                    <a16:creationId xmlns:a16="http://schemas.microsoft.com/office/drawing/2014/main" id="{C9D6C584-DACB-5B03-808B-F9FB2EF090C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1012" r="-761"/>
              <a:stretch/>
            </p:blipFill>
            <p:spPr bwMode="auto">
              <a:xfrm>
                <a:off x="5491424" y="1950720"/>
                <a:ext cx="7042556" cy="43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Bildobjekt 11">
                <a:extLst>
                  <a:ext uri="{FF2B5EF4-FFF2-40B4-BE49-F238E27FC236}">
                    <a16:creationId xmlns:a16="http://schemas.microsoft.com/office/drawing/2014/main" id="{ADA6DB6C-72DE-E69D-1975-9E768CB723DB}"/>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336943" y="2197165"/>
                <a:ext cx="5351518" cy="3322311"/>
              </a:xfrm>
              <a:prstGeom prst="rect">
                <a:avLst/>
              </a:prstGeom>
            </p:spPr>
          </p:pic>
        </p:grpSp>
        <p:pic>
          <p:nvPicPr>
            <p:cNvPr id="10" name="Bildobjekt 9">
              <a:extLst>
                <a:ext uri="{FF2B5EF4-FFF2-40B4-BE49-F238E27FC236}">
                  <a16:creationId xmlns:a16="http://schemas.microsoft.com/office/drawing/2014/main" id="{657A6952-2D12-48EA-E9AA-27BDA135409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232833" y="2778866"/>
              <a:ext cx="4468348" cy="2774025"/>
            </a:xfrm>
            <a:prstGeom prst="rect">
              <a:avLst/>
            </a:prstGeom>
          </p:spPr>
        </p:pic>
      </p:grpSp>
      <p:pic>
        <p:nvPicPr>
          <p:cNvPr id="7" name="Bildobjekt 6">
            <a:extLst>
              <a:ext uri="{FF2B5EF4-FFF2-40B4-BE49-F238E27FC236}">
                <a16:creationId xmlns:a16="http://schemas.microsoft.com/office/drawing/2014/main" id="{5EFCA44B-D54B-D0BE-967D-8C93A22AAEA4}"/>
              </a:ext>
            </a:extLst>
          </p:cNvPr>
          <p:cNvPicPr/>
          <p:nvPr/>
        </p:nvPicPr>
        <p:blipFill rotWithShape="1">
          <a:blip r:embed="rId6" cstate="screen">
            <a:extLst>
              <a:ext uri="{28A0092B-C50C-407E-A947-70E740481C1C}">
                <a14:useLocalDpi xmlns:a14="http://schemas.microsoft.com/office/drawing/2010/main"/>
              </a:ext>
            </a:extLst>
          </a:blip>
          <a:srcRect/>
          <a:stretch/>
        </p:blipFill>
        <p:spPr bwMode="auto">
          <a:xfrm>
            <a:off x="4243039" y="2967727"/>
            <a:ext cx="4050181" cy="2693452"/>
          </a:xfrm>
          <a:prstGeom prst="rect">
            <a:avLst/>
          </a:prstGeom>
          <a:ln>
            <a:noFill/>
          </a:ln>
          <a:extLst>
            <a:ext uri="{53640926-AAD7-44D8-BBD7-CCE9431645EC}">
              <a14:shadowObscured xmlns:a14="http://schemas.microsoft.com/office/drawing/2010/main"/>
            </a:ext>
          </a:extLst>
        </p:spPr>
      </p:pic>
      <p:sp>
        <p:nvSpPr>
          <p:cNvPr id="18" name="Platshållare för text 3">
            <a:extLst>
              <a:ext uri="{FF2B5EF4-FFF2-40B4-BE49-F238E27FC236}">
                <a16:creationId xmlns:a16="http://schemas.microsoft.com/office/drawing/2014/main" id="{FE346D14-A71F-3D06-39C6-0532514CB636}"/>
              </a:ext>
            </a:extLst>
          </p:cNvPr>
          <p:cNvSpPr>
            <a:spLocks noGrp="1"/>
          </p:cNvSpPr>
          <p:nvPr>
            <p:ph type="body" sz="quarter" idx="11"/>
          </p:nvPr>
        </p:nvSpPr>
        <p:spPr>
          <a:xfrm>
            <a:off x="809624" y="6379463"/>
            <a:ext cx="745841" cy="257369"/>
          </a:xfrm>
        </p:spPr>
        <p:txBody>
          <a:bodyPr wrap="none">
            <a:spAutoFit/>
          </a:bodyPr>
          <a:lstStyle/>
          <a:p>
            <a:r>
              <a:rPr lang="sv-SE" dirty="0"/>
              <a:t>PENSIONEN</a:t>
            </a:r>
          </a:p>
        </p:txBody>
      </p:sp>
    </p:spTree>
    <p:extLst>
      <p:ext uri="{BB962C8B-B14F-4D97-AF65-F5344CB8AC3E}">
        <p14:creationId xmlns:p14="http://schemas.microsoft.com/office/powerpoint/2010/main" val="12926912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20BD7C5-3032-75F9-9596-E8FD66BF7A4D}"/>
              </a:ext>
            </a:extLst>
          </p:cNvPr>
          <p:cNvSpPr>
            <a:spLocks noGrp="1"/>
          </p:cNvSpPr>
          <p:nvPr>
            <p:ph type="title"/>
          </p:nvPr>
        </p:nvSpPr>
        <p:spPr/>
        <p:txBody>
          <a:bodyPr/>
          <a:lstStyle/>
          <a:p>
            <a:r>
              <a:rPr lang="sv-SE" dirty="0"/>
              <a:t>DEN ALLMÄNNA PENSIONEN</a:t>
            </a:r>
          </a:p>
        </p:txBody>
      </p:sp>
      <p:graphicFrame>
        <p:nvGraphicFramePr>
          <p:cNvPr id="5" name="Tabell 5">
            <a:extLst>
              <a:ext uri="{FF2B5EF4-FFF2-40B4-BE49-F238E27FC236}">
                <a16:creationId xmlns:a16="http://schemas.microsoft.com/office/drawing/2014/main" id="{BF102EBD-95EC-4AD5-4C72-FEAAE7FB9589}"/>
              </a:ext>
            </a:extLst>
          </p:cNvPr>
          <p:cNvGraphicFramePr>
            <a:graphicFrameLocks noGrp="1"/>
          </p:cNvGraphicFramePr>
          <p:nvPr>
            <p:ph type="tbl" sz="quarter" idx="12"/>
            <p:extLst>
              <p:ext uri="{D42A27DB-BD31-4B8C-83A1-F6EECF244321}">
                <p14:modId xmlns:p14="http://schemas.microsoft.com/office/powerpoint/2010/main" val="3517381223"/>
              </p:ext>
            </p:extLst>
          </p:nvPr>
        </p:nvGraphicFramePr>
        <p:xfrm>
          <a:off x="1075187" y="1716420"/>
          <a:ext cx="8004174" cy="1664616"/>
        </p:xfrm>
        <a:graphic>
          <a:graphicData uri="http://schemas.openxmlformats.org/drawingml/2006/table">
            <a:tbl>
              <a:tblPr firstRow="1" bandRow="1">
                <a:tableStyleId>{5C22544A-7EE6-4342-B048-85BDC9FD1C3A}</a:tableStyleId>
              </a:tblPr>
              <a:tblGrid>
                <a:gridCol w="2668058">
                  <a:extLst>
                    <a:ext uri="{9D8B030D-6E8A-4147-A177-3AD203B41FA5}">
                      <a16:colId xmlns:a16="http://schemas.microsoft.com/office/drawing/2014/main" val="2336489506"/>
                    </a:ext>
                  </a:extLst>
                </a:gridCol>
                <a:gridCol w="2668058">
                  <a:extLst>
                    <a:ext uri="{9D8B030D-6E8A-4147-A177-3AD203B41FA5}">
                      <a16:colId xmlns:a16="http://schemas.microsoft.com/office/drawing/2014/main" val="3788303289"/>
                    </a:ext>
                  </a:extLst>
                </a:gridCol>
                <a:gridCol w="2668058">
                  <a:extLst>
                    <a:ext uri="{9D8B030D-6E8A-4147-A177-3AD203B41FA5}">
                      <a16:colId xmlns:a16="http://schemas.microsoft.com/office/drawing/2014/main" val="2744437489"/>
                    </a:ext>
                  </a:extLst>
                </a:gridCol>
              </a:tblGrid>
              <a:tr h="37084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sv-SE" altLang="sv-SE" sz="2000" b="1" dirty="0">
                          <a:solidFill>
                            <a:schemeClr val="accent1"/>
                          </a:solidFill>
                          <a:latin typeface="+mn-lt"/>
                        </a:rPr>
                        <a:t>Födda 1937 </a:t>
                      </a:r>
                    </a:p>
                  </a:txBody>
                  <a:tcPr marL="111353" marR="111353" marT="55677" marB="55677">
                    <a:lnL w="12700" cmpd="sng">
                      <a:noFill/>
                    </a:lnL>
                    <a:lnR w="12700" cmpd="sng">
                      <a:noFill/>
                    </a:lnR>
                    <a:lnT w="12700" cmpd="sng">
                      <a:noFill/>
                    </a:lnT>
                    <a:lnB w="12700" cap="flat" cmpd="sng" algn="ctr">
                      <a:solidFill>
                        <a:srgbClr val="BE3E6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altLang="sv-SE" sz="2000" dirty="0">
                          <a:solidFill>
                            <a:schemeClr val="accent1"/>
                          </a:solidFill>
                          <a:latin typeface="+mn-lt"/>
                        </a:rPr>
                        <a:t>Födda 1938-1953</a:t>
                      </a:r>
                      <a:endParaRPr lang="sv-SE" sz="2000" dirty="0">
                        <a:solidFill>
                          <a:schemeClr val="accent1"/>
                        </a:solidFill>
                        <a:latin typeface="+mn-lt"/>
                      </a:endParaRPr>
                    </a:p>
                  </a:txBody>
                  <a:tcPr marL="111353" marR="111353" marT="55677" marB="55677">
                    <a:lnL w="12700" cmpd="sng">
                      <a:noFill/>
                    </a:lnL>
                    <a:lnR w="12700" cmpd="sng">
                      <a:noFill/>
                    </a:lnR>
                    <a:lnT w="12700" cmpd="sng">
                      <a:noFill/>
                    </a:lnT>
                    <a:lnB w="12700" cap="flat" cmpd="sng" algn="ctr">
                      <a:solidFill>
                        <a:srgbClr val="BE3E6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sv-SE" altLang="sv-SE" sz="2000" b="1" kern="1200" dirty="0">
                          <a:solidFill>
                            <a:schemeClr val="accent1"/>
                          </a:solidFill>
                          <a:latin typeface="+mn-lt"/>
                          <a:ea typeface="+mn-ea"/>
                          <a:cs typeface="+mn-cs"/>
                        </a:rPr>
                        <a:t>Födda 1954:</a:t>
                      </a:r>
                    </a:p>
                  </a:txBody>
                  <a:tcPr marL="111353" marR="111353" marT="55677" marB="55677">
                    <a:lnL w="12700" cmpd="sng">
                      <a:noFill/>
                    </a:lnL>
                    <a:lnR w="12700" cmpd="sng">
                      <a:noFill/>
                    </a:lnR>
                    <a:lnT w="19050" cap="flat" cmpd="sng" algn="ctr">
                      <a:noFill/>
                      <a:prstDash val="solid"/>
                      <a:round/>
                      <a:headEnd type="none" w="med" len="med"/>
                      <a:tailEnd type="none" w="med" len="med"/>
                    </a:lnT>
                    <a:lnB w="12700" cap="flat" cmpd="sng" algn="ctr">
                      <a:solidFill>
                        <a:srgbClr val="BE3E6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5749673"/>
                  </a:ext>
                </a:extLst>
              </a:tr>
              <a:tr h="370840">
                <a:tc>
                  <a:txBody>
                    <a:bodyPr/>
                    <a:lstStyle/>
                    <a:p>
                      <a:r>
                        <a:rPr lang="sv-SE" sz="2000" dirty="0">
                          <a:latin typeface="+mj-lt"/>
                        </a:rPr>
                        <a:t>Tilläggspensionen</a:t>
                      </a:r>
                    </a:p>
                  </a:txBody>
                  <a:tcPr marL="111353" marR="111353" marT="55677" marB="55677">
                    <a:lnL w="12700" cmpd="sng">
                      <a:noFill/>
                    </a:lnL>
                    <a:lnR w="12700" cmpd="sng">
                      <a:noFill/>
                    </a:lnR>
                    <a:lnT w="12700" cap="flat" cmpd="sng" algn="ctr">
                      <a:solidFill>
                        <a:srgbClr val="BE3E69"/>
                      </a:solidFill>
                      <a:prstDash val="solid"/>
                      <a:round/>
                      <a:headEnd type="none" w="med" len="med"/>
                      <a:tailEnd type="none" w="med" len="med"/>
                    </a:lnT>
                    <a:lnB w="6350" cap="flat" cmpd="sng" algn="ctr">
                      <a:solidFill>
                        <a:srgbClr val="BE3E6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sv-SE" altLang="sv-SE" sz="2000" dirty="0">
                          <a:solidFill>
                            <a:srgbClr val="000000"/>
                          </a:solidFill>
                          <a:latin typeface="+mj-lt"/>
                        </a:rPr>
                        <a:t>Tilläggspension</a:t>
                      </a:r>
                      <a:endParaRPr lang="sv-SE" sz="2000" dirty="0">
                        <a:latin typeface="+mj-lt"/>
                      </a:endParaRPr>
                    </a:p>
                  </a:txBody>
                  <a:tcPr marL="111353" marR="111353" marT="55677" marB="55677">
                    <a:lnL w="12700" cmpd="sng">
                      <a:noFill/>
                    </a:lnL>
                    <a:lnR w="12700" cmpd="sng">
                      <a:noFill/>
                    </a:lnR>
                    <a:lnT w="12700" cap="flat" cmpd="sng" algn="ctr">
                      <a:solidFill>
                        <a:srgbClr val="BE3E69"/>
                      </a:solidFill>
                      <a:prstDash val="solid"/>
                      <a:round/>
                      <a:headEnd type="none" w="med" len="med"/>
                      <a:tailEnd type="none" w="med" len="med"/>
                    </a:lnT>
                    <a:lnB w="6350" cap="flat" cmpd="sng" algn="ctr">
                      <a:solidFill>
                        <a:srgbClr val="BE3E6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sv-SE" altLang="sv-SE" sz="2000" kern="1200" dirty="0">
                          <a:solidFill>
                            <a:schemeClr val="dk1"/>
                          </a:solidFill>
                          <a:latin typeface="+mj-lt"/>
                          <a:ea typeface="+mn-ea"/>
                          <a:cs typeface="+mn-cs"/>
                        </a:rPr>
                        <a:t>Inkomstpension</a:t>
                      </a:r>
                      <a:endParaRPr lang="sv-SE" sz="2000" b="0" dirty="0">
                        <a:solidFill>
                          <a:schemeClr val="tx1"/>
                        </a:solidFill>
                        <a:latin typeface="+mj-lt"/>
                        <a:cs typeface="Arial" panose="020B0604020202020204" pitchFamily="34" charset="0"/>
                      </a:endParaRPr>
                    </a:p>
                  </a:txBody>
                  <a:tcPr marL="111353" marR="111353" marT="55677" marB="55677">
                    <a:lnL w="12700" cmpd="sng">
                      <a:noFill/>
                    </a:lnL>
                    <a:lnR w="12700" cmpd="sng">
                      <a:noFill/>
                    </a:lnR>
                    <a:lnT w="12700" cap="flat" cmpd="sng" algn="ctr">
                      <a:solidFill>
                        <a:srgbClr val="BE3E69"/>
                      </a:solidFill>
                      <a:prstDash val="solid"/>
                      <a:round/>
                      <a:headEnd type="none" w="med" len="med"/>
                      <a:tailEnd type="none" w="med" len="med"/>
                    </a:lnT>
                    <a:lnB w="6350" cap="flat" cmpd="sng" algn="ctr">
                      <a:solidFill>
                        <a:srgbClr val="BE3E6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45049849"/>
                  </a:ext>
                </a:extLst>
              </a:tr>
              <a:tr h="370840">
                <a:tc>
                  <a:txBody>
                    <a:bodyPr/>
                    <a:lstStyle/>
                    <a:p>
                      <a:endParaRPr lang="sv-SE" sz="2000" dirty="0">
                        <a:latin typeface="+mj-lt"/>
                      </a:endParaRPr>
                    </a:p>
                  </a:txBody>
                  <a:tcPr marL="111353" marR="111353" marT="55677" marB="55677">
                    <a:lnL w="12700" cmpd="sng">
                      <a:noFill/>
                    </a:lnL>
                    <a:lnR w="12700" cmpd="sng">
                      <a:noFill/>
                    </a:lnR>
                    <a:lnT w="6350" cap="flat" cmpd="sng" algn="ctr">
                      <a:solidFill>
                        <a:srgbClr val="BE3E69"/>
                      </a:solidFill>
                      <a:prstDash val="solid"/>
                      <a:round/>
                      <a:headEnd type="none" w="med" len="med"/>
                      <a:tailEnd type="none" w="med" len="med"/>
                    </a:lnT>
                    <a:lnB w="6350" cap="flat" cmpd="sng" algn="ctr">
                      <a:solidFill>
                        <a:srgbClr val="BE3E6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altLang="sv-SE" sz="2000" dirty="0">
                          <a:solidFill>
                            <a:srgbClr val="000000"/>
                          </a:solidFill>
                          <a:latin typeface="+mj-lt"/>
                        </a:rPr>
                        <a:t>Inkomstpension</a:t>
                      </a:r>
                      <a:endParaRPr lang="sv-SE" sz="2000" dirty="0">
                        <a:latin typeface="+mj-lt"/>
                      </a:endParaRPr>
                    </a:p>
                  </a:txBody>
                  <a:tcPr marL="111353" marR="111353" marT="55677" marB="55677">
                    <a:lnL w="12700" cmpd="sng">
                      <a:noFill/>
                    </a:lnL>
                    <a:lnR w="12700" cmpd="sng">
                      <a:noFill/>
                    </a:lnR>
                    <a:lnT w="6350" cap="flat" cmpd="sng" algn="ctr">
                      <a:solidFill>
                        <a:srgbClr val="BE3E69"/>
                      </a:solidFill>
                      <a:prstDash val="solid"/>
                      <a:round/>
                      <a:headEnd type="none" w="med" len="med"/>
                      <a:tailEnd type="none" w="med" len="med"/>
                    </a:lnT>
                    <a:lnB w="6350" cap="flat" cmpd="sng" algn="ctr">
                      <a:solidFill>
                        <a:srgbClr val="BE3E6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sv-SE" sz="2000" b="0" dirty="0">
                          <a:solidFill>
                            <a:schemeClr val="tx1"/>
                          </a:solidFill>
                          <a:latin typeface="+mj-lt"/>
                          <a:cs typeface="Arial" panose="020B0604020202020204" pitchFamily="34" charset="0"/>
                        </a:rPr>
                        <a:t>Premiepension</a:t>
                      </a:r>
                    </a:p>
                  </a:txBody>
                  <a:tcPr marL="111353" marR="111353" marT="55677" marB="55677">
                    <a:lnL w="12700" cmpd="sng">
                      <a:noFill/>
                    </a:lnL>
                    <a:lnR w="12700" cmpd="sng">
                      <a:noFill/>
                    </a:lnR>
                    <a:lnT w="6350" cap="flat" cmpd="sng" algn="ctr">
                      <a:solidFill>
                        <a:srgbClr val="BE3E69"/>
                      </a:solidFill>
                      <a:prstDash val="solid"/>
                      <a:round/>
                      <a:headEnd type="none" w="med" len="med"/>
                      <a:tailEnd type="none" w="med" len="med"/>
                    </a:lnT>
                    <a:lnB w="6350" cap="flat" cmpd="sng" algn="ctr">
                      <a:solidFill>
                        <a:srgbClr val="BE3E6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72535740"/>
                  </a:ext>
                </a:extLst>
              </a:tr>
              <a:tr h="370840">
                <a:tc>
                  <a:txBody>
                    <a:bodyPr/>
                    <a:lstStyle/>
                    <a:p>
                      <a:endParaRPr lang="sv-SE" sz="2000" dirty="0">
                        <a:latin typeface="+mj-lt"/>
                      </a:endParaRPr>
                    </a:p>
                  </a:txBody>
                  <a:tcPr marL="111353" marR="111353" marT="55677" marB="55677">
                    <a:lnL w="12700" cmpd="sng">
                      <a:noFill/>
                    </a:lnL>
                    <a:lnR w="12700" cmpd="sng">
                      <a:noFill/>
                    </a:lnR>
                    <a:lnT w="6350" cap="flat" cmpd="sng" algn="ctr">
                      <a:solidFill>
                        <a:srgbClr val="BE3E69"/>
                      </a:solidFill>
                      <a:prstDash val="solid"/>
                      <a:round/>
                      <a:headEnd type="none" w="med" len="med"/>
                      <a:tailEnd type="none" w="med" len="med"/>
                    </a:lnT>
                    <a:lnB w="6350" cap="flat" cmpd="sng" algn="ctr">
                      <a:solidFill>
                        <a:srgbClr val="BE3E6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altLang="sv-SE" sz="2000" dirty="0">
                          <a:solidFill>
                            <a:srgbClr val="000000"/>
                          </a:solidFill>
                          <a:latin typeface="+mj-lt"/>
                        </a:rPr>
                        <a:t>Premiepension</a:t>
                      </a:r>
                      <a:endParaRPr lang="sv-SE" sz="2000" dirty="0">
                        <a:latin typeface="+mj-lt"/>
                      </a:endParaRPr>
                    </a:p>
                  </a:txBody>
                  <a:tcPr marL="111353" marR="111353" marT="55677" marB="55677">
                    <a:lnL w="12700" cmpd="sng">
                      <a:noFill/>
                    </a:lnL>
                    <a:lnR w="12700" cmpd="sng">
                      <a:noFill/>
                    </a:lnR>
                    <a:lnT w="6350" cap="flat" cmpd="sng" algn="ctr">
                      <a:solidFill>
                        <a:srgbClr val="BE3E69"/>
                      </a:solidFill>
                      <a:prstDash val="solid"/>
                      <a:round/>
                      <a:headEnd type="none" w="med" len="med"/>
                      <a:tailEnd type="none" w="med" len="med"/>
                    </a:lnT>
                    <a:lnB w="6350" cap="flat" cmpd="sng" algn="ctr">
                      <a:solidFill>
                        <a:srgbClr val="BE3E6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sv-SE" sz="2000" b="0" dirty="0">
                        <a:solidFill>
                          <a:schemeClr val="tx1"/>
                        </a:solidFill>
                        <a:latin typeface="+mj-lt"/>
                        <a:cs typeface="Arial" panose="020B0604020202020204" pitchFamily="34" charset="0"/>
                      </a:endParaRPr>
                    </a:p>
                  </a:txBody>
                  <a:tcPr marL="111353" marR="111353" marT="55677" marB="55677">
                    <a:lnL w="12700" cmpd="sng">
                      <a:noFill/>
                    </a:lnL>
                    <a:lnR w="12700" cmpd="sng">
                      <a:noFill/>
                    </a:lnR>
                    <a:lnT w="6350" cap="flat" cmpd="sng" algn="ctr">
                      <a:solidFill>
                        <a:srgbClr val="BE3E69"/>
                      </a:solidFill>
                      <a:prstDash val="solid"/>
                      <a:round/>
                      <a:headEnd type="none" w="med" len="med"/>
                      <a:tailEnd type="none" w="med" len="med"/>
                    </a:lnT>
                    <a:lnB w="6350" cap="flat" cmpd="sng" algn="ctr">
                      <a:solidFill>
                        <a:srgbClr val="BE3E6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29028917"/>
                  </a:ext>
                </a:extLst>
              </a:tr>
            </a:tbl>
          </a:graphicData>
        </a:graphic>
      </p:graphicFrame>
      <p:sp>
        <p:nvSpPr>
          <p:cNvPr id="4" name="Platshållare för text 3">
            <a:extLst>
              <a:ext uri="{FF2B5EF4-FFF2-40B4-BE49-F238E27FC236}">
                <a16:creationId xmlns:a16="http://schemas.microsoft.com/office/drawing/2014/main" id="{6B5F8E86-FF3F-993E-7A45-662623EF3102}"/>
              </a:ext>
            </a:extLst>
          </p:cNvPr>
          <p:cNvSpPr>
            <a:spLocks noGrp="1"/>
          </p:cNvSpPr>
          <p:nvPr>
            <p:ph type="body" sz="quarter" idx="11"/>
          </p:nvPr>
        </p:nvSpPr>
        <p:spPr>
          <a:xfrm>
            <a:off x="809624" y="6379463"/>
            <a:ext cx="745841" cy="257369"/>
          </a:xfrm>
        </p:spPr>
        <p:txBody>
          <a:bodyPr wrap="none">
            <a:spAutoFit/>
          </a:bodyPr>
          <a:lstStyle/>
          <a:p>
            <a:r>
              <a:rPr lang="sv-SE" dirty="0"/>
              <a:t>PENSIONEN</a:t>
            </a:r>
          </a:p>
        </p:txBody>
      </p:sp>
      <p:sp>
        <p:nvSpPr>
          <p:cNvPr id="3" name="textruta 2">
            <a:extLst>
              <a:ext uri="{FF2B5EF4-FFF2-40B4-BE49-F238E27FC236}">
                <a16:creationId xmlns:a16="http://schemas.microsoft.com/office/drawing/2014/main" id="{E52C084F-4115-67F9-C3DA-1C416AEA1A7D}"/>
              </a:ext>
            </a:extLst>
          </p:cNvPr>
          <p:cNvSpPr txBox="1"/>
          <p:nvPr/>
        </p:nvSpPr>
        <p:spPr>
          <a:xfrm>
            <a:off x="1074962" y="3678203"/>
            <a:ext cx="7318120" cy="1849457"/>
          </a:xfrm>
          <a:prstGeom prst="rect">
            <a:avLst/>
          </a:prstGeom>
          <a:noFill/>
        </p:spPr>
        <p:txBody>
          <a:bodyPr wrap="square" rtlCol="0" anchor="t">
            <a:noAutofit/>
          </a:bodyPr>
          <a:lstStyle/>
          <a:p>
            <a:pPr>
              <a:lnSpc>
                <a:spcPts val="3000"/>
              </a:lnSpc>
            </a:pPr>
            <a:r>
              <a:rPr lang="sv-SE" sz="2000" b="1" dirty="0">
                <a:ea typeface="Arial" charset="0"/>
                <a:cs typeface="Arial" charset="0"/>
              </a:rPr>
              <a:t>Garantipension</a:t>
            </a:r>
          </a:p>
          <a:p>
            <a:pPr>
              <a:lnSpc>
                <a:spcPts val="3000"/>
              </a:lnSpc>
            </a:pPr>
            <a:r>
              <a:rPr lang="sv-SE" sz="2000" b="1" dirty="0">
                <a:ea typeface="Arial" charset="0"/>
                <a:cs typeface="Arial" charset="0"/>
              </a:rPr>
              <a:t>* Inkomstpensionstillägg – </a:t>
            </a:r>
            <a:r>
              <a:rPr lang="sv-SE" sz="2000" dirty="0">
                <a:ea typeface="Arial" charset="0"/>
                <a:cs typeface="Arial" charset="0"/>
              </a:rPr>
              <a:t>Mellan 0-600 kronor per månad. Riktas till dem som tjänat in pensionsgrundad inkomst under ett långt arbetsliv med begränsad inkomst. </a:t>
            </a:r>
          </a:p>
        </p:txBody>
      </p:sp>
    </p:spTree>
    <p:extLst>
      <p:ext uri="{BB962C8B-B14F-4D97-AF65-F5344CB8AC3E}">
        <p14:creationId xmlns:p14="http://schemas.microsoft.com/office/powerpoint/2010/main" val="41822333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2DF209F-1DD5-D822-025C-A9307A4228B7}"/>
              </a:ext>
            </a:extLst>
          </p:cNvPr>
          <p:cNvSpPr>
            <a:spLocks noGrp="1"/>
          </p:cNvSpPr>
          <p:nvPr>
            <p:ph type="title"/>
          </p:nvPr>
        </p:nvSpPr>
        <p:spPr/>
        <p:txBody>
          <a:bodyPr/>
          <a:lstStyle/>
          <a:p>
            <a:pPr lvl="0">
              <a:defRPr/>
            </a:pPr>
            <a:r>
              <a:rPr lang="sv-SE" b="1" dirty="0">
                <a:solidFill>
                  <a:prstClr val="black"/>
                </a:solidFill>
                <a:latin typeface="Calibri" panose="020F0502020204030204" pitchFamily="34" charset="0"/>
                <a:ea typeface="Arial" charset="0"/>
                <a:cs typeface="Calibri" panose="020F0502020204030204" pitchFamily="34" charset="0"/>
              </a:rPr>
              <a:t>BEHÖRIGA ANHÖRIGA KAN ANSÖKA ÅT NÅGON ANNAN</a:t>
            </a:r>
          </a:p>
        </p:txBody>
      </p:sp>
      <p:sp>
        <p:nvSpPr>
          <p:cNvPr id="6" name="textruta 5">
            <a:extLst>
              <a:ext uri="{FF2B5EF4-FFF2-40B4-BE49-F238E27FC236}">
                <a16:creationId xmlns:a16="http://schemas.microsoft.com/office/drawing/2014/main" id="{3C2378AE-B80E-1CE5-F348-C0A0698BB422}"/>
              </a:ext>
            </a:extLst>
          </p:cNvPr>
          <p:cNvSpPr txBox="1"/>
          <p:nvPr/>
        </p:nvSpPr>
        <p:spPr>
          <a:xfrm>
            <a:off x="809624" y="1591816"/>
            <a:ext cx="7749020" cy="1323439"/>
          </a:xfrm>
          <a:prstGeom prst="rect">
            <a:avLst/>
          </a:prstGeom>
          <a:noFill/>
        </p:spPr>
        <p:txBody>
          <a:bodyPr wrap="square">
            <a:spAutoFit/>
          </a:bodyPr>
          <a:lstStyle/>
          <a:p>
            <a:pPr marL="139304" lvl="0" indent="-139304">
              <a:buFont typeface="Arial" panose="020B0604020202020204" pitchFamily="34" charset="0"/>
              <a:buChar char="•"/>
              <a:defRPr/>
            </a:pPr>
            <a:r>
              <a:rPr lang="sv-SE" sz="2000" dirty="0">
                <a:solidFill>
                  <a:prstClr val="black"/>
                </a:solidFill>
                <a:ea typeface="Arial" charset="0"/>
                <a:cs typeface="Arial" charset="0"/>
              </a:rPr>
              <a:t>En anhörig kan vara behörig att företräda en släkting som inte längre själv klarar av sina ekonomiska angelägenheter.</a:t>
            </a:r>
          </a:p>
          <a:p>
            <a:pPr lvl="0">
              <a:defRPr/>
            </a:pPr>
            <a:endParaRPr lang="sv-SE" sz="2000" dirty="0">
              <a:solidFill>
                <a:prstClr val="black"/>
              </a:solidFill>
              <a:ea typeface="Arial" charset="0"/>
              <a:cs typeface="Arial" charset="0"/>
            </a:endParaRPr>
          </a:p>
          <a:p>
            <a:pPr marL="139304" lvl="0" indent="-139304">
              <a:buFont typeface="Arial" panose="020B0604020202020204" pitchFamily="34" charset="0"/>
              <a:buChar char="•"/>
              <a:defRPr/>
            </a:pPr>
            <a:r>
              <a:rPr lang="sv-SE" sz="2000" dirty="0">
                <a:solidFill>
                  <a:prstClr val="black"/>
                </a:solidFill>
                <a:ea typeface="Arial" charset="0"/>
                <a:cs typeface="Arial" charset="0"/>
              </a:rPr>
              <a:t>Enkelt att ansöka på webben med egen e-legitimation.</a:t>
            </a:r>
          </a:p>
        </p:txBody>
      </p:sp>
      <p:pic>
        <p:nvPicPr>
          <p:cNvPr id="5" name="Platshållare för innehåll 7">
            <a:extLst>
              <a:ext uri="{FF2B5EF4-FFF2-40B4-BE49-F238E27FC236}">
                <a16:creationId xmlns:a16="http://schemas.microsoft.com/office/drawing/2014/main" id="{468AB7FE-B16E-1070-FE5B-F5BCA96BC2DE}"/>
              </a:ext>
            </a:extLst>
          </p:cNvPr>
          <p:cNvPicPr>
            <a:picLocks/>
          </p:cNvPicPr>
          <p:nvPr/>
        </p:nvPicPr>
        <p:blipFill rotWithShape="1">
          <a:blip r:embed="rId3" cstate="email">
            <a:extLst>
              <a:ext uri="{28A0092B-C50C-407E-A947-70E740481C1C}">
                <a14:useLocalDpi xmlns:a14="http://schemas.microsoft.com/office/drawing/2010/main"/>
              </a:ext>
            </a:extLst>
          </a:blip>
          <a:srcRect/>
          <a:stretch/>
        </p:blipFill>
        <p:spPr bwMode="auto">
          <a:xfrm>
            <a:off x="3188580" y="3560180"/>
            <a:ext cx="5814840" cy="2174358"/>
          </a:xfrm>
          <a:prstGeom prst="rect">
            <a:avLst/>
          </a:prstGeom>
          <a:ln>
            <a:noFill/>
          </a:ln>
          <a:extLst>
            <a:ext uri="{53640926-AAD7-44D8-BBD7-CCE9431645EC}">
              <a14:shadowObscured xmlns:a14="http://schemas.microsoft.com/office/drawing/2010/main"/>
            </a:ext>
          </a:extLst>
        </p:spPr>
      </p:pic>
      <p:sp>
        <p:nvSpPr>
          <p:cNvPr id="13" name="Platshållare för text 3">
            <a:extLst>
              <a:ext uri="{FF2B5EF4-FFF2-40B4-BE49-F238E27FC236}">
                <a16:creationId xmlns:a16="http://schemas.microsoft.com/office/drawing/2014/main" id="{BE420B9B-362E-F67B-7DB0-EDAD1B2B5B53}"/>
              </a:ext>
            </a:extLst>
          </p:cNvPr>
          <p:cNvSpPr>
            <a:spLocks noGrp="1"/>
          </p:cNvSpPr>
          <p:nvPr>
            <p:ph type="body" sz="quarter" idx="11"/>
          </p:nvPr>
        </p:nvSpPr>
        <p:spPr>
          <a:xfrm>
            <a:off x="809624" y="6379463"/>
            <a:ext cx="745841" cy="257369"/>
          </a:xfrm>
        </p:spPr>
        <p:txBody>
          <a:bodyPr wrap="none">
            <a:spAutoFit/>
          </a:bodyPr>
          <a:lstStyle/>
          <a:p>
            <a:r>
              <a:rPr lang="sv-SE" dirty="0"/>
              <a:t>PENSIONEN</a:t>
            </a:r>
          </a:p>
        </p:txBody>
      </p:sp>
    </p:spTree>
    <p:extLst>
      <p:ext uri="{BB962C8B-B14F-4D97-AF65-F5344CB8AC3E}">
        <p14:creationId xmlns:p14="http://schemas.microsoft.com/office/powerpoint/2010/main" val="24947713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564A889-2D59-81F9-E952-4CB7C8AF88BB}"/>
              </a:ext>
            </a:extLst>
          </p:cNvPr>
          <p:cNvSpPr>
            <a:spLocks noGrp="1"/>
          </p:cNvSpPr>
          <p:nvPr>
            <p:ph type="title"/>
          </p:nvPr>
        </p:nvSpPr>
        <p:spPr/>
        <p:txBody>
          <a:bodyPr/>
          <a:lstStyle/>
          <a:p>
            <a:r>
              <a:rPr lang="sv-SE" b="1" dirty="0">
                <a:latin typeface="Calibri" panose="020F0502020204030204" pitchFamily="34" charset="0"/>
                <a:ea typeface="Arial" charset="0"/>
                <a:cs typeface="Calibri" panose="020F0502020204030204" pitchFamily="34" charset="0"/>
              </a:rPr>
              <a:t>NÅGRA FRÅGOR </a:t>
            </a:r>
          </a:p>
        </p:txBody>
      </p:sp>
      <p:sp>
        <p:nvSpPr>
          <p:cNvPr id="3" name="Platshållare för innehåll 2">
            <a:extLst>
              <a:ext uri="{FF2B5EF4-FFF2-40B4-BE49-F238E27FC236}">
                <a16:creationId xmlns:a16="http://schemas.microsoft.com/office/drawing/2014/main" id="{B3275AAF-2321-12D1-C6BD-CE8AD59FE065}"/>
              </a:ext>
            </a:extLst>
          </p:cNvPr>
          <p:cNvSpPr>
            <a:spLocks noGrp="1"/>
          </p:cNvSpPr>
          <p:nvPr>
            <p:ph idx="1"/>
          </p:nvPr>
        </p:nvSpPr>
        <p:spPr>
          <a:xfrm>
            <a:off x="598516" y="1288801"/>
            <a:ext cx="5118100" cy="4351338"/>
          </a:xfrm>
        </p:spPr>
        <p:txBody>
          <a:bodyPr>
            <a:normAutofit/>
          </a:bodyPr>
          <a:lstStyle/>
          <a:p>
            <a:r>
              <a:rPr lang="sv-SE" dirty="0">
                <a:latin typeface="Calibri" panose="020F0502020204030204" pitchFamily="34" charset="0"/>
              </a:rPr>
              <a:t>Kan jag ansöka om bostadstillägg om jag tar ut halv pension?</a:t>
            </a:r>
          </a:p>
          <a:p>
            <a:r>
              <a:rPr lang="sv-SE" dirty="0">
                <a:latin typeface="Calibri" panose="020F0502020204030204" pitchFamily="34" charset="0"/>
              </a:rPr>
              <a:t>Kan jag ansöka om bostadstillägg när jag bor i villa?</a:t>
            </a:r>
          </a:p>
          <a:p>
            <a:r>
              <a:rPr lang="sv-SE" dirty="0">
                <a:latin typeface="Calibri" panose="020F0502020204030204" pitchFamily="34" charset="0"/>
              </a:rPr>
              <a:t>Hur ska jag göra för att ansöka om bostadstillägg?</a:t>
            </a:r>
          </a:p>
          <a:p>
            <a:r>
              <a:rPr lang="sv-SE" dirty="0">
                <a:latin typeface="Calibri" panose="020F0502020204030204" pitchFamily="34" charset="0"/>
              </a:rPr>
              <a:t>Kan jag ansöka retroaktivt om bostadstillägg?</a:t>
            </a:r>
          </a:p>
          <a:p>
            <a:endParaRPr lang="sv-SE" dirty="0"/>
          </a:p>
        </p:txBody>
      </p:sp>
      <p:pic>
        <p:nvPicPr>
          <p:cNvPr id="8" name="Platshållare för bild 7" descr="En bild som visar text, visitkort&#10;&#10;Automatiskt genererad beskrivning">
            <a:extLst>
              <a:ext uri="{FF2B5EF4-FFF2-40B4-BE49-F238E27FC236}">
                <a16:creationId xmlns:a16="http://schemas.microsoft.com/office/drawing/2014/main" id="{87FA3BB6-9881-B3FB-878E-659C7CAB1942}"/>
              </a:ext>
            </a:extLst>
          </p:cNvPr>
          <p:cNvPicPr>
            <a:picLocks noGrp="1" noChangeAspect="1"/>
          </p:cNvPicPr>
          <p:nvPr>
            <p:ph type="pic" sz="quarter" idx="13"/>
          </p:nvPr>
        </p:nvPicPr>
        <p:blipFill>
          <a:blip r:embed="rId3" cstate="email">
            <a:extLst>
              <a:ext uri="{28A0092B-C50C-407E-A947-70E740481C1C}">
                <a14:useLocalDpi xmlns:a14="http://schemas.microsoft.com/office/drawing/2010/main"/>
              </a:ext>
            </a:extLst>
          </a:blip>
          <a:srcRect/>
          <a:stretch>
            <a:fillRect/>
          </a:stretch>
        </p:blipFill>
        <p:spPr/>
      </p:pic>
      <p:sp>
        <p:nvSpPr>
          <p:cNvPr id="12" name="Platshållare för text 3">
            <a:extLst>
              <a:ext uri="{FF2B5EF4-FFF2-40B4-BE49-F238E27FC236}">
                <a16:creationId xmlns:a16="http://schemas.microsoft.com/office/drawing/2014/main" id="{BCB85A52-2AA6-E23B-8A3B-850A8F94E7B8}"/>
              </a:ext>
            </a:extLst>
          </p:cNvPr>
          <p:cNvSpPr>
            <a:spLocks noGrp="1"/>
          </p:cNvSpPr>
          <p:nvPr>
            <p:ph type="body" sz="quarter" idx="11"/>
          </p:nvPr>
        </p:nvSpPr>
        <p:spPr>
          <a:xfrm>
            <a:off x="809624" y="6379463"/>
            <a:ext cx="745841" cy="257369"/>
          </a:xfrm>
        </p:spPr>
        <p:txBody>
          <a:bodyPr wrap="none">
            <a:spAutoFit/>
          </a:bodyPr>
          <a:lstStyle/>
          <a:p>
            <a:r>
              <a:rPr lang="sv-SE" dirty="0"/>
              <a:t>PENSIONEN</a:t>
            </a:r>
          </a:p>
        </p:txBody>
      </p:sp>
    </p:spTree>
    <p:extLst>
      <p:ext uri="{BB962C8B-B14F-4D97-AF65-F5344CB8AC3E}">
        <p14:creationId xmlns:p14="http://schemas.microsoft.com/office/powerpoint/2010/main" val="31785853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7B311C97-1B07-19FD-9EE6-C6C79033F548}"/>
              </a:ext>
            </a:extLst>
          </p:cNvPr>
          <p:cNvSpPr>
            <a:spLocks noGrp="1"/>
          </p:cNvSpPr>
          <p:nvPr>
            <p:ph type="title"/>
          </p:nvPr>
        </p:nvSpPr>
        <p:spPr>
          <a:xfrm>
            <a:off x="598516" y="626020"/>
            <a:ext cx="5112276" cy="1325563"/>
          </a:xfrm>
        </p:spPr>
        <p:txBody>
          <a:bodyPr/>
          <a:lstStyle/>
          <a:p>
            <a:r>
              <a:rPr lang="sv-SE" b="1" dirty="0">
                <a:latin typeface="Calibri" panose="020F0502020204030204" pitchFamily="34" charset="0"/>
                <a:ea typeface="Arial" charset="0"/>
                <a:cs typeface="Calibri" panose="020F0502020204030204" pitchFamily="34" charset="0"/>
              </a:rPr>
              <a:t>… FORTSÄTTNING FRÅGOR</a:t>
            </a:r>
          </a:p>
        </p:txBody>
      </p:sp>
      <p:sp>
        <p:nvSpPr>
          <p:cNvPr id="6" name="Platshållare för innehåll 5">
            <a:extLst>
              <a:ext uri="{FF2B5EF4-FFF2-40B4-BE49-F238E27FC236}">
                <a16:creationId xmlns:a16="http://schemas.microsoft.com/office/drawing/2014/main" id="{1FC3D253-5568-99C5-81A9-6517621ABB33}"/>
              </a:ext>
            </a:extLst>
          </p:cNvPr>
          <p:cNvSpPr>
            <a:spLocks noGrp="1"/>
          </p:cNvSpPr>
          <p:nvPr>
            <p:ph idx="1"/>
          </p:nvPr>
        </p:nvSpPr>
        <p:spPr>
          <a:xfrm>
            <a:off x="592692" y="1319157"/>
            <a:ext cx="5118100" cy="4351338"/>
          </a:xfrm>
        </p:spPr>
        <p:txBody>
          <a:bodyPr>
            <a:normAutofit/>
          </a:bodyPr>
          <a:lstStyle/>
          <a:p>
            <a:pPr marL="185738" indent="-185738">
              <a:lnSpc>
                <a:spcPct val="100000"/>
              </a:lnSpc>
              <a:buFont typeface="Arial" panose="020B0604020202020204" pitchFamily="34" charset="0"/>
              <a:buChar char="•"/>
            </a:pPr>
            <a:r>
              <a:rPr lang="sv-SE" dirty="0">
                <a:ea typeface="Arial" charset="0"/>
                <a:cs typeface="Arial" charset="0"/>
              </a:rPr>
              <a:t>Vi är fortfarande gifta men min partner har flyttat till ett äldreboende, söker jag som ensamstående?</a:t>
            </a:r>
          </a:p>
          <a:p>
            <a:pPr marL="185738" indent="-185738">
              <a:lnSpc>
                <a:spcPct val="100000"/>
              </a:lnSpc>
              <a:buFont typeface="Arial" panose="020B0604020202020204" pitchFamily="34" charset="0"/>
              <a:buChar char="•"/>
            </a:pPr>
            <a:r>
              <a:rPr lang="sv-SE" dirty="0">
                <a:ea typeface="Arial" charset="0"/>
                <a:cs typeface="Arial" charset="0"/>
              </a:rPr>
              <a:t>Hur vet jag vilka uppgifter jag ska lämna?</a:t>
            </a:r>
          </a:p>
          <a:p>
            <a:pPr marL="185738" indent="-185738">
              <a:lnSpc>
                <a:spcPct val="100000"/>
              </a:lnSpc>
              <a:buFont typeface="Arial" panose="020B0604020202020204" pitchFamily="34" charset="0"/>
              <a:buChar char="•"/>
            </a:pPr>
            <a:r>
              <a:rPr lang="sv-SE" dirty="0">
                <a:ea typeface="Arial" charset="0"/>
                <a:cs typeface="Arial" charset="0"/>
              </a:rPr>
              <a:t>Vilka underlag ska jag skicka med min ansökan?</a:t>
            </a:r>
          </a:p>
          <a:p>
            <a:pPr marL="185738" indent="-185738">
              <a:lnSpc>
                <a:spcPct val="100000"/>
              </a:lnSpc>
              <a:buFont typeface="Arial" panose="020B0604020202020204" pitchFamily="34" charset="0"/>
              <a:buChar char="•"/>
            </a:pPr>
            <a:r>
              <a:rPr lang="sv-SE" dirty="0">
                <a:ea typeface="Arial" charset="0"/>
                <a:cs typeface="Arial" charset="0"/>
              </a:rPr>
              <a:t>Räknas värdet på mitt hus med i mina tillgångar?</a:t>
            </a:r>
          </a:p>
          <a:p>
            <a:pPr marL="0" indent="0">
              <a:buNone/>
            </a:pPr>
            <a:endParaRPr lang="sv-SE" dirty="0"/>
          </a:p>
        </p:txBody>
      </p:sp>
      <p:pic>
        <p:nvPicPr>
          <p:cNvPr id="8" name="Platshållare för bild 7" descr="En bild som visar text, visitkort&#10;&#10;Automatiskt genererad beskrivning">
            <a:extLst>
              <a:ext uri="{FF2B5EF4-FFF2-40B4-BE49-F238E27FC236}">
                <a16:creationId xmlns:a16="http://schemas.microsoft.com/office/drawing/2014/main" id="{8E094834-AF49-7A85-038E-5D117CCD73B2}"/>
              </a:ext>
            </a:extLst>
          </p:cNvPr>
          <p:cNvPicPr>
            <a:picLocks noGrp="1" noChangeAspect="1"/>
          </p:cNvPicPr>
          <p:nvPr>
            <p:ph type="pic" sz="quarter" idx="13"/>
          </p:nvPr>
        </p:nvPicPr>
        <p:blipFill>
          <a:blip r:embed="rId3" cstate="email">
            <a:extLst>
              <a:ext uri="{28A0092B-C50C-407E-A947-70E740481C1C}">
                <a14:useLocalDpi xmlns:a14="http://schemas.microsoft.com/office/drawing/2010/main"/>
              </a:ext>
            </a:extLst>
          </a:blip>
          <a:srcRect/>
          <a:stretch>
            <a:fillRect/>
          </a:stretch>
        </p:blipFill>
        <p:spPr>
          <a:xfrm>
            <a:off x="6445250" y="620713"/>
            <a:ext cx="5075238" cy="5283200"/>
          </a:xfrm>
        </p:spPr>
      </p:pic>
      <p:sp>
        <p:nvSpPr>
          <p:cNvPr id="12" name="Platshållare för text 3">
            <a:extLst>
              <a:ext uri="{FF2B5EF4-FFF2-40B4-BE49-F238E27FC236}">
                <a16:creationId xmlns:a16="http://schemas.microsoft.com/office/drawing/2014/main" id="{2AFBD231-DA3A-C756-F6FE-55BD4322ECA3}"/>
              </a:ext>
            </a:extLst>
          </p:cNvPr>
          <p:cNvSpPr>
            <a:spLocks noGrp="1"/>
          </p:cNvSpPr>
          <p:nvPr>
            <p:ph type="body" sz="quarter" idx="11"/>
          </p:nvPr>
        </p:nvSpPr>
        <p:spPr>
          <a:xfrm>
            <a:off x="809624" y="6379463"/>
            <a:ext cx="745841" cy="257369"/>
          </a:xfrm>
        </p:spPr>
        <p:txBody>
          <a:bodyPr wrap="none">
            <a:spAutoFit/>
          </a:bodyPr>
          <a:lstStyle/>
          <a:p>
            <a:r>
              <a:rPr lang="sv-SE" dirty="0"/>
              <a:t>PENSIONEN</a:t>
            </a:r>
          </a:p>
        </p:txBody>
      </p:sp>
    </p:spTree>
    <p:extLst>
      <p:ext uri="{BB962C8B-B14F-4D97-AF65-F5344CB8AC3E}">
        <p14:creationId xmlns:p14="http://schemas.microsoft.com/office/powerpoint/2010/main" val="9003741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FB20776-F6E9-80B3-A381-52C8E40F1542}"/>
              </a:ext>
            </a:extLst>
          </p:cNvPr>
          <p:cNvSpPr>
            <a:spLocks noGrp="1"/>
          </p:cNvSpPr>
          <p:nvPr>
            <p:ph type="title"/>
          </p:nvPr>
        </p:nvSpPr>
        <p:spPr/>
        <p:txBody>
          <a:bodyPr/>
          <a:lstStyle/>
          <a:p>
            <a:r>
              <a:rPr lang="sv-SE" sz="3200" b="1" dirty="0">
                <a:latin typeface="Calibri" panose="020F0502020204030204" pitchFamily="34" charset="0"/>
                <a:ea typeface="Arial" charset="0"/>
                <a:cs typeface="Calibri" panose="020F0502020204030204" pitchFamily="34" charset="0"/>
              </a:rPr>
              <a:t>SUMMERING - BOSTADSTILLÄGG</a:t>
            </a:r>
          </a:p>
        </p:txBody>
      </p:sp>
      <p:sp>
        <p:nvSpPr>
          <p:cNvPr id="5" name="Platshållare för innehåll 2">
            <a:extLst>
              <a:ext uri="{FF2B5EF4-FFF2-40B4-BE49-F238E27FC236}">
                <a16:creationId xmlns:a16="http://schemas.microsoft.com/office/drawing/2014/main" id="{06472D65-7F18-471F-BE0B-BC031DE54BDA}"/>
              </a:ext>
            </a:extLst>
          </p:cNvPr>
          <p:cNvSpPr txBox="1">
            <a:spLocks/>
          </p:cNvSpPr>
          <p:nvPr/>
        </p:nvSpPr>
        <p:spPr>
          <a:xfrm>
            <a:off x="601438" y="1285944"/>
            <a:ext cx="10195074" cy="350336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39304" lvl="0" indent="-139304">
              <a:buFont typeface="Arial" panose="020B0604020202020204" pitchFamily="34" charset="0"/>
              <a:buChar char="•"/>
              <a:defRPr/>
            </a:pPr>
            <a:r>
              <a:rPr lang="sv-SE" sz="2000" dirty="0">
                <a:ea typeface="Arial" charset="0"/>
                <a:cs typeface="Arial" charset="0"/>
              </a:rPr>
              <a:t>Är en del av grundskyddet liksom garantipension – ansökan krävs.</a:t>
            </a:r>
          </a:p>
          <a:p>
            <a:pPr marL="139304" lvl="0" indent="-139304">
              <a:buFont typeface="Arial" panose="020B0604020202020204" pitchFamily="34" charset="0"/>
              <a:buChar char="•"/>
              <a:defRPr/>
            </a:pPr>
            <a:r>
              <a:rPr lang="sv-SE" sz="2000" dirty="0">
                <a:ea typeface="Arial" charset="0"/>
                <a:cs typeface="Arial" charset="0"/>
              </a:rPr>
              <a:t>Din bostadskostnad, dina inkomster, tillgångar och familjesituation avgör vad du kan få i bostadstillägg.</a:t>
            </a:r>
          </a:p>
          <a:p>
            <a:pPr marL="139304" lvl="0" indent="-139304">
              <a:buFont typeface="Arial" panose="020B0604020202020204" pitchFamily="34" charset="0"/>
              <a:buChar char="•"/>
              <a:defRPr/>
            </a:pPr>
            <a:r>
              <a:rPr lang="sv-SE" sz="2000" dirty="0">
                <a:ea typeface="Arial" charset="0"/>
                <a:cs typeface="Arial" charset="0"/>
              </a:rPr>
              <a:t>Maximalt bostadstillägg 7 290 kronor / 3 645 kronor (skattefritt).</a:t>
            </a:r>
          </a:p>
          <a:p>
            <a:pPr marL="139304" lvl="0" indent="-139304">
              <a:buFont typeface="Arial" panose="020B0604020202020204" pitchFamily="34" charset="0"/>
              <a:buChar char="•"/>
              <a:defRPr/>
            </a:pPr>
            <a:r>
              <a:rPr lang="sv-SE" sz="2000" dirty="0">
                <a:ea typeface="Arial" charset="0"/>
                <a:cs typeface="Arial" charset="0"/>
              </a:rPr>
              <a:t>Tumregel –  Lägre än 19 000 kronor/månad efter skatt som ensamstående.</a:t>
            </a:r>
          </a:p>
          <a:p>
            <a:pPr marL="139304" lvl="0" indent="-139304">
              <a:buFont typeface="Arial" panose="020B0604020202020204" pitchFamily="34" charset="0"/>
              <a:buChar char="•"/>
              <a:defRPr/>
            </a:pPr>
            <a:r>
              <a:rPr lang="sv-SE" sz="2000" dirty="0">
                <a:ea typeface="Arial" charset="0"/>
                <a:cs typeface="Arial" charset="0"/>
              </a:rPr>
              <a:t>Värdet på bostaden räknas ej med.</a:t>
            </a:r>
          </a:p>
          <a:p>
            <a:pPr marL="139304" lvl="0" indent="-139304">
              <a:buFont typeface="Arial" panose="020B0604020202020204" pitchFamily="34" charset="0"/>
              <a:buChar char="•"/>
              <a:defRPr/>
            </a:pPr>
            <a:r>
              <a:rPr lang="sv-SE" sz="2000" dirty="0">
                <a:ea typeface="Arial" charset="0"/>
                <a:cs typeface="Arial" charset="0"/>
              </a:rPr>
              <a:t>Ofta rätt till bostadstillägg senare i livet – blivit änka/änkling eller att tjänstepensionen upphör.</a:t>
            </a:r>
          </a:p>
          <a:p>
            <a:pPr marL="139304" lvl="0" indent="-139304">
              <a:buFont typeface="Arial" panose="020B0604020202020204" pitchFamily="34" charset="0"/>
              <a:buChar char="•"/>
              <a:defRPr/>
            </a:pPr>
            <a:r>
              <a:rPr lang="sv-SE" sz="2000" dirty="0">
                <a:ea typeface="Arial" charset="0"/>
                <a:cs typeface="Arial" charset="0"/>
              </a:rPr>
              <a:t>Använd beräkningsverktyg – ansök enklast via webb.</a:t>
            </a:r>
          </a:p>
          <a:p>
            <a:pPr marL="139304" lvl="0" indent="-139304">
              <a:buFont typeface="Arial" panose="020B0604020202020204" pitchFamily="34" charset="0"/>
              <a:buChar char="•"/>
              <a:defRPr/>
            </a:pPr>
            <a:r>
              <a:rPr lang="sv-SE" sz="2000" dirty="0">
                <a:ea typeface="Arial" charset="0"/>
                <a:cs typeface="Arial" charset="0"/>
              </a:rPr>
              <a:t>Om du får bostadstillägg–anmäla förändringar i din ekonomi, boendekostnad, familjesituation.</a:t>
            </a:r>
          </a:p>
          <a:p>
            <a:endParaRPr lang="sv-SE" sz="2000" dirty="0"/>
          </a:p>
        </p:txBody>
      </p:sp>
      <p:sp>
        <p:nvSpPr>
          <p:cNvPr id="6" name="Platshållare för text 3">
            <a:extLst>
              <a:ext uri="{FF2B5EF4-FFF2-40B4-BE49-F238E27FC236}">
                <a16:creationId xmlns:a16="http://schemas.microsoft.com/office/drawing/2014/main" id="{14CD1E75-BA33-B41F-0A1A-162B61099752}"/>
              </a:ext>
            </a:extLst>
          </p:cNvPr>
          <p:cNvSpPr>
            <a:spLocks noGrp="1"/>
          </p:cNvSpPr>
          <p:nvPr>
            <p:ph type="body" sz="quarter" idx="11"/>
          </p:nvPr>
        </p:nvSpPr>
        <p:spPr>
          <a:xfrm>
            <a:off x="809624" y="6379463"/>
            <a:ext cx="745841" cy="257369"/>
          </a:xfrm>
        </p:spPr>
        <p:txBody>
          <a:bodyPr wrap="none">
            <a:spAutoFit/>
          </a:bodyPr>
          <a:lstStyle/>
          <a:p>
            <a:r>
              <a:rPr lang="sv-SE" dirty="0"/>
              <a:t>PENSIONEN</a:t>
            </a:r>
          </a:p>
        </p:txBody>
      </p:sp>
    </p:spTree>
    <p:extLst>
      <p:ext uri="{BB962C8B-B14F-4D97-AF65-F5344CB8AC3E}">
        <p14:creationId xmlns:p14="http://schemas.microsoft.com/office/powerpoint/2010/main" val="15128085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3CD0447C-A761-27D1-9022-98684AAF0D14}"/>
              </a:ext>
            </a:extLst>
          </p:cNvPr>
          <p:cNvSpPr>
            <a:spLocks noGrp="1"/>
          </p:cNvSpPr>
          <p:nvPr>
            <p:ph type="title"/>
          </p:nvPr>
        </p:nvSpPr>
        <p:spPr/>
        <p:txBody>
          <a:bodyPr/>
          <a:lstStyle/>
          <a:p>
            <a:r>
              <a:rPr lang="sv-SE" sz="6600" b="1" dirty="0">
                <a:solidFill>
                  <a:schemeClr val="bg1"/>
                </a:solidFill>
                <a:ea typeface="Arial" charset="0"/>
                <a:cs typeface="Calibri Light" panose="020F0302020204030204" pitchFamily="34" charset="0"/>
              </a:rPr>
              <a:t>EXTRAMATERIAL</a:t>
            </a:r>
            <a:endParaRPr lang="sv-SE" sz="6600" b="1" dirty="0"/>
          </a:p>
        </p:txBody>
      </p:sp>
    </p:spTree>
    <p:extLst>
      <p:ext uri="{BB962C8B-B14F-4D97-AF65-F5344CB8AC3E}">
        <p14:creationId xmlns:p14="http://schemas.microsoft.com/office/powerpoint/2010/main" val="6765552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latshållare för bild 9">
            <a:extLst>
              <a:ext uri="{FF2B5EF4-FFF2-40B4-BE49-F238E27FC236}">
                <a16:creationId xmlns:a16="http://schemas.microsoft.com/office/drawing/2014/main" id="{D9348BA1-97FA-23FD-41DF-7B741325346F}"/>
              </a:ext>
            </a:extLst>
          </p:cNvPr>
          <p:cNvPicPr>
            <a:picLocks noGrp="1" noChangeAspect="1"/>
          </p:cNvPicPr>
          <p:nvPr>
            <p:ph type="pic" sz="quarter" idx="10"/>
          </p:nvPr>
        </p:nvPicPr>
        <p:blipFill>
          <a:blip r:embed="rId3" cstate="email">
            <a:extLst>
              <a:ext uri="{BEBA8EAE-BF5A-486C-A8C5-ECC9F3942E4B}">
                <a14:imgProps xmlns:a14="http://schemas.microsoft.com/office/drawing/2010/main">
                  <a14:imgLayer r:embed="rId4">
                    <a14:imgEffect>
                      <a14:saturation sat="0"/>
                    </a14:imgEffect>
                    <a14:imgEffect>
                      <a14:brightnessContrast bright="-40000" contrast="-20000"/>
                    </a14:imgEffect>
                  </a14:imgLayer>
                </a14:imgProps>
              </a:ext>
              <a:ext uri="{28A0092B-C50C-407E-A947-70E740481C1C}">
                <a14:useLocalDpi xmlns:a14="http://schemas.microsoft.com/office/drawing/2010/main"/>
              </a:ext>
            </a:extLst>
          </a:blip>
          <a:srcRect/>
          <a:stretch>
            <a:fillRect/>
          </a:stretch>
        </p:blipFill>
        <p:spPr>
          <a:xfrm>
            <a:off x="0" y="-6350"/>
            <a:ext cx="12192000" cy="6858000"/>
          </a:xfrm>
          <a:prstGeom prst="rect">
            <a:avLst/>
          </a:prstGeom>
        </p:spPr>
      </p:pic>
      <p:sp>
        <p:nvSpPr>
          <p:cNvPr id="2" name="Platshållare för text 1">
            <a:extLst>
              <a:ext uri="{FF2B5EF4-FFF2-40B4-BE49-F238E27FC236}">
                <a16:creationId xmlns:a16="http://schemas.microsoft.com/office/drawing/2014/main" id="{12F773FF-155B-75EB-C94C-62199EF62ED3}"/>
              </a:ext>
            </a:extLst>
          </p:cNvPr>
          <p:cNvSpPr>
            <a:spLocks noGrp="1"/>
          </p:cNvSpPr>
          <p:nvPr>
            <p:ph type="body" sz="quarter" idx="16"/>
          </p:nvPr>
        </p:nvSpPr>
        <p:spPr>
          <a:xfrm>
            <a:off x="0" y="-12173"/>
            <a:ext cx="12192000" cy="6863823"/>
          </a:xfrm>
          <a:solidFill>
            <a:schemeClr val="accent1">
              <a:lumMod val="60000"/>
              <a:lumOff val="40000"/>
              <a:alpha val="70000"/>
            </a:schemeClr>
          </a:solidFill>
        </p:spPr>
        <p:txBody>
          <a:bodyPr/>
          <a:lstStyle/>
          <a:p>
            <a:endParaRPr lang="sv-SE" dirty="0"/>
          </a:p>
        </p:txBody>
      </p:sp>
      <p:sp>
        <p:nvSpPr>
          <p:cNvPr id="3" name="Rubrik 2">
            <a:extLst>
              <a:ext uri="{FF2B5EF4-FFF2-40B4-BE49-F238E27FC236}">
                <a16:creationId xmlns:a16="http://schemas.microsoft.com/office/drawing/2014/main" id="{1C884BD2-388C-BC03-1761-678AFAAA8E3D}"/>
              </a:ext>
            </a:extLst>
          </p:cNvPr>
          <p:cNvSpPr>
            <a:spLocks noGrp="1"/>
          </p:cNvSpPr>
          <p:nvPr>
            <p:ph type="title"/>
          </p:nvPr>
        </p:nvSpPr>
        <p:spPr>
          <a:xfrm>
            <a:off x="1123667" y="2297074"/>
            <a:ext cx="9944665" cy="1325563"/>
          </a:xfrm>
        </p:spPr>
        <p:txBody>
          <a:bodyPr/>
          <a:lstStyle/>
          <a:p>
            <a:r>
              <a:rPr lang="sv-SE" sz="4800" b="1" dirty="0">
                <a:solidFill>
                  <a:schemeClr val="bg1"/>
                </a:solidFill>
                <a:latin typeface="Calibri" panose="020F0502020204030204" pitchFamily="34" charset="0"/>
                <a:ea typeface="Arial" charset="0"/>
                <a:cs typeface="Calibri" panose="020F0502020204030204" pitchFamily="34" charset="0"/>
              </a:rPr>
              <a:t>Efterlevandepension </a:t>
            </a:r>
            <a:br>
              <a:rPr lang="sv-SE" sz="4800" b="1" dirty="0">
                <a:solidFill>
                  <a:schemeClr val="bg1"/>
                </a:solidFill>
                <a:latin typeface="Calibri" panose="020F0502020204030204" pitchFamily="34" charset="0"/>
                <a:ea typeface="Arial" charset="0"/>
                <a:cs typeface="Calibri" panose="020F0502020204030204" pitchFamily="34" charset="0"/>
              </a:rPr>
            </a:br>
            <a:r>
              <a:rPr lang="sv-SE" sz="4800" b="1" dirty="0">
                <a:solidFill>
                  <a:schemeClr val="bg1"/>
                </a:solidFill>
                <a:latin typeface="Calibri" panose="020F0502020204030204" pitchFamily="34" charset="0"/>
                <a:ea typeface="Arial" charset="0"/>
                <a:cs typeface="Calibri" panose="020F0502020204030204" pitchFamily="34" charset="0"/>
              </a:rPr>
              <a:t>– ekonomiskt stöd för anhöriga</a:t>
            </a:r>
          </a:p>
        </p:txBody>
      </p:sp>
      <p:sp>
        <p:nvSpPr>
          <p:cNvPr id="5" name="Platshållare för text 4">
            <a:extLst>
              <a:ext uri="{FF2B5EF4-FFF2-40B4-BE49-F238E27FC236}">
                <a16:creationId xmlns:a16="http://schemas.microsoft.com/office/drawing/2014/main" id="{8A6AD881-27D5-95B0-0F8A-629D692F7FD8}"/>
              </a:ext>
            </a:extLst>
          </p:cNvPr>
          <p:cNvSpPr>
            <a:spLocks noGrp="1"/>
          </p:cNvSpPr>
          <p:nvPr>
            <p:ph type="body" sz="quarter" idx="15"/>
          </p:nvPr>
        </p:nvSpPr>
        <p:spPr/>
        <p:txBody>
          <a:bodyPr/>
          <a:lstStyle/>
          <a:p>
            <a:endParaRPr lang="sv-SE"/>
          </a:p>
        </p:txBody>
      </p:sp>
    </p:spTree>
    <p:extLst>
      <p:ext uri="{BB962C8B-B14F-4D97-AF65-F5344CB8AC3E}">
        <p14:creationId xmlns:p14="http://schemas.microsoft.com/office/powerpoint/2010/main" val="4758338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564A889-2D59-81F9-E952-4CB7C8AF88BB}"/>
              </a:ext>
            </a:extLst>
          </p:cNvPr>
          <p:cNvSpPr>
            <a:spLocks noGrp="1"/>
          </p:cNvSpPr>
          <p:nvPr>
            <p:ph type="title"/>
          </p:nvPr>
        </p:nvSpPr>
        <p:spPr/>
        <p:txBody>
          <a:bodyPr/>
          <a:lstStyle/>
          <a:p>
            <a:r>
              <a:rPr lang="sv-SE" b="1" dirty="0">
                <a:latin typeface="Calibri" panose="020F0502020204030204" pitchFamily="34" charset="0"/>
                <a:ea typeface="Arial" charset="0"/>
                <a:cs typeface="Calibri" panose="020F0502020204030204" pitchFamily="34" charset="0"/>
              </a:rPr>
              <a:t>EFTERLEVANDEPENSION </a:t>
            </a:r>
            <a:br>
              <a:rPr lang="sv-SE" b="1" dirty="0">
                <a:latin typeface="Calibri" panose="020F0502020204030204" pitchFamily="34" charset="0"/>
                <a:ea typeface="Arial" charset="0"/>
                <a:cs typeface="Calibri" panose="020F0502020204030204" pitchFamily="34" charset="0"/>
              </a:rPr>
            </a:br>
            <a:r>
              <a:rPr lang="sv-SE" b="1" dirty="0">
                <a:latin typeface="Calibri" panose="020F0502020204030204" pitchFamily="34" charset="0"/>
                <a:ea typeface="Arial" charset="0"/>
                <a:cs typeface="Calibri" panose="020F0502020204030204" pitchFamily="34" charset="0"/>
              </a:rPr>
              <a:t>BESTÅR AV…</a:t>
            </a:r>
          </a:p>
        </p:txBody>
      </p:sp>
      <p:sp>
        <p:nvSpPr>
          <p:cNvPr id="3" name="Platshållare för innehåll 2">
            <a:extLst>
              <a:ext uri="{FF2B5EF4-FFF2-40B4-BE49-F238E27FC236}">
                <a16:creationId xmlns:a16="http://schemas.microsoft.com/office/drawing/2014/main" id="{B3275AAF-2321-12D1-C6BD-CE8AD59FE065}"/>
              </a:ext>
            </a:extLst>
          </p:cNvPr>
          <p:cNvSpPr>
            <a:spLocks noGrp="1"/>
          </p:cNvSpPr>
          <p:nvPr>
            <p:ph idx="1"/>
          </p:nvPr>
        </p:nvSpPr>
        <p:spPr/>
        <p:txBody>
          <a:bodyPr>
            <a:normAutofit/>
          </a:bodyPr>
          <a:lstStyle/>
          <a:p>
            <a:r>
              <a:rPr lang="sv-SE" dirty="0">
                <a:latin typeface="Calibri" panose="020F0502020204030204" pitchFamily="34" charset="0"/>
              </a:rPr>
              <a:t>Omställningspension</a:t>
            </a:r>
          </a:p>
          <a:p>
            <a:r>
              <a:rPr lang="sv-SE" dirty="0">
                <a:latin typeface="Calibri" panose="020F0502020204030204" pitchFamily="34" charset="0"/>
              </a:rPr>
              <a:t>Änkepension</a:t>
            </a:r>
          </a:p>
          <a:p>
            <a:r>
              <a:rPr lang="sv-SE" dirty="0">
                <a:latin typeface="Calibri" panose="020F0502020204030204" pitchFamily="34" charset="0"/>
              </a:rPr>
              <a:t>(Barnpension)</a:t>
            </a:r>
          </a:p>
          <a:p>
            <a:endParaRPr lang="sv-SE" dirty="0"/>
          </a:p>
        </p:txBody>
      </p:sp>
      <p:pic>
        <p:nvPicPr>
          <p:cNvPr id="7" name="Platshållare för bild 6">
            <a:extLst>
              <a:ext uri="{FF2B5EF4-FFF2-40B4-BE49-F238E27FC236}">
                <a16:creationId xmlns:a16="http://schemas.microsoft.com/office/drawing/2014/main" id="{0955B4B9-4400-2C16-FC37-75EE1826D8C7}"/>
              </a:ext>
            </a:extLst>
          </p:cNvPr>
          <p:cNvPicPr>
            <a:picLocks noGrp="1" noChangeAspect="1"/>
          </p:cNvPicPr>
          <p:nvPr>
            <p:ph type="pic" sz="quarter" idx="13"/>
          </p:nvPr>
        </p:nvPicPr>
        <p:blipFill>
          <a:blip r:embed="rId3" cstate="email">
            <a:extLst>
              <a:ext uri="{28A0092B-C50C-407E-A947-70E740481C1C}">
                <a14:useLocalDpi xmlns:a14="http://schemas.microsoft.com/office/drawing/2010/main"/>
              </a:ext>
            </a:extLst>
          </a:blip>
          <a:srcRect/>
          <a:stretch>
            <a:fillRect/>
          </a:stretch>
        </p:blipFill>
        <p:spPr>
          <a:xfrm flipH="1">
            <a:off x="6445250" y="620713"/>
            <a:ext cx="5075238" cy="5283200"/>
          </a:xfrm>
          <a:prstGeom prst="rect">
            <a:avLst/>
          </a:prstGeom>
        </p:spPr>
      </p:pic>
      <p:sp>
        <p:nvSpPr>
          <p:cNvPr id="11" name="Platshållare för text 3">
            <a:extLst>
              <a:ext uri="{FF2B5EF4-FFF2-40B4-BE49-F238E27FC236}">
                <a16:creationId xmlns:a16="http://schemas.microsoft.com/office/drawing/2014/main" id="{CD0933AA-47EA-5FFD-76A7-E3E3E897C102}"/>
              </a:ext>
            </a:extLst>
          </p:cNvPr>
          <p:cNvSpPr>
            <a:spLocks noGrp="1"/>
          </p:cNvSpPr>
          <p:nvPr>
            <p:ph type="body" sz="quarter" idx="11"/>
          </p:nvPr>
        </p:nvSpPr>
        <p:spPr>
          <a:xfrm>
            <a:off x="809624" y="6379463"/>
            <a:ext cx="745841" cy="257369"/>
          </a:xfrm>
        </p:spPr>
        <p:txBody>
          <a:bodyPr wrap="none">
            <a:spAutoFit/>
          </a:bodyPr>
          <a:lstStyle/>
          <a:p>
            <a:r>
              <a:rPr lang="sv-SE" dirty="0"/>
              <a:t>PENSIONEN</a:t>
            </a:r>
          </a:p>
        </p:txBody>
      </p:sp>
    </p:spTree>
    <p:extLst>
      <p:ext uri="{BB962C8B-B14F-4D97-AF65-F5344CB8AC3E}">
        <p14:creationId xmlns:p14="http://schemas.microsoft.com/office/powerpoint/2010/main" val="18923783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FB20776-F6E9-80B3-A381-52C8E40F1542}"/>
              </a:ext>
            </a:extLst>
          </p:cNvPr>
          <p:cNvSpPr>
            <a:spLocks noGrp="1"/>
          </p:cNvSpPr>
          <p:nvPr>
            <p:ph type="title"/>
          </p:nvPr>
        </p:nvSpPr>
        <p:spPr/>
        <p:txBody>
          <a:bodyPr/>
          <a:lstStyle/>
          <a:p>
            <a:pPr lvl="0">
              <a:defRPr/>
            </a:pPr>
            <a:r>
              <a:rPr lang="sv-SE" b="1" dirty="0">
                <a:solidFill>
                  <a:prstClr val="black"/>
                </a:solidFill>
                <a:latin typeface="Calibri" panose="020F0502020204030204" pitchFamily="34" charset="0"/>
                <a:ea typeface="Arial" charset="0"/>
                <a:cs typeface="Calibri" panose="020F0502020204030204" pitchFamily="34" charset="0"/>
              </a:rPr>
              <a:t>OMSTÄLLNINGSPENSION</a:t>
            </a:r>
          </a:p>
        </p:txBody>
      </p:sp>
      <p:sp>
        <p:nvSpPr>
          <p:cNvPr id="5" name="Platshållare för innehåll 2">
            <a:extLst>
              <a:ext uri="{FF2B5EF4-FFF2-40B4-BE49-F238E27FC236}">
                <a16:creationId xmlns:a16="http://schemas.microsoft.com/office/drawing/2014/main" id="{06472D65-7F18-471F-BE0B-BC031DE54BDA}"/>
              </a:ext>
            </a:extLst>
          </p:cNvPr>
          <p:cNvSpPr txBox="1">
            <a:spLocks/>
          </p:cNvSpPr>
          <p:nvPr/>
        </p:nvSpPr>
        <p:spPr>
          <a:xfrm>
            <a:off x="601438" y="1285944"/>
            <a:ext cx="8030722"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39304" lvl="0" indent="-139304">
              <a:buFont typeface="Arial" panose="020B0604020202020204" pitchFamily="34" charset="0"/>
              <a:buChar char="•"/>
              <a:defRPr/>
            </a:pPr>
            <a:r>
              <a:rPr lang="sv-SE" sz="2000" dirty="0">
                <a:solidFill>
                  <a:prstClr val="black"/>
                </a:solidFill>
                <a:ea typeface="Arial" charset="0"/>
                <a:cs typeface="Arial" charset="0"/>
              </a:rPr>
              <a:t>Du som inte har fyllt 66 år kan få omställningspension om din make/ maka/registrerad partner avlidit.</a:t>
            </a:r>
          </a:p>
          <a:p>
            <a:pPr marL="139304" lvl="0" indent="-139304">
              <a:buFont typeface="Arial" panose="020B0604020202020204" pitchFamily="34" charset="0"/>
              <a:buChar char="•"/>
              <a:defRPr/>
            </a:pPr>
            <a:r>
              <a:rPr lang="sv-SE" sz="2000" dirty="0">
                <a:solidFill>
                  <a:prstClr val="black"/>
                </a:solidFill>
                <a:ea typeface="Arial" charset="0"/>
                <a:cs typeface="Arial" charset="0"/>
              </a:rPr>
              <a:t>Även sambo räknas om ni har, har haft eller väntar gemensamt barn eller om ni förut varit. gifta eller registrerad partner med varandra.</a:t>
            </a:r>
          </a:p>
          <a:p>
            <a:pPr marL="139304" lvl="0" indent="-139304">
              <a:buFont typeface="Arial" panose="020B0604020202020204" pitchFamily="34" charset="0"/>
              <a:buChar char="•"/>
              <a:defRPr/>
            </a:pPr>
            <a:r>
              <a:rPr lang="sv-SE" sz="2000" dirty="0">
                <a:solidFill>
                  <a:prstClr val="black"/>
                </a:solidFill>
                <a:ea typeface="Arial" charset="0"/>
                <a:cs typeface="Arial" charset="0"/>
              </a:rPr>
              <a:t>Omställningspension får du i ett år.</a:t>
            </a:r>
          </a:p>
          <a:p>
            <a:pPr marL="139304" lvl="0" indent="-139304">
              <a:buFont typeface="Arial" panose="020B0604020202020204" pitchFamily="34" charset="0"/>
              <a:buChar char="•"/>
              <a:defRPr/>
            </a:pPr>
            <a:r>
              <a:rPr lang="sv-SE" sz="2000" dirty="0">
                <a:solidFill>
                  <a:prstClr val="black"/>
                </a:solidFill>
                <a:ea typeface="Arial" charset="0"/>
                <a:cs typeface="Arial" charset="0"/>
              </a:rPr>
              <a:t>Ersättningen är 55 procent av den avlidnes antagna inkomstpension.</a:t>
            </a:r>
          </a:p>
          <a:p>
            <a:pPr marL="139304" lvl="0" indent="-139304">
              <a:buFont typeface="Arial" panose="020B0604020202020204" pitchFamily="34" charset="0"/>
              <a:buChar char="•"/>
              <a:defRPr/>
            </a:pPr>
            <a:r>
              <a:rPr lang="sv-SE" sz="2000" dirty="0">
                <a:solidFill>
                  <a:prstClr val="black"/>
                </a:solidFill>
                <a:ea typeface="Arial" charset="0"/>
                <a:cs typeface="Arial" charset="0"/>
              </a:rPr>
              <a:t>Garantipensionen är komplement till omställningspensionen – Garanterar 2,13 prisbasbelopp.</a:t>
            </a:r>
          </a:p>
          <a:p>
            <a:endParaRPr lang="sv-SE" sz="2000" dirty="0"/>
          </a:p>
        </p:txBody>
      </p:sp>
      <p:sp>
        <p:nvSpPr>
          <p:cNvPr id="10" name="Platshållare för text 3">
            <a:extLst>
              <a:ext uri="{FF2B5EF4-FFF2-40B4-BE49-F238E27FC236}">
                <a16:creationId xmlns:a16="http://schemas.microsoft.com/office/drawing/2014/main" id="{4BC32DF4-0AB8-18CF-3F76-BBD07F2A19D2}"/>
              </a:ext>
            </a:extLst>
          </p:cNvPr>
          <p:cNvSpPr>
            <a:spLocks noGrp="1"/>
          </p:cNvSpPr>
          <p:nvPr>
            <p:ph type="body" sz="quarter" idx="11"/>
          </p:nvPr>
        </p:nvSpPr>
        <p:spPr>
          <a:xfrm>
            <a:off x="809624" y="6379463"/>
            <a:ext cx="745841" cy="257369"/>
          </a:xfrm>
        </p:spPr>
        <p:txBody>
          <a:bodyPr wrap="none">
            <a:spAutoFit/>
          </a:bodyPr>
          <a:lstStyle/>
          <a:p>
            <a:r>
              <a:rPr lang="sv-SE" dirty="0"/>
              <a:t>PENSIONEN</a:t>
            </a:r>
          </a:p>
        </p:txBody>
      </p:sp>
    </p:spTree>
    <p:extLst>
      <p:ext uri="{BB962C8B-B14F-4D97-AF65-F5344CB8AC3E}">
        <p14:creationId xmlns:p14="http://schemas.microsoft.com/office/powerpoint/2010/main" val="23674989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564A889-2D59-81F9-E952-4CB7C8AF88BB}"/>
              </a:ext>
            </a:extLst>
          </p:cNvPr>
          <p:cNvSpPr>
            <a:spLocks noGrp="1"/>
          </p:cNvSpPr>
          <p:nvPr>
            <p:ph type="title"/>
          </p:nvPr>
        </p:nvSpPr>
        <p:spPr/>
        <p:txBody>
          <a:bodyPr/>
          <a:lstStyle/>
          <a:p>
            <a:r>
              <a:rPr lang="sv-SE" b="1" dirty="0">
                <a:latin typeface="Calibri" panose="020F0502020204030204" pitchFamily="34" charset="0"/>
                <a:ea typeface="Arial" charset="0"/>
                <a:cs typeface="Calibri" panose="020F0502020204030204" pitchFamily="34" charset="0"/>
              </a:rPr>
              <a:t>ÄNKEPENSION</a:t>
            </a:r>
          </a:p>
        </p:txBody>
      </p:sp>
      <p:sp>
        <p:nvSpPr>
          <p:cNvPr id="3" name="Platshållare för innehåll 2">
            <a:extLst>
              <a:ext uri="{FF2B5EF4-FFF2-40B4-BE49-F238E27FC236}">
                <a16:creationId xmlns:a16="http://schemas.microsoft.com/office/drawing/2014/main" id="{B3275AAF-2321-12D1-C6BD-CE8AD59FE065}"/>
              </a:ext>
            </a:extLst>
          </p:cNvPr>
          <p:cNvSpPr>
            <a:spLocks noGrp="1"/>
          </p:cNvSpPr>
          <p:nvPr>
            <p:ph idx="1"/>
          </p:nvPr>
        </p:nvSpPr>
        <p:spPr>
          <a:xfrm>
            <a:off x="598516" y="1319308"/>
            <a:ext cx="5118100" cy="4351338"/>
          </a:xfrm>
        </p:spPr>
        <p:txBody>
          <a:bodyPr>
            <a:normAutofit/>
          </a:bodyPr>
          <a:lstStyle/>
          <a:p>
            <a:r>
              <a:rPr lang="sv-SE" dirty="0">
                <a:latin typeface="Calibri" panose="020F0502020204030204" pitchFamily="34" charset="0"/>
              </a:rPr>
              <a:t>Gäller bara om du gifte dig för 1990.</a:t>
            </a:r>
          </a:p>
          <a:p>
            <a:r>
              <a:rPr lang="sv-SE" dirty="0">
                <a:latin typeface="Calibri" panose="020F0502020204030204" pitchFamily="34" charset="0"/>
              </a:rPr>
              <a:t>Gäller bara kvinnor.</a:t>
            </a:r>
          </a:p>
          <a:p>
            <a:r>
              <a:rPr lang="sv-SE" dirty="0">
                <a:latin typeface="Calibri" panose="020F0502020204030204" pitchFamily="34" charset="0"/>
              </a:rPr>
              <a:t>Minskar när du fyller 65 år eller om du tar ut allmän pension före det.</a:t>
            </a:r>
          </a:p>
          <a:p>
            <a:endParaRPr lang="sv-SE" dirty="0"/>
          </a:p>
        </p:txBody>
      </p:sp>
      <p:pic>
        <p:nvPicPr>
          <p:cNvPr id="9" name="Platshållare för bild 8">
            <a:extLst>
              <a:ext uri="{FF2B5EF4-FFF2-40B4-BE49-F238E27FC236}">
                <a16:creationId xmlns:a16="http://schemas.microsoft.com/office/drawing/2014/main" id="{5AA47329-0E67-CEF0-1C85-18ABC24F5993}"/>
              </a:ext>
            </a:extLst>
          </p:cNvPr>
          <p:cNvPicPr>
            <a:picLocks noGrp="1" noChangeAspect="1"/>
          </p:cNvPicPr>
          <p:nvPr>
            <p:ph type="pic" sz="quarter" idx="13"/>
          </p:nvPr>
        </p:nvPicPr>
        <p:blipFill rotWithShape="1">
          <a:blip r:embed="rId3" cstate="email">
            <a:extLst>
              <a:ext uri="{28A0092B-C50C-407E-A947-70E740481C1C}">
                <a14:useLocalDpi xmlns:a14="http://schemas.microsoft.com/office/drawing/2010/main"/>
              </a:ext>
            </a:extLst>
          </a:blip>
          <a:srcRect/>
          <a:stretch/>
        </p:blipFill>
        <p:spPr>
          <a:xfrm flipH="1">
            <a:off x="6445250" y="620713"/>
            <a:ext cx="5075238" cy="5283200"/>
          </a:xfrm>
          <a:prstGeom prst="rect">
            <a:avLst/>
          </a:prstGeom>
        </p:spPr>
      </p:pic>
      <p:sp>
        <p:nvSpPr>
          <p:cNvPr id="12" name="Platshållare för text 3">
            <a:extLst>
              <a:ext uri="{FF2B5EF4-FFF2-40B4-BE49-F238E27FC236}">
                <a16:creationId xmlns:a16="http://schemas.microsoft.com/office/drawing/2014/main" id="{3532FEA6-EAAB-963D-447E-0F6671002D74}"/>
              </a:ext>
            </a:extLst>
          </p:cNvPr>
          <p:cNvSpPr>
            <a:spLocks noGrp="1"/>
          </p:cNvSpPr>
          <p:nvPr>
            <p:ph type="body" sz="quarter" idx="11"/>
          </p:nvPr>
        </p:nvSpPr>
        <p:spPr>
          <a:xfrm>
            <a:off x="809624" y="6379463"/>
            <a:ext cx="745841" cy="257369"/>
          </a:xfrm>
        </p:spPr>
        <p:txBody>
          <a:bodyPr wrap="none">
            <a:spAutoFit/>
          </a:bodyPr>
          <a:lstStyle/>
          <a:p>
            <a:r>
              <a:rPr lang="sv-SE" dirty="0"/>
              <a:t>PENSIONEN</a:t>
            </a:r>
          </a:p>
        </p:txBody>
      </p:sp>
    </p:spTree>
    <p:extLst>
      <p:ext uri="{BB962C8B-B14F-4D97-AF65-F5344CB8AC3E}">
        <p14:creationId xmlns:p14="http://schemas.microsoft.com/office/powerpoint/2010/main" val="11402505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7B311C97-1B07-19FD-9EE6-C6C79033F548}"/>
              </a:ext>
            </a:extLst>
          </p:cNvPr>
          <p:cNvSpPr>
            <a:spLocks noGrp="1"/>
          </p:cNvSpPr>
          <p:nvPr>
            <p:ph type="title"/>
          </p:nvPr>
        </p:nvSpPr>
        <p:spPr>
          <a:xfrm>
            <a:off x="598516" y="626020"/>
            <a:ext cx="5497484" cy="1325563"/>
          </a:xfrm>
        </p:spPr>
        <p:txBody>
          <a:bodyPr/>
          <a:lstStyle/>
          <a:p>
            <a:pPr lvl="0">
              <a:defRPr/>
            </a:pPr>
            <a:r>
              <a:rPr lang="sv-SE" b="1" dirty="0">
                <a:solidFill>
                  <a:prstClr val="black"/>
                </a:solidFill>
                <a:latin typeface="Calibri" panose="020F0502020204030204" pitchFamily="34" charset="0"/>
                <a:ea typeface="Arial" charset="0"/>
                <a:cs typeface="Calibri" panose="020F0502020204030204" pitchFamily="34" charset="0"/>
              </a:rPr>
              <a:t>SÅ FÅR DU EFTERLEVANDEPENSION</a:t>
            </a:r>
          </a:p>
        </p:txBody>
      </p:sp>
      <p:sp>
        <p:nvSpPr>
          <p:cNvPr id="6" name="Platshållare för innehåll 5">
            <a:extLst>
              <a:ext uri="{FF2B5EF4-FFF2-40B4-BE49-F238E27FC236}">
                <a16:creationId xmlns:a16="http://schemas.microsoft.com/office/drawing/2014/main" id="{1FC3D253-5568-99C5-81A9-6517621ABB33}"/>
              </a:ext>
            </a:extLst>
          </p:cNvPr>
          <p:cNvSpPr>
            <a:spLocks noGrp="1"/>
          </p:cNvSpPr>
          <p:nvPr>
            <p:ph idx="1"/>
          </p:nvPr>
        </p:nvSpPr>
        <p:spPr/>
        <p:txBody>
          <a:bodyPr>
            <a:normAutofit/>
          </a:bodyPr>
          <a:lstStyle/>
          <a:p>
            <a:pPr>
              <a:tabLst>
                <a:tab pos="214313" algn="l"/>
              </a:tabLst>
            </a:pPr>
            <a:r>
              <a:rPr lang="sv-SE" dirty="0">
                <a:ea typeface="Arial" charset="0"/>
                <a:cs typeface="Arial" charset="0"/>
              </a:rPr>
              <a:t>Du behöver inte ansöka om efterlevandepension om du bor i Sverige. </a:t>
            </a:r>
          </a:p>
          <a:p>
            <a:pPr>
              <a:tabLst>
                <a:tab pos="214313" algn="l"/>
              </a:tabLst>
            </a:pPr>
            <a:r>
              <a:rPr lang="sv-SE" dirty="0">
                <a:ea typeface="Arial" charset="0"/>
                <a:cs typeface="Arial" charset="0"/>
              </a:rPr>
              <a:t>Bor du utomlands behöver du dock höra av dig till Pensionsmyndigheten.</a:t>
            </a:r>
          </a:p>
          <a:p>
            <a:endParaRPr lang="sv-SE" sz="1800" dirty="0"/>
          </a:p>
        </p:txBody>
      </p:sp>
      <p:pic>
        <p:nvPicPr>
          <p:cNvPr id="10" name="Platshållare för bild 9" descr="En bild som visar person, utomhus, stående, trottoar&#10;&#10;Automatiskt genererad beskrivning">
            <a:extLst>
              <a:ext uri="{FF2B5EF4-FFF2-40B4-BE49-F238E27FC236}">
                <a16:creationId xmlns:a16="http://schemas.microsoft.com/office/drawing/2014/main" id="{D929FAC9-8E89-0C3B-9A36-5DC4FEBE3A1E}"/>
              </a:ext>
            </a:extLst>
          </p:cNvPr>
          <p:cNvPicPr>
            <a:picLocks noGrp="1" noChangeAspect="1"/>
          </p:cNvPicPr>
          <p:nvPr>
            <p:ph type="pic" sz="quarter" idx="13"/>
          </p:nvPr>
        </p:nvPicPr>
        <p:blipFill>
          <a:blip r:embed="rId3" cstate="email">
            <a:extLst>
              <a:ext uri="{28A0092B-C50C-407E-A947-70E740481C1C}">
                <a14:useLocalDpi xmlns:a14="http://schemas.microsoft.com/office/drawing/2010/main"/>
              </a:ext>
            </a:extLst>
          </a:blip>
          <a:srcRect/>
          <a:stretch>
            <a:fillRect/>
          </a:stretch>
        </p:blipFill>
        <p:spPr/>
      </p:pic>
      <p:sp>
        <p:nvSpPr>
          <p:cNvPr id="13" name="Platshållare för text 3">
            <a:extLst>
              <a:ext uri="{FF2B5EF4-FFF2-40B4-BE49-F238E27FC236}">
                <a16:creationId xmlns:a16="http://schemas.microsoft.com/office/drawing/2014/main" id="{D5FC60D8-47B9-E3AD-F4DE-36636E238F27}"/>
              </a:ext>
            </a:extLst>
          </p:cNvPr>
          <p:cNvSpPr>
            <a:spLocks noGrp="1"/>
          </p:cNvSpPr>
          <p:nvPr>
            <p:ph type="body" sz="quarter" idx="11"/>
          </p:nvPr>
        </p:nvSpPr>
        <p:spPr>
          <a:xfrm>
            <a:off x="809624" y="6379463"/>
            <a:ext cx="745841" cy="257369"/>
          </a:xfrm>
        </p:spPr>
        <p:txBody>
          <a:bodyPr wrap="none">
            <a:spAutoFit/>
          </a:bodyPr>
          <a:lstStyle/>
          <a:p>
            <a:r>
              <a:rPr lang="sv-SE" dirty="0"/>
              <a:t>PENSIONEN</a:t>
            </a:r>
          </a:p>
        </p:txBody>
      </p:sp>
    </p:spTree>
    <p:extLst>
      <p:ext uri="{BB962C8B-B14F-4D97-AF65-F5344CB8AC3E}">
        <p14:creationId xmlns:p14="http://schemas.microsoft.com/office/powerpoint/2010/main" val="38803878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FB20776-F6E9-80B3-A381-52C8E40F1542}"/>
              </a:ext>
            </a:extLst>
          </p:cNvPr>
          <p:cNvSpPr>
            <a:spLocks noGrp="1"/>
          </p:cNvSpPr>
          <p:nvPr>
            <p:ph type="title"/>
          </p:nvPr>
        </p:nvSpPr>
        <p:spPr/>
        <p:txBody>
          <a:bodyPr/>
          <a:lstStyle/>
          <a:p>
            <a:r>
              <a:rPr lang="sv-SE" b="1" dirty="0">
                <a:latin typeface="Calibri" panose="020F0502020204030204" pitchFamily="34" charset="0"/>
                <a:ea typeface="Arial" charset="0"/>
                <a:cs typeface="Calibri" panose="020F0502020204030204" pitchFamily="34" charset="0"/>
              </a:rPr>
              <a:t>KORT OM INKOMSTPENSIONEN</a:t>
            </a:r>
          </a:p>
        </p:txBody>
      </p:sp>
      <p:sp>
        <p:nvSpPr>
          <p:cNvPr id="5" name="Platshållare för innehåll 2">
            <a:extLst>
              <a:ext uri="{FF2B5EF4-FFF2-40B4-BE49-F238E27FC236}">
                <a16:creationId xmlns:a16="http://schemas.microsoft.com/office/drawing/2014/main" id="{06472D65-7F18-471F-BE0B-BC031DE54BDA}"/>
              </a:ext>
            </a:extLst>
          </p:cNvPr>
          <p:cNvSpPr txBox="1">
            <a:spLocks/>
          </p:cNvSpPr>
          <p:nvPr/>
        </p:nvSpPr>
        <p:spPr>
          <a:xfrm>
            <a:off x="741138" y="1391518"/>
            <a:ext cx="51181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85738" indent="-185738">
              <a:buFont typeface="Arial" panose="020B0604020202020204" pitchFamily="34" charset="0"/>
              <a:buChar char="•"/>
            </a:pPr>
            <a:r>
              <a:rPr lang="sv-SE" sz="2000" dirty="0">
                <a:ea typeface="Arial" charset="0"/>
                <a:cs typeface="Arial" charset="0"/>
              </a:rPr>
              <a:t>Inkomstpensionen är ett fördelningssystem – det som betalas in till systemet betalas ut till dagens pensionärer.  </a:t>
            </a:r>
          </a:p>
          <a:p>
            <a:pPr marL="185738" indent="-185738">
              <a:buFont typeface="Arial" panose="020B0604020202020204" pitchFamily="34" charset="0"/>
              <a:buChar char="•"/>
            </a:pPr>
            <a:r>
              <a:rPr lang="sv-SE" sz="2000" dirty="0">
                <a:ea typeface="Arial" charset="0"/>
                <a:cs typeface="Arial" charset="0"/>
              </a:rPr>
              <a:t>Räknas upp med inkomstutvecklingen i Sverige (inkomstindex).</a:t>
            </a:r>
          </a:p>
          <a:p>
            <a:pPr marL="185738" indent="-185738">
              <a:buFont typeface="Arial" panose="020B0604020202020204" pitchFamily="34" charset="0"/>
              <a:buChar char="•"/>
            </a:pPr>
            <a:r>
              <a:rPr lang="sv-SE" sz="2000" dirty="0">
                <a:ea typeface="Arial" charset="0"/>
                <a:cs typeface="Arial" charset="0"/>
              </a:rPr>
              <a:t>Finns buffertfonder (AP fonder) för att hantera över- och underskott. </a:t>
            </a:r>
          </a:p>
        </p:txBody>
      </p:sp>
      <p:sp>
        <p:nvSpPr>
          <p:cNvPr id="4" name="Platshållare för innehåll 3">
            <a:extLst>
              <a:ext uri="{FF2B5EF4-FFF2-40B4-BE49-F238E27FC236}">
                <a16:creationId xmlns:a16="http://schemas.microsoft.com/office/drawing/2014/main" id="{B9CE65B5-4623-BB68-2124-E52520F13CB4}"/>
              </a:ext>
            </a:extLst>
          </p:cNvPr>
          <p:cNvSpPr>
            <a:spLocks noGrp="1"/>
          </p:cNvSpPr>
          <p:nvPr>
            <p:ph idx="10"/>
          </p:nvPr>
        </p:nvSpPr>
        <p:spPr>
          <a:xfrm>
            <a:off x="6108028" y="1391518"/>
            <a:ext cx="4828558" cy="4351338"/>
          </a:xfrm>
        </p:spPr>
        <p:txBody>
          <a:bodyPr/>
          <a:lstStyle/>
          <a:p>
            <a:pPr marL="185738" indent="-185738">
              <a:buFont typeface="Arial" panose="020B0604020202020204" pitchFamily="34" charset="0"/>
              <a:buChar char="•"/>
            </a:pPr>
            <a:r>
              <a:rPr lang="sv-SE" sz="2000" dirty="0">
                <a:ea typeface="Arial" charset="0"/>
                <a:cs typeface="Arial" charset="0"/>
              </a:rPr>
              <a:t>Om större underskott uppstår i systemet, slår balanseringen (bromsen) till för att utjämna obalansen.</a:t>
            </a:r>
          </a:p>
          <a:p>
            <a:pPr marL="185738" indent="-185738">
              <a:buFont typeface="Arial" panose="020B0604020202020204" pitchFamily="34" charset="0"/>
              <a:buChar char="•"/>
            </a:pPr>
            <a:r>
              <a:rPr lang="sv-SE" sz="2000" dirty="0">
                <a:ea typeface="Arial" charset="0"/>
                <a:cs typeface="Arial" charset="0"/>
              </a:rPr>
              <a:t>Saknar efterlevandeskydd.</a:t>
            </a:r>
          </a:p>
          <a:p>
            <a:endParaRPr lang="sv-SE" dirty="0"/>
          </a:p>
        </p:txBody>
      </p:sp>
      <p:sp>
        <p:nvSpPr>
          <p:cNvPr id="7" name="Platshållare för text 3">
            <a:extLst>
              <a:ext uri="{FF2B5EF4-FFF2-40B4-BE49-F238E27FC236}">
                <a16:creationId xmlns:a16="http://schemas.microsoft.com/office/drawing/2014/main" id="{26FF236A-ABAD-A4C1-B5A4-E67E17199D01}"/>
              </a:ext>
            </a:extLst>
          </p:cNvPr>
          <p:cNvSpPr>
            <a:spLocks noGrp="1"/>
          </p:cNvSpPr>
          <p:nvPr>
            <p:ph type="body" sz="quarter" idx="11"/>
          </p:nvPr>
        </p:nvSpPr>
        <p:spPr>
          <a:xfrm>
            <a:off x="809624" y="6379463"/>
            <a:ext cx="745841" cy="257369"/>
          </a:xfrm>
        </p:spPr>
        <p:txBody>
          <a:bodyPr wrap="none">
            <a:spAutoFit/>
          </a:bodyPr>
          <a:lstStyle/>
          <a:p>
            <a:r>
              <a:rPr lang="sv-SE" dirty="0"/>
              <a:t>PENSIONEN</a:t>
            </a:r>
          </a:p>
        </p:txBody>
      </p:sp>
    </p:spTree>
    <p:extLst>
      <p:ext uri="{BB962C8B-B14F-4D97-AF65-F5344CB8AC3E}">
        <p14:creationId xmlns:p14="http://schemas.microsoft.com/office/powerpoint/2010/main" val="171654083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2DF209F-1DD5-D822-025C-A9307A4228B7}"/>
              </a:ext>
            </a:extLst>
          </p:cNvPr>
          <p:cNvSpPr>
            <a:spLocks noGrp="1"/>
          </p:cNvSpPr>
          <p:nvPr>
            <p:ph type="title"/>
          </p:nvPr>
        </p:nvSpPr>
        <p:spPr/>
        <p:txBody>
          <a:bodyPr/>
          <a:lstStyle/>
          <a:p>
            <a:pPr lvl="0">
              <a:defRPr/>
            </a:pPr>
            <a:r>
              <a:rPr lang="sv-SE" b="1" dirty="0">
                <a:solidFill>
                  <a:prstClr val="black"/>
                </a:solidFill>
                <a:latin typeface="Calibri" panose="020F0502020204030204" pitchFamily="34" charset="0"/>
                <a:ea typeface="Arial" charset="0"/>
                <a:cs typeface="Calibri" panose="020F0502020204030204" pitchFamily="34" charset="0"/>
              </a:rPr>
              <a:t>BRA WEBBPLATS – EFTERLEVANDEGUIDEN.SE</a:t>
            </a:r>
          </a:p>
        </p:txBody>
      </p:sp>
      <p:sp>
        <p:nvSpPr>
          <p:cNvPr id="6" name="textruta 5">
            <a:extLst>
              <a:ext uri="{FF2B5EF4-FFF2-40B4-BE49-F238E27FC236}">
                <a16:creationId xmlns:a16="http://schemas.microsoft.com/office/drawing/2014/main" id="{3C2378AE-B80E-1CE5-F348-C0A0698BB422}"/>
              </a:ext>
            </a:extLst>
          </p:cNvPr>
          <p:cNvSpPr txBox="1"/>
          <p:nvPr/>
        </p:nvSpPr>
        <p:spPr>
          <a:xfrm>
            <a:off x="600595" y="1270742"/>
            <a:ext cx="8815010" cy="707886"/>
          </a:xfrm>
          <a:prstGeom prst="rect">
            <a:avLst/>
          </a:prstGeom>
          <a:noFill/>
        </p:spPr>
        <p:txBody>
          <a:bodyPr wrap="square">
            <a:spAutoFit/>
          </a:bodyPr>
          <a:lstStyle/>
          <a:p>
            <a:pPr marL="139304" lvl="0" indent="-139304">
              <a:buFont typeface="Arial" panose="020B0604020202020204" pitchFamily="34" charset="0"/>
              <a:buChar char="•"/>
              <a:defRPr/>
            </a:pPr>
            <a:r>
              <a:rPr lang="sv-SE" sz="2000" dirty="0">
                <a:solidFill>
                  <a:prstClr val="black"/>
                </a:solidFill>
                <a:ea typeface="Arial" charset="0"/>
                <a:cs typeface="Arial" charset="0"/>
              </a:rPr>
              <a:t>Ett samarbete mellan Pensionsmyndigheten, Skatteverket och Försäkringskassan för att göra det enklare för dig som förlorat någon nära. </a:t>
            </a:r>
          </a:p>
        </p:txBody>
      </p:sp>
      <p:grpSp>
        <p:nvGrpSpPr>
          <p:cNvPr id="14" name="Grupp 13">
            <a:extLst>
              <a:ext uri="{FF2B5EF4-FFF2-40B4-BE49-F238E27FC236}">
                <a16:creationId xmlns:a16="http://schemas.microsoft.com/office/drawing/2014/main" id="{C8BDB140-C36F-1538-F9CB-830001D219B2}"/>
              </a:ext>
            </a:extLst>
          </p:cNvPr>
          <p:cNvGrpSpPr/>
          <p:nvPr/>
        </p:nvGrpSpPr>
        <p:grpSpPr>
          <a:xfrm>
            <a:off x="3272709" y="2756771"/>
            <a:ext cx="5646582" cy="3710626"/>
            <a:chOff x="4274697" y="2917379"/>
            <a:chExt cx="4557202" cy="2994745"/>
          </a:xfrm>
        </p:grpSpPr>
        <p:grpSp>
          <p:nvGrpSpPr>
            <p:cNvPr id="8" name="Grupp 7">
              <a:extLst>
                <a:ext uri="{FF2B5EF4-FFF2-40B4-BE49-F238E27FC236}">
                  <a16:creationId xmlns:a16="http://schemas.microsoft.com/office/drawing/2014/main" id="{CD65651F-9346-AA06-E7C6-13C7D7B3E2DC}"/>
                </a:ext>
              </a:extLst>
            </p:cNvPr>
            <p:cNvGrpSpPr/>
            <p:nvPr/>
          </p:nvGrpSpPr>
          <p:grpSpPr>
            <a:xfrm>
              <a:off x="4274697" y="2917379"/>
              <a:ext cx="4557202" cy="2994745"/>
              <a:chOff x="5526851" y="2573093"/>
              <a:chExt cx="5880311" cy="3607366"/>
            </a:xfrm>
          </p:grpSpPr>
          <p:grpSp>
            <p:nvGrpSpPr>
              <p:cNvPr id="9" name="Grupp 8">
                <a:extLst>
                  <a:ext uri="{FF2B5EF4-FFF2-40B4-BE49-F238E27FC236}">
                    <a16:creationId xmlns:a16="http://schemas.microsoft.com/office/drawing/2014/main" id="{F2F5FBB4-E0D1-2748-8A69-E3D8EBDE2FC8}"/>
                  </a:ext>
                </a:extLst>
              </p:cNvPr>
              <p:cNvGrpSpPr/>
              <p:nvPr/>
            </p:nvGrpSpPr>
            <p:grpSpPr>
              <a:xfrm>
                <a:off x="5526851" y="2573093"/>
                <a:ext cx="5880311" cy="3607366"/>
                <a:chOff x="5491424" y="1950720"/>
                <a:chExt cx="7042556" cy="4320363"/>
              </a:xfrm>
            </p:grpSpPr>
            <p:pic>
              <p:nvPicPr>
                <p:cNvPr id="11" name="Platshållare för bild 4" descr="laptop-start.png">
                  <a:extLst>
                    <a:ext uri="{FF2B5EF4-FFF2-40B4-BE49-F238E27FC236}">
                      <a16:creationId xmlns:a16="http://schemas.microsoft.com/office/drawing/2014/main" id="{C9D6C584-DACB-5B03-808B-F9FB2EF090C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1012" r="-761"/>
                <a:stretch/>
              </p:blipFill>
              <p:spPr bwMode="auto">
                <a:xfrm>
                  <a:off x="5491424" y="1950720"/>
                  <a:ext cx="7042556" cy="43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Bildobjekt 11">
                  <a:extLst>
                    <a:ext uri="{FF2B5EF4-FFF2-40B4-BE49-F238E27FC236}">
                      <a16:creationId xmlns:a16="http://schemas.microsoft.com/office/drawing/2014/main" id="{ADA6DB6C-72DE-E69D-1975-9E768CB723DB}"/>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336943" y="2197165"/>
                  <a:ext cx="5351518" cy="3322311"/>
                </a:xfrm>
                <a:prstGeom prst="rect">
                  <a:avLst/>
                </a:prstGeom>
              </p:spPr>
            </p:pic>
          </p:grpSp>
          <p:pic>
            <p:nvPicPr>
              <p:cNvPr id="10" name="Bildobjekt 9">
                <a:extLst>
                  <a:ext uri="{FF2B5EF4-FFF2-40B4-BE49-F238E27FC236}">
                    <a16:creationId xmlns:a16="http://schemas.microsoft.com/office/drawing/2014/main" id="{657A6952-2D12-48EA-E9AA-27BDA135409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232833" y="2778866"/>
                <a:ext cx="4468348" cy="2774025"/>
              </a:xfrm>
              <a:prstGeom prst="rect">
                <a:avLst/>
              </a:prstGeom>
            </p:spPr>
          </p:pic>
        </p:grpSp>
        <p:pic>
          <p:nvPicPr>
            <p:cNvPr id="13" name="Bildobjekt 12">
              <a:extLst>
                <a:ext uri="{FF2B5EF4-FFF2-40B4-BE49-F238E27FC236}">
                  <a16:creationId xmlns:a16="http://schemas.microsoft.com/office/drawing/2014/main" id="{D5E58381-DDD9-FAF9-C7D0-E990FEBF205B}"/>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b="-5852"/>
            <a:stretch/>
          </p:blipFill>
          <p:spPr>
            <a:xfrm>
              <a:off x="4821828" y="3088207"/>
              <a:ext cx="3462940" cy="2453170"/>
            </a:xfrm>
            <a:prstGeom prst="rect">
              <a:avLst/>
            </a:prstGeom>
          </p:spPr>
        </p:pic>
      </p:grpSp>
      <p:sp>
        <p:nvSpPr>
          <p:cNvPr id="15" name="Platshållare för text 3">
            <a:extLst>
              <a:ext uri="{FF2B5EF4-FFF2-40B4-BE49-F238E27FC236}">
                <a16:creationId xmlns:a16="http://schemas.microsoft.com/office/drawing/2014/main" id="{C6829147-CF7D-FF0B-5109-F441C54F4745}"/>
              </a:ext>
            </a:extLst>
          </p:cNvPr>
          <p:cNvSpPr>
            <a:spLocks noGrp="1"/>
          </p:cNvSpPr>
          <p:nvPr>
            <p:ph type="body" sz="quarter" idx="11"/>
          </p:nvPr>
        </p:nvSpPr>
        <p:spPr>
          <a:xfrm>
            <a:off x="809624" y="6379463"/>
            <a:ext cx="745841" cy="257369"/>
          </a:xfrm>
        </p:spPr>
        <p:txBody>
          <a:bodyPr wrap="none">
            <a:spAutoFit/>
          </a:bodyPr>
          <a:lstStyle/>
          <a:p>
            <a:r>
              <a:rPr lang="sv-SE" dirty="0"/>
              <a:t>PENSIONEN</a:t>
            </a:r>
          </a:p>
        </p:txBody>
      </p:sp>
    </p:spTree>
    <p:extLst>
      <p:ext uri="{BB962C8B-B14F-4D97-AF65-F5344CB8AC3E}">
        <p14:creationId xmlns:p14="http://schemas.microsoft.com/office/powerpoint/2010/main" val="24643424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564A889-2D59-81F9-E952-4CB7C8AF88BB}"/>
              </a:ext>
            </a:extLst>
          </p:cNvPr>
          <p:cNvSpPr>
            <a:spLocks noGrp="1"/>
          </p:cNvSpPr>
          <p:nvPr>
            <p:ph type="title"/>
          </p:nvPr>
        </p:nvSpPr>
        <p:spPr/>
        <p:txBody>
          <a:bodyPr/>
          <a:lstStyle/>
          <a:p>
            <a:r>
              <a:rPr lang="sv-SE" b="1" dirty="0">
                <a:latin typeface="Calibri" panose="020F0502020204030204" pitchFamily="34" charset="0"/>
                <a:ea typeface="Arial" charset="0"/>
                <a:cs typeface="Calibri" panose="020F0502020204030204" pitchFamily="34" charset="0"/>
              </a:rPr>
              <a:t>FÖR MER INFORMATION</a:t>
            </a:r>
          </a:p>
        </p:txBody>
      </p:sp>
      <p:sp>
        <p:nvSpPr>
          <p:cNvPr id="3" name="Platshållare för innehåll 2">
            <a:extLst>
              <a:ext uri="{FF2B5EF4-FFF2-40B4-BE49-F238E27FC236}">
                <a16:creationId xmlns:a16="http://schemas.microsoft.com/office/drawing/2014/main" id="{B3275AAF-2321-12D1-C6BD-CE8AD59FE065}"/>
              </a:ext>
            </a:extLst>
          </p:cNvPr>
          <p:cNvSpPr>
            <a:spLocks noGrp="1"/>
          </p:cNvSpPr>
          <p:nvPr>
            <p:ph idx="1"/>
          </p:nvPr>
        </p:nvSpPr>
        <p:spPr>
          <a:xfrm>
            <a:off x="598516" y="1375292"/>
            <a:ext cx="5118100" cy="4351338"/>
          </a:xfrm>
        </p:spPr>
        <p:txBody>
          <a:bodyPr>
            <a:normAutofit/>
          </a:bodyPr>
          <a:lstStyle/>
          <a:p>
            <a:r>
              <a:rPr lang="sv-SE" b="1" dirty="0">
                <a:latin typeface="Calibri" panose="020F0502020204030204" pitchFamily="34" charset="0"/>
              </a:rPr>
              <a:t>Webbplats</a:t>
            </a:r>
            <a:br>
              <a:rPr lang="sv-SE" dirty="0">
                <a:latin typeface="Calibri" panose="020F0502020204030204" pitchFamily="34" charset="0"/>
              </a:rPr>
            </a:br>
            <a:r>
              <a:rPr lang="sv-SE" dirty="0">
                <a:latin typeface="Calibri" panose="020F0502020204030204" pitchFamily="34" charset="0"/>
              </a:rPr>
              <a:t>www.pensionsmyndigheten.se</a:t>
            </a:r>
          </a:p>
          <a:p>
            <a:r>
              <a:rPr lang="sv-SE" b="1" dirty="0">
                <a:latin typeface="Calibri" panose="020F0502020204030204" pitchFamily="34" charset="0"/>
              </a:rPr>
              <a:t>Kundservice</a:t>
            </a:r>
            <a:br>
              <a:rPr lang="sv-SE" dirty="0">
                <a:latin typeface="Calibri" panose="020F0502020204030204" pitchFamily="34" charset="0"/>
              </a:rPr>
            </a:br>
            <a:r>
              <a:rPr lang="sv-SE" dirty="0">
                <a:latin typeface="Calibri" panose="020F0502020204030204" pitchFamily="34" charset="0"/>
              </a:rPr>
              <a:t>0771-776 776.</a:t>
            </a:r>
          </a:p>
          <a:p>
            <a:r>
              <a:rPr lang="sv-SE" b="1" dirty="0">
                <a:latin typeface="Calibri" panose="020F0502020204030204" pitchFamily="34" charset="0"/>
              </a:rPr>
              <a:t>Personlig hjälp	</a:t>
            </a:r>
            <a:br>
              <a:rPr lang="sv-SE" dirty="0">
                <a:latin typeface="Calibri" panose="020F0502020204030204" pitchFamily="34" charset="0"/>
              </a:rPr>
            </a:br>
            <a:r>
              <a:rPr lang="sv-SE" dirty="0">
                <a:latin typeface="Calibri" panose="020F0502020204030204" pitchFamily="34" charset="0"/>
              </a:rPr>
              <a:t>Servicekontor. På pensionsmyndighetens hemsida hittar du adress till närmaste servicekontor.</a:t>
            </a:r>
          </a:p>
          <a:p>
            <a:endParaRPr lang="sv-SE" dirty="0"/>
          </a:p>
        </p:txBody>
      </p:sp>
      <p:pic>
        <p:nvPicPr>
          <p:cNvPr id="8" name="Platshållare för bild 7" descr="En bild som visar vägg, inomhus, orange&#10;&#10;Automatiskt genererad beskrivning">
            <a:extLst>
              <a:ext uri="{FF2B5EF4-FFF2-40B4-BE49-F238E27FC236}">
                <a16:creationId xmlns:a16="http://schemas.microsoft.com/office/drawing/2014/main" id="{E7C884B6-D3F5-159E-BF21-32596E41A22E}"/>
              </a:ext>
            </a:extLst>
          </p:cNvPr>
          <p:cNvPicPr>
            <a:picLocks noGrp="1" noChangeAspect="1"/>
          </p:cNvPicPr>
          <p:nvPr>
            <p:ph type="pic" sz="quarter" idx="13"/>
          </p:nvPr>
        </p:nvPicPr>
        <p:blipFill>
          <a:blip r:embed="rId3" cstate="email">
            <a:extLst>
              <a:ext uri="{28A0092B-C50C-407E-A947-70E740481C1C}">
                <a14:useLocalDpi xmlns:a14="http://schemas.microsoft.com/office/drawing/2010/main"/>
              </a:ext>
            </a:extLst>
          </a:blip>
          <a:srcRect/>
          <a:stretch>
            <a:fillRect/>
          </a:stretch>
        </p:blipFill>
        <p:spPr/>
      </p:pic>
      <p:sp>
        <p:nvSpPr>
          <p:cNvPr id="12" name="Platshållare för text 3">
            <a:extLst>
              <a:ext uri="{FF2B5EF4-FFF2-40B4-BE49-F238E27FC236}">
                <a16:creationId xmlns:a16="http://schemas.microsoft.com/office/drawing/2014/main" id="{B00CAF7B-7D65-33D0-DD52-80BF9EA4D7ED}"/>
              </a:ext>
            </a:extLst>
          </p:cNvPr>
          <p:cNvSpPr>
            <a:spLocks noGrp="1"/>
          </p:cNvSpPr>
          <p:nvPr>
            <p:ph type="body" sz="quarter" idx="11"/>
          </p:nvPr>
        </p:nvSpPr>
        <p:spPr>
          <a:xfrm>
            <a:off x="809624" y="6379463"/>
            <a:ext cx="745841" cy="257369"/>
          </a:xfrm>
        </p:spPr>
        <p:txBody>
          <a:bodyPr wrap="none">
            <a:spAutoFit/>
          </a:bodyPr>
          <a:lstStyle/>
          <a:p>
            <a:r>
              <a:rPr lang="sv-SE" dirty="0"/>
              <a:t>PENSIONEN</a:t>
            </a:r>
          </a:p>
        </p:txBody>
      </p:sp>
    </p:spTree>
    <p:extLst>
      <p:ext uri="{BB962C8B-B14F-4D97-AF65-F5344CB8AC3E}">
        <p14:creationId xmlns:p14="http://schemas.microsoft.com/office/powerpoint/2010/main" val="160046239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83427CB-601F-D5EE-8EB5-AA804079B750}"/>
              </a:ext>
            </a:extLst>
          </p:cNvPr>
          <p:cNvSpPr>
            <a:spLocks noGrp="1"/>
          </p:cNvSpPr>
          <p:nvPr>
            <p:ph type="ctrTitle"/>
          </p:nvPr>
        </p:nvSpPr>
        <p:spPr/>
        <p:txBody>
          <a:bodyPr/>
          <a:lstStyle/>
          <a:p>
            <a:r>
              <a:rPr lang="sv-SE" dirty="0"/>
              <a:t>Tack!</a:t>
            </a:r>
          </a:p>
        </p:txBody>
      </p:sp>
      <p:sp>
        <p:nvSpPr>
          <p:cNvPr id="4" name="Underrubrik 3">
            <a:extLst>
              <a:ext uri="{FF2B5EF4-FFF2-40B4-BE49-F238E27FC236}">
                <a16:creationId xmlns:a16="http://schemas.microsoft.com/office/drawing/2014/main" id="{527FED4A-E9D3-B0A1-5C06-DABA8CA8EDAD}"/>
              </a:ext>
            </a:extLst>
          </p:cNvPr>
          <p:cNvSpPr>
            <a:spLocks noGrp="1"/>
          </p:cNvSpPr>
          <p:nvPr>
            <p:ph type="subTitle" idx="1"/>
          </p:nvPr>
        </p:nvSpPr>
        <p:spPr/>
        <p:txBody>
          <a:bodyPr>
            <a:normAutofit/>
          </a:bodyPr>
          <a:lstStyle/>
          <a:p>
            <a:pPr>
              <a:spcBef>
                <a:spcPts val="0"/>
              </a:spcBef>
            </a:pPr>
            <a:r>
              <a:rPr lang="sv-SE" sz="1800" b="1" dirty="0"/>
              <a:t>Kontakt: </a:t>
            </a:r>
          </a:p>
          <a:p>
            <a:pPr>
              <a:spcBef>
                <a:spcPts val="0"/>
              </a:spcBef>
            </a:pPr>
            <a:r>
              <a:rPr lang="sv-SE" sz="1800" dirty="0"/>
              <a:t>Marcus Lindenius</a:t>
            </a:r>
          </a:p>
          <a:p>
            <a:pPr>
              <a:spcBef>
                <a:spcPts val="0"/>
              </a:spcBef>
            </a:pPr>
            <a:r>
              <a:rPr lang="sv-SE" sz="1800" dirty="0"/>
              <a:t>marcus.lindenius@pensionsmyndigheten.se </a:t>
            </a:r>
          </a:p>
        </p:txBody>
      </p:sp>
    </p:spTree>
    <p:extLst>
      <p:ext uri="{BB962C8B-B14F-4D97-AF65-F5344CB8AC3E}">
        <p14:creationId xmlns:p14="http://schemas.microsoft.com/office/powerpoint/2010/main" val="30537016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2DF209F-1DD5-D822-025C-A9307A4228B7}"/>
              </a:ext>
            </a:extLst>
          </p:cNvPr>
          <p:cNvSpPr>
            <a:spLocks noGrp="1"/>
          </p:cNvSpPr>
          <p:nvPr>
            <p:ph type="title"/>
          </p:nvPr>
        </p:nvSpPr>
        <p:spPr/>
        <p:txBody>
          <a:bodyPr/>
          <a:lstStyle/>
          <a:p>
            <a:r>
              <a:rPr lang="sv-SE" b="1" dirty="0">
                <a:latin typeface="Calibri" panose="020F0502020204030204" pitchFamily="34" charset="0"/>
                <a:ea typeface="Arial" charset="0"/>
                <a:cs typeface="Calibri" panose="020F0502020204030204" pitchFamily="34" charset="0"/>
              </a:rPr>
              <a:t>AP7 SÅFA – OM DU INTE VÄLJER I PREMIEPENSIONEN</a:t>
            </a:r>
          </a:p>
        </p:txBody>
      </p:sp>
      <p:pic>
        <p:nvPicPr>
          <p:cNvPr id="6" name="Picture 4" descr="Reformeringen_SÅFA_6diagrampårad_webb">
            <a:extLst>
              <a:ext uri="{FF2B5EF4-FFF2-40B4-BE49-F238E27FC236}">
                <a16:creationId xmlns:a16="http://schemas.microsoft.com/office/drawing/2014/main" id="{22F1045B-F72F-6356-44EF-28546EAEF945}"/>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129018" y="2614788"/>
            <a:ext cx="7206368" cy="2157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Platshållare för text 3">
            <a:extLst>
              <a:ext uri="{FF2B5EF4-FFF2-40B4-BE49-F238E27FC236}">
                <a16:creationId xmlns:a16="http://schemas.microsoft.com/office/drawing/2014/main" id="{823C544F-D776-E0A4-6A6F-6FC99B38E9ED}"/>
              </a:ext>
            </a:extLst>
          </p:cNvPr>
          <p:cNvSpPr>
            <a:spLocks noGrp="1"/>
          </p:cNvSpPr>
          <p:nvPr>
            <p:ph type="body" sz="quarter" idx="11"/>
          </p:nvPr>
        </p:nvSpPr>
        <p:spPr>
          <a:xfrm>
            <a:off x="809624" y="6379463"/>
            <a:ext cx="745841" cy="257369"/>
          </a:xfrm>
        </p:spPr>
        <p:txBody>
          <a:bodyPr wrap="none">
            <a:spAutoFit/>
          </a:bodyPr>
          <a:lstStyle/>
          <a:p>
            <a:r>
              <a:rPr lang="sv-SE" dirty="0"/>
              <a:t>PENSIONEN</a:t>
            </a:r>
          </a:p>
        </p:txBody>
      </p:sp>
    </p:spTree>
    <p:extLst>
      <p:ext uri="{BB962C8B-B14F-4D97-AF65-F5344CB8AC3E}">
        <p14:creationId xmlns:p14="http://schemas.microsoft.com/office/powerpoint/2010/main" val="28578648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9E424EB-553F-68D9-2099-36E35354136F}"/>
              </a:ext>
            </a:extLst>
          </p:cNvPr>
          <p:cNvSpPr>
            <a:spLocks noGrp="1"/>
          </p:cNvSpPr>
          <p:nvPr>
            <p:ph type="title"/>
          </p:nvPr>
        </p:nvSpPr>
        <p:spPr/>
        <p:txBody>
          <a:bodyPr/>
          <a:lstStyle/>
          <a:p>
            <a:r>
              <a:rPr lang="sv-SE" altLang="sv-SE" b="1" dirty="0">
                <a:latin typeface="Calibri" panose="020F0502020204030204" pitchFamily="34" charset="0"/>
                <a:ea typeface="Verdana" panose="020B0604030504040204" pitchFamily="34" charset="0"/>
                <a:cs typeface="Calibri" panose="020F0502020204030204" pitchFamily="34" charset="0"/>
              </a:rPr>
              <a:t>AVGIFTERNA PÅVERKAR DIN PENSION</a:t>
            </a:r>
            <a:endParaRPr lang="sv-SE" dirty="0"/>
          </a:p>
        </p:txBody>
      </p:sp>
      <p:grpSp>
        <p:nvGrpSpPr>
          <p:cNvPr id="40" name="Grupp 39">
            <a:extLst>
              <a:ext uri="{FF2B5EF4-FFF2-40B4-BE49-F238E27FC236}">
                <a16:creationId xmlns:a16="http://schemas.microsoft.com/office/drawing/2014/main" id="{BDC69B29-18A9-8F21-8B69-9BA26AF102D5}"/>
              </a:ext>
            </a:extLst>
          </p:cNvPr>
          <p:cNvGrpSpPr/>
          <p:nvPr/>
        </p:nvGrpSpPr>
        <p:grpSpPr>
          <a:xfrm>
            <a:off x="263374" y="1855779"/>
            <a:ext cx="8921520" cy="2985917"/>
            <a:chOff x="263374" y="1855779"/>
            <a:chExt cx="8921520" cy="2985917"/>
          </a:xfrm>
        </p:grpSpPr>
        <p:graphicFrame>
          <p:nvGraphicFramePr>
            <p:cNvPr id="41" name="Diagram 40">
              <a:extLst>
                <a:ext uri="{FF2B5EF4-FFF2-40B4-BE49-F238E27FC236}">
                  <a16:creationId xmlns:a16="http://schemas.microsoft.com/office/drawing/2014/main" id="{891AA243-0EB4-9E15-91F9-CCEA144E9BB5}"/>
                </a:ext>
              </a:extLst>
            </p:cNvPr>
            <p:cNvGraphicFramePr/>
            <p:nvPr>
              <p:extLst>
                <p:ext uri="{D42A27DB-BD31-4B8C-83A1-F6EECF244321}">
                  <p14:modId xmlns:p14="http://schemas.microsoft.com/office/powerpoint/2010/main" val="691101707"/>
                </p:ext>
              </p:extLst>
            </p:nvPr>
          </p:nvGraphicFramePr>
          <p:xfrm>
            <a:off x="263374" y="1865145"/>
            <a:ext cx="2754393" cy="297655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2" name="Diagram 41">
              <a:extLst>
                <a:ext uri="{FF2B5EF4-FFF2-40B4-BE49-F238E27FC236}">
                  <a16:creationId xmlns:a16="http://schemas.microsoft.com/office/drawing/2014/main" id="{901A004F-C6F0-7DA2-8438-4F12C9D7120A}"/>
                </a:ext>
              </a:extLst>
            </p:cNvPr>
            <p:cNvGraphicFramePr/>
            <p:nvPr>
              <p:extLst>
                <p:ext uri="{D42A27DB-BD31-4B8C-83A1-F6EECF244321}">
                  <p14:modId xmlns:p14="http://schemas.microsoft.com/office/powerpoint/2010/main" val="3325266805"/>
                </p:ext>
              </p:extLst>
            </p:nvPr>
          </p:nvGraphicFramePr>
          <p:xfrm>
            <a:off x="2317403" y="1865145"/>
            <a:ext cx="2754393" cy="297655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3" name="Diagram 42">
              <a:extLst>
                <a:ext uri="{FF2B5EF4-FFF2-40B4-BE49-F238E27FC236}">
                  <a16:creationId xmlns:a16="http://schemas.microsoft.com/office/drawing/2014/main" id="{F2B275DF-0C9F-BDBB-4465-F700B653E5A1}"/>
                </a:ext>
              </a:extLst>
            </p:cNvPr>
            <p:cNvGraphicFramePr/>
            <p:nvPr>
              <p:extLst>
                <p:ext uri="{D42A27DB-BD31-4B8C-83A1-F6EECF244321}">
                  <p14:modId xmlns:p14="http://schemas.microsoft.com/office/powerpoint/2010/main" val="2584819545"/>
                </p:ext>
              </p:extLst>
            </p:nvPr>
          </p:nvGraphicFramePr>
          <p:xfrm>
            <a:off x="4371426" y="1855779"/>
            <a:ext cx="2754393" cy="297655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44" name="Diagram 43">
              <a:extLst>
                <a:ext uri="{FF2B5EF4-FFF2-40B4-BE49-F238E27FC236}">
                  <a16:creationId xmlns:a16="http://schemas.microsoft.com/office/drawing/2014/main" id="{DF3515F7-9399-DDA1-84FC-B6396D60FD5D}"/>
                </a:ext>
              </a:extLst>
            </p:cNvPr>
            <p:cNvGraphicFramePr/>
            <p:nvPr>
              <p:extLst>
                <p:ext uri="{D42A27DB-BD31-4B8C-83A1-F6EECF244321}">
                  <p14:modId xmlns:p14="http://schemas.microsoft.com/office/powerpoint/2010/main" val="79453837"/>
                </p:ext>
              </p:extLst>
            </p:nvPr>
          </p:nvGraphicFramePr>
          <p:xfrm>
            <a:off x="6430501" y="1855783"/>
            <a:ext cx="2754393" cy="2976551"/>
          </p:xfrm>
          <a:graphic>
            <a:graphicData uri="http://schemas.openxmlformats.org/drawingml/2006/chart">
              <c:chart xmlns:c="http://schemas.openxmlformats.org/drawingml/2006/chart" xmlns:r="http://schemas.openxmlformats.org/officeDocument/2006/relationships" r:id="rId6"/>
            </a:graphicData>
          </a:graphic>
        </p:graphicFrame>
        <p:sp>
          <p:nvSpPr>
            <p:cNvPr id="45" name="textruta 44">
              <a:extLst>
                <a:ext uri="{FF2B5EF4-FFF2-40B4-BE49-F238E27FC236}">
                  <a16:creationId xmlns:a16="http://schemas.microsoft.com/office/drawing/2014/main" id="{3F3875E5-926B-1662-FFC3-948E3FB479A6}"/>
                </a:ext>
              </a:extLst>
            </p:cNvPr>
            <p:cNvSpPr txBox="1"/>
            <p:nvPr/>
          </p:nvSpPr>
          <p:spPr>
            <a:xfrm>
              <a:off x="1252623" y="4272959"/>
              <a:ext cx="775894"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2000" b="0" i="0" u="none" strike="noStrike" kern="1200" cap="none" spc="0" normalizeH="0" baseline="0" noProof="0" dirty="0">
                  <a:ln>
                    <a:noFill/>
                  </a:ln>
                  <a:effectLst/>
                  <a:uLnTx/>
                  <a:uFillTx/>
                  <a:ea typeface="+mn-ea"/>
                  <a:cs typeface="+mn-cs"/>
                </a:rPr>
                <a:t>10 år</a:t>
              </a:r>
            </a:p>
          </p:txBody>
        </p:sp>
        <p:sp>
          <p:nvSpPr>
            <p:cNvPr id="46" name="textruta 45">
              <a:extLst>
                <a:ext uri="{FF2B5EF4-FFF2-40B4-BE49-F238E27FC236}">
                  <a16:creationId xmlns:a16="http://schemas.microsoft.com/office/drawing/2014/main" id="{3D8A7C1E-378A-E4BE-F86D-2E405DE6BBE4}"/>
                </a:ext>
              </a:extLst>
            </p:cNvPr>
            <p:cNvSpPr txBox="1"/>
            <p:nvPr/>
          </p:nvSpPr>
          <p:spPr>
            <a:xfrm>
              <a:off x="3304130" y="4272959"/>
              <a:ext cx="775888"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2000" b="0" i="0" u="none" strike="noStrike" kern="1200" cap="none" spc="0" normalizeH="0" baseline="0" noProof="0" dirty="0">
                  <a:ln>
                    <a:noFill/>
                  </a:ln>
                  <a:effectLst/>
                  <a:uLnTx/>
                  <a:uFillTx/>
                  <a:ea typeface="+mn-ea"/>
                  <a:cs typeface="+mn-cs"/>
                </a:rPr>
                <a:t>20 år</a:t>
              </a:r>
            </a:p>
          </p:txBody>
        </p:sp>
        <p:sp>
          <p:nvSpPr>
            <p:cNvPr id="47" name="textruta 46">
              <a:extLst>
                <a:ext uri="{FF2B5EF4-FFF2-40B4-BE49-F238E27FC236}">
                  <a16:creationId xmlns:a16="http://schemas.microsoft.com/office/drawing/2014/main" id="{E0230F16-84AD-7E5A-12DC-626789848507}"/>
                </a:ext>
              </a:extLst>
            </p:cNvPr>
            <p:cNvSpPr txBox="1"/>
            <p:nvPr/>
          </p:nvSpPr>
          <p:spPr>
            <a:xfrm>
              <a:off x="5355638" y="4232167"/>
              <a:ext cx="785967"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2000" b="0" i="0" u="none" strike="noStrike" kern="1200" cap="none" spc="0" normalizeH="0" baseline="0" noProof="0" dirty="0">
                  <a:ln>
                    <a:noFill/>
                  </a:ln>
                  <a:effectLst/>
                  <a:uLnTx/>
                  <a:uFillTx/>
                  <a:ea typeface="+mn-ea"/>
                  <a:cs typeface="+mn-cs"/>
                </a:rPr>
                <a:t>30 år</a:t>
              </a:r>
            </a:p>
          </p:txBody>
        </p:sp>
        <p:sp>
          <p:nvSpPr>
            <p:cNvPr id="48" name="textruta 47">
              <a:extLst>
                <a:ext uri="{FF2B5EF4-FFF2-40B4-BE49-F238E27FC236}">
                  <a16:creationId xmlns:a16="http://schemas.microsoft.com/office/drawing/2014/main" id="{E24DC910-627E-8E35-8641-398BC34A9034}"/>
                </a:ext>
              </a:extLst>
            </p:cNvPr>
            <p:cNvSpPr txBox="1"/>
            <p:nvPr/>
          </p:nvSpPr>
          <p:spPr>
            <a:xfrm>
              <a:off x="7452533" y="4232167"/>
              <a:ext cx="710328"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2000" b="0" i="0" u="none" strike="noStrike" kern="1200" cap="none" spc="0" normalizeH="0" baseline="0" noProof="0" dirty="0">
                  <a:ln>
                    <a:noFill/>
                  </a:ln>
                  <a:effectLst/>
                  <a:uLnTx/>
                  <a:uFillTx/>
                  <a:ea typeface="+mn-ea"/>
                  <a:cs typeface="+mn-cs"/>
                </a:rPr>
                <a:t>40 år</a:t>
              </a:r>
            </a:p>
          </p:txBody>
        </p:sp>
      </p:grpSp>
      <p:sp>
        <p:nvSpPr>
          <p:cNvPr id="54" name="Rektangel 53">
            <a:extLst>
              <a:ext uri="{FF2B5EF4-FFF2-40B4-BE49-F238E27FC236}">
                <a16:creationId xmlns:a16="http://schemas.microsoft.com/office/drawing/2014/main" id="{04B7D058-8F98-9D1E-DBE9-EF0147A3528C}"/>
              </a:ext>
            </a:extLst>
          </p:cNvPr>
          <p:cNvSpPr/>
          <p:nvPr/>
        </p:nvSpPr>
        <p:spPr>
          <a:xfrm>
            <a:off x="4031953" y="5061289"/>
            <a:ext cx="2728504" cy="369332"/>
          </a:xfrm>
          <a:prstGeom prst="rect">
            <a:avLst/>
          </a:prstGeom>
        </p:spPr>
        <p:txBody>
          <a:bodyPr wrap="none">
            <a:sp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sv-SE" sz="2000" i="0" u="none" strike="noStrike" kern="1200" cap="none" spc="0" normalizeH="0" baseline="0" noProof="0" dirty="0">
                <a:ln>
                  <a:noFill/>
                </a:ln>
                <a:solidFill>
                  <a:prstClr val="black"/>
                </a:solidFill>
                <a:effectLst/>
                <a:uLnTx/>
                <a:uFillTx/>
                <a:ea typeface="Verdana" panose="020B0604030504040204" pitchFamily="34" charset="0"/>
                <a:cs typeface="+mn-cs"/>
              </a:rPr>
              <a:t>Fondavgift: 0,05 procent</a:t>
            </a:r>
            <a:endParaRPr kumimoji="0" lang="sv-SE" sz="2000" i="0" u="none" strike="noStrike" kern="1200" cap="none" spc="0" normalizeH="0" baseline="0" noProof="0" dirty="0">
              <a:ln>
                <a:noFill/>
              </a:ln>
              <a:solidFill>
                <a:prstClr val="black"/>
              </a:solidFill>
              <a:effectLst/>
              <a:uLnTx/>
              <a:uFillTx/>
              <a:cs typeface="+mn-cs"/>
            </a:endParaRPr>
          </a:p>
        </p:txBody>
      </p:sp>
      <p:grpSp>
        <p:nvGrpSpPr>
          <p:cNvPr id="3" name="Grupp 2">
            <a:extLst>
              <a:ext uri="{FF2B5EF4-FFF2-40B4-BE49-F238E27FC236}">
                <a16:creationId xmlns:a16="http://schemas.microsoft.com/office/drawing/2014/main" id="{EC66152A-9763-E41E-66FA-ABA60A5C6655}"/>
              </a:ext>
            </a:extLst>
          </p:cNvPr>
          <p:cNvGrpSpPr/>
          <p:nvPr/>
        </p:nvGrpSpPr>
        <p:grpSpPr>
          <a:xfrm>
            <a:off x="9528349" y="2914321"/>
            <a:ext cx="1928545" cy="1185974"/>
            <a:chOff x="5664820" y="4992252"/>
            <a:chExt cx="1719509" cy="1185974"/>
          </a:xfrm>
        </p:grpSpPr>
        <p:sp>
          <p:nvSpPr>
            <p:cNvPr id="5" name="Rektangel 4">
              <a:extLst>
                <a:ext uri="{FF2B5EF4-FFF2-40B4-BE49-F238E27FC236}">
                  <a16:creationId xmlns:a16="http://schemas.microsoft.com/office/drawing/2014/main" id="{9623F3C4-7463-0031-4AC6-80243279EB1A}"/>
                </a:ext>
              </a:extLst>
            </p:cNvPr>
            <p:cNvSpPr/>
            <p:nvPr/>
          </p:nvSpPr>
          <p:spPr>
            <a:xfrm>
              <a:off x="5664820" y="5553307"/>
              <a:ext cx="223024" cy="234176"/>
            </a:xfrm>
            <a:prstGeom prst="rect">
              <a:avLst/>
            </a:prstGeom>
            <a:solidFill>
              <a:schemeClr val="bg1">
                <a:lumMod val="7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sv-SE" sz="2000"/>
            </a:p>
          </p:txBody>
        </p:sp>
        <p:sp>
          <p:nvSpPr>
            <p:cNvPr id="6" name="Rektangel 5">
              <a:extLst>
                <a:ext uri="{FF2B5EF4-FFF2-40B4-BE49-F238E27FC236}">
                  <a16:creationId xmlns:a16="http://schemas.microsoft.com/office/drawing/2014/main" id="{BDBD462C-D2D5-E6CC-9AF2-944733B68F3A}"/>
                </a:ext>
              </a:extLst>
            </p:cNvPr>
            <p:cNvSpPr/>
            <p:nvPr/>
          </p:nvSpPr>
          <p:spPr>
            <a:xfrm>
              <a:off x="5664820" y="5072660"/>
              <a:ext cx="223024" cy="234176"/>
            </a:xfrm>
            <a:prstGeom prst="rect">
              <a:avLst/>
            </a:prstGeom>
            <a:solidFill>
              <a:schemeClr val="accent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sv-SE" sz="2000"/>
            </a:p>
          </p:txBody>
        </p:sp>
        <p:sp>
          <p:nvSpPr>
            <p:cNvPr id="7" name="textruta 6">
              <a:extLst>
                <a:ext uri="{FF2B5EF4-FFF2-40B4-BE49-F238E27FC236}">
                  <a16:creationId xmlns:a16="http://schemas.microsoft.com/office/drawing/2014/main" id="{774A28CA-4FB0-BC52-568F-67D6BE8DCA52}"/>
                </a:ext>
              </a:extLst>
            </p:cNvPr>
            <p:cNvSpPr txBox="1"/>
            <p:nvPr/>
          </p:nvSpPr>
          <p:spPr>
            <a:xfrm>
              <a:off x="5985484" y="5470340"/>
              <a:ext cx="992346" cy="707886"/>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sv-SE" sz="2000" b="0" i="0" u="none" strike="noStrike" kern="1200" cap="none" spc="0" normalizeH="0" baseline="0" noProof="0" dirty="0">
                  <a:ln>
                    <a:noFill/>
                  </a:ln>
                  <a:effectLst/>
                  <a:uLnTx/>
                  <a:uFillTx/>
                  <a:ea typeface="+mn-ea"/>
                  <a:cs typeface="+mn-cs"/>
                </a:rPr>
                <a:t>Avgifter</a:t>
              </a:r>
            </a:p>
          </p:txBody>
        </p:sp>
        <p:sp>
          <p:nvSpPr>
            <p:cNvPr id="8" name="textruta 7">
              <a:extLst>
                <a:ext uri="{FF2B5EF4-FFF2-40B4-BE49-F238E27FC236}">
                  <a16:creationId xmlns:a16="http://schemas.microsoft.com/office/drawing/2014/main" id="{EE9E1354-032D-4728-BD6F-411D2336C7CC}"/>
                </a:ext>
              </a:extLst>
            </p:cNvPr>
            <p:cNvSpPr txBox="1"/>
            <p:nvPr/>
          </p:nvSpPr>
          <p:spPr>
            <a:xfrm>
              <a:off x="5974333" y="4992252"/>
              <a:ext cx="1409996" cy="400110"/>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sv-SE" sz="2000" b="0" i="0" u="none" strike="noStrike" kern="1200" cap="none" spc="0" normalizeH="0" baseline="0" noProof="0" dirty="0">
                  <a:ln>
                    <a:noFill/>
                  </a:ln>
                  <a:effectLst/>
                  <a:uLnTx/>
                  <a:uFillTx/>
                  <a:ea typeface="+mn-ea"/>
                  <a:cs typeface="+mn-cs"/>
                </a:rPr>
                <a:t>Sparkapital</a:t>
              </a:r>
            </a:p>
          </p:txBody>
        </p:sp>
      </p:grpSp>
      <p:sp>
        <p:nvSpPr>
          <p:cNvPr id="10" name="Platshållare för text 9">
            <a:extLst>
              <a:ext uri="{FF2B5EF4-FFF2-40B4-BE49-F238E27FC236}">
                <a16:creationId xmlns:a16="http://schemas.microsoft.com/office/drawing/2014/main" id="{0C813B08-A476-13A6-5534-D4E59C20BFBD}"/>
              </a:ext>
            </a:extLst>
          </p:cNvPr>
          <p:cNvSpPr>
            <a:spLocks noGrp="1"/>
          </p:cNvSpPr>
          <p:nvPr>
            <p:ph type="body" sz="quarter" idx="12"/>
          </p:nvPr>
        </p:nvSpPr>
        <p:spPr>
          <a:xfrm>
            <a:off x="809624" y="6379463"/>
            <a:ext cx="745841" cy="257369"/>
          </a:xfrm>
        </p:spPr>
        <p:txBody>
          <a:bodyPr wrap="none">
            <a:spAutoFit/>
          </a:bodyPr>
          <a:lstStyle/>
          <a:p>
            <a:r>
              <a:rPr lang="sv-SE" dirty="0"/>
              <a:t>PENSIONEN</a:t>
            </a:r>
          </a:p>
        </p:txBody>
      </p:sp>
    </p:spTree>
    <p:extLst>
      <p:ext uri="{BB962C8B-B14F-4D97-AF65-F5344CB8AC3E}">
        <p14:creationId xmlns:p14="http://schemas.microsoft.com/office/powerpoint/2010/main" val="24615031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9E424EB-553F-68D9-2099-36E35354136F}"/>
              </a:ext>
            </a:extLst>
          </p:cNvPr>
          <p:cNvSpPr>
            <a:spLocks noGrp="1"/>
          </p:cNvSpPr>
          <p:nvPr>
            <p:ph type="title"/>
          </p:nvPr>
        </p:nvSpPr>
        <p:spPr/>
        <p:txBody>
          <a:bodyPr/>
          <a:lstStyle/>
          <a:p>
            <a:pPr lvl="0">
              <a:lnSpc>
                <a:spcPct val="90000"/>
              </a:lnSpc>
              <a:spcBef>
                <a:spcPct val="0"/>
              </a:spcBef>
              <a:defRPr/>
            </a:pPr>
            <a:r>
              <a:rPr lang="sv-SE" altLang="sv-SE" b="1" dirty="0">
                <a:latin typeface="Calibri" panose="020F0502020204030204" pitchFamily="34" charset="0"/>
                <a:ea typeface="Verdana" panose="020B0604030504040204" pitchFamily="34" charset="0"/>
                <a:cs typeface="Calibri" panose="020F0502020204030204" pitchFamily="34" charset="0"/>
              </a:rPr>
              <a:t>AVGIFTERNA PÅVERKAR DIN PENSION</a:t>
            </a:r>
          </a:p>
        </p:txBody>
      </p:sp>
      <p:grpSp>
        <p:nvGrpSpPr>
          <p:cNvPr id="19" name="Grupp 18">
            <a:extLst>
              <a:ext uri="{FF2B5EF4-FFF2-40B4-BE49-F238E27FC236}">
                <a16:creationId xmlns:a16="http://schemas.microsoft.com/office/drawing/2014/main" id="{77C20E13-8AC2-7BB4-6335-F8D4F33350B6}"/>
              </a:ext>
            </a:extLst>
          </p:cNvPr>
          <p:cNvGrpSpPr/>
          <p:nvPr/>
        </p:nvGrpSpPr>
        <p:grpSpPr>
          <a:xfrm>
            <a:off x="9528349" y="2914321"/>
            <a:ext cx="1928545" cy="1185974"/>
            <a:chOff x="5664820" y="4992252"/>
            <a:chExt cx="1719509" cy="1185974"/>
          </a:xfrm>
        </p:grpSpPr>
        <p:sp>
          <p:nvSpPr>
            <p:cNvPr id="20" name="Rektangel 19">
              <a:extLst>
                <a:ext uri="{FF2B5EF4-FFF2-40B4-BE49-F238E27FC236}">
                  <a16:creationId xmlns:a16="http://schemas.microsoft.com/office/drawing/2014/main" id="{22632D90-1284-364C-9C9B-4257A39113B3}"/>
                </a:ext>
              </a:extLst>
            </p:cNvPr>
            <p:cNvSpPr/>
            <p:nvPr/>
          </p:nvSpPr>
          <p:spPr>
            <a:xfrm>
              <a:off x="5664820" y="5553307"/>
              <a:ext cx="223024" cy="234176"/>
            </a:xfrm>
            <a:prstGeom prst="rect">
              <a:avLst/>
            </a:prstGeom>
            <a:solidFill>
              <a:schemeClr val="bg1">
                <a:lumMod val="7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sv-SE" sz="2000"/>
            </a:p>
          </p:txBody>
        </p:sp>
        <p:sp>
          <p:nvSpPr>
            <p:cNvPr id="21" name="Rektangel 20">
              <a:extLst>
                <a:ext uri="{FF2B5EF4-FFF2-40B4-BE49-F238E27FC236}">
                  <a16:creationId xmlns:a16="http://schemas.microsoft.com/office/drawing/2014/main" id="{5E93FF72-ACD3-46E9-A5C1-A0EEC9EBB1C8}"/>
                </a:ext>
              </a:extLst>
            </p:cNvPr>
            <p:cNvSpPr/>
            <p:nvPr/>
          </p:nvSpPr>
          <p:spPr>
            <a:xfrm>
              <a:off x="5664820" y="5072660"/>
              <a:ext cx="223024" cy="234176"/>
            </a:xfrm>
            <a:prstGeom prst="rect">
              <a:avLst/>
            </a:prstGeom>
            <a:solidFill>
              <a:schemeClr val="accent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sv-SE" sz="2000"/>
            </a:p>
          </p:txBody>
        </p:sp>
        <p:sp>
          <p:nvSpPr>
            <p:cNvPr id="22" name="textruta 21">
              <a:extLst>
                <a:ext uri="{FF2B5EF4-FFF2-40B4-BE49-F238E27FC236}">
                  <a16:creationId xmlns:a16="http://schemas.microsoft.com/office/drawing/2014/main" id="{F1D7612E-9A17-C43B-C75C-BFA72FF191B6}"/>
                </a:ext>
              </a:extLst>
            </p:cNvPr>
            <p:cNvSpPr txBox="1"/>
            <p:nvPr/>
          </p:nvSpPr>
          <p:spPr>
            <a:xfrm>
              <a:off x="5985484" y="5470340"/>
              <a:ext cx="992346" cy="707886"/>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sv-SE" sz="2000" b="0" i="0" u="none" strike="noStrike" kern="1200" cap="none" spc="0" normalizeH="0" baseline="0" noProof="0" dirty="0">
                  <a:ln>
                    <a:noFill/>
                  </a:ln>
                  <a:effectLst/>
                  <a:uLnTx/>
                  <a:uFillTx/>
                  <a:ea typeface="+mn-ea"/>
                  <a:cs typeface="+mn-cs"/>
                </a:rPr>
                <a:t>Avgifter</a:t>
              </a:r>
            </a:p>
          </p:txBody>
        </p:sp>
        <p:sp>
          <p:nvSpPr>
            <p:cNvPr id="23" name="textruta 22">
              <a:extLst>
                <a:ext uri="{FF2B5EF4-FFF2-40B4-BE49-F238E27FC236}">
                  <a16:creationId xmlns:a16="http://schemas.microsoft.com/office/drawing/2014/main" id="{0606A5F6-9CC7-4183-71E0-B0C930B665D2}"/>
                </a:ext>
              </a:extLst>
            </p:cNvPr>
            <p:cNvSpPr txBox="1"/>
            <p:nvPr/>
          </p:nvSpPr>
          <p:spPr>
            <a:xfrm>
              <a:off x="5974333" y="4992252"/>
              <a:ext cx="1409996" cy="400110"/>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sv-SE" sz="2000" b="0" i="0" u="none" strike="noStrike" kern="1200" cap="none" spc="0" normalizeH="0" baseline="0" noProof="0" dirty="0">
                  <a:ln>
                    <a:noFill/>
                  </a:ln>
                  <a:effectLst/>
                  <a:uLnTx/>
                  <a:uFillTx/>
                  <a:ea typeface="+mn-ea"/>
                  <a:cs typeface="+mn-cs"/>
                </a:rPr>
                <a:t>Sparkapital</a:t>
              </a:r>
            </a:p>
          </p:txBody>
        </p:sp>
      </p:grpSp>
      <p:sp>
        <p:nvSpPr>
          <p:cNvPr id="24" name="Rektangel 23">
            <a:extLst>
              <a:ext uri="{FF2B5EF4-FFF2-40B4-BE49-F238E27FC236}">
                <a16:creationId xmlns:a16="http://schemas.microsoft.com/office/drawing/2014/main" id="{AFBF941C-7E36-E6A1-6016-E9C9E3219060}"/>
              </a:ext>
            </a:extLst>
          </p:cNvPr>
          <p:cNvSpPr/>
          <p:nvPr/>
        </p:nvSpPr>
        <p:spPr>
          <a:xfrm>
            <a:off x="4068435" y="5100423"/>
            <a:ext cx="2728504" cy="369332"/>
          </a:xfrm>
          <a:prstGeom prst="rect">
            <a:avLst/>
          </a:prstGeom>
        </p:spPr>
        <p:txBody>
          <a:bodyPr wrap="none">
            <a:sp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sv-SE" sz="2000" i="0" u="none" strike="noStrike" kern="1200" cap="none" spc="0" normalizeH="0" baseline="0" noProof="0" dirty="0">
                <a:ln>
                  <a:noFill/>
                </a:ln>
                <a:solidFill>
                  <a:prstClr val="black"/>
                </a:solidFill>
                <a:effectLst/>
                <a:uLnTx/>
                <a:uFillTx/>
                <a:ea typeface="Verdana" panose="020B0604030504040204" pitchFamily="34" charset="0"/>
                <a:cs typeface="+mn-cs"/>
              </a:rPr>
              <a:t>Fondavgift: 0,68</a:t>
            </a:r>
            <a:r>
              <a:rPr kumimoji="0" lang="sv-SE" sz="2000" i="0" u="none" strike="noStrike" kern="1200" cap="none" spc="0" normalizeH="0" noProof="0" dirty="0">
                <a:ln>
                  <a:noFill/>
                </a:ln>
                <a:solidFill>
                  <a:prstClr val="black"/>
                </a:solidFill>
                <a:effectLst/>
                <a:uLnTx/>
                <a:uFillTx/>
                <a:ea typeface="Verdana" panose="020B0604030504040204" pitchFamily="34" charset="0"/>
                <a:cs typeface="+mn-cs"/>
              </a:rPr>
              <a:t> </a:t>
            </a:r>
            <a:r>
              <a:rPr kumimoji="0" lang="sv-SE" sz="2000" i="0" u="none" strike="noStrike" kern="1200" cap="none" spc="0" normalizeH="0" baseline="0" noProof="0" dirty="0">
                <a:ln>
                  <a:noFill/>
                </a:ln>
                <a:solidFill>
                  <a:prstClr val="black"/>
                </a:solidFill>
                <a:effectLst/>
                <a:uLnTx/>
                <a:uFillTx/>
                <a:ea typeface="Verdana" panose="020B0604030504040204" pitchFamily="34" charset="0"/>
                <a:cs typeface="+mn-cs"/>
              </a:rPr>
              <a:t>procent</a:t>
            </a:r>
            <a:endParaRPr kumimoji="0" lang="sv-SE" sz="2000" i="0" u="none" strike="noStrike" kern="1200" cap="none" spc="0" normalizeH="0" baseline="0" noProof="0" dirty="0">
              <a:ln>
                <a:noFill/>
              </a:ln>
              <a:solidFill>
                <a:prstClr val="black"/>
              </a:solidFill>
              <a:effectLst/>
              <a:uLnTx/>
              <a:uFillTx/>
              <a:cs typeface="+mn-cs"/>
            </a:endParaRPr>
          </a:p>
        </p:txBody>
      </p:sp>
      <p:grpSp>
        <p:nvGrpSpPr>
          <p:cNvPr id="29" name="Grupp 28">
            <a:extLst>
              <a:ext uri="{FF2B5EF4-FFF2-40B4-BE49-F238E27FC236}">
                <a16:creationId xmlns:a16="http://schemas.microsoft.com/office/drawing/2014/main" id="{7C40729F-150A-81D2-8026-709171AEDFA0}"/>
              </a:ext>
            </a:extLst>
          </p:cNvPr>
          <p:cNvGrpSpPr/>
          <p:nvPr/>
        </p:nvGrpSpPr>
        <p:grpSpPr>
          <a:xfrm>
            <a:off x="502664" y="1917044"/>
            <a:ext cx="8653656" cy="2950729"/>
            <a:chOff x="454208" y="2022715"/>
            <a:chExt cx="8653656" cy="2950729"/>
          </a:xfrm>
        </p:grpSpPr>
        <p:grpSp>
          <p:nvGrpSpPr>
            <p:cNvPr id="14" name="Grupp 13">
              <a:extLst>
                <a:ext uri="{FF2B5EF4-FFF2-40B4-BE49-F238E27FC236}">
                  <a16:creationId xmlns:a16="http://schemas.microsoft.com/office/drawing/2014/main" id="{C8C0A2BD-02AC-FC0E-8292-BEA73B8A9241}"/>
                </a:ext>
              </a:extLst>
            </p:cNvPr>
            <p:cNvGrpSpPr/>
            <p:nvPr/>
          </p:nvGrpSpPr>
          <p:grpSpPr>
            <a:xfrm>
              <a:off x="454208" y="2022715"/>
              <a:ext cx="8653656" cy="2950729"/>
              <a:chOff x="546100" y="2002057"/>
              <a:chExt cx="10643268" cy="3197462"/>
            </a:xfrm>
          </p:grpSpPr>
          <p:graphicFrame>
            <p:nvGraphicFramePr>
              <p:cNvPr id="15" name="Diagram 14">
                <a:extLst>
                  <a:ext uri="{FF2B5EF4-FFF2-40B4-BE49-F238E27FC236}">
                    <a16:creationId xmlns:a16="http://schemas.microsoft.com/office/drawing/2014/main" id="{20C222C2-B614-A6EA-5F2A-9FA8D413BBEB}"/>
                  </a:ext>
                </a:extLst>
              </p:cNvPr>
              <p:cNvGraphicFramePr/>
              <p:nvPr>
                <p:extLst>
                  <p:ext uri="{D42A27DB-BD31-4B8C-83A1-F6EECF244321}">
                    <p14:modId xmlns:p14="http://schemas.microsoft.com/office/powerpoint/2010/main" val="3340674637"/>
                  </p:ext>
                </p:extLst>
              </p:nvPr>
            </p:nvGraphicFramePr>
            <p:xfrm>
              <a:off x="546100" y="2012087"/>
              <a:ext cx="3285958" cy="318743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Diagram 15">
                <a:extLst>
                  <a:ext uri="{FF2B5EF4-FFF2-40B4-BE49-F238E27FC236}">
                    <a16:creationId xmlns:a16="http://schemas.microsoft.com/office/drawing/2014/main" id="{A3C9ADE4-93FC-8BA6-5E06-04844106B5BB}"/>
                  </a:ext>
                </a:extLst>
              </p:cNvPr>
              <p:cNvGraphicFramePr/>
              <p:nvPr>
                <p:extLst>
                  <p:ext uri="{D42A27DB-BD31-4B8C-83A1-F6EECF244321}">
                    <p14:modId xmlns:p14="http://schemas.microsoft.com/office/powerpoint/2010/main" val="3391083710"/>
                  </p:ext>
                </p:extLst>
              </p:nvPr>
            </p:nvGraphicFramePr>
            <p:xfrm>
              <a:off x="2996532" y="2012087"/>
              <a:ext cx="3285958" cy="318743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Diagram 16">
                <a:extLst>
                  <a:ext uri="{FF2B5EF4-FFF2-40B4-BE49-F238E27FC236}">
                    <a16:creationId xmlns:a16="http://schemas.microsoft.com/office/drawing/2014/main" id="{6D7649F7-31AA-78D4-5AF6-12B142166CB7}"/>
                  </a:ext>
                </a:extLst>
              </p:cNvPr>
              <p:cNvGraphicFramePr/>
              <p:nvPr>
                <p:extLst>
                  <p:ext uri="{D42A27DB-BD31-4B8C-83A1-F6EECF244321}">
                    <p14:modId xmlns:p14="http://schemas.microsoft.com/office/powerpoint/2010/main" val="695547748"/>
                  </p:ext>
                </p:extLst>
              </p:nvPr>
            </p:nvGraphicFramePr>
            <p:xfrm>
              <a:off x="5446958" y="2002057"/>
              <a:ext cx="3285958" cy="3187432"/>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8" name="Diagram 17">
                <a:extLst>
                  <a:ext uri="{FF2B5EF4-FFF2-40B4-BE49-F238E27FC236}">
                    <a16:creationId xmlns:a16="http://schemas.microsoft.com/office/drawing/2014/main" id="{F39D54EE-BCE5-FB45-4D4D-A6FDF04B523D}"/>
                  </a:ext>
                </a:extLst>
              </p:cNvPr>
              <p:cNvGraphicFramePr/>
              <p:nvPr>
                <p:extLst>
                  <p:ext uri="{D42A27DB-BD31-4B8C-83A1-F6EECF244321}">
                    <p14:modId xmlns:p14="http://schemas.microsoft.com/office/powerpoint/2010/main" val="2016773472"/>
                  </p:ext>
                </p:extLst>
              </p:nvPr>
            </p:nvGraphicFramePr>
            <p:xfrm>
              <a:off x="7903410" y="2002061"/>
              <a:ext cx="3285958" cy="3187432"/>
            </p:xfrm>
            <a:graphic>
              <a:graphicData uri="http://schemas.openxmlformats.org/drawingml/2006/chart">
                <c:chart xmlns:c="http://schemas.openxmlformats.org/drawingml/2006/chart" xmlns:r="http://schemas.openxmlformats.org/officeDocument/2006/relationships" r:id="rId6"/>
              </a:graphicData>
            </a:graphic>
          </p:graphicFrame>
        </p:grpSp>
        <p:sp>
          <p:nvSpPr>
            <p:cNvPr id="25" name="textruta 24">
              <a:extLst>
                <a:ext uri="{FF2B5EF4-FFF2-40B4-BE49-F238E27FC236}">
                  <a16:creationId xmlns:a16="http://schemas.microsoft.com/office/drawing/2014/main" id="{E1B7B72E-AE9D-B891-24D7-02D71266FA8B}"/>
                </a:ext>
              </a:extLst>
            </p:cNvPr>
            <p:cNvSpPr txBox="1"/>
            <p:nvPr/>
          </p:nvSpPr>
          <p:spPr>
            <a:xfrm>
              <a:off x="1402108" y="4379285"/>
              <a:ext cx="775894"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2000" b="0" i="0" u="none" strike="noStrike" kern="1200" cap="none" spc="0" normalizeH="0" baseline="0" noProof="0" dirty="0">
                  <a:ln>
                    <a:noFill/>
                  </a:ln>
                  <a:effectLst/>
                  <a:uLnTx/>
                  <a:uFillTx/>
                  <a:ea typeface="+mn-ea"/>
                  <a:cs typeface="+mn-cs"/>
                </a:rPr>
                <a:t>10 år</a:t>
              </a:r>
            </a:p>
          </p:txBody>
        </p:sp>
        <p:sp>
          <p:nvSpPr>
            <p:cNvPr id="26" name="textruta 25">
              <a:extLst>
                <a:ext uri="{FF2B5EF4-FFF2-40B4-BE49-F238E27FC236}">
                  <a16:creationId xmlns:a16="http://schemas.microsoft.com/office/drawing/2014/main" id="{ADEC592F-8E47-379C-4E8E-63FD84D24E83}"/>
                </a:ext>
              </a:extLst>
            </p:cNvPr>
            <p:cNvSpPr txBox="1"/>
            <p:nvPr/>
          </p:nvSpPr>
          <p:spPr>
            <a:xfrm>
              <a:off x="3394469" y="4379285"/>
              <a:ext cx="775888"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2000" b="0" i="0" u="none" strike="noStrike" kern="1200" cap="none" spc="0" normalizeH="0" baseline="0" noProof="0" dirty="0">
                  <a:ln>
                    <a:noFill/>
                  </a:ln>
                  <a:effectLst/>
                  <a:uLnTx/>
                  <a:uFillTx/>
                  <a:ea typeface="+mn-ea"/>
                  <a:cs typeface="+mn-cs"/>
                </a:rPr>
                <a:t>20 år</a:t>
              </a:r>
            </a:p>
          </p:txBody>
        </p:sp>
        <p:sp>
          <p:nvSpPr>
            <p:cNvPr id="27" name="textruta 26">
              <a:extLst>
                <a:ext uri="{FF2B5EF4-FFF2-40B4-BE49-F238E27FC236}">
                  <a16:creationId xmlns:a16="http://schemas.microsoft.com/office/drawing/2014/main" id="{FDF13071-999C-5969-051B-955C879F8297}"/>
                </a:ext>
              </a:extLst>
            </p:cNvPr>
            <p:cNvSpPr txBox="1"/>
            <p:nvPr/>
          </p:nvSpPr>
          <p:spPr>
            <a:xfrm>
              <a:off x="5384231" y="4379285"/>
              <a:ext cx="785967"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2000" b="0" i="0" u="none" strike="noStrike" kern="1200" cap="none" spc="0" normalizeH="0" baseline="0" noProof="0" dirty="0">
                  <a:ln>
                    <a:noFill/>
                  </a:ln>
                  <a:effectLst/>
                  <a:uLnTx/>
                  <a:uFillTx/>
                  <a:ea typeface="+mn-ea"/>
                  <a:cs typeface="+mn-cs"/>
                </a:rPr>
                <a:t>30 år</a:t>
              </a:r>
            </a:p>
          </p:txBody>
        </p:sp>
        <p:sp>
          <p:nvSpPr>
            <p:cNvPr id="28" name="textruta 27">
              <a:extLst>
                <a:ext uri="{FF2B5EF4-FFF2-40B4-BE49-F238E27FC236}">
                  <a16:creationId xmlns:a16="http://schemas.microsoft.com/office/drawing/2014/main" id="{BF1E8896-6D02-68C0-53F7-0DE83E4538C2}"/>
                </a:ext>
              </a:extLst>
            </p:cNvPr>
            <p:cNvSpPr txBox="1"/>
            <p:nvPr/>
          </p:nvSpPr>
          <p:spPr>
            <a:xfrm>
              <a:off x="7416853" y="4379285"/>
              <a:ext cx="710328"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2000" b="0" i="0" u="none" strike="noStrike" kern="1200" cap="none" spc="0" normalizeH="0" baseline="0" noProof="0" dirty="0">
                  <a:ln>
                    <a:noFill/>
                  </a:ln>
                  <a:effectLst/>
                  <a:uLnTx/>
                  <a:uFillTx/>
                  <a:ea typeface="+mn-ea"/>
                  <a:cs typeface="+mn-cs"/>
                </a:rPr>
                <a:t>40 år</a:t>
              </a:r>
            </a:p>
          </p:txBody>
        </p:sp>
      </p:grpSp>
      <p:sp>
        <p:nvSpPr>
          <p:cNvPr id="7" name="Platshållare för text 9">
            <a:extLst>
              <a:ext uri="{FF2B5EF4-FFF2-40B4-BE49-F238E27FC236}">
                <a16:creationId xmlns:a16="http://schemas.microsoft.com/office/drawing/2014/main" id="{EF843BCB-00DF-B1F4-6FDD-2F892375C87F}"/>
              </a:ext>
            </a:extLst>
          </p:cNvPr>
          <p:cNvSpPr>
            <a:spLocks noGrp="1"/>
          </p:cNvSpPr>
          <p:nvPr>
            <p:ph type="body" sz="quarter" idx="12"/>
          </p:nvPr>
        </p:nvSpPr>
        <p:spPr>
          <a:xfrm>
            <a:off x="809624" y="6379463"/>
            <a:ext cx="745841" cy="257369"/>
          </a:xfrm>
        </p:spPr>
        <p:txBody>
          <a:bodyPr wrap="none">
            <a:spAutoFit/>
          </a:bodyPr>
          <a:lstStyle/>
          <a:p>
            <a:r>
              <a:rPr lang="sv-SE" dirty="0"/>
              <a:t>PENSIONEN</a:t>
            </a:r>
          </a:p>
        </p:txBody>
      </p:sp>
    </p:spTree>
    <p:extLst>
      <p:ext uri="{BB962C8B-B14F-4D97-AF65-F5344CB8AC3E}">
        <p14:creationId xmlns:p14="http://schemas.microsoft.com/office/powerpoint/2010/main" val="12126370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564A889-2D59-81F9-E952-4CB7C8AF88BB}"/>
              </a:ext>
            </a:extLst>
          </p:cNvPr>
          <p:cNvSpPr>
            <a:spLocks noGrp="1"/>
          </p:cNvSpPr>
          <p:nvPr>
            <p:ph type="title"/>
          </p:nvPr>
        </p:nvSpPr>
        <p:spPr/>
        <p:txBody>
          <a:bodyPr/>
          <a:lstStyle/>
          <a:p>
            <a:r>
              <a:rPr lang="sv-SE" b="1" dirty="0">
                <a:latin typeface="Calibri" panose="020F0502020204030204" pitchFamily="34" charset="0"/>
                <a:ea typeface="Arial" charset="0"/>
                <a:cs typeface="Calibri" panose="020F0502020204030204" pitchFamily="34" charset="0"/>
              </a:rPr>
              <a:t>ATT TA UT PENSIONEN OCH SAMTIDIGT ARBETA</a:t>
            </a:r>
          </a:p>
        </p:txBody>
      </p:sp>
      <p:sp>
        <p:nvSpPr>
          <p:cNvPr id="3" name="Platshållare för innehåll 2">
            <a:extLst>
              <a:ext uri="{FF2B5EF4-FFF2-40B4-BE49-F238E27FC236}">
                <a16:creationId xmlns:a16="http://schemas.microsoft.com/office/drawing/2014/main" id="{B3275AAF-2321-12D1-C6BD-CE8AD59FE065}"/>
              </a:ext>
            </a:extLst>
          </p:cNvPr>
          <p:cNvSpPr>
            <a:spLocks noGrp="1"/>
          </p:cNvSpPr>
          <p:nvPr>
            <p:ph idx="1"/>
          </p:nvPr>
        </p:nvSpPr>
        <p:spPr>
          <a:xfrm>
            <a:off x="592692" y="1812925"/>
            <a:ext cx="5075025" cy="3361503"/>
          </a:xfrm>
        </p:spPr>
        <p:txBody>
          <a:bodyPr>
            <a:normAutofit/>
          </a:bodyPr>
          <a:lstStyle/>
          <a:p>
            <a:pPr lvl="0" defTabSz="685800" fontAlgn="auto">
              <a:spcBef>
                <a:spcPts val="0"/>
              </a:spcBef>
              <a:spcAft>
                <a:spcPts val="0"/>
              </a:spcAft>
              <a:tabLst>
                <a:tab pos="160735" algn="l"/>
              </a:tabLst>
            </a:pPr>
            <a:r>
              <a:rPr lang="sv-SE" dirty="0">
                <a:solidFill>
                  <a:prstClr val="black"/>
                </a:solidFill>
                <a:ea typeface="Arial" charset="0"/>
                <a:cs typeface="Arial" charset="0"/>
              </a:rPr>
              <a:t>LAS-åldern 69 år (2023)</a:t>
            </a:r>
          </a:p>
          <a:p>
            <a:r>
              <a:rPr lang="sv-SE" dirty="0">
                <a:solidFill>
                  <a:prstClr val="black"/>
                </a:solidFill>
                <a:ea typeface="Arial" charset="0"/>
                <a:cs typeface="Arial" charset="0"/>
              </a:rPr>
              <a:t>Intjänande till allmän pension </a:t>
            </a:r>
          </a:p>
          <a:p>
            <a:r>
              <a:rPr lang="sv-SE" dirty="0">
                <a:solidFill>
                  <a:prstClr val="black"/>
                </a:solidFill>
                <a:ea typeface="Arial" charset="0"/>
                <a:cs typeface="Arial" charset="0"/>
              </a:rPr>
              <a:t>Slå av/på och höja och sänka.</a:t>
            </a:r>
          </a:p>
          <a:p>
            <a:r>
              <a:rPr lang="sv-SE" dirty="0">
                <a:solidFill>
                  <a:prstClr val="black"/>
                </a:solidFill>
                <a:ea typeface="Arial" charset="0"/>
                <a:cs typeface="Arial" charset="0"/>
              </a:rPr>
              <a:t>Livsvarig utbetalning. </a:t>
            </a:r>
          </a:p>
        </p:txBody>
      </p:sp>
      <p:pic>
        <p:nvPicPr>
          <p:cNvPr id="8" name="Platshållare för bild 7" descr="En bild som visar bord, inomhus, belamrad&#10;&#10;Automatiskt genererad beskrivning">
            <a:extLst>
              <a:ext uri="{FF2B5EF4-FFF2-40B4-BE49-F238E27FC236}">
                <a16:creationId xmlns:a16="http://schemas.microsoft.com/office/drawing/2014/main" id="{CD634DD4-728E-18CE-33A2-5FC5BD0069B4}"/>
              </a:ext>
            </a:extLst>
          </p:cNvPr>
          <p:cNvPicPr>
            <a:picLocks noGrp="1" noChangeAspect="1"/>
          </p:cNvPicPr>
          <p:nvPr>
            <p:ph type="pic" sz="quarter" idx="13"/>
          </p:nvPr>
        </p:nvPicPr>
        <p:blipFill>
          <a:blip r:embed="rId3" cstate="email">
            <a:extLst>
              <a:ext uri="{28A0092B-C50C-407E-A947-70E740481C1C}">
                <a14:useLocalDpi xmlns:a14="http://schemas.microsoft.com/office/drawing/2010/main"/>
              </a:ext>
            </a:extLst>
          </a:blip>
          <a:srcRect/>
          <a:stretch>
            <a:fillRect/>
          </a:stretch>
        </p:blipFill>
        <p:spPr/>
      </p:pic>
      <p:sp>
        <p:nvSpPr>
          <p:cNvPr id="10" name="Platshållare för text 3">
            <a:extLst>
              <a:ext uri="{FF2B5EF4-FFF2-40B4-BE49-F238E27FC236}">
                <a16:creationId xmlns:a16="http://schemas.microsoft.com/office/drawing/2014/main" id="{AA2C8D07-15A9-34DA-8AE1-6AB4743C16F4}"/>
              </a:ext>
            </a:extLst>
          </p:cNvPr>
          <p:cNvSpPr>
            <a:spLocks noGrp="1"/>
          </p:cNvSpPr>
          <p:nvPr>
            <p:ph type="body" sz="quarter" idx="11"/>
          </p:nvPr>
        </p:nvSpPr>
        <p:spPr>
          <a:xfrm>
            <a:off x="809624" y="6379463"/>
            <a:ext cx="745841" cy="257369"/>
          </a:xfrm>
        </p:spPr>
        <p:txBody>
          <a:bodyPr wrap="none">
            <a:spAutoFit/>
          </a:bodyPr>
          <a:lstStyle/>
          <a:p>
            <a:r>
              <a:rPr lang="sv-SE" dirty="0"/>
              <a:t>PENSIONEN</a:t>
            </a:r>
          </a:p>
        </p:txBody>
      </p:sp>
    </p:spTree>
    <p:extLst>
      <p:ext uri="{BB962C8B-B14F-4D97-AF65-F5344CB8AC3E}">
        <p14:creationId xmlns:p14="http://schemas.microsoft.com/office/powerpoint/2010/main" val="17300282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latshållare för bild 7" descr="En bild som visar byggnad, utomhus, flerfamiljshus, hög&#10;&#10;Automatiskt genererad beskrivning">
            <a:extLst>
              <a:ext uri="{FF2B5EF4-FFF2-40B4-BE49-F238E27FC236}">
                <a16:creationId xmlns:a16="http://schemas.microsoft.com/office/drawing/2014/main" id="{FD53D299-CA93-B0F0-0140-28284DB69217}"/>
              </a:ext>
            </a:extLst>
          </p:cNvPr>
          <p:cNvPicPr>
            <a:picLocks noGrp="1" noChangeAspect="1"/>
          </p:cNvPicPr>
          <p:nvPr>
            <p:ph type="pic" sz="quarter" idx="10"/>
          </p:nvPr>
        </p:nvPicPr>
        <p:blipFill>
          <a:blip r:embed="rId3" cstate="email">
            <a:duotone>
              <a:prstClr val="black"/>
              <a:schemeClr val="tx2">
                <a:tint val="45000"/>
                <a:satMod val="400000"/>
              </a:schemeClr>
            </a:duotone>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a:ext>
            </a:extLst>
          </a:blip>
          <a:srcRect/>
          <a:stretch>
            <a:fillRect/>
          </a:stretch>
        </p:blipFill>
        <p:spPr/>
      </p:pic>
      <p:sp>
        <p:nvSpPr>
          <p:cNvPr id="2" name="Platshållare för text 1">
            <a:extLst>
              <a:ext uri="{FF2B5EF4-FFF2-40B4-BE49-F238E27FC236}">
                <a16:creationId xmlns:a16="http://schemas.microsoft.com/office/drawing/2014/main" id="{12F773FF-155B-75EB-C94C-62199EF62ED3}"/>
              </a:ext>
            </a:extLst>
          </p:cNvPr>
          <p:cNvSpPr>
            <a:spLocks noGrp="1"/>
          </p:cNvSpPr>
          <p:nvPr>
            <p:ph type="body" sz="quarter" idx="16"/>
          </p:nvPr>
        </p:nvSpPr>
        <p:spPr>
          <a:xfrm>
            <a:off x="0" y="-11648"/>
            <a:ext cx="12192000" cy="6863823"/>
          </a:xfrm>
          <a:solidFill>
            <a:schemeClr val="accent1">
              <a:lumMod val="60000"/>
              <a:lumOff val="40000"/>
              <a:alpha val="70000"/>
            </a:schemeClr>
          </a:solidFill>
        </p:spPr>
        <p:txBody>
          <a:bodyPr/>
          <a:lstStyle/>
          <a:p>
            <a:endParaRPr lang="sv-SE" dirty="0"/>
          </a:p>
        </p:txBody>
      </p:sp>
      <p:sp>
        <p:nvSpPr>
          <p:cNvPr id="3" name="Rubrik 2">
            <a:extLst>
              <a:ext uri="{FF2B5EF4-FFF2-40B4-BE49-F238E27FC236}">
                <a16:creationId xmlns:a16="http://schemas.microsoft.com/office/drawing/2014/main" id="{1C884BD2-388C-BC03-1761-678AFAAA8E3D}"/>
              </a:ext>
            </a:extLst>
          </p:cNvPr>
          <p:cNvSpPr>
            <a:spLocks noGrp="1"/>
          </p:cNvSpPr>
          <p:nvPr>
            <p:ph type="title"/>
          </p:nvPr>
        </p:nvSpPr>
        <p:spPr>
          <a:xfrm>
            <a:off x="932442" y="2297074"/>
            <a:ext cx="10327116" cy="1325563"/>
          </a:xfrm>
        </p:spPr>
        <p:txBody>
          <a:bodyPr/>
          <a:lstStyle/>
          <a:p>
            <a:r>
              <a:rPr lang="sv-SE" sz="5400" b="1" dirty="0">
                <a:solidFill>
                  <a:schemeClr val="bg1"/>
                </a:solidFill>
                <a:latin typeface="Calibri" panose="020F0502020204030204" pitchFamily="34" charset="0"/>
                <a:ea typeface="Arial" charset="0"/>
                <a:cs typeface="Calibri" panose="020F0502020204030204" pitchFamily="34" charset="0"/>
              </a:rPr>
              <a:t>Bostadstillägg </a:t>
            </a:r>
            <a:br>
              <a:rPr lang="sv-SE" sz="5400" b="1" dirty="0">
                <a:solidFill>
                  <a:schemeClr val="bg1"/>
                </a:solidFill>
                <a:latin typeface="Calibri" panose="020F0502020204030204" pitchFamily="34" charset="0"/>
                <a:ea typeface="Arial" charset="0"/>
                <a:cs typeface="Calibri" panose="020F0502020204030204" pitchFamily="34" charset="0"/>
              </a:rPr>
            </a:br>
            <a:r>
              <a:rPr lang="sv-SE" sz="5400" b="1" dirty="0">
                <a:solidFill>
                  <a:schemeClr val="bg1"/>
                </a:solidFill>
                <a:latin typeface="Calibri" panose="020F0502020204030204" pitchFamily="34" charset="0"/>
                <a:ea typeface="Arial" charset="0"/>
                <a:cs typeface="Calibri" panose="020F0502020204030204" pitchFamily="34" charset="0"/>
              </a:rPr>
              <a:t>– en del av grundskyddet</a:t>
            </a:r>
          </a:p>
        </p:txBody>
      </p:sp>
      <p:sp>
        <p:nvSpPr>
          <p:cNvPr id="5" name="Platshållare för text 4">
            <a:extLst>
              <a:ext uri="{FF2B5EF4-FFF2-40B4-BE49-F238E27FC236}">
                <a16:creationId xmlns:a16="http://schemas.microsoft.com/office/drawing/2014/main" id="{8A6AD881-27D5-95B0-0F8A-629D692F7FD8}"/>
              </a:ext>
            </a:extLst>
          </p:cNvPr>
          <p:cNvSpPr>
            <a:spLocks noGrp="1"/>
          </p:cNvSpPr>
          <p:nvPr>
            <p:ph type="body" sz="quarter" idx="15"/>
          </p:nvPr>
        </p:nvSpPr>
        <p:spPr/>
        <p:txBody>
          <a:bodyPr/>
          <a:lstStyle/>
          <a:p>
            <a:endParaRPr lang="sv-SE"/>
          </a:p>
        </p:txBody>
      </p:sp>
    </p:spTree>
    <p:extLst>
      <p:ext uri="{BB962C8B-B14F-4D97-AF65-F5344CB8AC3E}">
        <p14:creationId xmlns:p14="http://schemas.microsoft.com/office/powerpoint/2010/main" val="6628369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564A889-2D59-81F9-E952-4CB7C8AF88BB}"/>
              </a:ext>
            </a:extLst>
          </p:cNvPr>
          <p:cNvSpPr>
            <a:spLocks noGrp="1"/>
          </p:cNvSpPr>
          <p:nvPr>
            <p:ph type="title"/>
          </p:nvPr>
        </p:nvSpPr>
        <p:spPr/>
        <p:txBody>
          <a:bodyPr/>
          <a:lstStyle/>
          <a:p>
            <a:r>
              <a:rPr lang="sv-SE" b="1" dirty="0">
                <a:latin typeface="Calibri" panose="020F0502020204030204" pitchFamily="34" charset="0"/>
                <a:ea typeface="Arial" charset="0"/>
                <a:cs typeface="Calibri" panose="020F0502020204030204" pitchFamily="34" charset="0"/>
              </a:rPr>
              <a:t>VAD ÄR BOSTADSTILLÄGG</a:t>
            </a:r>
            <a:br>
              <a:rPr lang="sv-SE" b="1" dirty="0">
                <a:latin typeface="Calibri" panose="020F0502020204030204" pitchFamily="34" charset="0"/>
                <a:ea typeface="Arial" charset="0"/>
                <a:cs typeface="Calibri" panose="020F0502020204030204" pitchFamily="34" charset="0"/>
              </a:rPr>
            </a:br>
            <a:r>
              <a:rPr lang="sv-SE" b="1" dirty="0">
                <a:latin typeface="Calibri" panose="020F0502020204030204" pitchFamily="34" charset="0"/>
                <a:ea typeface="Arial" charset="0"/>
                <a:cs typeface="Calibri" panose="020F0502020204030204" pitchFamily="34" charset="0"/>
              </a:rPr>
              <a:t>TILL PENSIONÄRER?</a:t>
            </a:r>
          </a:p>
        </p:txBody>
      </p:sp>
      <p:pic>
        <p:nvPicPr>
          <p:cNvPr id="10" name="Platshållare för bild 9">
            <a:extLst>
              <a:ext uri="{FF2B5EF4-FFF2-40B4-BE49-F238E27FC236}">
                <a16:creationId xmlns:a16="http://schemas.microsoft.com/office/drawing/2014/main" id="{EA0646F5-57EA-4F1C-0BE0-C77063D9217A}"/>
              </a:ext>
            </a:extLst>
          </p:cNvPr>
          <p:cNvPicPr>
            <a:picLocks noGrp="1" noChangeAspect="1"/>
          </p:cNvPicPr>
          <p:nvPr>
            <p:ph type="pic" sz="quarter" idx="13"/>
          </p:nvPr>
        </p:nvPicPr>
        <p:blipFill>
          <a:blip r:embed="rId3" cstate="email">
            <a:extLst>
              <a:ext uri="{28A0092B-C50C-407E-A947-70E740481C1C}">
                <a14:useLocalDpi xmlns:a14="http://schemas.microsoft.com/office/drawing/2010/main"/>
              </a:ext>
            </a:extLst>
          </a:blip>
          <a:srcRect/>
          <a:stretch>
            <a:fillRect/>
          </a:stretch>
        </p:blipFill>
        <p:spPr>
          <a:xfrm>
            <a:off x="6445250" y="620713"/>
            <a:ext cx="5075238" cy="5283200"/>
          </a:xfrm>
          <a:prstGeom prst="rect">
            <a:avLst/>
          </a:prstGeom>
        </p:spPr>
      </p:pic>
      <p:sp>
        <p:nvSpPr>
          <p:cNvPr id="7" name="Platshållare för text 3">
            <a:extLst>
              <a:ext uri="{FF2B5EF4-FFF2-40B4-BE49-F238E27FC236}">
                <a16:creationId xmlns:a16="http://schemas.microsoft.com/office/drawing/2014/main" id="{D836C32F-BD18-FCA6-7F13-DB1FA6CC33DB}"/>
              </a:ext>
            </a:extLst>
          </p:cNvPr>
          <p:cNvSpPr>
            <a:spLocks noGrp="1"/>
          </p:cNvSpPr>
          <p:nvPr>
            <p:ph type="body" sz="quarter" idx="11"/>
          </p:nvPr>
        </p:nvSpPr>
        <p:spPr>
          <a:xfrm>
            <a:off x="809624" y="6379463"/>
            <a:ext cx="745841" cy="257369"/>
          </a:xfrm>
        </p:spPr>
        <p:txBody>
          <a:bodyPr wrap="none">
            <a:spAutoFit/>
          </a:bodyPr>
          <a:lstStyle/>
          <a:p>
            <a:r>
              <a:rPr lang="sv-SE" dirty="0"/>
              <a:t>PENSIONEN</a:t>
            </a:r>
          </a:p>
        </p:txBody>
      </p:sp>
      <p:sp>
        <p:nvSpPr>
          <p:cNvPr id="4" name="Platshållare för innehåll 2">
            <a:extLst>
              <a:ext uri="{FF2B5EF4-FFF2-40B4-BE49-F238E27FC236}">
                <a16:creationId xmlns:a16="http://schemas.microsoft.com/office/drawing/2014/main" id="{315CFC58-81AB-41CD-022B-8723A63D42D7}"/>
              </a:ext>
            </a:extLst>
          </p:cNvPr>
          <p:cNvSpPr txBox="1">
            <a:spLocks/>
          </p:cNvSpPr>
          <p:nvPr/>
        </p:nvSpPr>
        <p:spPr>
          <a:xfrm>
            <a:off x="406080" y="1656206"/>
            <a:ext cx="5075025" cy="336150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685800">
              <a:spcBef>
                <a:spcPts val="0"/>
              </a:spcBef>
              <a:tabLst>
                <a:tab pos="160735" algn="l"/>
              </a:tabLst>
            </a:pPr>
            <a:r>
              <a:rPr lang="sv-SE" dirty="0">
                <a:solidFill>
                  <a:prstClr val="black"/>
                </a:solidFill>
                <a:ea typeface="Arial" charset="0"/>
                <a:cs typeface="Arial" charset="0"/>
              </a:rPr>
              <a:t>Ett skattefritt tillägg till den allmänna pensionen.</a:t>
            </a:r>
          </a:p>
          <a:p>
            <a:pPr defTabSz="685800">
              <a:spcBef>
                <a:spcPts val="0"/>
              </a:spcBef>
              <a:tabLst>
                <a:tab pos="160735" algn="l"/>
              </a:tabLst>
            </a:pPr>
            <a:r>
              <a:rPr lang="sv-SE" dirty="0">
                <a:solidFill>
                  <a:prstClr val="black"/>
                </a:solidFill>
                <a:ea typeface="Arial" charset="0"/>
                <a:cs typeface="Arial" charset="0"/>
              </a:rPr>
              <a:t>En del av grundskyddet precis som garantipensionen.</a:t>
            </a:r>
          </a:p>
          <a:p>
            <a:r>
              <a:rPr lang="sv-SE" dirty="0">
                <a:solidFill>
                  <a:prstClr val="black"/>
                </a:solidFill>
                <a:ea typeface="Arial" charset="0"/>
                <a:cs typeface="Arial" charset="0"/>
              </a:rPr>
              <a:t>Det är inkomstprövat.</a:t>
            </a:r>
          </a:p>
        </p:txBody>
      </p:sp>
    </p:spTree>
    <p:extLst>
      <p:ext uri="{BB962C8B-B14F-4D97-AF65-F5344CB8AC3E}">
        <p14:creationId xmlns:p14="http://schemas.microsoft.com/office/powerpoint/2010/main" val="3291636187"/>
      </p:ext>
    </p:extLst>
  </p:cSld>
  <p:clrMapOvr>
    <a:masterClrMapping/>
  </p:clrMapOvr>
</p:sld>
</file>

<file path=ppt/theme/theme1.xml><?xml version="1.0" encoding="utf-8"?>
<a:theme xmlns:a="http://schemas.openxmlformats.org/drawingml/2006/main" name="familjejuridik">
  <a:themeElements>
    <a:clrScheme name="pension">
      <a:dk1>
        <a:srgbClr val="000000"/>
      </a:dk1>
      <a:lt1>
        <a:srgbClr val="FFFFFF"/>
      </a:lt1>
      <a:dk2>
        <a:srgbClr val="44546A"/>
      </a:dk2>
      <a:lt2>
        <a:srgbClr val="E7E6E6"/>
      </a:lt2>
      <a:accent1>
        <a:srgbClr val="BD3D69"/>
      </a:accent1>
      <a:accent2>
        <a:srgbClr val="A32425"/>
      </a:accent2>
      <a:accent3>
        <a:srgbClr val="A5A5A5"/>
      </a:accent3>
      <a:accent4>
        <a:srgbClr val="CF366D"/>
      </a:accent4>
      <a:accent5>
        <a:srgbClr val="009CB3"/>
      </a:accent5>
      <a:accent6>
        <a:srgbClr val="575A60"/>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IIN0056 PPT_mall_pension" id="{FB09127F-4431-854F-A472-C7BB9A387971}" vid="{C982BD04-C075-854A-A222-551F175638BB}"/>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FIIN0056 PPT_mall_pension</Template>
  <TotalTime>7296</TotalTime>
  <Words>3149</Words>
  <Application>Microsoft Office PowerPoint</Application>
  <PresentationFormat>Bredbild</PresentationFormat>
  <Paragraphs>315</Paragraphs>
  <Slides>32</Slides>
  <Notes>32</Notes>
  <HiddenSlides>0</HiddenSlides>
  <MMClips>0</MMClips>
  <ScaleCrop>false</ScaleCrop>
  <HeadingPairs>
    <vt:vector size="6" baseType="variant">
      <vt:variant>
        <vt:lpstr>Använt teckensnitt</vt:lpstr>
      </vt:variant>
      <vt:variant>
        <vt:i4>3</vt:i4>
      </vt:variant>
      <vt:variant>
        <vt:lpstr>Tema</vt:lpstr>
      </vt:variant>
      <vt:variant>
        <vt:i4>1</vt:i4>
      </vt:variant>
      <vt:variant>
        <vt:lpstr>Bildrubriker</vt:lpstr>
      </vt:variant>
      <vt:variant>
        <vt:i4>32</vt:i4>
      </vt:variant>
    </vt:vector>
  </HeadingPairs>
  <TitlesOfParts>
    <vt:vector size="36" baseType="lpstr">
      <vt:lpstr>Arial</vt:lpstr>
      <vt:lpstr>Calibri</vt:lpstr>
      <vt:lpstr>Pensio Sans Medium</vt:lpstr>
      <vt:lpstr>familjejuridik</vt:lpstr>
      <vt:lpstr>PENSIONEN</vt:lpstr>
      <vt:lpstr>DEN ALLMÄNNA PENSIONEN</vt:lpstr>
      <vt:lpstr>KORT OM INKOMSTPENSIONEN</vt:lpstr>
      <vt:lpstr>AP7 SÅFA – OM DU INTE VÄLJER I PREMIEPENSIONEN</vt:lpstr>
      <vt:lpstr>AVGIFTERNA PÅVERKAR DIN PENSION</vt:lpstr>
      <vt:lpstr>AVGIFTERNA PÅVERKAR DIN PENSION</vt:lpstr>
      <vt:lpstr>ATT TA UT PENSIONEN OCH SAMTIDIGT ARBETA</vt:lpstr>
      <vt:lpstr>Bostadstillägg  – en del av grundskyddet</vt:lpstr>
      <vt:lpstr>VAD ÄR BOSTADSTILLÄGG TILL PENSIONÄRER?</vt:lpstr>
      <vt:lpstr>VANLIGA SKÄL TILL AVSLAG PÅ ANSÖKAN OM BOSTADSTILLÄGG…</vt:lpstr>
      <vt:lpstr>GRUNDFÖRUTSÄTTNINGAR FÖR BOSTADSTILLÄGG…</vt:lpstr>
      <vt:lpstr>FLERA FAKTORER PÅVERKAR BOSTADSTILLÄGGET</vt:lpstr>
      <vt:lpstr>MYTER OM BOSTADSTILLÄGG</vt:lpstr>
      <vt:lpstr>MYTER OM BOSTADSTILLÄGG</vt:lpstr>
      <vt:lpstr>MÖJLIGHET ATT FÅ BOSTADSTILLÄGG KAN UPPSTÅ SENARE ÄN VID 66 ÅRS ÅLDER</vt:lpstr>
      <vt:lpstr>Tre steg för att ansöka</vt:lpstr>
      <vt:lpstr>1. ÄR DIN PENSION OCH ANDRA INKOMSTER TOTALT LÄGRE ELLER OMKRING 19 000 KR EFTER SKATT?</vt:lpstr>
      <vt:lpstr>2. GÖR EN BERÄKNING INNAN DU ANSÖKER..</vt:lpstr>
      <vt:lpstr>3. GÖR DIN ANSÖKAN</vt:lpstr>
      <vt:lpstr>BEHÖRIGA ANHÖRIGA KAN ANSÖKA ÅT NÅGON ANNAN</vt:lpstr>
      <vt:lpstr>NÅGRA FRÅGOR </vt:lpstr>
      <vt:lpstr>… FORTSÄTTNING FRÅGOR</vt:lpstr>
      <vt:lpstr>SUMMERING - BOSTADSTILLÄGG</vt:lpstr>
      <vt:lpstr>EXTRAMATERIAL</vt:lpstr>
      <vt:lpstr>Efterlevandepension  – ekonomiskt stöd för anhöriga</vt:lpstr>
      <vt:lpstr>EFTERLEVANDEPENSION  BESTÅR AV…</vt:lpstr>
      <vt:lpstr>OMSTÄLLNINGSPENSION</vt:lpstr>
      <vt:lpstr>ÄNKEPENSION</vt:lpstr>
      <vt:lpstr>SÅ FÅR DU EFTERLEVANDEPENSION</vt:lpstr>
      <vt:lpstr>BRA WEBBPLATS – EFTERLEVANDEGUIDEN.SE</vt:lpstr>
      <vt:lpstr>FÖR MER INFORMATION</vt:lpstr>
      <vt:lpstr>Tack!</vt:lpstr>
    </vt:vector>
  </TitlesOfParts>
  <Company>Finansinspektionen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Pensionen</dc:title>
  <dc:creator>Niklas Uppenberg</dc:creator>
  <cp:lastModifiedBy>Vanda Brandt</cp:lastModifiedBy>
  <cp:revision>11</cp:revision>
  <dcterms:created xsi:type="dcterms:W3CDTF">2023-03-02T15:37:11Z</dcterms:created>
  <dcterms:modified xsi:type="dcterms:W3CDTF">2024-02-01T09:59:13Z</dcterms:modified>
</cp:coreProperties>
</file>