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82" r:id="rId3"/>
    <p:sldId id="287" r:id="rId4"/>
    <p:sldId id="284"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
    <p:restoredTop sz="55112" autoAdjust="0"/>
  </p:normalViewPr>
  <p:slideViewPr>
    <p:cSldViewPr snapToGrid="0" showGuides="1">
      <p:cViewPr varScale="1">
        <p:scale>
          <a:sx n="47" d="100"/>
          <a:sy n="47" d="100"/>
        </p:scale>
        <p:origin x="2525" y="38"/>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100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4303"/>
          </a:xfrm>
        </p:spPr>
        <p:txBody>
          <a:bodyPr/>
          <a:lstStyle/>
          <a:p>
            <a:pPr algn="l"/>
            <a:r>
              <a:rPr lang="sv-SE" b="0" i="0" dirty="0">
                <a:solidFill>
                  <a:srgbClr val="201E1A"/>
                </a:solidFill>
                <a:effectLst/>
              </a:rPr>
              <a:t>En undersökning från FI visar att en av fyra svenskar saknar grundläggande kunskaper. I vissa avseenden har kunskaperna minskat sedan motsvarande undersökning genomfördes 2020.</a:t>
            </a:r>
          </a:p>
          <a:p>
            <a:pPr algn="l"/>
            <a:endParaRPr lang="sv-SE" b="0" i="0" dirty="0">
              <a:solidFill>
                <a:srgbClr val="201E1A"/>
              </a:solidFill>
              <a:effectLst/>
            </a:endParaRPr>
          </a:p>
          <a:p>
            <a:pPr algn="l"/>
            <a:r>
              <a:rPr lang="sv-SE" b="0" i="0" dirty="0">
                <a:solidFill>
                  <a:srgbClr val="201E1A"/>
                </a:solidFill>
                <a:effectLst/>
              </a:rPr>
              <a:t>Däremot har självförtroendet att förstå ekonomi ökat. Särskilt män uppger att de har högt finansiellt självförtroende och kunskap medan kvinnor och personer under 30 år uppger att de har lägre självförtroende och kunskap.</a:t>
            </a:r>
          </a:p>
          <a:p>
            <a:pPr algn="l"/>
            <a:endParaRPr lang="sv-SE" b="0" i="0" dirty="0">
              <a:solidFill>
                <a:srgbClr val="201E1A"/>
              </a:solidFill>
              <a:effectLst/>
            </a:endParaRPr>
          </a:p>
          <a:p>
            <a:pPr algn="l"/>
            <a:r>
              <a:rPr lang="sv-SE" b="0" i="0" dirty="0">
                <a:solidFill>
                  <a:srgbClr val="201E1A"/>
                </a:solidFill>
                <a:effectLst/>
              </a:rPr>
              <a:t>En av tre uppger att de är oroade över att pengarna inte ska räcka och en av fyra uppger att de har det ekonomiskt svårt. Även här finns skillnader mellan könen där kvinnor uppger sig vara mer oroade än män över den ekonomiska situationen. Samtidigt visar undersökningen att tre av fyra försöker spara regelbundet för oförutsedda utgifter. Resultaten visar att arbetet med finansiell folkbildning är viktigare än någonsin.</a:t>
            </a:r>
          </a:p>
          <a:p>
            <a:pPr indent="0">
              <a:buNone/>
            </a:pPr>
            <a:endParaRPr lang="sv-SE" dirty="0"/>
          </a:p>
          <a:p>
            <a:pPr indent="0">
              <a:buNone/>
            </a:pPr>
            <a:r>
              <a:rPr lang="sv-SE" dirty="0"/>
              <a:t>Hela undersökningen finns att läsa på https://www.fi.se/sv/publicerat/nyheter/2023/manga-har-svart-att-forsta-grundlaggande-ekonomi/</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01E1A"/>
                </a:solidFill>
                <a:effectLst/>
              </a:rPr>
              <a:t>Vad som är ett lämpligt sparande för en viss person beror på en rad individuella faktorer. Undersökningar visar att det finns generella skillnader mellan könen. Det handlar inte bara om riskvilja, där män i genomsnitt är villiga att våga mer − vilket varken behöver vara rationellt eller lämpligt i alla situationer − utan också om finansiell förmåga, upplevd kunskap och finansiellt självförtroende − områden där kvinnor i genomsnitt har ett underläge.</a:t>
            </a:r>
          </a:p>
          <a:p>
            <a:pPr algn="l"/>
            <a:endParaRPr lang="sv-SE" b="0" i="0" dirty="0">
              <a:solidFill>
                <a:srgbClr val="201E1A"/>
              </a:solidFill>
              <a:effectLst/>
            </a:endParaRPr>
          </a:p>
          <a:p>
            <a:pPr algn="l"/>
            <a:r>
              <a:rPr lang="sv-SE" b="0" i="0" dirty="0">
                <a:solidFill>
                  <a:srgbClr val="201E1A"/>
                </a:solidFill>
                <a:effectLst/>
              </a:rPr>
              <a:t>I rapporten blir slutsatsen att vad som bör eftersträvas är jämställda förutsättningar att fatta väl övervägda och ändamålsenliga beslut om sparande utifrån den egna situationen. Grunden läggs i skolan där undervisningen kan ge alla samma förutsättningar. Senare i livet behöver kunskaperna byggas på och tillgång till information och utbildningsmaterial finnas tillgängligt för dem som vill och behöver öka sina kunskaper.</a:t>
            </a:r>
          </a:p>
          <a:p>
            <a:pPr algn="l"/>
            <a:endParaRPr lang="sv-SE" b="0" i="0" dirty="0">
              <a:solidFill>
                <a:srgbClr val="201E1A"/>
              </a:solidFill>
              <a:effectLst/>
            </a:endParaRPr>
          </a:p>
          <a:p>
            <a:pPr algn="l"/>
            <a:r>
              <a:rPr lang="sv-SE" b="0" i="0" dirty="0">
                <a:solidFill>
                  <a:srgbClr val="201E1A"/>
                </a:solidFill>
                <a:effectLst/>
              </a:rPr>
              <a:t>Rapport Mer jämställt sparande: https://www.fi.se/sv/publicerat/rapporter/rapporter/2022/mer-jamstallt-sparande/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https://gilladinekonomi.se/kursdeltagare-larare/tryggare-ekonomi-pa-aldre-dar-fortsattningskurs/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4441370" y="4502859"/>
            <a:ext cx="2003879" cy="10920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Ett av tre svenska hushåll känner oro att pengarna inte ska räcka.</a:t>
            </a:r>
          </a:p>
          <a:p>
            <a:pPr>
              <a:tabLst>
                <a:tab pos="214313" algn="l"/>
              </a:tabLst>
            </a:pPr>
            <a:r>
              <a:rPr lang="sv-SE" sz="2000" dirty="0">
                <a:solidFill>
                  <a:schemeClr val="tx1"/>
                </a:solidFill>
                <a:ea typeface="Arial" charset="0"/>
                <a:cs typeface="Arial" charset="0"/>
              </a:rPr>
              <a:t>En av fyra hushåll har det ekonomiskt svårt. </a:t>
            </a:r>
          </a:p>
          <a:p>
            <a:pPr>
              <a:tabLst>
                <a:tab pos="214313" algn="l"/>
              </a:tabLst>
            </a:pPr>
            <a:r>
              <a:rPr lang="sv-SE" sz="2000" dirty="0">
                <a:ea typeface="Arial" charset="0"/>
                <a:cs typeface="Arial" charset="0"/>
              </a:rPr>
              <a:t>En av fyra svenskar saknar grundläggande ekonomiska kunskaper.</a:t>
            </a:r>
          </a:p>
          <a:p>
            <a:pPr>
              <a:tabLst>
                <a:tab pos="214313" algn="l"/>
              </a:tabLst>
            </a:pPr>
            <a:r>
              <a:rPr lang="sv-SE" dirty="0">
                <a:ea typeface="Arial" charset="0"/>
                <a:cs typeface="Arial" charset="0"/>
              </a:rPr>
              <a:t>Det ekonomiska s</a:t>
            </a:r>
            <a:r>
              <a:rPr lang="sv-SE" sz="2000" dirty="0">
                <a:ea typeface="Arial" charset="0"/>
                <a:cs typeface="Arial" charset="0"/>
              </a:rPr>
              <a:t>jälvförtroendet har ökat. </a:t>
            </a: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2023</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565112"/>
            <a:ext cx="5075025" cy="5283200"/>
          </a:xfrm>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1035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MER JÄMSTÄLLT SPARANDE</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532419"/>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Riskvilja</a:t>
            </a:r>
          </a:p>
          <a:p>
            <a:pPr>
              <a:tabLst>
                <a:tab pos="214313" algn="l"/>
              </a:tabLst>
            </a:pPr>
            <a:r>
              <a:rPr lang="sv-SE" sz="2000" dirty="0">
                <a:ea typeface="Arial" charset="0"/>
                <a:cs typeface="Arial" charset="0"/>
              </a:rPr>
              <a:t>Finansiell förmåga</a:t>
            </a:r>
          </a:p>
          <a:p>
            <a:pPr>
              <a:tabLst>
                <a:tab pos="214313" algn="l"/>
              </a:tabLst>
            </a:pPr>
            <a:r>
              <a:rPr lang="sv-SE" sz="2000" dirty="0">
                <a:ea typeface="Arial" charset="0"/>
                <a:cs typeface="Arial" charset="0"/>
              </a:rPr>
              <a:t>Upplevd kunskap och finansiellt självförtroende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pic>
        <p:nvPicPr>
          <p:cNvPr id="14" name="Platshållare för bild 13">
            <a:extLst>
              <a:ext uri="{FF2B5EF4-FFF2-40B4-BE49-F238E27FC236}">
                <a16:creationId xmlns:a16="http://schemas.microsoft.com/office/drawing/2014/main" id="{BD3127F1-74E6-4155-A4F1-6BF4953D2B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5475"/>
            <a:ext cx="5075238" cy="5283200"/>
          </a:xfrm>
          <a:prstGeom prst="rect">
            <a:avLst/>
          </a:prstGeom>
        </p:spPr>
      </p:pic>
      <p:sp>
        <p:nvSpPr>
          <p:cNvPr id="17" name="Platshållare för text 3">
            <a:extLst>
              <a:ext uri="{FF2B5EF4-FFF2-40B4-BE49-F238E27FC236}">
                <a16:creationId xmlns:a16="http://schemas.microsoft.com/office/drawing/2014/main" id="{DE41291A-36AC-4227-9A0B-839B1E52AD06}"/>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514046"/>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Rapport från FI 2022</a:t>
            </a:r>
            <a:endParaRPr lang="sv-SE" sz="1400" dirty="0">
              <a:solidFill>
                <a:schemeClr val="tx1"/>
              </a:solidFill>
              <a:latin typeface="+mj-lt"/>
            </a:endParaRP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38802" y="145593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val="0"/>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8"/>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8"/>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Niklas Uppenberg</a:t>
            </a:r>
          </a:p>
          <a:p>
            <a:pPr>
              <a:spcBef>
                <a:spcPts val="0"/>
              </a:spcBef>
            </a:pPr>
            <a:r>
              <a:rPr lang="sv-SE" sz="1800" dirty="0"/>
              <a:t>niklas.uppenberg@fi.se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118</TotalTime>
  <Words>947</Words>
  <Application>Microsoft Office PowerPoint</Application>
  <PresentationFormat>Bredbild</PresentationFormat>
  <Paragraphs>80</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VÄLKOMMEN TILL KURSEN</vt:lpstr>
      <vt:lpstr>FINANSIELL FOLKBILDNING</vt:lpstr>
      <vt:lpstr>FINANSIELL FÖRMÅGA </vt:lpstr>
      <vt:lpstr>MER JÄMSTÄLLT SPARANDE</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10</cp:revision>
  <dcterms:created xsi:type="dcterms:W3CDTF">2023-02-01T13:26:18Z</dcterms:created>
  <dcterms:modified xsi:type="dcterms:W3CDTF">2024-01-31T14:45:55Z</dcterms:modified>
</cp:coreProperties>
</file>