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3" r:id="rId2"/>
    <p:sldId id="3213" r:id="rId3"/>
    <p:sldId id="256" r:id="rId4"/>
    <p:sldId id="2625" r:id="rId5"/>
    <p:sldId id="2153" r:id="rId6"/>
    <p:sldId id="2155" r:id="rId7"/>
    <p:sldId id="2627" r:id="rId8"/>
    <p:sldId id="300" r:id="rId9"/>
    <p:sldId id="2159" r:id="rId10"/>
    <p:sldId id="302" r:id="rId11"/>
    <p:sldId id="299" r:id="rId12"/>
    <p:sldId id="2626" r:id="rId13"/>
    <p:sldId id="305" r:id="rId14"/>
    <p:sldId id="2624" r:id="rId15"/>
    <p:sldId id="3210" r:id="rId16"/>
    <p:sldId id="3211" r:id="rId17"/>
    <p:sldId id="2623" r:id="rId18"/>
    <p:sldId id="308" r:id="rId19"/>
    <p:sldId id="272"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0ED"/>
    <a:srgbClr val="E37D61"/>
    <a:srgbClr val="F5D056"/>
    <a:srgbClr val="DB9B3D"/>
    <a:srgbClr val="F5D162"/>
    <a:srgbClr val="E05040"/>
    <a:srgbClr val="44999C"/>
    <a:srgbClr val="00A780"/>
    <a:srgbClr val="404040"/>
    <a:srgbClr val="91CAA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49" autoAdjust="0"/>
  </p:normalViewPr>
  <p:slideViewPr>
    <p:cSldViewPr snapToGrid="0" showGuides="1">
      <p:cViewPr varScale="1">
        <p:scale>
          <a:sx n="112" d="100"/>
          <a:sy n="112" d="100"/>
        </p:scale>
        <p:origin x="540" y="102"/>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t>Detta år är pensionerna lika mellan könen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4.2255019410262773E-2"/>
          <c:y val="0.10658045977011496"/>
          <c:w val="0.94007593728870187"/>
          <c:h val="0.71607928319304914"/>
        </c:manualLayout>
      </c:layout>
      <c:barChart>
        <c:barDir val="col"/>
        <c:grouping val="clustered"/>
        <c:varyColors val="0"/>
        <c:ser>
          <c:idx val="0"/>
          <c:order val="0"/>
          <c:tx>
            <c:strRef>
              <c:f>Blad1!$B$2</c:f>
              <c:strCache>
                <c:ptCount val="1"/>
                <c:pt idx="0">
                  <c:v>Detta år är pensionerna lika mellan könen                                                                        ÅR</c:v>
                </c:pt>
              </c:strCache>
            </c:strRef>
          </c:tx>
          <c:spPr>
            <a:solidFill>
              <a:schemeClr val="accent1"/>
            </a:solidFill>
            <a:ln>
              <a:noFill/>
            </a:ln>
            <a:effectLst/>
          </c:spPr>
          <c:invertIfNegative val="0"/>
          <c:dPt>
            <c:idx val="21"/>
            <c:invertIfNegative val="0"/>
            <c:bubble3D val="0"/>
            <c:spPr>
              <a:solidFill>
                <a:schemeClr val="accent2"/>
              </a:solidFill>
              <a:ln>
                <a:noFill/>
              </a:ln>
              <a:effectLst/>
            </c:spPr>
            <c:extLst>
              <c:ext xmlns:c16="http://schemas.microsoft.com/office/drawing/2014/chart" uri="{C3380CC4-5D6E-409C-BE32-E72D297353CC}">
                <c16:uniqueId val="{00000001-5DBC-4802-8C8F-BFA1D0E916F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Blad1!$A$3:$A$24</c:f>
              <c:strCache>
                <c:ptCount val="22"/>
                <c:pt idx="0">
                  <c:v>Västmanland</c:v>
                </c:pt>
                <c:pt idx="1">
                  <c:v>Kronoberg</c:v>
                </c:pt>
                <c:pt idx="2">
                  <c:v>Jönköping</c:v>
                </c:pt>
                <c:pt idx="3">
                  <c:v>Halland</c:v>
                </c:pt>
                <c:pt idx="4">
                  <c:v>Östergötland</c:v>
                </c:pt>
                <c:pt idx="5">
                  <c:v>Kalmar </c:v>
                </c:pt>
                <c:pt idx="6">
                  <c:v>Dalarna</c:v>
                </c:pt>
                <c:pt idx="7">
                  <c:v>Västra Götaland</c:v>
                </c:pt>
                <c:pt idx="8">
                  <c:v> Stockholm</c:v>
                </c:pt>
                <c:pt idx="9">
                  <c:v>Örebro </c:v>
                </c:pt>
                <c:pt idx="10">
                  <c:v>Värmland</c:v>
                </c:pt>
                <c:pt idx="11">
                  <c:v>Gävleborg</c:v>
                </c:pt>
                <c:pt idx="12">
                  <c:v>Norrbotten</c:v>
                </c:pt>
                <c:pt idx="13">
                  <c:v>Södermanland</c:v>
                </c:pt>
                <c:pt idx="14">
                  <c:v>Skåne </c:v>
                </c:pt>
                <c:pt idx="15">
                  <c:v>Uppsala </c:v>
                </c:pt>
                <c:pt idx="16">
                  <c:v>Västernorrland</c:v>
                </c:pt>
                <c:pt idx="17">
                  <c:v>Blekinge </c:v>
                </c:pt>
                <c:pt idx="18">
                  <c:v>Västerbotten</c:v>
                </c:pt>
                <c:pt idx="19">
                  <c:v>Jämtland</c:v>
                </c:pt>
                <c:pt idx="20">
                  <c:v>Gotland</c:v>
                </c:pt>
                <c:pt idx="21">
                  <c:v>Riket</c:v>
                </c:pt>
              </c:strCache>
            </c:strRef>
          </c:cat>
          <c:val>
            <c:numRef>
              <c:f>Blad1!$B$3:$B$24</c:f>
              <c:numCache>
                <c:formatCode>General</c:formatCode>
                <c:ptCount val="22"/>
                <c:pt idx="0">
                  <c:v>2072</c:v>
                </c:pt>
                <c:pt idx="1">
                  <c:v>2061</c:v>
                </c:pt>
                <c:pt idx="2">
                  <c:v>2064</c:v>
                </c:pt>
                <c:pt idx="3">
                  <c:v>2073</c:v>
                </c:pt>
                <c:pt idx="4">
                  <c:v>2072</c:v>
                </c:pt>
                <c:pt idx="5">
                  <c:v>2067</c:v>
                </c:pt>
                <c:pt idx="6">
                  <c:v>2066</c:v>
                </c:pt>
                <c:pt idx="7">
                  <c:v>2073</c:v>
                </c:pt>
                <c:pt idx="8">
                  <c:v>2071</c:v>
                </c:pt>
                <c:pt idx="9">
                  <c:v>2081</c:v>
                </c:pt>
                <c:pt idx="10">
                  <c:v>2076</c:v>
                </c:pt>
                <c:pt idx="11">
                  <c:v>2072</c:v>
                </c:pt>
                <c:pt idx="12">
                  <c:v>2088</c:v>
                </c:pt>
                <c:pt idx="13">
                  <c:v>2064</c:v>
                </c:pt>
                <c:pt idx="14">
                  <c:v>2074</c:v>
                </c:pt>
                <c:pt idx="15">
                  <c:v>2065</c:v>
                </c:pt>
                <c:pt idx="16">
                  <c:v>2074</c:v>
                </c:pt>
                <c:pt idx="17">
                  <c:v>2065</c:v>
                </c:pt>
                <c:pt idx="18">
                  <c:v>2066</c:v>
                </c:pt>
                <c:pt idx="19">
                  <c:v>2068</c:v>
                </c:pt>
                <c:pt idx="20">
                  <c:v>2079</c:v>
                </c:pt>
                <c:pt idx="21">
                  <c:v>2072</c:v>
                </c:pt>
              </c:numCache>
            </c:numRef>
          </c:val>
          <c:extLst>
            <c:ext xmlns:c16="http://schemas.microsoft.com/office/drawing/2014/chart" uri="{C3380CC4-5D6E-409C-BE32-E72D297353CC}">
              <c16:uniqueId val="{00000002-5DBC-4802-8C8F-BFA1D0E916FF}"/>
            </c:ext>
          </c:extLst>
        </c:ser>
        <c:dLbls>
          <c:showLegendKey val="0"/>
          <c:showVal val="0"/>
          <c:showCatName val="0"/>
          <c:showSerName val="0"/>
          <c:showPercent val="0"/>
          <c:showBubbleSize val="0"/>
        </c:dLbls>
        <c:gapWidth val="219"/>
        <c:overlap val="-27"/>
        <c:axId val="509154784"/>
        <c:axId val="509146464"/>
      </c:barChart>
      <c:catAx>
        <c:axId val="50915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09146464"/>
        <c:crosses val="autoZero"/>
        <c:auto val="1"/>
        <c:lblAlgn val="ctr"/>
        <c:lblOffset val="100"/>
        <c:noMultiLvlLbl val="0"/>
      </c:catAx>
      <c:valAx>
        <c:axId val="50914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09154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dirty="0"/>
              <a:t>Disponibel inkomst 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'Infostat - Disponibel nettoinko'!$B$6</c:f>
              <c:strCache>
                <c:ptCount val="1"/>
                <c:pt idx="0">
                  <c:v>Kvinnor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'Infostat - Disponibel nettoinko'!$A$7:$A$11</c:f>
              <c:strCache>
                <c:ptCount val="5"/>
                <c:pt idx="0">
                  <c:v>2022</c:v>
                </c:pt>
                <c:pt idx="1">
                  <c:v>2021</c:v>
                </c:pt>
                <c:pt idx="2">
                  <c:v>2020</c:v>
                </c:pt>
                <c:pt idx="3">
                  <c:v>2019</c:v>
                </c:pt>
                <c:pt idx="4">
                  <c:v>2018</c:v>
                </c:pt>
              </c:strCache>
            </c:strRef>
          </c:cat>
          <c:val>
            <c:numRef>
              <c:f>'Infostat - Disponibel nettoinko'!$B$7:$B$11</c:f>
              <c:numCache>
                <c:formatCode>General</c:formatCode>
                <c:ptCount val="5"/>
                <c:pt idx="0">
                  <c:v>288</c:v>
                </c:pt>
                <c:pt idx="1">
                  <c:v>301</c:v>
                </c:pt>
                <c:pt idx="2">
                  <c:v>285</c:v>
                </c:pt>
                <c:pt idx="3">
                  <c:v>282</c:v>
                </c:pt>
                <c:pt idx="4">
                  <c:v>279</c:v>
                </c:pt>
              </c:numCache>
            </c:numRef>
          </c:val>
          <c:extLst>
            <c:ext xmlns:c16="http://schemas.microsoft.com/office/drawing/2014/chart" uri="{C3380CC4-5D6E-409C-BE32-E72D297353CC}">
              <c16:uniqueId val="{00000000-756A-4E0E-86F8-E0B4C2AAA4DA}"/>
            </c:ext>
          </c:extLst>
        </c:ser>
        <c:ser>
          <c:idx val="1"/>
          <c:order val="1"/>
          <c:tx>
            <c:strRef>
              <c:f>'Infostat - Disponibel nettoinko'!$C$6</c:f>
              <c:strCache>
                <c:ptCount val="1"/>
                <c:pt idx="0">
                  <c:v>Män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'Infostat - Disponibel nettoinko'!$A$7:$A$11</c:f>
              <c:strCache>
                <c:ptCount val="5"/>
                <c:pt idx="0">
                  <c:v>2022</c:v>
                </c:pt>
                <c:pt idx="1">
                  <c:v>2021</c:v>
                </c:pt>
                <c:pt idx="2">
                  <c:v>2020</c:v>
                </c:pt>
                <c:pt idx="3">
                  <c:v>2019</c:v>
                </c:pt>
                <c:pt idx="4">
                  <c:v>2018</c:v>
                </c:pt>
              </c:strCache>
            </c:strRef>
          </c:cat>
          <c:val>
            <c:numRef>
              <c:f>'Infostat - Disponibel nettoinko'!$C$7:$C$11</c:f>
              <c:numCache>
                <c:formatCode>General</c:formatCode>
                <c:ptCount val="5"/>
                <c:pt idx="0">
                  <c:v>375</c:v>
                </c:pt>
                <c:pt idx="1">
                  <c:v>391</c:v>
                </c:pt>
                <c:pt idx="2">
                  <c:v>365</c:v>
                </c:pt>
                <c:pt idx="3">
                  <c:v>363</c:v>
                </c:pt>
                <c:pt idx="4">
                  <c:v>360</c:v>
                </c:pt>
              </c:numCache>
            </c:numRef>
          </c:val>
          <c:extLst>
            <c:ext xmlns:c16="http://schemas.microsoft.com/office/drawing/2014/chart" uri="{C3380CC4-5D6E-409C-BE32-E72D297353CC}">
              <c16:uniqueId val="{00000001-756A-4E0E-86F8-E0B4C2AAA4DA}"/>
            </c:ext>
          </c:extLst>
        </c:ser>
        <c:dLbls>
          <c:showLegendKey val="0"/>
          <c:showVal val="0"/>
          <c:showCatName val="0"/>
          <c:showSerName val="0"/>
          <c:showPercent val="0"/>
          <c:showBubbleSize val="0"/>
        </c:dLbls>
        <c:gapWidth val="219"/>
        <c:overlap val="-27"/>
        <c:axId val="1118166639"/>
        <c:axId val="604960127"/>
      </c:barChart>
      <c:catAx>
        <c:axId val="1118166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04960127"/>
        <c:crosses val="autoZero"/>
        <c:auto val="1"/>
        <c:lblAlgn val="ctr"/>
        <c:lblOffset val="100"/>
        <c:noMultiLvlLbl val="0"/>
      </c:catAx>
      <c:valAx>
        <c:axId val="604960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118166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Kvinnor</c:v>
                </c:pt>
              </c:strCache>
            </c:strRef>
          </c:tx>
          <c:spPr>
            <a:solidFill>
              <a:schemeClr val="accent1"/>
            </a:solidFill>
            <a:ln>
              <a:noFill/>
            </a:ln>
            <a:effectLst/>
          </c:spPr>
          <c:invertIfNegative val="0"/>
          <c:cat>
            <c:strRef>
              <c:f>Blad1!$A$2:$A$3</c:f>
              <c:strCache>
                <c:ptCount val="2"/>
                <c:pt idx="0">
                  <c:v>Aktiefonder</c:v>
                </c:pt>
                <c:pt idx="1">
                  <c:v>Sparkonto</c:v>
                </c:pt>
              </c:strCache>
            </c:strRef>
          </c:cat>
          <c:val>
            <c:numRef>
              <c:f>Blad1!$B$2:$B$3</c:f>
              <c:numCache>
                <c:formatCode>General</c:formatCode>
                <c:ptCount val="2"/>
                <c:pt idx="0">
                  <c:v>0.23</c:v>
                </c:pt>
                <c:pt idx="1">
                  <c:v>0.44</c:v>
                </c:pt>
              </c:numCache>
            </c:numRef>
          </c:val>
          <c:extLst>
            <c:ext xmlns:c16="http://schemas.microsoft.com/office/drawing/2014/chart" uri="{C3380CC4-5D6E-409C-BE32-E72D297353CC}">
              <c16:uniqueId val="{00000000-41A8-48CA-A722-66189F851D71}"/>
            </c:ext>
          </c:extLst>
        </c:ser>
        <c:ser>
          <c:idx val="1"/>
          <c:order val="1"/>
          <c:tx>
            <c:strRef>
              <c:f>Blad1!$C$1</c:f>
              <c:strCache>
                <c:ptCount val="1"/>
                <c:pt idx="0">
                  <c:v>Män</c:v>
                </c:pt>
              </c:strCache>
            </c:strRef>
          </c:tx>
          <c:spPr>
            <a:solidFill>
              <a:schemeClr val="accent2"/>
            </a:solidFill>
            <a:ln>
              <a:noFill/>
            </a:ln>
            <a:effectLst/>
          </c:spPr>
          <c:invertIfNegative val="0"/>
          <c:cat>
            <c:strRef>
              <c:f>Blad1!$A$2:$A$3</c:f>
              <c:strCache>
                <c:ptCount val="2"/>
                <c:pt idx="0">
                  <c:v>Aktiefonder</c:v>
                </c:pt>
                <c:pt idx="1">
                  <c:v>Sparkonto</c:v>
                </c:pt>
              </c:strCache>
            </c:strRef>
          </c:cat>
          <c:val>
            <c:numRef>
              <c:f>Blad1!$C$2:$C$3</c:f>
              <c:numCache>
                <c:formatCode>General</c:formatCode>
                <c:ptCount val="2"/>
                <c:pt idx="0">
                  <c:v>0.32</c:v>
                </c:pt>
                <c:pt idx="1">
                  <c:v>0.3</c:v>
                </c:pt>
              </c:numCache>
            </c:numRef>
          </c:val>
          <c:extLst>
            <c:ext xmlns:c16="http://schemas.microsoft.com/office/drawing/2014/chart" uri="{C3380CC4-5D6E-409C-BE32-E72D297353CC}">
              <c16:uniqueId val="{00000001-41A8-48CA-A722-66189F851D71}"/>
            </c:ext>
          </c:extLst>
        </c:ser>
        <c:dLbls>
          <c:showLegendKey val="0"/>
          <c:showVal val="0"/>
          <c:showCatName val="0"/>
          <c:showSerName val="0"/>
          <c:showPercent val="0"/>
          <c:showBubbleSize val="0"/>
        </c:dLbls>
        <c:gapWidth val="219"/>
        <c:overlap val="-27"/>
        <c:axId val="936048168"/>
        <c:axId val="936046200"/>
      </c:barChart>
      <c:catAx>
        <c:axId val="93604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936046200"/>
        <c:crosses val="autoZero"/>
        <c:auto val="1"/>
        <c:lblAlgn val="ctr"/>
        <c:lblOffset val="100"/>
        <c:noMultiLvlLbl val="0"/>
      </c:catAx>
      <c:valAx>
        <c:axId val="936046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936048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0,32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AA5-4D7D-A564-2AD933A09E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AA5-4D7D-A564-2AD933A09EE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AA5-4D7D-A564-2AD933A09EE1}"/>
              </c:ext>
            </c:extLst>
          </c:dPt>
          <c:dPt>
            <c:idx val="3"/>
            <c:bubble3D val="0"/>
            <c:spPr>
              <a:solidFill>
                <a:srgbClr val="E37D61"/>
              </a:solidFill>
              <a:ln w="19050">
                <a:solidFill>
                  <a:schemeClr val="lt1"/>
                </a:solidFill>
              </a:ln>
              <a:effectLst/>
            </c:spPr>
            <c:extLst>
              <c:ext xmlns:c16="http://schemas.microsoft.com/office/drawing/2014/chart" uri="{C3380CC4-5D6E-409C-BE32-E72D297353CC}">
                <c16:uniqueId val="{00000007-CAA5-4D7D-A564-2AD933A09EE1}"/>
              </c:ext>
            </c:extLst>
          </c:dPt>
          <c:cat>
            <c:strRef>
              <c:f>Blad1!$A$2:$A$5</c:f>
              <c:strCache>
                <c:ptCount val="4"/>
                <c:pt idx="0">
                  <c:v>Ja, kanske</c:v>
                </c:pt>
                <c:pt idx="1">
                  <c:v>Tveksam</c:v>
                </c:pt>
                <c:pt idx="2">
                  <c:v>Nej</c:v>
                </c:pt>
                <c:pt idx="3">
                  <c:v>Vet ej</c:v>
                </c:pt>
              </c:strCache>
            </c:strRef>
          </c:cat>
          <c:val>
            <c:numRef>
              <c:f>Blad1!$B$2:$B$5</c:f>
              <c:numCache>
                <c:formatCode>General</c:formatCode>
                <c:ptCount val="4"/>
                <c:pt idx="0">
                  <c:v>0.4</c:v>
                </c:pt>
                <c:pt idx="1">
                  <c:v>0.12</c:v>
                </c:pt>
                <c:pt idx="2">
                  <c:v>0.09</c:v>
                </c:pt>
                <c:pt idx="3">
                  <c:v>7.0000000000000007E-2</c:v>
                </c:pt>
              </c:numCache>
            </c:numRef>
          </c:val>
          <c:extLst>
            <c:ext xmlns:c16="http://schemas.microsoft.com/office/drawing/2014/chart" uri="{C3380CC4-5D6E-409C-BE32-E72D297353CC}">
              <c16:uniqueId val="{00000008-CAA5-4D7D-A564-2AD933A09EE1}"/>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2024-02-01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691674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Olika hushåll har olika förutsättningar. Några har kunnat samla på sig en hel del sparande. Andra kan ha alla sina tillgångar i sin bostad. Och ytterligare andra kan ha gått igenom en separation och har det väldigt knapert. Oavsett hur lite pengar det handlar om behöver man förvalta det man ändå äger och det sparande man har, till exempel i tjänstepensionen. Många tror att sparandet måste växlas över från fonder med lite högre risk till räntesparande på 65-årsdagen, när pengarna betalas ut. Man ska komma ihåg att tex tjänstepensioner betalas ut under 10, 20 år och behöver avkastning för att inte ätas upp av inflationen. Dock är det viktigt att de pengar du är beroende av och behöver så ska det säkras i god tid och inte ta för hög risk med. Du har kanske en del sparande  som reserv på lite längre sikt tex ett pensionssparande som du valt att skjuta upp utbetalningen av då behöver du inte sänka risken alltför mycket.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effectLst/>
              </a:rPr>
              <a:t>Oavsett orsak är det av största vikt att då och då gå igenom om dina tidigare val fortfarande är de bästa. Har du för hög risk, för låg risk, för höga avgifter, Hur ser det ut?</a:t>
            </a:r>
          </a:p>
          <a:p>
            <a:endParaRPr lang="sv-SE" dirty="0"/>
          </a:p>
          <a:p>
            <a:r>
              <a:rPr lang="sv-SE" b="0" i="0" dirty="0">
                <a:effectLst/>
              </a:rPr>
              <a:t>Spara i fonder. Med ett långsiktigt fondsparande sprider du dina risker och kan få en bättre avkastning än vad sparkontot ger. </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913058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337169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00000"/>
              </a:lnSpc>
              <a:spcAft>
                <a:spcPts val="800"/>
              </a:spcAft>
              <a:buSzPts val="1000"/>
              <a:buNone/>
              <a:tabLst>
                <a:tab pos="457200" algn="l"/>
              </a:tabLst>
            </a:pPr>
            <a:endParaRPr lang="sv-SE" dirty="0">
              <a:solidFill>
                <a:srgbClr val="333333"/>
              </a:solidFill>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514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00000"/>
              </a:lnSpc>
              <a:spcAft>
                <a:spcPts val="800"/>
              </a:spcAft>
              <a:buSzPts val="1000"/>
              <a:buNone/>
              <a:tabLst>
                <a:tab pos="457200" algn="l"/>
              </a:tabLst>
            </a:pPr>
            <a:endParaRPr lang="sv-SE" dirty="0">
              <a:solidFill>
                <a:srgbClr val="333333"/>
              </a:solidFill>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761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0" indent="0">
              <a:lnSpc>
                <a:spcPct val="100000"/>
              </a:lnSpc>
              <a:spcAft>
                <a:spcPts val="800"/>
              </a:spcAft>
              <a:buSzPts val="1000"/>
              <a:buNone/>
              <a:tabLst>
                <a:tab pos="457200" algn="l"/>
              </a:tabLst>
            </a:pPr>
            <a:endParaRPr lang="sv-SE" dirty="0">
              <a:solidFill>
                <a:srgbClr val="333333"/>
              </a:solidFill>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333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3507062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540516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39536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46153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61511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00183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655315"/>
          </a:xfrm>
        </p:spPr>
        <p:txBody>
          <a:bodyPr/>
          <a:lstStyle/>
          <a:p>
            <a:r>
              <a:rPr lang="sv-SE" sz="1200" b="1" dirty="0"/>
              <a:t>Men vad är egentligen en trygg privatekonomi?</a:t>
            </a:r>
          </a:p>
          <a:p>
            <a:r>
              <a:rPr lang="sv-SE" b="0" i="0" dirty="0">
                <a:effectLst/>
              </a:rPr>
              <a:t>När lönen ersätts med pension är det extra viktigt att ha en trygghetsbuffert. Vid pension blir din inkomst troligtvis lägre men du kanske inte heller är beredd att ändra din livsstil i någon större utsträckning. </a:t>
            </a:r>
          </a:p>
          <a:p>
            <a:endParaRPr lang="sv-SE" b="0" i="0" dirty="0">
              <a:effectLst/>
            </a:endParaRPr>
          </a:p>
          <a:p>
            <a:r>
              <a:rPr lang="sv-SE" b="0" i="0" dirty="0">
                <a:effectLst/>
              </a:rPr>
              <a:t>Olika hushåll har olika förutsättningar. Några har kunnat samla på sig en hel del sparande. Andra kan ha alla sina tillgångar i sin bostad. Och ytterligare andra kan ha gått igenom en separation och har det väldigt knapert. </a:t>
            </a:r>
          </a:p>
          <a:p>
            <a:endParaRPr lang="sv-SE" sz="1200" b="0" i="0" dirty="0">
              <a:effectLst/>
            </a:endParaRPr>
          </a:p>
          <a:p>
            <a:r>
              <a:rPr lang="sv-SE" b="0" dirty="0">
                <a:effectLst/>
              </a:rPr>
              <a:t>Oavsett tidpunkt i livet behöver all ha ett buffertsparande, en marginal, för det som är oförutsett och för de prylar som behöver bytas ut med tiden. </a:t>
            </a:r>
            <a:r>
              <a:rPr lang="sv-SE" sz="1200" b="0" u="none" strike="noStrike" baseline="0" dirty="0"/>
              <a:t>Ett bra sätt att tänka kring sparandet är att dela upp summan du sparar varje månad i  olika påsar för de olika målen. </a:t>
            </a:r>
            <a:r>
              <a:rPr lang="sv-SE" sz="1200" b="0" dirty="0">
                <a:effectLst/>
              </a:rPr>
              <a:t>Innan du börjar spara till något annat är det bra att ha en buffert som är bra för att klara av oförutsedda händelser, exempelvis en vattenläcka, en trasig tand</a:t>
            </a:r>
            <a:r>
              <a:rPr lang="sv-SE" b="0" dirty="0">
                <a:effectLst/>
              </a:rPr>
              <a:t>, glasögon mm. </a:t>
            </a:r>
            <a:r>
              <a:rPr lang="sv-SE" sz="1200" b="0" u="none" strike="noStrike" baseline="0" dirty="0"/>
              <a:t>och här brukar man säga att målet att stäva efter är 2 månadslöner före skatt. </a:t>
            </a:r>
          </a:p>
          <a:p>
            <a:endParaRPr lang="sv-SE" sz="1200" b="0" i="1" u="none" strike="noStrike" baseline="0" dirty="0"/>
          </a:p>
          <a:p>
            <a:r>
              <a:rPr lang="sv-SE" sz="1200" b="0" i="0" dirty="0">
                <a:effectLst/>
              </a:rPr>
              <a:t>När bufferten är påfylld kan den delen av sparbeloppet istället användas till ett månadssparande om du inte redan har det, för att kunna göra större köp imorgon, till exempel till, semestern eller en ny bil. </a:t>
            </a:r>
            <a:r>
              <a:rPr lang="sv-SE" b="0" i="0" dirty="0">
                <a:effectLst/>
              </a:rPr>
              <a:t>Sluta inte månadsspara bara för att du gått i pension. Tänk på att pengarna ska räcka livet ut och att ett fortsatt månadssparande ger dig möjlighet att uppfylla dina drömmar på ålderns höst. Tänk på att 70 är det nya 50, vilket forskning från Göteborgsuniversitet har visat. Dagens 70 åringar har samma hälsa som 70 talets 50 åringar. Livet tar inte slut bara för att man blir äldre och då är det alltid bra att ha sparande som</a:t>
            </a:r>
            <a:r>
              <a:rPr lang="sv-SE" sz="1200" b="0" i="0" dirty="0">
                <a:effectLst/>
              </a:rPr>
              <a:t> håller drömmar vid liv.</a:t>
            </a:r>
          </a:p>
          <a:p>
            <a:r>
              <a:rPr lang="sv-SE" sz="1200" b="0" i="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Med en sådan strategi kan alla komma nära en känsla av ett ekonomiskt lugn vad gäller att kunna hantera såväl oväntade utgifter som planerade semesterresor. I förlängningen bidrar det även till ett gott liv som pensionär. </a:t>
            </a:r>
          </a:p>
          <a:p>
            <a:endParaRPr lang="sv-SE" sz="1200" b="0" i="0" dirty="0">
              <a:effectLst/>
            </a:endParaRPr>
          </a:p>
          <a:p>
            <a:r>
              <a:rPr lang="sv-SE" sz="1200" b="0" i="0" dirty="0">
                <a:effectLst/>
              </a:rPr>
              <a:t> </a:t>
            </a:r>
            <a:endParaRPr lang="sv-SE" sz="1200" b="0" dirty="0"/>
          </a:p>
          <a:p>
            <a:endParaRPr lang="sv-SE" sz="1200" b="0" i="0" dirty="0">
              <a:effectLs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dirty="0"/>
          </a:p>
        </p:txBody>
      </p:sp>
    </p:spTree>
    <p:extLst>
      <p:ext uri="{BB962C8B-B14F-4D97-AF65-F5344CB8AC3E}">
        <p14:creationId xmlns:p14="http://schemas.microsoft.com/office/powerpoint/2010/main" val="530963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2615550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028973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618065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65879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para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EE525FE-AFC3-94A9-0889-73FF18750E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DB9B3D"/>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ara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1">
    <p:spTree>
      <p:nvGrpSpPr>
        <p:cNvPr id="1" name=""/>
        <p:cNvGrpSpPr/>
        <p:nvPr/>
      </p:nvGrpSpPr>
      <p:grpSpPr>
        <a:xfrm>
          <a:off x="0" y="0"/>
          <a:ext cx="0" cy="0"/>
          <a:chOff x="0" y="0"/>
          <a:chExt cx="0" cy="0"/>
        </a:xfrm>
      </p:grpSpPr>
      <p:pic>
        <p:nvPicPr>
          <p:cNvPr id="8" name="Bildobjekt 7" descr="En bild som visar träd, växt  Automatiskt genererad beskrivning">
            <a:extLst>
              <a:ext uri="{FF2B5EF4-FFF2-40B4-BE49-F238E27FC236}">
                <a16:creationId xmlns:a16="http://schemas.microsoft.com/office/drawing/2014/main" id="{56665B2F-7F55-1C42-2BA6-31EDC18FD6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2">
    <p:spTree>
      <p:nvGrpSpPr>
        <p:cNvPr id="1" name=""/>
        <p:cNvGrpSpPr/>
        <p:nvPr/>
      </p:nvGrpSpPr>
      <p:grpSpPr>
        <a:xfrm>
          <a:off x="0" y="0"/>
          <a:ext cx="0" cy="0"/>
          <a:chOff x="0" y="0"/>
          <a:chExt cx="0" cy="0"/>
        </a:xfrm>
      </p:grpSpPr>
      <p:pic>
        <p:nvPicPr>
          <p:cNvPr id="5" name="Bildobjekt 4" descr="En bild som visar utomhus, vatten, solnedgång, föremål utomhus  Automatiskt genererad beskrivning">
            <a:extLst>
              <a:ext uri="{FF2B5EF4-FFF2-40B4-BE49-F238E27FC236}">
                <a16:creationId xmlns:a16="http://schemas.microsoft.com/office/drawing/2014/main" id="{D9722DAB-C3B1-75E5-1857-3C66FFEF22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3">
    <p:spTree>
      <p:nvGrpSpPr>
        <p:cNvPr id="1" name=""/>
        <p:cNvGrpSpPr/>
        <p:nvPr/>
      </p:nvGrpSpPr>
      <p:grpSpPr>
        <a:xfrm>
          <a:off x="0" y="0"/>
          <a:ext cx="0" cy="0"/>
          <a:chOff x="0" y="0"/>
          <a:chExt cx="0" cy="0"/>
        </a:xfrm>
      </p:grpSpPr>
      <p:pic>
        <p:nvPicPr>
          <p:cNvPr id="4" name="Bildobjekt 3" descr="En bild som visar inomhus  Automatiskt genererad beskrivning">
            <a:extLst>
              <a:ext uri="{FF2B5EF4-FFF2-40B4-BE49-F238E27FC236}">
                <a16:creationId xmlns:a16="http://schemas.microsoft.com/office/drawing/2014/main" id="{4BA7A0EB-2CE4-CF41-3CF4-5F4F2ED4F1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ara_avsnittsdelare med tonplatta i bild 04">
    <p:spTree>
      <p:nvGrpSpPr>
        <p:cNvPr id="1" name=""/>
        <p:cNvGrpSpPr/>
        <p:nvPr/>
      </p:nvGrpSpPr>
      <p:grpSpPr>
        <a:xfrm>
          <a:off x="0" y="0"/>
          <a:ext cx="0" cy="0"/>
          <a:chOff x="0" y="0"/>
          <a:chExt cx="0" cy="0"/>
        </a:xfrm>
      </p:grpSpPr>
      <p:pic>
        <p:nvPicPr>
          <p:cNvPr id="8" name="Bildobjekt 7" descr="En bild som visar person, inomhus  Automatiskt genererad beskrivning">
            <a:extLst>
              <a:ext uri="{FF2B5EF4-FFF2-40B4-BE49-F238E27FC236}">
                <a16:creationId xmlns:a16="http://schemas.microsoft.com/office/drawing/2014/main" id="{EAE3347F-F453-D48C-45CC-C3F968BCC9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ara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BD2CE8A6-EF98-DB91-D781-8ECE3593D6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para_tack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07F71390-E28F-5A44-AE49-13B2892B53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962400"/>
            <a:ext cx="12192000" cy="2895600"/>
          </a:xfrm>
          <a:prstGeom prst="rect">
            <a:avLst/>
          </a:prstGeom>
          <a:noFill/>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DB9B3D"/>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6" name="Bildobjekt 5">
            <a:extLst>
              <a:ext uri="{FF2B5EF4-FFF2-40B4-BE49-F238E27FC236}">
                <a16:creationId xmlns:a16="http://schemas.microsoft.com/office/drawing/2014/main" id="{A0ABC447-5690-5A51-F8B5-C8A0B343E0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ara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4812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ara_punktlistor">
    <p:spTree>
      <p:nvGrpSpPr>
        <p:cNvPr id="1" name=""/>
        <p:cNvGrpSpPr/>
        <p:nvPr/>
      </p:nvGrpSpPr>
      <p:grpSpPr>
        <a:xfrm>
          <a:off x="0" y="0"/>
          <a:ext cx="0" cy="0"/>
          <a:chOff x="0" y="0"/>
          <a:chExt cx="0" cy="0"/>
        </a:xfrm>
      </p:grpSpPr>
      <p:pic>
        <p:nvPicPr>
          <p:cNvPr id="8" name="Bildobjekt 7" descr="En bild som visar text  Automatiskt genererad beskrivning">
            <a:extLst>
              <a:ext uri="{FF2B5EF4-FFF2-40B4-BE49-F238E27FC236}">
                <a16:creationId xmlns:a16="http://schemas.microsoft.com/office/drawing/2014/main" id="{4FEC6C7A-8E46-0A32-9531-33FB640FB3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2" name="Bildobjekt 11">
            <a:extLst>
              <a:ext uri="{FF2B5EF4-FFF2-40B4-BE49-F238E27FC236}">
                <a16:creationId xmlns:a16="http://schemas.microsoft.com/office/drawing/2014/main" id="{55D88F5C-D7EE-4D61-C49A-DCD450FC4D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ara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descr="En bild som visar text  Automatiskt genererad beskrivning">
            <a:extLst>
              <a:ext uri="{FF2B5EF4-FFF2-40B4-BE49-F238E27FC236}">
                <a16:creationId xmlns:a16="http://schemas.microsoft.com/office/drawing/2014/main" id="{D75806A1-C2E4-2FFA-51AE-863E2D60E75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E3CC1A1A-63DA-03AE-6F17-E5655136DA1B}"/>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F62DE239-19BF-EF7B-3C2A-3BAFED8A142C}"/>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E78FF104-089B-BB83-622D-4D1E148081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ara_bild_ver1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2D55911-41BB-139A-77E5-1ACCD5E2BB9A}"/>
              </a:ext>
            </a:extLst>
          </p:cNvPr>
          <p:cNvSpPr/>
          <p:nvPr userDrawn="1"/>
        </p:nvSpPr>
        <p:spPr>
          <a:xfrm>
            <a:off x="7859330" y="322155"/>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Automatiskt genererad beskrivning">
            <a:extLst>
              <a:ext uri="{FF2B5EF4-FFF2-40B4-BE49-F238E27FC236}">
                <a16:creationId xmlns:a16="http://schemas.microsoft.com/office/drawing/2014/main" id="{D3140677-114A-BBEB-6D4D-5DA243B074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7" name="Platshållare för text 6">
            <a:extLst>
              <a:ext uri="{FF2B5EF4-FFF2-40B4-BE49-F238E27FC236}">
                <a16:creationId xmlns:a16="http://schemas.microsoft.com/office/drawing/2014/main" id="{43F75147-F3B2-99A1-5BE4-39CDAFF3070B}"/>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ara_bild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4C5553E-5911-F49B-ABA3-3008CA3E2428}"/>
              </a:ext>
            </a:extLst>
          </p:cNvPr>
          <p:cNvSpPr/>
          <p:nvPr userDrawn="1"/>
        </p:nvSpPr>
        <p:spPr>
          <a:xfrm>
            <a:off x="7861954" y="2241971"/>
            <a:ext cx="3960000" cy="3960000"/>
          </a:xfrm>
          <a:prstGeom prst="rect">
            <a:avLst/>
          </a:prstGeom>
          <a:solidFill>
            <a:srgbClr val="F5D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Automatiskt genererad beskrivning">
            <a:extLst>
              <a:ext uri="{FF2B5EF4-FFF2-40B4-BE49-F238E27FC236}">
                <a16:creationId xmlns:a16="http://schemas.microsoft.com/office/drawing/2014/main" id="{BFB075F5-535B-989E-2C70-F8E629DBEC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sp>
        <p:nvSpPr>
          <p:cNvPr id="6" name="Platshållare för text 6">
            <a:extLst>
              <a:ext uri="{FF2B5EF4-FFF2-40B4-BE49-F238E27FC236}">
                <a16:creationId xmlns:a16="http://schemas.microsoft.com/office/drawing/2014/main" id="{2970655C-F3BE-5F4D-E727-010BEB845CF1}"/>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ara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descr="En bild som visar text  Automatiskt genererad beskrivning">
            <a:extLst>
              <a:ext uri="{FF2B5EF4-FFF2-40B4-BE49-F238E27FC236}">
                <a16:creationId xmlns:a16="http://schemas.microsoft.com/office/drawing/2014/main" id="{2D3D9D1C-C6AB-723F-0064-9874AA627DB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4" name="Rak 3">
            <a:extLst>
              <a:ext uri="{FF2B5EF4-FFF2-40B4-BE49-F238E27FC236}">
                <a16:creationId xmlns:a16="http://schemas.microsoft.com/office/drawing/2014/main" id="{B5EA5D90-B6D4-9DA0-C86E-125491DAC938}"/>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5" name="Platshållare för text 6">
            <a:extLst>
              <a:ext uri="{FF2B5EF4-FFF2-40B4-BE49-F238E27FC236}">
                <a16:creationId xmlns:a16="http://schemas.microsoft.com/office/drawing/2014/main" id="{D68EA7A2-9061-B3E2-760E-412D73EC5762}"/>
              </a:ext>
            </a:extLst>
          </p:cNvPr>
          <p:cNvSpPr>
            <a:spLocks noGrp="1"/>
          </p:cNvSpPr>
          <p:nvPr>
            <p:ph type="body" sz="quarter" idx="12"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99E336D5-7593-E886-7A66-D119086E1F9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ara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descr="En bild som visar text  Automatiskt genererad beskrivning">
            <a:extLst>
              <a:ext uri="{FF2B5EF4-FFF2-40B4-BE49-F238E27FC236}">
                <a16:creationId xmlns:a16="http://schemas.microsoft.com/office/drawing/2014/main" id="{8EAD723F-2A5A-4845-5240-795A9FFA6A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20" y="5017154"/>
            <a:ext cx="4533900" cy="1844570"/>
          </a:xfrm>
          <a:prstGeom prst="rect">
            <a:avLst/>
          </a:prstGeom>
        </p:spPr>
      </p:pic>
      <p:cxnSp>
        <p:nvCxnSpPr>
          <p:cNvPr id="5" name="Rak 4">
            <a:extLst>
              <a:ext uri="{FF2B5EF4-FFF2-40B4-BE49-F238E27FC236}">
                <a16:creationId xmlns:a16="http://schemas.microsoft.com/office/drawing/2014/main" id="{34125974-E069-390C-17D9-C7D833AADB35}"/>
              </a:ext>
            </a:extLst>
          </p:cNvPr>
          <p:cNvCxnSpPr>
            <a:cxnSpLocks/>
          </p:cNvCxnSpPr>
          <p:nvPr userDrawn="1"/>
        </p:nvCxnSpPr>
        <p:spPr>
          <a:xfrm>
            <a:off x="717550" y="1131277"/>
            <a:ext cx="10339070"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6" name="Platshållare för text 6">
            <a:extLst>
              <a:ext uri="{FF2B5EF4-FFF2-40B4-BE49-F238E27FC236}">
                <a16:creationId xmlns:a16="http://schemas.microsoft.com/office/drawing/2014/main" id="{B9FE229D-5F8B-2478-6F65-0914AE558A9E}"/>
              </a:ext>
            </a:extLst>
          </p:cNvPr>
          <p:cNvSpPr>
            <a:spLocks noGrp="1"/>
          </p:cNvSpPr>
          <p:nvPr>
            <p:ph type="body" sz="quarter" idx="11"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EF68D7D6-986F-B912-C2BA-C5FA4014B9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3201" y="1"/>
            <a:ext cx="1754030" cy="1325564"/>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ara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F5D1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DB9B3D"/>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DB9B3D"/>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ra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DB9B3D">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rgbClr val="DB9B3D">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
        <p:nvSpPr>
          <p:cNvPr id="4" name="MSIPCMContentMarking" descr="{&quot;HashCode&quot;:-1153307930,&quot;Placement&quot;:&quot;Footer&quot;,&quot;Top&quot;:522.0343,&quot;Left&quot;:435.1878,&quot;SlideWidth&quot;:960,&quot;SlideHeight&quot;:540}">
            <a:extLst>
              <a:ext uri="{FF2B5EF4-FFF2-40B4-BE49-F238E27FC236}">
                <a16:creationId xmlns:a16="http://schemas.microsoft.com/office/drawing/2014/main" id="{A515A701-B5B4-F27E-D383-294000604A95}"/>
              </a:ext>
            </a:extLst>
          </p:cNvPr>
          <p:cNvSpPr txBox="1"/>
          <p:nvPr userDrawn="1"/>
        </p:nvSpPr>
        <p:spPr>
          <a:xfrm>
            <a:off x="5526885" y="6629836"/>
            <a:ext cx="1138231" cy="228163"/>
          </a:xfrm>
          <a:prstGeom prst="rect">
            <a:avLst/>
          </a:prstGeom>
          <a:noFill/>
        </p:spPr>
        <p:txBody>
          <a:bodyPr vert="horz" wrap="square" lIns="0" tIns="0" rIns="0" bIns="0" rtlCol="0" anchor="ctr" anchorCtr="1">
            <a:spAutoFit/>
          </a:bodyPr>
          <a:lstStyle/>
          <a:p>
            <a:pPr algn="ctr">
              <a:spcBef>
                <a:spcPts val="0"/>
              </a:spcBef>
              <a:spcAft>
                <a:spcPts val="0"/>
              </a:spcAft>
            </a:pPr>
            <a:r>
              <a:rPr lang="sv-SE" sz="800">
                <a:solidFill>
                  <a:srgbClr val="000000"/>
                </a:solidFill>
                <a:latin typeface="Calibri" panose="020F0502020204030204" pitchFamily="34" charset="0"/>
              </a:rPr>
              <a:t>Informationsklass: K1</a:t>
            </a:r>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2" y="2103856"/>
            <a:ext cx="10712227" cy="1086443"/>
          </a:xfrm>
        </p:spPr>
        <p:txBody>
          <a:bodyPr/>
          <a:lstStyle/>
          <a:p>
            <a:r>
              <a:rPr lang="sv-SE" dirty="0"/>
              <a:t>JÄMSTÄLLDHET </a:t>
            </a:r>
            <a:r>
              <a:rPr lang="sv-SE"/>
              <a:t>BÖRJAR </a:t>
            </a:r>
            <a:br>
              <a:rPr lang="sv-SE"/>
            </a:br>
            <a:r>
              <a:rPr lang="sv-SE"/>
              <a:t>I </a:t>
            </a:r>
            <a:r>
              <a:rPr lang="sv-SE" dirty="0"/>
              <a:t>PLÅNBOKEN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782680"/>
            <a:ext cx="3816477" cy="487316"/>
          </a:xfrm>
        </p:spPr>
        <p:txBody>
          <a:bodyPr>
            <a:noAutofit/>
          </a:bodyPr>
          <a:lstStyle/>
          <a:p>
            <a:r>
              <a:rPr lang="sv-SE" dirty="0"/>
              <a:t>Länsförsäkringar</a:t>
            </a:r>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dirty="0"/>
              <a:t>VAD SKA VI PRATA OM DÅ?</a:t>
            </a:r>
          </a:p>
        </p:txBody>
      </p:sp>
      <p:sp>
        <p:nvSpPr>
          <p:cNvPr id="7" name="Platshållare för innehåll 6">
            <a:extLst>
              <a:ext uri="{FF2B5EF4-FFF2-40B4-BE49-F238E27FC236}">
                <a16:creationId xmlns:a16="http://schemas.microsoft.com/office/drawing/2014/main" id="{B889D844-650B-3349-AD4E-5572C6ED2D5A}"/>
              </a:ext>
            </a:extLst>
          </p:cNvPr>
          <p:cNvSpPr>
            <a:spLocks noGrp="1"/>
          </p:cNvSpPr>
          <p:nvPr>
            <p:ph idx="10"/>
          </p:nvPr>
        </p:nvSpPr>
        <p:spPr>
          <a:xfrm>
            <a:off x="6096000" y="1364500"/>
            <a:ext cx="5118100" cy="4351338"/>
          </a:xfrm>
        </p:spPr>
        <p:txBody>
          <a:bodyPr/>
          <a:lstStyle/>
          <a:p>
            <a:pPr marL="0" indent="0">
              <a:buNone/>
            </a:pPr>
            <a:r>
              <a:rPr lang="sv-SE" sz="2000" b="1" dirty="0">
                <a:latin typeface="Calibri" panose="020F0502020204030204" pitchFamily="34" charset="0"/>
              </a:rPr>
              <a:t>Förbered dig och ekonomin för det oförutsedda</a:t>
            </a:r>
            <a:endParaRPr lang="sv-SE" dirty="0">
              <a:latin typeface="Calibri" panose="020F0502020204030204" pitchFamily="34" charset="0"/>
            </a:endParaRPr>
          </a:p>
          <a:p>
            <a:r>
              <a:rPr lang="sv-SE" sz="2000" dirty="0">
                <a:latin typeface="Calibri" panose="020F0502020204030204" pitchFamily="34" charset="0"/>
              </a:rPr>
              <a:t>Vem får vad om vi separerar eller skiljer oss?</a:t>
            </a:r>
          </a:p>
          <a:p>
            <a:r>
              <a:rPr lang="sv-SE" sz="2000" dirty="0">
                <a:latin typeface="Calibri" panose="020F0502020204030204" pitchFamily="34" charset="0"/>
              </a:rPr>
              <a:t>Behöver vi skriva några juridiska avtal? Äktenskapsförord? Samboavtal? Särkullbarn?</a:t>
            </a:r>
          </a:p>
          <a:p>
            <a:r>
              <a:rPr lang="sv-SE" dirty="0">
                <a:latin typeface="Calibri" panose="020F0502020204030204" pitchFamily="34" charset="0"/>
              </a:rPr>
              <a:t>Vad händer om en av oss dör? Klarar du dig ekonomisk? </a:t>
            </a:r>
          </a:p>
          <a:p>
            <a:r>
              <a:rPr lang="sv-SE" b="0" i="0" dirty="0">
                <a:solidFill>
                  <a:srgbClr val="222222"/>
                </a:solidFill>
                <a:effectLst/>
                <a:latin typeface="Newsreader"/>
              </a:rPr>
              <a:t>Håll koll på vem som står som förmånstagare till ditt och din partners pensionssparande</a:t>
            </a:r>
            <a:r>
              <a:rPr lang="sv-SE" dirty="0"/>
              <a:t> </a:t>
            </a:r>
            <a:endParaRPr lang="sv-SE" b="1" dirty="0">
              <a:latin typeface="Calibri" panose="020F0502020204030204" pitchFamily="34" charset="0"/>
            </a:endParaRPr>
          </a:p>
        </p:txBody>
      </p:sp>
      <p:sp>
        <p:nvSpPr>
          <p:cNvPr id="8" name="Platshållare för text 7">
            <a:extLst>
              <a:ext uri="{FF2B5EF4-FFF2-40B4-BE49-F238E27FC236}">
                <a16:creationId xmlns:a16="http://schemas.microsoft.com/office/drawing/2014/main" id="{B1433660-EDCF-1253-2711-EB957C40A41A}"/>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364500"/>
            <a:ext cx="51181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latin typeface="Calibri" panose="020F0502020204030204" pitchFamily="34" charset="0"/>
              </a:rPr>
              <a:t>När man ska prata om den gemensamma ekonomin är det viktigt att man får med alla delar som den består av – kortsiktigt och långsiktigt. </a:t>
            </a:r>
            <a:r>
              <a:rPr lang="sv-SE" sz="2000" b="0" i="0" dirty="0">
                <a:effectLst/>
              </a:rPr>
              <a:t>Att förstå din eko­no­mi ger dig </a:t>
            </a:r>
            <a:br>
              <a:rPr lang="sv-SE" sz="2000" b="0" i="0" dirty="0">
                <a:effectLst/>
              </a:rPr>
            </a:br>
            <a:r>
              <a:rPr lang="sv-SE" sz="2000" b="0" i="0" dirty="0">
                <a:effectLst/>
              </a:rPr>
              <a:t>trygg­het.</a:t>
            </a:r>
            <a:br>
              <a:rPr lang="sv-SE" sz="2000" dirty="0"/>
            </a:br>
            <a:endParaRPr lang="sv-SE" sz="2000" dirty="0"/>
          </a:p>
          <a:p>
            <a:pPr marL="0" indent="0">
              <a:buNone/>
            </a:pPr>
            <a:r>
              <a:rPr lang="sv-SE" sz="2000" b="1" dirty="0">
                <a:latin typeface="Calibri" panose="020F0502020204030204" pitchFamily="34" charset="0"/>
              </a:rPr>
              <a:t>Vardags ekonomin inklusive buffert</a:t>
            </a:r>
          </a:p>
          <a:p>
            <a:r>
              <a:rPr lang="sv-SE" sz="2000" dirty="0">
                <a:latin typeface="Calibri" panose="020F0502020204030204" pitchFamily="34" charset="0"/>
              </a:rPr>
              <a:t>Hur delar vi på hushållsutgifter?</a:t>
            </a:r>
          </a:p>
          <a:p>
            <a:r>
              <a:rPr lang="sv-SE" sz="2000" dirty="0">
                <a:latin typeface="Calibri" panose="020F0502020204030204" pitchFamily="34" charset="0"/>
              </a:rPr>
              <a:t>Vem betalar vad?</a:t>
            </a:r>
          </a:p>
          <a:p>
            <a:r>
              <a:rPr lang="sv-SE" sz="2000" dirty="0">
                <a:latin typeface="Calibri" panose="020F0502020204030204" pitchFamily="34" charset="0"/>
              </a:rPr>
              <a:t>Hur stor buffert behöver vi?</a:t>
            </a:r>
          </a:p>
          <a:p>
            <a:r>
              <a:rPr lang="sv-SE" sz="2000" dirty="0">
                <a:latin typeface="Calibri" panose="020F0502020204030204" pitchFamily="34" charset="0"/>
              </a:rPr>
              <a:t>Har båda koll på den gemensamma ekonomin? </a:t>
            </a:r>
            <a:r>
              <a:rPr lang="sv-SE" sz="2000" dirty="0"/>
              <a:t>Byt ut roller under en månad för att få bättre insyn i ekonomin. </a:t>
            </a:r>
          </a:p>
          <a:p>
            <a:r>
              <a:rPr lang="sv-SE" sz="2000" dirty="0"/>
              <a:t>Gör en översyn över tillgångar och skulder</a:t>
            </a:r>
          </a:p>
        </p:txBody>
      </p:sp>
      <p:sp>
        <p:nvSpPr>
          <p:cNvPr id="3" name="Rektangel 2">
            <a:extLst>
              <a:ext uri="{FF2B5EF4-FFF2-40B4-BE49-F238E27FC236}">
                <a16:creationId xmlns:a16="http://schemas.microsoft.com/office/drawing/2014/main" id="{69E7BEDF-E7DC-16C7-4004-701923BB2412}"/>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434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601438" y="623163"/>
            <a:ext cx="10515600" cy="836727"/>
          </a:xfrm>
        </p:spPr>
        <p:txBody>
          <a:bodyPr/>
          <a:lstStyle/>
          <a:p>
            <a:r>
              <a:rPr lang="sv-SE" dirty="0"/>
              <a:t>VÅGA PRIORITERA RÄTT! </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7" name="textruta 6">
            <a:extLst>
              <a:ext uri="{FF2B5EF4-FFF2-40B4-BE49-F238E27FC236}">
                <a16:creationId xmlns:a16="http://schemas.microsoft.com/office/drawing/2014/main" id="{56ECD5A9-999F-4B46-8691-B854EA62C387}"/>
              </a:ext>
            </a:extLst>
          </p:cNvPr>
          <p:cNvSpPr txBox="1"/>
          <p:nvPr/>
        </p:nvSpPr>
        <p:spPr>
          <a:xfrm>
            <a:off x="601438" y="1423561"/>
            <a:ext cx="4735560" cy="1987467"/>
          </a:xfrm>
          <a:prstGeom prst="rect">
            <a:avLst/>
          </a:prstGeom>
          <a:noFill/>
        </p:spPr>
        <p:txBody>
          <a:bodyPr wrap="square">
            <a:spAutoFit/>
          </a:bodyPr>
          <a:lstStyle/>
          <a:p>
            <a:pPr marL="342900" indent="-342900">
              <a:lnSpc>
                <a:spcPts val="3000"/>
              </a:lnSpc>
              <a:buFont typeface="Arial" panose="020B0604020202020204" pitchFamily="34" charset="0"/>
              <a:buChar char="•"/>
            </a:pPr>
            <a:r>
              <a:rPr lang="sv-SE" sz="2000" dirty="0">
                <a:ea typeface="Arial" charset="0"/>
                <a:cs typeface="Arial" charset="0"/>
              </a:rPr>
              <a:t>Det är viktigt att prata hemma om hur man ska fördela utgifter och vem som ansvarar för vilket utgiftsområde. </a:t>
            </a:r>
          </a:p>
          <a:p>
            <a:pPr marL="342900" indent="-342900">
              <a:lnSpc>
                <a:spcPts val="3000"/>
              </a:lnSpc>
              <a:buFont typeface="Arial" panose="020B0604020202020204" pitchFamily="34" charset="0"/>
              <a:buChar char="•"/>
            </a:pPr>
            <a:r>
              <a:rPr lang="sv-SE" sz="2000" dirty="0">
                <a:ea typeface="Arial" charset="0"/>
                <a:cs typeface="Arial" charset="0"/>
              </a:rPr>
              <a:t>Viktigt att tänka sig för hur det blir vid en eventuell separation.</a:t>
            </a:r>
          </a:p>
        </p:txBody>
      </p:sp>
      <p:graphicFrame>
        <p:nvGraphicFramePr>
          <p:cNvPr id="9" name="Tabell 5">
            <a:extLst>
              <a:ext uri="{FF2B5EF4-FFF2-40B4-BE49-F238E27FC236}">
                <a16:creationId xmlns:a16="http://schemas.microsoft.com/office/drawing/2014/main" id="{C4E202D7-35D9-4E69-90BE-867C5277B58C}"/>
              </a:ext>
            </a:extLst>
          </p:cNvPr>
          <p:cNvGraphicFramePr>
            <a:graphicFrameLocks/>
          </p:cNvGraphicFramePr>
          <p:nvPr/>
        </p:nvGraphicFramePr>
        <p:xfrm>
          <a:off x="5565298" y="1490434"/>
          <a:ext cx="5551740" cy="4471452"/>
        </p:xfrm>
        <a:graphic>
          <a:graphicData uri="http://schemas.openxmlformats.org/drawingml/2006/table">
            <a:tbl>
              <a:tblPr firstRow="1" bandRow="1">
                <a:tableStyleId>{5C22544A-7EE6-4342-B048-85BDC9FD1C3A}</a:tableStyleId>
              </a:tblPr>
              <a:tblGrid>
                <a:gridCol w="1850580">
                  <a:extLst>
                    <a:ext uri="{9D8B030D-6E8A-4147-A177-3AD203B41FA5}">
                      <a16:colId xmlns:a16="http://schemas.microsoft.com/office/drawing/2014/main" val="2336489506"/>
                    </a:ext>
                  </a:extLst>
                </a:gridCol>
                <a:gridCol w="1850580">
                  <a:extLst>
                    <a:ext uri="{9D8B030D-6E8A-4147-A177-3AD203B41FA5}">
                      <a16:colId xmlns:a16="http://schemas.microsoft.com/office/drawing/2014/main" val="3788303289"/>
                    </a:ext>
                  </a:extLst>
                </a:gridCol>
                <a:gridCol w="1850580">
                  <a:extLst>
                    <a:ext uri="{9D8B030D-6E8A-4147-A177-3AD203B41FA5}">
                      <a16:colId xmlns:a16="http://schemas.microsoft.com/office/drawing/2014/main" val="2744437489"/>
                    </a:ext>
                  </a:extLst>
                </a:gridCol>
              </a:tblGrid>
              <a:tr h="562786">
                <a:tc>
                  <a:txBody>
                    <a:bodyPr/>
                    <a:lstStyle/>
                    <a:p>
                      <a:endParaRPr lang="sv-SE" dirty="0">
                        <a:solidFill>
                          <a:schemeClr val="accent1"/>
                        </a:solidFill>
                      </a:endParaRP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chemeClr val="accent1"/>
                          </a:solidFill>
                        </a:rPr>
                        <a:t>KVINNOR</a:t>
                      </a: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chemeClr val="accent1"/>
                          </a:solidFill>
                        </a:rPr>
                        <a:t>MÄN</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578205">
                <a:tc>
                  <a:txBody>
                    <a:bodyPr/>
                    <a:lstStyle/>
                    <a:p>
                      <a:r>
                        <a:rPr lang="sv-SE" sz="1900" dirty="0">
                          <a:solidFill>
                            <a:schemeClr val="tx1"/>
                          </a:solidFill>
                          <a:latin typeface="+mj-lt"/>
                        </a:rPr>
                        <a:t>Livsmedel</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578205">
                <a:tc>
                  <a:txBody>
                    <a:bodyPr/>
                    <a:lstStyle/>
                    <a:p>
                      <a:r>
                        <a:rPr lang="sv-SE" sz="1900" dirty="0">
                          <a:solidFill>
                            <a:schemeClr val="tx1"/>
                          </a:solidFill>
                          <a:latin typeface="+mj-lt"/>
                        </a:rPr>
                        <a:t>Bil/båt</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1017641">
                <a:tc>
                  <a:txBody>
                    <a:bodyPr/>
                    <a:lstStyle/>
                    <a:p>
                      <a:r>
                        <a:rPr lang="sv-SE" sz="1900" dirty="0">
                          <a:solidFill>
                            <a:schemeClr val="tx1"/>
                          </a:solidFill>
                          <a:latin typeface="+mj-lt"/>
                        </a:rPr>
                        <a:t>Kläder och småprylar </a:t>
                      </a:r>
                      <a:br>
                        <a:rPr lang="sv-SE" sz="1900" dirty="0">
                          <a:solidFill>
                            <a:schemeClr val="tx1"/>
                          </a:solidFill>
                          <a:latin typeface="+mj-lt"/>
                        </a:rPr>
                      </a:br>
                      <a:r>
                        <a:rPr lang="sv-SE" sz="1900" dirty="0">
                          <a:solidFill>
                            <a:schemeClr val="tx1"/>
                          </a:solidFill>
                          <a:latin typeface="+mj-lt"/>
                        </a:rPr>
                        <a:t>till hemmet</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578205">
                <a:tc>
                  <a:txBody>
                    <a:bodyPr/>
                    <a:lstStyle/>
                    <a:p>
                      <a:r>
                        <a:rPr lang="sv-SE" sz="1900" dirty="0">
                          <a:solidFill>
                            <a:schemeClr val="tx1"/>
                          </a:solidFill>
                          <a:latin typeface="+mj-lt"/>
                        </a:rPr>
                        <a:t>Inredning</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578205">
                <a:tc>
                  <a:txBody>
                    <a:bodyPr/>
                    <a:lstStyle/>
                    <a:p>
                      <a:r>
                        <a:rPr lang="sv-SE" sz="1900" dirty="0">
                          <a:solidFill>
                            <a:schemeClr val="tx1"/>
                          </a:solidFill>
                          <a:latin typeface="+mj-lt"/>
                        </a:rPr>
                        <a:t>Elektronik</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578205">
                <a:tc>
                  <a:txBody>
                    <a:bodyPr/>
                    <a:lstStyle/>
                    <a:p>
                      <a:r>
                        <a:rPr lang="sv-SE" sz="1900" dirty="0">
                          <a:solidFill>
                            <a:schemeClr val="tx1"/>
                          </a:solidFill>
                          <a:latin typeface="+mj-lt"/>
                        </a:rPr>
                        <a:t>Sparande</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solidFill>
                          <a:schemeClr val="accent1"/>
                        </a:solidFill>
                        <a:latin typeface="+mj-lt"/>
                      </a:endParaRP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bl>
          </a:graphicData>
        </a:graphic>
      </p:graphicFrame>
      <p:sp>
        <p:nvSpPr>
          <p:cNvPr id="10" name="Flödesschema: Koppling 9">
            <a:extLst>
              <a:ext uri="{FF2B5EF4-FFF2-40B4-BE49-F238E27FC236}">
                <a16:creationId xmlns:a16="http://schemas.microsoft.com/office/drawing/2014/main" id="{82BB9438-06AE-4186-A14E-AE44129D0641}"/>
              </a:ext>
            </a:extLst>
          </p:cNvPr>
          <p:cNvSpPr/>
          <p:nvPr/>
        </p:nvSpPr>
        <p:spPr>
          <a:xfrm>
            <a:off x="7874869" y="2255928"/>
            <a:ext cx="188536" cy="1808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700C1ADA-EB62-4331-B211-4631578B2D30}"/>
              </a:ext>
            </a:extLst>
          </p:cNvPr>
          <p:cNvSpPr txBox="1"/>
          <p:nvPr/>
        </p:nvSpPr>
        <p:spPr>
          <a:xfrm>
            <a:off x="8737600" y="6492332"/>
            <a:ext cx="3028530" cy="201993"/>
          </a:xfrm>
          <a:prstGeom prst="rect">
            <a:avLst/>
          </a:prstGeom>
          <a:noFill/>
        </p:spPr>
        <p:txBody>
          <a:bodyPr wrap="square" lIns="0" tIns="0" rIns="0" bIns="0" rtlCol="0">
            <a:noAutofit/>
          </a:bodyPr>
          <a:lstStyle/>
          <a:p>
            <a:r>
              <a:rPr lang="sv-SE" sz="1100" i="1" dirty="0">
                <a:solidFill>
                  <a:srgbClr val="000000"/>
                </a:solidFill>
              </a:rPr>
              <a:t>Källa: </a:t>
            </a:r>
            <a:r>
              <a:rPr lang="sv-SE" sz="1100" dirty="0" err="1"/>
              <a:t>Novus</a:t>
            </a:r>
            <a:r>
              <a:rPr lang="sv-SE" sz="1100" dirty="0"/>
              <a:t> på uppdrag av Länsförsäkringar</a:t>
            </a:r>
            <a:endParaRPr lang="sv-SE" sz="1100" i="1" dirty="0">
              <a:solidFill>
                <a:srgbClr val="000000"/>
              </a:solidFill>
            </a:endParaRPr>
          </a:p>
        </p:txBody>
      </p:sp>
      <p:sp>
        <p:nvSpPr>
          <p:cNvPr id="3" name="Rektangel 2">
            <a:extLst>
              <a:ext uri="{FF2B5EF4-FFF2-40B4-BE49-F238E27FC236}">
                <a16:creationId xmlns:a16="http://schemas.microsoft.com/office/drawing/2014/main" id="{8DD11857-C4F6-A3A0-4A28-264B4D37E98D}"/>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Flödesschema: Koppling 4">
            <a:extLst>
              <a:ext uri="{FF2B5EF4-FFF2-40B4-BE49-F238E27FC236}">
                <a16:creationId xmlns:a16="http://schemas.microsoft.com/office/drawing/2014/main" id="{DEB92C20-F36C-440D-4C09-880F932D2558}"/>
              </a:ext>
            </a:extLst>
          </p:cNvPr>
          <p:cNvSpPr/>
          <p:nvPr/>
        </p:nvSpPr>
        <p:spPr>
          <a:xfrm>
            <a:off x="9507214" y="2815997"/>
            <a:ext cx="188536" cy="1808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Flödesschema: Koppling 5">
            <a:extLst>
              <a:ext uri="{FF2B5EF4-FFF2-40B4-BE49-F238E27FC236}">
                <a16:creationId xmlns:a16="http://schemas.microsoft.com/office/drawing/2014/main" id="{6EAC30C1-3950-665C-22C4-F84BC78744FA}"/>
              </a:ext>
            </a:extLst>
          </p:cNvPr>
          <p:cNvSpPr/>
          <p:nvPr/>
        </p:nvSpPr>
        <p:spPr>
          <a:xfrm>
            <a:off x="7874869" y="3635757"/>
            <a:ext cx="188536" cy="1808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Flödesschema: Koppling 7">
            <a:extLst>
              <a:ext uri="{FF2B5EF4-FFF2-40B4-BE49-F238E27FC236}">
                <a16:creationId xmlns:a16="http://schemas.microsoft.com/office/drawing/2014/main" id="{731231EF-5695-E9A5-9E54-4387E1EB0D71}"/>
              </a:ext>
            </a:extLst>
          </p:cNvPr>
          <p:cNvSpPr/>
          <p:nvPr/>
        </p:nvSpPr>
        <p:spPr>
          <a:xfrm>
            <a:off x="7874869" y="4424973"/>
            <a:ext cx="188536" cy="1808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Flödesschema: Koppling 16">
            <a:extLst>
              <a:ext uri="{FF2B5EF4-FFF2-40B4-BE49-F238E27FC236}">
                <a16:creationId xmlns:a16="http://schemas.microsoft.com/office/drawing/2014/main" id="{83E8CC98-34BC-C9EA-4692-D8483B6DA285}"/>
              </a:ext>
            </a:extLst>
          </p:cNvPr>
          <p:cNvSpPr/>
          <p:nvPr/>
        </p:nvSpPr>
        <p:spPr>
          <a:xfrm>
            <a:off x="9507214" y="4983726"/>
            <a:ext cx="188536" cy="1808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Flödesschema: Koppling 17">
            <a:extLst>
              <a:ext uri="{FF2B5EF4-FFF2-40B4-BE49-F238E27FC236}">
                <a16:creationId xmlns:a16="http://schemas.microsoft.com/office/drawing/2014/main" id="{2B61BE56-8693-31B9-3ECE-81D318CBB72C}"/>
              </a:ext>
            </a:extLst>
          </p:cNvPr>
          <p:cNvSpPr/>
          <p:nvPr/>
        </p:nvSpPr>
        <p:spPr>
          <a:xfrm>
            <a:off x="9507214" y="5552057"/>
            <a:ext cx="188536" cy="18080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40051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KVINNOR SPARAR GENERELLT MED LÄGRE RISK</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2114806" cy="257369"/>
          </a:xfrm>
        </p:spPr>
        <p:txBody>
          <a:bodyPr wrap="none">
            <a:spAutoFit/>
          </a:bodyPr>
          <a:lstStyle/>
          <a:p>
            <a:r>
              <a:rPr lang="sv-SE" dirty="0"/>
              <a:t>JÄMSTÄLLDHET BÖRJAR I PLÅNBOKEN</a:t>
            </a:r>
          </a:p>
        </p:txBody>
      </p:sp>
      <p:graphicFrame>
        <p:nvGraphicFramePr>
          <p:cNvPr id="9" name="Platshållare för diagram 8">
            <a:extLst>
              <a:ext uri="{FF2B5EF4-FFF2-40B4-BE49-F238E27FC236}">
                <a16:creationId xmlns:a16="http://schemas.microsoft.com/office/drawing/2014/main" id="{E35E7F4B-BFDD-4017-A5B9-F1E652C69ADF}"/>
              </a:ext>
            </a:extLst>
          </p:cNvPr>
          <p:cNvGraphicFramePr>
            <a:graphicFrameLocks/>
          </p:cNvGraphicFramePr>
          <p:nvPr/>
        </p:nvGraphicFramePr>
        <p:xfrm>
          <a:off x="6096000" y="1773819"/>
          <a:ext cx="5232270" cy="404142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ruta 9">
            <a:extLst>
              <a:ext uri="{FF2B5EF4-FFF2-40B4-BE49-F238E27FC236}">
                <a16:creationId xmlns:a16="http://schemas.microsoft.com/office/drawing/2014/main" id="{5E5B304B-4FD2-49B6-B84F-4BB6CAD33D24}"/>
              </a:ext>
            </a:extLst>
          </p:cNvPr>
          <p:cNvSpPr txBox="1"/>
          <p:nvPr/>
        </p:nvSpPr>
        <p:spPr>
          <a:xfrm>
            <a:off x="601438" y="1386663"/>
            <a:ext cx="5065584" cy="1602746"/>
          </a:xfrm>
          <a:prstGeom prst="rect">
            <a:avLst/>
          </a:prstGeom>
          <a:noFill/>
        </p:spPr>
        <p:txBody>
          <a:bodyPr wrap="square">
            <a:spAutoFit/>
          </a:bodyPr>
          <a:lstStyle/>
          <a:p>
            <a:pPr>
              <a:lnSpc>
                <a:spcPts val="3000"/>
              </a:lnSpc>
            </a:pPr>
            <a:r>
              <a:rPr lang="sv-SE" sz="2000" dirty="0">
                <a:ea typeface="Arial" charset="0"/>
                <a:cs typeface="Arial" charset="0"/>
              </a:rPr>
              <a:t>I Konsumentverkets rapport ”Långsiktigt sparande – en ojämställd marknad framgår det att kvinnor oftare sparar med lägre risk. Det kan få konsekvenser på kapitalet. </a:t>
            </a:r>
          </a:p>
        </p:txBody>
      </p:sp>
      <p:sp>
        <p:nvSpPr>
          <p:cNvPr id="12" name="textruta 11">
            <a:extLst>
              <a:ext uri="{FF2B5EF4-FFF2-40B4-BE49-F238E27FC236}">
                <a16:creationId xmlns:a16="http://schemas.microsoft.com/office/drawing/2014/main" id="{8234E388-5477-45AB-8329-F9D4026D0206}"/>
              </a:ext>
            </a:extLst>
          </p:cNvPr>
          <p:cNvSpPr txBox="1"/>
          <p:nvPr/>
        </p:nvSpPr>
        <p:spPr>
          <a:xfrm>
            <a:off x="7179733" y="6469341"/>
            <a:ext cx="4586397" cy="242211"/>
          </a:xfrm>
          <a:prstGeom prst="rect">
            <a:avLst/>
          </a:prstGeom>
          <a:noFill/>
        </p:spPr>
        <p:txBody>
          <a:bodyPr wrap="square" lIns="0" tIns="0" rIns="0" bIns="0" rtlCol="0">
            <a:noAutofit/>
          </a:bodyPr>
          <a:lstStyle/>
          <a:p>
            <a:r>
              <a:rPr lang="sv-SE" sz="1100" i="1" dirty="0">
                <a:solidFill>
                  <a:srgbClr val="000000"/>
                </a:solidFill>
              </a:rPr>
              <a:t>Källa: </a:t>
            </a:r>
            <a:r>
              <a:rPr lang="sv-SE" sz="1100" dirty="0"/>
              <a:t>Konsumentverket ”Långsiktigt sparande – en ojämställd marknad”, 2019. </a:t>
            </a:r>
            <a:endParaRPr lang="sv-SE" sz="1100" i="1" dirty="0">
              <a:solidFill>
                <a:srgbClr val="000000"/>
              </a:solidFill>
            </a:endParaRPr>
          </a:p>
        </p:txBody>
      </p:sp>
      <p:sp>
        <p:nvSpPr>
          <p:cNvPr id="3" name="Rektangel 2">
            <a:extLst>
              <a:ext uri="{FF2B5EF4-FFF2-40B4-BE49-F238E27FC236}">
                <a16:creationId xmlns:a16="http://schemas.microsoft.com/office/drawing/2014/main" id="{5FDC8DC1-EAB5-B0AB-A179-F71141E28095}"/>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22680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VALFRIHET ATT LEVA DET LIV MAN VILL</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79463"/>
            <a:ext cx="2114806" cy="257369"/>
          </a:xfrm>
        </p:spPr>
        <p:txBody>
          <a:bodyPr wrap="none">
            <a:spAutoFit/>
          </a:bodyPr>
          <a:lstStyle/>
          <a:p>
            <a:r>
              <a:rPr lang="sv-SE" dirty="0"/>
              <a:t>JÄMSTÄLLDHET BÖRJAR I PLÅNBOKEN</a:t>
            </a:r>
          </a:p>
        </p:txBody>
      </p:sp>
      <p:graphicFrame>
        <p:nvGraphicFramePr>
          <p:cNvPr id="9" name="Platshållare för diagram 9">
            <a:extLst>
              <a:ext uri="{FF2B5EF4-FFF2-40B4-BE49-F238E27FC236}">
                <a16:creationId xmlns:a16="http://schemas.microsoft.com/office/drawing/2014/main" id="{0E7E2E26-AC8B-4CF2-8CA7-71BB03BC6DA9}"/>
              </a:ext>
            </a:extLst>
          </p:cNvPr>
          <p:cNvGraphicFramePr>
            <a:graphicFrameLocks noGrp="1"/>
          </p:cNvGraphicFramePr>
          <p:nvPr>
            <p:ph type="chart" sz="quarter" idx="10"/>
          </p:nvPr>
        </p:nvGraphicFramePr>
        <p:xfrm>
          <a:off x="6160785" y="1379331"/>
          <a:ext cx="5314549" cy="459311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ruta 9">
            <a:extLst>
              <a:ext uri="{FF2B5EF4-FFF2-40B4-BE49-F238E27FC236}">
                <a16:creationId xmlns:a16="http://schemas.microsoft.com/office/drawing/2014/main" id="{CBB6B19A-1F6B-478E-BE2E-8915235900A8}"/>
              </a:ext>
            </a:extLst>
          </p:cNvPr>
          <p:cNvSpPr txBox="1"/>
          <p:nvPr/>
        </p:nvSpPr>
        <p:spPr>
          <a:xfrm>
            <a:off x="601438" y="1464936"/>
            <a:ext cx="5065584" cy="1218026"/>
          </a:xfrm>
          <a:prstGeom prst="rect">
            <a:avLst/>
          </a:prstGeom>
          <a:noFill/>
        </p:spPr>
        <p:txBody>
          <a:bodyPr wrap="square">
            <a:spAutoFit/>
          </a:bodyPr>
          <a:lstStyle/>
          <a:p>
            <a:pPr>
              <a:lnSpc>
                <a:spcPts val="3000"/>
              </a:lnSpc>
            </a:pPr>
            <a:r>
              <a:rPr lang="sv-SE" sz="2000" dirty="0">
                <a:ea typeface="Arial" charset="0"/>
                <a:cs typeface="Arial" charset="0"/>
              </a:rPr>
              <a:t>På frågan ”Tror du att ekonomi och pengar kan vara en orsak till att stanna i en dålig relation?” svarar oroväckande många ja.</a:t>
            </a:r>
          </a:p>
        </p:txBody>
      </p:sp>
      <p:sp>
        <p:nvSpPr>
          <p:cNvPr id="12" name="textruta 11">
            <a:extLst>
              <a:ext uri="{FF2B5EF4-FFF2-40B4-BE49-F238E27FC236}">
                <a16:creationId xmlns:a16="http://schemas.microsoft.com/office/drawing/2014/main" id="{2937A85E-C885-445C-8FE8-898072D25C65}"/>
              </a:ext>
            </a:extLst>
          </p:cNvPr>
          <p:cNvSpPr txBox="1"/>
          <p:nvPr/>
        </p:nvSpPr>
        <p:spPr>
          <a:xfrm>
            <a:off x="8737600" y="6492332"/>
            <a:ext cx="3028530" cy="201993"/>
          </a:xfrm>
          <a:prstGeom prst="rect">
            <a:avLst/>
          </a:prstGeom>
          <a:noFill/>
        </p:spPr>
        <p:txBody>
          <a:bodyPr wrap="square" lIns="0" tIns="0" rIns="0" bIns="0" rtlCol="0">
            <a:noAutofit/>
          </a:bodyPr>
          <a:lstStyle/>
          <a:p>
            <a:r>
              <a:rPr lang="sv-SE" sz="1100" i="1" dirty="0">
                <a:solidFill>
                  <a:srgbClr val="000000"/>
                </a:solidFill>
              </a:rPr>
              <a:t>Källa: </a:t>
            </a:r>
            <a:r>
              <a:rPr lang="sv-SE" sz="1100" dirty="0" err="1"/>
              <a:t>Novus</a:t>
            </a:r>
            <a:r>
              <a:rPr lang="sv-SE" sz="1100" dirty="0"/>
              <a:t> på uppdrag av Länsförsäkringar, 2021.</a:t>
            </a:r>
            <a:endParaRPr lang="sv-SE" sz="1100" i="1" dirty="0">
              <a:solidFill>
                <a:srgbClr val="000000"/>
              </a:solidFill>
            </a:endParaRPr>
          </a:p>
        </p:txBody>
      </p:sp>
      <p:sp>
        <p:nvSpPr>
          <p:cNvPr id="3" name="Rektangel 2">
            <a:extLst>
              <a:ext uri="{FF2B5EF4-FFF2-40B4-BE49-F238E27FC236}">
                <a16:creationId xmlns:a16="http://schemas.microsoft.com/office/drawing/2014/main" id="{085B252D-BF12-229D-2178-1E780BB1BD8D}"/>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74791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FC3C1A-8256-DBA8-C5C1-08EC53B8A651}"/>
              </a:ext>
            </a:extLst>
          </p:cNvPr>
          <p:cNvSpPr>
            <a:spLocks noGrp="1"/>
          </p:cNvSpPr>
          <p:nvPr>
            <p:ph type="title"/>
          </p:nvPr>
        </p:nvSpPr>
        <p:spPr>
          <a:xfrm>
            <a:off x="601438" y="623164"/>
            <a:ext cx="10515600" cy="613966"/>
          </a:xfrm>
        </p:spPr>
        <p:txBody>
          <a:bodyPr/>
          <a:lstStyle/>
          <a:p>
            <a:r>
              <a:rPr lang="sv-SE" sz="3200" b="1" dirty="0">
                <a:effectLst/>
                <a:ea typeface="SimHei" panose="020B0503020204020204" pitchFamily="49" charset="-122"/>
                <a:cs typeface="Times New Roman" panose="02020603050405020304" pitchFamily="18" charset="0"/>
              </a:rPr>
              <a:t>SKILSMÄSSOR BLAND ÄLDRE HAR ÖKAT REJÄLT </a:t>
            </a:r>
            <a:br>
              <a:rPr lang="sv-SE" sz="1800" dirty="0">
                <a:effectLst/>
                <a:latin typeface="Arial Narrow" panose="020B0606020202030204" pitchFamily="34" charset="0"/>
                <a:ea typeface="SimSun" panose="02010600030101010101" pitchFamily="2" charset="-122"/>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2000" b="1" dirty="0">
                <a:solidFill>
                  <a:srgbClr val="0F0F0F"/>
                </a:solidFill>
                <a:effectLst/>
                <a:ea typeface="SimSun" panose="02010600030101010101" pitchFamily="2" charset="-122"/>
                <a:cs typeface="Times New Roman" panose="02020603050405020304" pitchFamily="18" charset="0"/>
              </a:rPr>
              <a:t>På 20 år har antalet skilsmässor bland personer över 65 år nästan tredubblats (170 procent).</a:t>
            </a:r>
            <a:r>
              <a:rPr lang="sv-SE" sz="2000" b="1" dirty="0">
                <a:solidFill>
                  <a:srgbClr val="000000"/>
                </a:solidFill>
                <a:effectLst/>
                <a:ea typeface="Times New Roman" panose="02020603050405020304" pitchFamily="18" charset="0"/>
                <a:cs typeface="Segoe UI" panose="020B0502040204020203" pitchFamily="34" charset="0"/>
              </a:rPr>
              <a:t> </a:t>
            </a:r>
            <a:br>
              <a:rPr lang="sv-SE" sz="2000" b="1" dirty="0">
                <a:solidFill>
                  <a:srgbClr val="000000"/>
                </a:solidFill>
                <a:effectLst/>
                <a:ea typeface="Times New Roman" panose="02020603050405020304" pitchFamily="18" charset="0"/>
                <a:cs typeface="Segoe UI" panose="020B0502040204020203" pitchFamily="34" charset="0"/>
              </a:rPr>
            </a:br>
            <a:r>
              <a:rPr lang="sv-SE" sz="2000" b="1" dirty="0">
                <a:solidFill>
                  <a:srgbClr val="000000"/>
                </a:solidFill>
                <a:effectLst/>
                <a:ea typeface="Times New Roman" panose="02020603050405020304" pitchFamily="18" charset="0"/>
                <a:cs typeface="Segoe UI" panose="020B0502040204020203" pitchFamily="34" charset="0"/>
              </a:rPr>
              <a:t>Det är ofta fler kvinnor än män som når en hög ålder. </a:t>
            </a:r>
            <a:r>
              <a:rPr lang="sv-SE" sz="2000" b="1" dirty="0">
                <a:solidFill>
                  <a:srgbClr val="000000"/>
                </a:solidFill>
                <a:effectLst/>
                <a:ea typeface="Times New Roman" panose="02020603050405020304" pitchFamily="18" charset="0"/>
                <a:cs typeface="Times New Roman" panose="02020603050405020304" pitchFamily="18" charset="0"/>
              </a:rPr>
              <a:t>Man ser även att av de som har det lite tuffare som pensionär så är det oftast frånskilda kvinnor.</a:t>
            </a:r>
            <a:br>
              <a:rPr lang="sv-SE" sz="2000" dirty="0">
                <a:effectLst/>
                <a:ea typeface="Times New Roman" panose="02020603050405020304" pitchFamily="18" charset="0"/>
              </a:rPr>
            </a:br>
            <a:r>
              <a:rPr lang="sv-SE" sz="2000" b="1" dirty="0">
                <a:solidFill>
                  <a:srgbClr val="0F0F0F"/>
                </a:solidFill>
                <a:effectLst/>
                <a:ea typeface="SimSun" panose="02010600030101010101" pitchFamily="2" charset="-122"/>
                <a:cs typeface="Times New Roman" panose="02020603050405020304" pitchFamily="18" charset="0"/>
              </a:rPr>
              <a:t> </a:t>
            </a:r>
            <a:endParaRPr lang="sv-SE" sz="2000" dirty="0"/>
          </a:p>
        </p:txBody>
      </p:sp>
      <p:sp>
        <p:nvSpPr>
          <p:cNvPr id="7" name="Platshållare för innehåll 6">
            <a:extLst>
              <a:ext uri="{FF2B5EF4-FFF2-40B4-BE49-F238E27FC236}">
                <a16:creationId xmlns:a16="http://schemas.microsoft.com/office/drawing/2014/main" id="{2708BAEA-D5E0-CC97-2840-22011D0AFBBA}"/>
              </a:ext>
            </a:extLst>
          </p:cNvPr>
          <p:cNvSpPr>
            <a:spLocks noGrp="1"/>
          </p:cNvSpPr>
          <p:nvPr>
            <p:ph idx="10"/>
          </p:nvPr>
        </p:nvSpPr>
        <p:spPr>
          <a:xfrm>
            <a:off x="6108028" y="2474258"/>
            <a:ext cx="5118100" cy="3694101"/>
          </a:xfrm>
        </p:spPr>
        <p:txBody>
          <a:bodyPr/>
          <a:lstStyle/>
          <a:p>
            <a:pPr marL="0" indent="0">
              <a:buNone/>
            </a:pPr>
            <a:r>
              <a:rPr lang="sv-SE" b="1" dirty="0">
                <a:solidFill>
                  <a:srgbClr val="000000"/>
                </a:solidFill>
                <a:effectLst/>
                <a:ea typeface="Times New Roman" panose="02020603050405020304" pitchFamily="18" charset="0"/>
                <a:cs typeface="Times New Roman" panose="02020603050405020304" pitchFamily="18" charset="0"/>
              </a:rPr>
              <a:t>När du väl är skild:</a:t>
            </a:r>
            <a:endParaRPr lang="sv-SE" dirty="0">
              <a:effectLst/>
              <a:ea typeface="Times New Roman" panose="02020603050405020304" pitchFamily="18" charset="0"/>
            </a:endParaRPr>
          </a:p>
          <a:p>
            <a:r>
              <a:rPr lang="sv-SE" sz="2000" dirty="0">
                <a:effectLst/>
                <a:latin typeface="Calibri" panose="020F0502020204030204" pitchFamily="34" charset="0"/>
                <a:ea typeface="Times New Roman" panose="02020603050405020304" pitchFamily="18" charset="0"/>
                <a:cs typeface="Times New Roman" panose="02020603050405020304" pitchFamily="18" charset="0"/>
              </a:rPr>
              <a:t>Se över om återbetalningsskyddet och andra typer av efterlevandeskydd har upphört att gälla. </a:t>
            </a:r>
          </a:p>
          <a:p>
            <a:r>
              <a:rPr lang="sv-SE" sz="2000" dirty="0">
                <a:effectLst/>
                <a:latin typeface="Calibri" panose="020F0502020204030204" pitchFamily="34" charset="0"/>
                <a:ea typeface="Calibri" panose="020F0502020204030204" pitchFamily="34" charset="0"/>
                <a:cs typeface="Times New Roman" panose="02020603050405020304" pitchFamily="18" charset="0"/>
              </a:rPr>
              <a:t>Har du låg pension kan du få Bostadstillägg. </a:t>
            </a:r>
          </a:p>
          <a:p>
            <a:r>
              <a:rPr lang="sv-SE" sz="2000" dirty="0">
                <a:effectLst/>
                <a:latin typeface="Calibri" panose="020F0502020204030204" pitchFamily="34" charset="0"/>
                <a:ea typeface="Calibri" panose="020F0502020204030204" pitchFamily="34" charset="0"/>
                <a:cs typeface="Times New Roman" panose="02020603050405020304" pitchFamily="18" charset="0"/>
              </a:rPr>
              <a:t>Ta bort återbetalningsskyddet på pensioner och höj din egen pension.</a:t>
            </a:r>
          </a:p>
          <a:p>
            <a:r>
              <a:rPr lang="sv-SE" sz="2000" dirty="0">
                <a:latin typeface="Calibri" panose="020F0502020204030204" pitchFamily="34" charset="0"/>
                <a:ea typeface="Calibri" panose="020F0502020204030204" pitchFamily="34" charset="0"/>
                <a:cs typeface="Times New Roman" panose="02020603050405020304" pitchFamily="18" charset="0"/>
              </a:rPr>
              <a:t>Uthyrning?</a:t>
            </a: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Platshållare för text 7">
            <a:extLst>
              <a:ext uri="{FF2B5EF4-FFF2-40B4-BE49-F238E27FC236}">
                <a16:creationId xmlns:a16="http://schemas.microsoft.com/office/drawing/2014/main" id="{8D1A01AE-486B-09A9-9960-B94A060D7521}"/>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11" name="Platshållare för innehåll 6">
            <a:extLst>
              <a:ext uri="{FF2B5EF4-FFF2-40B4-BE49-F238E27FC236}">
                <a16:creationId xmlns:a16="http://schemas.microsoft.com/office/drawing/2014/main" id="{EB244A69-D1FE-9EF5-B9A4-D8DDA6F04A77}"/>
              </a:ext>
            </a:extLst>
          </p:cNvPr>
          <p:cNvSpPr txBox="1">
            <a:spLocks/>
          </p:cNvSpPr>
          <p:nvPr/>
        </p:nvSpPr>
        <p:spPr>
          <a:xfrm>
            <a:off x="601438" y="2474258"/>
            <a:ext cx="5118100" cy="36941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I färd med att separera: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Gå genom din ekonomi och gör en budget.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Ordna juridiska avtal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Vilken typ av boende är mest ekonomiskt för mig?</a:t>
            </a:r>
            <a:endParaRPr kumimoji="0" lang="sv-SE" sz="20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r>
              <a:rPr lang="sv-SE" dirty="0">
                <a:ea typeface="Calibri" panose="020F0502020204030204" pitchFamily="34" charset="0"/>
                <a:cs typeface="Times New Roman" panose="02020603050405020304" pitchFamily="18" charset="0"/>
              </a:rPr>
              <a:t>F</a:t>
            </a:r>
            <a:r>
              <a:rPr lang="sv-SE" dirty="0">
                <a:effectLst/>
                <a:ea typeface="Calibri" panose="020F0502020204030204" pitchFamily="34" charset="0"/>
                <a:cs typeface="Times New Roman" panose="02020603050405020304" pitchFamily="18" charset="0"/>
              </a:rPr>
              <a:t>ortsätt jobba efter 66 år och bli en </a:t>
            </a:r>
            <a:r>
              <a:rPr lang="sv-SE" dirty="0" err="1">
                <a:effectLst/>
                <a:ea typeface="Calibri" panose="020F0502020204030204" pitchFamily="34" charset="0"/>
                <a:cs typeface="Times New Roman" panose="02020603050405020304" pitchFamily="18" charset="0"/>
              </a:rPr>
              <a:t>jobbonär</a:t>
            </a:r>
            <a:r>
              <a:rPr lang="sv-SE" dirty="0">
                <a:effectLst/>
                <a:ea typeface="Calibri" panose="020F0502020204030204" pitchFamily="34" charset="0"/>
                <a:cs typeface="Times New Roman" panose="02020603050405020304" pitchFamily="18" charset="0"/>
              </a:rPr>
              <a:t> och tjäna tusenlappar.</a:t>
            </a:r>
          </a:p>
        </p:txBody>
      </p:sp>
    </p:spTree>
    <p:extLst>
      <p:ext uri="{BB962C8B-B14F-4D97-AF65-F5344CB8AC3E}">
        <p14:creationId xmlns:p14="http://schemas.microsoft.com/office/powerpoint/2010/main" val="132109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FC3C1A-8256-DBA8-C5C1-08EC53B8A651}"/>
              </a:ext>
            </a:extLst>
          </p:cNvPr>
          <p:cNvSpPr>
            <a:spLocks noGrp="1"/>
          </p:cNvSpPr>
          <p:nvPr>
            <p:ph type="title"/>
          </p:nvPr>
        </p:nvSpPr>
        <p:spPr>
          <a:xfrm>
            <a:off x="601438" y="623164"/>
            <a:ext cx="10515600" cy="613966"/>
          </a:xfrm>
        </p:spPr>
        <p:txBody>
          <a:bodyPr/>
          <a:lstStyle/>
          <a:p>
            <a:r>
              <a:rPr lang="sv-SE" sz="3200" b="1" dirty="0">
                <a:effectLst/>
                <a:ea typeface="SimHei" panose="020B0503020204020204" pitchFamily="49" charset="-122"/>
                <a:cs typeface="Times New Roman" panose="02020603050405020304" pitchFamily="18" charset="0"/>
              </a:rPr>
              <a:t>SÅ BLIR SINGELPENSIONÄRENS EKONOMI</a:t>
            </a:r>
          </a:p>
        </p:txBody>
      </p:sp>
      <p:sp>
        <p:nvSpPr>
          <p:cNvPr id="8" name="Platshållare för text 7">
            <a:extLst>
              <a:ext uri="{FF2B5EF4-FFF2-40B4-BE49-F238E27FC236}">
                <a16:creationId xmlns:a16="http://schemas.microsoft.com/office/drawing/2014/main" id="{8D1A01AE-486B-09A9-9960-B94A060D7521}"/>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graphicFrame>
        <p:nvGraphicFramePr>
          <p:cNvPr id="5" name="Tabell 5">
            <a:extLst>
              <a:ext uri="{FF2B5EF4-FFF2-40B4-BE49-F238E27FC236}">
                <a16:creationId xmlns:a16="http://schemas.microsoft.com/office/drawing/2014/main" id="{29DFD7E3-E247-DFA1-522B-31A034898707}"/>
              </a:ext>
            </a:extLst>
          </p:cNvPr>
          <p:cNvGraphicFramePr>
            <a:graphicFrameLocks/>
          </p:cNvGraphicFramePr>
          <p:nvPr>
            <p:extLst>
              <p:ext uri="{D42A27DB-BD31-4B8C-83A1-F6EECF244321}">
                <p14:modId xmlns:p14="http://schemas.microsoft.com/office/powerpoint/2010/main" val="4210502961"/>
              </p:ext>
            </p:extLst>
          </p:nvPr>
        </p:nvGraphicFramePr>
        <p:xfrm>
          <a:off x="1214437" y="1466850"/>
          <a:ext cx="9763125" cy="4111342"/>
        </p:xfrm>
        <a:graphic>
          <a:graphicData uri="http://schemas.openxmlformats.org/drawingml/2006/table">
            <a:tbl>
              <a:tblPr firstRow="1" bandRow="1">
                <a:tableStyleId>{5C22544A-7EE6-4342-B048-85BDC9FD1C3A}</a:tableStyleId>
              </a:tblPr>
              <a:tblGrid>
                <a:gridCol w="2639424">
                  <a:extLst>
                    <a:ext uri="{9D8B030D-6E8A-4147-A177-3AD203B41FA5}">
                      <a16:colId xmlns:a16="http://schemas.microsoft.com/office/drawing/2014/main" val="3788303289"/>
                    </a:ext>
                  </a:extLst>
                </a:gridCol>
                <a:gridCol w="1808324">
                  <a:extLst>
                    <a:ext uri="{9D8B030D-6E8A-4147-A177-3AD203B41FA5}">
                      <a16:colId xmlns:a16="http://schemas.microsoft.com/office/drawing/2014/main" val="616797527"/>
                    </a:ext>
                  </a:extLst>
                </a:gridCol>
                <a:gridCol w="1817457">
                  <a:extLst>
                    <a:ext uri="{9D8B030D-6E8A-4147-A177-3AD203B41FA5}">
                      <a16:colId xmlns:a16="http://schemas.microsoft.com/office/drawing/2014/main" val="2744437489"/>
                    </a:ext>
                  </a:extLst>
                </a:gridCol>
                <a:gridCol w="1707862">
                  <a:extLst>
                    <a:ext uri="{9D8B030D-6E8A-4147-A177-3AD203B41FA5}">
                      <a16:colId xmlns:a16="http://schemas.microsoft.com/office/drawing/2014/main" val="2827100272"/>
                    </a:ext>
                  </a:extLst>
                </a:gridCol>
                <a:gridCol w="1790058">
                  <a:extLst>
                    <a:ext uri="{9D8B030D-6E8A-4147-A177-3AD203B41FA5}">
                      <a16:colId xmlns:a16="http://schemas.microsoft.com/office/drawing/2014/main" val="1736500182"/>
                    </a:ext>
                  </a:extLst>
                </a:gridCol>
              </a:tblGrid>
              <a:tr h="447454">
                <a:tc>
                  <a:txBody>
                    <a:bodyPr/>
                    <a:lstStyle/>
                    <a:p>
                      <a:r>
                        <a:rPr lang="sv-SE" dirty="0">
                          <a:solidFill>
                            <a:srgbClr val="DB9B3D"/>
                          </a:solidFill>
                        </a:rPr>
                        <a:t>KOSTNADER/ÅR</a:t>
                      </a: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2021</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2022</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2023</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2024</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83828">
                <a:tc>
                  <a:txBody>
                    <a:bodyPr/>
                    <a:lstStyle/>
                    <a:p>
                      <a:r>
                        <a:rPr lang="sv-SE" sz="1800" dirty="0">
                          <a:latin typeface="+mj-lt"/>
                        </a:rPr>
                        <a:t>Räntekostnader</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9 448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14 523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29 727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28 010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58838">
                <a:tc>
                  <a:txBody>
                    <a:bodyPr/>
                    <a:lstStyle/>
                    <a:p>
                      <a:r>
                        <a:rPr lang="sv-SE" sz="1800" dirty="0">
                          <a:latin typeface="+mj-lt"/>
                        </a:rPr>
                        <a:t>Individuella kostnader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21 168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21 276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24 300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24 786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68453">
                <a:tc>
                  <a:txBody>
                    <a:bodyPr/>
                    <a:lstStyle/>
                    <a:p>
                      <a:r>
                        <a:rPr lang="sv-SE" sz="1800" dirty="0">
                          <a:latin typeface="+mj-lt"/>
                        </a:rPr>
                        <a:t>Livsmedel</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25 194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27 493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30 499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31 240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495155">
                <a:tc>
                  <a:txBody>
                    <a:bodyPr/>
                    <a:lstStyle/>
                    <a:p>
                      <a:r>
                        <a:rPr lang="sv-SE" sz="1800" dirty="0">
                          <a:latin typeface="+mj-lt"/>
                        </a:rPr>
                        <a:t>Gemensamma kostnader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24 948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31 320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33 696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34 370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58838">
                <a:tc>
                  <a:txBody>
                    <a:bodyPr/>
                    <a:lstStyle/>
                    <a:p>
                      <a:r>
                        <a:rPr lang="sv-SE" sz="1800" dirty="0">
                          <a:latin typeface="+mj-lt"/>
                        </a:rPr>
                        <a:t>BRF-avgift</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37 032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38 556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41 640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43 723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458838">
                <a:tc>
                  <a:txBody>
                    <a:bodyPr/>
                    <a:lstStyle/>
                    <a:p>
                      <a:r>
                        <a:rPr lang="sv-SE" sz="1800" dirty="0">
                          <a:latin typeface="+mj-lt"/>
                        </a:rPr>
                        <a:t>El</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14 571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20 663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14 266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12 789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458838">
                <a:tc>
                  <a:txBody>
                    <a:bodyPr/>
                    <a:lstStyle/>
                    <a:p>
                      <a:r>
                        <a:rPr lang="sv-SE" sz="1800" dirty="0">
                          <a:latin typeface="+mj-lt"/>
                        </a:rPr>
                        <a:t>Amortering</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u="none" strike="noStrike" cap="none" spc="0" dirty="0">
                          <a:solidFill>
                            <a:schemeClr val="tx1"/>
                          </a:solidFill>
                          <a:effectLst/>
                          <a:latin typeface="+mj-lt"/>
                        </a:rPr>
                        <a:t>0 kr </a:t>
                      </a:r>
                      <a:endParaRPr lang="sv-SE" sz="1800" b="0" i="0" u="none" strike="noStrike" cap="none" spc="0" dirty="0">
                        <a:solidFill>
                          <a:schemeClr val="tx1"/>
                        </a:solidFill>
                        <a:effectLst/>
                        <a:latin typeface="+mj-lt"/>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4645579"/>
                  </a:ext>
                </a:extLst>
              </a:tr>
              <a:tr h="458838">
                <a:tc>
                  <a:txBody>
                    <a:bodyPr/>
                    <a:lstStyle/>
                    <a:p>
                      <a:r>
                        <a:rPr lang="sv-SE" sz="1800" b="1" dirty="0">
                          <a:latin typeface="+mj-lt"/>
                        </a:rPr>
                        <a:t>Per person och år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1" u="none" strike="noStrike" cap="none" spc="0" dirty="0">
                          <a:solidFill>
                            <a:schemeClr val="tx1"/>
                          </a:solidFill>
                          <a:effectLst/>
                        </a:rPr>
                        <a:t>132 362 kr </a:t>
                      </a:r>
                      <a:endParaRPr lang="sv-SE" sz="1800" b="1" i="0" u="none" strike="noStrike" cap="none" spc="0" dirty="0">
                        <a:solidFill>
                          <a:schemeClr val="tx1"/>
                        </a:solidFill>
                        <a:effectLst/>
                        <a:latin typeface="Arial" panose="020B0604020202020204" pitchFamily="34" charset="0"/>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1" u="none" strike="noStrike" cap="none" spc="0">
                          <a:solidFill>
                            <a:schemeClr val="tx1"/>
                          </a:solidFill>
                          <a:effectLst/>
                        </a:rPr>
                        <a:t>    153 831 kr </a:t>
                      </a:r>
                      <a:endParaRPr lang="sv-SE" sz="1800" b="1" i="0" u="none" strike="noStrike" cap="none" spc="0">
                        <a:solidFill>
                          <a:schemeClr val="tx1"/>
                        </a:solidFill>
                        <a:effectLst/>
                        <a:latin typeface="Arial" panose="020B0604020202020204" pitchFamily="34" charset="0"/>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1" u="none" strike="noStrike" cap="none" spc="0" dirty="0">
                          <a:solidFill>
                            <a:schemeClr val="tx1"/>
                          </a:solidFill>
                          <a:effectLst/>
                        </a:rPr>
                        <a:t>174 128 kr </a:t>
                      </a:r>
                      <a:endParaRPr lang="sv-SE" sz="1800" b="1" i="0" u="none" strike="noStrike" cap="none" spc="0" dirty="0">
                        <a:solidFill>
                          <a:schemeClr val="tx1"/>
                        </a:solidFill>
                        <a:effectLst/>
                        <a:latin typeface="Arial" panose="020B0604020202020204" pitchFamily="34" charset="0"/>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1" u="none" strike="noStrike" cap="none" spc="0" dirty="0">
                          <a:solidFill>
                            <a:schemeClr val="tx1"/>
                          </a:solidFill>
                          <a:effectLst/>
                        </a:rPr>
                        <a:t>174 918 kr </a:t>
                      </a:r>
                      <a:endParaRPr lang="sv-SE" sz="1800" b="1" i="0" u="none" strike="noStrike" cap="none" spc="0" dirty="0">
                        <a:solidFill>
                          <a:schemeClr val="tx1"/>
                        </a:solidFill>
                        <a:effectLst/>
                        <a:latin typeface="Arial" panose="020B0604020202020204" pitchFamily="34" charset="0"/>
                      </a:endParaRPr>
                    </a:p>
                  </a:txBody>
                  <a:tcPr marL="54259" marR="38756" marT="15502" marB="116268"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952645"/>
                  </a:ext>
                </a:extLst>
              </a:tr>
            </a:tbl>
          </a:graphicData>
        </a:graphic>
      </p:graphicFrame>
    </p:spTree>
    <p:extLst>
      <p:ext uri="{BB962C8B-B14F-4D97-AF65-F5344CB8AC3E}">
        <p14:creationId xmlns:p14="http://schemas.microsoft.com/office/powerpoint/2010/main" val="3473367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FC3C1A-8256-DBA8-C5C1-08EC53B8A651}"/>
              </a:ext>
            </a:extLst>
          </p:cNvPr>
          <p:cNvSpPr>
            <a:spLocks noGrp="1"/>
          </p:cNvSpPr>
          <p:nvPr>
            <p:ph type="title"/>
          </p:nvPr>
        </p:nvSpPr>
        <p:spPr>
          <a:xfrm>
            <a:off x="601438" y="623164"/>
            <a:ext cx="10515600" cy="613966"/>
          </a:xfrm>
        </p:spPr>
        <p:txBody>
          <a:bodyPr/>
          <a:lstStyle/>
          <a:p>
            <a:r>
              <a:rPr lang="sv-SE" sz="3200" b="1" dirty="0">
                <a:effectLst/>
                <a:ea typeface="SimHei" panose="020B0503020204020204" pitchFamily="49" charset="-122"/>
                <a:cs typeface="Times New Roman" panose="02020603050405020304" pitchFamily="18" charset="0"/>
              </a:rPr>
              <a:t>SÅ BLIR SAMBOPENSIONÄRENS EKONOMI</a:t>
            </a:r>
          </a:p>
        </p:txBody>
      </p:sp>
      <p:sp>
        <p:nvSpPr>
          <p:cNvPr id="8" name="Platshållare för text 7">
            <a:extLst>
              <a:ext uri="{FF2B5EF4-FFF2-40B4-BE49-F238E27FC236}">
                <a16:creationId xmlns:a16="http://schemas.microsoft.com/office/drawing/2014/main" id="{8D1A01AE-486B-09A9-9960-B94A060D7521}"/>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graphicFrame>
        <p:nvGraphicFramePr>
          <p:cNvPr id="5" name="Tabell 5">
            <a:extLst>
              <a:ext uri="{FF2B5EF4-FFF2-40B4-BE49-F238E27FC236}">
                <a16:creationId xmlns:a16="http://schemas.microsoft.com/office/drawing/2014/main" id="{29DFD7E3-E247-DFA1-522B-31A034898707}"/>
              </a:ext>
            </a:extLst>
          </p:cNvPr>
          <p:cNvGraphicFramePr>
            <a:graphicFrameLocks/>
          </p:cNvGraphicFramePr>
          <p:nvPr>
            <p:extLst>
              <p:ext uri="{D42A27DB-BD31-4B8C-83A1-F6EECF244321}">
                <p14:modId xmlns:p14="http://schemas.microsoft.com/office/powerpoint/2010/main" val="3999975328"/>
              </p:ext>
            </p:extLst>
          </p:nvPr>
        </p:nvGraphicFramePr>
        <p:xfrm>
          <a:off x="1379934" y="1514475"/>
          <a:ext cx="9432131" cy="4229099"/>
        </p:xfrm>
        <a:graphic>
          <a:graphicData uri="http://schemas.openxmlformats.org/drawingml/2006/table">
            <a:tbl>
              <a:tblPr firstRow="1" bandRow="1">
                <a:tableStyleId>{5C22544A-7EE6-4342-B048-85BDC9FD1C3A}</a:tableStyleId>
              </a:tblPr>
              <a:tblGrid>
                <a:gridCol w="2755399">
                  <a:extLst>
                    <a:ext uri="{9D8B030D-6E8A-4147-A177-3AD203B41FA5}">
                      <a16:colId xmlns:a16="http://schemas.microsoft.com/office/drawing/2014/main" val="3788303289"/>
                    </a:ext>
                  </a:extLst>
                </a:gridCol>
                <a:gridCol w="1541560">
                  <a:extLst>
                    <a:ext uri="{9D8B030D-6E8A-4147-A177-3AD203B41FA5}">
                      <a16:colId xmlns:a16="http://schemas.microsoft.com/office/drawing/2014/main" val="616797527"/>
                    </a:ext>
                  </a:extLst>
                </a:gridCol>
                <a:gridCol w="1755840">
                  <a:extLst>
                    <a:ext uri="{9D8B030D-6E8A-4147-A177-3AD203B41FA5}">
                      <a16:colId xmlns:a16="http://schemas.microsoft.com/office/drawing/2014/main" val="2744437489"/>
                    </a:ext>
                  </a:extLst>
                </a:gridCol>
                <a:gridCol w="1649961">
                  <a:extLst>
                    <a:ext uri="{9D8B030D-6E8A-4147-A177-3AD203B41FA5}">
                      <a16:colId xmlns:a16="http://schemas.microsoft.com/office/drawing/2014/main" val="2827100272"/>
                    </a:ext>
                  </a:extLst>
                </a:gridCol>
                <a:gridCol w="1729371">
                  <a:extLst>
                    <a:ext uri="{9D8B030D-6E8A-4147-A177-3AD203B41FA5}">
                      <a16:colId xmlns:a16="http://schemas.microsoft.com/office/drawing/2014/main" val="1736500182"/>
                    </a:ext>
                  </a:extLst>
                </a:gridCol>
              </a:tblGrid>
              <a:tr h="413623">
                <a:tc>
                  <a:txBody>
                    <a:bodyPr/>
                    <a:lstStyle/>
                    <a:p>
                      <a:r>
                        <a:rPr lang="sv-SE" dirty="0">
                          <a:solidFill>
                            <a:srgbClr val="DB9B3D"/>
                          </a:solidFill>
                        </a:rPr>
                        <a:t>KOSTNADER/ÅR</a:t>
                      </a: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2021</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2022</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2023</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2024</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9849">
                <a:tc>
                  <a:txBody>
                    <a:bodyPr/>
                    <a:lstStyle/>
                    <a:p>
                      <a:r>
                        <a:rPr lang="sv-SE" sz="1800" dirty="0">
                          <a:latin typeface="+mj-lt"/>
                        </a:rPr>
                        <a:t>Räntekostnader</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 12 476 kr </a:t>
                      </a:r>
                    </a:p>
                  </a:txBody>
                  <a:tcPr marL="0" marR="0" marT="0" marB="0" anchor="b">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19 177 kr </a:t>
                      </a:r>
                    </a:p>
                  </a:txBody>
                  <a:tcPr marL="0" marR="0" marT="0" marB="0" anchor="b">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39 254 kr </a:t>
                      </a:r>
                    </a:p>
                  </a:txBody>
                  <a:tcPr marL="0" marR="0" marT="0" marB="0" anchor="b">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36 987 kr </a:t>
                      </a:r>
                    </a:p>
                  </a:txBody>
                  <a:tcPr marL="0" marR="0" marT="0" marB="0" anchor="b">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24146">
                <a:tc>
                  <a:txBody>
                    <a:bodyPr/>
                    <a:lstStyle/>
                    <a:p>
                      <a:r>
                        <a:rPr lang="sv-SE" sz="1800" dirty="0">
                          <a:latin typeface="+mj-lt"/>
                        </a:rPr>
                        <a:t>Individuella kostnader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42 336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42 552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48 600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49 572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33034">
                <a:tc>
                  <a:txBody>
                    <a:bodyPr/>
                    <a:lstStyle/>
                    <a:p>
                      <a:r>
                        <a:rPr lang="sv-SE" sz="1800" dirty="0">
                          <a:latin typeface="+mj-lt"/>
                        </a:rPr>
                        <a:t>Livsmedel</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46 609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50 862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56 423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57 794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457717">
                <a:tc>
                  <a:txBody>
                    <a:bodyPr/>
                    <a:lstStyle/>
                    <a:p>
                      <a:r>
                        <a:rPr lang="sv-SE" sz="1800" dirty="0">
                          <a:latin typeface="+mj-lt"/>
                        </a:rPr>
                        <a:t>Gemensamma kostnader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31 185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39 150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42 120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42 963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24146">
                <a:tc>
                  <a:txBody>
                    <a:bodyPr/>
                    <a:lstStyle/>
                    <a:p>
                      <a:r>
                        <a:rPr lang="sv-SE" sz="1800" dirty="0">
                          <a:latin typeface="+mj-lt"/>
                        </a:rPr>
                        <a:t>BRF-avgift</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46 290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48 195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52 050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54 654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424146">
                <a:tc>
                  <a:txBody>
                    <a:bodyPr/>
                    <a:lstStyle/>
                    <a:p>
                      <a:r>
                        <a:rPr lang="sv-SE" sz="1800" dirty="0">
                          <a:latin typeface="+mj-lt"/>
                        </a:rPr>
                        <a:t>El</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14 571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20 663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14 266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12 789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r h="424146">
                <a:tc>
                  <a:txBody>
                    <a:bodyPr/>
                    <a:lstStyle/>
                    <a:p>
                      <a:r>
                        <a:rPr lang="sv-SE" sz="1800" dirty="0">
                          <a:latin typeface="+mj-lt"/>
                        </a:rPr>
                        <a:t>Amortering</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4645579"/>
                  </a:ext>
                </a:extLst>
              </a:tr>
              <a:tr h="424146">
                <a:tc>
                  <a:txBody>
                    <a:bodyPr/>
                    <a:lstStyle/>
                    <a:p>
                      <a:r>
                        <a:rPr lang="sv-SE" sz="1800" dirty="0">
                          <a:latin typeface="+mj-lt"/>
                        </a:rPr>
                        <a:t>Totalt för paret</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193 467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220 599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252 713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0" i="0" u="none" strike="noStrike" dirty="0">
                          <a:solidFill>
                            <a:srgbClr val="000000"/>
                          </a:solidFill>
                          <a:effectLst/>
                          <a:latin typeface="+mj-lt"/>
                        </a:rPr>
                        <a:t>254 758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4136473"/>
                  </a:ext>
                </a:extLst>
              </a:tr>
              <a:tr h="424146">
                <a:tc>
                  <a:txBody>
                    <a:bodyPr/>
                    <a:lstStyle/>
                    <a:p>
                      <a:r>
                        <a:rPr lang="sv-SE" sz="1800" b="1" dirty="0">
                          <a:latin typeface="+mj-lt"/>
                        </a:rPr>
                        <a:t>Per person och år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1" i="0" u="none" strike="noStrike" dirty="0">
                          <a:solidFill>
                            <a:srgbClr val="000000"/>
                          </a:solidFill>
                          <a:effectLst/>
                          <a:latin typeface="+mj-lt"/>
                        </a:rPr>
                        <a:t>96 734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1" i="0" u="none" strike="noStrike" dirty="0">
                          <a:solidFill>
                            <a:srgbClr val="000000"/>
                          </a:solidFill>
                          <a:effectLst/>
                          <a:latin typeface="+mj-lt"/>
                        </a:rPr>
                        <a:t>110 300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1" i="0" u="none" strike="noStrike" dirty="0">
                          <a:solidFill>
                            <a:srgbClr val="000000"/>
                          </a:solidFill>
                          <a:effectLst/>
                          <a:latin typeface="+mj-lt"/>
                        </a:rPr>
                        <a:t>126 356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800" b="1" i="0" u="none" strike="noStrike" dirty="0">
                          <a:solidFill>
                            <a:srgbClr val="000000"/>
                          </a:solidFill>
                          <a:effectLst/>
                          <a:latin typeface="+mj-lt"/>
                        </a:rPr>
                        <a:t>127 379 kr </a:t>
                      </a:r>
                    </a:p>
                  </a:txBody>
                  <a:tcPr marL="0" marR="0" marT="0" marB="0" anchor="b">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952645"/>
                  </a:ext>
                </a:extLst>
              </a:tr>
            </a:tbl>
          </a:graphicData>
        </a:graphic>
      </p:graphicFrame>
    </p:spTree>
    <p:extLst>
      <p:ext uri="{BB962C8B-B14F-4D97-AF65-F5344CB8AC3E}">
        <p14:creationId xmlns:p14="http://schemas.microsoft.com/office/powerpoint/2010/main" val="367205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VAD GER HÖGRE PENSION </a:t>
            </a:r>
            <a:br>
              <a:rPr lang="sv-SE" dirty="0"/>
            </a:br>
            <a:r>
              <a:rPr lang="sv-SE" dirty="0"/>
              <a:t>EFTER ARBETSLIVET?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76411"/>
            <a:ext cx="5118100" cy="2360428"/>
          </a:xfrm>
        </p:spPr>
        <p:txBody>
          <a:bodyPr>
            <a:normAutofit/>
          </a:bodyPr>
          <a:lstStyle/>
          <a:p>
            <a:pPr>
              <a:lnSpc>
                <a:spcPct val="100000"/>
              </a:lnSpc>
            </a:pPr>
            <a:r>
              <a:rPr lang="sv-SE" sz="2000" dirty="0"/>
              <a:t>Förvaltningen och avkastningens betydelse efter pensionering.</a:t>
            </a:r>
          </a:p>
          <a:p>
            <a:pPr>
              <a:lnSpc>
                <a:spcPct val="100000"/>
              </a:lnSpc>
            </a:pPr>
            <a:r>
              <a:rPr lang="en-US" sz="2000" dirty="0"/>
              <a:t>Se över behovet av efterlevandeskyddet.</a:t>
            </a:r>
            <a:endParaRPr lang="sv-SE" sz="2000" dirty="0"/>
          </a:p>
          <a:p>
            <a:pPr>
              <a:lnSpc>
                <a:spcPct val="100000"/>
              </a:lnSpc>
            </a:pPr>
            <a:r>
              <a:rPr lang="sv-SE" sz="2000" dirty="0"/>
              <a:t>Fortsätt jobba efter 66 år och betala lägre skatt på lönen.</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9" name="Rektangel 8">
            <a:extLst>
              <a:ext uri="{FF2B5EF4-FFF2-40B4-BE49-F238E27FC236}">
                <a16:creationId xmlns:a16="http://schemas.microsoft.com/office/drawing/2014/main" id="{B49A92E3-15BA-8C55-D43D-707ABDB15220}"/>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Platshållare för bild 9" descr="En bild som visar person, Människoansikte, klädsel, inomhus  Automatiskt genererad beskrivning">
            <a:extLst>
              <a:ext uri="{FF2B5EF4-FFF2-40B4-BE49-F238E27FC236}">
                <a16:creationId xmlns:a16="http://schemas.microsoft.com/office/drawing/2014/main" id="{380F78A8-9E65-F97E-23EB-C6B7E9DB99F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86617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049A1DC6-D2A7-846C-B594-D55242E3195E}"/>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10355" y="5824"/>
            <a:ext cx="12171290" cy="6846351"/>
          </a:xfr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0"/>
            <a:ext cx="12192000" cy="6863823"/>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698904" y="803197"/>
            <a:ext cx="8583319" cy="1325563"/>
          </a:xfrm>
        </p:spPr>
        <p:txBody>
          <a:bodyPr/>
          <a:lstStyle/>
          <a:p>
            <a:pPr algn="l"/>
            <a:r>
              <a:rPr lang="sv-SE" b="1" dirty="0"/>
              <a:t>DET VIKTIGASTE ATT TA MED SIG:</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8" name="Rak 16">
            <a:extLst>
              <a:ext uri="{FF2B5EF4-FFF2-40B4-BE49-F238E27FC236}">
                <a16:creationId xmlns:a16="http://schemas.microsoft.com/office/drawing/2014/main" id="{48BC8736-B6DC-4A1A-B5E2-872FAA8A72BB}"/>
              </a:ext>
            </a:extLst>
          </p:cNvPr>
          <p:cNvCxnSpPr>
            <a:cxnSpLocks/>
          </p:cNvCxnSpPr>
          <p:nvPr/>
        </p:nvCxnSpPr>
        <p:spPr>
          <a:xfrm flipH="1">
            <a:off x="774673" y="1294864"/>
            <a:ext cx="97940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AC3F2F72-FB4B-4525-A7B7-728A328895ED}"/>
              </a:ext>
            </a:extLst>
          </p:cNvPr>
          <p:cNvSpPr txBox="1"/>
          <p:nvPr/>
        </p:nvSpPr>
        <p:spPr>
          <a:xfrm>
            <a:off x="902689" y="1589545"/>
            <a:ext cx="9521471" cy="3141629"/>
          </a:xfrm>
          <a:prstGeom prst="rect">
            <a:avLst/>
          </a:prstGeom>
          <a:noFill/>
        </p:spPr>
        <p:txBody>
          <a:bodyPr wrap="square">
            <a:spAutoFit/>
          </a:bodyPr>
          <a:lstStyle/>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Prata pengar med din eventuella partner. </a:t>
            </a:r>
          </a:p>
          <a:p>
            <a:pPr marL="342900" indent="-342900">
              <a:lnSpc>
                <a:spcPts val="3000"/>
              </a:lnSpc>
              <a:buFont typeface="Arial" panose="020B0604020202020204" pitchFamily="34" charset="0"/>
              <a:buChar char="•"/>
            </a:pPr>
            <a:r>
              <a:rPr lang="sv-SE" sz="2000" i="0" dirty="0">
                <a:solidFill>
                  <a:schemeClr val="bg1"/>
                </a:solidFill>
                <a:effectLst/>
              </a:rPr>
              <a:t>Sätt dig in i den ge­men­sam­ma eko­no­min.</a:t>
            </a:r>
            <a:endParaRPr lang="sv-SE" sz="2000" dirty="0">
              <a:solidFill>
                <a:schemeClr val="bg1"/>
              </a:solidFill>
              <a:ea typeface="Arial" charset="0"/>
              <a:cs typeface="Arial" charset="0"/>
            </a:endParaRPr>
          </a:p>
          <a:p>
            <a:pPr marL="342900" indent="-342900">
              <a:lnSpc>
                <a:spcPts val="3000"/>
              </a:lnSpc>
              <a:buFont typeface="Arial" panose="020B0604020202020204" pitchFamily="34" charset="0"/>
              <a:buChar char="•"/>
            </a:pPr>
            <a:r>
              <a:rPr lang="sv-SE" sz="2000" dirty="0">
                <a:solidFill>
                  <a:schemeClr val="bg1"/>
                </a:solidFill>
              </a:rPr>
              <a:t>Se till att du har en grundläggande trygghet på plats; buffert, bolåneskydd, insyn i ekonomin.</a:t>
            </a:r>
            <a:endParaRPr lang="sv-SE" sz="2000" dirty="0">
              <a:solidFill>
                <a:schemeClr val="bg1"/>
              </a:solidFill>
              <a:ea typeface="Arial" charset="0"/>
              <a:cs typeface="Arial" charset="0"/>
            </a:endParaRP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Hitta sparutrymmet i vardagen och sätt av pengar till sparandet i början av månaden.</a:t>
            </a: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Hitta DIN balans i sparandet. </a:t>
            </a: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Gör dig inte beroende av någon annan. Ha gärna ett eget frihetskapital.</a:t>
            </a:r>
          </a:p>
          <a:p>
            <a:pPr marL="342900" indent="-342900">
              <a:lnSpc>
                <a:spcPts val="3000"/>
              </a:lnSpc>
              <a:buFont typeface="Arial" panose="020B0604020202020204" pitchFamily="34" charset="0"/>
              <a:buChar char="•"/>
            </a:pPr>
            <a:r>
              <a:rPr lang="sv-SE" sz="2000" dirty="0">
                <a:solidFill>
                  <a:schemeClr val="bg1"/>
                </a:solidFill>
                <a:ea typeface="Arial" charset="0"/>
                <a:cs typeface="Arial" charset="0"/>
              </a:rPr>
              <a:t>Ta hjälp om du tycker ekonomi är svårt.</a:t>
            </a:r>
          </a:p>
        </p:txBody>
      </p:sp>
    </p:spTree>
    <p:extLst>
      <p:ext uri="{BB962C8B-B14F-4D97-AF65-F5344CB8AC3E}">
        <p14:creationId xmlns:p14="http://schemas.microsoft.com/office/powerpoint/2010/main" val="592445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 för i dag!</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a:t>
            </a:r>
          </a:p>
          <a:p>
            <a:pPr>
              <a:spcBef>
                <a:spcPts val="0"/>
              </a:spcBef>
            </a:pPr>
            <a:r>
              <a:rPr lang="sv-SE" sz="1800" b="1" dirty="0"/>
              <a:t>Trifa Chireh</a:t>
            </a:r>
            <a:endParaRPr lang="sv-SE" sz="1800" dirty="0"/>
          </a:p>
          <a:p>
            <a:pPr>
              <a:spcBef>
                <a:spcPts val="0"/>
              </a:spcBef>
            </a:pPr>
            <a:r>
              <a:rPr lang="sv-SE" sz="1800" dirty="0"/>
              <a:t>Trifa.chireh@lansforsakringar.se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C4D854E-6075-4DBB-9F58-CBC82FC59CD5}"/>
              </a:ext>
            </a:extLst>
          </p:cNvPr>
          <p:cNvGraphicFramePr>
            <a:graphicFrameLocks/>
          </p:cNvGraphicFramePr>
          <p:nvPr>
            <p:extLst>
              <p:ext uri="{D42A27DB-BD31-4B8C-83A1-F6EECF244321}">
                <p14:modId xmlns:p14="http://schemas.microsoft.com/office/powerpoint/2010/main" val="3163990584"/>
              </p:ext>
            </p:extLst>
          </p:nvPr>
        </p:nvGraphicFramePr>
        <p:xfrm>
          <a:off x="2000249" y="1924049"/>
          <a:ext cx="8024813" cy="3490427"/>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a:extLst>
              <a:ext uri="{FF2B5EF4-FFF2-40B4-BE49-F238E27FC236}">
                <a16:creationId xmlns:a16="http://schemas.microsoft.com/office/drawing/2014/main" id="{B1AFBC3D-1C9D-66B7-2C40-FE8278B6E78A}"/>
              </a:ext>
            </a:extLst>
          </p:cNvPr>
          <p:cNvSpPr>
            <a:spLocks noGrp="1"/>
          </p:cNvSpPr>
          <p:nvPr>
            <p:ph type="title"/>
          </p:nvPr>
        </p:nvSpPr>
        <p:spPr/>
        <p:txBody>
          <a:bodyPr/>
          <a:lstStyle/>
          <a:p>
            <a:r>
              <a:rPr lang="sv-SE" dirty="0"/>
              <a:t>ÅR 2072 KOMMER ÅRSINKOMSTERNA VARA LIKA</a:t>
            </a:r>
          </a:p>
        </p:txBody>
      </p:sp>
      <p:sp>
        <p:nvSpPr>
          <p:cNvPr id="3" name="Platshållare för text 2">
            <a:extLst>
              <a:ext uri="{FF2B5EF4-FFF2-40B4-BE49-F238E27FC236}">
                <a16:creationId xmlns:a16="http://schemas.microsoft.com/office/drawing/2014/main" id="{20781E23-10BC-8986-CB95-DEE38420FF56}"/>
              </a:ext>
            </a:extLst>
          </p:cNvPr>
          <p:cNvSpPr>
            <a:spLocks noGrp="1"/>
          </p:cNvSpPr>
          <p:nvPr>
            <p:ph type="body" sz="quarter" idx="11"/>
          </p:nvPr>
        </p:nvSpPr>
        <p:spPr/>
        <p:txBody>
          <a:bodyPr/>
          <a:lstStyle/>
          <a:p>
            <a:endParaRPr lang="sv-SE"/>
          </a:p>
        </p:txBody>
      </p:sp>
      <p:sp>
        <p:nvSpPr>
          <p:cNvPr id="6" name="textruta 5">
            <a:extLst>
              <a:ext uri="{FF2B5EF4-FFF2-40B4-BE49-F238E27FC236}">
                <a16:creationId xmlns:a16="http://schemas.microsoft.com/office/drawing/2014/main" id="{0F998F5C-7837-5317-D0BD-40E5164F64CB}"/>
              </a:ext>
            </a:extLst>
          </p:cNvPr>
          <p:cNvSpPr txBox="1"/>
          <p:nvPr/>
        </p:nvSpPr>
        <p:spPr>
          <a:xfrm>
            <a:off x="7419975" y="5404357"/>
            <a:ext cx="2605087" cy="307777"/>
          </a:xfrm>
          <a:prstGeom prst="rect">
            <a:avLst/>
          </a:prstGeom>
          <a:noFill/>
        </p:spPr>
        <p:txBody>
          <a:bodyPr wrap="square" rtlCol="0">
            <a:spAutoFit/>
          </a:bodyPr>
          <a:lstStyle/>
          <a:p>
            <a:r>
              <a:rPr lang="sv-SE" sz="1400" i="1" dirty="0"/>
              <a:t>Källa: SCB och Länsförsäkringar</a:t>
            </a:r>
          </a:p>
        </p:txBody>
      </p:sp>
    </p:spTree>
    <p:extLst>
      <p:ext uri="{BB962C8B-B14F-4D97-AF65-F5344CB8AC3E}">
        <p14:creationId xmlns:p14="http://schemas.microsoft.com/office/powerpoint/2010/main" val="210619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962475C-6985-6604-E267-86E32CD6F6DE}"/>
              </a:ext>
            </a:extLst>
          </p:cNvPr>
          <p:cNvGraphicFramePr>
            <a:graphicFrameLocks/>
          </p:cNvGraphicFramePr>
          <p:nvPr>
            <p:extLst>
              <p:ext uri="{D42A27DB-BD31-4B8C-83A1-F6EECF244321}">
                <p14:modId xmlns:p14="http://schemas.microsoft.com/office/powerpoint/2010/main" val="2769138107"/>
              </p:ext>
            </p:extLst>
          </p:nvPr>
        </p:nvGraphicFramePr>
        <p:xfrm>
          <a:off x="2190750" y="2199680"/>
          <a:ext cx="7359326" cy="3204677"/>
        </p:xfrm>
        <a:graphic>
          <a:graphicData uri="http://schemas.openxmlformats.org/drawingml/2006/chart">
            <c:chart xmlns:c="http://schemas.openxmlformats.org/drawingml/2006/chart" xmlns:r="http://schemas.openxmlformats.org/officeDocument/2006/relationships" r:id="rId2"/>
          </a:graphicData>
        </a:graphic>
      </p:graphicFrame>
      <p:sp>
        <p:nvSpPr>
          <p:cNvPr id="6" name="Rubrik 5">
            <a:extLst>
              <a:ext uri="{FF2B5EF4-FFF2-40B4-BE49-F238E27FC236}">
                <a16:creationId xmlns:a16="http://schemas.microsoft.com/office/drawing/2014/main" id="{5E8E42E9-CE19-1F07-86F6-AB6265E2234D}"/>
              </a:ext>
            </a:extLst>
          </p:cNvPr>
          <p:cNvSpPr>
            <a:spLocks noGrp="1"/>
          </p:cNvSpPr>
          <p:nvPr>
            <p:ph type="title"/>
          </p:nvPr>
        </p:nvSpPr>
        <p:spPr>
          <a:xfrm>
            <a:off x="601438" y="623164"/>
            <a:ext cx="10515600" cy="617808"/>
          </a:xfrm>
        </p:spPr>
        <p:txBody>
          <a:bodyPr/>
          <a:lstStyle/>
          <a:p>
            <a:r>
              <a:rPr lang="sv-SE" dirty="0"/>
              <a:t>EKONOMISK JÄMSTÄLLDHET</a:t>
            </a:r>
          </a:p>
        </p:txBody>
      </p:sp>
      <p:sp>
        <p:nvSpPr>
          <p:cNvPr id="9" name="Platshållare för text 8">
            <a:extLst>
              <a:ext uri="{FF2B5EF4-FFF2-40B4-BE49-F238E27FC236}">
                <a16:creationId xmlns:a16="http://schemas.microsoft.com/office/drawing/2014/main" id="{F3781BFC-7D4B-A9FB-5531-3B40631196BD}"/>
              </a:ext>
            </a:extLst>
          </p:cNvPr>
          <p:cNvSpPr>
            <a:spLocks noGrp="1"/>
          </p:cNvSpPr>
          <p:nvPr>
            <p:ph type="body" sz="quarter" idx="11"/>
          </p:nvPr>
        </p:nvSpPr>
        <p:spPr/>
        <p:txBody>
          <a:bodyPr/>
          <a:lstStyle/>
          <a:p>
            <a:endParaRPr lang="sv-SE"/>
          </a:p>
        </p:txBody>
      </p:sp>
      <p:sp>
        <p:nvSpPr>
          <p:cNvPr id="10" name="textruta 9">
            <a:extLst>
              <a:ext uri="{FF2B5EF4-FFF2-40B4-BE49-F238E27FC236}">
                <a16:creationId xmlns:a16="http://schemas.microsoft.com/office/drawing/2014/main" id="{BD5023F0-1F15-FC51-731A-EE7883B0D13E}"/>
              </a:ext>
            </a:extLst>
          </p:cNvPr>
          <p:cNvSpPr txBox="1"/>
          <p:nvPr/>
        </p:nvSpPr>
        <p:spPr>
          <a:xfrm>
            <a:off x="593586" y="1276350"/>
            <a:ext cx="10550664" cy="923330"/>
          </a:xfrm>
          <a:prstGeom prst="rect">
            <a:avLst/>
          </a:prstGeom>
          <a:noFill/>
        </p:spPr>
        <p:txBody>
          <a:bodyPr wrap="square" rtlCol="0">
            <a:spAutoFit/>
          </a:bodyPr>
          <a:lstStyle/>
          <a:p>
            <a:r>
              <a:rPr lang="sv-SE" sz="1800" dirty="0">
                <a:ea typeface="Arial" charset="0"/>
                <a:cs typeface="Arial" charset="0"/>
              </a:rPr>
              <a:t>Att ha lägre inkomst är en utmaning på flera sätt. Kvinnor får en sämre förmåga att bygga upp ett sparkapital, hantera tillfälliga inkomstbortfall och pensionen blir lägre.</a:t>
            </a:r>
          </a:p>
          <a:p>
            <a:endParaRPr lang="sv-SE" dirty="0"/>
          </a:p>
        </p:txBody>
      </p:sp>
      <p:sp>
        <p:nvSpPr>
          <p:cNvPr id="11" name="textruta 10">
            <a:extLst>
              <a:ext uri="{FF2B5EF4-FFF2-40B4-BE49-F238E27FC236}">
                <a16:creationId xmlns:a16="http://schemas.microsoft.com/office/drawing/2014/main" id="{C7B794C5-8E03-A103-85E4-D6AFF3658A85}"/>
              </a:ext>
            </a:extLst>
          </p:cNvPr>
          <p:cNvSpPr txBox="1"/>
          <p:nvPr/>
        </p:nvSpPr>
        <p:spPr>
          <a:xfrm>
            <a:off x="7734300" y="5404357"/>
            <a:ext cx="1695450" cy="307777"/>
          </a:xfrm>
          <a:prstGeom prst="rect">
            <a:avLst/>
          </a:prstGeom>
          <a:noFill/>
        </p:spPr>
        <p:txBody>
          <a:bodyPr wrap="square" rtlCol="0">
            <a:spAutoFit/>
          </a:bodyPr>
          <a:lstStyle/>
          <a:p>
            <a:r>
              <a:rPr lang="sv-SE" sz="1400" i="1" dirty="0"/>
              <a:t>Källa: SCB</a:t>
            </a:r>
          </a:p>
        </p:txBody>
      </p:sp>
    </p:spTree>
    <p:extLst>
      <p:ext uri="{BB962C8B-B14F-4D97-AF65-F5344CB8AC3E}">
        <p14:creationId xmlns:p14="http://schemas.microsoft.com/office/powerpoint/2010/main" val="286145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LÄGRE LIVSINKOMST LEDER TILL OJÄMSTÄLLD PENSION</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nvPr>
        </p:nvGraphicFramePr>
        <p:xfrm>
          <a:off x="6096000" y="1562371"/>
          <a:ext cx="5307900" cy="1837436"/>
        </p:xfrm>
        <a:graphic>
          <a:graphicData uri="http://schemas.openxmlformats.org/drawingml/2006/table">
            <a:tbl>
              <a:tblPr firstRow="1" bandRow="1">
                <a:tableStyleId>{5C22544A-7EE6-4342-B048-85BDC9FD1C3A}</a:tableStyleId>
              </a:tblPr>
              <a:tblGrid>
                <a:gridCol w="1769300">
                  <a:extLst>
                    <a:ext uri="{9D8B030D-6E8A-4147-A177-3AD203B41FA5}">
                      <a16:colId xmlns:a16="http://schemas.microsoft.com/office/drawing/2014/main" val="2336489506"/>
                    </a:ext>
                  </a:extLst>
                </a:gridCol>
                <a:gridCol w="1769300">
                  <a:extLst>
                    <a:ext uri="{9D8B030D-6E8A-4147-A177-3AD203B41FA5}">
                      <a16:colId xmlns:a16="http://schemas.microsoft.com/office/drawing/2014/main" val="3788303289"/>
                    </a:ext>
                  </a:extLst>
                </a:gridCol>
                <a:gridCol w="1769300">
                  <a:extLst>
                    <a:ext uri="{9D8B030D-6E8A-4147-A177-3AD203B41FA5}">
                      <a16:colId xmlns:a16="http://schemas.microsoft.com/office/drawing/2014/main" val="2744437489"/>
                    </a:ext>
                  </a:extLst>
                </a:gridCol>
              </a:tblGrid>
              <a:tr h="479046">
                <a:tc>
                  <a:txBody>
                    <a:bodyPr/>
                    <a:lstStyle/>
                    <a:p>
                      <a:endParaRPr lang="sv-SE" sz="2000" dirty="0">
                        <a:solidFill>
                          <a:schemeClr val="accent1"/>
                        </a:solidFill>
                      </a:endParaRP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accent1"/>
                          </a:solidFill>
                        </a:rPr>
                        <a:t>KVINNOR</a:t>
                      </a: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accent1"/>
                          </a:solidFill>
                        </a:rPr>
                        <a:t>MÄN</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866220">
                <a:tc>
                  <a:txBody>
                    <a:bodyPr/>
                    <a:lstStyle/>
                    <a:p>
                      <a:r>
                        <a:rPr lang="sv-SE" sz="2000" dirty="0">
                          <a:solidFill>
                            <a:schemeClr val="tx1"/>
                          </a:solidFill>
                          <a:latin typeface="+mj-lt"/>
                        </a:rPr>
                        <a:t>Genomsnittlig total pension</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18 200  kr/mån</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25 500 kr/mån</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92170">
                <a:tc>
                  <a:txBody>
                    <a:bodyPr/>
                    <a:lstStyle/>
                    <a:p>
                      <a:r>
                        <a:rPr lang="sv-SE" sz="2000" dirty="0">
                          <a:solidFill>
                            <a:schemeClr val="tx1"/>
                          </a:solidFill>
                          <a:latin typeface="+mj-lt"/>
                        </a:rPr>
                        <a:t>Medellivslängd</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84,8 år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2000" dirty="0">
                          <a:solidFill>
                            <a:schemeClr val="tx1"/>
                          </a:solidFill>
                          <a:latin typeface="+mj-lt"/>
                        </a:rPr>
                        <a:t>81,2 år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6" name="textruta 5">
            <a:extLst>
              <a:ext uri="{FF2B5EF4-FFF2-40B4-BE49-F238E27FC236}">
                <a16:creationId xmlns:a16="http://schemas.microsoft.com/office/drawing/2014/main" id="{CF595591-B7B8-4DAE-82A0-96C0321A50B9}"/>
              </a:ext>
            </a:extLst>
          </p:cNvPr>
          <p:cNvSpPr txBox="1"/>
          <p:nvPr/>
        </p:nvSpPr>
        <p:spPr>
          <a:xfrm>
            <a:off x="601438" y="1467121"/>
            <a:ext cx="5065585" cy="2756909"/>
          </a:xfrm>
          <a:prstGeom prst="rect">
            <a:avLst/>
          </a:prstGeom>
          <a:noFill/>
        </p:spPr>
        <p:txBody>
          <a:bodyPr wrap="square">
            <a:spAutoFit/>
          </a:bodyPr>
          <a:lstStyle/>
          <a:p>
            <a:pPr marL="342900" indent="-342900">
              <a:lnSpc>
                <a:spcPts val="3000"/>
              </a:lnSpc>
              <a:buFont typeface="Arial" panose="020B0604020202020204" pitchFamily="34" charset="0"/>
              <a:buChar char="•"/>
            </a:pPr>
            <a:r>
              <a:rPr lang="sv-SE" sz="2000" dirty="0">
                <a:ea typeface="Arial" charset="0"/>
                <a:cs typeface="Arial" charset="0"/>
              </a:rPr>
              <a:t>Vårt pensionssystem bygger på livsinkomstprincipen.</a:t>
            </a:r>
          </a:p>
          <a:p>
            <a:pPr marL="342900" indent="-342900">
              <a:lnSpc>
                <a:spcPts val="3000"/>
              </a:lnSpc>
              <a:buFont typeface="Arial" panose="020B0604020202020204" pitchFamily="34" charset="0"/>
              <a:buChar char="•"/>
            </a:pPr>
            <a:r>
              <a:rPr lang="sv-SE" sz="2000" dirty="0">
                <a:ea typeface="Arial" charset="0"/>
                <a:cs typeface="Arial" charset="0"/>
              </a:rPr>
              <a:t>Varje intjänad krona påverkar din pension.</a:t>
            </a:r>
          </a:p>
          <a:p>
            <a:pPr marL="342900" indent="-342900">
              <a:lnSpc>
                <a:spcPts val="3000"/>
              </a:lnSpc>
              <a:buFont typeface="Arial" panose="020B0604020202020204" pitchFamily="34" charset="0"/>
              <a:buChar char="•"/>
            </a:pPr>
            <a:r>
              <a:rPr lang="sv-SE" sz="2000" dirty="0">
                <a:ea typeface="Arial" charset="0"/>
                <a:cs typeface="Arial" charset="0"/>
              </a:rPr>
              <a:t>Antal pensionärer med allmän pension är 2,3 miljoner.</a:t>
            </a:r>
          </a:p>
          <a:p>
            <a:pPr marL="342900" indent="-342900">
              <a:lnSpc>
                <a:spcPts val="3000"/>
              </a:lnSpc>
              <a:buFont typeface="Arial" panose="020B0604020202020204" pitchFamily="34" charset="0"/>
              <a:buChar char="•"/>
            </a:pPr>
            <a:r>
              <a:rPr lang="sv-SE" sz="2000" dirty="0"/>
              <a:t>Kvinnor har i genomsnitt 69 procent i genomsnitt av männens pension.</a:t>
            </a:r>
          </a:p>
        </p:txBody>
      </p:sp>
      <p:sp>
        <p:nvSpPr>
          <p:cNvPr id="7" name="textruta 6">
            <a:extLst>
              <a:ext uri="{FF2B5EF4-FFF2-40B4-BE49-F238E27FC236}">
                <a16:creationId xmlns:a16="http://schemas.microsoft.com/office/drawing/2014/main" id="{1527043D-9B6A-44EA-89BD-E84C5025EBC1}"/>
              </a:ext>
            </a:extLst>
          </p:cNvPr>
          <p:cNvSpPr txBox="1"/>
          <p:nvPr/>
        </p:nvSpPr>
        <p:spPr>
          <a:xfrm>
            <a:off x="10026788" y="6536473"/>
            <a:ext cx="1874808" cy="224984"/>
          </a:xfrm>
          <a:prstGeom prst="rect">
            <a:avLst/>
          </a:prstGeom>
          <a:noFill/>
        </p:spPr>
        <p:txBody>
          <a:bodyPr wrap="square" lIns="0" tIns="0" rIns="0" bIns="0" rtlCol="0">
            <a:noAutofit/>
          </a:bodyPr>
          <a:lstStyle/>
          <a:p>
            <a:r>
              <a:rPr lang="sv-SE" sz="1100" i="1" dirty="0">
                <a:solidFill>
                  <a:srgbClr val="000000"/>
                </a:solidFill>
              </a:rPr>
              <a:t>Källa: Pensionsmyndigheten</a:t>
            </a:r>
          </a:p>
        </p:txBody>
      </p:sp>
      <p:sp>
        <p:nvSpPr>
          <p:cNvPr id="3" name="Rektangel 2">
            <a:extLst>
              <a:ext uri="{FF2B5EF4-FFF2-40B4-BE49-F238E27FC236}">
                <a16:creationId xmlns:a16="http://schemas.microsoft.com/office/drawing/2014/main" id="{40BCCA17-36A0-9053-C84C-795ADCE48B1E}"/>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7882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09DCB2-3E0C-C1B3-5D78-FF14DE5E7AF9}"/>
              </a:ext>
            </a:extLst>
          </p:cNvPr>
          <p:cNvSpPr>
            <a:spLocks noGrp="1"/>
          </p:cNvSpPr>
          <p:nvPr>
            <p:ph type="title"/>
          </p:nvPr>
        </p:nvSpPr>
        <p:spPr>
          <a:xfrm>
            <a:off x="419714" y="2459381"/>
            <a:ext cx="11165535" cy="1939238"/>
          </a:xfrm>
        </p:spPr>
        <p:txBody>
          <a:bodyPr/>
          <a:lstStyle/>
          <a:p>
            <a:r>
              <a:rPr lang="sv-SE" sz="4400" b="1" dirty="0"/>
              <a:t>I väntan på ett jämställt samhälle </a:t>
            </a:r>
            <a:br>
              <a:rPr lang="sv-SE" sz="4400" b="1" dirty="0"/>
            </a:br>
            <a:r>
              <a:rPr lang="sv-SE" sz="4400" b="1" dirty="0"/>
              <a:t>så kan du </a:t>
            </a:r>
            <a:r>
              <a:rPr lang="sv-SE" sz="4400" b="1" dirty="0">
                <a:effectLst/>
                <a:ea typeface="Calibri" panose="020F0502020204030204" pitchFamily="34" charset="0"/>
              </a:rPr>
              <a:t>fokusera på det </a:t>
            </a:r>
            <a:br>
              <a:rPr lang="sv-SE" sz="4400" b="1" dirty="0">
                <a:effectLst/>
                <a:ea typeface="Calibri" panose="020F0502020204030204" pitchFamily="34" charset="0"/>
              </a:rPr>
            </a:br>
            <a:r>
              <a:rPr lang="sv-SE" sz="4400" b="1" dirty="0">
                <a:effectLst/>
                <a:ea typeface="Calibri" panose="020F0502020204030204" pitchFamily="34" charset="0"/>
              </a:rPr>
              <a:t>du själv kan påverka.</a:t>
            </a:r>
            <a:endParaRPr lang="sv-SE" sz="4400" b="1" dirty="0"/>
          </a:p>
        </p:txBody>
      </p:sp>
    </p:spTree>
    <p:extLst>
      <p:ext uri="{BB962C8B-B14F-4D97-AF65-F5344CB8AC3E}">
        <p14:creationId xmlns:p14="http://schemas.microsoft.com/office/powerpoint/2010/main" val="2359137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ÅNGEST ELLER STOLTHET ÖVER SPARANDET?</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nvPr>
        </p:nvGraphicFramePr>
        <p:xfrm>
          <a:off x="601438" y="2146521"/>
          <a:ext cx="8004174" cy="1803400"/>
        </p:xfrm>
        <a:graphic>
          <a:graphicData uri="http://schemas.openxmlformats.org/drawingml/2006/table">
            <a:tbl>
              <a:tblPr firstRow="1" bandRow="1">
                <a:tableStyleId>{5C22544A-7EE6-4342-B048-85BDC9FD1C3A}</a:tableStyleId>
              </a:tblPr>
              <a:tblGrid>
                <a:gridCol w="2668058">
                  <a:extLst>
                    <a:ext uri="{9D8B030D-6E8A-4147-A177-3AD203B41FA5}">
                      <a16:colId xmlns:a16="http://schemas.microsoft.com/office/drawing/2014/main" val="2336489506"/>
                    </a:ext>
                  </a:extLst>
                </a:gridCol>
                <a:gridCol w="2668058">
                  <a:extLst>
                    <a:ext uri="{9D8B030D-6E8A-4147-A177-3AD203B41FA5}">
                      <a16:colId xmlns:a16="http://schemas.microsoft.com/office/drawing/2014/main" val="3788303289"/>
                    </a:ext>
                  </a:extLst>
                </a:gridCol>
                <a:gridCol w="2668058">
                  <a:extLst>
                    <a:ext uri="{9D8B030D-6E8A-4147-A177-3AD203B41FA5}">
                      <a16:colId xmlns:a16="http://schemas.microsoft.com/office/drawing/2014/main" val="2744437489"/>
                    </a:ext>
                  </a:extLst>
                </a:gridCol>
              </a:tblGrid>
              <a:tr h="370840">
                <a:tc>
                  <a:txBody>
                    <a:bodyPr/>
                    <a:lstStyle/>
                    <a:p>
                      <a:endParaRPr lang="sv-SE" dirty="0">
                        <a:solidFill>
                          <a:srgbClr val="00A780"/>
                        </a:solidFill>
                      </a:endParaRP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chemeClr val="accent1"/>
                          </a:solidFill>
                        </a:rPr>
                        <a:t>Kvinnor</a:t>
                      </a: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chemeClr val="accent1"/>
                          </a:solidFill>
                        </a:rPr>
                        <a:t>Män</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70840">
                <a:tc>
                  <a:txBody>
                    <a:bodyPr/>
                    <a:lstStyle/>
                    <a:p>
                      <a:r>
                        <a:rPr lang="sv-SE" sz="1900" dirty="0">
                          <a:latin typeface="+mj-lt"/>
                        </a:rPr>
                        <a:t>Ångest och stress</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42 %</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34 %</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70840">
                <a:tc>
                  <a:txBody>
                    <a:bodyPr/>
                    <a:lstStyle/>
                    <a:p>
                      <a:r>
                        <a:rPr lang="sv-SE" sz="1900" dirty="0">
                          <a:latin typeface="+mj-lt"/>
                        </a:rPr>
                        <a:t>Stolthet och nöjdhet</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51 %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65 %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70840">
                <a:tc>
                  <a:txBody>
                    <a:bodyPr/>
                    <a:lstStyle/>
                    <a:p>
                      <a:r>
                        <a:rPr lang="sv-SE" sz="1900" dirty="0">
                          <a:latin typeface="+mj-lt"/>
                        </a:rPr>
                        <a:t>Stress över att inte ha kontroll på ekonomin</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31 %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19 %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6" name="Platshållare för innehåll 5">
            <a:extLst>
              <a:ext uri="{FF2B5EF4-FFF2-40B4-BE49-F238E27FC236}">
                <a16:creationId xmlns:a16="http://schemas.microsoft.com/office/drawing/2014/main" id="{F6198E86-686F-423B-9EBD-616AB765C588}"/>
              </a:ext>
            </a:extLst>
          </p:cNvPr>
          <p:cNvSpPr txBox="1">
            <a:spLocks/>
          </p:cNvSpPr>
          <p:nvPr/>
        </p:nvSpPr>
        <p:spPr>
          <a:xfrm>
            <a:off x="601438" y="1483740"/>
            <a:ext cx="9187966" cy="1325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dirty="0">
                <a:ea typeface="Arial" charset="0"/>
                <a:cs typeface="Arial" charset="0"/>
              </a:rPr>
              <a:t>Vad känner du när du tänker på ditt befintliga sparande?</a:t>
            </a:r>
          </a:p>
        </p:txBody>
      </p:sp>
      <p:sp>
        <p:nvSpPr>
          <p:cNvPr id="3" name="Rektangel 2">
            <a:extLst>
              <a:ext uri="{FF2B5EF4-FFF2-40B4-BE49-F238E27FC236}">
                <a16:creationId xmlns:a16="http://schemas.microsoft.com/office/drawing/2014/main" id="{52E65BEC-2A37-7679-5784-2AD797B8445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0580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VAD ÄR EGENTLIGEN EN TRYGG PRIVATEKONOMI?</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3" name="Rektangel 2">
            <a:extLst>
              <a:ext uri="{FF2B5EF4-FFF2-40B4-BE49-F238E27FC236}">
                <a16:creationId xmlns:a16="http://schemas.microsoft.com/office/drawing/2014/main" id="{52E65BEC-2A37-7679-5784-2AD797B84451}"/>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 name="Grupp 4">
            <a:extLst>
              <a:ext uri="{FF2B5EF4-FFF2-40B4-BE49-F238E27FC236}">
                <a16:creationId xmlns:a16="http://schemas.microsoft.com/office/drawing/2014/main" id="{3A50BAC9-72BC-7614-5C2E-2D5D1A9514E9}"/>
              </a:ext>
            </a:extLst>
          </p:cNvPr>
          <p:cNvGrpSpPr/>
          <p:nvPr/>
        </p:nvGrpSpPr>
        <p:grpSpPr>
          <a:xfrm>
            <a:off x="646352" y="1561929"/>
            <a:ext cx="10795461" cy="3443664"/>
            <a:chOff x="644237" y="1333329"/>
            <a:chExt cx="10795461" cy="3443664"/>
          </a:xfrm>
        </p:grpSpPr>
        <p:sp>
          <p:nvSpPr>
            <p:cNvPr id="6" name="textruta 5">
              <a:extLst>
                <a:ext uri="{FF2B5EF4-FFF2-40B4-BE49-F238E27FC236}">
                  <a16:creationId xmlns:a16="http://schemas.microsoft.com/office/drawing/2014/main" id="{BB145084-B3EA-7475-A17E-ABB5FD4E0B7E}"/>
                </a:ext>
              </a:extLst>
            </p:cNvPr>
            <p:cNvSpPr txBox="1"/>
            <p:nvPr/>
          </p:nvSpPr>
          <p:spPr>
            <a:xfrm>
              <a:off x="761868" y="2735402"/>
              <a:ext cx="1764173" cy="333307"/>
            </a:xfrm>
            <a:prstGeom prst="rect">
              <a:avLst/>
            </a:prstGeom>
            <a:noFill/>
          </p:spPr>
          <p:txBody>
            <a:bodyPr wrap="square" lIns="0" tIns="0" rIns="0" bIns="0" rtlCol="0">
              <a:noAutofit/>
            </a:bodyPr>
            <a:lstStyle/>
            <a:p>
              <a:r>
                <a:rPr lang="sv-SE" sz="1867" b="1" dirty="0"/>
                <a:t>Trygghet</a:t>
              </a:r>
            </a:p>
          </p:txBody>
        </p:sp>
        <p:sp>
          <p:nvSpPr>
            <p:cNvPr id="7" name="textruta 6">
              <a:extLst>
                <a:ext uri="{FF2B5EF4-FFF2-40B4-BE49-F238E27FC236}">
                  <a16:creationId xmlns:a16="http://schemas.microsoft.com/office/drawing/2014/main" id="{0FB8490A-6343-CD57-FD4D-48935EEC89A0}"/>
                </a:ext>
              </a:extLst>
            </p:cNvPr>
            <p:cNvSpPr txBox="1"/>
            <p:nvPr/>
          </p:nvSpPr>
          <p:spPr>
            <a:xfrm>
              <a:off x="9555628" y="2735402"/>
              <a:ext cx="1764173" cy="333307"/>
            </a:xfrm>
            <a:prstGeom prst="rect">
              <a:avLst/>
            </a:prstGeom>
            <a:noFill/>
          </p:spPr>
          <p:txBody>
            <a:bodyPr wrap="square" lIns="0" tIns="0" rIns="0" bIns="0" rtlCol="0">
              <a:noAutofit/>
            </a:bodyPr>
            <a:lstStyle/>
            <a:p>
              <a:pPr algn="r"/>
              <a:r>
                <a:rPr lang="sv-SE" sz="1867" b="1" dirty="0"/>
                <a:t>Frihet</a:t>
              </a:r>
            </a:p>
          </p:txBody>
        </p:sp>
        <p:grpSp>
          <p:nvGrpSpPr>
            <p:cNvPr id="8" name="Grupp 7">
              <a:extLst>
                <a:ext uri="{FF2B5EF4-FFF2-40B4-BE49-F238E27FC236}">
                  <a16:creationId xmlns:a16="http://schemas.microsoft.com/office/drawing/2014/main" id="{198BCBA5-305F-7B6B-D60B-49423395F9F5}"/>
                </a:ext>
              </a:extLst>
            </p:cNvPr>
            <p:cNvGrpSpPr/>
            <p:nvPr/>
          </p:nvGrpSpPr>
          <p:grpSpPr>
            <a:xfrm>
              <a:off x="674495" y="1333329"/>
              <a:ext cx="10765203" cy="964640"/>
              <a:chOff x="677887" y="1270648"/>
              <a:chExt cx="8073902" cy="723480"/>
            </a:xfrm>
          </p:grpSpPr>
          <p:sp>
            <p:nvSpPr>
              <p:cNvPr id="25" name="Rektangel 24">
                <a:extLst>
                  <a:ext uri="{FF2B5EF4-FFF2-40B4-BE49-F238E27FC236}">
                    <a16:creationId xmlns:a16="http://schemas.microsoft.com/office/drawing/2014/main" id="{86ED1CAE-D484-8B3E-9792-C04EC88B57A6}"/>
                  </a:ext>
                </a:extLst>
              </p:cNvPr>
              <p:cNvSpPr/>
              <p:nvPr/>
            </p:nvSpPr>
            <p:spPr>
              <a:xfrm>
                <a:off x="745006" y="1466985"/>
                <a:ext cx="7926617" cy="349184"/>
              </a:xfrm>
              <a:prstGeom prst="rect">
                <a:avLst/>
              </a:prstGeom>
              <a:solidFill>
                <a:schemeClr val="accent1"/>
              </a:solidFill>
              <a:ln w="38100">
                <a:solidFill>
                  <a:schemeClr val="accent1"/>
                </a:solidFill>
                <a:miter lim="800000"/>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ctr"/>
                <a:endParaRPr lang="sv-SE" sz="1867" dirty="0" err="1">
                  <a:solidFill>
                    <a:schemeClr val="accent1"/>
                  </a:solidFill>
                  <a:ea typeface="Arial" charset="0"/>
                  <a:cs typeface="Arial" charset="0"/>
                </a:endParaRPr>
              </a:p>
            </p:txBody>
          </p:sp>
          <p:sp>
            <p:nvSpPr>
              <p:cNvPr id="26" name="Rectangle 4">
                <a:extLst>
                  <a:ext uri="{FF2B5EF4-FFF2-40B4-BE49-F238E27FC236}">
                    <a16:creationId xmlns:a16="http://schemas.microsoft.com/office/drawing/2014/main" id="{000801A0-51D2-9B0E-B13E-9D4C77051503}"/>
                  </a:ext>
                </a:extLst>
              </p:cNvPr>
              <p:cNvSpPr>
                <a:spLocks noChangeArrowheads="1"/>
              </p:cNvSpPr>
              <p:nvPr/>
            </p:nvSpPr>
            <p:spPr bwMode="auto">
              <a:xfrm>
                <a:off x="6232426" y="1270648"/>
                <a:ext cx="2519363" cy="723480"/>
              </a:xfrm>
              <a:prstGeom prst="rect">
                <a:avLst/>
              </a:prstGeom>
              <a:no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ctr"/>
                <a:r>
                  <a:rPr lang="sv-SE" altLang="sv-SE" sz="2133" b="1" dirty="0">
                    <a:latin typeface="+mn-lt"/>
                  </a:rPr>
                  <a:t>Ledighet &amp; Pension</a:t>
                </a:r>
              </a:p>
            </p:txBody>
          </p:sp>
          <p:sp>
            <p:nvSpPr>
              <p:cNvPr id="27" name="Rectangle 6">
                <a:extLst>
                  <a:ext uri="{FF2B5EF4-FFF2-40B4-BE49-F238E27FC236}">
                    <a16:creationId xmlns:a16="http://schemas.microsoft.com/office/drawing/2014/main" id="{0D1596AF-CC1A-2525-C842-D7C05D25FBDE}"/>
                  </a:ext>
                </a:extLst>
              </p:cNvPr>
              <p:cNvSpPr>
                <a:spLocks noChangeArrowheads="1"/>
              </p:cNvSpPr>
              <p:nvPr/>
            </p:nvSpPr>
            <p:spPr bwMode="auto">
              <a:xfrm>
                <a:off x="3407592" y="1270648"/>
                <a:ext cx="2519363" cy="723480"/>
              </a:xfrm>
              <a:prstGeom prst="rect">
                <a:avLst/>
              </a:prstGeom>
              <a:no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ctr"/>
                <a:r>
                  <a:rPr lang="sv-SE" altLang="sv-SE" sz="2133" b="1" dirty="0">
                    <a:latin typeface="+mn-lt"/>
                  </a:rPr>
                  <a:t>Frihet &amp; Drömmar</a:t>
                </a:r>
              </a:p>
            </p:txBody>
          </p:sp>
          <p:sp>
            <p:nvSpPr>
              <p:cNvPr id="28" name="Rectangle 8">
                <a:extLst>
                  <a:ext uri="{FF2B5EF4-FFF2-40B4-BE49-F238E27FC236}">
                    <a16:creationId xmlns:a16="http://schemas.microsoft.com/office/drawing/2014/main" id="{474A0E2B-F230-277F-A387-3F424E683D67}"/>
                  </a:ext>
                </a:extLst>
              </p:cNvPr>
              <p:cNvSpPr>
                <a:spLocks noChangeArrowheads="1"/>
              </p:cNvSpPr>
              <p:nvPr/>
            </p:nvSpPr>
            <p:spPr bwMode="auto">
              <a:xfrm>
                <a:off x="677887" y="1270648"/>
                <a:ext cx="2519363" cy="723480"/>
              </a:xfrm>
              <a:prstGeom prst="rect">
                <a:avLst/>
              </a:prstGeom>
              <a:no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ctr"/>
                <a:r>
                  <a:rPr lang="sv-SE" altLang="sv-SE" sz="2133" b="1" dirty="0">
                    <a:latin typeface="+mn-lt"/>
                  </a:rPr>
                  <a:t>Buffert</a:t>
                </a:r>
              </a:p>
            </p:txBody>
          </p:sp>
        </p:grpSp>
        <p:sp>
          <p:nvSpPr>
            <p:cNvPr id="20" name="Text Box 3">
              <a:extLst>
                <a:ext uri="{FF2B5EF4-FFF2-40B4-BE49-F238E27FC236}">
                  <a16:creationId xmlns:a16="http://schemas.microsoft.com/office/drawing/2014/main" id="{7C380475-F6E6-BA81-3781-6A1E4866AA52}"/>
                </a:ext>
              </a:extLst>
            </p:cNvPr>
            <p:cNvSpPr txBox="1">
              <a:spLocks noChangeArrowheads="1"/>
            </p:cNvSpPr>
            <p:nvPr/>
          </p:nvSpPr>
          <p:spPr bwMode="auto">
            <a:xfrm>
              <a:off x="4422658" y="3191080"/>
              <a:ext cx="3359151" cy="1584325"/>
            </a:xfrm>
            <a:prstGeom prst="rect">
              <a:avLst/>
            </a:prstGeom>
            <a:solidFill>
              <a:srgbClr val="DB9B3D"/>
            </a:solidFill>
            <a:ln w="19050">
              <a:noFill/>
              <a:prstDash val="lgDash"/>
              <a:miter lim="800000"/>
              <a:headEnd/>
              <a:tailEnd/>
            </a:ln>
            <a:effectLst/>
          </p:spPr>
          <p:txBody>
            <a:bodyPr/>
            <a:lstStyle>
              <a:defPPr>
                <a:defRPr lang="sv-SE"/>
              </a:defPPr>
              <a:lvl1pPr>
                <a:spcBef>
                  <a:spcPct val="50000"/>
                </a:spcBef>
                <a:defRPr sz="1400">
                  <a:solidFill>
                    <a:schemeClr val="accent1"/>
                  </a:solidFill>
                </a:defRPr>
              </a:lvl1pPr>
              <a:lvl2pPr marL="742950" indent="-285750">
                <a:defRPr sz="2400">
                  <a:latin typeface="Times" pitchFamily="18" charset="0"/>
                </a:defRPr>
              </a:lvl2pPr>
              <a:lvl3pPr marL="1143000" indent="-228600">
                <a:defRPr sz="2400">
                  <a:latin typeface="Times" pitchFamily="18" charset="0"/>
                </a:defRPr>
              </a:lvl3pPr>
              <a:lvl4pPr marL="1600200" indent="-228600">
                <a:defRPr sz="2400">
                  <a:latin typeface="Times" pitchFamily="18" charset="0"/>
                </a:defRPr>
              </a:lvl4pPr>
              <a:lvl5pPr marL="2057400" indent="-228600">
                <a:defRPr sz="2400">
                  <a:latin typeface="Times" pitchFamily="18" charset="0"/>
                </a:defRPr>
              </a:lvl5pPr>
              <a:lvl6pPr marL="2514600" indent="-228600" algn="ctr" eaLnBrk="0" fontAlgn="base" hangingPunct="0">
                <a:spcBef>
                  <a:spcPct val="0"/>
                </a:spcBef>
                <a:spcAft>
                  <a:spcPct val="0"/>
                </a:spcAft>
                <a:defRPr sz="2400">
                  <a:latin typeface="Times" pitchFamily="18" charset="0"/>
                </a:defRPr>
              </a:lvl6pPr>
              <a:lvl7pPr marL="2971800" indent="-228600" algn="ctr" eaLnBrk="0" fontAlgn="base" hangingPunct="0">
                <a:spcBef>
                  <a:spcPct val="0"/>
                </a:spcBef>
                <a:spcAft>
                  <a:spcPct val="0"/>
                </a:spcAft>
                <a:defRPr sz="2400">
                  <a:latin typeface="Times" pitchFamily="18" charset="0"/>
                </a:defRPr>
              </a:lvl7pPr>
              <a:lvl8pPr marL="3429000" indent="-228600" algn="ctr" eaLnBrk="0" fontAlgn="base" hangingPunct="0">
                <a:spcBef>
                  <a:spcPct val="0"/>
                </a:spcBef>
                <a:spcAft>
                  <a:spcPct val="0"/>
                </a:spcAft>
                <a:defRPr sz="2400">
                  <a:latin typeface="Times" pitchFamily="18" charset="0"/>
                </a:defRPr>
              </a:lvl8pPr>
              <a:lvl9pPr marL="3886200" indent="-228600" algn="ctr" eaLnBrk="0" fontAlgn="base" hangingPunct="0">
                <a:spcBef>
                  <a:spcPct val="0"/>
                </a:spcBef>
                <a:spcAft>
                  <a:spcPct val="0"/>
                </a:spcAft>
                <a:defRPr sz="2400">
                  <a:latin typeface="Times" pitchFamily="18" charset="0"/>
                </a:defRPr>
              </a:lvl9pPr>
            </a:lstStyle>
            <a:p>
              <a:r>
                <a:rPr lang="sv-SE" altLang="sv-SE" sz="2000" dirty="0">
                  <a:solidFill>
                    <a:schemeClr val="tx1"/>
                  </a:solidFill>
                </a:rPr>
                <a:t>Så att du klarar av större, roliga utgifter i framtiden:</a:t>
              </a:r>
            </a:p>
            <a:p>
              <a:r>
                <a:rPr lang="sv-SE" altLang="sv-SE" sz="2000" dirty="0">
                  <a:solidFill>
                    <a:schemeClr val="tx1"/>
                  </a:solidFill>
                </a:rPr>
                <a:t>Beloppet beror på vad du </a:t>
              </a:r>
              <a:br>
                <a:rPr lang="sv-SE" altLang="sv-SE" sz="2000" dirty="0">
                  <a:solidFill>
                    <a:schemeClr val="tx1"/>
                  </a:solidFill>
                </a:rPr>
              </a:br>
              <a:r>
                <a:rPr lang="sv-SE" altLang="sv-SE" sz="2000" dirty="0">
                  <a:solidFill>
                    <a:schemeClr val="tx1"/>
                  </a:solidFill>
                </a:rPr>
                <a:t>sparar till.</a:t>
              </a:r>
            </a:p>
          </p:txBody>
        </p:sp>
        <p:sp>
          <p:nvSpPr>
            <p:cNvPr id="21" name="Text Box 5">
              <a:extLst>
                <a:ext uri="{FF2B5EF4-FFF2-40B4-BE49-F238E27FC236}">
                  <a16:creationId xmlns:a16="http://schemas.microsoft.com/office/drawing/2014/main" id="{8DF80E15-4E79-23FE-DC73-78CBCDED9639}"/>
                </a:ext>
              </a:extLst>
            </p:cNvPr>
            <p:cNvSpPr txBox="1">
              <a:spLocks noChangeArrowheads="1"/>
            </p:cNvSpPr>
            <p:nvPr/>
          </p:nvSpPr>
          <p:spPr bwMode="auto">
            <a:xfrm>
              <a:off x="8023107" y="3191080"/>
              <a:ext cx="3359149" cy="1584325"/>
            </a:xfrm>
            <a:prstGeom prst="rect">
              <a:avLst/>
            </a:prstGeom>
            <a:solidFill>
              <a:schemeClr val="accent6">
                <a:lumMod val="40000"/>
                <a:lumOff val="60000"/>
              </a:schemeClr>
            </a:solidFill>
            <a:ln w="19050">
              <a:noFill/>
              <a:prstDash val="lgDash"/>
              <a:miter lim="800000"/>
              <a:headEnd/>
              <a:tailEnd/>
            </a:ln>
            <a:effectLst/>
          </p:spPr>
          <p:txBody>
            <a:bodyPr/>
            <a:lstStyle>
              <a:defPPr>
                <a:defRPr lang="sv-SE"/>
              </a:defPPr>
              <a:lvl1pPr>
                <a:spcBef>
                  <a:spcPct val="50000"/>
                </a:spcBef>
                <a:defRPr sz="1400">
                  <a:solidFill>
                    <a:schemeClr val="accent1"/>
                  </a:solidFill>
                </a:defRPr>
              </a:lvl1pPr>
              <a:lvl2pPr marL="742950" indent="-285750">
                <a:defRPr sz="2400">
                  <a:latin typeface="Times" pitchFamily="18" charset="0"/>
                </a:defRPr>
              </a:lvl2pPr>
              <a:lvl3pPr marL="1143000" indent="-228600">
                <a:defRPr sz="2400">
                  <a:latin typeface="Times" pitchFamily="18" charset="0"/>
                </a:defRPr>
              </a:lvl3pPr>
              <a:lvl4pPr marL="1600200" indent="-228600">
                <a:defRPr sz="2400">
                  <a:latin typeface="Times" pitchFamily="18" charset="0"/>
                </a:defRPr>
              </a:lvl4pPr>
              <a:lvl5pPr marL="2057400" indent="-228600">
                <a:defRPr sz="2400">
                  <a:latin typeface="Times" pitchFamily="18" charset="0"/>
                </a:defRPr>
              </a:lvl5pPr>
              <a:lvl6pPr marL="2514600" indent="-228600" algn="ctr" eaLnBrk="0" fontAlgn="base" hangingPunct="0">
                <a:spcBef>
                  <a:spcPct val="0"/>
                </a:spcBef>
                <a:spcAft>
                  <a:spcPct val="0"/>
                </a:spcAft>
                <a:defRPr sz="2400">
                  <a:latin typeface="Times" pitchFamily="18" charset="0"/>
                </a:defRPr>
              </a:lvl6pPr>
              <a:lvl7pPr marL="2971800" indent="-228600" algn="ctr" eaLnBrk="0" fontAlgn="base" hangingPunct="0">
                <a:spcBef>
                  <a:spcPct val="0"/>
                </a:spcBef>
                <a:spcAft>
                  <a:spcPct val="0"/>
                </a:spcAft>
                <a:defRPr sz="2400">
                  <a:latin typeface="Times" pitchFamily="18" charset="0"/>
                </a:defRPr>
              </a:lvl7pPr>
              <a:lvl8pPr marL="3429000" indent="-228600" algn="ctr" eaLnBrk="0" fontAlgn="base" hangingPunct="0">
                <a:spcBef>
                  <a:spcPct val="0"/>
                </a:spcBef>
                <a:spcAft>
                  <a:spcPct val="0"/>
                </a:spcAft>
                <a:defRPr sz="2400">
                  <a:latin typeface="Times" pitchFamily="18" charset="0"/>
                </a:defRPr>
              </a:lvl8pPr>
              <a:lvl9pPr marL="3886200" indent="-228600" algn="ctr" eaLnBrk="0" fontAlgn="base" hangingPunct="0">
                <a:spcBef>
                  <a:spcPct val="0"/>
                </a:spcBef>
                <a:spcAft>
                  <a:spcPct val="0"/>
                </a:spcAft>
                <a:defRPr sz="2400">
                  <a:latin typeface="Times" pitchFamily="18" charset="0"/>
                </a:defRPr>
              </a:lvl9pPr>
            </a:lstStyle>
            <a:p>
              <a:r>
                <a:rPr lang="sv-SE" altLang="sv-SE" sz="2000" dirty="0">
                  <a:solidFill>
                    <a:schemeClr val="tx1"/>
                  </a:solidFill>
                </a:rPr>
                <a:t>Så att du kan fortsätta leva som du vill efter pension:</a:t>
              </a:r>
            </a:p>
            <a:p>
              <a:r>
                <a:rPr lang="sv-SE" altLang="sv-SE" sz="2000" dirty="0">
                  <a:solidFill>
                    <a:schemeClr val="tx1"/>
                  </a:solidFill>
                </a:rPr>
                <a:t>80% av din bruttolön i pension.</a:t>
              </a:r>
            </a:p>
          </p:txBody>
        </p:sp>
        <p:cxnSp>
          <p:nvCxnSpPr>
            <p:cNvPr id="22" name="Rak pil 21">
              <a:extLst>
                <a:ext uri="{FF2B5EF4-FFF2-40B4-BE49-F238E27FC236}">
                  <a16:creationId xmlns:a16="http://schemas.microsoft.com/office/drawing/2014/main" id="{BE03CA92-A4E6-8F57-3D37-878314C23048}"/>
                </a:ext>
              </a:extLst>
            </p:cNvPr>
            <p:cNvCxnSpPr/>
            <p:nvPr/>
          </p:nvCxnSpPr>
          <p:spPr>
            <a:xfrm flipH="1">
              <a:off x="644237" y="2576583"/>
              <a:ext cx="5457995"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3" name="Rak pil 23">
              <a:extLst>
                <a:ext uri="{FF2B5EF4-FFF2-40B4-BE49-F238E27FC236}">
                  <a16:creationId xmlns:a16="http://schemas.microsoft.com/office/drawing/2014/main" id="{16554D86-08A9-48D1-BE57-68FB1C0030A5}"/>
                </a:ext>
              </a:extLst>
            </p:cNvPr>
            <p:cNvCxnSpPr/>
            <p:nvPr/>
          </p:nvCxnSpPr>
          <p:spPr>
            <a:xfrm>
              <a:off x="6101597" y="2576583"/>
              <a:ext cx="5331881" cy="2725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4" name="Text Box 7">
              <a:extLst>
                <a:ext uri="{FF2B5EF4-FFF2-40B4-BE49-F238E27FC236}">
                  <a16:creationId xmlns:a16="http://schemas.microsoft.com/office/drawing/2014/main" id="{85E987EB-2459-1E9A-AEE6-7542898075BE}"/>
                </a:ext>
              </a:extLst>
            </p:cNvPr>
            <p:cNvSpPr txBox="1">
              <a:spLocks noChangeArrowheads="1"/>
            </p:cNvSpPr>
            <p:nvPr/>
          </p:nvSpPr>
          <p:spPr bwMode="auto">
            <a:xfrm>
              <a:off x="824323" y="3191080"/>
              <a:ext cx="3359151" cy="1585913"/>
            </a:xfrm>
            <a:prstGeom prst="rect">
              <a:avLst/>
            </a:prstGeom>
            <a:solidFill>
              <a:schemeClr val="accent2"/>
            </a:solidFill>
            <a:ln w="19050">
              <a:noFill/>
              <a:prstDash val="lgDash"/>
              <a:miter lim="800000"/>
              <a:headEnd/>
              <a:tailEnd/>
            </a:ln>
            <a:effec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spcBef>
                  <a:spcPct val="50000"/>
                </a:spcBef>
              </a:pPr>
              <a:r>
                <a:rPr lang="sv-SE" altLang="sv-SE" sz="2000" dirty="0">
                  <a:latin typeface="+mn-lt"/>
                </a:rPr>
                <a:t>Så att du alltid är rustad för oförutsedda utgifter:</a:t>
              </a:r>
            </a:p>
            <a:p>
              <a:pPr marL="342900" indent="-342900">
                <a:spcBef>
                  <a:spcPct val="50000"/>
                </a:spcBef>
                <a:buFont typeface="Arial" panose="020B0604020202020204" pitchFamily="34" charset="0"/>
                <a:buChar char="•"/>
              </a:pPr>
              <a:r>
                <a:rPr lang="sv-SE" altLang="sv-SE" sz="2000" dirty="0">
                  <a:latin typeface="+mn-lt"/>
                </a:rPr>
                <a:t>2 månadslöner före skatt.</a:t>
              </a:r>
            </a:p>
          </p:txBody>
        </p:sp>
      </p:grpSp>
    </p:spTree>
    <p:extLst>
      <p:ext uri="{BB962C8B-B14F-4D97-AF65-F5344CB8AC3E}">
        <p14:creationId xmlns:p14="http://schemas.microsoft.com/office/powerpoint/2010/main" val="367125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VÅGA PRATA PENGAR!</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nvPr>
        </p:nvGraphicFramePr>
        <p:xfrm>
          <a:off x="1246475" y="2295149"/>
          <a:ext cx="8751115" cy="3385213"/>
        </p:xfrm>
        <a:graphic>
          <a:graphicData uri="http://schemas.openxmlformats.org/drawingml/2006/table">
            <a:tbl>
              <a:tblPr firstRow="1" bandRow="1">
                <a:tableStyleId>{5C22544A-7EE6-4342-B048-85BDC9FD1C3A}</a:tableStyleId>
              </a:tblPr>
              <a:tblGrid>
                <a:gridCol w="4074995">
                  <a:extLst>
                    <a:ext uri="{9D8B030D-6E8A-4147-A177-3AD203B41FA5}">
                      <a16:colId xmlns:a16="http://schemas.microsoft.com/office/drawing/2014/main" val="2336489506"/>
                    </a:ext>
                  </a:extLst>
                </a:gridCol>
                <a:gridCol w="1301466">
                  <a:extLst>
                    <a:ext uri="{9D8B030D-6E8A-4147-A177-3AD203B41FA5}">
                      <a16:colId xmlns:a16="http://schemas.microsoft.com/office/drawing/2014/main" val="3788303289"/>
                    </a:ext>
                  </a:extLst>
                </a:gridCol>
                <a:gridCol w="1496097">
                  <a:extLst>
                    <a:ext uri="{9D8B030D-6E8A-4147-A177-3AD203B41FA5}">
                      <a16:colId xmlns:a16="http://schemas.microsoft.com/office/drawing/2014/main" val="616797527"/>
                    </a:ext>
                  </a:extLst>
                </a:gridCol>
                <a:gridCol w="1878557">
                  <a:extLst>
                    <a:ext uri="{9D8B030D-6E8A-4147-A177-3AD203B41FA5}">
                      <a16:colId xmlns:a16="http://schemas.microsoft.com/office/drawing/2014/main" val="2744437489"/>
                    </a:ext>
                  </a:extLst>
                </a:gridCol>
              </a:tblGrid>
              <a:tr h="472507">
                <a:tc>
                  <a:txBody>
                    <a:bodyPr/>
                    <a:lstStyle/>
                    <a:p>
                      <a:endParaRPr lang="sv-SE" dirty="0">
                        <a:solidFill>
                          <a:srgbClr val="DB9B3D"/>
                        </a:solidFill>
                      </a:endParaRP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ALLA</a:t>
                      </a:r>
                    </a:p>
                  </a:txBody>
                  <a:tcPr>
                    <a:lnL w="12700" cmpd="sng">
                      <a:noFill/>
                    </a:lnL>
                    <a:lnR w="12700" cmpd="sng">
                      <a:noFill/>
                    </a:lnR>
                    <a:lnT w="12700" cmpd="sng">
                      <a:noFill/>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MÄN</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dirty="0">
                          <a:solidFill>
                            <a:srgbClr val="DB9B3D"/>
                          </a:solidFill>
                        </a:rPr>
                        <a:t>KVINNOR</a:t>
                      </a:r>
                    </a:p>
                  </a:txBody>
                  <a:tcPr>
                    <a:lnL w="12700" cmpd="sng">
                      <a:noFill/>
                    </a:lnL>
                    <a:lnR w="12700" cmpd="sng">
                      <a:noFill/>
                    </a:lnR>
                    <a:lnT w="19050" cap="flat" cmpd="sng" algn="ctr">
                      <a:noFill/>
                      <a:prstDash val="solid"/>
                      <a:round/>
                      <a:headEnd type="none" w="med" len="med"/>
                      <a:tailEnd type="none" w="med" len="med"/>
                    </a:lnT>
                    <a:lnB w="1270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485451">
                <a:tc>
                  <a:txBody>
                    <a:bodyPr/>
                    <a:lstStyle/>
                    <a:p>
                      <a:r>
                        <a:rPr lang="sv-SE" sz="1900" dirty="0">
                          <a:latin typeface="+mj-lt"/>
                        </a:rPr>
                        <a:t>Stämmer helt och hållet</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6 %</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5 %</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7 %</a:t>
                      </a:r>
                    </a:p>
                  </a:txBody>
                  <a:tcPr>
                    <a:lnL w="12700" cmpd="sng">
                      <a:noFill/>
                    </a:lnL>
                    <a:lnR w="12700" cmpd="sng">
                      <a:noFill/>
                    </a:lnR>
                    <a:lnT w="1270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85451">
                <a:tc>
                  <a:txBody>
                    <a:bodyPr/>
                    <a:lstStyle/>
                    <a:p>
                      <a:r>
                        <a:rPr lang="sv-SE" sz="1900" dirty="0">
                          <a:latin typeface="+mj-lt"/>
                        </a:rPr>
                        <a:t>Stämmer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36 %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39 %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33 %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85451">
                <a:tc>
                  <a:txBody>
                    <a:bodyPr/>
                    <a:lstStyle/>
                    <a:p>
                      <a:r>
                        <a:rPr lang="sv-SE" sz="1900" dirty="0">
                          <a:latin typeface="+mj-lt"/>
                        </a:rPr>
                        <a:t>Varken stämmer eller inte stämmer</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17 %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16 %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18 %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485451">
                <a:tc>
                  <a:txBody>
                    <a:bodyPr/>
                    <a:lstStyle/>
                    <a:p>
                      <a:r>
                        <a:rPr lang="sv-SE" sz="1900" dirty="0">
                          <a:latin typeface="+mj-lt"/>
                        </a:rPr>
                        <a:t>Stämmer inte</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13 %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10 %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15 %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85451">
                <a:tc>
                  <a:txBody>
                    <a:bodyPr/>
                    <a:lstStyle/>
                    <a:p>
                      <a:r>
                        <a:rPr lang="sv-SE" sz="1900" dirty="0">
                          <a:latin typeface="+mj-lt"/>
                        </a:rPr>
                        <a:t>Stämmer inte alls</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3 %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4 %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r h="485451">
                <a:tc>
                  <a:txBody>
                    <a:bodyPr/>
                    <a:lstStyle/>
                    <a:p>
                      <a:r>
                        <a:rPr lang="sv-SE" sz="1900" dirty="0">
                          <a:latin typeface="+mj-lt"/>
                        </a:rPr>
                        <a:t>Vet ej</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26 %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27 %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24 %</a:t>
                      </a:r>
                    </a:p>
                  </a:txBody>
                  <a:tcPr>
                    <a:lnL w="12700" cmpd="sng">
                      <a:noFill/>
                    </a:lnL>
                    <a:lnR w="12700" cmpd="sng">
                      <a:noFill/>
                    </a:lnR>
                    <a:lnT w="6350" cap="flat" cmpd="sng" algn="ctr">
                      <a:solidFill>
                        <a:srgbClr val="DB9B3D"/>
                      </a:solidFill>
                      <a:prstDash val="solid"/>
                      <a:round/>
                      <a:headEnd type="none" w="med" len="med"/>
                      <a:tailEnd type="none" w="med" len="med"/>
                    </a:lnT>
                    <a:lnB w="6350" cap="flat" cmpd="sng" algn="ctr">
                      <a:solidFill>
                        <a:srgbClr val="DB9B3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091069"/>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6" name="Platshållare för innehåll 5">
            <a:extLst>
              <a:ext uri="{FF2B5EF4-FFF2-40B4-BE49-F238E27FC236}">
                <a16:creationId xmlns:a16="http://schemas.microsoft.com/office/drawing/2014/main" id="{9ABA980F-B5EA-457F-9793-DAE57ACC9E8B}"/>
              </a:ext>
            </a:extLst>
          </p:cNvPr>
          <p:cNvSpPr txBox="1">
            <a:spLocks/>
          </p:cNvSpPr>
          <p:nvPr/>
        </p:nvSpPr>
        <p:spPr>
          <a:xfrm>
            <a:off x="643383" y="1282817"/>
            <a:ext cx="9187966" cy="1325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4313" algn="l"/>
              </a:tabLst>
            </a:pPr>
            <a:r>
              <a:rPr lang="sv-SE" dirty="0">
                <a:ea typeface="Arial" charset="0"/>
                <a:cs typeface="Arial" charset="0"/>
              </a:rPr>
              <a:t>På frågan ”stämmer det att par ofta inte pratar om sin egen ekonomi utanför den gemensamma ekonomin?” svarar många att det gör det. Hushållsekonomi är viktigt, men ett långsiktigt eget sparande kan också vara det!</a:t>
            </a:r>
          </a:p>
        </p:txBody>
      </p:sp>
      <p:sp>
        <p:nvSpPr>
          <p:cNvPr id="7" name="textruta 6">
            <a:extLst>
              <a:ext uri="{FF2B5EF4-FFF2-40B4-BE49-F238E27FC236}">
                <a16:creationId xmlns:a16="http://schemas.microsoft.com/office/drawing/2014/main" id="{8354FFCC-CAA0-4F15-98D9-8478B3041F8D}"/>
              </a:ext>
            </a:extLst>
          </p:cNvPr>
          <p:cNvSpPr txBox="1"/>
          <p:nvPr/>
        </p:nvSpPr>
        <p:spPr>
          <a:xfrm>
            <a:off x="8737600" y="6492332"/>
            <a:ext cx="3028530" cy="201993"/>
          </a:xfrm>
          <a:prstGeom prst="rect">
            <a:avLst/>
          </a:prstGeom>
          <a:noFill/>
        </p:spPr>
        <p:txBody>
          <a:bodyPr wrap="square" lIns="0" tIns="0" rIns="0" bIns="0" rtlCol="0">
            <a:noAutofit/>
          </a:bodyPr>
          <a:lstStyle/>
          <a:p>
            <a:r>
              <a:rPr lang="sv-SE" sz="1100" i="1" dirty="0">
                <a:solidFill>
                  <a:srgbClr val="000000"/>
                </a:solidFill>
              </a:rPr>
              <a:t>Källa: </a:t>
            </a:r>
            <a:r>
              <a:rPr lang="sv-SE" sz="1100" dirty="0" err="1"/>
              <a:t>Novus</a:t>
            </a:r>
            <a:r>
              <a:rPr lang="sv-SE" sz="1100" dirty="0"/>
              <a:t> på uppdrag av Länsförsäkringar</a:t>
            </a:r>
            <a:endParaRPr lang="sv-SE" sz="1100" i="1" dirty="0">
              <a:solidFill>
                <a:srgbClr val="000000"/>
              </a:solidFill>
            </a:endParaRPr>
          </a:p>
        </p:txBody>
      </p:sp>
      <p:sp>
        <p:nvSpPr>
          <p:cNvPr id="3" name="Rektangel 2">
            <a:extLst>
              <a:ext uri="{FF2B5EF4-FFF2-40B4-BE49-F238E27FC236}">
                <a16:creationId xmlns:a16="http://schemas.microsoft.com/office/drawing/2014/main" id="{F24FA6B9-DD4F-E77A-BB59-967F41503067}"/>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07733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i="0" dirty="0">
                <a:solidFill>
                  <a:srgbClr val="222222"/>
                </a:solidFill>
                <a:effectLst/>
                <a:latin typeface="Newsreader 60pt"/>
              </a:rPr>
              <a:t>MÄNNEN HÅLLER OFTAST </a:t>
            </a:r>
            <a:br>
              <a:rPr lang="sv-SE" b="1" i="0" dirty="0">
                <a:solidFill>
                  <a:srgbClr val="222222"/>
                </a:solidFill>
                <a:effectLst/>
                <a:latin typeface="Newsreader 60pt"/>
              </a:rPr>
            </a:br>
            <a:r>
              <a:rPr lang="sv-SE" b="1" i="0" dirty="0">
                <a:solidFill>
                  <a:srgbClr val="222222"/>
                </a:solidFill>
                <a:effectLst/>
                <a:latin typeface="Newsreader 60pt"/>
              </a:rPr>
              <a:t>I </a:t>
            </a:r>
            <a:r>
              <a:rPr lang="sv-SE" dirty="0">
                <a:solidFill>
                  <a:srgbClr val="222222"/>
                </a:solidFill>
                <a:latin typeface="Newsreader 60pt"/>
              </a:rPr>
              <a:t>HUSHÅLLS</a:t>
            </a:r>
            <a:r>
              <a:rPr lang="sv-SE" b="1" i="0" dirty="0">
                <a:solidFill>
                  <a:srgbClr val="222222"/>
                </a:solidFill>
                <a:effectLst/>
                <a:latin typeface="Newsreader 60pt"/>
              </a:rPr>
              <a:t>EKONOMIN</a:t>
            </a: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642516"/>
            <a:ext cx="5118100" cy="4351338"/>
          </a:xfrm>
        </p:spPr>
        <p:txBody>
          <a:bodyPr>
            <a:normAutofit/>
          </a:bodyPr>
          <a:lstStyle/>
          <a:p>
            <a:pPr>
              <a:lnSpc>
                <a:spcPct val="100000"/>
              </a:lnSpc>
            </a:pPr>
            <a:r>
              <a:rPr lang="sv-SE" sz="2000" dirty="0"/>
              <a:t>Kvinnor har mindre kunskap och sämre självförtroende än män när det gäller ekonomi. Många anser att ekonomi i första hand är ett område för män. </a:t>
            </a:r>
          </a:p>
          <a:p>
            <a:pPr>
              <a:lnSpc>
                <a:spcPct val="100000"/>
              </a:lnSpc>
            </a:pPr>
            <a:r>
              <a:rPr lang="sv-SE" sz="2000" dirty="0"/>
              <a:t>Efter en skilsmässa eller när mannen har avlidit har väldigt många svårt att ställa om.</a:t>
            </a:r>
          </a:p>
          <a:p>
            <a:pPr>
              <a:lnSpc>
                <a:spcPct val="100000"/>
              </a:lnSpc>
            </a:pPr>
            <a:r>
              <a:rPr lang="sv-SE" sz="2000" dirty="0"/>
              <a:t>Kvinnor betalar ofta hälften av alla kostnader trots att hon tjänar mindre än mannen. Mindre pengar leder till mindre sparutrymme.</a:t>
            </a:r>
          </a:p>
          <a:p>
            <a:pPr>
              <a:lnSpc>
                <a:spcPct val="100000"/>
              </a:lnSpc>
            </a:pPr>
            <a:r>
              <a:rPr lang="sv-SE" sz="2000" dirty="0"/>
              <a:t>Tjänstepension och den allmänna pensionen ingår ej i bodelning.</a:t>
            </a: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463"/>
            <a:ext cx="2114806" cy="257369"/>
          </a:xfrm>
        </p:spPr>
        <p:txBody>
          <a:bodyPr wrap="none">
            <a:spAutoFit/>
          </a:bodyPr>
          <a:lstStyle/>
          <a:p>
            <a:r>
              <a:rPr lang="sv-SE" dirty="0"/>
              <a:t>JÄMSTÄLLDHET BÖRJAR I PLÅNBOKEN</a:t>
            </a:r>
          </a:p>
        </p:txBody>
      </p:sp>
      <p:sp>
        <p:nvSpPr>
          <p:cNvPr id="9" name="Rektangel 8">
            <a:extLst>
              <a:ext uri="{FF2B5EF4-FFF2-40B4-BE49-F238E27FC236}">
                <a16:creationId xmlns:a16="http://schemas.microsoft.com/office/drawing/2014/main" id="{B49A92E3-15BA-8C55-D43D-707ABDB15220}"/>
              </a:ext>
            </a:extLst>
          </p:cNvPr>
          <p:cNvSpPr/>
          <p:nvPr/>
        </p:nvSpPr>
        <p:spPr>
          <a:xfrm>
            <a:off x="5546690" y="6636832"/>
            <a:ext cx="994787" cy="145805"/>
          </a:xfrm>
          <a:prstGeom prst="rect">
            <a:avLst/>
          </a:prstGeom>
          <a:solidFill>
            <a:srgbClr val="F1F0ED"/>
          </a:solidFill>
          <a:ln>
            <a:solidFill>
              <a:srgbClr val="F1F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1592D31A-1545-68FA-DC70-B76858136465}"/>
              </a:ext>
            </a:extLst>
          </p:cNvPr>
          <p:cNvSpPr txBox="1"/>
          <p:nvPr/>
        </p:nvSpPr>
        <p:spPr>
          <a:xfrm>
            <a:off x="8982762" y="6467523"/>
            <a:ext cx="4586397" cy="242211"/>
          </a:xfrm>
          <a:prstGeom prst="rect">
            <a:avLst/>
          </a:prstGeom>
          <a:noFill/>
        </p:spPr>
        <p:txBody>
          <a:bodyPr wrap="square" lIns="0" tIns="0" rIns="0" bIns="0" rtlCol="0">
            <a:noAutofit/>
          </a:bodyPr>
          <a:lstStyle/>
          <a:p>
            <a:r>
              <a:rPr lang="sv-SE" sz="1100" i="1" dirty="0">
                <a:solidFill>
                  <a:srgbClr val="000000"/>
                </a:solidFill>
              </a:rPr>
              <a:t>Källa: </a:t>
            </a:r>
            <a:r>
              <a:rPr lang="sv-SE" sz="1100" i="1" dirty="0">
                <a:solidFill>
                  <a:srgbClr val="000000"/>
                </a:solidFill>
                <a:cs typeface="Times New Roman" panose="02020603050405020304" pitchFamily="18" charset="0"/>
              </a:rPr>
              <a:t>S</a:t>
            </a:r>
            <a:r>
              <a:rPr lang="sv-SE" sz="1100" dirty="0">
                <a:effectLst/>
                <a:ea typeface="Calibri" panose="020F0502020204030204" pitchFamily="34" charset="0"/>
                <a:cs typeface="Times New Roman" panose="02020603050405020304" pitchFamily="18" charset="0"/>
              </a:rPr>
              <a:t>tudie gjord vid Linköpings universitet. </a:t>
            </a:r>
            <a:endParaRPr lang="sv-SE" sz="1100" dirty="0">
              <a:effectLst/>
              <a:ea typeface="Calibri" panose="020F0502020204030204" pitchFamily="34" charset="0"/>
            </a:endParaRPr>
          </a:p>
          <a:p>
            <a:r>
              <a:rPr lang="sv-SE" sz="1100" dirty="0"/>
              <a:t>. </a:t>
            </a:r>
            <a:endParaRPr lang="sv-SE" sz="1100" i="1" dirty="0">
              <a:solidFill>
                <a:srgbClr val="000000"/>
              </a:solidFill>
            </a:endParaRPr>
          </a:p>
        </p:txBody>
      </p:sp>
      <p:pic>
        <p:nvPicPr>
          <p:cNvPr id="15" name="Platshållare för bild 14" descr="En bild som visar text, person, klädsel, kontorsvaror  Automatiskt genererad beskrivning">
            <a:extLst>
              <a:ext uri="{FF2B5EF4-FFF2-40B4-BE49-F238E27FC236}">
                <a16:creationId xmlns:a16="http://schemas.microsoft.com/office/drawing/2014/main" id="{F5DE9279-75B0-3DCC-BC89-54A62A3DA4B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l="1968" r="1968"/>
          <a:stretch>
            <a:fillRect/>
          </a:stretch>
        </p:blipFill>
        <p:spPr/>
      </p:pic>
    </p:spTree>
    <p:extLst>
      <p:ext uri="{BB962C8B-B14F-4D97-AF65-F5344CB8AC3E}">
        <p14:creationId xmlns:p14="http://schemas.microsoft.com/office/powerpoint/2010/main" val="2056346360"/>
      </p:ext>
    </p:extLst>
  </p:cSld>
  <p:clrMapOvr>
    <a:masterClrMapping/>
  </p:clrMapOvr>
</p:sld>
</file>

<file path=ppt/theme/theme1.xml><?xml version="1.0" encoding="utf-8"?>
<a:theme xmlns:a="http://schemas.openxmlformats.org/drawingml/2006/main" name="familjejuridik">
  <a:themeElements>
    <a:clrScheme name="spara, investera &amp; låna">
      <a:dk1>
        <a:srgbClr val="000000"/>
      </a:dk1>
      <a:lt1>
        <a:srgbClr val="FFFFFF"/>
      </a:lt1>
      <a:dk2>
        <a:srgbClr val="44546A"/>
      </a:dk2>
      <a:lt2>
        <a:srgbClr val="E7E6E6"/>
      </a:lt2>
      <a:accent1>
        <a:srgbClr val="DB9A3C"/>
      </a:accent1>
      <a:accent2>
        <a:srgbClr val="F1C522"/>
      </a:accent2>
      <a:accent3>
        <a:srgbClr val="A5A5A5"/>
      </a:accent3>
      <a:accent4>
        <a:srgbClr val="DD4E3E"/>
      </a:accent4>
      <a:accent5>
        <a:srgbClr val="B60702"/>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701A5BD7-0668-AC4B-85FF-46745B75A4EA}" vid="{66106481-DA0C-B845-98E6-4F313E50952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FIIN0056 PPT_mall_spara_investera_la¦èna</Template>
  <TotalTime>6725</TotalTime>
  <Words>1965</Words>
  <Application>Microsoft Office PowerPoint</Application>
  <PresentationFormat>Bredbild</PresentationFormat>
  <Paragraphs>288</Paragraphs>
  <Slides>19</Slides>
  <Notes>17</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19</vt:i4>
      </vt:variant>
    </vt:vector>
  </HeadingPairs>
  <TitlesOfParts>
    <vt:vector size="25" baseType="lpstr">
      <vt:lpstr>Arial</vt:lpstr>
      <vt:lpstr>Arial Narrow</vt:lpstr>
      <vt:lpstr>Calibri</vt:lpstr>
      <vt:lpstr>Newsreader</vt:lpstr>
      <vt:lpstr>Newsreader 60pt</vt:lpstr>
      <vt:lpstr>familjejuridik</vt:lpstr>
      <vt:lpstr>JÄMSTÄLLDHET BÖRJAR  I PLÅNBOKEN</vt:lpstr>
      <vt:lpstr>ÅR 2072 KOMMER ÅRSINKOMSTERNA VARA LIKA</vt:lpstr>
      <vt:lpstr>EKONOMISK JÄMSTÄLLDHET</vt:lpstr>
      <vt:lpstr>LÄGRE LIVSINKOMST LEDER TILL OJÄMSTÄLLD PENSION</vt:lpstr>
      <vt:lpstr>I väntan på ett jämställt samhälle  så kan du fokusera på det  du själv kan påverka.</vt:lpstr>
      <vt:lpstr>ÅNGEST ELLER STOLTHET ÖVER SPARANDET?</vt:lpstr>
      <vt:lpstr>VAD ÄR EGENTLIGEN EN TRYGG PRIVATEKONOMI?</vt:lpstr>
      <vt:lpstr>VÅGA PRATA PENGAR!</vt:lpstr>
      <vt:lpstr>MÄNNEN HÅLLER OFTAST  I HUSHÅLLSEKONOMIN</vt:lpstr>
      <vt:lpstr>VAD SKA VI PRATA OM DÅ?</vt:lpstr>
      <vt:lpstr>VÅGA PRIORITERA RÄTT! </vt:lpstr>
      <vt:lpstr>KVINNOR SPARAR GENERELLT MED LÄGRE RISK</vt:lpstr>
      <vt:lpstr>VALFRIHET ATT LEVA DET LIV MAN VILL</vt:lpstr>
      <vt:lpstr>SKILSMÄSSOR BLAND ÄLDRE HAR ÖKAT REJÄLT   På 20 år har antalet skilsmässor bland personer över 65 år nästan tredubblats (170 procent).  Det är ofta fler kvinnor än män som når en hög ålder. Man ser även att av de som har det lite tuffare som pensionär så är det oftast frånskilda kvinnor.  </vt:lpstr>
      <vt:lpstr>SÅ BLIR SINGELPENSIONÄRENS EKONOMI</vt:lpstr>
      <vt:lpstr>SÅ BLIR SAMBOPENSIONÄRENS EKONOMI</vt:lpstr>
      <vt:lpstr>VAD GER HÖGRE PENSION  EFTER ARBETSLIVET?</vt:lpstr>
      <vt:lpstr>DET VIKTIGASTE ATT TA MED SIG:</vt:lpstr>
      <vt:lpstr>Tack för i dag!</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Jämställdhet börjar i plånboken</dc:title>
  <dc:creator>Niklas Uppenberg</dc:creator>
  <cp:lastModifiedBy>Vanda Brandt</cp:lastModifiedBy>
  <cp:revision>44</cp:revision>
  <dcterms:created xsi:type="dcterms:W3CDTF">2023-01-27T14:08:54Z</dcterms:created>
  <dcterms:modified xsi:type="dcterms:W3CDTF">2024-02-01T12:34:14Z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125809-f7f8-456f-9019-c72184f8814c_Enabled">
    <vt:lpwstr>true</vt:lpwstr>
  </property>
  <property fmtid="{D5CDD505-2E9C-101B-9397-08002B2CF9AE}" pid="3" name="MSIP_Label_5a125809-f7f8-456f-9019-c72184f8814c_SetDate">
    <vt:lpwstr>2024-01-25T12:46:58Z</vt:lpwstr>
  </property>
  <property fmtid="{D5CDD505-2E9C-101B-9397-08002B2CF9AE}" pid="4" name="MSIP_Label_5a125809-f7f8-456f-9019-c72184f8814c_Method">
    <vt:lpwstr>Privileged</vt:lpwstr>
  </property>
  <property fmtid="{D5CDD505-2E9C-101B-9397-08002B2CF9AE}" pid="5" name="MSIP_Label_5a125809-f7f8-456f-9019-c72184f8814c_Name">
    <vt:lpwstr>Publik</vt:lpwstr>
  </property>
  <property fmtid="{D5CDD505-2E9C-101B-9397-08002B2CF9AE}" pid="6" name="MSIP_Label_5a125809-f7f8-456f-9019-c72184f8814c_SiteId">
    <vt:lpwstr>1e4e7cc6-7b26-46be-915e-cd1c8633e92f</vt:lpwstr>
  </property>
  <property fmtid="{D5CDD505-2E9C-101B-9397-08002B2CF9AE}" pid="7" name="MSIP_Label_5a125809-f7f8-456f-9019-c72184f8814c_ActionId">
    <vt:lpwstr>6b28cc12-ebce-4795-a842-f33f9eb6c906</vt:lpwstr>
  </property>
  <property fmtid="{D5CDD505-2E9C-101B-9397-08002B2CF9AE}" pid="8" name="MSIP_Label_5a125809-f7f8-456f-9019-c72184f8814c_ContentBits">
    <vt:lpwstr>2</vt:lpwstr>
  </property>
</Properties>
</file>