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63" r:id="rId5"/>
    <p:sldId id="289" r:id="rId6"/>
    <p:sldId id="304" r:id="rId7"/>
    <p:sldId id="293" r:id="rId8"/>
    <p:sldId id="298" r:id="rId9"/>
    <p:sldId id="294" r:id="rId10"/>
    <p:sldId id="292" r:id="rId11"/>
    <p:sldId id="299" r:id="rId12"/>
    <p:sldId id="295" r:id="rId13"/>
    <p:sldId id="296" r:id="rId14"/>
    <p:sldId id="272" r:id="rId15"/>
    <p:sldId id="301" r:id="rId16"/>
    <p:sldId id="300"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056"/>
    <a:srgbClr val="DB9B3D"/>
    <a:srgbClr val="F5D162"/>
    <a:srgbClr val="E05040"/>
    <a:srgbClr val="E37D61"/>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66" autoAdjust="0"/>
    <p:restoredTop sz="74240" autoAdjust="0"/>
  </p:normalViewPr>
  <p:slideViewPr>
    <p:cSldViewPr snapToGrid="0" showGuides="1">
      <p:cViewPr varScale="1">
        <p:scale>
          <a:sx n="63" d="100"/>
          <a:sy n="63" d="100"/>
        </p:scale>
        <p:origin x="1886" y="67"/>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strRef>
              <c:f>Blad1!$C$1</c:f>
              <c:strCache>
                <c:ptCount val="1"/>
                <c:pt idx="0">
                  <c:v>Sparat kapital</c:v>
                </c:pt>
              </c:strCache>
            </c:strRef>
          </c:tx>
          <c:spPr>
            <a:solidFill>
              <a:schemeClr val="accent2"/>
            </a:solidFill>
            <a:ln>
              <a:noFill/>
            </a:ln>
            <a:effectLst/>
          </c:spPr>
          <c:invertIfNegative val="0"/>
          <c:val>
            <c:numRef>
              <c:f>Blad1!$C$2:$C$41</c:f>
              <c:numCache>
                <c:formatCode>0.00</c:formatCode>
                <c:ptCount val="40"/>
                <c:pt idx="0">
                  <c:v>6000</c:v>
                </c:pt>
                <c:pt idx="1">
                  <c:v>12000</c:v>
                </c:pt>
                <c:pt idx="2">
                  <c:v>18000</c:v>
                </c:pt>
                <c:pt idx="3">
                  <c:v>24000</c:v>
                </c:pt>
                <c:pt idx="4">
                  <c:v>30000</c:v>
                </c:pt>
                <c:pt idx="5">
                  <c:v>36000</c:v>
                </c:pt>
                <c:pt idx="6">
                  <c:v>42000</c:v>
                </c:pt>
                <c:pt idx="7">
                  <c:v>48000</c:v>
                </c:pt>
                <c:pt idx="8">
                  <c:v>54000</c:v>
                </c:pt>
                <c:pt idx="9">
                  <c:v>60000</c:v>
                </c:pt>
                <c:pt idx="10">
                  <c:v>66000</c:v>
                </c:pt>
                <c:pt idx="11">
                  <c:v>72000</c:v>
                </c:pt>
                <c:pt idx="12">
                  <c:v>78000</c:v>
                </c:pt>
                <c:pt idx="13">
                  <c:v>84000</c:v>
                </c:pt>
                <c:pt idx="14">
                  <c:v>90000</c:v>
                </c:pt>
                <c:pt idx="15">
                  <c:v>96000</c:v>
                </c:pt>
                <c:pt idx="16">
                  <c:v>102000</c:v>
                </c:pt>
                <c:pt idx="17">
                  <c:v>108000</c:v>
                </c:pt>
                <c:pt idx="18">
                  <c:v>114000</c:v>
                </c:pt>
                <c:pt idx="19">
                  <c:v>120000</c:v>
                </c:pt>
                <c:pt idx="20">
                  <c:v>126000</c:v>
                </c:pt>
                <c:pt idx="21">
                  <c:v>132000</c:v>
                </c:pt>
                <c:pt idx="22">
                  <c:v>138000</c:v>
                </c:pt>
                <c:pt idx="23">
                  <c:v>144000</c:v>
                </c:pt>
                <c:pt idx="24">
                  <c:v>150000</c:v>
                </c:pt>
                <c:pt idx="25">
                  <c:v>156000</c:v>
                </c:pt>
                <c:pt idx="26">
                  <c:v>162000</c:v>
                </c:pt>
                <c:pt idx="27">
                  <c:v>168000</c:v>
                </c:pt>
                <c:pt idx="28">
                  <c:v>174000</c:v>
                </c:pt>
                <c:pt idx="29">
                  <c:v>180000</c:v>
                </c:pt>
                <c:pt idx="30">
                  <c:v>186000</c:v>
                </c:pt>
                <c:pt idx="31">
                  <c:v>192000</c:v>
                </c:pt>
                <c:pt idx="32">
                  <c:v>198000</c:v>
                </c:pt>
                <c:pt idx="33">
                  <c:v>204000</c:v>
                </c:pt>
                <c:pt idx="34">
                  <c:v>210000</c:v>
                </c:pt>
                <c:pt idx="35">
                  <c:v>216000</c:v>
                </c:pt>
                <c:pt idx="36">
                  <c:v>222000</c:v>
                </c:pt>
                <c:pt idx="37">
                  <c:v>228000</c:v>
                </c:pt>
                <c:pt idx="38">
                  <c:v>234000</c:v>
                </c:pt>
                <c:pt idx="39">
                  <c:v>240000</c:v>
                </c:pt>
              </c:numCache>
            </c:numRef>
          </c:val>
          <c:extLst>
            <c:ext xmlns:c16="http://schemas.microsoft.com/office/drawing/2014/chart" uri="{C3380CC4-5D6E-409C-BE32-E72D297353CC}">
              <c16:uniqueId val="{00000000-2C07-47FA-83DE-AE5DCF5F66B1}"/>
            </c:ext>
          </c:extLst>
        </c:ser>
        <c:ser>
          <c:idx val="0"/>
          <c:order val="1"/>
          <c:tx>
            <c:strRef>
              <c:f>Blad1!$B$1</c:f>
              <c:strCache>
                <c:ptCount val="1"/>
                <c:pt idx="0">
                  <c:v>Avkastning</c:v>
                </c:pt>
              </c:strCache>
            </c:strRef>
          </c:tx>
          <c:spPr>
            <a:solidFill>
              <a:schemeClr val="accent1"/>
            </a:solidFill>
            <a:ln>
              <a:noFill/>
            </a:ln>
            <a:effectLst/>
          </c:spPr>
          <c:invertIfNegative val="0"/>
          <c:val>
            <c:numRef>
              <c:f>Blad1!$B$2:$B$41</c:f>
              <c:numCache>
                <c:formatCode>0.00</c:formatCode>
                <c:ptCount val="40"/>
                <c:pt idx="0">
                  <c:v>190</c:v>
                </c:pt>
                <c:pt idx="1">
                  <c:v>813</c:v>
                </c:pt>
                <c:pt idx="2">
                  <c:v>1900</c:v>
                </c:pt>
                <c:pt idx="3">
                  <c:v>3483</c:v>
                </c:pt>
                <c:pt idx="4">
                  <c:v>5597</c:v>
                </c:pt>
                <c:pt idx="5">
                  <c:v>8279</c:v>
                </c:pt>
                <c:pt idx="6">
                  <c:v>11569</c:v>
                </c:pt>
                <c:pt idx="7">
                  <c:v>15509</c:v>
                </c:pt>
                <c:pt idx="8">
                  <c:v>20145</c:v>
                </c:pt>
                <c:pt idx="9">
                  <c:v>25525</c:v>
                </c:pt>
                <c:pt idx="10">
                  <c:v>31702</c:v>
                </c:pt>
                <c:pt idx="11">
                  <c:v>38732</c:v>
                </c:pt>
                <c:pt idx="12">
                  <c:v>46673</c:v>
                </c:pt>
                <c:pt idx="13">
                  <c:v>55590</c:v>
                </c:pt>
                <c:pt idx="14">
                  <c:v>65552</c:v>
                </c:pt>
                <c:pt idx="15">
                  <c:v>76631</c:v>
                </c:pt>
                <c:pt idx="16">
                  <c:v>88905</c:v>
                </c:pt>
                <c:pt idx="17">
                  <c:v>102459</c:v>
                </c:pt>
                <c:pt idx="18">
                  <c:v>117381</c:v>
                </c:pt>
                <c:pt idx="19">
                  <c:v>133768</c:v>
                </c:pt>
                <c:pt idx="20">
                  <c:v>151722</c:v>
                </c:pt>
                <c:pt idx="21">
                  <c:v>171352</c:v>
                </c:pt>
                <c:pt idx="22">
                  <c:v>192777</c:v>
                </c:pt>
                <c:pt idx="23">
                  <c:v>216122</c:v>
                </c:pt>
                <c:pt idx="24">
                  <c:v>241520</c:v>
                </c:pt>
                <c:pt idx="25">
                  <c:v>269117</c:v>
                </c:pt>
                <c:pt idx="26">
                  <c:v>299065</c:v>
                </c:pt>
                <c:pt idx="27">
                  <c:v>331530</c:v>
                </c:pt>
                <c:pt idx="28">
                  <c:v>366687</c:v>
                </c:pt>
                <c:pt idx="29">
                  <c:v>404726</c:v>
                </c:pt>
                <c:pt idx="30">
                  <c:v>445847</c:v>
                </c:pt>
                <c:pt idx="31">
                  <c:v>490266</c:v>
                </c:pt>
                <c:pt idx="32">
                  <c:v>538215</c:v>
                </c:pt>
                <c:pt idx="33">
                  <c:v>589940</c:v>
                </c:pt>
                <c:pt idx="34">
                  <c:v>645706</c:v>
                </c:pt>
                <c:pt idx="35">
                  <c:v>705796</c:v>
                </c:pt>
                <c:pt idx="36">
                  <c:v>770512</c:v>
                </c:pt>
                <c:pt idx="37">
                  <c:v>840178</c:v>
                </c:pt>
                <c:pt idx="38">
                  <c:v>915140</c:v>
                </c:pt>
                <c:pt idx="39">
                  <c:v>995771</c:v>
                </c:pt>
              </c:numCache>
            </c:numRef>
          </c:val>
          <c:extLst>
            <c:ext xmlns:c16="http://schemas.microsoft.com/office/drawing/2014/chart" uri="{C3380CC4-5D6E-409C-BE32-E72D297353CC}">
              <c16:uniqueId val="{00000001-2C07-47FA-83DE-AE5DCF5F66B1}"/>
            </c:ext>
          </c:extLst>
        </c:ser>
        <c:dLbls>
          <c:showLegendKey val="0"/>
          <c:showVal val="0"/>
          <c:showCatName val="0"/>
          <c:showSerName val="0"/>
          <c:showPercent val="0"/>
          <c:showBubbleSize val="0"/>
        </c:dLbls>
        <c:gapWidth val="150"/>
        <c:overlap val="100"/>
        <c:axId val="1114671152"/>
        <c:axId val="1114671480"/>
      </c:barChart>
      <c:catAx>
        <c:axId val="1114671152"/>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480"/>
        <c:crosses val="autoZero"/>
        <c:auto val="1"/>
        <c:lblAlgn val="ctr"/>
        <c:lblOffset val="100"/>
        <c:noMultiLvlLbl val="0"/>
      </c:catAx>
      <c:valAx>
        <c:axId val="1114671480"/>
        <c:scaling>
          <c:orientation val="minMax"/>
          <c:max val="130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8100" cap="rnd">
              <a:solidFill>
                <a:schemeClr val="accent6"/>
              </a:solidFill>
              <a:round/>
            </a:ln>
            <a:effectLst/>
          </c:spPr>
          <c:marker>
            <c:symbol val="none"/>
          </c:marker>
          <c:dPt>
            <c:idx val="0"/>
            <c:marker>
              <c:symbol val="none"/>
            </c:marker>
            <c:bubble3D val="0"/>
            <c:extLst>
              <c:ext xmlns:c16="http://schemas.microsoft.com/office/drawing/2014/chart" uri="{C3380CC4-5D6E-409C-BE32-E72D297353CC}">
                <c16:uniqueId val="{00000000-EC18-4034-8FF3-2293F312FB08}"/>
              </c:ext>
            </c:extLst>
          </c:dPt>
          <c:dPt>
            <c:idx val="1"/>
            <c:marker>
              <c:symbol val="diamond"/>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1-EC18-4034-8FF3-2293F312FB08}"/>
              </c:ext>
            </c:extLst>
          </c:dPt>
          <c:dPt>
            <c:idx val="7"/>
            <c:marker>
              <c:symbol val="none"/>
            </c:marker>
            <c:bubble3D val="0"/>
            <c:extLst>
              <c:ext xmlns:c16="http://schemas.microsoft.com/office/drawing/2014/chart" uri="{C3380CC4-5D6E-409C-BE32-E72D297353CC}">
                <c16:uniqueId val="{00000002-EC18-4034-8FF3-2293F312FB08}"/>
              </c:ext>
            </c:extLst>
          </c:dPt>
          <c:dPt>
            <c:idx val="8"/>
            <c:marker>
              <c:symbol val="diamond"/>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3-EC18-4034-8FF3-2293F312FB08}"/>
              </c:ext>
            </c:extLst>
          </c:dPt>
          <c:dPt>
            <c:idx val="10"/>
            <c:marker>
              <c:symbol val="none"/>
            </c:marker>
            <c:bubble3D val="0"/>
            <c:extLst>
              <c:ext xmlns:c16="http://schemas.microsoft.com/office/drawing/2014/chart" uri="{C3380CC4-5D6E-409C-BE32-E72D297353CC}">
                <c16:uniqueId val="{00000004-EC18-4034-8FF3-2293F312FB08}"/>
              </c:ext>
            </c:extLst>
          </c:dPt>
          <c:dPt>
            <c:idx val="12"/>
            <c:marker>
              <c:symbol val="diamond"/>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5-EC18-4034-8FF3-2293F312FB08}"/>
              </c:ext>
            </c:extLst>
          </c:dPt>
          <c:dPt>
            <c:idx val="18"/>
            <c:marker>
              <c:symbol val="none"/>
            </c:marker>
            <c:bubble3D val="0"/>
            <c:extLst>
              <c:ext xmlns:c16="http://schemas.microsoft.com/office/drawing/2014/chart" uri="{C3380CC4-5D6E-409C-BE32-E72D297353CC}">
                <c16:uniqueId val="{00000006-EC18-4034-8FF3-2293F312FB08}"/>
              </c:ext>
            </c:extLst>
          </c:dPt>
          <c:dPt>
            <c:idx val="21"/>
            <c:marker>
              <c:symbol val="diamond"/>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7-EC18-4034-8FF3-2293F312FB08}"/>
              </c:ext>
            </c:extLst>
          </c:dPt>
          <c:cat>
            <c:numRef>
              <c:f>Ekonomifakta!$A$3:$A$26</c:f>
              <c:numCache>
                <c:formatCode>m/d/yyyy</c:formatCode>
                <c:ptCount val="24"/>
                <c:pt idx="0">
                  <c:v>44927</c:v>
                </c:pt>
                <c:pt idx="1">
                  <c:v>44941</c:v>
                </c:pt>
                <c:pt idx="2">
                  <c:v>44958</c:v>
                </c:pt>
                <c:pt idx="3">
                  <c:v>44972</c:v>
                </c:pt>
                <c:pt idx="4">
                  <c:v>44986</c:v>
                </c:pt>
                <c:pt idx="5">
                  <c:v>45000</c:v>
                </c:pt>
                <c:pt idx="6">
                  <c:v>45017</c:v>
                </c:pt>
                <c:pt idx="7">
                  <c:v>45031</c:v>
                </c:pt>
                <c:pt idx="8">
                  <c:v>45047</c:v>
                </c:pt>
                <c:pt idx="9">
                  <c:v>45061</c:v>
                </c:pt>
                <c:pt idx="10">
                  <c:v>45078</c:v>
                </c:pt>
                <c:pt idx="11">
                  <c:v>45092</c:v>
                </c:pt>
                <c:pt idx="12">
                  <c:v>45108</c:v>
                </c:pt>
                <c:pt idx="13">
                  <c:v>45122</c:v>
                </c:pt>
                <c:pt idx="14">
                  <c:v>45139</c:v>
                </c:pt>
                <c:pt idx="15">
                  <c:v>45153</c:v>
                </c:pt>
                <c:pt idx="16">
                  <c:v>45170</c:v>
                </c:pt>
                <c:pt idx="17">
                  <c:v>45184</c:v>
                </c:pt>
                <c:pt idx="18">
                  <c:v>45200</c:v>
                </c:pt>
                <c:pt idx="19">
                  <c:v>45214</c:v>
                </c:pt>
                <c:pt idx="20">
                  <c:v>45231</c:v>
                </c:pt>
                <c:pt idx="21">
                  <c:v>45245</c:v>
                </c:pt>
                <c:pt idx="22">
                  <c:v>45261</c:v>
                </c:pt>
                <c:pt idx="23">
                  <c:v>45275</c:v>
                </c:pt>
              </c:numCache>
            </c:numRef>
          </c:cat>
          <c:val>
            <c:numRef>
              <c:f>Ekonomifakta!$B$3:$B$26</c:f>
              <c:numCache>
                <c:formatCode>0.00</c:formatCode>
                <c:ptCount val="24"/>
                <c:pt idx="0">
                  <c:v>100</c:v>
                </c:pt>
                <c:pt idx="1">
                  <c:v>107</c:v>
                </c:pt>
                <c:pt idx="2">
                  <c:v>105</c:v>
                </c:pt>
                <c:pt idx="3">
                  <c:v>95</c:v>
                </c:pt>
                <c:pt idx="4">
                  <c:v>92</c:v>
                </c:pt>
                <c:pt idx="5">
                  <c:v>85</c:v>
                </c:pt>
                <c:pt idx="6">
                  <c:v>80</c:v>
                </c:pt>
                <c:pt idx="7">
                  <c:v>74</c:v>
                </c:pt>
                <c:pt idx="8">
                  <c:v>77</c:v>
                </c:pt>
                <c:pt idx="9">
                  <c:v>75</c:v>
                </c:pt>
                <c:pt idx="10">
                  <c:v>70</c:v>
                </c:pt>
                <c:pt idx="11">
                  <c:v>77</c:v>
                </c:pt>
                <c:pt idx="12">
                  <c:v>71</c:v>
                </c:pt>
                <c:pt idx="13">
                  <c:v>73</c:v>
                </c:pt>
                <c:pt idx="14">
                  <c:v>70</c:v>
                </c:pt>
                <c:pt idx="15">
                  <c:v>75</c:v>
                </c:pt>
                <c:pt idx="16">
                  <c:v>77</c:v>
                </c:pt>
                <c:pt idx="17">
                  <c:v>80</c:v>
                </c:pt>
                <c:pt idx="18">
                  <c:v>87</c:v>
                </c:pt>
                <c:pt idx="19">
                  <c:v>89</c:v>
                </c:pt>
                <c:pt idx="20">
                  <c:v>92</c:v>
                </c:pt>
                <c:pt idx="21">
                  <c:v>93</c:v>
                </c:pt>
                <c:pt idx="22">
                  <c:v>95</c:v>
                </c:pt>
                <c:pt idx="23">
                  <c:v>98</c:v>
                </c:pt>
              </c:numCache>
            </c:numRef>
          </c:val>
          <c:smooth val="0"/>
          <c:extLst>
            <c:ext xmlns:c16="http://schemas.microsoft.com/office/drawing/2014/chart" uri="{C3380CC4-5D6E-409C-BE32-E72D297353CC}">
              <c16:uniqueId val="{00000008-EC18-4034-8FF3-2293F312FB08}"/>
            </c:ext>
          </c:extLst>
        </c:ser>
        <c:dLbls>
          <c:showLegendKey val="0"/>
          <c:showVal val="0"/>
          <c:showCatName val="0"/>
          <c:showSerName val="0"/>
          <c:showPercent val="0"/>
          <c:showBubbleSize val="0"/>
        </c:dLbls>
        <c:smooth val="0"/>
        <c:axId val="1602118144"/>
        <c:axId val="936868416"/>
      </c:lineChart>
      <c:dateAx>
        <c:axId val="16021181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36868416"/>
        <c:crosses val="autoZero"/>
        <c:auto val="1"/>
        <c:lblOffset val="100"/>
        <c:baseTimeUnit val="days"/>
      </c:dateAx>
      <c:valAx>
        <c:axId val="936868416"/>
        <c:scaling>
          <c:orientation val="minMax"/>
          <c:max val="110"/>
          <c:min val="6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02118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0.14245</cdr:x>
      <cdr:y>0.06353</cdr:y>
    </cdr:from>
    <cdr:to>
      <cdr:x>0.21117</cdr:x>
      <cdr:y>0.11062</cdr:y>
    </cdr:to>
    <cdr:sp macro="" textlink="">
      <cdr:nvSpPr>
        <cdr:cNvPr id="2" name="textruta 1">
          <a:extLst xmlns:a="http://schemas.openxmlformats.org/drawingml/2006/main">
            <a:ext uri="{FF2B5EF4-FFF2-40B4-BE49-F238E27FC236}">
              <a16:creationId xmlns:a16="http://schemas.microsoft.com/office/drawing/2014/main" id="{5C401648-38E1-DFDE-E5E7-FBEA5D64A0FF}"/>
            </a:ext>
          </a:extLst>
        </cdr:cNvPr>
        <cdr:cNvSpPr txBox="1"/>
      </cdr:nvSpPr>
      <cdr:spPr>
        <a:xfrm xmlns:a="http://schemas.openxmlformats.org/drawingml/2006/main">
          <a:off x="1325507" y="386329"/>
          <a:ext cx="639440" cy="2864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sv-SE" sz="1100"/>
        </a:p>
      </cdr:txBody>
    </cdr:sp>
  </cdr:relSizeAnchor>
  <cdr:relSizeAnchor xmlns:cdr="http://schemas.openxmlformats.org/drawingml/2006/chartDrawing">
    <cdr:from>
      <cdr:x>0.13307</cdr:x>
      <cdr:y>0.02489</cdr:y>
    </cdr:from>
    <cdr:to>
      <cdr:x>0.34621</cdr:x>
      <cdr:y>0.11137</cdr:y>
    </cdr:to>
    <cdr:sp macro="" textlink="">
      <cdr:nvSpPr>
        <cdr:cNvPr id="3" name="textruta 2">
          <a:extLst xmlns:a="http://schemas.openxmlformats.org/drawingml/2006/main">
            <a:ext uri="{FF2B5EF4-FFF2-40B4-BE49-F238E27FC236}">
              <a16:creationId xmlns:a16="http://schemas.microsoft.com/office/drawing/2014/main" id="{82FF67E5-336F-07D0-9272-4B504DCE995D}"/>
            </a:ext>
          </a:extLst>
        </cdr:cNvPr>
        <cdr:cNvSpPr txBox="1"/>
      </cdr:nvSpPr>
      <cdr:spPr>
        <a:xfrm xmlns:a="http://schemas.openxmlformats.org/drawingml/2006/main">
          <a:off x="800796" y="128022"/>
          <a:ext cx="1282605" cy="4448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a:t>Köpkurs:</a:t>
          </a:r>
          <a:r>
            <a:rPr lang="sv-SE" sz="1100" baseline="0" dirty="0"/>
            <a:t> 107</a:t>
          </a:r>
        </a:p>
        <a:p xmlns:a="http://schemas.openxmlformats.org/drawingml/2006/main">
          <a:r>
            <a:rPr lang="sv-SE" sz="1100" baseline="0" dirty="0"/>
            <a:t>Snittkurs: 107</a:t>
          </a:r>
          <a:endParaRPr lang="sv-SE" sz="1100" dirty="0"/>
        </a:p>
      </cdr:txBody>
    </cdr:sp>
  </cdr:relSizeAnchor>
  <cdr:relSizeAnchor xmlns:cdr="http://schemas.openxmlformats.org/drawingml/2006/chartDrawing">
    <cdr:from>
      <cdr:x>0.37096</cdr:x>
      <cdr:y>0.56418</cdr:y>
    </cdr:from>
    <cdr:to>
      <cdr:x>0.52392</cdr:x>
      <cdr:y>0.64632</cdr:y>
    </cdr:to>
    <cdr:sp macro="" textlink="">
      <cdr:nvSpPr>
        <cdr:cNvPr id="4" name="textruta 1">
          <a:extLst xmlns:a="http://schemas.openxmlformats.org/drawingml/2006/main">
            <a:ext uri="{FF2B5EF4-FFF2-40B4-BE49-F238E27FC236}">
              <a16:creationId xmlns:a16="http://schemas.microsoft.com/office/drawing/2014/main" id="{6101888D-540D-9A9F-85D5-33EAAAEA416A}"/>
            </a:ext>
          </a:extLst>
        </cdr:cNvPr>
        <cdr:cNvSpPr txBox="1"/>
      </cdr:nvSpPr>
      <cdr:spPr>
        <a:xfrm xmlns:a="http://schemas.openxmlformats.org/drawingml/2006/main">
          <a:off x="2331583" y="3059966"/>
          <a:ext cx="961408" cy="4455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100" dirty="0"/>
            <a:t>Köpkurs:</a:t>
          </a:r>
          <a:r>
            <a:rPr lang="sv-SE" sz="1100" baseline="0" dirty="0"/>
            <a:t> 77</a:t>
          </a:r>
        </a:p>
        <a:p xmlns:a="http://schemas.openxmlformats.org/drawingml/2006/main">
          <a:r>
            <a:rPr lang="sv-SE" sz="1100" baseline="0" dirty="0"/>
            <a:t>Snittkurs: 92</a:t>
          </a:r>
          <a:endParaRPr lang="sv-SE" sz="1100" dirty="0"/>
        </a:p>
      </cdr:txBody>
    </cdr:sp>
  </cdr:relSizeAnchor>
  <cdr:relSizeAnchor xmlns:cdr="http://schemas.openxmlformats.org/drawingml/2006/chartDrawing">
    <cdr:from>
      <cdr:x>0.51586</cdr:x>
      <cdr:y>0.78626</cdr:y>
    </cdr:from>
    <cdr:to>
      <cdr:x>0.6763</cdr:x>
      <cdr:y>0.8684</cdr:y>
    </cdr:to>
    <cdr:sp macro="" textlink="">
      <cdr:nvSpPr>
        <cdr:cNvPr id="5" name="textruta 1">
          <a:extLst xmlns:a="http://schemas.openxmlformats.org/drawingml/2006/main">
            <a:ext uri="{FF2B5EF4-FFF2-40B4-BE49-F238E27FC236}">
              <a16:creationId xmlns:a16="http://schemas.microsoft.com/office/drawing/2014/main" id="{D81F1DF3-8A0C-4425-6A08-DF52EB9F2DD1}"/>
            </a:ext>
          </a:extLst>
        </cdr:cNvPr>
        <cdr:cNvSpPr txBox="1"/>
      </cdr:nvSpPr>
      <cdr:spPr>
        <a:xfrm xmlns:a="http://schemas.openxmlformats.org/drawingml/2006/main">
          <a:off x="3242349" y="4264505"/>
          <a:ext cx="1008376" cy="4455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100" dirty="0"/>
            <a:t>Köpkurs:</a:t>
          </a:r>
          <a:r>
            <a:rPr lang="sv-SE" sz="1100" baseline="0" dirty="0"/>
            <a:t> 71</a:t>
          </a:r>
        </a:p>
        <a:p xmlns:a="http://schemas.openxmlformats.org/drawingml/2006/main">
          <a:r>
            <a:rPr lang="sv-SE" sz="1100" baseline="0" dirty="0"/>
            <a:t>Snittkurs: 85</a:t>
          </a:r>
          <a:endParaRPr lang="sv-SE" sz="1100" dirty="0"/>
        </a:p>
      </cdr:txBody>
    </cdr:sp>
  </cdr:relSizeAnchor>
  <cdr:relSizeAnchor xmlns:cdr="http://schemas.openxmlformats.org/drawingml/2006/chartDrawing">
    <cdr:from>
      <cdr:x>0.74293</cdr:x>
      <cdr:y>0.2577</cdr:y>
    </cdr:from>
    <cdr:to>
      <cdr:x>0.931</cdr:x>
      <cdr:y>0.33985</cdr:y>
    </cdr:to>
    <cdr:sp macro="" textlink="">
      <cdr:nvSpPr>
        <cdr:cNvPr id="6" name="textruta 1">
          <a:extLst xmlns:a="http://schemas.openxmlformats.org/drawingml/2006/main">
            <a:ext uri="{FF2B5EF4-FFF2-40B4-BE49-F238E27FC236}">
              <a16:creationId xmlns:a16="http://schemas.microsoft.com/office/drawing/2014/main" id="{7DBBACEB-6B05-90DE-DBD9-BBE1BFBB90CF}"/>
            </a:ext>
          </a:extLst>
        </cdr:cNvPr>
        <cdr:cNvSpPr txBox="1"/>
      </cdr:nvSpPr>
      <cdr:spPr>
        <a:xfrm xmlns:a="http://schemas.openxmlformats.org/drawingml/2006/main">
          <a:off x="4470746" y="1325563"/>
          <a:ext cx="1131760" cy="4225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100" dirty="0"/>
            <a:t>Köpkurs:</a:t>
          </a:r>
          <a:r>
            <a:rPr lang="sv-SE" sz="1100" baseline="0" dirty="0"/>
            <a:t> 93</a:t>
          </a:r>
        </a:p>
        <a:p xmlns:a="http://schemas.openxmlformats.org/drawingml/2006/main">
          <a:r>
            <a:rPr lang="sv-SE" sz="1100" baseline="0" dirty="0"/>
            <a:t>Snittkurs: 87</a:t>
          </a:r>
          <a:endParaRPr lang="sv-S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2024-03-20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Syftet med presentationen är att gå igenom grunderna att känna till för att investera i värdepapper så som aktier och fonder. Dessa kan ha stor betydelse för valet av investering. Därför kommer vi att gå igenom dem i presentationen.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Givet att målgruppen för presentationen är äldre kommer visst fokus också läggas vid vad som kan vara bra att tänka på när pensionen närmar sig och det börjar bli dags att sälja av sitt långsiktiga sparande, och vad man kan tänka på om man ska spara till sina barnbarn.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Calibri" panose="020F0502020204030204" pitchFamily="34" charset="0"/>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402071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r>
              <a:rPr lang="sv-SE" b="1" dirty="0"/>
              <a:t>Hållbara investeringar - </a:t>
            </a:r>
            <a:r>
              <a:rPr lang="sv-SE" dirty="0"/>
              <a:t>Investeringar i sådant som du tror kan bidra till en bättre värld, till exempel bolag som tar hänsyn till mänskliga rättigheter eller miljön.</a:t>
            </a:r>
          </a:p>
          <a:p>
            <a:pPr marL="285750" indent="-285750">
              <a:buFont typeface="Arial" panose="020B0604020202020204" pitchFamily="34" charset="0"/>
              <a:buChar char="•"/>
            </a:pPr>
            <a:endParaRPr lang="sv-SE" b="1" dirty="0"/>
          </a:p>
          <a:p>
            <a:pPr marL="285750" indent="-285750">
              <a:buFont typeface="Arial" panose="020B0604020202020204" pitchFamily="34" charset="0"/>
              <a:buChar char="•"/>
            </a:pPr>
            <a:r>
              <a:rPr lang="sv-SE" b="1" dirty="0"/>
              <a:t>Jämställt investerande - </a:t>
            </a:r>
            <a:r>
              <a:rPr lang="sv-SE" dirty="0"/>
              <a:t>Investeringar i bolag som arbetar för ökad jämställdhet och har jämställda styrelser och kvinnor i ledande positioner.</a:t>
            </a:r>
          </a:p>
          <a:p>
            <a:pPr marL="285750" indent="-285750">
              <a:buFont typeface="Arial" panose="020B0604020202020204" pitchFamily="34" charset="0"/>
              <a:buChar char="•"/>
            </a:pPr>
            <a:endParaRPr lang="sv-SE" b="1" dirty="0"/>
          </a:p>
          <a:p>
            <a:pPr marL="285750" indent="-285750">
              <a:buFont typeface="Arial" panose="020B0604020202020204" pitchFamily="34" charset="0"/>
              <a:buChar char="•"/>
            </a:pPr>
            <a:r>
              <a:rPr lang="sv-SE" b="1" dirty="0"/>
              <a:t>Positiva vs. Negativa kriterier – </a:t>
            </a:r>
            <a:r>
              <a:rPr lang="sv-SE" dirty="0"/>
              <a:t>Du kan investera genom att </a:t>
            </a:r>
            <a:r>
              <a:rPr lang="sv-SE" i="1" u="sng" dirty="0"/>
              <a:t>välja</a:t>
            </a:r>
            <a:r>
              <a:rPr lang="sv-SE" i="1" dirty="0"/>
              <a:t> </a:t>
            </a:r>
            <a:r>
              <a:rPr lang="sv-SE" dirty="0"/>
              <a:t>positiva kriterier, eller genom att </a:t>
            </a:r>
            <a:r>
              <a:rPr lang="sv-SE" i="1" u="sng" dirty="0"/>
              <a:t>välja bort</a:t>
            </a:r>
            <a:r>
              <a:rPr lang="sv-SE" i="1" dirty="0"/>
              <a:t> </a:t>
            </a:r>
            <a:r>
              <a:rPr lang="sv-SE" dirty="0"/>
              <a:t>negativa kriterier.</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b="1" dirty="0"/>
              <a:t>Tänkt kritiskt även på det här området – </a:t>
            </a:r>
            <a:r>
              <a:rPr lang="sv-SE" b="0" dirty="0"/>
              <a:t>Regleringen kring hållbara investeringar håller fortfarande på att utformas. Bland annat vill man säkerställa att s.k. </a:t>
            </a:r>
            <a:r>
              <a:rPr lang="sv-SE" b="0" dirty="0" err="1"/>
              <a:t>greenwashing</a:t>
            </a:r>
            <a:r>
              <a:rPr lang="sv-SE" b="0" dirty="0"/>
              <a:t> undviks, dvs att produkter klassificeras som hållbara trots att de inte är det.</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3569441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2269564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347757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45146"/>
          </a:xfrm>
        </p:spPr>
        <p:txBody>
          <a:bodyPr/>
          <a:lstStyle/>
          <a:p>
            <a:pPr marL="228600" indent="-228600" algn="l">
              <a:buAutoNum type="arabicPeriod"/>
            </a:pPr>
            <a:r>
              <a:rPr lang="sv-SE" b="1" dirty="0"/>
              <a:t>Öppna ett investeringskonto: </a:t>
            </a:r>
            <a:r>
              <a:rPr lang="sv-SE" sz="1200" b="0" i="0" u="none" strike="noStrike" baseline="0" dirty="0">
                <a:latin typeface="Calibri" panose="020F0502020204030204" pitchFamily="34" charset="0"/>
              </a:rPr>
              <a:t>Kan göras hos din vanliga bank eller en </a:t>
            </a:r>
            <a:r>
              <a:rPr lang="sv-SE" sz="1200" b="0" i="0" u="none" strike="noStrike" baseline="0" dirty="0" err="1">
                <a:latin typeface="Calibri" panose="020F0502020204030204" pitchFamily="34" charset="0"/>
              </a:rPr>
              <a:t>nätbank</a:t>
            </a:r>
            <a:r>
              <a:rPr lang="sv-SE" sz="1200" b="0" i="0" u="none" strike="noStrike" baseline="0" dirty="0">
                <a:latin typeface="Calibri" panose="020F0502020204030204" pitchFamily="34" charset="0"/>
              </a:rPr>
              <a:t>. När kontot är öppnat gör du en vanlig banköverföring från ditt vanliga bankkonto till ditt spar- eller investeringssparkonto. Du kan också ha stående överföringar månadsvis.</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dirty="0"/>
              <a:t>Bestäm hur mycket du ska spara, och till vad: </a:t>
            </a:r>
            <a:r>
              <a:rPr lang="sv-SE" sz="1200" b="0" dirty="0"/>
              <a:t>Tänk på att det gör stor skillnad för din privatekonomi om du sparar pengar regelbundet tack vare ränta på ränta-effekten. Kom även ihåg att det är bättre att du sparar lite än ingenting alls.</a:t>
            </a:r>
          </a:p>
          <a:p>
            <a:pPr marL="228600" indent="-228600" algn="l">
              <a:buAutoNum type="arabicPeriod"/>
            </a:pPr>
            <a:endParaRPr lang="sv-SE" sz="1200" b="0" dirty="0"/>
          </a:p>
          <a:p>
            <a:pPr marL="228600" indent="-228600" algn="l">
              <a:buAutoNum type="arabicPeriod"/>
            </a:pPr>
            <a:r>
              <a:rPr lang="sv-SE" sz="1200" b="1" i="0" u="none" strike="noStrike" baseline="0" dirty="0">
                <a:latin typeface="Calibri" panose="020F0502020204030204" pitchFamily="34" charset="0"/>
              </a:rPr>
              <a:t>Väg risken mot avkastningen: </a:t>
            </a:r>
            <a:r>
              <a:rPr lang="sv-SE" sz="1200" b="0" i="0" u="none" strike="noStrike" baseline="0" dirty="0">
                <a:latin typeface="Calibri" panose="020F0502020204030204" pitchFamily="34" charset="0"/>
              </a:rPr>
              <a:t>Ju högre risk du tar desto högre kan din avkastning potentiellt bli. Men en hög risk kan också innebära att din investering minskar i värde. Hur stor risk du kan ta beror dels på vilken sikt du investerar och till vad och dels på din riskvilja.</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i="0" u="none" strike="noStrike" baseline="0" dirty="0">
                <a:latin typeface="Calibri" panose="020F0502020204030204" pitchFamily="34" charset="0"/>
              </a:rPr>
              <a:t>Tid, intresse och kunskap avgör ditt val: </a:t>
            </a:r>
            <a:r>
              <a:rPr lang="sv-SE" sz="1200" b="0" i="0" u="none" strike="noStrike" baseline="0" dirty="0">
                <a:latin typeface="Calibri" panose="020F0502020204030204" pitchFamily="34" charset="0"/>
              </a:rPr>
              <a:t>Ditt val bör också anpassas efter hur mycket tid du är beredd att lägga ner, hur stort ditt intresse är och hur mycket kunskap du har. Ju högre risk du tar desto mer tid bör du lägga på att sätta dig in i och följa investeringen.</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i="0" u="none" strike="noStrike" baseline="0" dirty="0">
                <a:latin typeface="Calibri" panose="020F0502020204030204" pitchFamily="34" charset="0"/>
              </a:rPr>
              <a:t>Välj vad du vill investera i: </a:t>
            </a:r>
            <a:r>
              <a:rPr lang="sv-SE" sz="1200" b="0" i="0" u="none" strike="noStrike" baseline="0" dirty="0">
                <a:latin typeface="Calibri" panose="020F0502020204030204" pitchFamily="34" charset="0"/>
              </a:rPr>
              <a:t>Om du gått igenom stegen ovan och landat i att du vill investera så är det nu dags att välja vad du ska investera i. Genom ditt investeringskonto kan du läsa om och jämföra olika fonder, aktier och andra värdepapper. Innan du investerar är det viktigt att du förstår vad det är du investerar i genom att läsa på hur investeringen fungerar och vad den kostar.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369719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450373"/>
          </a:xfrm>
        </p:spPr>
        <p:txBody>
          <a:bodyPr/>
          <a:lstStyle/>
          <a:p>
            <a:pPr marL="0" indent="0">
              <a:buFont typeface="Arial" panose="020B0604020202020204" pitchFamily="34" charset="0"/>
              <a:buNone/>
            </a:pPr>
            <a:r>
              <a:rPr lang="sv-SE" sz="1200" b="0" i="0" u="none" strike="noStrike" baseline="0" dirty="0"/>
              <a:t>När du investerar är tid och avkastning dina bästa vänner. För att få ett framgångsrikt sparande genom att investera gäller det alltså att inte ha för bråttom utan att ha en realistisk förväntan om hur sparandet kan växa över tid, och låta det ta tid.</a:t>
            </a:r>
          </a:p>
          <a:p>
            <a:pPr marL="0" indent="0">
              <a:buFont typeface="Arial" panose="020B0604020202020204" pitchFamily="34" charset="0"/>
              <a:buNone/>
            </a:pPr>
            <a:endParaRPr lang="sv-SE" sz="1200" b="0" i="0" u="none" strike="noStrike" baseline="0" dirty="0">
              <a:ea typeface="Arial" charset="0"/>
              <a:cs typeface="Arial" charset="0"/>
            </a:endParaRPr>
          </a:p>
          <a:p>
            <a:pPr marL="0" indent="0">
              <a:buFont typeface="Arial" panose="020B0604020202020204" pitchFamily="34" charset="0"/>
              <a:buNone/>
            </a:pPr>
            <a:r>
              <a:rPr lang="sv-SE" sz="1200" dirty="0">
                <a:ea typeface="Arial" charset="0"/>
                <a:cs typeface="Arial" charset="0"/>
              </a:rPr>
              <a:t>Anledningen till att </a:t>
            </a:r>
            <a:r>
              <a:rPr lang="sv-SE" sz="1200" b="0" i="0" u="none" strike="noStrike" baseline="0" dirty="0"/>
              <a:t>tid och avkastning är så viktiga för ditt långsiktiga sparande är den så kallade ränta-på-ränta-effekten.</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Ränta-På-Ränta fungerar precis som en snöboll och kallas därför ibland för snöbollseffekten – Ju mer pengar ditt sparande (snöbollen) samlar på sig, desto snabbare växer det, eftersom ytan som samlar på sig avkastning (snö) blir större.</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När du investerar regelbundet och långsiktigt kan även ett mindre sparande bli betydande över lång tid eftersom pengarna växer, dels tack vare att du fortsätter att spara successivt, dels tack vare avkastning och avkastning på avkastningen.</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Nu är det ju inte aktuellt att börja spara för 40 år när man är pensionär eller börjar närma sig pension. Men om man redan har ett långsiktigt sparande visar grafen vikten av att inte sälja av mer än nödvändigt. Grafen visar också hur resultatet kan bli om man sparar på lång sikt till sina barnbarn.</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Även om man är äldre och vill börja spara spelar ränta-på-ränta effekten roll. Sparar du 500 kr/månad med 7 procent avkastning har du efter 10 år 85 000, ungefär </a:t>
            </a:r>
            <a:r>
              <a:rPr lang="sv-SE" dirty="0">
                <a:ea typeface="Arial" charset="0"/>
                <a:cs typeface="Arial" charset="0"/>
              </a:rPr>
              <a:t>en tredjedel </a:t>
            </a:r>
            <a:r>
              <a:rPr lang="sv-SE" sz="1200" dirty="0">
                <a:ea typeface="Arial" charset="0"/>
                <a:cs typeface="Arial" charset="0"/>
              </a:rPr>
              <a:t>av dessa kommer från ränta-på-ränta effekten.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254667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en mängd olika sätt att se på, och mäta, risk och det finns en mängd olika sorters risker. </a:t>
            </a:r>
            <a:r>
              <a:rPr lang="sv-SE" sz="1200" b="0" i="0" u="none" strike="noStrike" baseline="0" dirty="0">
                <a:solidFill>
                  <a:srgbClr val="000000"/>
                </a:solidFill>
                <a:latin typeface="Museo Sans 100"/>
              </a:rPr>
              <a:t>I det här sammanhanget kan vi tänka på risk som hur mycket värdet på ditt sparande kan förväntas svänga över tid. Ju högre risk, desto större svängningar, både uppåt och nedåt.</a:t>
            </a:r>
          </a:p>
          <a:p>
            <a:endParaRPr lang="sv-SE" sz="1200" b="0" i="0" u="none" strike="noStrike" baseline="0" dirty="0">
              <a:solidFill>
                <a:srgbClr val="000000"/>
              </a:solidFill>
              <a:latin typeface="Museo Sans 100"/>
            </a:endParaRPr>
          </a:p>
          <a:p>
            <a:r>
              <a:rPr lang="sv-SE" sz="1200" b="0" i="0" u="none" strike="noStrike" baseline="0" dirty="0">
                <a:solidFill>
                  <a:srgbClr val="000000"/>
                </a:solidFill>
                <a:latin typeface="Museo Sans 100"/>
              </a:rPr>
              <a:t>Ett bra sätt att få dina investerade pengar att växa är givetvis att köpa billigt och hoppas på att värdet stiger. Men det är nästan omöjligt att veta när en investering eller marknad är nere på botten, det vill säga när det är köpläge, och när den sedan står på topp och det kan vara läge att sälja.</a:t>
            </a:r>
          </a:p>
          <a:p>
            <a:endParaRPr lang="sv-SE" sz="1200" b="0" i="0" u="none" strike="noStrike" baseline="0" dirty="0">
              <a:solidFill>
                <a:srgbClr val="000000"/>
              </a:solidFill>
              <a:latin typeface="Museo Sans 100"/>
            </a:endParaRPr>
          </a:p>
          <a:p>
            <a:r>
              <a:rPr lang="sv-SE" sz="1200" b="0" i="0" u="none" strike="noStrike" baseline="0" dirty="0">
                <a:solidFill>
                  <a:srgbClr val="000000"/>
                </a:solidFill>
                <a:latin typeface="Museo Sans 100"/>
              </a:rPr>
              <a:t>Genom att investera lite pengar exempelvis varje månad eller varje kvartal kommer du att köpa både när börsen står högt, lågt och mittemellan. Detta gör att du på lång sikt har köpt på ett pris närmre genomsnittet och att du på lång sikt ökar chansen till en bra utveckling på dina investeringar.</a:t>
            </a:r>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4107999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884134"/>
          </a:xfrm>
        </p:spPr>
        <p:txBody>
          <a:bodyPr/>
          <a:lstStyle/>
          <a:p>
            <a:pPr marL="0" marR="0" lvl="0" indent="0" algn="l" defTabSz="914400" rtl="0" eaLnBrk="1" fontAlgn="auto" latinLnBrk="0" hangingPunct="1">
              <a:spcBef>
                <a:spcPts val="0"/>
              </a:spcBef>
              <a:spcAft>
                <a:spcPts val="0"/>
              </a:spcAft>
              <a:buClrTx/>
              <a:buSzTx/>
              <a:buFontTx/>
              <a:buNone/>
              <a:tabLst/>
              <a:defRPr/>
            </a:pPr>
            <a:r>
              <a:rPr lang="sv-SE" dirty="0">
                <a:ea typeface="Arial" charset="0"/>
                <a:cs typeface="Arial" charset="0"/>
              </a:rPr>
              <a:t>Vilka alternativ att investera i finns det då?</a:t>
            </a:r>
          </a:p>
          <a:p>
            <a:pPr marL="0" marR="0" lvl="0" indent="0" algn="l" defTabSz="914400" rtl="0" eaLnBrk="1" fontAlgn="auto" latinLnBrk="0" hangingPunct="1">
              <a:spcBef>
                <a:spcPts val="0"/>
              </a:spcBef>
              <a:spcAft>
                <a:spcPts val="0"/>
              </a:spcAft>
              <a:buClrTx/>
              <a:buSzTx/>
              <a:buFontTx/>
              <a:buNone/>
              <a:tabLst/>
              <a:defRPr/>
            </a:pPr>
            <a:endParaRPr lang="sv-SE" dirty="0">
              <a:ea typeface="Arial" charset="0"/>
              <a:cs typeface="Arial" charset="0"/>
            </a:endParaRPr>
          </a:p>
          <a:p>
            <a:pPr marL="0" marR="0" lvl="0" indent="0" algn="l" defTabSz="914400" rtl="0" eaLnBrk="1" fontAlgn="auto" latinLnBrk="0" hangingPunct="1">
              <a:spcBef>
                <a:spcPts val="0"/>
              </a:spcBef>
              <a:spcAft>
                <a:spcPts val="0"/>
              </a:spcAft>
              <a:buClrTx/>
              <a:buSzTx/>
              <a:buFontTx/>
              <a:buNone/>
              <a:tabLst/>
              <a:defRPr/>
            </a:pPr>
            <a:r>
              <a:rPr lang="sv-SE" dirty="0">
                <a:ea typeface="Arial" charset="0"/>
                <a:cs typeface="Arial" charset="0"/>
              </a:rPr>
              <a:t>Aktier: Du blir </a:t>
            </a:r>
            <a:r>
              <a:rPr lang="sv-SE" i="1" dirty="0">
                <a:ea typeface="Arial" charset="0"/>
                <a:cs typeface="Arial" charset="0"/>
              </a:rPr>
              <a:t>delägare</a:t>
            </a:r>
            <a:r>
              <a:rPr lang="sv-SE" dirty="0">
                <a:ea typeface="Arial" charset="0"/>
                <a:cs typeface="Arial" charset="0"/>
              </a:rPr>
              <a:t> i enskilda bolag, avkastningen beror på bolagets vinst (utdelning) och hur aktiepriset utvecklas.</a:t>
            </a:r>
          </a:p>
          <a:p>
            <a:pPr marL="0" marR="0" lvl="0" indent="0" algn="l" defTabSz="914400" rtl="0" eaLnBrk="1" fontAlgn="auto" latinLnBrk="0" hangingPunct="1">
              <a:spcBef>
                <a:spcPts val="0"/>
              </a:spcBef>
              <a:spcAft>
                <a:spcPts val="0"/>
              </a:spcAft>
              <a:buClrTx/>
              <a:buSzTx/>
              <a:buFontTx/>
              <a:buNone/>
              <a:tabLst/>
              <a:defRPr/>
            </a:pPr>
            <a:endParaRPr lang="sv-SE" dirty="0">
              <a:ea typeface="Arial" charset="0"/>
              <a:cs typeface="Arial" charset="0"/>
            </a:endParaRPr>
          </a:p>
          <a:p>
            <a:pPr marL="0" marR="0" lvl="0" indent="0" algn="l" defTabSz="914400" rtl="0" eaLnBrk="1" fontAlgn="auto" latinLnBrk="0" hangingPunct="1">
              <a:spcBef>
                <a:spcPts val="0"/>
              </a:spcBef>
              <a:spcAft>
                <a:spcPts val="0"/>
              </a:spcAft>
              <a:buClrTx/>
              <a:buSzTx/>
              <a:buFontTx/>
              <a:buNone/>
              <a:tabLst/>
              <a:defRPr/>
            </a:pPr>
            <a:r>
              <a:rPr lang="sv-SE" dirty="0">
                <a:ea typeface="Arial" charset="0"/>
                <a:cs typeface="Arial" charset="0"/>
              </a:rPr>
              <a:t>Obligationer: Du blir </a:t>
            </a:r>
            <a:r>
              <a:rPr lang="sv-SE" i="1" dirty="0">
                <a:ea typeface="Arial" charset="0"/>
                <a:cs typeface="Arial" charset="0"/>
              </a:rPr>
              <a:t>långivare</a:t>
            </a:r>
            <a:r>
              <a:rPr lang="sv-SE" dirty="0">
                <a:ea typeface="Arial" charset="0"/>
                <a:cs typeface="Arial" charset="0"/>
              </a:rPr>
              <a:t> till enskilda bolag, avkastningen </a:t>
            </a:r>
            <a:r>
              <a:rPr lang="sv-SE" dirty="0">
                <a:cs typeface="Arial" charset="0"/>
              </a:rPr>
              <a:t>beror på räntebetalningar och hur obligationspriset utvecklas.</a:t>
            </a:r>
          </a:p>
          <a:p>
            <a:endParaRPr lang="sv-SE" dirty="0">
              <a:ea typeface="Arial" charset="0"/>
              <a:cs typeface="Arial" charset="0"/>
            </a:endParaRPr>
          </a:p>
          <a:p>
            <a:r>
              <a:rPr lang="sv-SE" dirty="0">
                <a:ea typeface="Arial" charset="0"/>
                <a:cs typeface="Arial" charset="0"/>
              </a:rPr>
              <a:t>Fonder: En blandning av aktier, obligationer eller båda, avkastningen beror på aktierna och obligationerna.</a:t>
            </a:r>
          </a:p>
          <a:p>
            <a:endParaRPr lang="sv-SE" dirty="0">
              <a:ea typeface="Arial" charset="0"/>
              <a:cs typeface="Arial" charset="0"/>
            </a:endParaRPr>
          </a:p>
          <a:p>
            <a:r>
              <a:rPr lang="sv-SE" dirty="0">
                <a:ea typeface="Arial" charset="0"/>
                <a:cs typeface="Arial" charset="0"/>
              </a:rPr>
              <a:t>Andra värdepapper: Strukturerade placeringar, derivat, krypto-valutor mm. Avkastningen beror på underliggande och villkor. </a:t>
            </a:r>
            <a:r>
              <a:rPr lang="sv-SE" b="0" i="0" u="none" strike="noStrike" baseline="0" dirty="0"/>
              <a:t>Även om dessa investeringsprodukter kan ge dig som investerare möjlighet att investera i alternativa och populära tillgångar är de ofta förknippade med en högre risk. De kräver därför en högre kunskapsnivå och erfarenhet för att kunna utvärdera och bedöma riskerna, hur de fungerar, kostnaderna och den potentiella avkastningen.</a:t>
            </a:r>
          </a:p>
          <a:p>
            <a:endParaRPr lang="sv-SE" b="0" i="0" u="none" strike="noStrike" baseline="0" dirty="0"/>
          </a:p>
          <a:p>
            <a:pPr marL="0" marR="0" lvl="0" indent="0" algn="l" defTabSz="914400" rtl="0" eaLnBrk="1" fontAlgn="auto" latinLnBrk="0" hangingPunct="1">
              <a:spcBef>
                <a:spcPts val="0"/>
              </a:spcBef>
              <a:spcAft>
                <a:spcPts val="0"/>
              </a:spcAft>
              <a:buClrTx/>
              <a:buSzTx/>
              <a:buFontTx/>
              <a:buNone/>
              <a:tabLst/>
              <a:defRPr/>
            </a:pPr>
            <a:r>
              <a:rPr lang="sv-SE" dirty="0">
                <a:cs typeface="Arial" charset="0"/>
              </a:rPr>
              <a:t>När man blir äldre kan det finnas en poäng med att successivt minska risken i sitt sparande.</a:t>
            </a:r>
          </a:p>
          <a:p>
            <a:pPr marL="0" marR="0" lvl="0" indent="0" algn="l" defTabSz="914400" rtl="0" eaLnBrk="1" fontAlgn="auto" latinLnBrk="0" hangingPunct="1">
              <a:spcBef>
                <a:spcPts val="0"/>
              </a:spcBef>
              <a:spcAft>
                <a:spcPts val="0"/>
              </a:spcAft>
              <a:buClrTx/>
              <a:buSzTx/>
              <a:buFontTx/>
              <a:buNone/>
              <a:tabLst/>
              <a:defRPr/>
            </a:pPr>
            <a:endParaRPr lang="sv-SE" dirty="0">
              <a:cs typeface="Arial" charset="0"/>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958506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45146"/>
          </a:xfrm>
        </p:spPr>
        <p:txBody>
          <a:bodyPr/>
          <a:lstStyle/>
          <a:p>
            <a:pPr marL="0" indent="0" algn="l">
              <a:buNone/>
            </a:pPr>
            <a:r>
              <a:rPr lang="sv-SE" b="0" dirty="0"/>
              <a:t>För den som vill spara pengar till sina barnbarn finns det ett antal saker som är viktiga att tänka på:</a:t>
            </a:r>
          </a:p>
          <a:p>
            <a:pPr marL="0" indent="0" algn="l">
              <a:buNone/>
            </a:pPr>
            <a:endParaRPr lang="sv-SE" b="1" dirty="0"/>
          </a:p>
          <a:p>
            <a:pPr marL="228600" indent="-228600" algn="l">
              <a:buAutoNum type="arabicPeriod"/>
            </a:pPr>
            <a:r>
              <a:rPr lang="sv-SE" b="1" dirty="0"/>
              <a:t>I vems namn sparar du?:</a:t>
            </a:r>
          </a:p>
          <a:p>
            <a:pPr marL="685800" lvl="1" indent="-228600" algn="l">
              <a:buAutoNum type="arabicPeriod"/>
            </a:pPr>
            <a:r>
              <a:rPr lang="sv-SE" b="1" i="0" u="none" strike="noStrike" baseline="0" dirty="0"/>
              <a:t>I ditt namn – </a:t>
            </a:r>
            <a:r>
              <a:rPr lang="sv-SE" b="0" i="0" u="none" strike="noStrike" baseline="0" dirty="0"/>
              <a:t>Genom att spara i ditt namn är det du som äger </a:t>
            </a:r>
            <a:r>
              <a:rPr lang="sv-SE" b="0" i="0" dirty="0">
                <a:effectLst/>
              </a:rPr>
              <a:t>sparandet, och du bestämmer själv när du vill att ditt barnbarn ska få pengarna. Pengarna tillfaller dödsboet om du skulle avlida men du kan testamentera dem till barnbarnet. Det kräver dock att värdet på dina övriga tillgångar räcker för att dina barn samtidigt ska få sin del av arvet efter dig som de har rätt till enligt lagen.</a:t>
            </a:r>
            <a:endParaRPr lang="sv-SE" b="1" i="0" dirty="0">
              <a:effectLst/>
            </a:endParaRPr>
          </a:p>
          <a:p>
            <a:pPr marL="685800" lvl="1" indent="-228600" algn="l">
              <a:buAutoNum type="arabicPeriod"/>
            </a:pPr>
            <a:r>
              <a:rPr lang="sv-SE" b="1" i="0" dirty="0">
                <a:effectLst/>
              </a:rPr>
              <a:t>I barnbarnets namn</a:t>
            </a:r>
            <a:r>
              <a:rPr lang="sv-SE" b="0" i="0" dirty="0">
                <a:effectLst/>
              </a:rPr>
              <a:t> - Om du sparar i ditt barnbarns namn får barnbarnet automatiskt tillgång till pengarna på 18-årsdagen.</a:t>
            </a:r>
          </a:p>
          <a:p>
            <a:pPr marL="685800" lvl="1" indent="-228600" algn="l">
              <a:buAutoNum type="arabicPeriod"/>
            </a:pPr>
            <a:endParaRPr lang="sv-SE" b="0" i="0" u="none" strike="noStrike" baseline="0" dirty="0"/>
          </a:p>
          <a:p>
            <a:pPr marL="228600" indent="-228600" algn="l">
              <a:buAutoNum type="arabicPeriod"/>
            </a:pPr>
            <a:r>
              <a:rPr lang="sv-SE" b="1" dirty="0"/>
              <a:t>Bestäm hur mycket du ska spara: </a:t>
            </a:r>
            <a:r>
              <a:rPr lang="sv-SE" b="0" dirty="0"/>
              <a:t>Tänk på att det gör stor skillnad om du sparar pengar regelbundet, och att ränta på ränta-effekten får större effekt på längre sikt.</a:t>
            </a:r>
          </a:p>
          <a:p>
            <a:pPr marL="228600" indent="-228600" algn="l">
              <a:buAutoNum type="arabicPeriod"/>
            </a:pPr>
            <a:endParaRPr lang="sv-SE" b="0" dirty="0"/>
          </a:p>
          <a:p>
            <a:pPr marL="228600" indent="-228600" algn="l">
              <a:buAutoNum type="arabicPeriod"/>
            </a:pPr>
            <a:r>
              <a:rPr lang="sv-SE" b="1" i="0" u="none" strike="noStrike" baseline="0" dirty="0"/>
              <a:t>Väg risken mot avkastningen: </a:t>
            </a:r>
            <a:r>
              <a:rPr lang="sv-SE" b="0" i="0" u="none" strike="noStrike" baseline="0" dirty="0"/>
              <a:t>Ju högre risk du tar desto högre kan avkastningen potentiellt bli. Men en hög risk kan också innebära att investeringen minskar i värde. Hur stor risk du kan ta beror dels på vilken sikt du investerar till ditt barnbarn, dels vilken risk du är beredd att ta (din riskvilja). Och tänk på att sprida risken.</a:t>
            </a:r>
          </a:p>
          <a:p>
            <a:pPr marL="228600" indent="-228600" algn="l">
              <a:buAutoNum type="arabicPeriod"/>
            </a:pPr>
            <a:endParaRPr lang="sv-SE" b="0" i="0" u="none" strike="noStrike" baseline="0" dirty="0"/>
          </a:p>
          <a:p>
            <a:pPr marL="228600" indent="-228600" algn="l">
              <a:buAutoNum type="arabicPeriod"/>
            </a:pPr>
            <a:r>
              <a:rPr lang="sv-SE" b="1" i="0" u="none" strike="noStrike" baseline="0" dirty="0"/>
              <a:t>Välj investeringskonto: </a:t>
            </a:r>
            <a:r>
              <a:rPr lang="sv-SE" b="0" i="0" u="none" strike="noStrike" baseline="0" dirty="0"/>
              <a:t>Enligt genomgången tidigare.</a:t>
            </a:r>
          </a:p>
          <a:p>
            <a:pPr marL="228600" indent="-228600" algn="l">
              <a:buAutoNum type="arabicPeriod"/>
            </a:pPr>
            <a:endParaRPr lang="sv-SE" b="0" i="0" u="none" strike="noStrike" baseline="0" dirty="0"/>
          </a:p>
          <a:p>
            <a:pPr marL="228600" indent="-228600" algn="l">
              <a:buAutoNum type="arabicPeriod"/>
            </a:pPr>
            <a:r>
              <a:rPr lang="sv-SE" b="1" i="0" u="none" strike="noStrike" baseline="0" dirty="0"/>
              <a:t>Välj vad du vill investera i: </a:t>
            </a:r>
            <a:r>
              <a:rPr lang="sv-SE" b="0" i="0" u="none" strike="noStrike" baseline="0" dirty="0"/>
              <a:t>När du gått igenom stegen ovan så är det dags att välja vad du ska investera i till ditt barnbarn. Genom ditt investeringskonto kan du läsa om och jämföra olika fonder, aktier och andra värdepapper. Innan du investerar är det viktigt att du förstår vad det är du investerar i genom att läsa på hur investeringen fungerar och vad den kostar.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2760671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56163"/>
          </a:xfrm>
        </p:spPr>
        <p:txBody>
          <a:bodyPr/>
          <a:lstStyle/>
          <a:p>
            <a:pPr marL="0" indent="0">
              <a:buFont typeface="Arial" panose="020B0604020202020204" pitchFamily="34" charset="0"/>
              <a:buNone/>
            </a:pPr>
            <a:r>
              <a:rPr lang="sv-SE" b="0" i="0" u="none" strike="noStrike" baseline="0" dirty="0"/>
              <a:t>Det finns olika typer av konton som kan användas för att genomföra och förvara investeringar i Sverige. De tre vanligaste typerna är: värdepappersdepå, investeringssparkonto (ISK) och kapitalförsäkring. Vanligen erbjuds dessa kontotyper via traditionella banker, nätbanker, försäkringsbolag, försäkringsförmedlare och andra värdepappersbolag. Beroende på vilket alternativ du väljer beskattas du på lite olika sätt och det finns också andra aspekter att känna till om alternativen. </a:t>
            </a:r>
          </a:p>
          <a:p>
            <a:pPr marL="0" indent="0">
              <a:buFont typeface="Arial" panose="020B0604020202020204" pitchFamily="34" charset="0"/>
              <a:buNone/>
            </a:pPr>
            <a:endParaRPr lang="sv-SE" b="1" dirty="0"/>
          </a:p>
          <a:p>
            <a:pPr marL="285750" indent="-285750">
              <a:buFont typeface="Arial" panose="020B0604020202020204" pitchFamily="34" charset="0"/>
              <a:buChar char="•"/>
            </a:pPr>
            <a:r>
              <a:rPr lang="sv-SE" b="1" dirty="0"/>
              <a:t>Värdepappersdepå</a:t>
            </a:r>
          </a:p>
          <a:p>
            <a:pPr marL="742950" lvl="1" indent="-285750">
              <a:buFont typeface="Arial" panose="020B0604020202020204" pitchFamily="34" charset="0"/>
              <a:buChar char="•"/>
            </a:pPr>
            <a:r>
              <a:rPr lang="sv-SE" dirty="0"/>
              <a:t>Deklaration av försäljningar och utdelningar</a:t>
            </a:r>
          </a:p>
          <a:p>
            <a:pPr marL="742950" lvl="1" indent="-285750">
              <a:buFont typeface="Arial" panose="020B0604020202020204" pitchFamily="34" charset="0"/>
              <a:buChar char="•"/>
            </a:pPr>
            <a:r>
              <a:rPr lang="sv-SE" dirty="0"/>
              <a:t>Förlust kan kvittas mot vinst</a:t>
            </a:r>
          </a:p>
          <a:p>
            <a:endParaRPr lang="sv-SE" dirty="0"/>
          </a:p>
          <a:p>
            <a:pPr marL="285750" indent="-285750">
              <a:buFont typeface="Arial" panose="020B0604020202020204" pitchFamily="34" charset="0"/>
              <a:buChar char="•"/>
            </a:pPr>
            <a:r>
              <a:rPr lang="sv-SE" b="1" dirty="0"/>
              <a:t>ISK – Investeringssparkonto</a:t>
            </a:r>
          </a:p>
          <a:p>
            <a:pPr marL="742950" lvl="1" indent="-285750">
              <a:buFont typeface="Arial" panose="020B0604020202020204" pitchFamily="34" charset="0"/>
              <a:buChar char="•"/>
            </a:pPr>
            <a:r>
              <a:rPr lang="sv-SE" i="1" dirty="0"/>
              <a:t>Ingen</a:t>
            </a:r>
            <a:r>
              <a:rPr lang="sv-SE" dirty="0"/>
              <a:t> deklaration av försäljningar och utdelningar</a:t>
            </a:r>
          </a:p>
          <a:p>
            <a:pPr marL="742950" lvl="1" indent="-285750">
              <a:buFont typeface="Arial" panose="020B0604020202020204" pitchFamily="34" charset="0"/>
              <a:buChar char="•"/>
            </a:pPr>
            <a:r>
              <a:rPr lang="sv-SE" dirty="0"/>
              <a:t>Årlig schablonskatt på hela innehavet</a:t>
            </a:r>
          </a:p>
          <a:p>
            <a:pPr marL="742950" lvl="1" indent="-285750">
              <a:buFont typeface="Arial" panose="020B0604020202020204" pitchFamily="34" charset="0"/>
              <a:buChar char="•"/>
            </a:pPr>
            <a:r>
              <a:rPr lang="sv-SE" dirty="0"/>
              <a:t>Förlust kan </a:t>
            </a:r>
            <a:r>
              <a:rPr lang="sv-SE" i="1" dirty="0"/>
              <a:t>inte</a:t>
            </a:r>
            <a:r>
              <a:rPr lang="sv-SE" dirty="0"/>
              <a:t> kvittas mot vinst</a:t>
            </a:r>
          </a:p>
          <a:p>
            <a:pPr marL="457200" lvl="1" indent="0">
              <a:buFont typeface="Arial" panose="020B0604020202020204" pitchFamily="34" charset="0"/>
              <a:buNone/>
            </a:pPr>
            <a:endParaRPr lang="sv-SE" dirty="0"/>
          </a:p>
          <a:p>
            <a:pPr marL="285750" indent="-285750">
              <a:buFont typeface="Arial" panose="020B0604020202020204" pitchFamily="34" charset="0"/>
              <a:buChar char="•"/>
            </a:pPr>
            <a:r>
              <a:rPr lang="sv-SE" b="1" dirty="0"/>
              <a:t>Kapitalförsäkring</a:t>
            </a:r>
          </a:p>
          <a:p>
            <a:pPr marL="742950" lvl="1" indent="-285750">
              <a:buFont typeface="Arial" panose="020B0604020202020204" pitchFamily="34" charset="0"/>
              <a:buChar char="•"/>
            </a:pPr>
            <a:r>
              <a:rPr lang="sv-SE" dirty="0"/>
              <a:t>Samma princip som ISK avseende deklaration</a:t>
            </a:r>
          </a:p>
          <a:p>
            <a:pPr marL="742950" lvl="1" indent="-285750">
              <a:buFont typeface="Arial" panose="020B0604020202020204" pitchFamily="34" charset="0"/>
              <a:buChar char="•"/>
            </a:pPr>
            <a:r>
              <a:rPr lang="sv-SE" dirty="0"/>
              <a:t>Formellt äger man inte värdepapperna</a:t>
            </a:r>
          </a:p>
          <a:p>
            <a:endParaRPr lang="sv-SE"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kern="1200" dirty="0">
                <a:ea typeface="+mn-ea"/>
                <a:cs typeface="+mn-cs"/>
              </a:rPr>
              <a:t>Annat…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kern="1200" dirty="0">
                <a:ea typeface="+mn-ea"/>
                <a:cs typeface="+mn-cs"/>
              </a:rPr>
              <a:t>Det finns andra kontotyper men dessa är antingen inte lika vanligt förekommande, eller inriktade på en viss typ av sparande, och tas därför inte upp</a:t>
            </a: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192811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655315"/>
          </a:xfrm>
        </p:spPr>
        <p:txBody>
          <a:bodyPr/>
          <a:lstStyle/>
          <a:p>
            <a:pPr marL="0" indent="0">
              <a:buNone/>
            </a:pPr>
            <a:r>
              <a:rPr lang="sv-SE" dirty="0"/>
              <a:t>Svaret på frågorna på föregående bild bör ligga till grund för vad du investerar i. När du sen ska börja finns det antal olika förhållningsregler som är viktiga att följa:</a:t>
            </a:r>
          </a:p>
          <a:p>
            <a:pPr marL="228600" indent="-228600">
              <a:buAutoNum type="arabicPeriod"/>
            </a:pPr>
            <a:endParaRPr lang="sv-SE" i="1" dirty="0"/>
          </a:p>
          <a:p>
            <a:pPr marL="228600" indent="-228600">
              <a:buAutoNum type="arabicPeriod"/>
            </a:pPr>
            <a:r>
              <a:rPr lang="sv-SE" i="1" dirty="0"/>
              <a:t>Spara regelbundet</a:t>
            </a:r>
            <a:r>
              <a:rPr lang="sv-SE" dirty="0"/>
              <a:t> - </a:t>
            </a:r>
            <a:r>
              <a:rPr lang="sv-SE" sz="1200" b="0" i="0" u="none" strike="noStrike" baseline="0" dirty="0"/>
              <a:t>Genom att spara regelbundet minskar du påverkan som plötsliga svängningar får på dina investeringar. Ett regelbundet månadssparande i exempelvis aktier eller fonder gör att du sannolikt kommer investera när priset är både högt, lågt och däremellan utan att behöva oroa dig lika mycket för timingen.</a:t>
            </a:r>
          </a:p>
          <a:p>
            <a:pPr marL="228600" indent="-228600">
              <a:buAutoNum type="arabicPeriod"/>
            </a:pPr>
            <a:endParaRPr lang="sv-SE" sz="1200" b="0" i="1" u="none" strike="noStrike" baseline="0" dirty="0"/>
          </a:p>
          <a:p>
            <a:pPr marL="228600" indent="-228600">
              <a:buAutoNum type="arabicPeriod"/>
            </a:pPr>
            <a:r>
              <a:rPr lang="sv-SE" sz="1200" b="0" i="1" u="none" strike="noStrike" baseline="0" dirty="0"/>
              <a:t>Spara långsiktigt</a:t>
            </a:r>
            <a:r>
              <a:rPr lang="sv-SE" sz="1200" b="0" i="0" u="none" strike="noStrike" baseline="0" dirty="0"/>
              <a:t> – När du placerar långsiktigt får svängningar i värdet på kort sikt inte lika stor betydelse och därför lämpar sig investeringar med högre risk bättre för den som är långsiktig i sitt sparande än för den som behöver pengarna inom några år. Ränta-på-ränta effekten blir också större på längre sikt.</a:t>
            </a:r>
          </a:p>
          <a:p>
            <a:pPr marL="228600" indent="-228600">
              <a:buAutoNum type="arabicPeriod"/>
            </a:pPr>
            <a:endParaRPr lang="sv-SE" sz="1200" b="0" i="0" u="none" strike="noStrike" baseline="0" dirty="0"/>
          </a:p>
          <a:p>
            <a:pPr marL="228600" indent="-228600">
              <a:buAutoNum type="arabicPeriod"/>
            </a:pPr>
            <a:r>
              <a:rPr lang="sv-SE" sz="1200" b="0" i="1" u="none" strike="noStrike" baseline="0" dirty="0"/>
              <a:t>Förstå vad du köper – </a:t>
            </a:r>
            <a:r>
              <a:rPr lang="sv-SE" sz="1200" b="0" i="0" u="none" strike="noStrike" baseline="0" dirty="0"/>
              <a:t>Oavsett vad du köper är det bra att veta vad du får för pengarna, bland annat för att du inte ska ta högre risk än vad du är beredd på. På samma sätt är det viktigt att du förstår hur mycket du betalar i avgift eftersom det har betydelse för värdet den dag du ska använda pengarna. Förstår du vad du investerar i är chanserna helt enkelt större att du blir nöjd med din investering.</a:t>
            </a:r>
            <a:endParaRPr lang="sv-SE" sz="1200" b="0" i="1" u="none" strike="noStrike" baseline="0" dirty="0"/>
          </a:p>
          <a:p>
            <a:pPr marL="228600" indent="-228600">
              <a:buAutoNum type="arabicPeriod"/>
            </a:pPr>
            <a:endParaRPr lang="sv-SE" sz="1200" b="0" i="1" u="none" strike="noStrike" baseline="0" dirty="0"/>
          </a:p>
          <a:p>
            <a:pPr marL="228600" indent="-228600">
              <a:buAutoNum type="arabicPeriod"/>
            </a:pPr>
            <a:r>
              <a:rPr lang="sv-SE" sz="1200" b="0" i="1" u="none" strike="noStrike" baseline="0" dirty="0"/>
              <a:t>Sprid risken - </a:t>
            </a:r>
            <a:r>
              <a:rPr lang="sv-SE" sz="1200" b="0" i="0" u="none" strike="noStrike" kern="1200" baseline="0" dirty="0">
                <a:ea typeface="+mn-ea"/>
                <a:cs typeface="+mn-cs"/>
              </a:rPr>
              <a:t>Lägg inte alla ägg i samma korg. Även om börsen hittills alltid har stigit över tid totalt sett, kan enskilda investeringar utvecklas olika beroende på vad du investerat i. Därför är det klokt att sprida dina investeringar i olika värdepapper, länder, branscher och bolag. Genom att göra det kan du minska den påverkan som bolagsspecifika händelser, problem för en viss bransch eller oro i enskilda delar av världen får på dina investeringar. </a:t>
            </a:r>
          </a:p>
          <a:p>
            <a:pPr marL="228600" indent="-228600">
              <a:buAutoNum type="arabicPeriod"/>
            </a:pPr>
            <a:endParaRPr lang="sv-SE" sz="1200" b="0" i="1" u="none" strike="noStrike" baseline="0" dirty="0"/>
          </a:p>
          <a:p>
            <a:pPr marL="228600" indent="-228600">
              <a:buAutoNum type="arabicPeriod"/>
            </a:pPr>
            <a:r>
              <a:rPr lang="sv-SE" sz="1200" b="0" i="1" u="none" strike="noStrike" baseline="0" dirty="0"/>
              <a:t>Håll dig informerad – </a:t>
            </a:r>
            <a:r>
              <a:rPr lang="sv-SE" sz="1200" b="0" i="0" u="none" strike="noStrike" baseline="0" dirty="0"/>
              <a:t>Risken i värdepapper kan ändras över tiden. Likaså kan dina preferenser ändras. Över tiden minskar också tiden till den dag då du ska använda pengarna  vilket kan betyda att du vill minska risken. Oavsett vilket är det viktigt att regelbundet följa upp sitt investerande.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857720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110404"/>
          </a:xfrm>
        </p:spPr>
        <p:txBody>
          <a:bodyPr/>
          <a:lstStyle/>
          <a:p>
            <a:pPr marL="228600" indent="-228600">
              <a:buAutoNum type="arabicPeriod"/>
            </a:pPr>
            <a:r>
              <a:rPr lang="sv-SE" i="1" dirty="0"/>
              <a:t>Sälj regelbundet</a:t>
            </a:r>
            <a:r>
              <a:rPr lang="sv-SE" dirty="0"/>
              <a:t> - </a:t>
            </a:r>
            <a:r>
              <a:rPr lang="sv-SE" sz="1200" b="0" i="0" u="none" strike="noStrike" baseline="0" dirty="0">
                <a:solidFill>
                  <a:srgbClr val="000000"/>
                </a:solidFill>
                <a:latin typeface="Calibri" panose="020F0502020204030204" pitchFamily="34" charset="0"/>
              </a:rPr>
              <a:t>Genom att sälja regelbundet minskar du påverkan som plötsliga svängningar får på värdet av ditt samlade sparande. Genom att sälja regelbundet ökar chansen att du säljer när priset är både högt, lågt och däremellan utan att behöva oroa dig lika mycket för timingen.</a:t>
            </a: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Tänk långsiktigt</a:t>
            </a:r>
            <a:r>
              <a:rPr lang="sv-SE" sz="1200" b="0" i="0" u="none" strike="noStrike" baseline="0" dirty="0">
                <a:solidFill>
                  <a:srgbClr val="000000"/>
                </a:solidFill>
                <a:latin typeface="Calibri" panose="020F0502020204030204" pitchFamily="34" charset="0"/>
              </a:rPr>
              <a:t> – När du tänker långsiktigt får svängningar i värdet på kort sikt inte lika stor betydelse. Ränta-på-ränta effekten blir också större på längre sikt.</a:t>
            </a:r>
          </a:p>
          <a:p>
            <a:pPr marL="228600" indent="-228600">
              <a:buAutoNum type="arabicPeriod"/>
            </a:pPr>
            <a:endParaRPr lang="sv-SE" sz="1200" b="0" i="0"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Gör upp en plan – </a:t>
            </a:r>
            <a:r>
              <a:rPr lang="sv-SE" sz="1200" b="0" i="0" u="none" strike="noStrike" baseline="0" dirty="0">
                <a:solidFill>
                  <a:srgbClr val="000000"/>
                </a:solidFill>
                <a:latin typeface="Calibri" panose="020F0502020204030204" pitchFamily="34" charset="0"/>
              </a:rPr>
              <a:t>Gör upp en plan för hur du vill sälja av ditt investerande, över hur lång tid, och på vilket sätt. Då är chansen större att du blir nöjd, och inte påverkas av kortsiktiga förändringar.</a:t>
            </a:r>
            <a:endParaRPr lang="sv-SE" sz="1200" b="0" i="1" u="none" strike="noStrike" baseline="0" dirty="0">
              <a:solidFill>
                <a:srgbClr val="000000"/>
              </a:solidFill>
              <a:latin typeface="Calibri" panose="020F0502020204030204" pitchFamily="34" charset="0"/>
            </a:endParaRP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Sprid risken – </a:t>
            </a:r>
            <a:r>
              <a:rPr lang="sv-SE" sz="1200" b="0" i="0" u="none" strike="noStrike" baseline="0" dirty="0">
                <a:solidFill>
                  <a:srgbClr val="000000"/>
                </a:solidFill>
                <a:latin typeface="Calibri" panose="020F0502020204030204" pitchFamily="34" charset="0"/>
              </a:rPr>
              <a:t>Att inte lägga </a:t>
            </a:r>
            <a:r>
              <a:rPr lang="sv-SE" sz="1200" b="0" i="0" u="none" strike="noStrike" kern="1200" baseline="0" dirty="0">
                <a:solidFill>
                  <a:srgbClr val="000000"/>
                </a:solidFill>
                <a:latin typeface="Calibri" panose="020F0502020204030204" pitchFamily="34" charset="0"/>
                <a:ea typeface="+mn-ea"/>
                <a:cs typeface="+mn-cs"/>
              </a:rPr>
              <a:t>alla ägg i samma korg gäller även när du säljer. Att sprida sina investeringar i olika värdepapper, länder, branscher och bolag gäller även när man säljer. I takt med att du blir äldre kan det också finnas en poäng med att minska risken. </a:t>
            </a: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Håll dig informerad – </a:t>
            </a:r>
            <a:r>
              <a:rPr lang="sv-SE" sz="1200" b="0" i="0" u="none" strike="noStrike" baseline="0" dirty="0">
                <a:solidFill>
                  <a:srgbClr val="000000"/>
                </a:solidFill>
                <a:latin typeface="Calibri" panose="020F0502020204030204" pitchFamily="34" charset="0"/>
              </a:rPr>
              <a:t>Risken i värdepapper kan ändras över tiden. Likaså kan dina preferenser ändras. Över tiden minskar också tiden till den dag då du ska använda pengarna  vilket kan betyda att du vill minska risken. Oavsett vilket är det viktigt att regelbundet följa upp sitt investerande.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52930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950236"/>
          </a:xfrm>
        </p:spPr>
        <p:txBody>
          <a:bodyPr/>
          <a:lstStyle/>
          <a:p>
            <a:pPr marL="342900" indent="-342900">
              <a:buFont typeface="Arial" panose="020B0604020202020204" pitchFamily="34" charset="0"/>
              <a:buChar char="•"/>
            </a:pPr>
            <a:r>
              <a:rPr lang="sv-SE" b="1" dirty="0"/>
              <a:t>Rådgivarens roll</a:t>
            </a:r>
            <a:r>
              <a:rPr lang="sv-SE" dirty="0"/>
              <a:t> – Rådgivare kan hjälpa till med råd om investeringar. Deras råd ska utgå från just dig och din ekonomi och det finns särskilda regler för att skydda dig som konsument. Rådgivare kan man träffa på/via banken. Men det finns också rådgivare som tar kontakt via telefon för att sälja sina tjänster.</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Två typer av rådgivare:</a:t>
            </a:r>
          </a:p>
          <a:p>
            <a:pPr marL="800100" lvl="1" indent="-342900">
              <a:buFont typeface="Arial" panose="020B0604020202020204" pitchFamily="34" charset="0"/>
              <a:buChar char="•"/>
            </a:pPr>
            <a:r>
              <a:rPr lang="sv-SE" b="1" dirty="0"/>
              <a:t>Oberoende</a:t>
            </a:r>
            <a:r>
              <a:rPr lang="sv-SE" dirty="0"/>
              <a:t> - Får </a:t>
            </a:r>
            <a:r>
              <a:rPr lang="sv-SE" i="1" dirty="0"/>
              <a:t>inte</a:t>
            </a:r>
            <a:r>
              <a:rPr lang="sv-SE" dirty="0"/>
              <a:t> lämna råd om egna produkter eller ta emot och behålla ersättning (provision) från bolagen vars värdepapper som råden avser. </a:t>
            </a:r>
          </a:p>
          <a:p>
            <a:pPr marL="800100" lvl="1" indent="-342900">
              <a:buFont typeface="Arial" panose="020B0604020202020204" pitchFamily="34" charset="0"/>
              <a:buChar char="•"/>
            </a:pPr>
            <a:r>
              <a:rPr lang="sv-SE" b="1" dirty="0"/>
              <a:t>Inte oberoende </a:t>
            </a:r>
            <a:r>
              <a:rPr lang="sv-SE" dirty="0"/>
              <a:t>– Får lämna råd om egna produkter, kan ta emot provisioner givet vissa förutsättningar. Rådgivare som inte är oberoende ska informera om detta men fråga för säkerhets skull. </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b="1" dirty="0"/>
              <a:t>Oseriösa rådgivare, eller bedragare</a:t>
            </a:r>
            <a:r>
              <a:rPr lang="sv-SE" dirty="0"/>
              <a:t> - Vissa aktörer är inte rådgivare och de lämnar inte rådgivning, även om det kan framstå så. Det kan istället handla om försäljning eller marknadsföring. </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b="1" dirty="0"/>
              <a:t>Håll koll på kostnaderna </a:t>
            </a:r>
            <a:r>
              <a:rPr lang="sv-SE" b="0" dirty="0"/>
              <a:t>–</a:t>
            </a:r>
            <a:r>
              <a:rPr lang="sv-SE" b="1" dirty="0"/>
              <a:t> </a:t>
            </a:r>
            <a:r>
              <a:rPr lang="sv-SE" b="0" dirty="0"/>
              <a:t>Det är viktigt att veta om rådgivaren tar betalt, och i så fall hur mycket. Om rådgivaren får betalt från dem vars produkter som denne rekommenderar så är det viktigt att vara medveten om. Det är också viktigt att veta vad de finansiella produkterna kostar.</a:t>
            </a:r>
            <a:endParaRPr lang="sv-SE" b="1" dirty="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b="1" dirty="0"/>
              <a:t>Tänk kritiskt - </a:t>
            </a:r>
            <a:r>
              <a:rPr lang="sv-SE" dirty="0"/>
              <a:t>Det är viktigt att du själv förstår och ifrågasätter råden och hur de rekommenderade värdepapperna fungerar och vilka risker som finns. Det är också viktigt att läsa igenom rådgivningsdokumentationen. Då har du bättre förutsättningar för att ta ett välgrundat investeringsbeslut.</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053914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  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  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  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  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7778"/>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  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  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  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  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3" y="2175268"/>
            <a:ext cx="9144000" cy="1086443"/>
          </a:xfrm>
        </p:spPr>
        <p:txBody>
          <a:bodyPr/>
          <a:lstStyle/>
          <a:p>
            <a:r>
              <a:rPr lang="sv-SE" dirty="0"/>
              <a:t>GRUNDERNA TILL </a:t>
            </a:r>
            <a:br>
              <a:rPr lang="sv-SE" dirty="0"/>
            </a:br>
            <a:r>
              <a:rPr lang="sv-SE" dirty="0"/>
              <a:t>ATT INVESTERA</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848114"/>
            <a:ext cx="9144000" cy="666736"/>
          </a:xfrm>
        </p:spPr>
        <p:txBody>
          <a:bodyPr/>
          <a:lstStyle/>
          <a:p>
            <a:r>
              <a:rPr lang="sv-SE" dirty="0"/>
              <a:t>Föreningen Svensk Värdepappersmarknad</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cs typeface="Calibri" panose="020F0502020204030204" pitchFamily="34" charset="0"/>
              </a:rPr>
              <a:t>DITT INVESTERANDE KAN BIDRA TILL POSITIV FÖRÄNDRING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671725" y="1760327"/>
            <a:ext cx="5118100" cy="2197401"/>
          </a:xfrm>
        </p:spPr>
        <p:txBody>
          <a:bodyPr>
            <a:normAutofit/>
          </a:bodyPr>
          <a:lstStyle/>
          <a:p>
            <a:r>
              <a:rPr lang="sv-SE" dirty="0">
                <a:latin typeface="Calibri" panose="020F0502020204030204" pitchFamily="34" charset="0"/>
              </a:rPr>
              <a:t>Hållbara investeringar</a:t>
            </a:r>
          </a:p>
          <a:p>
            <a:r>
              <a:rPr lang="sv-SE" dirty="0">
                <a:latin typeface="Calibri" panose="020F0502020204030204" pitchFamily="34" charset="0"/>
              </a:rPr>
              <a:t>Jämställt investerande</a:t>
            </a:r>
          </a:p>
          <a:p>
            <a:r>
              <a:rPr lang="sv-SE" dirty="0">
                <a:latin typeface="Calibri" panose="020F0502020204030204" pitchFamily="34" charset="0"/>
              </a:rPr>
              <a:t>Positiva vs. negativa kriterier</a:t>
            </a:r>
          </a:p>
          <a:p>
            <a:r>
              <a:rPr lang="sv-SE" dirty="0">
                <a:latin typeface="Calibri" panose="020F0502020204030204" pitchFamily="34" charset="0"/>
              </a:rPr>
              <a:t>Tänk kritiskt även på det här området</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3045"/>
            <a:ext cx="1862555" cy="226099"/>
          </a:xfrm>
        </p:spPr>
        <p:txBody>
          <a:bodyPr>
            <a:noAutofit/>
          </a:bodyPr>
          <a:lstStyle/>
          <a:p>
            <a:r>
              <a:rPr lang="sv-SE" dirty="0"/>
              <a:t>GRUNDERNA TILL ATT INVESTERA</a:t>
            </a:r>
          </a:p>
        </p:txBody>
      </p:sp>
      <p:pic>
        <p:nvPicPr>
          <p:cNvPr id="9" name="Platshållare för bild 8" descr="En bild som visar vägg, inomhus  Automatiskt genererad beskrivning">
            <a:extLst>
              <a:ext uri="{FF2B5EF4-FFF2-40B4-BE49-F238E27FC236}">
                <a16:creationId xmlns:a16="http://schemas.microsoft.com/office/drawing/2014/main" id="{616F5175-3BAA-4108-8186-8AC731E22C6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3642" b="3642"/>
          <a:stretch>
            <a:fillRect/>
          </a:stretch>
        </p:blipFill>
        <p:spPr/>
      </p:pic>
    </p:spTree>
    <p:extLst>
      <p:ext uri="{BB962C8B-B14F-4D97-AF65-F5344CB8AC3E}">
        <p14:creationId xmlns:p14="http://schemas.microsoft.com/office/powerpoint/2010/main" val="397555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 för att ni lyssnat!</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Fredrik Bonthron</a:t>
            </a:r>
          </a:p>
          <a:p>
            <a:pPr>
              <a:spcBef>
                <a:spcPts val="0"/>
              </a:spcBef>
            </a:pPr>
            <a:r>
              <a:rPr lang="sv-SE" sz="1800" dirty="0"/>
              <a:t>fredrik@svpm.se</a:t>
            </a:r>
          </a:p>
        </p:txBody>
      </p:sp>
    </p:spTree>
    <p:extLst>
      <p:ext uri="{BB962C8B-B14F-4D97-AF65-F5344CB8AC3E}">
        <p14:creationId xmlns:p14="http://schemas.microsoft.com/office/powerpoint/2010/main" val="763527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AEEAF0C-D6C5-4827-8D84-09614ABE1F49}"/>
              </a:ext>
            </a:extLst>
          </p:cNvPr>
          <p:cNvPicPr>
            <a:picLocks noChangeAspect="1"/>
          </p:cNvPicPr>
          <p:nvPr/>
        </p:nvPicPr>
        <p:blipFill>
          <a:blip r:embed="rId3"/>
          <a:stretch>
            <a:fillRect/>
          </a:stretch>
        </p:blipFill>
        <p:spPr>
          <a:xfrm>
            <a:off x="1180" y="0"/>
            <a:ext cx="12190819" cy="6858000"/>
          </a:xfrm>
          <a:prstGeom prst="rect">
            <a:avLst/>
          </a:prstGeom>
        </p:spPr>
      </p:pic>
      <p:sp>
        <p:nvSpPr>
          <p:cNvPr id="2" name="Rubrik 1">
            <a:extLst>
              <a:ext uri="{FF2B5EF4-FFF2-40B4-BE49-F238E27FC236}">
                <a16:creationId xmlns:a16="http://schemas.microsoft.com/office/drawing/2014/main" id="{9356220E-AF6A-F921-CEDC-F0973D249980}"/>
              </a:ext>
            </a:extLst>
          </p:cNvPr>
          <p:cNvSpPr>
            <a:spLocks noGrp="1"/>
          </p:cNvSpPr>
          <p:nvPr>
            <p:ph type="title"/>
          </p:nvPr>
        </p:nvSpPr>
        <p:spPr>
          <a:xfrm>
            <a:off x="2065874" y="2830015"/>
            <a:ext cx="8060252" cy="781866"/>
          </a:xfrm>
        </p:spPr>
        <p:txBody>
          <a:bodyPr/>
          <a:lstStyle/>
          <a:p>
            <a:r>
              <a:rPr lang="sv-SE" sz="5400" dirty="0">
                <a:ea typeface="Arial" charset="0"/>
                <a:cs typeface="Calibri Light" panose="020F0302020204030204" pitchFamily="34" charset="0"/>
              </a:rPr>
              <a:t>EXTRAMATERIAL</a:t>
            </a:r>
            <a:endParaRPr lang="sv-SE" sz="5400" dirty="0">
              <a:highlight>
                <a:srgbClr val="FFFF00"/>
              </a:highlight>
            </a:endParaRPr>
          </a:p>
        </p:txBody>
      </p:sp>
    </p:spTree>
    <p:extLst>
      <p:ext uri="{BB962C8B-B14F-4D97-AF65-F5344CB8AC3E}">
        <p14:creationId xmlns:p14="http://schemas.microsoft.com/office/powerpoint/2010/main" val="2221392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dirty="0"/>
              <a:t>CHECKLISTA FÖR ATT KOMMA IGÅNG MED DITT INVESTERANDE</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5021"/>
            <a:ext cx="5118100" cy="2494089"/>
          </a:xfrm>
        </p:spPr>
        <p:txBody>
          <a:bodyPr>
            <a:normAutofit/>
          </a:bodyPr>
          <a:lstStyle/>
          <a:p>
            <a:pPr marL="457200" indent="-457200">
              <a:buAutoNum type="arabicPeriod"/>
            </a:pPr>
            <a:r>
              <a:rPr lang="sv-SE" dirty="0">
                <a:latin typeface="Calibri" panose="020F0502020204030204" pitchFamily="34" charset="0"/>
              </a:rPr>
              <a:t>Öppna ett konto för investering</a:t>
            </a:r>
          </a:p>
          <a:p>
            <a:pPr marL="457200" indent="-457200">
              <a:buAutoNum type="arabicPeriod"/>
            </a:pPr>
            <a:r>
              <a:rPr lang="sv-SE" dirty="0">
                <a:latin typeface="Calibri" panose="020F0502020204030204" pitchFamily="34" charset="0"/>
              </a:rPr>
              <a:t>Bestäm hur mycket du ska spara, </a:t>
            </a:r>
            <a:br>
              <a:rPr lang="sv-SE" dirty="0">
                <a:latin typeface="Calibri" panose="020F0502020204030204" pitchFamily="34" charset="0"/>
              </a:rPr>
            </a:br>
            <a:r>
              <a:rPr lang="sv-SE" dirty="0">
                <a:latin typeface="Calibri" panose="020F0502020204030204" pitchFamily="34" charset="0"/>
              </a:rPr>
              <a:t>och till vad</a:t>
            </a:r>
          </a:p>
          <a:p>
            <a:pPr marL="457200" indent="-457200">
              <a:buAutoNum type="arabicPeriod"/>
            </a:pPr>
            <a:r>
              <a:rPr lang="sv-SE" dirty="0">
                <a:latin typeface="Calibri" panose="020F0502020204030204" pitchFamily="34" charset="0"/>
              </a:rPr>
              <a:t>Väg risken mot avkastningen</a:t>
            </a:r>
          </a:p>
          <a:p>
            <a:pPr marL="457200" indent="-457200">
              <a:buAutoNum type="arabicPeriod"/>
            </a:pPr>
            <a:r>
              <a:rPr lang="sv-SE" dirty="0">
                <a:latin typeface="Calibri" panose="020F0502020204030204" pitchFamily="34" charset="0"/>
              </a:rPr>
              <a:t>Tid, intresse och kunskap avgör ditt val</a:t>
            </a:r>
          </a:p>
          <a:p>
            <a:pPr marL="457200" indent="-457200">
              <a:buAutoNum type="arabicPeriod"/>
            </a:pPr>
            <a:r>
              <a:rPr lang="sv-SE" dirty="0">
                <a:latin typeface="Calibri" panose="020F0502020204030204" pitchFamily="34" charset="0"/>
              </a:rPr>
              <a:t>Välj vad du vill investera i</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409678"/>
            <a:ext cx="1880310" cy="199466"/>
          </a:xfrm>
        </p:spPr>
        <p:txBody>
          <a:bodyPr>
            <a:noAutofit/>
          </a:bodyPr>
          <a:lstStyle/>
          <a:p>
            <a:r>
              <a:rPr lang="sv-SE" dirty="0"/>
              <a:t>GRUNDERNA TILL ATT INVESTERA</a:t>
            </a:r>
          </a:p>
        </p:txBody>
      </p:sp>
      <p:pic>
        <p:nvPicPr>
          <p:cNvPr id="9" name="Platshållare för bild 8" descr="En bild som visar person  Automatiskt genererad beskrivning">
            <a:extLst>
              <a:ext uri="{FF2B5EF4-FFF2-40B4-BE49-F238E27FC236}">
                <a16:creationId xmlns:a16="http://schemas.microsoft.com/office/drawing/2014/main" id="{EE8375E7-ABD5-4687-BFDE-AF533B5A5DC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3642" b="3642"/>
          <a:stretch>
            <a:fillRect/>
          </a:stretch>
        </p:blipFill>
        <p:spPr/>
      </p:pic>
    </p:spTree>
    <p:extLst>
      <p:ext uri="{BB962C8B-B14F-4D97-AF65-F5344CB8AC3E}">
        <p14:creationId xmlns:p14="http://schemas.microsoft.com/office/powerpoint/2010/main" val="178847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RÄNTA-PÅ-RÄNTA (SNÖBOLLSEFFEKTEN) </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875958" cy="257369"/>
          </a:xfrm>
        </p:spPr>
        <p:txBody>
          <a:bodyPr wrap="none">
            <a:spAutoFit/>
          </a:bodyPr>
          <a:lstStyle/>
          <a:p>
            <a:r>
              <a:rPr lang="sv-SE" dirty="0"/>
              <a:t>GRUNDERNA TILL ATT INVESTERA</a:t>
            </a:r>
          </a:p>
        </p:txBody>
      </p:sp>
      <p:graphicFrame>
        <p:nvGraphicFramePr>
          <p:cNvPr id="6" name="Platshållare för diagram 12">
            <a:extLst>
              <a:ext uri="{FF2B5EF4-FFF2-40B4-BE49-F238E27FC236}">
                <a16:creationId xmlns:a16="http://schemas.microsoft.com/office/drawing/2014/main" id="{F3380F72-44D0-4411-A948-56303EEB3D05}"/>
              </a:ext>
            </a:extLst>
          </p:cNvPr>
          <p:cNvGraphicFramePr>
            <a:graphicFrameLocks/>
          </p:cNvGraphicFramePr>
          <p:nvPr>
            <p:extLst>
              <p:ext uri="{D42A27DB-BD31-4B8C-83A1-F6EECF244321}">
                <p14:modId xmlns:p14="http://schemas.microsoft.com/office/powerpoint/2010/main" val="3565880561"/>
              </p:ext>
            </p:extLst>
          </p:nvPr>
        </p:nvGraphicFramePr>
        <p:xfrm>
          <a:off x="1470198" y="3149600"/>
          <a:ext cx="9251603" cy="35553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ruta 6">
            <a:extLst>
              <a:ext uri="{FF2B5EF4-FFF2-40B4-BE49-F238E27FC236}">
                <a16:creationId xmlns:a16="http://schemas.microsoft.com/office/drawing/2014/main" id="{58E89FF5-721C-48AA-A930-F65488CE5F03}"/>
              </a:ext>
            </a:extLst>
          </p:cNvPr>
          <p:cNvSpPr txBox="1"/>
          <p:nvPr/>
        </p:nvSpPr>
        <p:spPr>
          <a:xfrm>
            <a:off x="1010412" y="1405431"/>
            <a:ext cx="6908292" cy="2134559"/>
          </a:xfrm>
          <a:prstGeom prst="rect">
            <a:avLst/>
          </a:prstGeom>
          <a:noFill/>
        </p:spPr>
        <p:txBody>
          <a:bodyPr wrap="square">
            <a:spAutoFit/>
          </a:bodyPr>
          <a:lstStyle/>
          <a:p>
            <a:pPr marL="285750" indent="-285750">
              <a:lnSpc>
                <a:spcPts val="3000"/>
              </a:lnSpc>
              <a:buFont typeface="Arial" panose="020B0604020202020204" pitchFamily="34" charset="0"/>
              <a:buChar char="•"/>
            </a:pPr>
            <a:r>
              <a:rPr lang="sv-SE" sz="2000" u="sng" dirty="0">
                <a:ea typeface="Arial" charset="0"/>
                <a:cs typeface="Arial" charset="0"/>
              </a:rPr>
              <a:t>Tid, regelbundenhet och avkastning</a:t>
            </a:r>
            <a:r>
              <a:rPr lang="sv-SE" sz="2000" i="1" dirty="0">
                <a:ea typeface="Arial" charset="0"/>
                <a:cs typeface="Arial" charset="0"/>
              </a:rPr>
              <a:t> </a:t>
            </a:r>
            <a:r>
              <a:rPr lang="sv-SE" sz="2000" dirty="0">
                <a:ea typeface="Arial" charset="0"/>
                <a:cs typeface="Arial" charset="0"/>
              </a:rPr>
              <a:t>gör att </a:t>
            </a:r>
            <a:r>
              <a:rPr lang="sv-SE" sz="2000" i="1" dirty="0">
                <a:ea typeface="Arial" charset="0"/>
                <a:cs typeface="Arial" charset="0"/>
              </a:rPr>
              <a:t>även ett mindre sparande</a:t>
            </a:r>
            <a:r>
              <a:rPr lang="sv-SE" sz="2000" dirty="0">
                <a:ea typeface="Arial" charset="0"/>
                <a:cs typeface="Arial" charset="0"/>
              </a:rPr>
              <a:t> per månad </a:t>
            </a:r>
            <a:r>
              <a:rPr lang="sv-SE" sz="2000" i="1" dirty="0">
                <a:ea typeface="Arial" charset="0"/>
                <a:cs typeface="Arial" charset="0"/>
              </a:rPr>
              <a:t>kan bli till betydande belopp i framtiden.</a:t>
            </a:r>
          </a:p>
          <a:p>
            <a:pPr marL="285750" indent="-285750">
              <a:lnSpc>
                <a:spcPts val="3000"/>
              </a:lnSpc>
              <a:spcBef>
                <a:spcPts val="1200"/>
              </a:spcBef>
              <a:buFont typeface="Arial" panose="020B0604020202020204" pitchFamily="34" charset="0"/>
              <a:buChar char="•"/>
            </a:pPr>
            <a:r>
              <a:rPr lang="sv-SE" sz="2000" dirty="0">
                <a:ea typeface="Arial" charset="0"/>
                <a:cs typeface="Arial" charset="0"/>
              </a:rPr>
              <a:t>Genom att </a:t>
            </a:r>
            <a:r>
              <a:rPr lang="sv-SE" sz="2000" u="sng" dirty="0">
                <a:ea typeface="Arial" charset="0"/>
                <a:cs typeface="Arial" charset="0"/>
              </a:rPr>
              <a:t>inte sälja av mer än nödvändigt</a:t>
            </a:r>
            <a:r>
              <a:rPr lang="sv-SE" sz="2000" dirty="0">
                <a:ea typeface="Arial" charset="0"/>
                <a:cs typeface="Arial" charset="0"/>
              </a:rPr>
              <a:t> ökar möjligheten till </a:t>
            </a:r>
            <a:r>
              <a:rPr lang="sv-SE" sz="2000" i="1" dirty="0">
                <a:ea typeface="Arial" charset="0"/>
                <a:cs typeface="Arial" charset="0"/>
              </a:rPr>
              <a:t>högre avkastning och mer att sälja i framtiden </a:t>
            </a:r>
          </a:p>
          <a:p>
            <a:pPr>
              <a:lnSpc>
                <a:spcPts val="3000"/>
              </a:lnSpc>
            </a:pPr>
            <a:endParaRPr lang="sv-SE" sz="1800" i="1" dirty="0">
              <a:ea typeface="Arial" charset="0"/>
              <a:cs typeface="Arial" charset="0"/>
            </a:endParaRPr>
          </a:p>
        </p:txBody>
      </p:sp>
      <p:sp>
        <p:nvSpPr>
          <p:cNvPr id="8" name="Ellips 7">
            <a:extLst>
              <a:ext uri="{FF2B5EF4-FFF2-40B4-BE49-F238E27FC236}">
                <a16:creationId xmlns:a16="http://schemas.microsoft.com/office/drawing/2014/main" id="{95A421D4-C058-490B-B56D-8B19030CDD6B}"/>
              </a:ext>
            </a:extLst>
          </p:cNvPr>
          <p:cNvSpPr/>
          <p:nvPr/>
        </p:nvSpPr>
        <p:spPr>
          <a:xfrm>
            <a:off x="8177028" y="472009"/>
            <a:ext cx="2233629" cy="20486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500kr/månad 7% avkastning =</a:t>
            </a:r>
          </a:p>
          <a:p>
            <a:pPr algn="ctr"/>
            <a:r>
              <a:rPr lang="sv-SE" b="1" dirty="0"/>
              <a:t>1 200 000 kr efter 40 år</a:t>
            </a:r>
          </a:p>
        </p:txBody>
      </p:sp>
    </p:spTree>
    <p:extLst>
      <p:ext uri="{BB962C8B-B14F-4D97-AF65-F5344CB8AC3E}">
        <p14:creationId xmlns:p14="http://schemas.microsoft.com/office/powerpoint/2010/main" val="37384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BEGREPPET RISK OCH VIKTEN AV ATT INVESTERA REGELBUNDET</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91923"/>
            <a:ext cx="1871432" cy="217222"/>
          </a:xfrm>
        </p:spPr>
        <p:txBody>
          <a:bodyPr/>
          <a:lstStyle/>
          <a:p>
            <a:r>
              <a:rPr lang="sv-SE" dirty="0"/>
              <a:t>GRUNDERNA TILL ATT INVESTERA</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698413" y="1387971"/>
            <a:ext cx="5286376" cy="30988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pPr>
            <a:r>
              <a:rPr lang="sv-SE" sz="8000" dirty="0">
                <a:ea typeface="Arial" charset="0"/>
                <a:cs typeface="Arial" charset="0"/>
              </a:rPr>
              <a:t>Ett sätt att mäta risk på är att titta på svängningarna i värdet på en tillgång</a:t>
            </a:r>
          </a:p>
          <a:p>
            <a:pPr>
              <a:lnSpc>
                <a:spcPts val="3000"/>
              </a:lnSpc>
            </a:pPr>
            <a:r>
              <a:rPr lang="sv-SE" sz="8000" dirty="0">
                <a:ea typeface="Arial" charset="0"/>
                <a:cs typeface="Arial" charset="0"/>
              </a:rPr>
              <a:t>Större risk = Större svängningar i värdet</a:t>
            </a:r>
          </a:p>
          <a:p>
            <a:pPr>
              <a:lnSpc>
                <a:spcPts val="3000"/>
              </a:lnSpc>
            </a:pPr>
            <a:r>
              <a:rPr lang="sv-SE" sz="8000" dirty="0">
                <a:ea typeface="Arial" charset="0"/>
                <a:cs typeface="Arial" charset="0"/>
              </a:rPr>
              <a:t>Att tajma marknaden är mycket svårt</a:t>
            </a:r>
          </a:p>
          <a:p>
            <a:pPr>
              <a:lnSpc>
                <a:spcPts val="3000"/>
              </a:lnSpc>
            </a:pPr>
            <a:r>
              <a:rPr lang="sv-SE" sz="8000" dirty="0">
                <a:ea typeface="Arial" charset="0"/>
                <a:cs typeface="Arial" charset="0"/>
              </a:rPr>
              <a:t>Genom att investera regelbundet minskar du risken för dålig timing och ökar chansen till en bra snittkurs</a:t>
            </a:r>
          </a:p>
          <a:p>
            <a:pPr marL="0" indent="0">
              <a:buNone/>
            </a:pPr>
            <a:endParaRPr lang="sv-SE" dirty="0"/>
          </a:p>
        </p:txBody>
      </p:sp>
      <p:graphicFrame>
        <p:nvGraphicFramePr>
          <p:cNvPr id="4" name="Diagram 3">
            <a:extLst>
              <a:ext uri="{FF2B5EF4-FFF2-40B4-BE49-F238E27FC236}">
                <a16:creationId xmlns:a16="http://schemas.microsoft.com/office/drawing/2014/main" id="{2F9F48DE-0154-49C2-2B46-DFBD792F3604}"/>
              </a:ext>
            </a:extLst>
          </p:cNvPr>
          <p:cNvGraphicFramePr>
            <a:graphicFrameLocks noGrp="1"/>
          </p:cNvGraphicFramePr>
          <p:nvPr/>
        </p:nvGraphicFramePr>
        <p:xfrm>
          <a:off x="5881815" y="1334529"/>
          <a:ext cx="6017741" cy="51438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57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FÖRSTÅ VAD DU INVESTERAR I</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91923"/>
            <a:ext cx="1871432" cy="217222"/>
          </a:xfrm>
        </p:spPr>
        <p:txBody>
          <a:bodyPr/>
          <a:lstStyle/>
          <a:p>
            <a:r>
              <a:rPr lang="sv-SE" dirty="0"/>
              <a:t>GRUNDERNA TILL ATT INVESTERA</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617955" y="1285944"/>
            <a:ext cx="5118100" cy="3217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pPr>
            <a:r>
              <a:rPr lang="sv-SE" sz="2000" dirty="0">
                <a:cs typeface="Arial" charset="0"/>
              </a:rPr>
              <a:t>Olika värdepapper erbjuder olika möjlighet till avkastning, men de medför också olika risk och är olika komplicerade</a:t>
            </a:r>
          </a:p>
          <a:p>
            <a:pPr>
              <a:lnSpc>
                <a:spcPts val="3000"/>
              </a:lnSpc>
            </a:pPr>
            <a:r>
              <a:rPr lang="sv-SE" sz="2000" dirty="0">
                <a:cs typeface="Arial" charset="0"/>
              </a:rPr>
              <a:t>När man blir äldre kan det finnas en poäng med att successivt minska risken i sitt sparande</a:t>
            </a:r>
          </a:p>
          <a:p>
            <a:pPr marL="0" indent="0">
              <a:buNone/>
            </a:pPr>
            <a:endParaRPr lang="sv-SE" dirty="0"/>
          </a:p>
        </p:txBody>
      </p:sp>
      <p:pic>
        <p:nvPicPr>
          <p:cNvPr id="9" name="Bild 8" descr="Termometer kontur">
            <a:extLst>
              <a:ext uri="{FF2B5EF4-FFF2-40B4-BE49-F238E27FC236}">
                <a16:creationId xmlns:a16="http://schemas.microsoft.com/office/drawing/2014/main" id="{B37DE9BE-D2EB-434A-98F3-F3E86391CE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2958" y="1998633"/>
            <a:ext cx="3425065" cy="3425065"/>
          </a:xfrm>
          <a:prstGeom prst="rect">
            <a:avLst/>
          </a:prstGeom>
        </p:spPr>
      </p:pic>
      <p:sp>
        <p:nvSpPr>
          <p:cNvPr id="10" name="textruta 9">
            <a:extLst>
              <a:ext uri="{FF2B5EF4-FFF2-40B4-BE49-F238E27FC236}">
                <a16:creationId xmlns:a16="http://schemas.microsoft.com/office/drawing/2014/main" id="{2DFDF5C9-2902-419F-B150-8D71453B196E}"/>
              </a:ext>
            </a:extLst>
          </p:cNvPr>
          <p:cNvSpPr txBox="1"/>
          <p:nvPr/>
        </p:nvSpPr>
        <p:spPr>
          <a:xfrm>
            <a:off x="8620634" y="2233839"/>
            <a:ext cx="2496404" cy="3170099"/>
          </a:xfrm>
          <a:prstGeom prst="rect">
            <a:avLst/>
          </a:prstGeom>
          <a:noFill/>
        </p:spPr>
        <p:txBody>
          <a:bodyPr wrap="square" rtlCol="0">
            <a:spAutoFit/>
          </a:bodyPr>
          <a:lstStyle/>
          <a:p>
            <a:pPr marL="285750" indent="-285750">
              <a:spcBef>
                <a:spcPts val="1200"/>
              </a:spcBef>
              <a:buFont typeface="Calibri" panose="020F0502020204030204" pitchFamily="34" charset="0"/>
              <a:buChar char="-"/>
            </a:pPr>
            <a:r>
              <a:rPr lang="sv-SE" sz="2000" u="sng" dirty="0"/>
              <a:t>Andra värdepapper</a:t>
            </a:r>
          </a:p>
          <a:p>
            <a:pPr marL="285750" indent="-285750">
              <a:spcBef>
                <a:spcPts val="1200"/>
              </a:spcBef>
              <a:buFont typeface="Calibri" panose="020F0502020204030204" pitchFamily="34" charset="0"/>
              <a:buChar char="-"/>
            </a:pPr>
            <a:r>
              <a:rPr lang="sv-SE" sz="2000" u="sng" dirty="0"/>
              <a:t>Aktier</a:t>
            </a:r>
          </a:p>
          <a:p>
            <a:pPr marL="285750" indent="-285750">
              <a:spcBef>
                <a:spcPts val="1200"/>
              </a:spcBef>
              <a:buFont typeface="Calibri" panose="020F0502020204030204" pitchFamily="34" charset="0"/>
              <a:buChar char="-"/>
            </a:pPr>
            <a:r>
              <a:rPr lang="sv-SE" sz="2000" dirty="0"/>
              <a:t>Aktie</a:t>
            </a:r>
            <a:r>
              <a:rPr lang="sv-SE" sz="2000" u="sng" dirty="0"/>
              <a:t>fonder</a:t>
            </a:r>
          </a:p>
          <a:p>
            <a:pPr marL="285750" indent="-285750">
              <a:spcBef>
                <a:spcPts val="1200"/>
              </a:spcBef>
              <a:buFont typeface="Calibri" panose="020F0502020204030204" pitchFamily="34" charset="0"/>
              <a:buChar char="-"/>
            </a:pPr>
            <a:r>
              <a:rPr lang="sv-SE" sz="2000" dirty="0"/>
              <a:t>Blandfonder</a:t>
            </a:r>
          </a:p>
          <a:p>
            <a:pPr marL="285750" indent="-285750">
              <a:spcBef>
                <a:spcPts val="1200"/>
              </a:spcBef>
              <a:buFont typeface="Calibri" panose="020F0502020204030204" pitchFamily="34" charset="0"/>
              <a:buChar char="-"/>
            </a:pPr>
            <a:r>
              <a:rPr lang="sv-SE" sz="2000" u="sng" dirty="0"/>
              <a:t>Obligationer</a:t>
            </a:r>
          </a:p>
          <a:p>
            <a:pPr marL="285750" indent="-285750">
              <a:spcBef>
                <a:spcPts val="1200"/>
              </a:spcBef>
              <a:buFont typeface="Calibri" panose="020F0502020204030204" pitchFamily="34" charset="0"/>
              <a:buChar char="-"/>
            </a:pPr>
            <a:r>
              <a:rPr lang="sv-SE" sz="2000" dirty="0"/>
              <a:t>Långa räntefonder</a:t>
            </a:r>
          </a:p>
          <a:p>
            <a:pPr marL="285750" indent="-285750">
              <a:spcBef>
                <a:spcPts val="1200"/>
              </a:spcBef>
              <a:buFont typeface="Calibri" panose="020F0502020204030204" pitchFamily="34" charset="0"/>
              <a:buChar char="-"/>
            </a:pPr>
            <a:r>
              <a:rPr lang="sv-SE" sz="2000" dirty="0"/>
              <a:t>Korta räntefonder</a:t>
            </a:r>
          </a:p>
        </p:txBody>
      </p:sp>
      <p:sp>
        <p:nvSpPr>
          <p:cNvPr id="11" name="textruta 10">
            <a:extLst>
              <a:ext uri="{FF2B5EF4-FFF2-40B4-BE49-F238E27FC236}">
                <a16:creationId xmlns:a16="http://schemas.microsoft.com/office/drawing/2014/main" id="{1C07E13C-D7B4-43DE-ABBA-189C5B50B91A}"/>
              </a:ext>
            </a:extLst>
          </p:cNvPr>
          <p:cNvSpPr txBox="1"/>
          <p:nvPr/>
        </p:nvSpPr>
        <p:spPr>
          <a:xfrm>
            <a:off x="8092224" y="1535499"/>
            <a:ext cx="1994847" cy="400110"/>
          </a:xfrm>
          <a:prstGeom prst="rect">
            <a:avLst/>
          </a:prstGeom>
          <a:noFill/>
        </p:spPr>
        <p:txBody>
          <a:bodyPr wrap="square" rtlCol="0">
            <a:spAutoFit/>
          </a:bodyPr>
          <a:lstStyle/>
          <a:p>
            <a:r>
              <a:rPr lang="sv-SE" sz="2000" b="1" u="sng" dirty="0"/>
              <a:t>Risktermometer</a:t>
            </a:r>
          </a:p>
        </p:txBody>
      </p:sp>
    </p:spTree>
    <p:extLst>
      <p:ext uri="{BB962C8B-B14F-4D97-AF65-F5344CB8AC3E}">
        <p14:creationId xmlns:p14="http://schemas.microsoft.com/office/powerpoint/2010/main" val="4238298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dirty="0"/>
              <a:t>VIKTIGT ATT TÄNKA PÅ OM DU INVESTERAR TILL BARNBARN</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776670"/>
            <a:ext cx="5118100" cy="3304659"/>
          </a:xfrm>
        </p:spPr>
        <p:txBody>
          <a:bodyPr>
            <a:normAutofit/>
          </a:bodyPr>
          <a:lstStyle/>
          <a:p>
            <a:r>
              <a:rPr lang="sv-SE" dirty="0">
                <a:latin typeface="Calibri" panose="020F0502020204030204" pitchFamily="34" charset="0"/>
              </a:rPr>
              <a:t>I vems namn sparar du?</a:t>
            </a:r>
          </a:p>
          <a:p>
            <a:pPr lvl="1"/>
            <a:r>
              <a:rPr lang="sv-SE" dirty="0">
                <a:latin typeface="Calibri" panose="020F0502020204030204" pitchFamily="34" charset="0"/>
              </a:rPr>
              <a:t>I ditt namn</a:t>
            </a:r>
          </a:p>
          <a:p>
            <a:pPr lvl="1"/>
            <a:r>
              <a:rPr lang="sv-SE" dirty="0">
                <a:latin typeface="Calibri" panose="020F0502020204030204" pitchFamily="34" charset="0"/>
              </a:rPr>
              <a:t>I barnbarnets namn</a:t>
            </a:r>
          </a:p>
          <a:p>
            <a:r>
              <a:rPr lang="sv-SE" dirty="0">
                <a:latin typeface="Calibri" panose="020F0502020204030204" pitchFamily="34" charset="0"/>
              </a:rPr>
              <a:t>Bestäm hur mycket du ska spara, och till vad</a:t>
            </a:r>
          </a:p>
          <a:p>
            <a:r>
              <a:rPr lang="sv-SE" dirty="0">
                <a:latin typeface="Calibri" panose="020F0502020204030204" pitchFamily="34" charset="0"/>
              </a:rPr>
              <a:t>Väg risken mot avkastningen</a:t>
            </a:r>
          </a:p>
          <a:p>
            <a:r>
              <a:rPr lang="sv-SE" dirty="0">
                <a:latin typeface="Calibri" panose="020F0502020204030204" pitchFamily="34" charset="0"/>
              </a:rPr>
              <a:t>Välj kontotyp</a:t>
            </a:r>
          </a:p>
          <a:p>
            <a:r>
              <a:rPr lang="sv-SE" dirty="0">
                <a:latin typeface="Calibri" panose="020F0502020204030204" pitchFamily="34" charset="0"/>
              </a:rPr>
              <a:t>Välj vad du vill investera i</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409678"/>
            <a:ext cx="1880310" cy="199466"/>
          </a:xfrm>
        </p:spPr>
        <p:txBody>
          <a:bodyPr>
            <a:noAutofit/>
          </a:bodyPr>
          <a:lstStyle/>
          <a:p>
            <a:r>
              <a:rPr lang="sv-SE" dirty="0"/>
              <a:t>GRUNDERNA TILL ATT INVESTERA</a:t>
            </a:r>
          </a:p>
        </p:txBody>
      </p:sp>
      <p:pic>
        <p:nvPicPr>
          <p:cNvPr id="9" name="Platshållare för bild 8" descr="En bild som visar person  Automatiskt genererad beskrivning">
            <a:extLst>
              <a:ext uri="{FF2B5EF4-FFF2-40B4-BE49-F238E27FC236}">
                <a16:creationId xmlns:a16="http://schemas.microsoft.com/office/drawing/2014/main" id="{EE8375E7-ABD5-4687-BFDE-AF533B5A5DC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3642" b="3642"/>
          <a:stretch>
            <a:fillRect/>
          </a:stretch>
        </p:blipFill>
        <p:spPr/>
      </p:pic>
    </p:spTree>
    <p:extLst>
      <p:ext uri="{BB962C8B-B14F-4D97-AF65-F5344CB8AC3E}">
        <p14:creationId xmlns:p14="http://schemas.microsoft.com/office/powerpoint/2010/main" val="138404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OLIKA KONTOTYPER FÖR ATT INVESTERA</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768659"/>
            <a:ext cx="5118100" cy="2120489"/>
          </a:xfrm>
        </p:spPr>
        <p:txBody>
          <a:bodyPr>
            <a:normAutofit/>
          </a:bodyPr>
          <a:lstStyle/>
          <a:p>
            <a:r>
              <a:rPr lang="sv-SE" dirty="0"/>
              <a:t>Värdepappersdepå</a:t>
            </a:r>
          </a:p>
          <a:p>
            <a:r>
              <a:rPr lang="sv-SE" dirty="0"/>
              <a:t>ISK – Investeringssparkonto</a:t>
            </a:r>
          </a:p>
          <a:p>
            <a:r>
              <a:rPr lang="sv-SE" dirty="0"/>
              <a:t>Kapitalförsäkring</a:t>
            </a:r>
          </a:p>
          <a:p>
            <a:r>
              <a:rPr lang="sv-SE" dirty="0"/>
              <a:t>Annat… </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4167"/>
            <a:ext cx="1889188" cy="234977"/>
          </a:xfrm>
        </p:spPr>
        <p:txBody>
          <a:bodyPr>
            <a:noAutofit/>
          </a:bodyPr>
          <a:lstStyle/>
          <a:p>
            <a:r>
              <a:rPr lang="sv-SE" dirty="0"/>
              <a:t>GRUNDERNA TILL ATT INVESTERA</a:t>
            </a:r>
          </a:p>
        </p:txBody>
      </p:sp>
      <p:pic>
        <p:nvPicPr>
          <p:cNvPr id="14" name="Platshållare för bild 13" descr="En bild som visar text, person, inomhus  Automatiskt genererad beskrivning">
            <a:extLst>
              <a:ext uri="{FF2B5EF4-FFF2-40B4-BE49-F238E27FC236}">
                <a16:creationId xmlns:a16="http://schemas.microsoft.com/office/drawing/2014/main" id="{5CFB92C4-014E-C618-65D0-22E21A9ABC2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448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6131894" cy="1325563"/>
          </a:xfrm>
        </p:spPr>
        <p:txBody>
          <a:bodyPr/>
          <a:lstStyle/>
          <a:p>
            <a:r>
              <a:rPr lang="sv-SE" b="1" dirty="0">
                <a:latin typeface="Calibri" panose="020F0502020204030204" pitchFamily="34" charset="0"/>
                <a:ea typeface="Arial" charset="0"/>
                <a:cs typeface="Calibri" panose="020F0502020204030204" pitchFamily="34" charset="0"/>
              </a:rPr>
              <a:t>VIKTIGT ATT TÄNKA PÅ VID INVESTERINGAR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91923"/>
            <a:ext cx="1889188" cy="217222"/>
          </a:xfrm>
        </p:spPr>
        <p:txBody>
          <a:bodyPr>
            <a:noAutofit/>
          </a:bodyPr>
          <a:lstStyle/>
          <a:p>
            <a:r>
              <a:rPr lang="sv-SE" dirty="0"/>
              <a:t>GRUNDERNA TILL ATT INVESTERA</a:t>
            </a:r>
          </a:p>
        </p:txBody>
      </p:sp>
      <p:pic>
        <p:nvPicPr>
          <p:cNvPr id="11" name="Platshållare för bild 10">
            <a:extLst>
              <a:ext uri="{FF2B5EF4-FFF2-40B4-BE49-F238E27FC236}">
                <a16:creationId xmlns:a16="http://schemas.microsoft.com/office/drawing/2014/main" id="{FCB1C36E-9314-48CC-8F66-FCC77A68F40A}"/>
              </a:ext>
            </a:extLst>
          </p:cNvPr>
          <p:cNvPicPr>
            <a:picLocks noGrp="1" noChangeAspect="1"/>
          </p:cNvPicPr>
          <p:nvPr>
            <p:ph type="pic" sz="quarter" idx="13"/>
          </p:nvPr>
        </p:nvPicPr>
        <p:blipFill>
          <a:blip r:embed="rId3"/>
          <a:srcRect t="13056" b="13056"/>
          <a:stretch>
            <a:fillRect/>
          </a:stretch>
        </p:blipFill>
        <p:spPr/>
      </p:pic>
      <p:grpSp>
        <p:nvGrpSpPr>
          <p:cNvPr id="3" name="Grupp 2">
            <a:extLst>
              <a:ext uri="{FF2B5EF4-FFF2-40B4-BE49-F238E27FC236}">
                <a16:creationId xmlns:a16="http://schemas.microsoft.com/office/drawing/2014/main" id="{1A77450A-E460-43FB-BAE2-9B4686BA8EBE}"/>
              </a:ext>
            </a:extLst>
          </p:cNvPr>
          <p:cNvGrpSpPr/>
          <p:nvPr/>
        </p:nvGrpSpPr>
        <p:grpSpPr>
          <a:xfrm>
            <a:off x="711628" y="1809679"/>
            <a:ext cx="3612926" cy="3132107"/>
            <a:chOff x="711628" y="1809679"/>
            <a:chExt cx="3612926" cy="3132107"/>
          </a:xfrm>
        </p:grpSpPr>
        <p:sp>
          <p:nvSpPr>
            <p:cNvPr id="12" name="Ellips 11">
              <a:extLst>
                <a:ext uri="{FF2B5EF4-FFF2-40B4-BE49-F238E27FC236}">
                  <a16:creationId xmlns:a16="http://schemas.microsoft.com/office/drawing/2014/main" id="{DEFBD72D-E41E-47C2-BC70-60C467164BA3}"/>
                </a:ext>
              </a:extLst>
            </p:cNvPr>
            <p:cNvSpPr/>
            <p:nvPr/>
          </p:nvSpPr>
          <p:spPr>
            <a:xfrm>
              <a:off x="711628" y="3756763"/>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4. </a:t>
              </a:r>
            </a:p>
          </p:txBody>
        </p:sp>
        <p:sp>
          <p:nvSpPr>
            <p:cNvPr id="13" name="Ellips 12">
              <a:extLst>
                <a:ext uri="{FF2B5EF4-FFF2-40B4-BE49-F238E27FC236}">
                  <a16:creationId xmlns:a16="http://schemas.microsoft.com/office/drawing/2014/main" id="{1FE4C9BD-9437-45C0-A076-5F863B87B7BD}"/>
                </a:ext>
              </a:extLst>
            </p:cNvPr>
            <p:cNvSpPr/>
            <p:nvPr/>
          </p:nvSpPr>
          <p:spPr>
            <a:xfrm>
              <a:off x="711628" y="180967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1. </a:t>
              </a:r>
            </a:p>
          </p:txBody>
        </p:sp>
        <p:sp>
          <p:nvSpPr>
            <p:cNvPr id="14" name="Ellips 13">
              <a:extLst>
                <a:ext uri="{FF2B5EF4-FFF2-40B4-BE49-F238E27FC236}">
                  <a16:creationId xmlns:a16="http://schemas.microsoft.com/office/drawing/2014/main" id="{C1A73F78-29B2-4A8D-867C-0487D58E766C}"/>
                </a:ext>
              </a:extLst>
            </p:cNvPr>
            <p:cNvSpPr/>
            <p:nvPr/>
          </p:nvSpPr>
          <p:spPr>
            <a:xfrm>
              <a:off x="711628" y="311153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3. </a:t>
              </a:r>
            </a:p>
          </p:txBody>
        </p:sp>
        <p:sp>
          <p:nvSpPr>
            <p:cNvPr id="15" name="Ellips 14">
              <a:extLst>
                <a:ext uri="{FF2B5EF4-FFF2-40B4-BE49-F238E27FC236}">
                  <a16:creationId xmlns:a16="http://schemas.microsoft.com/office/drawing/2014/main" id="{590307D4-BC56-4825-ABFB-BF4E8FC47CF8}"/>
                </a:ext>
              </a:extLst>
            </p:cNvPr>
            <p:cNvSpPr/>
            <p:nvPr/>
          </p:nvSpPr>
          <p:spPr>
            <a:xfrm>
              <a:off x="711628" y="2479052"/>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2. </a:t>
              </a:r>
            </a:p>
          </p:txBody>
        </p:sp>
        <p:sp>
          <p:nvSpPr>
            <p:cNvPr id="16" name="textruta 15">
              <a:extLst>
                <a:ext uri="{FF2B5EF4-FFF2-40B4-BE49-F238E27FC236}">
                  <a16:creationId xmlns:a16="http://schemas.microsoft.com/office/drawing/2014/main" id="{1109D8A1-5A4B-41A1-8D7B-C4941A728B87}"/>
                </a:ext>
              </a:extLst>
            </p:cNvPr>
            <p:cNvSpPr txBox="1"/>
            <p:nvPr/>
          </p:nvSpPr>
          <p:spPr>
            <a:xfrm>
              <a:off x="1369793" y="3199730"/>
              <a:ext cx="2486927" cy="400110"/>
            </a:xfrm>
            <a:prstGeom prst="rect">
              <a:avLst/>
            </a:prstGeom>
            <a:noFill/>
          </p:spPr>
          <p:txBody>
            <a:bodyPr wrap="square" rtlCol="0">
              <a:spAutoFit/>
            </a:bodyPr>
            <a:lstStyle/>
            <a:p>
              <a:r>
                <a:rPr lang="sv-SE" sz="2000" b="1" dirty="0"/>
                <a:t>Förstå vad du köper</a:t>
              </a:r>
            </a:p>
          </p:txBody>
        </p:sp>
        <p:sp>
          <p:nvSpPr>
            <p:cNvPr id="17" name="textruta 16">
              <a:extLst>
                <a:ext uri="{FF2B5EF4-FFF2-40B4-BE49-F238E27FC236}">
                  <a16:creationId xmlns:a16="http://schemas.microsoft.com/office/drawing/2014/main" id="{ADEF2450-6850-4FD7-A20E-1105094FFBE0}"/>
                </a:ext>
              </a:extLst>
            </p:cNvPr>
            <p:cNvSpPr txBox="1"/>
            <p:nvPr/>
          </p:nvSpPr>
          <p:spPr>
            <a:xfrm>
              <a:off x="1369793" y="4483706"/>
              <a:ext cx="2486927" cy="400110"/>
            </a:xfrm>
            <a:prstGeom prst="rect">
              <a:avLst/>
            </a:prstGeom>
            <a:noFill/>
          </p:spPr>
          <p:txBody>
            <a:bodyPr wrap="square" rtlCol="0">
              <a:spAutoFit/>
            </a:bodyPr>
            <a:lstStyle/>
            <a:p>
              <a:r>
                <a:rPr lang="sv-SE" sz="2000" b="1" dirty="0"/>
                <a:t>Håll dig informerad</a:t>
              </a:r>
            </a:p>
          </p:txBody>
        </p:sp>
        <p:sp>
          <p:nvSpPr>
            <p:cNvPr id="18" name="textruta 17">
              <a:extLst>
                <a:ext uri="{FF2B5EF4-FFF2-40B4-BE49-F238E27FC236}">
                  <a16:creationId xmlns:a16="http://schemas.microsoft.com/office/drawing/2014/main" id="{51486C69-0F60-470F-BE33-F933C6BF59E2}"/>
                </a:ext>
              </a:extLst>
            </p:cNvPr>
            <p:cNvSpPr txBox="1"/>
            <p:nvPr/>
          </p:nvSpPr>
          <p:spPr>
            <a:xfrm>
              <a:off x="1369793" y="2569660"/>
              <a:ext cx="2486927" cy="400110"/>
            </a:xfrm>
            <a:prstGeom prst="rect">
              <a:avLst/>
            </a:prstGeom>
            <a:noFill/>
          </p:spPr>
          <p:txBody>
            <a:bodyPr wrap="square" rtlCol="0">
              <a:spAutoFit/>
            </a:bodyPr>
            <a:lstStyle/>
            <a:p>
              <a:r>
                <a:rPr lang="sv-SE" sz="2000" b="1" dirty="0"/>
                <a:t>Spara långsiktigt</a:t>
              </a:r>
            </a:p>
          </p:txBody>
        </p:sp>
        <p:sp>
          <p:nvSpPr>
            <p:cNvPr id="19" name="textruta 18">
              <a:extLst>
                <a:ext uri="{FF2B5EF4-FFF2-40B4-BE49-F238E27FC236}">
                  <a16:creationId xmlns:a16="http://schemas.microsoft.com/office/drawing/2014/main" id="{A1AD9E48-6BF5-4B8F-A0AA-A31851713DF6}"/>
                </a:ext>
              </a:extLst>
            </p:cNvPr>
            <p:cNvSpPr txBox="1"/>
            <p:nvPr/>
          </p:nvSpPr>
          <p:spPr>
            <a:xfrm>
              <a:off x="1369794" y="1902704"/>
              <a:ext cx="2954760" cy="400110"/>
            </a:xfrm>
            <a:prstGeom prst="rect">
              <a:avLst/>
            </a:prstGeom>
            <a:noFill/>
          </p:spPr>
          <p:txBody>
            <a:bodyPr wrap="square" rtlCol="0">
              <a:spAutoFit/>
            </a:bodyPr>
            <a:lstStyle/>
            <a:p>
              <a:r>
                <a:rPr lang="sv-SE" sz="2000" b="1" dirty="0"/>
                <a:t>Spara regelbundet</a:t>
              </a:r>
            </a:p>
          </p:txBody>
        </p:sp>
        <p:sp>
          <p:nvSpPr>
            <p:cNvPr id="20" name="textruta 19">
              <a:extLst>
                <a:ext uri="{FF2B5EF4-FFF2-40B4-BE49-F238E27FC236}">
                  <a16:creationId xmlns:a16="http://schemas.microsoft.com/office/drawing/2014/main" id="{BA137567-07D1-493E-A9E2-AA4A68B31F76}"/>
                </a:ext>
              </a:extLst>
            </p:cNvPr>
            <p:cNvSpPr txBox="1"/>
            <p:nvPr/>
          </p:nvSpPr>
          <p:spPr>
            <a:xfrm>
              <a:off x="1369793" y="3842537"/>
              <a:ext cx="2486927" cy="400110"/>
            </a:xfrm>
            <a:prstGeom prst="rect">
              <a:avLst/>
            </a:prstGeom>
            <a:noFill/>
          </p:spPr>
          <p:txBody>
            <a:bodyPr wrap="square" rtlCol="0">
              <a:spAutoFit/>
            </a:bodyPr>
            <a:lstStyle/>
            <a:p>
              <a:r>
                <a:rPr lang="sv-SE" sz="2000" b="1" dirty="0"/>
                <a:t>Sprid risken</a:t>
              </a:r>
            </a:p>
          </p:txBody>
        </p:sp>
        <p:sp>
          <p:nvSpPr>
            <p:cNvPr id="21" name="Ellips 20">
              <a:extLst>
                <a:ext uri="{FF2B5EF4-FFF2-40B4-BE49-F238E27FC236}">
                  <a16:creationId xmlns:a16="http://schemas.microsoft.com/office/drawing/2014/main" id="{9C1D5DFE-868F-4B4D-8D38-5A4658C770CC}"/>
                </a:ext>
              </a:extLst>
            </p:cNvPr>
            <p:cNvSpPr/>
            <p:nvPr/>
          </p:nvSpPr>
          <p:spPr>
            <a:xfrm>
              <a:off x="711628" y="4400351"/>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5. </a:t>
              </a:r>
            </a:p>
          </p:txBody>
        </p:sp>
      </p:grpSp>
    </p:spTree>
    <p:extLst>
      <p:ext uri="{BB962C8B-B14F-4D97-AF65-F5344CB8AC3E}">
        <p14:creationId xmlns:p14="http://schemas.microsoft.com/office/powerpoint/2010/main" val="2704857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6131894" cy="1325563"/>
          </a:xfrm>
        </p:spPr>
        <p:txBody>
          <a:bodyPr/>
          <a:lstStyle/>
          <a:p>
            <a:r>
              <a:rPr lang="sv-SE" b="1" dirty="0">
                <a:latin typeface="Calibri" panose="020F0502020204030204" pitchFamily="34" charset="0"/>
                <a:ea typeface="Arial" charset="0"/>
                <a:cs typeface="Calibri" panose="020F0502020204030204" pitchFamily="34" charset="0"/>
              </a:rPr>
              <a:t>VIKTIGT ATT TÄNKA PÅ VID AVYTTRING</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91923"/>
            <a:ext cx="1889188" cy="217222"/>
          </a:xfrm>
        </p:spPr>
        <p:txBody>
          <a:bodyPr>
            <a:noAutofit/>
          </a:bodyPr>
          <a:lstStyle/>
          <a:p>
            <a:r>
              <a:rPr lang="sv-SE" dirty="0"/>
              <a:t>GRUNDERNA TILL ATT INVESTERA</a:t>
            </a:r>
          </a:p>
        </p:txBody>
      </p:sp>
      <p:pic>
        <p:nvPicPr>
          <p:cNvPr id="11" name="Platshållare för bild 10">
            <a:extLst>
              <a:ext uri="{FF2B5EF4-FFF2-40B4-BE49-F238E27FC236}">
                <a16:creationId xmlns:a16="http://schemas.microsoft.com/office/drawing/2014/main" id="{FCB1C36E-9314-48CC-8F66-FCC77A68F40A}"/>
              </a:ext>
            </a:extLst>
          </p:cNvPr>
          <p:cNvPicPr>
            <a:picLocks noGrp="1" noChangeAspect="1"/>
          </p:cNvPicPr>
          <p:nvPr>
            <p:ph type="pic" sz="quarter" idx="13"/>
          </p:nvPr>
        </p:nvPicPr>
        <p:blipFill>
          <a:blip r:embed="rId3"/>
          <a:srcRect t="13056" b="13056"/>
          <a:stretch>
            <a:fillRect/>
          </a:stretch>
        </p:blipFill>
        <p:spPr/>
      </p:pic>
      <p:grpSp>
        <p:nvGrpSpPr>
          <p:cNvPr id="3" name="Grupp 2">
            <a:extLst>
              <a:ext uri="{FF2B5EF4-FFF2-40B4-BE49-F238E27FC236}">
                <a16:creationId xmlns:a16="http://schemas.microsoft.com/office/drawing/2014/main" id="{1A77450A-E460-43FB-BAE2-9B4686BA8EBE}"/>
              </a:ext>
            </a:extLst>
          </p:cNvPr>
          <p:cNvGrpSpPr/>
          <p:nvPr/>
        </p:nvGrpSpPr>
        <p:grpSpPr>
          <a:xfrm>
            <a:off x="711628" y="1809679"/>
            <a:ext cx="3612926" cy="3132107"/>
            <a:chOff x="711628" y="1809679"/>
            <a:chExt cx="3612926" cy="3132107"/>
          </a:xfrm>
        </p:grpSpPr>
        <p:sp>
          <p:nvSpPr>
            <p:cNvPr id="12" name="Ellips 11">
              <a:extLst>
                <a:ext uri="{FF2B5EF4-FFF2-40B4-BE49-F238E27FC236}">
                  <a16:creationId xmlns:a16="http://schemas.microsoft.com/office/drawing/2014/main" id="{DEFBD72D-E41E-47C2-BC70-60C467164BA3}"/>
                </a:ext>
              </a:extLst>
            </p:cNvPr>
            <p:cNvSpPr/>
            <p:nvPr/>
          </p:nvSpPr>
          <p:spPr>
            <a:xfrm>
              <a:off x="711628" y="3756763"/>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4. </a:t>
              </a:r>
            </a:p>
          </p:txBody>
        </p:sp>
        <p:sp>
          <p:nvSpPr>
            <p:cNvPr id="13" name="Ellips 12">
              <a:extLst>
                <a:ext uri="{FF2B5EF4-FFF2-40B4-BE49-F238E27FC236}">
                  <a16:creationId xmlns:a16="http://schemas.microsoft.com/office/drawing/2014/main" id="{1FE4C9BD-9437-45C0-A076-5F863B87B7BD}"/>
                </a:ext>
              </a:extLst>
            </p:cNvPr>
            <p:cNvSpPr/>
            <p:nvPr/>
          </p:nvSpPr>
          <p:spPr>
            <a:xfrm>
              <a:off x="711628" y="180967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1. </a:t>
              </a:r>
            </a:p>
          </p:txBody>
        </p:sp>
        <p:sp>
          <p:nvSpPr>
            <p:cNvPr id="14" name="Ellips 13">
              <a:extLst>
                <a:ext uri="{FF2B5EF4-FFF2-40B4-BE49-F238E27FC236}">
                  <a16:creationId xmlns:a16="http://schemas.microsoft.com/office/drawing/2014/main" id="{C1A73F78-29B2-4A8D-867C-0487D58E766C}"/>
                </a:ext>
              </a:extLst>
            </p:cNvPr>
            <p:cNvSpPr/>
            <p:nvPr/>
          </p:nvSpPr>
          <p:spPr>
            <a:xfrm>
              <a:off x="711628" y="311153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3. </a:t>
              </a:r>
            </a:p>
          </p:txBody>
        </p:sp>
        <p:sp>
          <p:nvSpPr>
            <p:cNvPr id="15" name="Ellips 14">
              <a:extLst>
                <a:ext uri="{FF2B5EF4-FFF2-40B4-BE49-F238E27FC236}">
                  <a16:creationId xmlns:a16="http://schemas.microsoft.com/office/drawing/2014/main" id="{590307D4-BC56-4825-ABFB-BF4E8FC47CF8}"/>
                </a:ext>
              </a:extLst>
            </p:cNvPr>
            <p:cNvSpPr/>
            <p:nvPr/>
          </p:nvSpPr>
          <p:spPr>
            <a:xfrm>
              <a:off x="711628" y="2479052"/>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2. </a:t>
              </a:r>
            </a:p>
          </p:txBody>
        </p:sp>
        <p:sp>
          <p:nvSpPr>
            <p:cNvPr id="16" name="textruta 15">
              <a:extLst>
                <a:ext uri="{FF2B5EF4-FFF2-40B4-BE49-F238E27FC236}">
                  <a16:creationId xmlns:a16="http://schemas.microsoft.com/office/drawing/2014/main" id="{1109D8A1-5A4B-41A1-8D7B-C4941A728B87}"/>
                </a:ext>
              </a:extLst>
            </p:cNvPr>
            <p:cNvSpPr txBox="1"/>
            <p:nvPr/>
          </p:nvSpPr>
          <p:spPr>
            <a:xfrm>
              <a:off x="1369793" y="3199730"/>
              <a:ext cx="2486927" cy="400110"/>
            </a:xfrm>
            <a:prstGeom prst="rect">
              <a:avLst/>
            </a:prstGeom>
            <a:noFill/>
          </p:spPr>
          <p:txBody>
            <a:bodyPr wrap="square" rtlCol="0">
              <a:spAutoFit/>
            </a:bodyPr>
            <a:lstStyle/>
            <a:p>
              <a:r>
                <a:rPr lang="sv-SE" sz="2000" b="1" dirty="0"/>
                <a:t>Gör upp en plan</a:t>
              </a:r>
            </a:p>
          </p:txBody>
        </p:sp>
        <p:sp>
          <p:nvSpPr>
            <p:cNvPr id="17" name="textruta 16">
              <a:extLst>
                <a:ext uri="{FF2B5EF4-FFF2-40B4-BE49-F238E27FC236}">
                  <a16:creationId xmlns:a16="http://schemas.microsoft.com/office/drawing/2014/main" id="{ADEF2450-6850-4FD7-A20E-1105094FFBE0}"/>
                </a:ext>
              </a:extLst>
            </p:cNvPr>
            <p:cNvSpPr txBox="1"/>
            <p:nvPr/>
          </p:nvSpPr>
          <p:spPr>
            <a:xfrm>
              <a:off x="1369793" y="4483706"/>
              <a:ext cx="2486927" cy="400110"/>
            </a:xfrm>
            <a:prstGeom prst="rect">
              <a:avLst/>
            </a:prstGeom>
            <a:noFill/>
          </p:spPr>
          <p:txBody>
            <a:bodyPr wrap="square" rtlCol="0">
              <a:spAutoFit/>
            </a:bodyPr>
            <a:lstStyle/>
            <a:p>
              <a:r>
                <a:rPr lang="sv-SE" sz="2000" b="1" dirty="0"/>
                <a:t>Håll dig informerad</a:t>
              </a:r>
            </a:p>
          </p:txBody>
        </p:sp>
        <p:sp>
          <p:nvSpPr>
            <p:cNvPr id="18" name="textruta 17">
              <a:extLst>
                <a:ext uri="{FF2B5EF4-FFF2-40B4-BE49-F238E27FC236}">
                  <a16:creationId xmlns:a16="http://schemas.microsoft.com/office/drawing/2014/main" id="{51486C69-0F60-470F-BE33-F933C6BF59E2}"/>
                </a:ext>
              </a:extLst>
            </p:cNvPr>
            <p:cNvSpPr txBox="1"/>
            <p:nvPr/>
          </p:nvSpPr>
          <p:spPr>
            <a:xfrm>
              <a:off x="1369793" y="2569660"/>
              <a:ext cx="2486927" cy="400110"/>
            </a:xfrm>
            <a:prstGeom prst="rect">
              <a:avLst/>
            </a:prstGeom>
            <a:noFill/>
          </p:spPr>
          <p:txBody>
            <a:bodyPr wrap="square" rtlCol="0">
              <a:spAutoFit/>
            </a:bodyPr>
            <a:lstStyle/>
            <a:p>
              <a:r>
                <a:rPr lang="sv-SE" sz="2000" b="1" i="1" dirty="0"/>
                <a:t>Tänk</a:t>
              </a:r>
              <a:r>
                <a:rPr lang="sv-SE" sz="2000" b="1" dirty="0"/>
                <a:t> långsiktigt</a:t>
              </a:r>
            </a:p>
          </p:txBody>
        </p:sp>
        <p:sp>
          <p:nvSpPr>
            <p:cNvPr id="19" name="textruta 18">
              <a:extLst>
                <a:ext uri="{FF2B5EF4-FFF2-40B4-BE49-F238E27FC236}">
                  <a16:creationId xmlns:a16="http://schemas.microsoft.com/office/drawing/2014/main" id="{A1AD9E48-6BF5-4B8F-A0AA-A31851713DF6}"/>
                </a:ext>
              </a:extLst>
            </p:cNvPr>
            <p:cNvSpPr txBox="1"/>
            <p:nvPr/>
          </p:nvSpPr>
          <p:spPr>
            <a:xfrm>
              <a:off x="1369794" y="1902704"/>
              <a:ext cx="2954760" cy="400110"/>
            </a:xfrm>
            <a:prstGeom prst="rect">
              <a:avLst/>
            </a:prstGeom>
            <a:noFill/>
          </p:spPr>
          <p:txBody>
            <a:bodyPr wrap="square" rtlCol="0">
              <a:spAutoFit/>
            </a:bodyPr>
            <a:lstStyle/>
            <a:p>
              <a:r>
                <a:rPr lang="sv-SE" sz="2000" b="1" i="1" dirty="0"/>
                <a:t>Sälj</a:t>
              </a:r>
              <a:r>
                <a:rPr lang="sv-SE" sz="2000" b="1" dirty="0"/>
                <a:t> regelbundet</a:t>
              </a:r>
            </a:p>
          </p:txBody>
        </p:sp>
        <p:sp>
          <p:nvSpPr>
            <p:cNvPr id="20" name="textruta 19">
              <a:extLst>
                <a:ext uri="{FF2B5EF4-FFF2-40B4-BE49-F238E27FC236}">
                  <a16:creationId xmlns:a16="http://schemas.microsoft.com/office/drawing/2014/main" id="{BA137567-07D1-493E-A9E2-AA4A68B31F76}"/>
                </a:ext>
              </a:extLst>
            </p:cNvPr>
            <p:cNvSpPr txBox="1"/>
            <p:nvPr/>
          </p:nvSpPr>
          <p:spPr>
            <a:xfrm>
              <a:off x="1369793" y="3842537"/>
              <a:ext cx="2486927" cy="400110"/>
            </a:xfrm>
            <a:prstGeom prst="rect">
              <a:avLst/>
            </a:prstGeom>
            <a:noFill/>
          </p:spPr>
          <p:txBody>
            <a:bodyPr wrap="square" rtlCol="0">
              <a:spAutoFit/>
            </a:bodyPr>
            <a:lstStyle/>
            <a:p>
              <a:r>
                <a:rPr lang="sv-SE" sz="2000" b="1" dirty="0"/>
                <a:t>Sprid risken</a:t>
              </a:r>
            </a:p>
          </p:txBody>
        </p:sp>
        <p:sp>
          <p:nvSpPr>
            <p:cNvPr id="21" name="Ellips 20">
              <a:extLst>
                <a:ext uri="{FF2B5EF4-FFF2-40B4-BE49-F238E27FC236}">
                  <a16:creationId xmlns:a16="http://schemas.microsoft.com/office/drawing/2014/main" id="{9C1D5DFE-868F-4B4D-8D38-5A4658C770CC}"/>
                </a:ext>
              </a:extLst>
            </p:cNvPr>
            <p:cNvSpPr/>
            <p:nvPr/>
          </p:nvSpPr>
          <p:spPr>
            <a:xfrm>
              <a:off x="711628" y="4400351"/>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5. </a:t>
              </a:r>
            </a:p>
          </p:txBody>
        </p:sp>
      </p:grpSp>
    </p:spTree>
    <p:extLst>
      <p:ext uri="{BB962C8B-B14F-4D97-AF65-F5344CB8AC3E}">
        <p14:creationId xmlns:p14="http://schemas.microsoft.com/office/powerpoint/2010/main" val="1572195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049A1DC6-D2A7-846C-B594-D55242E3195E}"/>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10355" y="5824"/>
            <a:ext cx="12171290" cy="6846351"/>
          </a:xfrm>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0"/>
            <a:ext cx="12192000" cy="6863823"/>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698904" y="380944"/>
            <a:ext cx="8583319" cy="1325563"/>
          </a:xfrm>
        </p:spPr>
        <p:txBody>
          <a:bodyPr/>
          <a:lstStyle/>
          <a:p>
            <a:pPr algn="l"/>
            <a:r>
              <a:rPr lang="sv-SE" b="1" dirty="0">
                <a:solidFill>
                  <a:schemeClr val="bg1"/>
                </a:solidFill>
              </a:rPr>
              <a:t>RÅDGIVNING – KAN VARA ETT BRA STÖD OCH HJÄLP NÄR DET GÅR KORREKT TILL</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
        <p:nvSpPr>
          <p:cNvPr id="7" name="textruta 6">
            <a:extLst>
              <a:ext uri="{FF2B5EF4-FFF2-40B4-BE49-F238E27FC236}">
                <a16:creationId xmlns:a16="http://schemas.microsoft.com/office/drawing/2014/main" id="{009C061C-ABFF-415B-841A-07FBCD4D0FA8}"/>
              </a:ext>
            </a:extLst>
          </p:cNvPr>
          <p:cNvSpPr txBox="1"/>
          <p:nvPr/>
        </p:nvSpPr>
        <p:spPr>
          <a:xfrm>
            <a:off x="947033" y="1611387"/>
            <a:ext cx="8473414" cy="4708981"/>
          </a:xfrm>
          <a:prstGeom prst="rect">
            <a:avLst/>
          </a:prstGeom>
          <a:noFill/>
        </p:spPr>
        <p:txBody>
          <a:bodyPr wrap="square" rtlCol="0">
            <a:spAutoFit/>
          </a:bodyPr>
          <a:lstStyle/>
          <a:p>
            <a:pPr marL="342900" indent="-342900">
              <a:buFont typeface="Arial" panose="020B0604020202020204" pitchFamily="34" charset="0"/>
              <a:buChar char="•"/>
            </a:pPr>
            <a:r>
              <a:rPr lang="sv-SE" sz="2000" b="1" dirty="0">
                <a:solidFill>
                  <a:schemeClr val="bg1"/>
                </a:solidFill>
              </a:rPr>
              <a:t>Rådgivarens roll</a:t>
            </a:r>
            <a:r>
              <a:rPr lang="sv-SE" sz="2000" dirty="0">
                <a:solidFill>
                  <a:schemeClr val="bg1"/>
                </a:solidFill>
              </a:rPr>
              <a:t> – Ge råd om investeringar</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dirty="0">
                <a:solidFill>
                  <a:schemeClr val="bg1"/>
                </a:solidFill>
              </a:rPr>
              <a:t>Två typer av rådgivare:</a:t>
            </a:r>
          </a:p>
          <a:p>
            <a:pPr marL="800100" lvl="1" indent="-342900">
              <a:buFont typeface="Arial" panose="020B0604020202020204" pitchFamily="34" charset="0"/>
              <a:buChar char="•"/>
            </a:pPr>
            <a:r>
              <a:rPr lang="sv-SE" sz="2000" b="1" dirty="0">
                <a:solidFill>
                  <a:schemeClr val="bg1"/>
                </a:solidFill>
              </a:rPr>
              <a:t>Oberoende</a:t>
            </a:r>
            <a:endParaRPr lang="sv-SE" sz="2000" dirty="0">
              <a:solidFill>
                <a:schemeClr val="bg1"/>
              </a:solidFill>
            </a:endParaRPr>
          </a:p>
          <a:p>
            <a:pPr marL="800100" lvl="1" indent="-342900">
              <a:buFont typeface="Arial" panose="020B0604020202020204" pitchFamily="34" charset="0"/>
              <a:buChar char="•"/>
            </a:pPr>
            <a:r>
              <a:rPr lang="sv-SE" sz="2000" b="1" dirty="0">
                <a:solidFill>
                  <a:schemeClr val="bg1"/>
                </a:solidFill>
              </a:rPr>
              <a:t>Inte oberoende</a:t>
            </a:r>
          </a:p>
          <a:p>
            <a:pPr lvl="1"/>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Se upp för oseriösa rådgivare</a:t>
            </a:r>
            <a:r>
              <a:rPr lang="sv-SE" sz="2000" dirty="0">
                <a:solidFill>
                  <a:schemeClr val="bg1"/>
                </a:solidFill>
              </a:rPr>
              <a:t> </a:t>
            </a:r>
            <a:r>
              <a:rPr lang="sv-SE" sz="2000" b="1" dirty="0">
                <a:solidFill>
                  <a:schemeClr val="bg1"/>
                </a:solidFill>
              </a:rPr>
              <a:t>eller bedragare </a:t>
            </a:r>
            <a:r>
              <a:rPr lang="sv-SE" sz="2000" dirty="0">
                <a:solidFill>
                  <a:schemeClr val="bg1"/>
                </a:solidFill>
              </a:rPr>
              <a:t>– Tyvärr ger inte alla rådgivare bra råd, och vissa aktörer är inte rådgivare och lämnar därför inte rådgivning.</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Håll koll på kostnaderna – </a:t>
            </a:r>
            <a:r>
              <a:rPr lang="sv-SE" sz="2000" dirty="0">
                <a:solidFill>
                  <a:schemeClr val="bg1"/>
                </a:solidFill>
              </a:rPr>
              <a:t>Både för själva rådgivningen, och för de produkter som rekommenderas.</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Tänk kritiskt - </a:t>
            </a:r>
            <a:r>
              <a:rPr lang="sv-SE" sz="2000" dirty="0">
                <a:solidFill>
                  <a:schemeClr val="bg1"/>
                </a:solidFill>
              </a:rPr>
              <a:t>Det är viktigt att du förstår och ifrågasätter valet av investeringar, samt läser igenom rådgivningsdokumentationen.</a:t>
            </a:r>
          </a:p>
          <a:p>
            <a:endParaRPr lang="sv-SE" sz="2000" dirty="0">
              <a:solidFill>
                <a:schemeClr val="bg1"/>
              </a:solidFill>
            </a:endParaRPr>
          </a:p>
        </p:txBody>
      </p:sp>
      <p:cxnSp>
        <p:nvCxnSpPr>
          <p:cNvPr id="8" name="Rak 16">
            <a:extLst>
              <a:ext uri="{FF2B5EF4-FFF2-40B4-BE49-F238E27FC236}">
                <a16:creationId xmlns:a16="http://schemas.microsoft.com/office/drawing/2014/main" id="{48BC8736-B6DC-4A1A-B5E2-872FAA8A72BB}"/>
              </a:ext>
            </a:extLst>
          </p:cNvPr>
          <p:cNvCxnSpPr>
            <a:cxnSpLocks/>
          </p:cNvCxnSpPr>
          <p:nvPr/>
        </p:nvCxnSpPr>
        <p:spPr>
          <a:xfrm flipH="1">
            <a:off x="774673" y="1294864"/>
            <a:ext cx="97940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445790"/>
      </p:ext>
    </p:extLst>
  </p:cSld>
  <p:clrMapOvr>
    <a:masterClrMapping/>
  </p:clrMapOvr>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B840543499B0C478C3086ADA108ADC3" ma:contentTypeVersion="18" ma:contentTypeDescription="Skapa ett nytt dokument." ma:contentTypeScope="" ma:versionID="dcff7fc733dab54f991dd1f035afeca5">
  <xsd:schema xmlns:xsd="http://www.w3.org/2001/XMLSchema" xmlns:xs="http://www.w3.org/2001/XMLSchema" xmlns:p="http://schemas.microsoft.com/office/2006/metadata/properties" xmlns:ns2="c297726e-2378-4054-9597-3d45f8d54df4" xmlns:ns3="2337fc17-2acf-4d77-80c9-45ed8debd66b" targetNamespace="http://schemas.microsoft.com/office/2006/metadata/properties" ma:root="true" ma:fieldsID="ac24360c5c498e423f88a7a9ebc416f4" ns2:_="" ns3:_="">
    <xsd:import namespace="c297726e-2378-4054-9597-3d45f8d54df4"/>
    <xsd:import namespace="2337fc17-2acf-4d77-80c9-45ed8debd66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7726e-2378-4054-9597-3d45f8d54df4"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05f288b9-19b5-4faa-8f66-1ce723381885}" ma:internalName="TaxCatchAll" ma:showField="CatchAllData" ma:web="c297726e-2378-4054-9597-3d45f8d54df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37fc17-2acf-4d77-80c9-45ed8debd66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a613f8d9-c8d5-457d-8e59-0e3c75a07a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297726e-2378-4054-9597-3d45f8d54df4" xsi:nil="true"/>
    <lcf76f155ced4ddcb4097134ff3c332f xmlns="2337fc17-2acf-4d77-80c9-45ed8debd66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4B6EAE7-24ED-4F9B-81DC-D4CA8B1E45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7726e-2378-4054-9597-3d45f8d54df4"/>
    <ds:schemaRef ds:uri="2337fc17-2acf-4d77-80c9-45ed8debd6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CA436F-9BC2-4418-BC19-173D7A1D277F}">
  <ds:schemaRefs>
    <ds:schemaRef ds:uri="http://schemas.microsoft.com/sharepoint/v3/contenttype/forms"/>
  </ds:schemaRefs>
</ds:datastoreItem>
</file>

<file path=customXml/itemProps3.xml><?xml version="1.0" encoding="utf-8"?>
<ds:datastoreItem xmlns:ds="http://schemas.openxmlformats.org/officeDocument/2006/customXml" ds:itemID="{86013EB4-C671-4BFF-9F63-870EAF9C81C5}">
  <ds:schemaRefs>
    <ds:schemaRef ds:uri="http://schemas.microsoft.com/office/2006/metadata/properties"/>
    <ds:schemaRef ds:uri="http://schemas.microsoft.com/office/infopath/2007/PartnerControls"/>
    <ds:schemaRef ds:uri="c297726e-2378-4054-9597-3d45f8d54df4"/>
    <ds:schemaRef ds:uri="2337fc17-2acf-4d77-80c9-45ed8debd66b"/>
  </ds:schemaRefs>
</ds:datastoreItem>
</file>

<file path=docProps/app.xml><?xml version="1.0" encoding="utf-8"?>
<Properties xmlns="http://schemas.openxmlformats.org/officeDocument/2006/extended-properties" xmlns:vt="http://schemas.openxmlformats.org/officeDocument/2006/docPropsVTypes">
  <Template>FIIN0056 PPT_mall_spara_investera_la¦èna</Template>
  <TotalTime>4876</TotalTime>
  <Words>2885</Words>
  <Application>Microsoft Office PowerPoint</Application>
  <PresentationFormat>Bredbild</PresentationFormat>
  <Paragraphs>224</Paragraphs>
  <Slides>13</Slides>
  <Notes>13</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13</vt:i4>
      </vt:variant>
    </vt:vector>
  </HeadingPairs>
  <TitlesOfParts>
    <vt:vector size="17" baseType="lpstr">
      <vt:lpstr>Arial</vt:lpstr>
      <vt:lpstr>Calibri</vt:lpstr>
      <vt:lpstr>Museo Sans 100</vt:lpstr>
      <vt:lpstr>familjejuridik</vt:lpstr>
      <vt:lpstr>GRUNDERNA TILL  ATT INVESTERA</vt:lpstr>
      <vt:lpstr>RÄNTA-PÅ-RÄNTA (SNÖBOLLSEFFEKTEN) </vt:lpstr>
      <vt:lpstr>BEGREPPET RISK OCH VIKTEN AV ATT INVESTERA REGELBUNDET</vt:lpstr>
      <vt:lpstr>FÖRSTÅ VAD DU INVESTERAR I</vt:lpstr>
      <vt:lpstr>VIKTIGT ATT TÄNKA PÅ OM DU INVESTERAR TILL BARNBARN</vt:lpstr>
      <vt:lpstr>OLIKA KONTOTYPER FÖR ATT INVESTERA</vt:lpstr>
      <vt:lpstr>VIKTIGT ATT TÄNKA PÅ VID INVESTERINGAR</vt:lpstr>
      <vt:lpstr>VIKTIGT ATT TÄNKA PÅ VID AVYTTRING</vt:lpstr>
      <vt:lpstr>RÅDGIVNING – KAN VARA ETT BRA STÖD OCH HJÄLP NÄR DET GÅR KORREKT TILL</vt:lpstr>
      <vt:lpstr>DITT INVESTERANDE KAN BIDRA TILL POSITIV FÖRÄNDRING</vt:lpstr>
      <vt:lpstr>Tack för att ni lyssnat!</vt:lpstr>
      <vt:lpstr>EXTRAMATERIAL</vt:lpstr>
      <vt:lpstr>CHECKLISTA FÖR ATT KOMMA IGÅNG MED DITT INVESTERANDE</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Grunderna till att investera</dc:title>
  <dc:creator>Niklas Uppenberg</dc:creator>
  <cp:lastModifiedBy>Vanda Brandt</cp:lastModifiedBy>
  <cp:revision>11</cp:revision>
  <dcterms:created xsi:type="dcterms:W3CDTF">2023-01-26T12:52:46Z</dcterms:created>
  <dcterms:modified xsi:type="dcterms:W3CDTF">2024-03-20T12:05:32Z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0x0101002B840543499B0C478C3086ADA108ADC3</vt:lpwstr>
  </property>
  <property fmtid="{D5CDD505-2E9C-101B-9397-08002B2CF9AE}" pid="3" name="MediaServiceImageTags">
    <vt:lpwstr/>
  </property>
</Properties>
</file>