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300" r:id="rId3"/>
    <p:sldId id="287" r:id="rId4"/>
    <p:sldId id="289" r:id="rId5"/>
    <p:sldId id="290" r:id="rId6"/>
    <p:sldId id="291" r:id="rId7"/>
    <p:sldId id="292" r:id="rId8"/>
    <p:sldId id="305" r:id="rId9"/>
    <p:sldId id="293" r:id="rId10"/>
    <p:sldId id="294" r:id="rId11"/>
    <p:sldId id="306" r:id="rId12"/>
    <p:sldId id="298" r:id="rId13"/>
    <p:sldId id="296" r:id="rId14"/>
    <p:sldId id="272"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E69"/>
    <a:srgbClr val="E05040"/>
    <a:srgbClr val="FF6600"/>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A6931-012B-4786-9D2E-B42B811B8333}" v="2" dt="2024-01-11T12:26:46.23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7"/>
    <p:restoredTop sz="64277" autoAdjust="0"/>
  </p:normalViewPr>
  <p:slideViewPr>
    <p:cSldViewPr snapToGrid="0" showGuides="1">
      <p:cViewPr varScale="1">
        <p:scale>
          <a:sx n="70" d="100"/>
          <a:sy n="70" d="100"/>
        </p:scale>
        <p:origin x="2796" y="78"/>
      </p:cViewPr>
      <p:guideLst>
        <p:guide orient="horz" pos="2160"/>
        <p:guide pos="3863"/>
      </p:guideLst>
    </p:cSldViewPr>
  </p:slideViewPr>
  <p:notesTextViewPr>
    <p:cViewPr>
      <p:scale>
        <a:sx n="1" d="1"/>
        <a:sy n="1" d="1"/>
      </p:scale>
      <p:origin x="0" y="0"/>
    </p:cViewPr>
  </p:notesTextViewPr>
  <p:notesViewPr>
    <p:cSldViewPr snapToGrid="0">
      <p:cViewPr varScale="1">
        <p:scale>
          <a:sx n="84" d="100"/>
          <a:sy n="84" d="100"/>
        </p:scale>
        <p:origin x="39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8022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Dessutom kan du effektuera ditt uttag med e-legitimation hos några aktörer. I andra fall får man logga in hos branschens aktörer, eller i vissa fall är man hänvisad till blanketter.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9431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Egenföretagare har ingen tjänstepension.</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eaLnBrk="1" hangingPunct="1"/>
            <a:r>
              <a:rPr lang="sv-SE" altLang="sv-SE" dirty="0">
                <a:latin typeface="+mn-lt"/>
              </a:rPr>
              <a:t>Alla inkomster som man skattar för är pensionsgrundande. Den allmänna pensionen beräknas på inkomsten upp till ett tak motsvarande cirka 51 250  kr/mån år 2024 (8,07 inkomstbasbelopp minus egenavgiften om 7 procent först ska dras av.) </a:t>
            </a:r>
          </a:p>
          <a:p>
            <a:pPr eaLnBrk="1" hangingPunct="1"/>
            <a:endParaRPr lang="sv-SE" altLang="sv-SE" dirty="0"/>
          </a:p>
          <a:p>
            <a:pPr eaLnBrk="1" hangingPunct="1"/>
            <a:r>
              <a:rPr lang="sv-SE" altLang="sv-SE" dirty="0">
                <a:latin typeface="+mn-lt"/>
              </a:rPr>
              <a:t>Inkomster över denna gräns ger ingen allmän pensionsrätt. För att få tillgodoräkna sig pensionsrätter krävs en inkomst som överstiger ca 24 200 kr år 2024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dirty="0">
                <a:latin typeface="+mn-lt"/>
              </a:rPr>
              <a:t>Det här ger också pensionsrätter i den allmänna pensionen: </a:t>
            </a:r>
            <a:endParaRPr lang="sv-SE" altLang="sv-SE" b="1" dirty="0">
              <a:latin typeface="+mn-lt"/>
            </a:endParaRP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Garantipensionen är en del av den allmänna pensionen och är statligt finansierad. Garantipensionen är ett grundskydd för dig som haft liten eller ingen arbetsinkomst under livet. Du kan ha rätt till garantipension om du:</a:t>
            </a:r>
          </a:p>
          <a:p>
            <a:pPr marL="171450" indent="-171450">
              <a:buFont typeface="Arial" panose="020B0604020202020204" pitchFamily="34" charset="0"/>
              <a:buChar char="•"/>
            </a:pPr>
            <a:r>
              <a:rPr lang="sv-SE" dirty="0"/>
              <a:t>har fyllt 66 år, 67 år från 2026.</a:t>
            </a:r>
          </a:p>
          <a:p>
            <a:pPr marL="171450" indent="-171450">
              <a:buFont typeface="Arial" panose="020B0604020202020204" pitchFamily="34" charset="0"/>
              <a:buChar char="•"/>
            </a:pPr>
            <a:r>
              <a:rPr lang="sv-SE" dirty="0"/>
              <a:t>har låg eller ingen inkomstgrundad pension.</a:t>
            </a:r>
          </a:p>
          <a:p>
            <a:endParaRPr lang="sv-SE" dirty="0"/>
          </a:p>
          <a:p>
            <a:r>
              <a:rPr lang="sv-SE" dirty="0"/>
              <a:t>För att få full garantipension krävs att du har bott minst 40 år i Sverige. Garantipensionen minskas med din inkomstpension, tilläggspension, änkepension eller pension från annat land. Den utbetalda premiepensionen minskar inte garantipensionen. Istället räknas inkomstpensionen upp så att den motsvarar även premiepensionen genom att inkomstpensionen beräknas utifrån all intjänad pensionsrätt. Om de pensioner som minskar garantipensionen tillsammans överstiger 15 988 kronor per månad för dig som är gift eller 17 656 kronor per månad för dig som är ogift försvinner garantipensionen helt (2024). </a:t>
            </a:r>
          </a:p>
          <a:p>
            <a:endParaRPr lang="sv-SE" dirty="0"/>
          </a:p>
          <a:p>
            <a:r>
              <a:rPr lang="sv-SE" dirty="0"/>
              <a:t>Du kan i vissa fall får räkna med en del av bosättningstiden i ditt tidigare hemland. Det gäller dig som vid ankomsten till Sverige fick uppehållstillstånd med flyktingstatusförklaring av Migrationsverket (enligt utlänningslagen). Det är en internationell statusförklaring som grundar sig på både regler i Genèvekonventionen och EU:s skyddsgrundsdirektiv. Att räkna med bosättningstid från ditt tidigare hemland gäller bara för dig som är född 1957 eller tidigare. Om du är född 1958 eller senare är denna regel inte längre giltig.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126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altLang="sv-SE" dirty="0">
                <a:latin typeface="+mn-lt"/>
              </a:rPr>
              <a:t>Under perioden som asylsökande påverkas inte pensionssystemet eftersom dessa personer normalt sett varken är sysselsatta eller får ta</a:t>
            </a:r>
            <a:r>
              <a:rPr lang="sv-SE" altLang="sv-SE" baseline="0" dirty="0">
                <a:latin typeface="+mn-lt"/>
              </a:rPr>
              <a:t> </a:t>
            </a:r>
            <a:r>
              <a:rPr lang="sv-SE" altLang="sv-SE" dirty="0">
                <a:latin typeface="+mn-lt"/>
              </a:rPr>
              <a:t>del av grundskyddet i form av garantipension, bostadstillägg eller äldreförsörjningsstöd. Invandrande över 66 år kan</a:t>
            </a:r>
            <a:r>
              <a:rPr lang="sv-SE" altLang="sv-SE" baseline="0" dirty="0">
                <a:latin typeface="+mn-lt"/>
              </a:rPr>
              <a:t> få rätt till grundtrygghetens förmåner först när uppehållstillstånd beviljats. Det finns olika typer av stöd som inte är pensionsgrundande. Men när man får uppehållstillstånd räknas </a:t>
            </a:r>
            <a:r>
              <a:rPr lang="sv-SE" altLang="sv-SE" baseline="0" dirty="0" err="1">
                <a:latin typeface="+mn-lt"/>
              </a:rPr>
              <a:t>boendeår</a:t>
            </a:r>
            <a:r>
              <a:rPr lang="sv-SE" altLang="sv-SE" baseline="0" dirty="0">
                <a:latin typeface="+mn-lt"/>
              </a:rPr>
              <a:t> i Sverige för garantipension. När man börjar arbeta med lön och/eller får inkomster från socialförsäkringen (Försäkringskassan) börjar man tjäna in inkomstbaserad allmän pension (inkomstpension och premiepension).</a:t>
            </a:r>
            <a:endParaRPr lang="sv-SE" alt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71780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sz="1200" dirty="0"/>
              <a:t>Det finns stöd till den som har låg pension. En del kommer automatiskt och en del måste du ansöka om själv. Stöden betalas ut från 66 års ålder. Från 2026 kommer åldern att höjas till 67 år och ytterligare höjningar av åldern kan komma senare. </a:t>
            </a:r>
          </a:p>
          <a:p>
            <a:endParaRPr lang="sv-SE" sz="1200" dirty="0"/>
          </a:p>
          <a:p>
            <a:pPr algn="l"/>
            <a:r>
              <a:rPr lang="sv-SE" sz="1200" dirty="0"/>
              <a:t>Garantipensionen fyller ut låg pension. Nivån på garantipensionen är kopplad till </a:t>
            </a:r>
            <a:r>
              <a:rPr lang="sv-SE" sz="1200" dirty="0" err="1"/>
              <a:t>boendeår</a:t>
            </a:r>
            <a:r>
              <a:rPr lang="sv-SE" sz="1200" dirty="0"/>
              <a:t> i Sverige. För maxbeloppet krävs 40 års boendetid ”som vuxen”. Garantipensionen räknas upp med inflationen. Du kan få garantipension om du bor i Sverige. Om din inkomstgrundade pension når en viss nivå får du ingen garantipension. </a:t>
            </a:r>
          </a:p>
          <a:p>
            <a:pPr algn="l"/>
            <a:endParaRPr lang="sv-SE" sz="1200" dirty="0"/>
          </a:p>
          <a:p>
            <a:pPr>
              <a:lnSpc>
                <a:spcPct val="110000"/>
              </a:lnSpc>
              <a:spcAft>
                <a:spcPts val="600"/>
              </a:spcAft>
            </a:pPr>
            <a:r>
              <a:rPr lang="sv-SE" sz="1200" dirty="0"/>
              <a:t>Inkomstpensionstillägg infördes år 2021. Det ger extra stöd till den som har arbetat många år och som har en inkomstpension på mellan 9 300 -17 500 kronor i månaden. Maximalt stöd är 600 kronor i månaden före skatt. </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En enkel tumregel är att är att du som är ensamstående och har en månadsinkomst omkring eller lägre än 19 000 kronor efter skatt bör kontrollera om du kan ha rätt till bostadstillägg. För gifta gäller andra belopp. Din bostadskostnad, familjesituation och din totala ekonomi påverkar hur mycket du kan få i bostadstillägg. Många får avslag, och anledningarna kan vara många (tjänstepension, förmögenhet, sambo, fritidshus). Bostadstillägg kräver en ansökan som görs hos Pensionsmyndigheten. På samma gång avgörs om äldreförsörjningsstöd också ska betalas ut. Äldreförsörjningsstödet fyller ut när du, trots bostadstillägg, får en pension som är lägre än ” skälig levnadsnivå”.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mn-lt"/>
              </a:rPr>
              <a:t>Nio av 10 svenskar har förutom den allmänna pensionen även pension från jobbet. De flesta har en kollektivavtalad tjänstepension, alltså en pension som förhandlats fram av arbetsgivare och facket gemensamt. Har du eget företag har du inte någon tjänstepension om du inte själv ordnar det. Eftersom det finns många olika tjänstepensionsavtal är det bra att ta reda på vilka du själv har eller har haft. </a:t>
            </a:r>
            <a:r>
              <a:rPr lang="sv-SE" altLang="sv-SE" dirty="0"/>
              <a:t>För anställda jobbar hos arbetsgivare som inte har vare sig kollektivavtal eller hängavtal är det viktigt att titta på vad som gäller på sådana arbetsplatser. Det är inte säkert att man omfattas av tjänstepension.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680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Det som är bra är att ha koll på ungefär hur stor din pension kan bli i god tid innan du börjar ta ut dina pengar. Observera att pension som du inte tagit ut är inte utmätningsbar.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682245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  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  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  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  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  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  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Min pension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Platshållare för bild 3">
            <a:extLst>
              <a:ext uri="{FF2B5EF4-FFF2-40B4-BE49-F238E27FC236}">
                <a16:creationId xmlns:a16="http://schemas.microsoft.com/office/drawing/2014/main" id="{4B28FFAD-FC35-4297-FC09-F79D1DA736D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156" r="1156"/>
          <a:stretch>
            <a:fillRect/>
          </a:stretch>
        </p:blipFill>
        <p:spPr>
          <a:xfrm>
            <a:off x="1933575" y="1573593"/>
            <a:ext cx="7731125" cy="4426903"/>
          </a:xfrm>
          <a:prstGeom prst="rect">
            <a:avLst/>
          </a:prstGeom>
        </p:spPr>
      </p:pic>
    </p:spTree>
    <p:extLst>
      <p:ext uri="{BB962C8B-B14F-4D97-AF65-F5344CB8AC3E}">
        <p14:creationId xmlns:p14="http://schemas.microsoft.com/office/powerpoint/2010/main" val="19688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8" name="Bildobjekt 7" descr="En bild som visar text, skärmbild, person, Webbplats&#10;&#10;Automatiskt genererad beskrivning">
            <a:extLst>
              <a:ext uri="{FF2B5EF4-FFF2-40B4-BE49-F238E27FC236}">
                <a16:creationId xmlns:a16="http://schemas.microsoft.com/office/drawing/2014/main" id="{BC45C0FE-B15F-C5C3-1A58-A944BF92FF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5619" y="1405883"/>
            <a:ext cx="8135485" cy="4686954"/>
          </a:xfrm>
          <a:prstGeom prst="rect">
            <a:avLst/>
          </a:prstGeom>
        </p:spPr>
      </p:pic>
    </p:spTree>
    <p:extLst>
      <p:ext uri="{BB962C8B-B14F-4D97-AF65-F5344CB8AC3E}">
        <p14:creationId xmlns:p14="http://schemas.microsoft.com/office/powerpoint/2010/main" val="359047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3A064F2-C165-5CA2-5AF9-1EC066334769}"/>
              </a:ext>
            </a:extLst>
          </p:cNvPr>
          <p:cNvSpPr>
            <a:spLocks noGrp="1"/>
          </p:cNvSpPr>
          <p:nvPr>
            <p:ph type="title"/>
          </p:nvPr>
        </p:nvSpPr>
        <p:spPr>
          <a:xfrm>
            <a:off x="512762" y="2571750"/>
            <a:ext cx="11166475" cy="1325563"/>
          </a:xfrm>
        </p:spPr>
        <p:txBody>
          <a:bodyPr/>
          <a:lstStyle/>
          <a:p>
            <a:r>
              <a:rPr lang="sv-SE" sz="3200" b="1" dirty="0">
                <a:latin typeface="Calibri" panose="020F0502020204030204" pitchFamily="34" charset="0"/>
                <a:cs typeface="Calibri" panose="020F0502020204030204" pitchFamily="34" charset="0"/>
              </a:rPr>
              <a:t>En liten tankeställare…</a:t>
            </a:r>
            <a:endParaRPr lang="sv-SE" sz="3200" dirty="0"/>
          </a:p>
        </p:txBody>
      </p:sp>
      <p:sp>
        <p:nvSpPr>
          <p:cNvPr id="5" name="textruta 4">
            <a:extLst>
              <a:ext uri="{FF2B5EF4-FFF2-40B4-BE49-F238E27FC236}">
                <a16:creationId xmlns:a16="http://schemas.microsoft.com/office/drawing/2014/main" id="{5BF5ACC0-5721-AA55-F5A3-CF572CB53B20}"/>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dirty="0">
                <a:solidFill>
                  <a:schemeClr val="bg1"/>
                </a:solidFill>
              </a:rPr>
              <a:t>Det är inte säkert att den som får mest pension </a:t>
            </a:r>
            <a:br>
              <a:rPr lang="sv-SE" sz="2800" dirty="0">
                <a:solidFill>
                  <a:schemeClr val="bg1"/>
                </a:solidFill>
              </a:rPr>
            </a:br>
            <a:r>
              <a:rPr lang="sv-SE" sz="2800" dirty="0">
                <a:solidFill>
                  <a:schemeClr val="bg1"/>
                </a:solidFill>
              </a:rPr>
              <a:t>i plånboken är den som är mest nöjd! </a:t>
            </a:r>
          </a:p>
        </p:txBody>
      </p:sp>
    </p:spTree>
    <p:extLst>
      <p:ext uri="{BB962C8B-B14F-4D97-AF65-F5344CB8AC3E}">
        <p14:creationId xmlns:p14="http://schemas.microsoft.com/office/powerpoint/2010/main" val="398219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sz="2000" b="1" dirty="0">
                <a:ea typeface="Arial" charset="0"/>
                <a:cs typeface="Arial" charset="0"/>
              </a:rPr>
              <a:t>Pensionsmyndigheten.se</a:t>
            </a:r>
          </a:p>
          <a:p>
            <a:pPr marL="0" indent="0">
              <a:buNone/>
              <a:tabLst>
                <a:tab pos="214313" algn="l"/>
              </a:tabLst>
            </a:pPr>
            <a:r>
              <a:rPr lang="sv-SE" sz="2000" dirty="0">
                <a:ea typeface="Arial" charset="0"/>
                <a:cs typeface="Arial" charset="0"/>
              </a:rPr>
              <a:t>Telefon: 0771-776 776 </a:t>
            </a:r>
          </a:p>
          <a:p>
            <a:pPr marL="0" indent="0">
              <a:buNone/>
              <a:tabLst>
                <a:tab pos="214313" algn="l"/>
              </a:tabLst>
            </a:pPr>
            <a:r>
              <a:rPr lang="sv-SE" sz="2000" b="1" dirty="0">
                <a:ea typeface="Arial" charset="0"/>
                <a:cs typeface="Arial" charset="0"/>
              </a:rPr>
              <a:t>minpension.se</a:t>
            </a:r>
          </a:p>
          <a:p>
            <a:pPr marL="0" indent="0">
              <a:buNone/>
              <a:tabLst>
                <a:tab pos="214313" algn="l"/>
              </a:tabLst>
            </a:pPr>
            <a:r>
              <a:rPr lang="sv-SE" sz="2000" dirty="0">
                <a:ea typeface="Arial" charset="0"/>
                <a:cs typeface="Arial" charset="0"/>
              </a:rPr>
              <a:t>Telefon: 0771-89 89 89 </a:t>
            </a:r>
          </a:p>
          <a:p>
            <a:pPr marL="0" indent="0">
              <a:buNone/>
              <a:tabLst>
                <a:tab pos="214313" algn="l"/>
              </a:tabLst>
            </a:pPr>
            <a:r>
              <a:rPr lang="sv-SE" sz="2000" b="1" dirty="0">
                <a:ea typeface="Arial" charset="0"/>
                <a:cs typeface="Arial" charset="0"/>
              </a:rPr>
              <a:t>Tjänstepensionsbolag</a:t>
            </a:r>
          </a:p>
          <a:p>
            <a:pPr marL="0" indent="0">
              <a:buNone/>
              <a:tabLst>
                <a:tab pos="214313" algn="l"/>
              </a:tabLst>
            </a:pPr>
            <a:r>
              <a:rPr lang="sv-SE" sz="2000" dirty="0">
                <a:ea typeface="Arial" charset="0"/>
                <a:cs typeface="Arial" charset="0"/>
              </a:rPr>
              <a:t>Se lista på minpension.se</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2" name="Platshållare för bild 11" descr="En bild som visar person, inomhus, bärbar dator  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Dan Adolphson Björck</a:t>
            </a:r>
          </a:p>
          <a:p>
            <a:pPr>
              <a:spcBef>
                <a:spcPts val="0"/>
              </a:spcBef>
            </a:pPr>
            <a:r>
              <a:rPr lang="sv-SE" sz="1800" dirty="0"/>
              <a:t>dan.adolphson-bjorck@minpension.se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grpSp>
        <p:nvGrpSpPr>
          <p:cNvPr id="3" name="Grupp 2">
            <a:extLst>
              <a:ext uri="{FF2B5EF4-FFF2-40B4-BE49-F238E27FC236}">
                <a16:creationId xmlns:a16="http://schemas.microsoft.com/office/drawing/2014/main" id="{B6D2DDFE-50B8-CB78-488B-2882E08E3904}"/>
              </a:ext>
            </a:extLst>
          </p:cNvPr>
          <p:cNvGrpSpPr/>
          <p:nvPr/>
        </p:nvGrpSpPr>
        <p:grpSpPr>
          <a:xfrm>
            <a:off x="1074962" y="1734745"/>
            <a:ext cx="3006978" cy="3388509"/>
            <a:chOff x="1188028" y="2078182"/>
            <a:chExt cx="2230755" cy="2513797"/>
          </a:xfrm>
        </p:grpSpPr>
        <p:sp>
          <p:nvSpPr>
            <p:cNvPr id="5" name="textruta 4">
              <a:extLst>
                <a:ext uri="{FF2B5EF4-FFF2-40B4-BE49-F238E27FC236}">
                  <a16:creationId xmlns:a16="http://schemas.microsoft.com/office/drawing/2014/main" id="{BC08C07C-410E-1D55-8E1D-18FAD63068CD}"/>
                </a:ext>
              </a:extLst>
            </p:cNvPr>
            <p:cNvSpPr txBox="1"/>
            <p:nvPr/>
          </p:nvSpPr>
          <p:spPr>
            <a:xfrm>
              <a:off x="1725068" y="2180934"/>
              <a:ext cx="1551709" cy="296825"/>
            </a:xfrm>
            <a:prstGeom prst="rect">
              <a:avLst/>
            </a:prstGeom>
            <a:noFill/>
          </p:spPr>
          <p:txBody>
            <a:bodyPr wrap="square" rtlCol="0">
              <a:spAutoFit/>
            </a:bodyPr>
            <a:lstStyle/>
            <a:p>
              <a:r>
                <a:rPr lang="sv-SE" sz="2000" b="1" dirty="0"/>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25068" y="2854237"/>
              <a:ext cx="1693715" cy="296825"/>
            </a:xfrm>
            <a:prstGeom prst="rect">
              <a:avLst/>
            </a:prstGeom>
            <a:noFill/>
          </p:spPr>
          <p:txBody>
            <a:bodyPr wrap="square" rtlCol="0">
              <a:spAutoFit/>
            </a:bodyPr>
            <a:lstStyle/>
            <a:p>
              <a:r>
                <a:rPr lang="sv-SE" sz="2000" b="1" dirty="0"/>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25068" y="3497610"/>
              <a:ext cx="1654346" cy="296825"/>
            </a:xfrm>
            <a:prstGeom prst="rect">
              <a:avLst/>
            </a:prstGeom>
            <a:noFill/>
          </p:spPr>
          <p:txBody>
            <a:bodyPr wrap="square" rtlCol="0">
              <a:spAutoFit/>
            </a:bodyPr>
            <a:lstStyle/>
            <a:p>
              <a:r>
                <a:rPr lang="sv-SE" sz="2000" b="1" dirty="0"/>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25068" y="4196497"/>
              <a:ext cx="1654346" cy="296825"/>
            </a:xfrm>
            <a:prstGeom prst="rect">
              <a:avLst/>
            </a:prstGeom>
            <a:noFill/>
          </p:spPr>
          <p:txBody>
            <a:bodyPr wrap="square" rtlCol="0">
              <a:spAutoFit/>
            </a:bodyPr>
            <a:lstStyle/>
            <a:p>
              <a:r>
                <a:rPr lang="sv-SE" sz="2000" b="1" dirty="0"/>
                <a:t>Premiepension</a:t>
              </a:r>
            </a:p>
          </p:txBody>
        </p:sp>
        <p:sp>
          <p:nvSpPr>
            <p:cNvPr id="9" name="Ellips 8">
              <a:extLst>
                <a:ext uri="{FF2B5EF4-FFF2-40B4-BE49-F238E27FC236}">
                  <a16:creationId xmlns:a16="http://schemas.microsoft.com/office/drawing/2014/main" id="{92901192-2A9D-E343-0AC7-36797416A544}"/>
                </a:ext>
              </a:extLst>
            </p:cNvPr>
            <p:cNvSpPr/>
            <p:nvPr/>
          </p:nvSpPr>
          <p:spPr>
            <a:xfrm>
              <a:off x="1191491" y="2078182"/>
              <a:ext cx="484909" cy="48490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2A453803-AB43-A235-3F7F-3B4D9BD69559}"/>
                </a:ext>
              </a:extLst>
            </p:cNvPr>
            <p:cNvSpPr/>
            <p:nvPr/>
          </p:nvSpPr>
          <p:spPr>
            <a:xfrm>
              <a:off x="1188028" y="2753884"/>
              <a:ext cx="484909" cy="48490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188028" y="3430477"/>
              <a:ext cx="484909" cy="4849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188028" y="4107070"/>
              <a:ext cx="484909" cy="484909"/>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815129" y="1734745"/>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73548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Lön</a:t>
            </a:r>
          </a:p>
          <a:p>
            <a:pPr marL="185738" indent="-185738">
              <a:buFont typeface="Arial" panose="020B0604020202020204" pitchFamily="34" charset="0"/>
              <a:buChar char="•"/>
            </a:pPr>
            <a:r>
              <a:rPr lang="sv-SE" sz="2000" dirty="0">
                <a:ea typeface="Arial" charset="0"/>
                <a:cs typeface="Arial" charset="0"/>
              </a:rPr>
              <a:t>Sjukpenning</a:t>
            </a:r>
          </a:p>
          <a:p>
            <a:pPr marL="185738" indent="-185738">
              <a:buFont typeface="Arial" panose="020B0604020202020204" pitchFamily="34" charset="0"/>
              <a:buChar char="•"/>
            </a:pPr>
            <a:r>
              <a:rPr lang="sv-SE" sz="2000" dirty="0">
                <a:ea typeface="Arial" charset="0"/>
                <a:cs typeface="Arial" charset="0"/>
              </a:rPr>
              <a:t>Föräldrapenning</a:t>
            </a:r>
          </a:p>
          <a:p>
            <a:pPr marL="185738" indent="-185738">
              <a:buFont typeface="Arial" panose="020B0604020202020204" pitchFamily="34" charset="0"/>
              <a:buChar char="•"/>
            </a:pPr>
            <a:r>
              <a:rPr lang="sv-SE" sz="2000" dirty="0">
                <a:ea typeface="Arial" charset="0"/>
                <a:cs typeface="Arial" charset="0"/>
              </a:rPr>
              <a:t>Arbetslöshetsersättning</a:t>
            </a:r>
          </a:p>
          <a:p>
            <a:pPr marL="185738" indent="-185738">
              <a:buFont typeface="Arial" panose="020B0604020202020204" pitchFamily="34" charset="0"/>
              <a:buChar char="•"/>
            </a:pPr>
            <a:r>
              <a:rPr lang="sv-SE" sz="2000" dirty="0">
                <a:ea typeface="Arial" charset="0"/>
                <a:cs typeface="Arial" charset="0"/>
              </a:rPr>
              <a:t>Sjuk- eller aktivitetsersättning</a:t>
            </a:r>
          </a:p>
          <a:p>
            <a:pPr marL="185738" indent="-185738">
              <a:buFont typeface="Arial" panose="020B0604020202020204" pitchFamily="34" charset="0"/>
              <a:buChar char="•"/>
            </a:pPr>
            <a:r>
              <a:rPr lang="sv-SE" sz="2000" dirty="0">
                <a:ea typeface="Arial" charset="0"/>
                <a:cs typeface="Arial" charset="0"/>
              </a:rPr>
              <a:t>Aktivitetsstöd</a:t>
            </a:r>
          </a:p>
          <a:p>
            <a:pPr marL="185738" indent="-185738">
              <a:buFont typeface="Arial" panose="020B0604020202020204" pitchFamily="34" charset="0"/>
              <a:buChar char="•"/>
            </a:pPr>
            <a:r>
              <a:rPr lang="sv-SE" sz="2000" dirty="0">
                <a:ea typeface="Arial" charset="0"/>
                <a:cs typeface="Arial" charset="0"/>
              </a:rPr>
              <a:t>Barnår</a:t>
            </a:r>
          </a:p>
          <a:p>
            <a:pPr marL="185738" indent="-185738">
              <a:buFont typeface="Arial" panose="020B0604020202020204" pitchFamily="34" charset="0"/>
              <a:buChar char="•"/>
            </a:pPr>
            <a:r>
              <a:rPr lang="sv-SE" sz="2000" dirty="0">
                <a:ea typeface="Arial" charset="0"/>
                <a:cs typeface="Arial" charset="0"/>
              </a:rPr>
              <a:t>Studier</a:t>
            </a:r>
          </a:p>
          <a:p>
            <a:pPr marL="185738" indent="-185738">
              <a:buFont typeface="Arial" panose="020B0604020202020204" pitchFamily="34" charset="0"/>
              <a:buChar char="•"/>
            </a:pPr>
            <a:r>
              <a:rPr lang="sv-SE" sz="2000" dirty="0">
                <a:ea typeface="Arial" charset="0"/>
                <a:cs typeface="Arial" charset="0"/>
              </a:rPr>
              <a:t>Plikttjänstgöring</a:t>
            </a:r>
          </a:p>
          <a:p>
            <a:pPr>
              <a:lnSpc>
                <a:spcPts val="3000"/>
              </a:lnSpc>
            </a:pPr>
            <a:endParaRPr lang="sv-SE" sz="2000" dirty="0">
              <a:ea typeface="Arial" charset="0"/>
              <a:cs typeface="Arial" charset="0"/>
            </a:endParaRPr>
          </a:p>
          <a:p>
            <a:pPr>
              <a:lnSpc>
                <a:spcPts val="3000"/>
              </a:lnSpc>
            </a:pPr>
            <a:r>
              <a:rPr lang="sv-SE" sz="2000" b="1" dirty="0">
                <a:ea typeface="Arial" charset="0"/>
                <a:cs typeface="Arial" charset="0"/>
              </a:rPr>
              <a:t>Deklaration + orange kuvert = allmän pension. Alla år räknas! </a:t>
            </a: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dirty="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n-lt"/>
                <a:ea typeface="ＭＳ Ｐゴシック" pitchFamily="34" charset="-128"/>
              </a:rPr>
              <a:t>18,5 %</a:t>
            </a:r>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Bildobjekt 3">
            <a:extLst>
              <a:ext uri="{FF2B5EF4-FFF2-40B4-BE49-F238E27FC236}">
                <a16:creationId xmlns:a16="http://schemas.microsoft.com/office/drawing/2014/main" id="{568913EA-705F-6704-737B-226695872F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5" y="1778617"/>
            <a:ext cx="10056172" cy="4255831"/>
          </a:xfrm>
          <a:prstGeom prst="rect">
            <a:avLst/>
          </a:prstGeom>
        </p:spPr>
      </p:pic>
    </p:spTree>
    <p:extLst>
      <p:ext uri="{BB962C8B-B14F-4D97-AF65-F5344CB8AC3E}">
        <p14:creationId xmlns:p14="http://schemas.microsoft.com/office/powerpoint/2010/main" val="90770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GER ALLMÄN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492718653"/>
              </p:ext>
            </p:extLst>
          </p:nvPr>
        </p:nvGraphicFramePr>
        <p:xfrm>
          <a:off x="1262063" y="1719580"/>
          <a:ext cx="8004174" cy="314452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DB9B3D"/>
                        </a:solidFill>
                      </a:endParaRP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PENSIONSGRUNDANDE</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GARANTIPENSION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2000" dirty="0">
                          <a:latin typeface="+mj-lt"/>
                        </a:rPr>
                        <a:t>Asylsökande</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2000" dirty="0">
                          <a:latin typeface="+mj-lt"/>
                        </a:rPr>
                        <a:t>Uppehållstillstånd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2000" dirty="0">
                          <a:latin typeface="+mj-lt"/>
                        </a:rPr>
                        <a:t>Arbetsmarknadsstöd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2000" dirty="0">
                          <a:latin typeface="+mj-lt"/>
                        </a:rPr>
                        <a:t>Utvecklingsersättning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2000" dirty="0">
                          <a:latin typeface="+mj-lt"/>
                        </a:rPr>
                        <a:t>Etableringsersättning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2000" dirty="0">
                          <a:latin typeface="+mj-lt"/>
                        </a:rPr>
                        <a:t>Försörjningsstöd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2000" dirty="0">
                          <a:latin typeface="+mj-lt"/>
                        </a:rPr>
                        <a:t>Lön/skatt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Om bosatt</a:t>
                      </a:r>
                      <a:r>
                        <a:rPr lang="sv-SE" sz="2000" baseline="0" dirty="0">
                          <a:latin typeface="+mj-lt"/>
                        </a:rPr>
                        <a:t> här</a:t>
                      </a:r>
                      <a:endParaRPr lang="sv-SE" sz="20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307934" cy="257369"/>
          </a:xfrm>
        </p:spPr>
        <p:txBody>
          <a:bodyPr wrap="none">
            <a:spAutoFit/>
          </a:bodyPr>
          <a:lstStyle/>
          <a:p>
            <a:r>
              <a:rPr lang="sv-SE" dirty="0"/>
              <a:t>PENSIONSPYRAMIDEN</a:t>
            </a:r>
          </a:p>
        </p:txBody>
      </p:sp>
    </p:spTree>
    <p:extLst>
      <p:ext uri="{BB962C8B-B14F-4D97-AF65-F5344CB8AC3E}">
        <p14:creationId xmlns:p14="http://schemas.microsoft.com/office/powerpoint/2010/main" val="11253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4351338"/>
          </a:xfrm>
        </p:spPr>
        <p:txBody>
          <a:bodyPr/>
          <a:lstStyle/>
          <a:p>
            <a:pPr marL="0" indent="0">
              <a:buNone/>
            </a:pPr>
            <a:r>
              <a:rPr lang="sv-SE" sz="2000" b="1" dirty="0">
                <a:ea typeface="Arial" charset="0"/>
                <a:cs typeface="Arial" charset="0"/>
              </a:rPr>
              <a:t>Bostadstillägg</a:t>
            </a:r>
          </a:p>
          <a:p>
            <a:pPr marL="0" indent="0">
              <a:buNone/>
            </a:pPr>
            <a:r>
              <a:rPr lang="sv-SE" sz="2000" dirty="0">
                <a:ea typeface="Arial" charset="0"/>
                <a:cs typeface="Arial" charset="0"/>
              </a:rPr>
              <a:t>Ger stöd till boendekostnader. Du ansöker hos Pensionsmyndigheten. </a:t>
            </a:r>
            <a:endParaRPr lang="sv-SE" sz="2000" b="1" dirty="0">
              <a:ea typeface="Arial" charset="0"/>
              <a:cs typeface="Arial" charset="0"/>
            </a:endParaRPr>
          </a:p>
          <a:p>
            <a:pPr marL="0" indent="0">
              <a:buNone/>
            </a:pPr>
            <a:r>
              <a:rPr lang="sv-SE" sz="2000" b="1" dirty="0">
                <a:ea typeface="Arial" charset="0"/>
                <a:cs typeface="Arial" charset="0"/>
              </a:rPr>
              <a:t>Äldreförsörjningsstöd</a:t>
            </a:r>
          </a:p>
          <a:p>
            <a:pPr marL="0" indent="0">
              <a:buNone/>
            </a:pPr>
            <a:r>
              <a:rPr lang="sv-SE" sz="2000" dirty="0">
                <a:ea typeface="Arial" charset="0"/>
                <a:cs typeface="Arial" charset="0"/>
              </a:rPr>
              <a:t>Prövas när du ansöker om bostadstillägg och hamnar under skälig levnadsnivå när hyran är betald. </a:t>
            </a:r>
          </a:p>
          <a:p>
            <a:pPr marL="0" indent="0">
              <a:buNone/>
            </a:pPr>
            <a:r>
              <a:rPr lang="sv-SE" sz="2000" b="1" dirty="0">
                <a:ea typeface="Arial" charset="0"/>
                <a:cs typeface="Arial" charset="0"/>
              </a:rPr>
              <a:t>Om du flyttar utomlands</a:t>
            </a:r>
          </a:p>
          <a:p>
            <a:pPr marL="0" indent="0">
              <a:buNone/>
            </a:pPr>
            <a:r>
              <a:rPr lang="sv-SE" sz="2000" dirty="0">
                <a:ea typeface="Arial" charset="0"/>
                <a:cs typeface="Arial" charset="0"/>
              </a:rPr>
              <a:t>Det är bara inkomstpensionstillägget som betalas ut om du flyttar till ett annat land som pensionär. </a:t>
            </a:r>
          </a:p>
          <a:p>
            <a:pPr marL="0" indent="0">
              <a:buNone/>
            </a:pPr>
            <a:endParaRPr lang="sv-SE" dirty="0"/>
          </a:p>
          <a:p>
            <a:pPr marL="0" indent="0">
              <a:buNone/>
            </a:pPr>
            <a:r>
              <a:rPr lang="sv-SE" sz="2000" b="1" dirty="0">
                <a:ea typeface="Arial" charset="0"/>
                <a:cs typeface="Arial" charset="0"/>
              </a:rPr>
              <a:t>Lägsta ålder för </a:t>
            </a:r>
            <a:r>
              <a:rPr lang="sv-SE" b="1" dirty="0">
                <a:ea typeface="Arial" charset="0"/>
                <a:cs typeface="Arial" charset="0"/>
              </a:rPr>
              <a:t>uttag av dessa stöd är </a:t>
            </a:r>
            <a:r>
              <a:rPr lang="sv-SE" sz="2000" b="1" dirty="0">
                <a:ea typeface="Arial" charset="0"/>
                <a:cs typeface="Arial" charset="0"/>
              </a:rPr>
              <a:t>66 år </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a:t>
            </a:r>
            <a:r>
              <a:rPr lang="sv-SE" sz="2000" dirty="0" err="1">
                <a:ea typeface="Arial" charset="0"/>
                <a:cs typeface="Arial" charset="0"/>
              </a:rPr>
              <a:t>boendeår</a:t>
            </a:r>
            <a:r>
              <a:rPr lang="sv-SE" sz="2000" dirty="0">
                <a:ea typeface="Arial" charset="0"/>
                <a:cs typeface="Arial" charset="0"/>
              </a:rPr>
              <a:t>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dirty="0">
                <a:ea typeface="Arial" charset="0"/>
                <a:cs typeface="Arial" charset="0"/>
              </a:rPr>
              <a:t>Har vi som par återbetalningsskydd? </a:t>
            </a:r>
          </a:p>
          <a:p>
            <a:pPr>
              <a:tabLst>
                <a:tab pos="214313" algn="l"/>
              </a:tabLst>
            </a:pPr>
            <a:r>
              <a:rPr lang="sv-SE" dirty="0">
                <a:ea typeface="Arial" charset="0"/>
                <a:cs typeface="Arial" charset="0"/>
              </a:rPr>
              <a:t>Omställningspension</a:t>
            </a:r>
          </a:p>
          <a:p>
            <a:pPr>
              <a:tabLst>
                <a:tab pos="214313" algn="l"/>
              </a:tabLst>
            </a:pPr>
            <a:r>
              <a:rPr lang="sv-SE" dirty="0">
                <a:ea typeface="Arial" charset="0"/>
                <a:cs typeface="Arial" charset="0"/>
              </a:rPr>
              <a:t>Om du bor utomlands…</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3" name="Platshållare för bild 12" descr="En bild som visar text, utomhus, lagar mat, sten  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TJÄNSTEPENSION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478168131"/>
              </p:ext>
            </p:extLst>
          </p:nvPr>
        </p:nvGraphicFramePr>
        <p:xfrm>
          <a:off x="1749425" y="1561574"/>
          <a:ext cx="8693150" cy="4065193"/>
        </p:xfrm>
        <a:graphic>
          <a:graphicData uri="http://schemas.openxmlformats.org/drawingml/2006/table">
            <a:tbl>
              <a:tblPr firstRow="1" bandRow="1">
                <a:tableStyleId>{5C22544A-7EE6-4342-B048-85BDC9FD1C3A}</a:tableStyleId>
              </a:tblPr>
              <a:tblGrid>
                <a:gridCol w="2434043">
                  <a:extLst>
                    <a:ext uri="{9D8B030D-6E8A-4147-A177-3AD203B41FA5}">
                      <a16:colId xmlns:a16="http://schemas.microsoft.com/office/drawing/2014/main" val="2585543849"/>
                    </a:ext>
                  </a:extLst>
                </a:gridCol>
                <a:gridCol w="3361391">
                  <a:extLst>
                    <a:ext uri="{9D8B030D-6E8A-4147-A177-3AD203B41FA5}">
                      <a16:colId xmlns:a16="http://schemas.microsoft.com/office/drawing/2014/main" val="3788303289"/>
                    </a:ext>
                  </a:extLst>
                </a:gridCol>
                <a:gridCol w="2897716">
                  <a:extLst>
                    <a:ext uri="{9D8B030D-6E8A-4147-A177-3AD203B41FA5}">
                      <a16:colId xmlns:a16="http://schemas.microsoft.com/office/drawing/2014/main" val="2744437489"/>
                    </a:ext>
                  </a:extLst>
                </a:gridCol>
              </a:tblGrid>
              <a:tr h="515377">
                <a:tc>
                  <a:txBody>
                    <a:bodyPr/>
                    <a:lstStyle/>
                    <a:p>
                      <a:r>
                        <a:rPr lang="sv-SE" sz="2000" dirty="0">
                          <a:solidFill>
                            <a:srgbClr val="BE3E69"/>
                          </a:solidFill>
                          <a:latin typeface="+mj-lt"/>
                        </a:rPr>
                        <a:t>Jobbar som</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Avtal</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Lägsta ålder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41709">
                <a:tc>
                  <a:txBody>
                    <a:bodyPr/>
                    <a:lstStyle/>
                    <a:p>
                      <a:r>
                        <a:rPr lang="sv-SE" sz="2000" dirty="0">
                          <a:latin typeface="+mj-lt"/>
                        </a:rPr>
                        <a:t>Kommun- och regionanställd</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AKAP-KR, för äldre KAP-KL</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dirty="0">
                          <a:latin typeface="+mj-lt"/>
                        </a:rPr>
                        <a:t>-</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41709">
                <a:tc>
                  <a:txBody>
                    <a:bodyPr/>
                    <a:lstStyle/>
                    <a:p>
                      <a:r>
                        <a:rPr lang="sv-SE" sz="2000" dirty="0">
                          <a:latin typeface="+mj-lt"/>
                        </a:rPr>
                        <a:t>Privatanställd arbetare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SAF-LO</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22 år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48940">
                <a:tc>
                  <a:txBody>
                    <a:bodyPr/>
                    <a:lstStyle/>
                    <a:p>
                      <a:r>
                        <a:rPr lang="sv-SE" sz="2000">
                          <a:latin typeface="+mj-lt"/>
                        </a:rPr>
                        <a:t>Statligt anställd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PA16 </a:t>
                      </a:r>
                      <a:r>
                        <a:rPr lang="sv-SE" sz="2000" dirty="0" err="1">
                          <a:latin typeface="+mj-lt"/>
                        </a:rPr>
                        <a:t>avd</a:t>
                      </a:r>
                      <a:r>
                        <a:rPr lang="sv-SE" sz="2000" dirty="0">
                          <a:latin typeface="+mj-lt"/>
                        </a:rPr>
                        <a:t> 1 och 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41709">
                <a:tc>
                  <a:txBody>
                    <a:bodyPr/>
                    <a:lstStyle/>
                    <a:p>
                      <a:r>
                        <a:rPr lang="sv-SE" sz="2000">
                          <a:latin typeface="+mj-lt"/>
                        </a:rPr>
                        <a:t>Privatanställd tjänsteman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ITP1, för äldre ITP2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25</a:t>
                      </a:r>
                      <a:r>
                        <a:rPr lang="sv-SE" sz="2000" baseline="0">
                          <a:latin typeface="+mj-lt"/>
                        </a:rPr>
                        <a:t> år</a:t>
                      </a:r>
                      <a:endParaRPr lang="sv-SE" sz="200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75749">
                <a:tc>
                  <a:txBody>
                    <a:bodyPr/>
                    <a:lstStyle/>
                    <a:p>
                      <a:r>
                        <a:rPr lang="sv-SE" sz="2000">
                          <a:latin typeface="+mj-lt"/>
                        </a:rPr>
                        <a:t>Egenföretagare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Här måste du spara själv</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2464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451239233"/>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2000" dirty="0">
                          <a:solidFill>
                            <a:srgbClr val="BE3E69"/>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2000" dirty="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2000" dirty="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2000" dirty="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2000" dirty="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2000" dirty="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2000" dirty="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2000" dirty="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2691603639"/>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303</TotalTime>
  <Words>1970</Words>
  <Application>Microsoft Office PowerPoint</Application>
  <PresentationFormat>Bredbild</PresentationFormat>
  <Paragraphs>192</Paragraphs>
  <Slides>14</Slides>
  <Notes>14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Georgia</vt:lpstr>
      <vt:lpstr>familjejuridik</vt:lpstr>
      <vt:lpstr>PENSIONSPYRAMIDEN</vt:lpstr>
      <vt:lpstr>LÄR KÄNNA DIN PENSION</vt:lpstr>
      <vt:lpstr>VAD GER RÄTT TILL ALLMÄN PENSION?</vt:lpstr>
      <vt:lpstr>STÖD TILL DEN MED LÅG PENSION</vt:lpstr>
      <vt:lpstr>VAD GER ALLMÄN PENSION?</vt:lpstr>
      <vt:lpstr>STÖD TILL DEN MED LÅG PENSION</vt:lpstr>
      <vt:lpstr>ÅTERBETALNINGSSKYDD/ EFTERLEVANDESKYDD</vt:lpstr>
      <vt:lpstr>TJÄNSTEPENSION</vt:lpstr>
      <vt:lpstr>DU BEHÖVER INTE HA ALLA RÄTT</vt:lpstr>
      <vt:lpstr>VAD FÅR JAG I MÅNADEN? – KOLLA PÅ MINPENSION.SE</vt:lpstr>
      <vt:lpstr>UTTAGSPLANERAREN</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Uppenberg;Adolphson Björck, Dan</dc:creator>
  <cp:lastModifiedBy>Vanda Brandt</cp:lastModifiedBy>
  <cp:revision>17</cp:revision>
  <dcterms:created xsi:type="dcterms:W3CDTF">2023-03-01T09:50:52Z</dcterms:created>
  <dcterms:modified xsi:type="dcterms:W3CDTF">2024-01-22T09:25:34Z</dcterms:modified>
</cp:coreProperties>
</file>