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301" r:id="rId3"/>
    <p:sldId id="302" r:id="rId4"/>
    <p:sldId id="300" r:id="rId5"/>
    <p:sldId id="287" r:id="rId6"/>
    <p:sldId id="291" r:id="rId7"/>
    <p:sldId id="304" r:id="rId8"/>
    <p:sldId id="305" r:id="rId9"/>
    <p:sldId id="306" r:id="rId10"/>
    <p:sldId id="307" r:id="rId11"/>
    <p:sldId id="292" r:id="rId12"/>
    <p:sldId id="293" r:id="rId13"/>
    <p:sldId id="295" r:id="rId14"/>
    <p:sldId id="308" r:id="rId15"/>
    <p:sldId id="309" r:id="rId16"/>
    <p:sldId id="285" r:id="rId17"/>
    <p:sldId id="296"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E69"/>
    <a:srgbClr val="E05040"/>
    <a:srgbClr val="FF6600"/>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7407B-8011-4B4E-95CE-3EFE0768EC34}" v="5" dt="2024-01-11T12:14:32.2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03" autoAdjust="0"/>
  </p:normalViewPr>
  <p:slideViewPr>
    <p:cSldViewPr snapToGrid="0" showGuides="1">
      <p:cViewPr varScale="1">
        <p:scale>
          <a:sx n="94" d="100"/>
          <a:sy n="94" d="100"/>
        </p:scale>
        <p:origin x="1194" y="90"/>
      </p:cViewPr>
      <p:guideLst>
        <p:guide orient="horz" pos="2160"/>
        <p:guide pos="3863"/>
      </p:guideLst>
    </p:cSldViewPr>
  </p:slid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Om du har arbetat och betalat skatt så kan du ta ut den del som du tjänat in till själv från 63 års ålder. Men åldersgränserna är på väg att höjas, så har du många år kvar till din pension kan åldersgränsen ha höjts med några år. Den här pensionen betalas ut så länge du lever. De statliga stöden, som garantipension och äldreförsörjningsstöd, betalas ut från 66 års ålder. Även här är kommer åldersgränsen att höjas framöver. Du ansöker om de här delarna i din pension hos Pensionsmyndigheten. Du måste alltid ansöka om pengarna. </a:t>
            </a:r>
          </a:p>
          <a:p>
            <a:pPr eaLnBrk="1" hangingPunct="1"/>
            <a:endParaRPr lang="sv-SE" altLang="sv-SE" dirty="0"/>
          </a:p>
          <a:p>
            <a:pPr eaLnBrk="1" hangingPunct="1"/>
            <a:r>
              <a:rPr lang="sv-SE" altLang="sv-SE" dirty="0"/>
              <a:t>Har du tjänstepension kan du ha flera olika, till exempel om du haft flera olika arbetsgivare. Du ansöker om pensionen hos de bolag som förvaltar pengarna. Bolagen brukar höra av sig, men du kan också se på </a:t>
            </a:r>
            <a:r>
              <a:rPr lang="sv-SE" altLang="sv-SE" dirty="0" err="1"/>
              <a:t>minPension</a:t>
            </a:r>
            <a:r>
              <a:rPr lang="sv-SE" altLang="sv-SE" dirty="0"/>
              <a:t> var pengarna finns. Tjänstepensionen kan du ta ut på kortare tid än livsvarig utbetalning. I en del avtal är den lägsta uttagsåldern 55 år, i andra avtal är den högre.</a:t>
            </a:r>
          </a:p>
          <a:p>
            <a:pPr eaLnBrk="1" hangingPunct="1"/>
            <a:endParaRPr lang="sv-SE" altLang="sv-SE" dirty="0"/>
          </a:p>
          <a:p>
            <a:pPr eaLnBrk="1" hangingPunct="1"/>
            <a:r>
              <a:rPr lang="sv-SE" altLang="sv-SE" dirty="0"/>
              <a:t>Privat pension kan ofta tas ut tidigast från 55 år men andra typer av privat sparande som inte är öronmärkt till pensionen har i regel ingen lägsta ålder för uttag.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6917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 Återbetalningsskydd och andra typer av efterlevandeskydd i tjänstepensionen – viktig att ta reda på för den som lever med någon partner. Finns det eller finns det inte? </a:t>
            </a:r>
          </a:p>
          <a:p>
            <a:r>
              <a:rPr lang="sv-SE" dirty="0">
                <a:latin typeface="+mn-lt"/>
              </a:rPr>
              <a:t> </a:t>
            </a:r>
          </a:p>
          <a:p>
            <a:pPr algn="l"/>
            <a:r>
              <a:rPr lang="sv-SE" dirty="0">
                <a:latin typeface="+mn-lt"/>
              </a:rPr>
              <a:t>Omställningspension, finns i den allmänna pensionen, och är något som du kan få under tolv månader. För att kunna få omställningspension ska du vara född 1958 eller senare, yngre än 66 år och ha bott tillsammans med din make, maka eller registrerade partner vid dödsfallet. </a:t>
            </a:r>
          </a:p>
          <a:p>
            <a:pPr algn="l"/>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n-lt"/>
              </a:rPr>
              <a:t>Du som är barn och har en förälder som avlidit kan få barnpension som ett ekonomiskt stöd. Barnpensionen ersätter en del av den försörjning som den avlidne föräldern bidrog med. Får du en låg eller ingen barnpension kan du även få efterlevandestöd till barn. Du kan få barnpension som längst till och med juni det år som du fyller 20 år.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latin typeface="+mn-lt"/>
              </a:rPr>
              <a:t>Stöden betalas ut automatiskt för den som bor i Sverige. Men kan behöva sökas om du bor utomlands. Du som är bosatt utanför Sverige och får pension från Pensionsmyndigheten eller ersättning från Försäkringskassan behöver varje år lämna ett levnadsintyg. Pensionsbolagen har motsvarande lösning.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Tjänstepension är en arbetsgivarägd försäkring. Allmän pension är en socialförsäkring.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68224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Dessutom kan du effektuera ditt uttag med e-legitimation hos några aktörer. I andra fall får man logga in hos branschens aktörer, eller i vissa fall är man hänvisad till blanketter.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Pensioner under utbetalning är beroende av inkomst-, pris- och börsutveckling.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70900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 flytta utomlands är det viktigt att ta reda på vilka möjligheter du har att få med dig dina inkomster som pensionär. Den pension du tjänat in till själv, inkomstpension, premiepension, inkomstpensionstillägg och tjänstepensioner, får du utbetalda var du än bor. Men om du är berättigad till olika typer av stöd, som garantipension, bostadstillägg och äldreförsörjningsstöd, så betalas de stöden bara ut om du bor i Sverige. Den som flyttar utomlands och som har en låg inkomst gör alltså klokt att kolla upp behovsprövade stöd i det land som man bosätter sig i.</a:t>
            </a:r>
          </a:p>
          <a:p>
            <a:endParaRPr lang="sv-SE" dirty="0"/>
          </a:p>
          <a:p>
            <a:r>
              <a:rPr lang="sv-SE" b="0" i="0" dirty="0">
                <a:effectLst/>
                <a:latin typeface="+mn-lt"/>
              </a:rPr>
              <a:t>Tänk på att valutaeffekten påverkar storleken på pensionen. För tio år sedan motsvarade en pension på 20 000 kronor i månaden 2 360 euro. Nu, år 2024, ger samma svenska pension cirka 1 785 euro. Svenska pensionärer utomlands känner alltså av kronfallet.</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9999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41012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Minpension är ett samarbete mellan staten och pensionsbolagen. Här kan du se vad du tjänat in till din pension, både den allmänna</a:t>
            </a:r>
            <a:r>
              <a:rPr lang="sv-SE" baseline="0" dirty="0">
                <a:latin typeface="+mn-lt"/>
              </a:rPr>
              <a:t> </a:t>
            </a:r>
            <a:r>
              <a:rPr lang="sv-SE" dirty="0">
                <a:latin typeface="+mn-lt"/>
              </a:rPr>
              <a:t>tjänstepensionen och eventuellt privat sparande. Du kan dessutom göra en prognos för att se vad du kan förväntas få i pension.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Du kan göra olika typer av beräkningar, till exempel kan du se vad som händer om du väljer att arbeta ett år längre än du tänkt.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Hos </a:t>
            </a:r>
            <a:r>
              <a:rPr lang="sv-SE" dirty="0" err="1">
                <a:latin typeface="+mn-lt"/>
              </a:rPr>
              <a:t>minPension</a:t>
            </a:r>
            <a:r>
              <a:rPr lang="sv-SE" dirty="0">
                <a:latin typeface="+mn-lt"/>
              </a:rPr>
              <a:t> har drygt 4,8 miljoner människor loggat in sedan start. Under fjolåret genomfördes cirka 50 miljoner prognoser.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Finns dock begränsningar: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med skyddad identitet.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där personnumret har upphört.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som är under 16 år eller äldre än 80 år.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personer med sjukersättning kan inte få en prognos som stämmer.</a:t>
            </a:r>
            <a:endParaRPr lang="sv-SE" u="sng"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27770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8991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a:t>
            </a:r>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p>
          <a:p>
            <a:endParaRPr lang="sv-SE" baseline="0" dirty="0">
              <a:latin typeface="+mn-lt"/>
            </a:endParaRPr>
          </a:p>
          <a:p>
            <a:r>
              <a:rPr lang="sv-SE" baseline="0" dirty="0">
                <a:latin typeface="+mn-lt"/>
              </a:rPr>
              <a:t>Pensionssystemet har olika huvudmän, både staten och arbetsmarknadens parter.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pPr eaLnBrk="1" hangingPunct="1"/>
            <a:r>
              <a:rPr lang="sv-SE" altLang="sv-SE" dirty="0">
                <a:latin typeface="+mn-lt"/>
              </a:rPr>
              <a:t>Alla inkomster som man skattar för är pensionsgrundande. Den allmänna pensionen beräknas på inkomsten upp till ett tak motsvarande cirka 51 250  kr/mån år 2024 (8,07 inkomstbasbelopp minus egenavgiften om 7 procent först ska dras av.) </a:t>
            </a:r>
          </a:p>
          <a:p>
            <a:pPr eaLnBrk="1" hangingPunct="1"/>
            <a:endParaRPr lang="sv-SE" altLang="sv-SE" dirty="0"/>
          </a:p>
          <a:p>
            <a:pPr eaLnBrk="1" hangingPunct="1"/>
            <a:r>
              <a:rPr lang="sv-SE" altLang="sv-SE" dirty="0">
                <a:latin typeface="+mn-lt"/>
              </a:rPr>
              <a:t>Inkomster över denna gräns ger ingen allmän pensionsrätt. För att få tillgodoräkna sig pensionsrätter krävs en inkomst som överstiger ca 24 200 kr år 2024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br>
              <a:rPr lang="sv-SE" dirty="0">
                <a:latin typeface="+mn-lt"/>
              </a:rPr>
            </a:br>
            <a:endParaRPr lang="sv-SE" altLang="sv-SE" dirty="0">
              <a:latin typeface="+mn-lt"/>
            </a:endParaRPr>
          </a:p>
          <a:p>
            <a:pPr eaLnBrk="1" hangingPunct="1"/>
            <a:r>
              <a:rPr lang="sv-SE" altLang="sv-SE" dirty="0">
                <a:latin typeface="+mn-lt"/>
              </a:rPr>
              <a:t>Det här ger också pensionsrätter i den allmänna pensionen: </a:t>
            </a:r>
          </a:p>
          <a:p>
            <a:pPr marL="171450" indent="-171450" eaLnBrk="1" hangingPunct="1">
              <a:buFont typeface="Arial" panose="020B0604020202020204" pitchFamily="34" charset="0"/>
              <a:buChar char="•"/>
            </a:pPr>
            <a:r>
              <a:rPr lang="sv-SE" altLang="sv-SE" dirty="0">
                <a:latin typeface="+mn-lt"/>
              </a:rPr>
              <a:t>Barnår - Barnets första fyra år ger pensionsrätt till den av vårdnadshavarna som har lägst inkomst. Kan flyttas över till den andra. </a:t>
            </a:r>
          </a:p>
          <a:p>
            <a:pPr marL="171450" indent="-171450" eaLnBrk="1" hangingPunct="1">
              <a:buFont typeface="Arial" panose="020B0604020202020204" pitchFamily="34" charset="0"/>
              <a:buChar char="•"/>
            </a:pPr>
            <a:r>
              <a:rPr lang="sv-SE" altLang="sv-SE" dirty="0">
                <a:latin typeface="+mn-lt"/>
              </a:rPr>
              <a:t>Plikttjänst – Gäller när man gjort plikttjänst minst 120 dagar i följd under åren 1995-2010. </a:t>
            </a:r>
          </a:p>
          <a:p>
            <a:pPr marL="171450" indent="-171450" eaLnBrk="1" hangingPunct="1">
              <a:buFont typeface="Arial" panose="020B0604020202020204" pitchFamily="34" charset="0"/>
              <a:buChar char="•"/>
            </a:pPr>
            <a:r>
              <a:rPr lang="sv-SE" altLang="sv-SE" dirty="0">
                <a:latin typeface="+mn-lt"/>
              </a:rPr>
              <a:t>Studier – Studier som ger rätt till studiebidrag och studielån ger pensionsrätt. </a:t>
            </a:r>
          </a:p>
          <a:p>
            <a:pPr marL="171450" indent="-171450" eaLnBrk="1" hangingPunct="1">
              <a:buFont typeface="Arial" panose="020B0604020202020204" pitchFamily="34" charset="0"/>
              <a:buChar char="•"/>
            </a:pPr>
            <a:r>
              <a:rPr lang="sv-SE" altLang="sv-SE" dirty="0">
                <a:latin typeface="+mn-lt"/>
              </a:rPr>
              <a:t>Sjukersättning - Ger både pensionsgrundande inkomst och pensionsgrundande belopp, om denna är inkomstrelaterad. </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34978"/>
          </a:xfrm>
        </p:spPr>
        <p:txBody>
          <a:bodyPr/>
          <a:lstStyle/>
          <a:p>
            <a:r>
              <a:rPr lang="sv-SE" sz="1200" dirty="0"/>
              <a:t>Det finns stöd till den som har låg pension. En del kommer automatiskt och en del måste du ansöka om själv. Stöden betalas ut från 66 års ålder. Från 2026 kommer åldern att höjas till 67 år och ytterligare höjningar av åldern kan komma senare. </a:t>
            </a:r>
          </a:p>
          <a:p>
            <a:endParaRPr lang="sv-SE" sz="1200" dirty="0"/>
          </a:p>
          <a:p>
            <a:pPr algn="l"/>
            <a:r>
              <a:rPr lang="sv-SE" sz="1200" dirty="0"/>
              <a:t>Garantipensionen fyller ut låg pension. Nivån på garantipensionen är kopplad till </a:t>
            </a:r>
            <a:r>
              <a:rPr lang="sv-SE" sz="1200" dirty="0" err="1"/>
              <a:t>boendeår</a:t>
            </a:r>
            <a:r>
              <a:rPr lang="sv-SE" sz="1200" dirty="0"/>
              <a:t> i Sverige. För maxbeloppet krävs 40 års boendetid ”som vuxen”. Garantipensionen räknas upp med inflationen. Du kan få garantipension om du bor i Sverige. Om din inkomstgrundade pension når en viss nivå får du ingen garantipension. </a:t>
            </a:r>
          </a:p>
          <a:p>
            <a:pPr algn="l"/>
            <a:endParaRPr lang="sv-SE" sz="1200" dirty="0"/>
          </a:p>
          <a:p>
            <a:pPr>
              <a:lnSpc>
                <a:spcPct val="110000"/>
              </a:lnSpc>
              <a:spcAft>
                <a:spcPts val="600"/>
              </a:spcAft>
            </a:pPr>
            <a:r>
              <a:rPr lang="sv-SE" sz="1200" dirty="0"/>
              <a:t>Inkomstpensionstillägg infördes år 2021. Det ger extra stöd till den som har arbetat många år och som har en inkomstpension på mellan 9 300 -17 500 kronor i månaden. Maximalt stöd är 600 kronor i månaden före skatt. </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 enkel tumregel är att är att du som är ensamstående och har en månadsinkomst omkring eller lägre än 19 000 kronor efter skatt bör kontrollera om du kan ha rätt till bostadstillägg. För gifta gäller andra belopp. Din bostadskostnad, familjesituation och din totala ekonomi påverkar hur mycket du kan få i bostadstillägg. Många får avslag, och anledningarna kan vara många (tjänstepension, förmögenhet, sambo, fritidshus). Bostadstillägg kräver en ansökan som görs hos Pensionsmyndigheten. På samma gång avgörs om äldreförsörjningsstöd också ska betalas ut. Äldreförsörjningsstödet fyller ut när du, trots bostadstillägg, får en pension som är lägre än ”skälig levnadsnivå”.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När pensionen sedan ska tas ut så spelar medellivslängden stor roll för hur stor pensionen blir. Lever du längre kommer du att få arvsvinster från dem som är födda samma år som du och som avlider tidigare. Men ökad medellivslängd innebär också att pensionen riskerar att bli väldigt låg om du går i pension vid samma ålder som tidigare generationer.  Pensionsmyndigheten har räknat ut vilken pensionsålder som kan behövas i framtiden för att den allmänna pensionen ska vara ungefär i samma nivå som tidigare. Här ingår dock inte tjänstepensionens effekter på den totala pensionen. </a:t>
            </a:r>
          </a:p>
          <a:p>
            <a:endParaRPr lang="sv-SE" altLang="sv-SE" dirty="0">
              <a:latin typeface="+mn-lt"/>
            </a:endParaRPr>
          </a:p>
          <a:p>
            <a:pPr algn="l"/>
            <a:r>
              <a:rPr lang="sv-SE" b="0" i="0" dirty="0">
                <a:solidFill>
                  <a:srgbClr val="333333"/>
                </a:solidFill>
                <a:effectLst/>
                <a:latin typeface="+mn-lt"/>
              </a:rPr>
              <a:t>När </a:t>
            </a:r>
            <a:r>
              <a:rPr lang="sv-SE" b="0" i="0" dirty="0" err="1">
                <a:solidFill>
                  <a:srgbClr val="333333"/>
                </a:solidFill>
                <a:effectLst/>
                <a:latin typeface="+mn-lt"/>
              </a:rPr>
              <a:t>riktåldern</a:t>
            </a:r>
            <a:r>
              <a:rPr lang="sv-SE" b="0" i="0" dirty="0">
                <a:solidFill>
                  <a:srgbClr val="333333"/>
                </a:solidFill>
                <a:effectLst/>
                <a:latin typeface="+mn-lt"/>
              </a:rPr>
              <a:t> införs 2026 rekommenderas du att vänta med att ta ut din allmänna pension fram till den </a:t>
            </a:r>
            <a:r>
              <a:rPr lang="sv-SE" b="0" i="0" dirty="0" err="1">
                <a:solidFill>
                  <a:srgbClr val="333333"/>
                </a:solidFill>
                <a:effectLst/>
                <a:latin typeface="+mn-lt"/>
              </a:rPr>
              <a:t>riktålder</a:t>
            </a:r>
            <a:r>
              <a:rPr lang="sv-SE" b="0" i="0" dirty="0">
                <a:solidFill>
                  <a:srgbClr val="333333"/>
                </a:solidFill>
                <a:effectLst/>
                <a:latin typeface="+mn-lt"/>
              </a:rPr>
              <a:t> som beslutats och som kommer att gälla för din årskull. Allt för att du ska få samma nivå på pensionen som tidigare generationer.</a:t>
            </a:r>
          </a:p>
          <a:p>
            <a:pPr algn="l"/>
            <a:endParaRPr lang="sv-SE" b="0" i="0" dirty="0">
              <a:solidFill>
                <a:srgbClr val="333333"/>
              </a:solidFill>
              <a:effectLst/>
              <a:latin typeface="+mn-lt"/>
            </a:endParaRPr>
          </a:p>
          <a:p>
            <a:pPr algn="l"/>
            <a:r>
              <a:rPr lang="sv-SE" b="0" i="0" dirty="0">
                <a:solidFill>
                  <a:srgbClr val="333333"/>
                </a:solidFill>
                <a:effectLst/>
                <a:latin typeface="+mn-lt"/>
              </a:rPr>
              <a:t>När det gäller garantipension, inkomstpensionstillägg och bostadstillägg kan du tidigast få dessa från den </a:t>
            </a:r>
            <a:r>
              <a:rPr lang="sv-SE" b="0" i="0" dirty="0" err="1">
                <a:solidFill>
                  <a:srgbClr val="333333"/>
                </a:solidFill>
                <a:effectLst/>
                <a:latin typeface="+mn-lt"/>
              </a:rPr>
              <a:t>riktålder</a:t>
            </a:r>
            <a:r>
              <a:rPr lang="sv-SE" b="0" i="0" dirty="0">
                <a:solidFill>
                  <a:srgbClr val="333333"/>
                </a:solidFill>
                <a:effectLst/>
                <a:latin typeface="+mn-lt"/>
              </a:rPr>
              <a:t> som gäller för dig.</a:t>
            </a:r>
          </a:p>
          <a:p>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4304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10 svenskar har förutom den allmänna pensionen även pension från jobbet. 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r>
              <a:rPr lang="sv-SE" altLang="sv-SE" dirty="0"/>
              <a:t>För anställda jobbar hos arbetsgivare som inte har vare sig kollektivavtal eller hängavtal är det viktigt att titta på vad som gäller på sådana arbetsplatser. Det är inte säkert att man har tjänstepension.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80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12944"/>
          </a:xfrm>
        </p:spPr>
        <p:txBody>
          <a:bodyPr/>
          <a:lstStyle/>
          <a:p>
            <a:pPr eaLnBrk="1" hangingPunct="1"/>
            <a:r>
              <a:rPr lang="sv-SE" altLang="sv-SE" dirty="0">
                <a:latin typeface="+mn-lt"/>
              </a:rPr>
              <a:t>Alla nya tjänstepensionsavtal är premiebestämda. Men förmånsbestämda tjänstepensioner finns också och omfattar många mitt i yrkeslivet. Tjänstepensionen kompletterar den allmänna pensionens förmåner. Det betyder att upp till allmänna pensionens tak (7,5 inkomstbasbelopp + pensionsavgift på 7 procent)  kompletterar kollektivavtalen med 4,5</a:t>
            </a:r>
            <a:r>
              <a:rPr lang="sv-SE" altLang="sv-SE" baseline="0" dirty="0">
                <a:latin typeface="+mn-lt"/>
              </a:rPr>
              <a:t> procent</a:t>
            </a:r>
            <a:r>
              <a:rPr lang="sv-SE" altLang="sv-SE" dirty="0">
                <a:latin typeface="+mn-lt"/>
              </a:rPr>
              <a:t> och 30 procent därutöver i en premie till pension. På senare tid har avsättningarna till tjänstepensionen höjts i flera avtal. </a:t>
            </a:r>
          </a:p>
          <a:p>
            <a:pPr eaLnBrk="1" hangingPunct="1"/>
            <a:endParaRPr lang="sv-SE" altLang="sv-SE" sz="1200" kern="1200" dirty="0">
              <a:solidFill>
                <a:schemeClr val="tx1"/>
              </a:solidFill>
              <a:ea typeface="+mn-ea"/>
              <a:cs typeface="+mn-cs"/>
            </a:endParaRPr>
          </a:p>
          <a:p>
            <a:pPr eaLnBrk="1" hangingPunct="1"/>
            <a:r>
              <a:rPr lang="sv-SE" altLang="sv-SE" sz="1200" kern="1200" dirty="0">
                <a:solidFill>
                  <a:schemeClr val="tx1"/>
                </a:solidFill>
                <a:latin typeface="+mn-lt"/>
                <a:ea typeface="+mn-ea"/>
                <a:cs typeface="+mn-cs"/>
              </a:rPr>
              <a:t>Tjänstepensionsavtalen kan se väldigt olika ut. Men generellt kan man säga att det är tre beslut man behöver ta ställning till.</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buFontTx/>
              <a:buAutoNum type="arabicPeriod"/>
              <a:defRPr/>
            </a:pPr>
            <a:r>
              <a:rPr lang="sv-SE" altLang="sv-SE" sz="1200" b="1" kern="1200" dirty="0">
                <a:solidFill>
                  <a:schemeClr val="tx1"/>
                </a:solidFill>
                <a:latin typeface="+mn-lt"/>
                <a:ea typeface="+mn-ea"/>
                <a:cs typeface="+mn-cs"/>
              </a:rPr>
              <a:t> Hur ska du placera pengarna?</a:t>
            </a:r>
          </a:p>
          <a:p>
            <a:pPr eaLnBrk="1" hangingPunct="1">
              <a:lnSpc>
                <a:spcPct val="90000"/>
              </a:lnSpc>
              <a:defRPr/>
            </a:pPr>
            <a:r>
              <a:rPr lang="sv-SE" altLang="sv-SE" sz="1200" kern="1200" dirty="0">
                <a:solidFill>
                  <a:schemeClr val="tx1"/>
                </a:solidFill>
                <a:latin typeface="+mn-lt"/>
                <a:ea typeface="+mn-ea"/>
                <a:cs typeface="+mn-cs"/>
              </a:rPr>
              <a:t>Vill du placera i fonder eller i en traditionell försäkring? Vill du ha möjlighet att själv kunna påverka ditt innehav eller vill du ha ett bolag som gör det?</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2. Vilket bolag ska du välja?</a:t>
            </a:r>
          </a:p>
          <a:p>
            <a:pPr eaLnBrk="1" hangingPunct="1">
              <a:lnSpc>
                <a:spcPct val="90000"/>
              </a:lnSpc>
              <a:defRPr/>
            </a:pPr>
            <a:r>
              <a:rPr lang="sv-SE" altLang="sv-SE" sz="1200" kern="1200" dirty="0">
                <a:solidFill>
                  <a:schemeClr val="tx1"/>
                </a:solidFill>
                <a:latin typeface="+mn-lt"/>
                <a:ea typeface="+mn-ea"/>
                <a:cs typeface="+mn-cs"/>
              </a:rPr>
              <a:t>Det finns en mängd olika försäkringsbolag som har hand om tjänstepension. De flesta har olika livslängdsantaganden, det vill säga beräkningar på hur länge du förväntas leva, vilket även det kan påverka utfallet på din pension. </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3. Ska anhöriga få pension om du avlider?</a:t>
            </a:r>
          </a:p>
          <a:p>
            <a:pPr eaLnBrk="1" hangingPunct="1">
              <a:lnSpc>
                <a:spcPct val="90000"/>
              </a:lnSpc>
              <a:defRPr/>
            </a:pPr>
            <a:r>
              <a:rPr lang="sv-SE" altLang="sv-SE" sz="1200" kern="1200" dirty="0">
                <a:solidFill>
                  <a:schemeClr val="tx1"/>
                </a:solidFill>
                <a:latin typeface="+mn-lt"/>
                <a:ea typeface="+mn-ea"/>
                <a:cs typeface="+mn-cs"/>
              </a:rPr>
              <a:t>Fundera över hur det ser ut för just dig och vilka behov du har.</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Var gör man sina pensionsval?  </a:t>
            </a:r>
          </a:p>
          <a:p>
            <a:pPr eaLnBrk="1" hangingPunct="1">
              <a:lnSpc>
                <a:spcPct val="90000"/>
              </a:lnSpc>
              <a:defRPr/>
            </a:pPr>
            <a:r>
              <a:rPr lang="en-US" altLang="sv-SE" dirty="0" err="1"/>
              <a:t>Valcentralen</a:t>
            </a:r>
            <a:r>
              <a:rPr lang="en-US" altLang="sv-SE" dirty="0"/>
              <a:t> </a:t>
            </a:r>
            <a:r>
              <a:rPr lang="en-US" altLang="sv-SE" dirty="0" err="1"/>
              <a:t>administrerar</a:t>
            </a:r>
            <a:r>
              <a:rPr lang="en-US" altLang="sv-SE" dirty="0"/>
              <a:t> de </a:t>
            </a:r>
            <a:r>
              <a:rPr lang="en-US" altLang="sv-SE" dirty="0" err="1"/>
              <a:t>val</a:t>
            </a:r>
            <a:r>
              <a:rPr lang="en-US" altLang="sv-SE" dirty="0"/>
              <a:t> </a:t>
            </a:r>
            <a:r>
              <a:rPr lang="en-US" altLang="sv-SE" dirty="0" err="1"/>
              <a:t>individen</a:t>
            </a:r>
            <a:r>
              <a:rPr lang="en-US" altLang="sv-SE" dirty="0"/>
              <a:t> </a:t>
            </a:r>
            <a:r>
              <a:rPr lang="en-US" altLang="sv-SE" dirty="0" err="1"/>
              <a:t>gör</a:t>
            </a:r>
            <a:r>
              <a:rPr lang="en-US" altLang="sv-SE" dirty="0"/>
              <a:t>. Vissa </a:t>
            </a:r>
            <a:r>
              <a:rPr lang="en-US" altLang="sv-SE" dirty="0" err="1"/>
              <a:t>valcentraler</a:t>
            </a:r>
            <a:r>
              <a:rPr lang="en-US" altLang="sv-SE" dirty="0"/>
              <a:t> </a:t>
            </a:r>
            <a:r>
              <a:rPr lang="en-US" altLang="sv-SE" dirty="0" err="1"/>
              <a:t>skickar</a:t>
            </a:r>
            <a:r>
              <a:rPr lang="en-US" altLang="sv-SE" dirty="0"/>
              <a:t> </a:t>
            </a:r>
            <a:r>
              <a:rPr lang="en-US" altLang="sv-SE" dirty="0" err="1"/>
              <a:t>även</a:t>
            </a:r>
            <a:r>
              <a:rPr lang="en-US" altLang="sv-SE" dirty="0"/>
              <a:t> </a:t>
            </a:r>
            <a:r>
              <a:rPr lang="en-US" altLang="sv-SE" dirty="0" err="1"/>
              <a:t>ut</a:t>
            </a:r>
            <a:r>
              <a:rPr lang="en-US" altLang="sv-SE" dirty="0"/>
              <a:t> </a:t>
            </a:r>
            <a:r>
              <a:rPr lang="en-US" altLang="sv-SE" dirty="0" err="1"/>
              <a:t>värdebesked</a:t>
            </a:r>
            <a:r>
              <a:rPr lang="en-US" altLang="sv-SE" dirty="0"/>
              <a:t>. Det </a:t>
            </a:r>
            <a:r>
              <a:rPr lang="en-US" altLang="sv-SE" dirty="0" err="1"/>
              <a:t>är</a:t>
            </a:r>
            <a:r>
              <a:rPr lang="en-US" altLang="sv-SE" dirty="0"/>
              <a:t> </a:t>
            </a:r>
            <a:r>
              <a:rPr lang="en-US" altLang="sv-SE" dirty="0" err="1"/>
              <a:t>olika</a:t>
            </a:r>
            <a:r>
              <a:rPr lang="en-US" altLang="sv-SE" dirty="0"/>
              <a:t> </a:t>
            </a:r>
            <a:r>
              <a:rPr lang="en-US" altLang="sv-SE" dirty="0" err="1"/>
              <a:t>valcentraler</a:t>
            </a:r>
            <a:r>
              <a:rPr lang="en-US" altLang="sv-SE" dirty="0"/>
              <a:t> för </a:t>
            </a:r>
            <a:r>
              <a:rPr lang="en-US" altLang="sv-SE" dirty="0" err="1"/>
              <a:t>respektive</a:t>
            </a:r>
            <a:r>
              <a:rPr lang="en-US" altLang="sv-SE" dirty="0"/>
              <a:t> </a:t>
            </a:r>
            <a:r>
              <a:rPr lang="en-US" altLang="sv-SE" dirty="0" err="1"/>
              <a:t>avtalsområde</a:t>
            </a:r>
            <a:r>
              <a:rPr lang="en-US" alt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97690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  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  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  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  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  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  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a:t>Kontakt: </a:t>
            </a:r>
          </a:p>
          <a:p>
            <a:pPr>
              <a:spcBef>
                <a:spcPts val="0"/>
              </a:spcBef>
            </a:pPr>
            <a:r>
              <a:rPr lang="sv-SE" sz="2000"/>
              <a:t>Namn Förnamn</a:t>
            </a:r>
          </a:p>
          <a:p>
            <a:pPr>
              <a:spcBef>
                <a:spcPts val="0"/>
              </a:spcBef>
            </a:pPr>
            <a:r>
              <a:rPr lang="sv-SE" sz="2000" err="1"/>
              <a:t>namn.fornamn@foretag.se</a:t>
            </a:r>
            <a:endParaRPr lang="sv-SE" sz="200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a:t>Min pension</a:t>
            </a:r>
          </a:p>
          <a:p>
            <a:endParaRPr lang="sv-SE"/>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NÄR KAN DU BÖRJA TA UT DIN PENSION? </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21081924"/>
              </p:ext>
            </p:extLst>
          </p:nvPr>
        </p:nvGraphicFramePr>
        <p:xfrm>
          <a:off x="1524569" y="1498255"/>
          <a:ext cx="8669338" cy="4114776"/>
        </p:xfrm>
        <a:graphic>
          <a:graphicData uri="http://schemas.openxmlformats.org/drawingml/2006/table">
            <a:tbl>
              <a:tblPr firstRow="1" bandRow="1">
                <a:tableStyleId>{5C22544A-7EE6-4342-B048-85BDC9FD1C3A}</a:tableStyleId>
              </a:tblPr>
              <a:tblGrid>
                <a:gridCol w="2602931">
                  <a:extLst>
                    <a:ext uri="{9D8B030D-6E8A-4147-A177-3AD203B41FA5}">
                      <a16:colId xmlns:a16="http://schemas.microsoft.com/office/drawing/2014/main" val="2585543849"/>
                    </a:ext>
                  </a:extLst>
                </a:gridCol>
                <a:gridCol w="2883968">
                  <a:extLst>
                    <a:ext uri="{9D8B030D-6E8A-4147-A177-3AD203B41FA5}">
                      <a16:colId xmlns:a16="http://schemas.microsoft.com/office/drawing/2014/main" val="3788303289"/>
                    </a:ext>
                  </a:extLst>
                </a:gridCol>
                <a:gridCol w="3182439">
                  <a:extLst>
                    <a:ext uri="{9D8B030D-6E8A-4147-A177-3AD203B41FA5}">
                      <a16:colId xmlns:a16="http://schemas.microsoft.com/office/drawing/2014/main" val="345932528"/>
                    </a:ext>
                  </a:extLst>
                </a:gridCol>
              </a:tblGrid>
              <a:tr h="373022">
                <a:tc>
                  <a:txBody>
                    <a:bodyPr/>
                    <a:lstStyle/>
                    <a:p>
                      <a:r>
                        <a:rPr lang="sv-SE" sz="2000" dirty="0">
                          <a:solidFill>
                            <a:srgbClr val="BE3E69"/>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Tidigaste uttag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55308">
                <a:tc>
                  <a:txBody>
                    <a:bodyPr/>
                    <a:lstStyle/>
                    <a:p>
                      <a:r>
                        <a:rPr lang="sv-SE" sz="2000" dirty="0">
                          <a:latin typeface="+mj-lt"/>
                        </a:rPr>
                        <a:t>Egen intjänad allmän pension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Pensionsmyndigheten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63 år, åldern kommer att höjas de kommande åren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98463">
                <a:tc>
                  <a:txBody>
                    <a:bodyPr/>
                    <a:lstStyle/>
                    <a:p>
                      <a:r>
                        <a:rPr lang="sv-SE" sz="2000">
                          <a:latin typeface="+mj-lt"/>
                        </a:rPr>
                        <a:t>Garantipension, äldreförsörjningsstöd mm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Pensionsmyndigheten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66 år, ålder kommer att höjas de kommande åren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1040423">
                <a:tc>
                  <a:txBody>
                    <a:bodyPr/>
                    <a:lstStyle/>
                    <a:p>
                      <a:r>
                        <a:rPr lang="sv-SE" sz="2000">
                          <a:latin typeface="+mj-lt"/>
                        </a:rPr>
                        <a:t>Tjänstepension</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Ansök hos de bolag som förvaltar pengarna, information finns på </a:t>
                      </a:r>
                      <a:r>
                        <a:rPr lang="sv-SE" sz="2000" err="1">
                          <a:latin typeface="+mj-lt"/>
                        </a:rPr>
                        <a:t>minPension</a:t>
                      </a:r>
                      <a:endParaRPr lang="sv-SE" sz="2000">
                        <a:latin typeface="+mj-lt"/>
                      </a:endParaRP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Från 55 år i vissa avtal, andra från 60 år eller högre</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257903"/>
                  </a:ext>
                </a:extLst>
              </a:tr>
              <a:tr h="556503">
                <a:tc>
                  <a:txBody>
                    <a:bodyPr/>
                    <a:lstStyle/>
                    <a:p>
                      <a:r>
                        <a:rPr lang="sv-SE" sz="2000">
                          <a:latin typeface="+mj-lt"/>
                        </a:rPr>
                        <a:t>Privat sparande</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Bolaget som förvaltar pengarna</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Från 55 år i vissa fall, annars finns ingen lägsta ålder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7576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70718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13" name="Platshållare för bild 12" descr="En bild som visar text, utomhus, lagar mat, sten  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269992383"/>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2000" dirty="0">
                          <a:solidFill>
                            <a:srgbClr val="BE3E69"/>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200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200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200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20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200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200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200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269160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8" name="Bildobjekt 7" descr="En bild som visar text, skärmbild, person, Webbplats&#10;&#10;Automatiskt genererad beskrivning">
            <a:extLst>
              <a:ext uri="{FF2B5EF4-FFF2-40B4-BE49-F238E27FC236}">
                <a16:creationId xmlns:a16="http://schemas.microsoft.com/office/drawing/2014/main" id="{BC45C0FE-B15F-C5C3-1A58-A944BF92FF1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8257" y="1402981"/>
            <a:ext cx="8135485" cy="4686954"/>
          </a:xfrm>
          <a:prstGeom prst="rect">
            <a:avLst/>
          </a:prstGeom>
        </p:spPr>
      </p:pic>
    </p:spTree>
    <p:extLst>
      <p:ext uri="{BB962C8B-B14F-4D97-AF65-F5344CB8AC3E}">
        <p14:creationId xmlns:p14="http://schemas.microsoft.com/office/powerpoint/2010/main" val="68082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PENSION OCH INFLATION</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
        <p:nvSpPr>
          <p:cNvPr id="8" name="Platshållare för innehåll 6">
            <a:extLst>
              <a:ext uri="{FF2B5EF4-FFF2-40B4-BE49-F238E27FC236}">
                <a16:creationId xmlns:a16="http://schemas.microsoft.com/office/drawing/2014/main" id="{331B5273-76FF-2291-D48F-BD34ECE6072F}"/>
              </a:ext>
            </a:extLst>
          </p:cNvPr>
          <p:cNvSpPr txBox="1">
            <a:spLocks/>
          </p:cNvSpPr>
          <p:nvPr/>
        </p:nvSpPr>
        <p:spPr>
          <a:xfrm>
            <a:off x="6068788" y="1377408"/>
            <a:ext cx="51181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ea typeface="Arial" charset="0"/>
                <a:cs typeface="Arial" charset="0"/>
              </a:rPr>
              <a:t>Påverkas av utvecklingen på kapitalmarknaden:</a:t>
            </a:r>
          </a:p>
          <a:p>
            <a:r>
              <a:rPr lang="sv-SE" dirty="0">
                <a:ea typeface="Arial" charset="0"/>
                <a:cs typeface="Arial" charset="0"/>
              </a:rPr>
              <a:t>Premiepensionen</a:t>
            </a:r>
          </a:p>
          <a:p>
            <a:r>
              <a:rPr lang="sv-SE" dirty="0">
                <a:ea typeface="Arial" charset="0"/>
                <a:cs typeface="Arial" charset="0"/>
              </a:rPr>
              <a:t>Premiebestämda tjänstepensioner (traditionella försäkringar samt fond- och depåförsäkringar)</a:t>
            </a:r>
            <a:endParaRPr lang="sv-SE" b="1" dirty="0">
              <a:ea typeface="Arial" charset="0"/>
              <a:cs typeface="Arial" charset="0"/>
            </a:endParaRPr>
          </a:p>
          <a:p>
            <a:pPr marL="0" indent="0">
              <a:buFont typeface="Arial" panose="020B0604020202020204" pitchFamily="34" charset="0"/>
              <a:buNone/>
            </a:pPr>
            <a:endParaRPr lang="sv-SE" dirty="0"/>
          </a:p>
        </p:txBody>
      </p:sp>
      <p:sp>
        <p:nvSpPr>
          <p:cNvPr id="9" name="Platshållare för innehåll 2">
            <a:extLst>
              <a:ext uri="{FF2B5EF4-FFF2-40B4-BE49-F238E27FC236}">
                <a16:creationId xmlns:a16="http://schemas.microsoft.com/office/drawing/2014/main" id="{46C2159D-4C87-7B8C-00F8-359E00412F74}"/>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Räknas upp med inflationen </a:t>
            </a:r>
          </a:p>
          <a:p>
            <a:r>
              <a:rPr lang="sv-SE" sz="2000" dirty="0">
                <a:ea typeface="Arial" charset="0"/>
                <a:cs typeface="Arial" charset="0"/>
              </a:rPr>
              <a:t>Garantipensionen</a:t>
            </a:r>
          </a:p>
          <a:p>
            <a:r>
              <a:rPr lang="sv-SE" sz="2000" dirty="0">
                <a:ea typeface="Arial" charset="0"/>
                <a:cs typeface="Arial" charset="0"/>
              </a:rPr>
              <a:t>Förmånsbestämda tjänstepensioner</a:t>
            </a:r>
          </a:p>
          <a:p>
            <a:r>
              <a:rPr lang="sv-SE" sz="2000" dirty="0">
                <a:ea typeface="Arial" charset="0"/>
                <a:cs typeface="Arial" charset="0"/>
              </a:rPr>
              <a:t>Familjepension (i ITP2 och motsvarande)</a:t>
            </a:r>
          </a:p>
          <a:p>
            <a:pPr marL="0" indent="0">
              <a:buNone/>
            </a:pPr>
            <a:br>
              <a:rPr lang="sv-SE" sz="2000" b="1" dirty="0">
                <a:ea typeface="Arial" charset="0"/>
                <a:cs typeface="Arial" charset="0"/>
              </a:rPr>
            </a:br>
            <a:r>
              <a:rPr lang="sv-SE" sz="2000" b="1" dirty="0">
                <a:ea typeface="Arial" charset="0"/>
                <a:cs typeface="Arial" charset="0"/>
              </a:rPr>
              <a:t>Räknas om med inkomstindex</a:t>
            </a:r>
          </a:p>
          <a:p>
            <a:r>
              <a:rPr lang="sv-SE" sz="2000" dirty="0">
                <a:ea typeface="Arial" charset="0"/>
                <a:cs typeface="Arial" charset="0"/>
              </a:rPr>
              <a:t>Inkomstpensionen</a:t>
            </a:r>
          </a:p>
        </p:txBody>
      </p:sp>
    </p:spTree>
    <p:extLst>
      <p:ext uri="{BB962C8B-B14F-4D97-AF65-F5344CB8AC3E}">
        <p14:creationId xmlns:p14="http://schemas.microsoft.com/office/powerpoint/2010/main" val="292308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20180"/>
          </a:xfrm>
        </p:spPr>
        <p:txBody>
          <a:bodyPr/>
          <a:lstStyle/>
          <a:p>
            <a:r>
              <a:rPr lang="sv-SE" sz="3200" b="1">
                <a:latin typeface="Calibri" panose="020F0502020204030204" pitchFamily="34" charset="0"/>
                <a:ea typeface="Arial" charset="0"/>
                <a:cs typeface="Calibri" panose="020F0502020204030204" pitchFamily="34" charset="0"/>
              </a:rPr>
              <a:t>OM DU FLYTTAR UTOMLANDS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sp>
        <p:nvSpPr>
          <p:cNvPr id="6" name="Platshållare för innehåll 5">
            <a:extLst>
              <a:ext uri="{FF2B5EF4-FFF2-40B4-BE49-F238E27FC236}">
                <a16:creationId xmlns:a16="http://schemas.microsoft.com/office/drawing/2014/main" id="{4586E3BE-D735-FC77-E58A-7C48185B3D50}"/>
              </a:ext>
            </a:extLst>
          </p:cNvPr>
          <p:cNvSpPr>
            <a:spLocks noGrp="1"/>
          </p:cNvSpPr>
          <p:nvPr>
            <p:ph idx="1"/>
          </p:nvPr>
        </p:nvSpPr>
        <p:spPr>
          <a:xfrm>
            <a:off x="598516" y="1346201"/>
            <a:ext cx="5154059" cy="1723637"/>
          </a:xfrm>
        </p:spPr>
        <p:txBody>
          <a:bodyPr/>
          <a:lstStyle/>
          <a:p>
            <a:pPr>
              <a:lnSpc>
                <a:spcPct val="100000"/>
              </a:lnSpc>
            </a:pPr>
            <a:r>
              <a:rPr lang="sv-SE" dirty="0"/>
              <a:t>Egen intjänad pension betalas ut i alla länder. Gäller även för inkomstpensionstillägget, men statliga stöd, som garantipension, bostadstillägg och äldreförsörjningsstöd betalas bara ut till bosatta i Sverige. </a:t>
            </a:r>
          </a:p>
        </p:txBody>
      </p:sp>
      <p:pic>
        <p:nvPicPr>
          <p:cNvPr id="21" name="Platshållare för bild 20" descr="En bild som visar text, himmel, surfing, utomhus  Automatiskt genererad beskrivning">
            <a:extLst>
              <a:ext uri="{FF2B5EF4-FFF2-40B4-BE49-F238E27FC236}">
                <a16:creationId xmlns:a16="http://schemas.microsoft.com/office/drawing/2014/main" id="{7DFFDB41-C577-D418-8BCF-CF38E9C351E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58872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mark, utomhus, person, väg  Automatiskt genererad beskrivning">
            <a:extLst>
              <a:ext uri="{FF2B5EF4-FFF2-40B4-BE49-F238E27FC236}">
                <a16:creationId xmlns:a16="http://schemas.microsoft.com/office/drawing/2014/main" id="{A497B040-F5BA-D49F-98A5-92C85A76DCF7}"/>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0" y="5546"/>
            <a:ext cx="12192000" cy="685800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369"/>
            <a:ext cx="12192000" cy="6863823"/>
          </a:xfrm>
          <a:solidFill>
            <a:schemeClr val="accent1">
              <a:alpha val="67000"/>
            </a:schemeClr>
          </a:solidFill>
        </p:spPr>
        <p:txBody>
          <a:bodyPr/>
          <a:lstStyle/>
          <a:p>
            <a:endParaRPr lang="sv-SE" dirty="0"/>
          </a:p>
        </p:txBody>
      </p:sp>
      <p:sp>
        <p:nvSpPr>
          <p:cNvPr id="12" name="Rubrik 1">
            <a:extLst>
              <a:ext uri="{FF2B5EF4-FFF2-40B4-BE49-F238E27FC236}">
                <a16:creationId xmlns:a16="http://schemas.microsoft.com/office/drawing/2014/main" id="{D73D352F-F0FC-E10A-7FB9-51441DDA3F52}"/>
              </a:ext>
            </a:extLst>
          </p:cNvPr>
          <p:cNvSpPr>
            <a:spLocks noGrp="1"/>
          </p:cNvSpPr>
          <p:nvPr>
            <p:ph type="title"/>
          </p:nvPr>
        </p:nvSpPr>
        <p:spPr>
          <a:xfrm>
            <a:off x="512762" y="2571750"/>
            <a:ext cx="11166475" cy="1325563"/>
          </a:xfrm>
        </p:spPr>
        <p:txBody>
          <a:bodyPr/>
          <a:lstStyle/>
          <a:p>
            <a:r>
              <a:rPr lang="sv-SE" sz="3200" b="1">
                <a:latin typeface="Calibri" panose="020F0502020204030204" pitchFamily="34" charset="0"/>
                <a:cs typeface="Calibri" panose="020F0502020204030204" pitchFamily="34" charset="0"/>
              </a:rPr>
              <a:t>En liten tankeställare…</a:t>
            </a:r>
            <a:endParaRPr lang="sv-SE" sz="3200"/>
          </a:p>
        </p:txBody>
      </p:sp>
      <p:sp>
        <p:nvSpPr>
          <p:cNvPr id="13" name="textruta 12">
            <a:extLst>
              <a:ext uri="{FF2B5EF4-FFF2-40B4-BE49-F238E27FC236}">
                <a16:creationId xmlns:a16="http://schemas.microsoft.com/office/drawing/2014/main" id="{49F94F1C-E9A1-7D4C-8F3E-181F3CB95083}"/>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a:solidFill>
                  <a:schemeClr val="bg1"/>
                </a:solidFill>
              </a:rPr>
              <a:t>Det är inte säkert att den som får mest pension </a:t>
            </a:r>
            <a:br>
              <a:rPr lang="sv-SE" sz="2800">
                <a:solidFill>
                  <a:schemeClr val="bg1"/>
                </a:solidFill>
              </a:rPr>
            </a:br>
            <a:r>
              <a:rPr lang="sv-SE" sz="2800">
                <a:solidFill>
                  <a:schemeClr val="bg1"/>
                </a:solidFill>
              </a:rPr>
              <a:t>i plånboken är den som är mest nöjd! </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47385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2735386"/>
          </a:xfrm>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12" name="Platshållare för bild 11" descr="En bild som visar person, inomhus, bärbar dator  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Dan Adolphson Björck</a:t>
            </a:r>
          </a:p>
          <a:p>
            <a:pPr>
              <a:spcBef>
                <a:spcPts val="0"/>
              </a:spcBef>
            </a:pPr>
            <a:r>
              <a:rPr lang="sv-SE" sz="1800" dirty="0"/>
              <a:t>dan.adolphson-bjorck@minpension.se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MINPENSION.SE – SÅ ENKELT ATT DU VILL VETA MER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grpSp>
        <p:nvGrpSpPr>
          <p:cNvPr id="7" name="Grupp 6">
            <a:extLst>
              <a:ext uri="{FF2B5EF4-FFF2-40B4-BE49-F238E27FC236}">
                <a16:creationId xmlns:a16="http://schemas.microsoft.com/office/drawing/2014/main" id="{4C8C4F8F-3C83-6187-EFF2-47C0072C428F}"/>
              </a:ext>
            </a:extLst>
          </p:cNvPr>
          <p:cNvGrpSpPr/>
          <p:nvPr/>
        </p:nvGrpSpPr>
        <p:grpSpPr>
          <a:xfrm>
            <a:off x="2356942" y="1489333"/>
            <a:ext cx="7478116" cy="4587564"/>
            <a:chOff x="5491424" y="2747150"/>
            <a:chExt cx="5744308" cy="3523933"/>
          </a:xfrm>
        </p:grpSpPr>
        <p:pic>
          <p:nvPicPr>
            <p:cNvPr id="8" name="Platshållare för bild 4" descr="laptop-start.png">
              <a:extLst>
                <a:ext uri="{FF2B5EF4-FFF2-40B4-BE49-F238E27FC236}">
                  <a16:creationId xmlns:a16="http://schemas.microsoft.com/office/drawing/2014/main" id="{9C29B96C-4B1C-CF7F-6C76-4ABEE205D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5491424" y="2747150"/>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F0232C8A-0332-C3C6-8C6B-E688CA3E6D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3086" y="2888894"/>
              <a:ext cx="4384431" cy="2807409"/>
            </a:xfrm>
            <a:prstGeom prst="rect">
              <a:avLst/>
            </a:prstGeom>
          </p:spPr>
        </p:pic>
      </p:grpSp>
    </p:spTree>
    <p:extLst>
      <p:ext uri="{BB962C8B-B14F-4D97-AF65-F5344CB8AC3E}">
        <p14:creationId xmlns:p14="http://schemas.microsoft.com/office/powerpoint/2010/main" val="216950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pic>
        <p:nvPicPr>
          <p:cNvPr id="4" name="Bildobjekt 3">
            <a:extLst>
              <a:ext uri="{FF2B5EF4-FFF2-40B4-BE49-F238E27FC236}">
                <a16:creationId xmlns:a16="http://schemas.microsoft.com/office/drawing/2014/main" id="{E6BE9F21-31FE-FA2A-998A-DBAE85BE80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8744" y="1480159"/>
            <a:ext cx="8528112" cy="4770345"/>
          </a:xfrm>
          <a:prstGeom prst="rect">
            <a:avLst/>
          </a:prstGeom>
        </p:spPr>
      </p:pic>
    </p:spTree>
    <p:extLst>
      <p:ext uri="{BB962C8B-B14F-4D97-AF65-F5344CB8AC3E}">
        <p14:creationId xmlns:p14="http://schemas.microsoft.com/office/powerpoint/2010/main" val="1670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a:t>PENSIONSPYRAMIDEN</a:t>
            </a:r>
          </a:p>
        </p:txBody>
      </p:sp>
      <p:grpSp>
        <p:nvGrpSpPr>
          <p:cNvPr id="15" name="Grupp 14">
            <a:extLst>
              <a:ext uri="{FF2B5EF4-FFF2-40B4-BE49-F238E27FC236}">
                <a16:creationId xmlns:a16="http://schemas.microsoft.com/office/drawing/2014/main" id="{E24BAF95-1F0E-9781-88E8-E5D807C0051E}"/>
              </a:ext>
            </a:extLst>
          </p:cNvPr>
          <p:cNvGrpSpPr/>
          <p:nvPr/>
        </p:nvGrpSpPr>
        <p:grpSpPr>
          <a:xfrm>
            <a:off x="1074962" y="1734745"/>
            <a:ext cx="2905378" cy="3091254"/>
            <a:chOff x="1074962" y="1944696"/>
            <a:chExt cx="2905378" cy="3091254"/>
          </a:xfrm>
        </p:grpSpPr>
        <p:grpSp>
          <p:nvGrpSpPr>
            <p:cNvPr id="14" name="Grupp 13">
              <a:extLst>
                <a:ext uri="{FF2B5EF4-FFF2-40B4-BE49-F238E27FC236}">
                  <a16:creationId xmlns:a16="http://schemas.microsoft.com/office/drawing/2014/main" id="{ED8FC33D-A1CF-3672-C068-B046AD2CF269}"/>
                </a:ext>
              </a:extLst>
            </p:cNvPr>
            <p:cNvGrpSpPr/>
            <p:nvPr/>
          </p:nvGrpSpPr>
          <p:grpSpPr>
            <a:xfrm>
              <a:off x="1697273" y="1965093"/>
              <a:ext cx="2283067" cy="3040816"/>
              <a:chOff x="1798873" y="1873250"/>
              <a:chExt cx="2283067" cy="3040816"/>
            </a:xfrm>
          </p:grpSpPr>
          <p:sp>
            <p:nvSpPr>
              <p:cNvPr id="5" name="textruta 4">
                <a:extLst>
                  <a:ext uri="{FF2B5EF4-FFF2-40B4-BE49-F238E27FC236}">
                    <a16:creationId xmlns:a16="http://schemas.microsoft.com/office/drawing/2014/main" id="{BC08C07C-410E-1D55-8E1D-18FAD63068CD}"/>
                  </a:ext>
                </a:extLst>
              </p:cNvPr>
              <p:cNvSpPr txBox="1"/>
              <p:nvPr/>
            </p:nvSpPr>
            <p:spPr>
              <a:xfrm>
                <a:off x="1798873" y="1873250"/>
                <a:ext cx="2091648" cy="400109"/>
              </a:xfrm>
              <a:prstGeom prst="rect">
                <a:avLst/>
              </a:prstGeom>
              <a:noFill/>
            </p:spPr>
            <p:txBody>
              <a:bodyPr wrap="square" rtlCol="0">
                <a:spAutoFit/>
              </a:bodyPr>
              <a:lstStyle/>
              <a:p>
                <a:r>
                  <a:rPr lang="sv-SE" sz="2000" b="1"/>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98873" y="2780839"/>
                <a:ext cx="2283067" cy="400109"/>
              </a:xfrm>
              <a:prstGeom prst="rect">
                <a:avLst/>
              </a:prstGeom>
              <a:noFill/>
            </p:spPr>
            <p:txBody>
              <a:bodyPr wrap="square" rtlCol="0">
                <a:spAutoFit/>
              </a:bodyPr>
              <a:lstStyle/>
              <a:p>
                <a:r>
                  <a:rPr lang="sv-SE" sz="2000" b="1"/>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98873" y="3648082"/>
                <a:ext cx="2229999" cy="400109"/>
              </a:xfrm>
              <a:prstGeom prst="rect">
                <a:avLst/>
              </a:prstGeom>
              <a:noFill/>
            </p:spPr>
            <p:txBody>
              <a:bodyPr wrap="square" rtlCol="0">
                <a:spAutoFit/>
              </a:bodyPr>
              <a:lstStyle/>
              <a:p>
                <a:r>
                  <a:rPr lang="sv-SE" sz="2000" b="1"/>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98873" y="4513957"/>
                <a:ext cx="2229999" cy="400109"/>
              </a:xfrm>
              <a:prstGeom prst="rect">
                <a:avLst/>
              </a:prstGeom>
              <a:noFill/>
            </p:spPr>
            <p:txBody>
              <a:bodyPr wrap="square" rtlCol="0">
                <a:spAutoFit/>
              </a:bodyPr>
              <a:lstStyle/>
              <a:p>
                <a:r>
                  <a:rPr lang="sv-SE" sz="2000" b="1"/>
                  <a:t>Premiepension</a:t>
                </a:r>
              </a:p>
            </p:txBody>
          </p:sp>
        </p:grpSp>
        <p:sp>
          <p:nvSpPr>
            <p:cNvPr id="9" name="Ellips 8">
              <a:extLst>
                <a:ext uri="{FF2B5EF4-FFF2-40B4-BE49-F238E27FC236}">
                  <a16:creationId xmlns:a16="http://schemas.microsoft.com/office/drawing/2014/main" id="{92901192-2A9D-E343-0AC7-36797416A544}"/>
                </a:ext>
              </a:extLst>
            </p:cNvPr>
            <p:cNvSpPr/>
            <p:nvPr/>
          </p:nvSpPr>
          <p:spPr>
            <a:xfrm>
              <a:off x="1078958" y="1944696"/>
              <a:ext cx="445575" cy="44557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2A453803-AB43-A235-3F7F-3B4D9BD69559}"/>
                </a:ext>
              </a:extLst>
            </p:cNvPr>
            <p:cNvSpPr/>
            <p:nvPr/>
          </p:nvSpPr>
          <p:spPr>
            <a:xfrm>
              <a:off x="1074962" y="2800504"/>
              <a:ext cx="445575" cy="44557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074962" y="3670040"/>
              <a:ext cx="445575" cy="445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074962" y="4590374"/>
              <a:ext cx="445575" cy="445576"/>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421429" y="1629762"/>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35610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marL="185738" indent="-185738">
              <a:buFont typeface="Arial" panose="020B0604020202020204" pitchFamily="34" charset="0"/>
              <a:buChar char="•"/>
            </a:pPr>
            <a:endParaRPr lang="sv-SE" sz="2000" dirty="0">
              <a:ea typeface="Arial" charset="0"/>
              <a:cs typeface="Arial" charset="0"/>
            </a:endParaRP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522819"/>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0998" y="2675778"/>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
        <p:nvSpPr>
          <p:cNvPr id="6" name="Rectangle 15">
            <a:extLst>
              <a:ext uri="{FF2B5EF4-FFF2-40B4-BE49-F238E27FC236}">
                <a16:creationId xmlns:a16="http://schemas.microsoft.com/office/drawing/2014/main" id="{D660C531-1347-D405-C339-0EDA659CC0F2}"/>
              </a:ext>
            </a:extLst>
          </p:cNvPr>
          <p:cNvSpPr txBox="1">
            <a:spLocks noChangeArrowheads="1"/>
          </p:cNvSpPr>
          <p:nvPr/>
        </p:nvSpPr>
        <p:spPr>
          <a:xfrm>
            <a:off x="5524500" y="5650687"/>
            <a:ext cx="6386656" cy="92333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sv-SE" sz="1800" dirty="0"/>
              <a:t>Inom allmän pension finns ett lönetak på 7,5 inkomstbasbelopp. Före avdraget för ålderspensionsavgiften motsvarar det en månadslön på cirka 51 250 kr (2024). </a:t>
            </a:r>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374922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endParaRPr lang="sv-SE" dirty="0">
              <a:ea typeface="Arial" charset="0"/>
              <a:cs typeface="Arial" charset="0"/>
            </a:endParaRPr>
          </a:p>
          <a:p>
            <a:pPr marL="0" indent="0">
              <a:buNone/>
            </a:pPr>
            <a:r>
              <a:rPr lang="sv-SE" sz="2000" b="1" dirty="0">
                <a:ea typeface="Arial" charset="0"/>
                <a:cs typeface="Arial" charset="0"/>
              </a:rPr>
              <a:t>Lägsta ålder för </a:t>
            </a:r>
            <a:r>
              <a:rPr lang="sv-SE" b="1" dirty="0">
                <a:ea typeface="Arial" charset="0"/>
                <a:cs typeface="Arial" charset="0"/>
              </a:rPr>
              <a:t>uttag av dessa stöd är </a:t>
            </a:r>
            <a:r>
              <a:rPr lang="sv-SE" sz="2000" b="1" dirty="0">
                <a:ea typeface="Arial" charset="0"/>
                <a:cs typeface="Arial" charset="0"/>
              </a:rPr>
              <a:t>66 år </a:t>
            </a:r>
          </a:p>
          <a:p>
            <a:pPr marL="0" indent="0">
              <a:buNone/>
            </a:pPr>
            <a:endParaRPr lang="sv-SE" sz="2000" dirty="0">
              <a:ea typeface="Arial" charset="0"/>
              <a:cs typeface="Arial" charset="0"/>
            </a:endParaRP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ALLA ÅR RÄKNAS OCH VI LEVER LÄNGRE</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212993114"/>
              </p:ext>
            </p:extLst>
          </p:nvPr>
        </p:nvGraphicFramePr>
        <p:xfrm>
          <a:off x="2427741" y="1324044"/>
          <a:ext cx="6868661" cy="4744028"/>
        </p:xfrm>
        <a:graphic>
          <a:graphicData uri="http://schemas.openxmlformats.org/drawingml/2006/table">
            <a:tbl>
              <a:tblPr firstRow="1" bandRow="1">
                <a:tableStyleId>{5C22544A-7EE6-4342-B048-85BDC9FD1C3A}</a:tableStyleId>
              </a:tblPr>
              <a:tblGrid>
                <a:gridCol w="1923194">
                  <a:extLst>
                    <a:ext uri="{9D8B030D-6E8A-4147-A177-3AD203B41FA5}">
                      <a16:colId xmlns:a16="http://schemas.microsoft.com/office/drawing/2014/main" val="2585543849"/>
                    </a:ext>
                  </a:extLst>
                </a:gridCol>
                <a:gridCol w="2655913">
                  <a:extLst>
                    <a:ext uri="{9D8B030D-6E8A-4147-A177-3AD203B41FA5}">
                      <a16:colId xmlns:a16="http://schemas.microsoft.com/office/drawing/2014/main" val="3788303289"/>
                    </a:ext>
                  </a:extLst>
                </a:gridCol>
                <a:gridCol w="2289554">
                  <a:extLst>
                    <a:ext uri="{9D8B030D-6E8A-4147-A177-3AD203B41FA5}">
                      <a16:colId xmlns:a16="http://schemas.microsoft.com/office/drawing/2014/main" val="2744437489"/>
                    </a:ext>
                  </a:extLst>
                </a:gridCol>
              </a:tblGrid>
              <a:tr h="519681">
                <a:tc>
                  <a:txBody>
                    <a:bodyPr/>
                    <a:lstStyle/>
                    <a:p>
                      <a:r>
                        <a:rPr lang="sv-SE" sz="1700" dirty="0">
                          <a:solidFill>
                            <a:srgbClr val="BE3E69"/>
                          </a:solidFill>
                          <a:latin typeface="+mj-lt"/>
                        </a:rPr>
                        <a:t>Födelseår</a:t>
                      </a: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solidFill>
                            <a:srgbClr val="BE3E69"/>
                          </a:solidFill>
                          <a:latin typeface="+mj-lt"/>
                        </a:rPr>
                        <a:t>Alternativ</a:t>
                      </a:r>
                      <a:r>
                        <a:rPr lang="sv-SE" sz="1700" baseline="0" dirty="0">
                          <a:solidFill>
                            <a:srgbClr val="BE3E69"/>
                          </a:solidFill>
                          <a:latin typeface="+mj-lt"/>
                        </a:rPr>
                        <a:t> pensionsålder</a:t>
                      </a:r>
                      <a:endParaRPr lang="sv-SE" sz="1700" dirty="0">
                        <a:solidFill>
                          <a:srgbClr val="BE3E69"/>
                        </a:solidFill>
                        <a:latin typeface="+mj-lt"/>
                      </a:endParaRP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solidFill>
                            <a:srgbClr val="BE3E69"/>
                          </a:solidFill>
                          <a:latin typeface="+mj-lt"/>
                        </a:rPr>
                        <a:t>Tid som pensionär (vid alt. </a:t>
                      </a:r>
                      <a:r>
                        <a:rPr lang="sv-SE" sz="1700" dirty="0" err="1">
                          <a:solidFill>
                            <a:srgbClr val="BE3E69"/>
                          </a:solidFill>
                          <a:latin typeface="+mj-lt"/>
                        </a:rPr>
                        <a:t>pensionålder</a:t>
                      </a:r>
                      <a:r>
                        <a:rPr lang="sv-SE" sz="1700" dirty="0">
                          <a:solidFill>
                            <a:srgbClr val="BE3E69"/>
                          </a:solidFill>
                          <a:latin typeface="+mj-lt"/>
                        </a:rPr>
                        <a:t>)</a:t>
                      </a:r>
                    </a:p>
                  </a:txBody>
                  <a:tcPr marL="85916" marR="85916" marT="42958" marB="42958">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96797">
                <a:tc>
                  <a:txBody>
                    <a:bodyPr/>
                    <a:lstStyle/>
                    <a:p>
                      <a:r>
                        <a:rPr lang="sv-SE" sz="1700">
                          <a:latin typeface="+mj-lt"/>
                        </a:rPr>
                        <a:t>1930</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65 år</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4 mån</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296797">
                <a:tc>
                  <a:txBody>
                    <a:bodyPr/>
                    <a:lstStyle/>
                    <a:p>
                      <a:r>
                        <a:rPr lang="sv-SE" sz="1700">
                          <a:latin typeface="+mj-lt"/>
                        </a:rPr>
                        <a:t>1940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66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10</a:t>
                      </a:r>
                      <a:r>
                        <a:rPr lang="sv-SE" sz="1700" baseline="0">
                          <a:latin typeface="+mj-lt"/>
                        </a:rPr>
                        <a:t>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96797">
                <a:tc>
                  <a:txBody>
                    <a:bodyPr/>
                    <a:lstStyle/>
                    <a:p>
                      <a:r>
                        <a:rPr lang="sv-SE" sz="1700" dirty="0">
                          <a:latin typeface="+mj-lt"/>
                        </a:rPr>
                        <a:t>1945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66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17 år 11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96797">
                <a:tc>
                  <a:txBody>
                    <a:bodyPr/>
                    <a:lstStyle/>
                    <a:p>
                      <a:r>
                        <a:rPr lang="sv-SE" sz="1700" dirty="0">
                          <a:latin typeface="+mj-lt"/>
                        </a:rPr>
                        <a:t>1950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67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96797">
                <a:tc>
                  <a:txBody>
                    <a:bodyPr/>
                    <a:lstStyle/>
                    <a:p>
                      <a:r>
                        <a:rPr lang="sv-SE" sz="1700" i="0">
                          <a:latin typeface="+mj-lt"/>
                        </a:rPr>
                        <a:t>1955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a:latin typeface="+mj-lt"/>
                        </a:rPr>
                        <a:t>67 år 8</a:t>
                      </a:r>
                      <a:r>
                        <a:rPr lang="sv-SE" sz="1700" i="0" baseline="0">
                          <a:latin typeface="+mj-lt"/>
                        </a:rPr>
                        <a:t> mån</a:t>
                      </a:r>
                      <a:endParaRPr lang="sv-SE" sz="1700" i="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a:latin typeface="+mj-lt"/>
                        </a:rPr>
                        <a:t>18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96797">
                <a:tc>
                  <a:txBody>
                    <a:bodyPr/>
                    <a:lstStyle/>
                    <a:p>
                      <a:r>
                        <a:rPr lang="sv-SE" sz="1700">
                          <a:latin typeface="+mj-lt"/>
                        </a:rPr>
                        <a:t>1960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96797">
                <a:tc>
                  <a:txBody>
                    <a:bodyPr/>
                    <a:lstStyle/>
                    <a:p>
                      <a:r>
                        <a:rPr lang="sv-SE" sz="1700">
                          <a:latin typeface="+mj-lt"/>
                        </a:rPr>
                        <a:t>1965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1</a:t>
                      </a:r>
                      <a:r>
                        <a:rPr lang="sv-SE" sz="1700" baseline="0">
                          <a:latin typeface="+mj-lt"/>
                        </a:rPr>
                        <a:t>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4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96797">
                <a:tc>
                  <a:txBody>
                    <a:bodyPr/>
                    <a:lstStyle/>
                    <a:p>
                      <a:r>
                        <a:rPr lang="sv-SE" sz="1700">
                          <a:latin typeface="+mj-lt"/>
                        </a:rPr>
                        <a:t>1970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68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42906"/>
                  </a:ext>
                </a:extLst>
              </a:tr>
              <a:tr h="296797">
                <a:tc>
                  <a:txBody>
                    <a:bodyPr/>
                    <a:lstStyle/>
                    <a:p>
                      <a:r>
                        <a:rPr lang="sv-SE" sz="1700">
                          <a:latin typeface="+mj-lt"/>
                        </a:rPr>
                        <a:t>1975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69 år 3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a:latin typeface="+mj-lt"/>
                        </a:rPr>
                        <a:t>18 år 6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466797"/>
                  </a:ext>
                </a:extLst>
              </a:tr>
              <a:tr h="296797">
                <a:tc>
                  <a:txBody>
                    <a:bodyPr/>
                    <a:lstStyle/>
                    <a:p>
                      <a:r>
                        <a:rPr lang="sv-SE" sz="1700">
                          <a:latin typeface="+mj-lt"/>
                        </a:rPr>
                        <a:t>1980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69</a:t>
                      </a:r>
                      <a:r>
                        <a:rPr lang="sv-SE" sz="1700" baseline="0">
                          <a:latin typeface="+mj-lt"/>
                        </a:rPr>
                        <a:t> år 7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a:latin typeface="+mj-lt"/>
                        </a:rPr>
                        <a:t>18 år 7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326585"/>
                  </a:ext>
                </a:extLst>
              </a:tr>
              <a:tr h="296797">
                <a:tc>
                  <a:txBody>
                    <a:bodyPr/>
                    <a:lstStyle/>
                    <a:p>
                      <a:r>
                        <a:rPr lang="sv-SE" sz="1700">
                          <a:latin typeface="+mj-lt"/>
                        </a:rPr>
                        <a:t>1985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a:latin typeface="+mj-lt"/>
                        </a:rPr>
                        <a:t>70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a:latin typeface="+mj-lt"/>
                        </a:rPr>
                        <a:t>18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239714"/>
                  </a:ext>
                </a:extLst>
              </a:tr>
              <a:tr h="296797">
                <a:tc>
                  <a:txBody>
                    <a:bodyPr/>
                    <a:lstStyle/>
                    <a:p>
                      <a:r>
                        <a:rPr lang="sv-SE" sz="1700">
                          <a:latin typeface="+mj-lt"/>
                        </a:rPr>
                        <a:t>1990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baseline="0">
                          <a:latin typeface="+mj-lt"/>
                        </a:rPr>
                        <a:t>70 år 4 mån</a:t>
                      </a:r>
                      <a:endParaRPr lang="sv-SE" sz="170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9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4099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205870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TJÄNSTEPENSION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184923312"/>
              </p:ext>
            </p:extLst>
          </p:nvPr>
        </p:nvGraphicFramePr>
        <p:xfrm>
          <a:off x="1749425" y="1561574"/>
          <a:ext cx="8693150" cy="4065193"/>
        </p:xfrm>
        <a:graphic>
          <a:graphicData uri="http://schemas.openxmlformats.org/drawingml/2006/table">
            <a:tbl>
              <a:tblPr firstRow="1" bandRow="1">
                <a:tableStyleId>{5C22544A-7EE6-4342-B048-85BDC9FD1C3A}</a:tableStyleId>
              </a:tblPr>
              <a:tblGrid>
                <a:gridCol w="2434043">
                  <a:extLst>
                    <a:ext uri="{9D8B030D-6E8A-4147-A177-3AD203B41FA5}">
                      <a16:colId xmlns:a16="http://schemas.microsoft.com/office/drawing/2014/main" val="2585543849"/>
                    </a:ext>
                  </a:extLst>
                </a:gridCol>
                <a:gridCol w="3361391">
                  <a:extLst>
                    <a:ext uri="{9D8B030D-6E8A-4147-A177-3AD203B41FA5}">
                      <a16:colId xmlns:a16="http://schemas.microsoft.com/office/drawing/2014/main" val="3788303289"/>
                    </a:ext>
                  </a:extLst>
                </a:gridCol>
                <a:gridCol w="2897716">
                  <a:extLst>
                    <a:ext uri="{9D8B030D-6E8A-4147-A177-3AD203B41FA5}">
                      <a16:colId xmlns:a16="http://schemas.microsoft.com/office/drawing/2014/main" val="2744437489"/>
                    </a:ext>
                  </a:extLst>
                </a:gridCol>
              </a:tblGrid>
              <a:tr h="515377">
                <a:tc>
                  <a:txBody>
                    <a:bodyPr/>
                    <a:lstStyle/>
                    <a:p>
                      <a:r>
                        <a:rPr lang="sv-SE" sz="2000" dirty="0">
                          <a:solidFill>
                            <a:srgbClr val="BE3E69"/>
                          </a:solidFill>
                          <a:latin typeface="+mj-lt"/>
                        </a:rPr>
                        <a:t>Jobbar som</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Avtal</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Lägsta ålder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41709">
                <a:tc>
                  <a:txBody>
                    <a:bodyPr/>
                    <a:lstStyle/>
                    <a:p>
                      <a:r>
                        <a:rPr lang="sv-SE" sz="2000" dirty="0">
                          <a:latin typeface="+mj-lt"/>
                        </a:rPr>
                        <a:t>Kommun- och regionanställd</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AKAP-KR, för äldre KAP-KL</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41709">
                <a:tc>
                  <a:txBody>
                    <a:bodyPr/>
                    <a:lstStyle/>
                    <a:p>
                      <a:r>
                        <a:rPr lang="sv-SE" sz="2000" dirty="0">
                          <a:latin typeface="+mj-lt"/>
                        </a:rPr>
                        <a:t>Privatanställd arbetare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SAF-LO</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år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48940">
                <a:tc>
                  <a:txBody>
                    <a:bodyPr/>
                    <a:lstStyle/>
                    <a:p>
                      <a:r>
                        <a:rPr lang="sv-SE" sz="2000">
                          <a:latin typeface="+mj-lt"/>
                        </a:rPr>
                        <a:t>Statligt anställd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PA16 </a:t>
                      </a:r>
                      <a:r>
                        <a:rPr lang="sv-SE" sz="2000" dirty="0" err="1">
                          <a:latin typeface="+mj-lt"/>
                        </a:rPr>
                        <a:t>avd</a:t>
                      </a:r>
                      <a:r>
                        <a:rPr lang="sv-SE" sz="2000" dirty="0">
                          <a:latin typeface="+mj-lt"/>
                        </a:rPr>
                        <a:t> 1 och 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41709">
                <a:tc>
                  <a:txBody>
                    <a:bodyPr/>
                    <a:lstStyle/>
                    <a:p>
                      <a:r>
                        <a:rPr lang="sv-SE" sz="2000" dirty="0">
                          <a:latin typeface="+mj-lt"/>
                        </a:rPr>
                        <a:t>Privatanställd tjänsteman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ITP1, för äldre ITP2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25</a:t>
                      </a:r>
                      <a:r>
                        <a:rPr lang="sv-SE" sz="2000" baseline="0">
                          <a:latin typeface="+mj-lt"/>
                        </a:rPr>
                        <a:t> år</a:t>
                      </a:r>
                      <a:endParaRPr lang="sv-SE" sz="200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75749">
                <a:tc>
                  <a:txBody>
                    <a:bodyPr/>
                    <a:lstStyle/>
                    <a:p>
                      <a:r>
                        <a:rPr lang="sv-SE" sz="2000">
                          <a:latin typeface="+mj-lt"/>
                        </a:rPr>
                        <a:t>Egenföretagare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Här måste du spara själv</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Tree>
    <p:extLst>
      <p:ext uri="{BB962C8B-B14F-4D97-AF65-F5344CB8AC3E}">
        <p14:creationId xmlns:p14="http://schemas.microsoft.com/office/powerpoint/2010/main" val="32464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a:latin typeface="Calibri" panose="020F0502020204030204" pitchFamily="34" charset="0"/>
                <a:ea typeface="Arial" charset="0"/>
                <a:cs typeface="Calibri" panose="020F0502020204030204" pitchFamily="34" charset="0"/>
              </a:rPr>
              <a:t>HUR MYCKET SÄTTS AV I TJÄNSTEPENSION?</a:t>
            </a:r>
            <a:br>
              <a:rPr lang="sv-SE" sz="3200" b="1">
                <a:latin typeface="Calibri" panose="020F0502020204030204" pitchFamily="34" charset="0"/>
                <a:ea typeface="Arial" charset="0"/>
                <a:cs typeface="Calibri" panose="020F0502020204030204" pitchFamily="34" charset="0"/>
              </a:rPr>
            </a:br>
            <a:endParaRPr lang="sv-SE" sz="3200" b="1">
              <a:latin typeface="Calibri" panose="020F0502020204030204" pitchFamily="34" charset="0"/>
              <a:ea typeface="Arial" charset="0"/>
              <a:cs typeface="Calibri" panose="020F0502020204030204" pitchFamily="34" charset="0"/>
            </a:endParaRP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369733837"/>
              </p:ext>
            </p:extLst>
          </p:nvPr>
        </p:nvGraphicFramePr>
        <p:xfrm>
          <a:off x="2852360" y="3385091"/>
          <a:ext cx="6487279" cy="1999709"/>
        </p:xfrm>
        <a:graphic>
          <a:graphicData uri="http://schemas.openxmlformats.org/drawingml/2006/table">
            <a:tbl>
              <a:tblPr firstRow="1" bandRow="1">
                <a:tableStyleId>{5C22544A-7EE6-4342-B048-85BDC9FD1C3A}</a:tableStyleId>
              </a:tblPr>
              <a:tblGrid>
                <a:gridCol w="2724613">
                  <a:extLst>
                    <a:ext uri="{9D8B030D-6E8A-4147-A177-3AD203B41FA5}">
                      <a16:colId xmlns:a16="http://schemas.microsoft.com/office/drawing/2014/main" val="2585543849"/>
                    </a:ext>
                  </a:extLst>
                </a:gridCol>
                <a:gridCol w="3762666">
                  <a:extLst>
                    <a:ext uri="{9D8B030D-6E8A-4147-A177-3AD203B41FA5}">
                      <a16:colId xmlns:a16="http://schemas.microsoft.com/office/drawing/2014/main" val="3788303289"/>
                    </a:ext>
                  </a:extLst>
                </a:gridCol>
              </a:tblGrid>
              <a:tr h="496904">
                <a:tc>
                  <a:txBody>
                    <a:bodyPr/>
                    <a:lstStyle/>
                    <a:p>
                      <a:r>
                        <a:rPr lang="sv-SE" sz="2000" dirty="0">
                          <a:solidFill>
                            <a:srgbClr val="BE3E69"/>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BE3E69"/>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760396">
                <a:tc>
                  <a:txBody>
                    <a:bodyPr/>
                    <a:lstStyle/>
                    <a:p>
                      <a:r>
                        <a:rPr lang="sv-SE" sz="2000" dirty="0">
                          <a:latin typeface="+mj-lt"/>
                        </a:rPr>
                        <a:t>Upp till 47</a:t>
                      </a:r>
                      <a:r>
                        <a:rPr lang="sv-SE" sz="2000" baseline="0" dirty="0">
                          <a:latin typeface="+mj-lt"/>
                        </a:rPr>
                        <a:t> 625 kronor/månad</a:t>
                      </a:r>
                      <a:endParaRPr lang="sv-SE" sz="2000" dirty="0">
                        <a:latin typeface="+mj-lt"/>
                      </a:endParaRP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a:latin typeface="+mj-lt"/>
                        </a:rPr>
                        <a:t>Minst 4,5 % av lönen </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42409">
                <a:tc>
                  <a:txBody>
                    <a:bodyPr/>
                    <a:lstStyle/>
                    <a:p>
                      <a:r>
                        <a:rPr lang="sv-SE" sz="2000" dirty="0">
                          <a:latin typeface="+mj-lt"/>
                        </a:rPr>
                        <a:t>Över 47 625 kronor/månad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Minst 30 % av lönen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a:t>PENSIONSPYRAMIDEN</a:t>
            </a:r>
          </a:p>
        </p:txBody>
      </p:sp>
      <p:sp>
        <p:nvSpPr>
          <p:cNvPr id="8" name="Platshållare för innehåll 2">
            <a:extLst>
              <a:ext uri="{FF2B5EF4-FFF2-40B4-BE49-F238E27FC236}">
                <a16:creationId xmlns:a16="http://schemas.microsoft.com/office/drawing/2014/main" id="{3EE87126-E06F-5055-A8E7-714E58CEFBE2}"/>
              </a:ext>
            </a:extLst>
          </p:cNvPr>
          <p:cNvSpPr txBox="1">
            <a:spLocks/>
          </p:cNvSpPr>
          <p:nvPr/>
        </p:nvSpPr>
        <p:spPr>
          <a:xfrm>
            <a:off x="741138" y="1377409"/>
            <a:ext cx="7729762" cy="165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Vad kan man göra för val?</a:t>
            </a:r>
          </a:p>
          <a:p>
            <a:r>
              <a:rPr lang="sv-SE" sz="2000" dirty="0">
                <a:ea typeface="Arial" charset="0"/>
                <a:cs typeface="Arial" charset="0"/>
              </a:rPr>
              <a:t>Hur ska pengarna placeras?</a:t>
            </a:r>
          </a:p>
          <a:p>
            <a:r>
              <a:rPr lang="sv-SE" sz="2000" dirty="0">
                <a:ea typeface="Arial" charset="0"/>
                <a:cs typeface="Arial" charset="0"/>
              </a:rPr>
              <a:t>Vilka bolag ska du välja?</a:t>
            </a:r>
          </a:p>
          <a:p>
            <a:r>
              <a:rPr lang="sv-SE" sz="2000" dirty="0">
                <a:ea typeface="Arial" charset="0"/>
                <a:cs typeface="Arial" charset="0"/>
              </a:rPr>
              <a:t>Ska nära anhöriga få pension om du avlider?</a:t>
            </a:r>
          </a:p>
        </p:txBody>
      </p:sp>
    </p:spTree>
    <p:extLst>
      <p:ext uri="{BB962C8B-B14F-4D97-AF65-F5344CB8AC3E}">
        <p14:creationId xmlns:p14="http://schemas.microsoft.com/office/powerpoint/2010/main" val="277241497"/>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759</TotalTime>
  <Words>3040</Words>
  <Application>Microsoft Office PowerPoint</Application>
  <PresentationFormat>Bredbild</PresentationFormat>
  <Paragraphs>285</Paragraphs>
  <Slides>18</Slides>
  <Notes>18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Calibri</vt:lpstr>
      <vt:lpstr>familjejuridik</vt:lpstr>
      <vt:lpstr>PENSIONSPYRAMIDEN</vt:lpstr>
      <vt:lpstr>MINPENSION.SE – SÅ ENKELT ATT DU VILL VETA MER</vt:lpstr>
      <vt:lpstr>VAD FÅR JAG I MÅNADEN? – KOLLA PÅ MINPENSION.SE</vt:lpstr>
      <vt:lpstr>LÄR KÄNNA DIN PENSION</vt:lpstr>
      <vt:lpstr>VAD GER RÄTT TILL ALLMÄN PENSION?</vt:lpstr>
      <vt:lpstr>STÖD TILL DEN MED LÅG PENSION</vt:lpstr>
      <vt:lpstr>ALLA ÅR RÄKNAS OCH VI LEVER LÄNGRE</vt:lpstr>
      <vt:lpstr>TJÄNSTEPENSION</vt:lpstr>
      <vt:lpstr>HUR MYCKET SÄTTS AV I TJÄNSTEPENSION? </vt:lpstr>
      <vt:lpstr>NÄR KAN DU BÖRJA TA UT DIN PENSION? </vt:lpstr>
      <vt:lpstr>ÅTERBETALNINGSSKYDD/ EFTERLEVANDESKYDD</vt:lpstr>
      <vt:lpstr>DU BEHÖVER INTE HA ALLA RÄTT</vt:lpstr>
      <vt:lpstr>UTTAGSPLANERAREN</vt:lpstr>
      <vt:lpstr>PENSION OCH INFLATION</vt:lpstr>
      <vt:lpstr>OM DU FLYTTAR UTOMLANDS</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Uppenberg;Adolphson Björck, Dan</dc:creator>
  <cp:lastModifiedBy>Vanda Brandt</cp:lastModifiedBy>
  <cp:revision>7</cp:revision>
  <dcterms:created xsi:type="dcterms:W3CDTF">2023-03-01T09:50:52Z</dcterms:created>
  <dcterms:modified xsi:type="dcterms:W3CDTF">2024-01-22T09:27:34Z</dcterms:modified>
</cp:coreProperties>
</file>