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94" r:id="rId3"/>
    <p:sldId id="264" r:id="rId4"/>
    <p:sldId id="278" r:id="rId5"/>
    <p:sldId id="291" r:id="rId6"/>
    <p:sldId id="293" r:id="rId7"/>
    <p:sldId id="282" r:id="rId8"/>
    <p:sldId id="268" r:id="rId9"/>
    <p:sldId id="284" r:id="rId10"/>
    <p:sldId id="285" r:id="rId11"/>
    <p:sldId id="292" r:id="rId12"/>
    <p:sldId id="287" r:id="rId13"/>
    <p:sldId id="279" r:id="rId14"/>
    <p:sldId id="288" r:id="rId15"/>
    <p:sldId id="286" r:id="rId16"/>
    <p:sldId id="289" r:id="rId17"/>
    <p:sldId id="261"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8E3"/>
    <a:srgbClr val="00AEC7"/>
    <a:srgbClr val="CF356D"/>
    <a:srgbClr val="E94A34"/>
    <a:srgbClr val="91CBAF"/>
    <a:srgbClr val="DADADA"/>
    <a:srgbClr val="68D2DF"/>
    <a:srgbClr val="A4D8E3"/>
    <a:srgbClr val="92D1D2"/>
    <a:srgbClr val="00A1A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howGuides="1">
      <p:cViewPr>
        <p:scale>
          <a:sx n="100" d="100"/>
          <a:sy n="100" d="100"/>
        </p:scale>
        <p:origin x="216" y="396"/>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24972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gånger krävs ganska liten tidsinsats av ”någon” för att hjälpa den utsatta att göra en lista på saker som bör göras för att förbättra sin ekonomiska situation. Ibland kan denna ”någon” också vara den som behöver hjälpa till att ta kontakt med olika instanser för att komma vidare, vilket kan kräva lite mer tid.  Om ”någon” dessutom har kunskap om andra aktörer som skulle kunna vara till hjälp finns stor chans att den utsattas situation kommer att förbättras, både kortsiktigt och långsiktigt. </a:t>
            </a:r>
          </a:p>
          <a:p>
            <a:endParaRPr lang="sv-SE"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Samarbetet behöver inte alltid handla om enskilda individer. När en grupp människor hamnar i svårigheter (till exempel eu-migranter) kan den lokala samverkan fylla en stor funktion.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00100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Genomförbart i både stora och små städer.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71555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EKC var bara en av många aktörer i landet som jobbade för att barn under 18 år inte ska kunna bli skuldsatta.</a:t>
            </a:r>
          </a:p>
          <a:p>
            <a:pPr>
              <a:defRPr/>
            </a:pPr>
            <a:endParaRPr lang="sv-SE" dirty="0"/>
          </a:p>
          <a:p>
            <a:pPr>
              <a:defRPr/>
            </a:pPr>
            <a:r>
              <a:rPr lang="sv-SE" dirty="0"/>
              <a:t>Plan mot hemlöshet var en av de första gemensamma målen för EKC. Arbetet pågick i 6 år innan politikerna slutligen beslutade att godkänna ”Plan mot hemlöshet.”</a:t>
            </a:r>
          </a:p>
          <a:p>
            <a:pPr>
              <a:defRPr/>
            </a:pPr>
            <a:endParaRPr lang="sv-SE" dirty="0"/>
          </a:p>
          <a:p>
            <a:pPr>
              <a:defRPr/>
            </a:pPr>
            <a:r>
              <a:rPr lang="sv-SE" dirty="0"/>
              <a:t>De avtal som fanns mellan skolor och ”skolfotografer” fick löpa ut men inga nya har tecknats sedan beslutet 2013.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60405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32912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defTabSz="914400">
              <a:spcBef>
                <a:spcPct val="20000"/>
              </a:spcBef>
              <a:buClr>
                <a:srgbClr val="0093A7"/>
              </a:buClr>
              <a:buFontTx/>
              <a:buNone/>
            </a:pPr>
            <a:r>
              <a:rPr lang="sv-SE" dirty="0"/>
              <a:t>Två konferenser:</a:t>
            </a:r>
            <a:r>
              <a:rPr lang="sv-SE" baseline="0" dirty="0"/>
              <a:t> </a:t>
            </a:r>
            <a:endParaRPr lang="sv-SE" dirty="0">
              <a:solidFill>
                <a:prstClr val="black"/>
              </a:solidFill>
            </a:endParaRPr>
          </a:p>
          <a:p>
            <a:pPr marL="171450" indent="-171450">
              <a:buFont typeface="Arial" panose="020B0604020202020204" pitchFamily="34" charset="0"/>
              <a:buChar char="•"/>
              <a:defRPr/>
            </a:pPr>
            <a:r>
              <a:rPr lang="sv-SE" dirty="0"/>
              <a:t>Hur kan vi motverka social utestängning?</a:t>
            </a:r>
          </a:p>
          <a:p>
            <a:pPr marL="171450" indent="-171450">
              <a:buFont typeface="Arial" panose="020B0604020202020204" pitchFamily="34" charset="0"/>
              <a:buChar char="•"/>
              <a:defRPr/>
            </a:pPr>
            <a:r>
              <a:rPr lang="sv-SE" dirty="0"/>
              <a:t>Barnfattigdom</a:t>
            </a:r>
          </a:p>
          <a:p>
            <a:pPr lvl="0" defTabSz="914400">
              <a:spcBef>
                <a:spcPct val="20000"/>
              </a:spcBef>
              <a:buClr>
                <a:srgbClr val="0093A7"/>
              </a:buClr>
            </a:pPr>
            <a:endParaRPr lang="sv-SE" sz="1200" dirty="0">
              <a:solidFill>
                <a:prstClr val="black"/>
              </a:solidFill>
            </a:endParaRPr>
          </a:p>
          <a:p>
            <a:pPr marL="0" lvl="0" indent="0" defTabSz="914400">
              <a:spcBef>
                <a:spcPct val="20000"/>
              </a:spcBef>
              <a:buClr>
                <a:srgbClr val="0093A7"/>
              </a:buClr>
              <a:buFontTx/>
              <a:buNone/>
            </a:pPr>
            <a:r>
              <a:rPr lang="sv-SE" dirty="0"/>
              <a:t>Vid konferenserna har EKC bjudit in föreläsare som har kunnat betalas genom att kommunen beviljat EKC bidrag vid två tillfällen genom åren.</a:t>
            </a:r>
          </a:p>
          <a:p>
            <a:pPr>
              <a:defRPr/>
            </a:pPr>
            <a:endParaRPr lang="sv-SE" dirty="0"/>
          </a:p>
          <a:p>
            <a:pPr>
              <a:defRPr/>
            </a:pPr>
            <a:r>
              <a:rPr lang="sv-SE" dirty="0"/>
              <a:t>Föreläsningar i grundläggande privatekonomi tar ofta</a:t>
            </a:r>
            <a:r>
              <a:rPr lang="sv-SE" baseline="0" dirty="0"/>
              <a:t> upp frågor som: H</a:t>
            </a:r>
            <a:r>
              <a:rPr lang="sv-SE" dirty="0"/>
              <a:t>ur får man pengarna att räcka längre? Hur gör man en budget? Vem kan hjälpa mig att hantera min ekonomi? Många föreläser</a:t>
            </a:r>
            <a:r>
              <a:rPr lang="sv-SE" baseline="0" dirty="0"/>
              <a:t> också om </a:t>
            </a:r>
            <a:r>
              <a:rPr lang="sv-SE" dirty="0"/>
              <a:t>skuldsaneringslagen och konsumenträtt.</a:t>
            </a:r>
          </a:p>
          <a:p>
            <a:pPr>
              <a:defRPr/>
            </a:pPr>
            <a:endParaRPr lang="sv-SE" dirty="0"/>
          </a:p>
          <a:p>
            <a:pPr>
              <a:defRPr/>
            </a:pPr>
            <a:r>
              <a:rPr lang="sv-SE" dirty="0"/>
              <a:t>Självhjälpsgrupper har i huvudsak bestått av ensamstående mammor som träffats för att utveckla sina kunskaper i privatekonomi. Ämnen som tagits upp är</a:t>
            </a:r>
            <a:r>
              <a:rPr lang="sv-SE" baseline="0" dirty="0"/>
              <a:t> bland annat:</a:t>
            </a:r>
            <a:r>
              <a:rPr lang="sv-SE" dirty="0"/>
              <a:t> </a:t>
            </a:r>
          </a:p>
          <a:p>
            <a:pPr>
              <a:defRPr/>
            </a:pPr>
            <a:endParaRPr lang="sv-SE" dirty="0"/>
          </a:p>
          <a:p>
            <a:pPr marL="171450" indent="-171450">
              <a:buFont typeface="Arial" panose="020B0604020202020204" pitchFamily="34" charset="0"/>
              <a:buChar char="•"/>
              <a:defRPr/>
            </a:pPr>
            <a:r>
              <a:rPr lang="sv-SE" dirty="0"/>
              <a:t>Vad ska man tänka på för att anordna ett billigt barnkalas? </a:t>
            </a:r>
          </a:p>
          <a:p>
            <a:pPr marL="171450" indent="-171450">
              <a:buFont typeface="Arial" panose="020B0604020202020204" pitchFamily="34" charset="0"/>
              <a:buChar char="•"/>
              <a:defRPr/>
            </a:pPr>
            <a:r>
              <a:rPr lang="sv-SE" dirty="0"/>
              <a:t>Hur gör man billig mat som är god?</a:t>
            </a:r>
          </a:p>
          <a:p>
            <a:pPr marL="171450" indent="-171450">
              <a:buFont typeface="Arial" panose="020B0604020202020204" pitchFamily="34" charset="0"/>
              <a:buChar char="•"/>
              <a:defRPr/>
            </a:pPr>
            <a:r>
              <a:rPr lang="sv-SE" dirty="0"/>
              <a:t>Hur får man råd till julklappar?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2943270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sv-SE" dirty="0"/>
              <a:t>Styrgruppen bestod från start av: Diakonirådet, Socialtjänsten, Kronofogden och Familjeslanten. </a:t>
            </a:r>
          </a:p>
          <a:p>
            <a:pPr marR="0" lvl="0" indent="0" fontAlgn="auto">
              <a:lnSpc>
                <a:spcPct val="100000"/>
              </a:lnSpc>
              <a:spcBef>
                <a:spcPts val="0"/>
              </a:spcBef>
              <a:spcAft>
                <a:spcPts val="0"/>
              </a:spcAft>
              <a:buClrTx/>
              <a:buSzTx/>
              <a:buFontTx/>
              <a:buNone/>
              <a:tabLst/>
              <a:defRPr/>
            </a:pPr>
            <a:r>
              <a:rPr lang="sv-SE" dirty="0"/>
              <a:t>Styrgruppen har det övergripande ansvaret för organisation, ekonomi och samordning. </a:t>
            </a:r>
          </a:p>
          <a:p>
            <a:endParaRPr lang="sv-SE" dirty="0"/>
          </a:p>
          <a:p>
            <a:r>
              <a:rPr lang="sv-SE" dirty="0"/>
              <a:t>Huvudmannen Familjeslanten handhar/redovisar EKC:s pengar.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216476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som är aktuellt för stunden kan variera från en dag till en annan. Vi följer det som händer i samhället, framför allt lokalt och agerar därefter.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4085141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Fast dagordning.</a:t>
            </a:r>
          </a:p>
          <a:p>
            <a:endParaRPr lang="sv-SE" dirty="0"/>
          </a:p>
          <a:p>
            <a:r>
              <a:rPr lang="sv-SE" dirty="0"/>
              <a:t>Oftast har vi en eller flera gäster inbjudna. Gästerna kan vara från andra socioekonomiska sammanhang eller politiker.</a:t>
            </a:r>
          </a:p>
          <a:p>
            <a:endParaRPr lang="sv-SE" dirty="0"/>
          </a:p>
          <a:p>
            <a:r>
              <a:rPr lang="sv-SE" dirty="0"/>
              <a:t>Minnesanteckningar skrivs vid varje möte.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59034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58357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en rapport (2019) från Finansinspektionen, Kronofogden och Konsumentverket kan man utläsa att lokal samverkan är ett skydd mot överskuldsättning.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274799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Gävle Diakoniförenings mottagning, Diakonirådet, har bland</a:t>
            </a:r>
            <a:r>
              <a:rPr lang="sv-SE" baseline="0" dirty="0"/>
              <a:t> annat</a:t>
            </a:r>
            <a:r>
              <a:rPr lang="sv-SE" dirty="0"/>
              <a:t> i uppdrag 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 ekonomiskt stöd till personer som råkat i tillfällig ekonomisk kris, som är bosatta inom Gävle Församlings geografiska område.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 information om hushållsekonomi.</a:t>
            </a:r>
          </a:p>
          <a:p>
            <a:pPr marL="171450" lvl="0" indent="-171450">
              <a:buFont typeface="Arial" panose="020B0604020202020204" pitchFamily="34" charset="0"/>
              <a:buChar char="•"/>
            </a:pPr>
            <a:r>
              <a:rPr lang="sv-SE" dirty="0"/>
              <a:t>Vidarebefordra kontakter inom social ekonomi.</a:t>
            </a:r>
          </a:p>
          <a:p>
            <a:pPr lvl="0"/>
            <a:endParaRPr lang="sv-SE" dirty="0"/>
          </a:p>
          <a:p>
            <a:pPr lvl="0"/>
            <a:r>
              <a:rPr lang="sv-SE" dirty="0"/>
              <a:t>Diakonirådet hanterar ca 1000 ärenden</a:t>
            </a:r>
            <a:r>
              <a:rPr lang="sv-SE" baseline="0" dirty="0"/>
              <a:t> per år</a:t>
            </a:r>
            <a:r>
              <a:rPr lang="sv-SE" dirty="0"/>
              <a:t> av ekonomisk karaktär. För att göra en ansökan behöver personen komma till mottagningen och redovisa familjens ekonomi. Personalen tittar på situationen just nu, hur den uppkommit och vilka åtgärder som krävs för att situationen inte ska uppstå igen.</a:t>
            </a:r>
          </a:p>
          <a:p>
            <a:pPr lvl="0"/>
            <a:endParaRPr lang="sv-SE" dirty="0"/>
          </a:p>
          <a:p>
            <a:pPr lvl="0"/>
            <a:r>
              <a:rPr lang="sv-SE" dirty="0"/>
              <a:t>Livets basbehov handlar inte bara om mat och kläder. Det kan också vara möjligt att få bidrag till exempelvis</a:t>
            </a:r>
            <a:r>
              <a:rPr lang="sv-SE" baseline="0" dirty="0"/>
              <a:t> </a:t>
            </a:r>
            <a:r>
              <a:rPr lang="sv-SE" dirty="0"/>
              <a:t>sina barns fritidsaktiviteter, a-kassa och el-fakturor. </a:t>
            </a:r>
          </a:p>
          <a:p>
            <a:pPr lvl="0"/>
            <a:endParaRPr lang="sv-SE" dirty="0"/>
          </a:p>
          <a:p>
            <a:pPr lvl="0"/>
            <a:r>
              <a:rPr lang="sv-SE" dirty="0"/>
              <a:t>Diakonirådet stödjer också andra organisationer eller evenemang, till</a:t>
            </a:r>
            <a:r>
              <a:rPr lang="sv-SE" baseline="0" dirty="0"/>
              <a:t> exempel </a:t>
            </a:r>
            <a:r>
              <a:rPr lang="sv-SE" dirty="0"/>
              <a:t>verksamhetsbidrag till Hela människan, Familjeslanten, Matakuten och Svenska kyrkans sommarläger.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64292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06839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Gävle med ca 100.000 invånare passar det bra med ett EKC, i större städer kan det möjligen vara mer praktiskt att ha flera.</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8179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Nätverkets aktörer/observatörer:</a:t>
            </a:r>
            <a:br>
              <a:rPr lang="sv-SE" dirty="0"/>
            </a:br>
            <a:endParaRPr lang="sv-SE" dirty="0"/>
          </a:p>
          <a:p>
            <a:pPr marL="171450" indent="-171450">
              <a:buFont typeface="Arial" panose="020B0604020202020204" pitchFamily="34" charset="0"/>
              <a:buChar char="•"/>
            </a:pPr>
            <a:r>
              <a:rPr lang="sv-SE" b="1" dirty="0"/>
              <a:t>Familjeslanten</a:t>
            </a:r>
            <a:r>
              <a:rPr lang="sv-SE" b="0" baseline="0" dirty="0"/>
              <a:t> - </a:t>
            </a:r>
            <a:r>
              <a:rPr lang="sv-SE" dirty="0"/>
              <a:t>jobbar med budget/skuldrådgivning.</a:t>
            </a:r>
          </a:p>
          <a:p>
            <a:pPr marL="171450" indent="-171450">
              <a:buFont typeface="Arial" panose="020B0604020202020204" pitchFamily="34" charset="0"/>
              <a:buChar char="•"/>
            </a:pPr>
            <a:r>
              <a:rPr lang="sv-SE" b="1" dirty="0"/>
              <a:t>Gävle Energi</a:t>
            </a:r>
            <a:r>
              <a:rPr lang="sv-SE" b="1" baseline="0" dirty="0"/>
              <a:t> </a:t>
            </a:r>
            <a:r>
              <a:rPr lang="sv-SE" b="0" baseline="0" dirty="0"/>
              <a:t>-</a:t>
            </a:r>
            <a:r>
              <a:rPr lang="sv-SE" b="1" baseline="0" dirty="0"/>
              <a:t> </a:t>
            </a:r>
            <a:r>
              <a:rPr lang="sv-SE" dirty="0"/>
              <a:t>Gävleregionens egna energibolag.</a:t>
            </a:r>
          </a:p>
          <a:p>
            <a:pPr marL="171450" indent="-171450">
              <a:buFont typeface="Arial" panose="020B0604020202020204" pitchFamily="34" charset="0"/>
              <a:buChar char="•"/>
            </a:pPr>
            <a:r>
              <a:rPr lang="sv-SE" b="1" dirty="0"/>
              <a:t>Diakonirådet</a:t>
            </a:r>
            <a:r>
              <a:rPr lang="sv-SE" b="1" baseline="0" dirty="0"/>
              <a:t> -</a:t>
            </a:r>
            <a:r>
              <a:rPr lang="sv-SE" b="1" dirty="0"/>
              <a:t> </a:t>
            </a:r>
            <a:r>
              <a:rPr lang="sv-SE" dirty="0"/>
              <a:t>hjälper människor i ekonomiskt utsatta situationer.</a:t>
            </a:r>
          </a:p>
          <a:p>
            <a:pPr marL="171450" indent="-171450">
              <a:buFont typeface="Arial" panose="020B0604020202020204" pitchFamily="34" charset="0"/>
              <a:buChar char="•"/>
            </a:pPr>
            <a:r>
              <a:rPr lang="sv-SE" b="1" dirty="0"/>
              <a:t>Gavlegårdarna</a:t>
            </a:r>
            <a:r>
              <a:rPr lang="sv-SE" b="1" baseline="0" dirty="0"/>
              <a:t> </a:t>
            </a:r>
            <a:r>
              <a:rPr lang="sv-SE" b="0" baseline="0" dirty="0"/>
              <a:t>-</a:t>
            </a:r>
            <a:r>
              <a:rPr lang="sv-SE" b="1" dirty="0"/>
              <a:t> </a:t>
            </a:r>
            <a:r>
              <a:rPr lang="sv-SE" dirty="0"/>
              <a:t>allmännyttigt fastighetsbolag.</a:t>
            </a:r>
          </a:p>
          <a:p>
            <a:pPr marL="171450" indent="-171450">
              <a:buFont typeface="Arial" panose="020B0604020202020204" pitchFamily="34" charset="0"/>
              <a:buChar char="•"/>
            </a:pPr>
            <a:r>
              <a:rPr lang="sv-SE" b="1" dirty="0"/>
              <a:t>Frivilliga Samhällsarbetare</a:t>
            </a:r>
            <a:r>
              <a:rPr lang="sv-SE" b="1" baseline="0" dirty="0"/>
              <a:t> </a:t>
            </a:r>
            <a:r>
              <a:rPr lang="sv-SE" b="0" baseline="0" dirty="0"/>
              <a:t>-</a:t>
            </a:r>
            <a:r>
              <a:rPr lang="sv-SE" b="1" dirty="0"/>
              <a:t> </a:t>
            </a:r>
            <a:r>
              <a:rPr lang="sv-SE" dirty="0"/>
              <a:t>förening vars medlemmar bland</a:t>
            </a:r>
            <a:r>
              <a:rPr lang="sv-SE" baseline="0" dirty="0"/>
              <a:t> annat</a:t>
            </a:r>
            <a:r>
              <a:rPr lang="sv-SE" dirty="0"/>
              <a:t> är godemän, förvaltare och lekmannaövervakare.</a:t>
            </a:r>
          </a:p>
          <a:p>
            <a:pPr marL="171450" indent="-171450">
              <a:buFont typeface="Arial" panose="020B0604020202020204" pitchFamily="34" charset="0"/>
              <a:buChar char="•"/>
            </a:pPr>
            <a:r>
              <a:rPr lang="sv-SE" b="1" dirty="0"/>
              <a:t>Matakuten</a:t>
            </a:r>
            <a:r>
              <a:rPr lang="sv-SE" b="0" baseline="0" dirty="0"/>
              <a:t> -</a:t>
            </a:r>
            <a:r>
              <a:rPr lang="sv-SE" dirty="0"/>
              <a:t> delar ut mat (som butiker sorterat bort) till behövande.</a:t>
            </a:r>
          </a:p>
          <a:p>
            <a:pPr marL="171450" indent="-171450">
              <a:buFont typeface="Arial" panose="020B0604020202020204" pitchFamily="34" charset="0"/>
              <a:buChar char="•"/>
            </a:pPr>
            <a:r>
              <a:rPr lang="sv-SE" b="1" dirty="0"/>
              <a:t>Bo Kvar</a:t>
            </a:r>
            <a:r>
              <a:rPr lang="sv-SE" b="0" dirty="0"/>
              <a:t>-ett samarbete mellan Socialtjänsten och Gavlegårdarna. </a:t>
            </a:r>
          </a:p>
          <a:p>
            <a:endParaRPr lang="sv-SE" dirty="0"/>
          </a:p>
          <a:p>
            <a:r>
              <a:rPr lang="sv-SE" dirty="0"/>
              <a:t>De med röd ram är kommunala verksamheter.</a:t>
            </a:r>
          </a:p>
          <a:p>
            <a:r>
              <a:rPr lang="sv-SE" dirty="0"/>
              <a:t>En * visar att man är observatör och därmed inte skrivit under något avtal.</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85450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sv-SE" dirty="0"/>
              <a:t>I förväntansdokumentet framgår vad aktören förväntar sig att få ut av att vara med i nätverket.</a:t>
            </a:r>
          </a:p>
          <a:p>
            <a:pPr marR="0" lvl="0" indent="0" fontAlgn="auto">
              <a:lnSpc>
                <a:spcPct val="100000"/>
              </a:lnSpc>
              <a:spcBef>
                <a:spcPts val="0"/>
              </a:spcBef>
              <a:spcAft>
                <a:spcPts val="0"/>
              </a:spcAft>
              <a:buClrTx/>
              <a:buSzTx/>
              <a:buFontTx/>
              <a:buNone/>
              <a:tabLst/>
              <a:defRPr/>
            </a:pPr>
            <a:endParaRPr lang="sv-SE" dirty="0"/>
          </a:p>
          <a:p>
            <a:pPr marR="0" lvl="0" indent="0" fontAlgn="auto">
              <a:lnSpc>
                <a:spcPct val="100000"/>
              </a:lnSpc>
              <a:spcBef>
                <a:spcPts val="0"/>
              </a:spcBef>
              <a:spcAft>
                <a:spcPts val="0"/>
              </a:spcAft>
              <a:buClrTx/>
              <a:buSzTx/>
              <a:buFontTx/>
              <a:buNone/>
              <a:tabLst/>
              <a:defRPr/>
            </a:pPr>
            <a:r>
              <a:rPr lang="sv-SE" dirty="0"/>
              <a:t>I samverkansavtalet framgår vad men kan bidra med,</a:t>
            </a:r>
            <a:r>
              <a:rPr lang="sv-SE" baseline="0" dirty="0"/>
              <a:t> det kan vara </a:t>
            </a:r>
            <a:r>
              <a:rPr lang="sv-SE" dirty="0"/>
              <a:t>allt ifrån kopiering till lokaler. Varje aktör lovar att avsätta minst 2</a:t>
            </a:r>
            <a:r>
              <a:rPr lang="sv-SE" baseline="0" dirty="0"/>
              <a:t> timmar i </a:t>
            </a:r>
            <a:r>
              <a:rPr lang="sv-SE" dirty="0"/>
              <a:t>månaden för sammanträden.</a:t>
            </a:r>
          </a:p>
          <a:p>
            <a:pPr marR="0" lvl="0" indent="0" fontAlgn="auto">
              <a:lnSpc>
                <a:spcPct val="100000"/>
              </a:lnSpc>
              <a:spcBef>
                <a:spcPts val="0"/>
              </a:spcBef>
              <a:spcAft>
                <a:spcPts val="0"/>
              </a:spcAft>
              <a:buClrTx/>
              <a:buSzTx/>
              <a:buFontTx/>
              <a:buNone/>
              <a:tabLst/>
              <a:defRPr/>
            </a:pPr>
            <a:endParaRPr lang="sv-SE" dirty="0"/>
          </a:p>
          <a:p>
            <a:r>
              <a:rPr lang="sv-SE" dirty="0"/>
              <a:t>Avtalet ska vara signerat av varje aktörs chef/ledare.</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986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Diakonirådet beviljade hjälp till hyresskulder med 800 000</a:t>
            </a:r>
            <a:r>
              <a:rPr lang="sv-SE" baseline="0" dirty="0"/>
              <a:t> </a:t>
            </a:r>
            <a:r>
              <a:rPr lang="sv-SE" dirty="0"/>
              <a:t>kronor och Socialtjänsten en miljon kronor under ett år. Dessutom ökade vräkningarna.</a:t>
            </a:r>
          </a:p>
          <a:p>
            <a:endParaRPr lang="sv-SE" dirty="0"/>
          </a:p>
          <a:p>
            <a:r>
              <a:rPr lang="sv-SE" dirty="0"/>
              <a:t>Personligt ombud besökte under 2002 EKC i Örebro för att se hur man jobbar för att motverka ekonomisk ohälsa.</a:t>
            </a:r>
          </a:p>
          <a:p>
            <a:endParaRPr lang="sv-SE" dirty="0"/>
          </a:p>
          <a:p>
            <a:r>
              <a:rPr lang="sv-SE" dirty="0"/>
              <a:t>Från det att Diakonirådet bjöd in Socialtjänsten och Gavlegårdarna tog det närmare tre år innan nätverket var etablerat.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56955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Alltför många människor upplever att det största hindret för dem att komma vidare är att man ständigt slussas mellan olika instanser och ingen som sätter sig in i personens hela livssituation.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487399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nette.wieser@diakoniforeningen.s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8"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LOKAL SAMVERKAN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EKC</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EXEMPEL</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grpSp>
        <p:nvGrpSpPr>
          <p:cNvPr id="32" name="Grupp 31">
            <a:extLst>
              <a:ext uri="{FF2B5EF4-FFF2-40B4-BE49-F238E27FC236}">
                <a16:creationId xmlns:a16="http://schemas.microsoft.com/office/drawing/2014/main" id="{59898F8B-4560-4F57-DB4D-5A5C0F9D82AD}"/>
              </a:ext>
            </a:extLst>
          </p:cNvPr>
          <p:cNvGrpSpPr/>
          <p:nvPr/>
        </p:nvGrpSpPr>
        <p:grpSpPr>
          <a:xfrm>
            <a:off x="4644588" y="1449914"/>
            <a:ext cx="5068863" cy="4929362"/>
            <a:chOff x="4552787" y="1627370"/>
            <a:chExt cx="5068863" cy="4929362"/>
          </a:xfrm>
        </p:grpSpPr>
        <p:pic>
          <p:nvPicPr>
            <p:cNvPr id="33" name="Bild 19" descr="Användare&#10;">
              <a:extLst>
                <a:ext uri="{FF2B5EF4-FFF2-40B4-BE49-F238E27FC236}">
                  <a16:creationId xmlns:a16="http://schemas.microsoft.com/office/drawing/2014/main" id="{9B3B34FF-F7F2-B8CE-03EA-05719443D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8026" y="3456018"/>
              <a:ext cx="1277918" cy="1277919"/>
            </a:xfrm>
            <a:prstGeom prst="rect">
              <a:avLst/>
            </a:prstGeom>
          </p:spPr>
        </p:pic>
        <p:sp>
          <p:nvSpPr>
            <p:cNvPr id="34" name="Ellips 33">
              <a:extLst>
                <a:ext uri="{FF2B5EF4-FFF2-40B4-BE49-F238E27FC236}">
                  <a16:creationId xmlns:a16="http://schemas.microsoft.com/office/drawing/2014/main" id="{CBE60DA9-0C79-18F1-3F89-49F00C69E00B}"/>
                </a:ext>
              </a:extLst>
            </p:cNvPr>
            <p:cNvSpPr/>
            <p:nvPr/>
          </p:nvSpPr>
          <p:spPr>
            <a:xfrm>
              <a:off x="7853646" y="452442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5" name="Ellips 34">
              <a:extLst>
                <a:ext uri="{FF2B5EF4-FFF2-40B4-BE49-F238E27FC236}">
                  <a16:creationId xmlns:a16="http://schemas.microsoft.com/office/drawing/2014/main" id="{61F599B7-5FDE-611B-12B0-1188A9AAE930}"/>
                </a:ext>
              </a:extLst>
            </p:cNvPr>
            <p:cNvSpPr/>
            <p:nvPr/>
          </p:nvSpPr>
          <p:spPr>
            <a:xfrm>
              <a:off x="4800426" y="452442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6" name="Ellips 35">
              <a:extLst>
                <a:ext uri="{FF2B5EF4-FFF2-40B4-BE49-F238E27FC236}">
                  <a16:creationId xmlns:a16="http://schemas.microsoft.com/office/drawing/2014/main" id="{F31B1EBD-1B9F-9782-669B-86183287B5B1}"/>
                </a:ext>
              </a:extLst>
            </p:cNvPr>
            <p:cNvSpPr/>
            <p:nvPr/>
          </p:nvSpPr>
          <p:spPr>
            <a:xfrm>
              <a:off x="4552787" y="2948219"/>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150A986F-3EEB-8BD7-3DDA-7BD7720111FD}"/>
                </a:ext>
              </a:extLst>
            </p:cNvPr>
            <p:cNvSpPr/>
            <p:nvPr/>
          </p:nvSpPr>
          <p:spPr>
            <a:xfrm>
              <a:off x="6371219" y="5074305"/>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8" name="Ellips 37">
              <a:extLst>
                <a:ext uri="{FF2B5EF4-FFF2-40B4-BE49-F238E27FC236}">
                  <a16:creationId xmlns:a16="http://schemas.microsoft.com/office/drawing/2014/main" id="{25F9039E-A7EC-C151-053D-B80C11E8001B}"/>
                </a:ext>
              </a:extLst>
            </p:cNvPr>
            <p:cNvSpPr/>
            <p:nvPr/>
          </p:nvSpPr>
          <p:spPr>
            <a:xfrm>
              <a:off x="8139223" y="295407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9" name="Ellips 38">
              <a:extLst>
                <a:ext uri="{FF2B5EF4-FFF2-40B4-BE49-F238E27FC236}">
                  <a16:creationId xmlns:a16="http://schemas.microsoft.com/office/drawing/2014/main" id="{7C6DA35B-FBFB-40E7-7E0C-F1B4D3E0B16E}"/>
                </a:ext>
              </a:extLst>
            </p:cNvPr>
            <p:cNvSpPr/>
            <p:nvPr/>
          </p:nvSpPr>
          <p:spPr>
            <a:xfrm>
              <a:off x="7206730" y="1627370"/>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0" name="Ellips 39">
              <a:extLst>
                <a:ext uri="{FF2B5EF4-FFF2-40B4-BE49-F238E27FC236}">
                  <a16:creationId xmlns:a16="http://schemas.microsoft.com/office/drawing/2014/main" id="{F09DABB7-4E0F-5069-0520-43F56DFA1C75}"/>
                </a:ext>
              </a:extLst>
            </p:cNvPr>
            <p:cNvSpPr/>
            <p:nvPr/>
          </p:nvSpPr>
          <p:spPr>
            <a:xfrm>
              <a:off x="5583330" y="1627370"/>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textruta 40">
              <a:extLst>
                <a:ext uri="{FF2B5EF4-FFF2-40B4-BE49-F238E27FC236}">
                  <a16:creationId xmlns:a16="http://schemas.microsoft.com/office/drawing/2014/main" id="{83FD2FC5-519A-B392-DD50-8CE28753CEF6}"/>
                </a:ext>
              </a:extLst>
            </p:cNvPr>
            <p:cNvSpPr txBox="1"/>
            <p:nvPr/>
          </p:nvSpPr>
          <p:spPr>
            <a:xfrm>
              <a:off x="5739640" y="2045565"/>
              <a:ext cx="1169807" cy="615553"/>
            </a:xfrm>
            <a:prstGeom prst="rect">
              <a:avLst/>
            </a:prstGeom>
            <a:noFill/>
          </p:spPr>
          <p:txBody>
            <a:bodyPr wrap="square" rtlCol="0">
              <a:spAutoFit/>
            </a:bodyPr>
            <a:lstStyle/>
            <a:p>
              <a:pPr algn="ctr"/>
              <a:r>
                <a:rPr lang="sv-SE" sz="1700" dirty="0">
                  <a:solidFill>
                    <a:schemeClr val="bg1"/>
                  </a:solidFill>
                </a:rPr>
                <a:t>Arbetsför-medlingen</a:t>
              </a:r>
            </a:p>
          </p:txBody>
        </p:sp>
        <p:sp>
          <p:nvSpPr>
            <p:cNvPr id="42" name="textruta 41">
              <a:extLst>
                <a:ext uri="{FF2B5EF4-FFF2-40B4-BE49-F238E27FC236}">
                  <a16:creationId xmlns:a16="http://schemas.microsoft.com/office/drawing/2014/main" id="{FEC5120F-8266-9EE6-ECF6-942DC26120AF}"/>
                </a:ext>
              </a:extLst>
            </p:cNvPr>
            <p:cNvSpPr txBox="1"/>
            <p:nvPr/>
          </p:nvSpPr>
          <p:spPr>
            <a:xfrm>
              <a:off x="7363039" y="2006732"/>
              <a:ext cx="1169807" cy="615553"/>
            </a:xfrm>
            <a:prstGeom prst="rect">
              <a:avLst/>
            </a:prstGeom>
            <a:noFill/>
          </p:spPr>
          <p:txBody>
            <a:bodyPr wrap="square" rtlCol="0">
              <a:spAutoFit/>
            </a:bodyPr>
            <a:lstStyle/>
            <a:p>
              <a:pPr algn="ctr"/>
              <a:r>
                <a:rPr lang="sv-SE" sz="1700" dirty="0">
                  <a:solidFill>
                    <a:schemeClr val="bg1"/>
                  </a:solidFill>
                </a:rPr>
                <a:t>Hela människan</a:t>
              </a:r>
            </a:p>
          </p:txBody>
        </p:sp>
        <p:sp>
          <p:nvSpPr>
            <p:cNvPr id="43" name="textruta 42">
              <a:extLst>
                <a:ext uri="{FF2B5EF4-FFF2-40B4-BE49-F238E27FC236}">
                  <a16:creationId xmlns:a16="http://schemas.microsoft.com/office/drawing/2014/main" id="{2A4A64D2-5758-F457-CAD7-06B96DF045E9}"/>
                </a:ext>
              </a:extLst>
            </p:cNvPr>
            <p:cNvSpPr txBox="1"/>
            <p:nvPr/>
          </p:nvSpPr>
          <p:spPr>
            <a:xfrm>
              <a:off x="4587522" y="3500801"/>
              <a:ext cx="1412955" cy="353943"/>
            </a:xfrm>
            <a:prstGeom prst="rect">
              <a:avLst/>
            </a:prstGeom>
            <a:noFill/>
          </p:spPr>
          <p:txBody>
            <a:bodyPr wrap="square" rtlCol="0">
              <a:spAutoFit/>
            </a:bodyPr>
            <a:lstStyle/>
            <a:p>
              <a:pPr algn="ctr"/>
              <a:r>
                <a:rPr lang="sv-SE" sz="1700" dirty="0">
                  <a:solidFill>
                    <a:schemeClr val="bg1"/>
                  </a:solidFill>
                </a:rPr>
                <a:t>Socialtjänsten</a:t>
              </a:r>
            </a:p>
          </p:txBody>
        </p:sp>
        <p:sp>
          <p:nvSpPr>
            <p:cNvPr id="44" name="textruta 43">
              <a:extLst>
                <a:ext uri="{FF2B5EF4-FFF2-40B4-BE49-F238E27FC236}">
                  <a16:creationId xmlns:a16="http://schemas.microsoft.com/office/drawing/2014/main" id="{007BE915-56CE-423D-8DD7-78762612D633}"/>
                </a:ext>
              </a:extLst>
            </p:cNvPr>
            <p:cNvSpPr txBox="1"/>
            <p:nvPr/>
          </p:nvSpPr>
          <p:spPr>
            <a:xfrm>
              <a:off x="4776836" y="4987878"/>
              <a:ext cx="1529606" cy="615553"/>
            </a:xfrm>
            <a:prstGeom prst="rect">
              <a:avLst/>
            </a:prstGeom>
            <a:noFill/>
          </p:spPr>
          <p:txBody>
            <a:bodyPr wrap="square" rtlCol="0">
              <a:spAutoFit/>
            </a:bodyPr>
            <a:lstStyle/>
            <a:p>
              <a:pPr algn="ctr"/>
              <a:r>
                <a:rPr lang="sv-SE" sz="1700" dirty="0">
                  <a:solidFill>
                    <a:schemeClr val="bg1"/>
                  </a:solidFill>
                </a:rPr>
                <a:t>Energi /</a:t>
              </a:r>
            </a:p>
            <a:p>
              <a:pPr algn="ctr"/>
              <a:r>
                <a:rPr lang="sv-SE" sz="1700" dirty="0">
                  <a:solidFill>
                    <a:schemeClr val="bg1"/>
                  </a:solidFill>
                </a:rPr>
                <a:t>Bostadsföretag</a:t>
              </a:r>
            </a:p>
          </p:txBody>
        </p:sp>
        <p:sp>
          <p:nvSpPr>
            <p:cNvPr id="45" name="textruta 44">
              <a:extLst>
                <a:ext uri="{FF2B5EF4-FFF2-40B4-BE49-F238E27FC236}">
                  <a16:creationId xmlns:a16="http://schemas.microsoft.com/office/drawing/2014/main" id="{608F9898-4D00-BD09-6EE5-6109DC8B5BD0}"/>
                </a:ext>
              </a:extLst>
            </p:cNvPr>
            <p:cNvSpPr txBox="1"/>
            <p:nvPr/>
          </p:nvSpPr>
          <p:spPr>
            <a:xfrm>
              <a:off x="6527530" y="5536768"/>
              <a:ext cx="1169807" cy="615553"/>
            </a:xfrm>
            <a:prstGeom prst="rect">
              <a:avLst/>
            </a:prstGeom>
            <a:noFill/>
          </p:spPr>
          <p:txBody>
            <a:bodyPr wrap="square" rtlCol="0">
              <a:spAutoFit/>
            </a:bodyPr>
            <a:lstStyle/>
            <a:p>
              <a:pPr algn="ctr"/>
              <a:r>
                <a:rPr lang="sv-SE" sz="1700" dirty="0">
                  <a:solidFill>
                    <a:schemeClr val="bg1"/>
                  </a:solidFill>
                </a:rPr>
                <a:t>Svenska kyrkan</a:t>
              </a:r>
            </a:p>
          </p:txBody>
        </p:sp>
        <p:sp>
          <p:nvSpPr>
            <p:cNvPr id="46" name="textruta 45">
              <a:extLst>
                <a:ext uri="{FF2B5EF4-FFF2-40B4-BE49-F238E27FC236}">
                  <a16:creationId xmlns:a16="http://schemas.microsoft.com/office/drawing/2014/main" id="{D5165608-F1C2-B2EC-040C-2A5CD0401C95}"/>
                </a:ext>
              </a:extLst>
            </p:cNvPr>
            <p:cNvSpPr txBox="1"/>
            <p:nvPr/>
          </p:nvSpPr>
          <p:spPr>
            <a:xfrm>
              <a:off x="8009956" y="5074305"/>
              <a:ext cx="1169807" cy="353943"/>
            </a:xfrm>
            <a:prstGeom prst="rect">
              <a:avLst/>
            </a:prstGeom>
            <a:noFill/>
            <a:ln>
              <a:noFill/>
            </a:ln>
          </p:spPr>
          <p:txBody>
            <a:bodyPr wrap="square" rtlCol="0">
              <a:spAutoFit/>
            </a:bodyPr>
            <a:lstStyle/>
            <a:p>
              <a:pPr algn="ctr"/>
              <a:r>
                <a:rPr lang="sv-SE" sz="1700" dirty="0">
                  <a:solidFill>
                    <a:schemeClr val="bg1"/>
                  </a:solidFill>
                </a:rPr>
                <a:t>Psykiatrin</a:t>
              </a:r>
            </a:p>
          </p:txBody>
        </p:sp>
      </p:grpSp>
      <p:grpSp>
        <p:nvGrpSpPr>
          <p:cNvPr id="56" name="Grupp 55">
            <a:extLst>
              <a:ext uri="{FF2B5EF4-FFF2-40B4-BE49-F238E27FC236}">
                <a16:creationId xmlns:a16="http://schemas.microsoft.com/office/drawing/2014/main" id="{9912C00E-A58D-9185-1FFA-FB235DD9AD6B}"/>
              </a:ext>
            </a:extLst>
          </p:cNvPr>
          <p:cNvGrpSpPr/>
          <p:nvPr/>
        </p:nvGrpSpPr>
        <p:grpSpPr>
          <a:xfrm>
            <a:off x="1795763" y="3432291"/>
            <a:ext cx="1529606" cy="1262005"/>
            <a:chOff x="2697727" y="5046464"/>
            <a:chExt cx="1529606" cy="1262005"/>
          </a:xfrm>
        </p:grpSpPr>
        <p:sp>
          <p:nvSpPr>
            <p:cNvPr id="29" name="Ellips 28">
              <a:extLst>
                <a:ext uri="{FF2B5EF4-FFF2-40B4-BE49-F238E27FC236}">
                  <a16:creationId xmlns:a16="http://schemas.microsoft.com/office/drawing/2014/main" id="{86724E78-E27E-7D0C-AE27-4BB1EEFF4839}"/>
                </a:ext>
              </a:extLst>
            </p:cNvPr>
            <p:cNvSpPr/>
            <p:nvPr/>
          </p:nvSpPr>
          <p:spPr>
            <a:xfrm>
              <a:off x="2831529" y="5046464"/>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7" name="textruta 46">
              <a:extLst>
                <a:ext uri="{FF2B5EF4-FFF2-40B4-BE49-F238E27FC236}">
                  <a16:creationId xmlns:a16="http://schemas.microsoft.com/office/drawing/2014/main" id="{F952238E-3889-9D04-0A57-08A0247FE675}"/>
                </a:ext>
              </a:extLst>
            </p:cNvPr>
            <p:cNvSpPr txBox="1"/>
            <p:nvPr/>
          </p:nvSpPr>
          <p:spPr>
            <a:xfrm>
              <a:off x="2697727" y="5390496"/>
              <a:ext cx="1529606" cy="615553"/>
            </a:xfrm>
            <a:prstGeom prst="rect">
              <a:avLst/>
            </a:prstGeom>
            <a:noFill/>
          </p:spPr>
          <p:txBody>
            <a:bodyPr wrap="square" rtlCol="0">
              <a:spAutoFit/>
            </a:bodyPr>
            <a:lstStyle/>
            <a:p>
              <a:pPr algn="ctr"/>
              <a:r>
                <a:rPr lang="sv-SE" sz="1700" dirty="0">
                  <a:solidFill>
                    <a:schemeClr val="bg1"/>
                  </a:solidFill>
                </a:rPr>
                <a:t>Budget /</a:t>
              </a:r>
            </a:p>
            <a:p>
              <a:pPr algn="ctr"/>
              <a:r>
                <a:rPr lang="sv-SE" sz="1700" dirty="0">
                  <a:solidFill>
                    <a:schemeClr val="bg1"/>
                  </a:solidFill>
                </a:rPr>
                <a:t>Skuld</a:t>
              </a:r>
            </a:p>
          </p:txBody>
        </p:sp>
      </p:grpSp>
      <p:grpSp>
        <p:nvGrpSpPr>
          <p:cNvPr id="54" name="Grupp 53">
            <a:extLst>
              <a:ext uri="{FF2B5EF4-FFF2-40B4-BE49-F238E27FC236}">
                <a16:creationId xmlns:a16="http://schemas.microsoft.com/office/drawing/2014/main" id="{3F982302-376C-0FB0-BADA-E8CBCD2A9E3B}"/>
              </a:ext>
            </a:extLst>
          </p:cNvPr>
          <p:cNvGrpSpPr/>
          <p:nvPr/>
        </p:nvGrpSpPr>
        <p:grpSpPr>
          <a:xfrm>
            <a:off x="1178461" y="2221018"/>
            <a:ext cx="1529606" cy="1262005"/>
            <a:chOff x="2670002" y="2924163"/>
            <a:chExt cx="1529606" cy="1262005"/>
          </a:xfrm>
        </p:grpSpPr>
        <p:sp>
          <p:nvSpPr>
            <p:cNvPr id="31" name="Ellips 30">
              <a:extLst>
                <a:ext uri="{FF2B5EF4-FFF2-40B4-BE49-F238E27FC236}">
                  <a16:creationId xmlns:a16="http://schemas.microsoft.com/office/drawing/2014/main" id="{816DA61D-6C4B-3318-8FD0-99E10D36EF66}"/>
                </a:ext>
              </a:extLst>
            </p:cNvPr>
            <p:cNvSpPr/>
            <p:nvPr/>
          </p:nvSpPr>
          <p:spPr>
            <a:xfrm>
              <a:off x="2797554" y="2924163"/>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9" name="textruta 48">
              <a:extLst>
                <a:ext uri="{FF2B5EF4-FFF2-40B4-BE49-F238E27FC236}">
                  <a16:creationId xmlns:a16="http://schemas.microsoft.com/office/drawing/2014/main" id="{A3A9D821-C378-02FB-1C26-E6B125EA2590}"/>
                </a:ext>
              </a:extLst>
            </p:cNvPr>
            <p:cNvSpPr txBox="1"/>
            <p:nvPr/>
          </p:nvSpPr>
          <p:spPr>
            <a:xfrm>
              <a:off x="2670002" y="3403022"/>
              <a:ext cx="1529606" cy="353943"/>
            </a:xfrm>
            <a:prstGeom prst="rect">
              <a:avLst/>
            </a:prstGeom>
            <a:noFill/>
          </p:spPr>
          <p:txBody>
            <a:bodyPr wrap="square" rtlCol="0">
              <a:spAutoFit/>
            </a:bodyPr>
            <a:lstStyle/>
            <a:p>
              <a:pPr algn="ctr"/>
              <a:r>
                <a:rPr lang="sv-SE" sz="1700" dirty="0">
                  <a:solidFill>
                    <a:schemeClr val="bg1"/>
                  </a:solidFill>
                </a:rPr>
                <a:t>Röda Korset</a:t>
              </a:r>
            </a:p>
          </p:txBody>
        </p:sp>
      </p:grpSp>
      <p:grpSp>
        <p:nvGrpSpPr>
          <p:cNvPr id="53" name="Grupp 52">
            <a:extLst>
              <a:ext uri="{FF2B5EF4-FFF2-40B4-BE49-F238E27FC236}">
                <a16:creationId xmlns:a16="http://schemas.microsoft.com/office/drawing/2014/main" id="{9988EA38-476D-6344-CB8E-27C6A0CB94C5}"/>
              </a:ext>
            </a:extLst>
          </p:cNvPr>
          <p:cNvGrpSpPr/>
          <p:nvPr/>
        </p:nvGrpSpPr>
        <p:grpSpPr>
          <a:xfrm>
            <a:off x="2514262" y="2247881"/>
            <a:ext cx="1529606" cy="1262005"/>
            <a:chOff x="2619492" y="1933291"/>
            <a:chExt cx="1529606" cy="1262005"/>
          </a:xfrm>
        </p:grpSpPr>
        <p:sp>
          <p:nvSpPr>
            <p:cNvPr id="50" name="Ellips 49">
              <a:extLst>
                <a:ext uri="{FF2B5EF4-FFF2-40B4-BE49-F238E27FC236}">
                  <a16:creationId xmlns:a16="http://schemas.microsoft.com/office/drawing/2014/main" id="{94E30413-D939-D524-6D48-A043B45A9B92}"/>
                </a:ext>
              </a:extLst>
            </p:cNvPr>
            <p:cNvSpPr/>
            <p:nvPr/>
          </p:nvSpPr>
          <p:spPr>
            <a:xfrm>
              <a:off x="2782648" y="1933291"/>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1" name="textruta 50">
              <a:extLst>
                <a:ext uri="{FF2B5EF4-FFF2-40B4-BE49-F238E27FC236}">
                  <a16:creationId xmlns:a16="http://schemas.microsoft.com/office/drawing/2014/main" id="{B6C265B7-4102-4FB0-33E0-B3675CE80FF6}"/>
                </a:ext>
              </a:extLst>
            </p:cNvPr>
            <p:cNvSpPr txBox="1"/>
            <p:nvPr/>
          </p:nvSpPr>
          <p:spPr>
            <a:xfrm>
              <a:off x="2619492" y="2383097"/>
              <a:ext cx="1529606" cy="353943"/>
            </a:xfrm>
            <a:prstGeom prst="rect">
              <a:avLst/>
            </a:prstGeom>
            <a:noFill/>
          </p:spPr>
          <p:txBody>
            <a:bodyPr wrap="square" rtlCol="0">
              <a:spAutoFit/>
            </a:bodyPr>
            <a:lstStyle/>
            <a:p>
              <a:pPr algn="ctr"/>
              <a:r>
                <a:rPr lang="sv-SE" sz="1700" dirty="0">
                  <a:solidFill>
                    <a:schemeClr val="bg1"/>
                  </a:solidFill>
                </a:rPr>
                <a:t>Diakonrådet</a:t>
              </a:r>
            </a:p>
          </p:txBody>
        </p:sp>
      </p:grpSp>
      <p:sp>
        <p:nvSpPr>
          <p:cNvPr id="52" name="Ellips 51">
            <a:extLst>
              <a:ext uri="{FF2B5EF4-FFF2-40B4-BE49-F238E27FC236}">
                <a16:creationId xmlns:a16="http://schemas.microsoft.com/office/drawing/2014/main" id="{156D30DC-1D10-F20E-D92A-94776AFF8836}"/>
              </a:ext>
            </a:extLst>
          </p:cNvPr>
          <p:cNvSpPr/>
          <p:nvPr/>
        </p:nvSpPr>
        <p:spPr>
          <a:xfrm rot="19487525">
            <a:off x="5010674" y="1626816"/>
            <a:ext cx="4336692" cy="4456486"/>
          </a:xfrm>
          <a:prstGeom prst="ellipse">
            <a:avLst/>
          </a:prstGeom>
          <a:solidFill>
            <a:schemeClr val="bg1">
              <a:alpha val="37000"/>
            </a:schemeClr>
          </a:solidFill>
          <a:ln w="104775" cmpd="sng">
            <a:solidFill>
              <a:schemeClr val="bg1">
                <a:lumMod val="8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5775D2-1633-F985-1179-C6CB42D4BC6D}"/>
              </a:ext>
            </a:extLst>
          </p:cNvPr>
          <p:cNvSpPr/>
          <p:nvPr/>
        </p:nvSpPr>
        <p:spPr>
          <a:xfrm>
            <a:off x="8282391" y="3208727"/>
            <a:ext cx="1314078" cy="646331"/>
          </a:xfrm>
          <a:prstGeom prst="rect">
            <a:avLst/>
          </a:prstGeom>
        </p:spPr>
        <p:txBody>
          <a:bodyPr wrap="none">
            <a:spAutoFit/>
          </a:bodyPr>
          <a:lstStyle/>
          <a:p>
            <a:pPr algn="ctr"/>
            <a:r>
              <a:rPr lang="sv-SE" dirty="0">
                <a:solidFill>
                  <a:schemeClr val="bg1"/>
                </a:solidFill>
              </a:rPr>
              <a:t>Försäkrings-</a:t>
            </a:r>
            <a:br>
              <a:rPr lang="sv-SE" dirty="0">
                <a:solidFill>
                  <a:schemeClr val="bg1"/>
                </a:solidFill>
              </a:rPr>
            </a:br>
            <a:r>
              <a:rPr lang="sv-SE" dirty="0">
                <a:solidFill>
                  <a:schemeClr val="bg1"/>
                </a:solidFill>
              </a:rPr>
              <a:t>kassan</a:t>
            </a:r>
            <a:endParaRPr lang="sv-SE" dirty="0"/>
          </a:p>
        </p:txBody>
      </p:sp>
    </p:spTree>
    <p:extLst>
      <p:ext uri="{BB962C8B-B14F-4D97-AF65-F5344CB8AC3E}">
        <p14:creationId xmlns:p14="http://schemas.microsoft.com/office/powerpoint/2010/main" val="106177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93CC01-8EA3-5653-8BE3-769C5F881023}"/>
              </a:ext>
            </a:extLst>
          </p:cNvPr>
          <p:cNvSpPr>
            <a:spLocks noGrp="1"/>
          </p:cNvSpPr>
          <p:nvPr>
            <p:ph type="title"/>
          </p:nvPr>
        </p:nvSpPr>
        <p:spPr/>
        <p:txBody>
          <a:bodyPr/>
          <a:lstStyle/>
          <a:p>
            <a:r>
              <a:rPr lang="sv-SE" dirty="0"/>
              <a:t>Hur komma igång?</a:t>
            </a:r>
          </a:p>
        </p:txBody>
      </p:sp>
      <p:sp>
        <p:nvSpPr>
          <p:cNvPr id="3" name="Platshållare för innehåll 2">
            <a:extLst>
              <a:ext uri="{FF2B5EF4-FFF2-40B4-BE49-F238E27FC236}">
                <a16:creationId xmlns:a16="http://schemas.microsoft.com/office/drawing/2014/main" id="{14587220-D1E8-D2A7-1C4C-E0EF3ADD55B1}"/>
              </a:ext>
            </a:extLst>
          </p:cNvPr>
          <p:cNvSpPr>
            <a:spLocks noGrp="1"/>
          </p:cNvSpPr>
          <p:nvPr>
            <p:ph idx="1"/>
          </p:nvPr>
        </p:nvSpPr>
        <p:spPr>
          <a:xfrm>
            <a:off x="598516" y="1288801"/>
            <a:ext cx="5118100" cy="4351338"/>
          </a:xfrm>
        </p:spPr>
        <p:txBody>
          <a:bodyPr/>
          <a:lstStyle/>
          <a:p>
            <a:pPr marL="0" indent="0">
              <a:buNone/>
            </a:pPr>
            <a:r>
              <a:rPr lang="sv-SE" dirty="0"/>
              <a:t>När syftet är klart:</a:t>
            </a:r>
          </a:p>
          <a:p>
            <a:r>
              <a:rPr lang="sv-SE" dirty="0"/>
              <a:t>Vilka kompetenser har vi?</a:t>
            </a:r>
          </a:p>
          <a:p>
            <a:r>
              <a:rPr lang="sv-SE" dirty="0"/>
              <a:t>Vad saknar vi?</a:t>
            </a:r>
          </a:p>
          <a:p>
            <a:r>
              <a:rPr lang="sv-SE" dirty="0"/>
              <a:t>Vem/vilka besitter den kompetens vi saknar?</a:t>
            </a:r>
          </a:p>
          <a:p>
            <a:r>
              <a:rPr lang="sv-SE" dirty="0"/>
              <a:t>Vem hos oss är ansvarig?</a:t>
            </a:r>
          </a:p>
          <a:p>
            <a:pPr marL="0" indent="0">
              <a:buNone/>
            </a:pPr>
            <a:br>
              <a:rPr lang="sv-SE" dirty="0"/>
            </a:br>
            <a:r>
              <a:rPr lang="sv-SE" dirty="0"/>
              <a:t>Att tänka på:</a:t>
            </a:r>
          </a:p>
          <a:p>
            <a:r>
              <a:rPr lang="sv-SE" dirty="0"/>
              <a:t>Vilka nätverk finns redan i närområdet?</a:t>
            </a:r>
          </a:p>
          <a:p>
            <a:r>
              <a:rPr lang="sv-SE" dirty="0"/>
              <a:t>Bjuda in alla tilltänkta aktörer från start eller börja med ett fåtal och jobba därifrån?</a:t>
            </a:r>
          </a:p>
          <a:p>
            <a:endParaRPr lang="sv-SE" dirty="0"/>
          </a:p>
          <a:p>
            <a:endParaRPr lang="sv-SE" dirty="0"/>
          </a:p>
        </p:txBody>
      </p:sp>
      <p:pic>
        <p:nvPicPr>
          <p:cNvPr id="7" name="Platshållare för bild 6" descr="En bild som visar person, vägg, inomhus, hand&#10;&#10;Automatiskt genererad beskrivning">
            <a:extLst>
              <a:ext uri="{FF2B5EF4-FFF2-40B4-BE49-F238E27FC236}">
                <a16:creationId xmlns:a16="http://schemas.microsoft.com/office/drawing/2014/main" id="{57D08EC2-BFE0-19B6-F2F3-C631D445B2F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
        <p:nvSpPr>
          <p:cNvPr id="5" name="Platshållare för text 4">
            <a:extLst>
              <a:ext uri="{FF2B5EF4-FFF2-40B4-BE49-F238E27FC236}">
                <a16:creationId xmlns:a16="http://schemas.microsoft.com/office/drawing/2014/main" id="{CA101FAC-441E-6A15-80DB-DA1D9941073A}"/>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spTree>
    <p:extLst>
      <p:ext uri="{BB962C8B-B14F-4D97-AF65-F5344CB8AC3E}">
        <p14:creationId xmlns:p14="http://schemas.microsoft.com/office/powerpoint/2010/main" val="270450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057"/>
          </a:xfrm>
        </p:spPr>
        <p:txBody>
          <a:bodyPr/>
          <a:lstStyle/>
          <a:p>
            <a:r>
              <a:rPr lang="sv-SE" dirty="0"/>
              <a:t>FÖRÄNDRINGAR SOM EKC MEDVERKAT TILL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3104"/>
            <a:ext cx="5118100" cy="3863296"/>
          </a:xfrm>
        </p:spPr>
        <p:txBody>
          <a:bodyPr>
            <a:normAutofit/>
          </a:bodyPr>
          <a:lstStyle/>
          <a:p>
            <a:pPr marL="0" indent="0">
              <a:buNone/>
            </a:pPr>
            <a:r>
              <a:rPr lang="sv-SE" b="1" dirty="0">
                <a:latin typeface="Calibri" panose="020F0502020204030204" pitchFamily="34" charset="0"/>
              </a:rPr>
              <a:t>2010</a:t>
            </a:r>
          </a:p>
          <a:p>
            <a:r>
              <a:rPr lang="sv-SE" dirty="0">
                <a:latin typeface="Calibri" panose="020F0502020204030204" pitchFamily="34" charset="0"/>
              </a:rPr>
              <a:t>Lag om att det inte går att skuldsätta barn under 18 år.</a:t>
            </a:r>
          </a:p>
          <a:p>
            <a:pPr marL="0" indent="0">
              <a:buNone/>
            </a:pPr>
            <a:r>
              <a:rPr lang="sv-SE" b="1" dirty="0">
                <a:latin typeface="Calibri" panose="020F0502020204030204" pitchFamily="34" charset="0"/>
              </a:rPr>
              <a:t>2012</a:t>
            </a:r>
          </a:p>
          <a:p>
            <a:r>
              <a:rPr lang="sv-SE" dirty="0">
                <a:latin typeface="Calibri" panose="020F0502020204030204" pitchFamily="34" charset="0"/>
              </a:rPr>
              <a:t>Plan mot hemlöshet i Gävle kommun.</a:t>
            </a:r>
          </a:p>
          <a:p>
            <a:pPr marL="0" indent="0">
              <a:buNone/>
            </a:pPr>
            <a:r>
              <a:rPr lang="sv-SE" b="1" dirty="0">
                <a:latin typeface="Calibri" panose="020F0502020204030204" pitchFamily="34" charset="0"/>
              </a:rPr>
              <a:t>2013</a:t>
            </a:r>
          </a:p>
          <a:p>
            <a:r>
              <a:rPr lang="sv-SE" dirty="0">
                <a:latin typeface="Calibri" panose="020F0502020204030204" pitchFamily="34" charset="0"/>
              </a:rPr>
              <a:t>Stoppa skolfoto i den kommunala skolan.</a:t>
            </a:r>
          </a:p>
          <a:p>
            <a:pPr marL="0" indent="0">
              <a:buNone/>
            </a:pPr>
            <a:r>
              <a:rPr lang="sv-SE" b="1" dirty="0">
                <a:latin typeface="Calibri" panose="020F0502020204030204" pitchFamily="34" charset="0"/>
              </a:rPr>
              <a:t>2019</a:t>
            </a:r>
          </a:p>
          <a:p>
            <a:r>
              <a:rPr lang="sv-SE" sz="2000" dirty="0">
                <a:ea typeface="Arial" charset="0"/>
                <a:cs typeface="Arial" charset="0"/>
              </a:rPr>
              <a:t>Kommunen ska utreda ”bostad först”. </a:t>
            </a:r>
          </a:p>
          <a:p>
            <a:pPr marL="0" indent="0">
              <a:buNone/>
            </a:pPr>
            <a:endParaRPr lang="sv-SE" dirty="0">
              <a:latin typeface="Calibri" panose="020F0502020204030204" pitchFamily="34" charset="0"/>
            </a:endParaRPr>
          </a:p>
          <a:p>
            <a:pPr marL="0" indent="0">
              <a:buNone/>
            </a:pPr>
            <a:endParaRPr lang="sv-SE" b="1"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text&#10;&#10;Automatiskt genererad beskrivning">
            <a:extLst>
              <a:ext uri="{FF2B5EF4-FFF2-40B4-BE49-F238E27FC236}">
                <a16:creationId xmlns:a16="http://schemas.microsoft.com/office/drawing/2014/main" id="{C9DDEF5F-5370-5B25-7436-8AFBFD81D0D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4018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hylla, bok, bibliotek&#10;&#10;Automatiskt genererad beskrivning">
            <a:extLst>
              <a:ext uri="{FF2B5EF4-FFF2-40B4-BE49-F238E27FC236}">
                <a16:creationId xmlns:a16="http://schemas.microsoft.com/office/drawing/2014/main" id="{18D9E4E3-DA32-A7B2-47BA-0F793424871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8E67B584-CBC2-C76C-6CF2-81B35D07AB42}"/>
              </a:ext>
            </a:extLst>
          </p:cNvPr>
          <p:cNvSpPr>
            <a:spLocks noGrp="1"/>
          </p:cNvSpPr>
          <p:nvPr>
            <p:ph type="body" sz="quarter" idx="16"/>
          </p:nvPr>
        </p:nvSpPr>
        <p:spPr/>
        <p:txBody>
          <a:bodyPr/>
          <a:lstStyle/>
          <a:p>
            <a:endParaRPr lang="sv-SE"/>
          </a:p>
        </p:txBody>
      </p:sp>
      <p:sp>
        <p:nvSpPr>
          <p:cNvPr id="3" name="Rubrik 2">
            <a:extLst>
              <a:ext uri="{FF2B5EF4-FFF2-40B4-BE49-F238E27FC236}">
                <a16:creationId xmlns:a16="http://schemas.microsoft.com/office/drawing/2014/main" id="{B784C4D2-9523-1F68-472E-CDFC02FF42DD}"/>
              </a:ext>
            </a:extLst>
          </p:cNvPr>
          <p:cNvSpPr>
            <a:spLocks noGrp="1"/>
          </p:cNvSpPr>
          <p:nvPr>
            <p:ph type="title"/>
          </p:nvPr>
        </p:nvSpPr>
        <p:spPr/>
        <p:txBody>
          <a:bodyPr/>
          <a:lstStyle/>
          <a:p>
            <a:r>
              <a:rPr lang="sv-SE" sz="5500" dirty="0"/>
              <a:t>EXTRAMATERIAL</a:t>
            </a:r>
          </a:p>
        </p:txBody>
      </p:sp>
      <p:sp>
        <p:nvSpPr>
          <p:cNvPr id="5" name="Platshållare för text 4">
            <a:extLst>
              <a:ext uri="{FF2B5EF4-FFF2-40B4-BE49-F238E27FC236}">
                <a16:creationId xmlns:a16="http://schemas.microsoft.com/office/drawing/2014/main" id="{3D0BF3F1-3B52-13D5-238A-D9C663B63177}"/>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93342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ANDRA PROJEKT/AKTIVITETER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23103"/>
            <a:ext cx="5118100" cy="2744323"/>
          </a:xfrm>
        </p:spPr>
        <p:txBody>
          <a:bodyPr>
            <a:normAutofit lnSpcReduction="10000"/>
          </a:bodyPr>
          <a:lstStyle/>
          <a:p>
            <a:pPr>
              <a:tabLst>
                <a:tab pos="214313" algn="l"/>
              </a:tabLst>
            </a:pPr>
            <a:r>
              <a:rPr lang="sv-SE" dirty="0">
                <a:ea typeface="Arial" charset="0"/>
                <a:cs typeface="Arial" charset="0"/>
              </a:rPr>
              <a:t>Konferenser</a:t>
            </a:r>
          </a:p>
          <a:p>
            <a:pPr>
              <a:tabLst>
                <a:tab pos="214313" algn="l"/>
              </a:tabLst>
            </a:pPr>
            <a:r>
              <a:rPr lang="sv-SE" dirty="0">
                <a:ea typeface="Arial" charset="0"/>
                <a:cs typeface="Arial" charset="0"/>
              </a:rPr>
              <a:t>Självhjälpsgrupper i privatekonomi</a:t>
            </a:r>
          </a:p>
          <a:p>
            <a:pPr>
              <a:tabLst>
                <a:tab pos="214313" algn="l"/>
              </a:tabLst>
            </a:pPr>
            <a:r>
              <a:rPr lang="sv-SE" dirty="0">
                <a:ea typeface="Arial" charset="0"/>
                <a:cs typeface="Arial" charset="0"/>
              </a:rPr>
              <a:t>Seminarium</a:t>
            </a:r>
          </a:p>
          <a:p>
            <a:pPr>
              <a:tabLst>
                <a:tab pos="214313" algn="l"/>
              </a:tabLst>
            </a:pPr>
            <a:r>
              <a:rPr lang="sv-SE" dirty="0">
                <a:ea typeface="Arial" charset="0"/>
                <a:cs typeface="Arial" charset="0"/>
              </a:rPr>
              <a:t>Föreläsningar om grundläggande privatekonomi</a:t>
            </a:r>
          </a:p>
          <a:p>
            <a:pPr>
              <a:tabLst>
                <a:tab pos="214313" algn="l"/>
              </a:tabLst>
            </a:pPr>
            <a:r>
              <a:rPr lang="sv-SE" dirty="0">
                <a:ea typeface="Arial" charset="0"/>
                <a:cs typeface="Arial" charset="0"/>
              </a:rPr>
              <a:t>Tillfälliga mötesplatser/minimässor</a:t>
            </a:r>
          </a:p>
          <a:p>
            <a:pPr>
              <a:tabLst>
                <a:tab pos="214313" algn="l"/>
              </a:tabLst>
            </a:pPr>
            <a:r>
              <a:rPr lang="sv-SE" dirty="0">
                <a:ea typeface="Arial" charset="0"/>
                <a:cs typeface="Arial" charset="0"/>
              </a:rPr>
              <a:t>Besök i gymnasieskolor - ”Vem kan hjälpa mig?”</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11" name="Platshållare för bild 10" descr="En bild som visar person&#10;&#10;Automatiskt genererad beskrivning">
            <a:extLst>
              <a:ext uri="{FF2B5EF4-FFF2-40B4-BE49-F238E27FC236}">
                <a16:creationId xmlns:a16="http://schemas.microsoft.com/office/drawing/2014/main" id="{B7336B81-BB48-DD65-FF90-F66837C83BF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2465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ORGANISATION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23103"/>
            <a:ext cx="5118100" cy="2744323"/>
          </a:xfrm>
        </p:spPr>
        <p:txBody>
          <a:bodyPr>
            <a:normAutofit/>
          </a:bodyPr>
          <a:lstStyle/>
          <a:p>
            <a:pPr>
              <a:tabLst>
                <a:tab pos="214313" algn="l"/>
              </a:tabLst>
            </a:pPr>
            <a:r>
              <a:rPr lang="sv-SE" dirty="0">
                <a:ea typeface="Arial" charset="0"/>
                <a:cs typeface="Arial" charset="0"/>
              </a:rPr>
              <a:t>Styrgrupp </a:t>
            </a:r>
          </a:p>
          <a:p>
            <a:pPr>
              <a:tabLst>
                <a:tab pos="214313" algn="l"/>
              </a:tabLst>
            </a:pPr>
            <a:r>
              <a:rPr lang="sv-SE" dirty="0">
                <a:ea typeface="Arial" charset="0"/>
                <a:cs typeface="Arial" charset="0"/>
              </a:rPr>
              <a:t>Samverkansgrupp (aktörer och observatörer)</a:t>
            </a:r>
          </a:p>
          <a:p>
            <a:pPr>
              <a:tabLst>
                <a:tab pos="214313" algn="l"/>
              </a:tabLst>
            </a:pPr>
            <a:r>
              <a:rPr lang="sv-SE" dirty="0">
                <a:ea typeface="Arial" charset="0"/>
                <a:cs typeface="Arial" charset="0"/>
              </a:rPr>
              <a:t>Huvudman</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a:extLst>
              <a:ext uri="{FF2B5EF4-FFF2-40B4-BE49-F238E27FC236}">
                <a16:creationId xmlns:a16="http://schemas.microsoft.com/office/drawing/2014/main" id="{3C6CD99C-3BAF-55B8-CECE-0CBEF1BC2D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790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057"/>
          </a:xfrm>
        </p:spPr>
        <p:txBody>
          <a:bodyPr/>
          <a:lstStyle/>
          <a:p>
            <a:r>
              <a:rPr lang="sv-SE" dirty="0"/>
              <a:t>AKTUELLT JUST NU</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61982"/>
            <a:ext cx="5118100" cy="1946230"/>
          </a:xfrm>
        </p:spPr>
        <p:txBody>
          <a:bodyPr>
            <a:normAutofit/>
          </a:bodyPr>
          <a:lstStyle/>
          <a:p>
            <a:r>
              <a:rPr lang="sv-SE" dirty="0">
                <a:latin typeface="Calibri" panose="020F0502020204030204" pitchFamily="34" charset="0"/>
              </a:rPr>
              <a:t>Jobba för att uppnå vår vision</a:t>
            </a:r>
          </a:p>
          <a:p>
            <a:r>
              <a:rPr lang="sv-SE" dirty="0">
                <a:latin typeface="Calibri" panose="020F0502020204030204" pitchFamily="34" charset="0"/>
              </a:rPr>
              <a:t>Bostad först, i liten skala. </a:t>
            </a:r>
          </a:p>
          <a:p>
            <a:r>
              <a:rPr lang="sv-SE" dirty="0">
                <a:latin typeface="Calibri" panose="020F0502020204030204" pitchFamily="34" charset="0"/>
              </a:rPr>
              <a:t>Ansöka om ekonomiskt stöd för vidareutvecklande av EKC.</a:t>
            </a:r>
          </a:p>
          <a:p>
            <a:pPr marL="0" indent="0">
              <a:buNone/>
            </a:pPr>
            <a:endParaRPr lang="sv-SE" b="1"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person&#10;&#10;Automatiskt genererad beskrivning">
            <a:extLst>
              <a:ext uri="{FF2B5EF4-FFF2-40B4-BE49-F238E27FC236}">
                <a16:creationId xmlns:a16="http://schemas.microsoft.com/office/drawing/2014/main" id="{F9F27841-C44F-93AD-1FC7-CB5942D44DA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164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a:t>MÖTESSTRUKTUR EXEMPEL</a:t>
            </a:r>
            <a:endParaRPr lang="sv-SE" dirty="0"/>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415239"/>
            <a:ext cx="5118100" cy="4351338"/>
          </a:xfrm>
        </p:spPr>
        <p:txBody>
          <a:bodyPr/>
          <a:lstStyle/>
          <a:p>
            <a:pPr marL="457200" indent="-457200">
              <a:buFont typeface="+mj-lt"/>
              <a:buAutoNum type="arabicPeriod" startAt="7"/>
            </a:pPr>
            <a:r>
              <a:rPr lang="sv-SE" dirty="0">
                <a:latin typeface="Calibri" panose="020F0502020204030204" pitchFamily="34" charset="0"/>
              </a:rPr>
              <a:t>Gäster kommande möten</a:t>
            </a:r>
            <a:endParaRPr lang="sv-SE" sz="2800" dirty="0"/>
          </a:p>
          <a:p>
            <a:pPr marL="457200" indent="-457200">
              <a:buFont typeface="+mj-lt"/>
              <a:buAutoNum type="arabicPeriod" startAt="7"/>
            </a:pPr>
            <a:r>
              <a:rPr lang="sv-SE" dirty="0"/>
              <a:t>Nyheter från aktörerna</a:t>
            </a:r>
          </a:p>
          <a:p>
            <a:pPr marL="457200" indent="-457200">
              <a:buFont typeface="+mj-lt"/>
              <a:buAutoNum type="arabicPeriod" startAt="7"/>
            </a:pPr>
            <a:r>
              <a:rPr lang="sv-SE" dirty="0"/>
              <a:t>Redovisning av ”läxan” (Vad skulle vi använda ett ekonomiskt bidrag till?)</a:t>
            </a:r>
          </a:p>
          <a:p>
            <a:pPr marL="457200" indent="-457200">
              <a:buFont typeface="+mj-lt"/>
              <a:buAutoNum type="arabicPeriod" startAt="7"/>
            </a:pPr>
            <a:r>
              <a:rPr lang="sv-SE" dirty="0"/>
              <a:t>Övriga frågor</a:t>
            </a:r>
          </a:p>
          <a:p>
            <a:pPr marL="457200" indent="-457200">
              <a:buFont typeface="+mj-lt"/>
              <a:buAutoNum type="arabicPeriod" startAt="7"/>
            </a:pPr>
            <a:r>
              <a:rPr lang="sv-SE" dirty="0"/>
              <a:t>Avslutning </a:t>
            </a:r>
          </a:p>
          <a:p>
            <a:pPr marL="457200" indent="-457200">
              <a:buFont typeface="+mj-lt"/>
              <a:buAutoNum type="arabicPeriod" startAt="7"/>
            </a:pPr>
            <a:endParaRPr lang="sv-SE" dirty="0"/>
          </a:p>
          <a:p>
            <a:pPr marL="0" indent="0">
              <a:buNone/>
            </a:pPr>
            <a:r>
              <a:rPr lang="sv-SE" b="1" dirty="0"/>
              <a:t>Mötesdatum hösten 2024:</a:t>
            </a:r>
          </a:p>
          <a:p>
            <a:pPr marL="0" indent="0">
              <a:buNone/>
            </a:pPr>
            <a:r>
              <a:rPr lang="sv-SE" b="1" dirty="0"/>
              <a:t>22 feb, 21 mars, 18 april,  16 maj och 13 juni                                   </a:t>
            </a: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415239"/>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latin typeface="Calibri" panose="020F0502020204030204" pitchFamily="34" charset="0"/>
              </a:rPr>
              <a:t>Samtalspunkter vid EKC-sammanträde </a:t>
            </a:r>
          </a:p>
          <a:p>
            <a:pPr marL="0" indent="0">
              <a:buNone/>
            </a:pPr>
            <a:r>
              <a:rPr lang="sv-SE" sz="2000" dirty="0">
                <a:latin typeface="Calibri" panose="020F0502020204030204" pitchFamily="34" charset="0"/>
              </a:rPr>
              <a:t>Tid:  Torsdag den 25 januari 2024</a:t>
            </a:r>
          </a:p>
          <a:p>
            <a:pPr marL="0" indent="0">
              <a:buNone/>
            </a:pPr>
            <a:r>
              <a:rPr lang="sv-SE" sz="2000" dirty="0">
                <a:latin typeface="Calibri" panose="020F0502020204030204" pitchFamily="34" charset="0"/>
              </a:rPr>
              <a:t>Plats: Kyrkans Hus</a:t>
            </a:r>
          </a:p>
          <a:p>
            <a:pPr marL="0" indent="0">
              <a:buNone/>
            </a:pPr>
            <a:endParaRPr lang="sv-SE" sz="2000" dirty="0">
              <a:latin typeface="Calibri" panose="020F0502020204030204" pitchFamily="34" charset="0"/>
            </a:endParaRPr>
          </a:p>
          <a:p>
            <a:pPr marL="457200" indent="-457200">
              <a:buFont typeface="+mj-lt"/>
              <a:buAutoNum type="arabicPeriod"/>
            </a:pPr>
            <a:r>
              <a:rPr lang="sv-SE" sz="2000" dirty="0">
                <a:latin typeface="Calibri" panose="020F0502020204030204" pitchFamily="34" charset="0"/>
              </a:rPr>
              <a:t>Välkommen</a:t>
            </a:r>
          </a:p>
          <a:p>
            <a:pPr marL="457200" indent="-457200">
              <a:buFont typeface="+mj-lt"/>
              <a:buAutoNum type="arabicPeriod"/>
            </a:pPr>
            <a:r>
              <a:rPr lang="sv-SE" sz="2000" dirty="0">
                <a:latin typeface="Calibri" panose="020F0502020204030204" pitchFamily="34" charset="0"/>
              </a:rPr>
              <a:t>Sekreterare </a:t>
            </a:r>
          </a:p>
          <a:p>
            <a:pPr marL="457200" indent="-457200">
              <a:buFont typeface="+mj-lt"/>
              <a:buAutoNum type="arabicPeriod"/>
            </a:pPr>
            <a:r>
              <a:rPr lang="sv-SE" sz="2000" dirty="0">
                <a:latin typeface="Calibri" panose="020F0502020204030204" pitchFamily="34" charset="0"/>
              </a:rPr>
              <a:t>Dagordning</a:t>
            </a:r>
          </a:p>
          <a:p>
            <a:pPr marL="457200" indent="-457200">
              <a:buFont typeface="+mj-lt"/>
              <a:buAutoNum type="arabicPeriod"/>
            </a:pPr>
            <a:r>
              <a:rPr lang="sv-SE" sz="2000" dirty="0">
                <a:latin typeface="Calibri" panose="020F0502020204030204" pitchFamily="34" charset="0"/>
              </a:rPr>
              <a:t>Föregående möte</a:t>
            </a:r>
          </a:p>
          <a:p>
            <a:pPr marL="457200" indent="-457200">
              <a:buFont typeface="+mj-lt"/>
              <a:buAutoNum type="arabicPeriod"/>
            </a:pPr>
            <a:r>
              <a:rPr lang="sv-SE" sz="2000" dirty="0"/>
              <a:t>Deltagare</a:t>
            </a:r>
          </a:p>
          <a:p>
            <a:pPr marL="457200" indent="-457200">
              <a:buFont typeface="+mj-lt"/>
              <a:buAutoNum type="arabicPeriod"/>
            </a:pPr>
            <a:r>
              <a:rPr lang="sv-SE" sz="2000" dirty="0">
                <a:latin typeface="Calibri" panose="020F0502020204030204" pitchFamily="34" charset="0"/>
              </a:rPr>
              <a:t>Dagens gäst, Boendeenheten Gävle kommun</a:t>
            </a:r>
          </a:p>
        </p:txBody>
      </p:sp>
    </p:spTree>
    <p:extLst>
      <p:ext uri="{BB962C8B-B14F-4D97-AF65-F5344CB8AC3E}">
        <p14:creationId xmlns:p14="http://schemas.microsoft.com/office/powerpoint/2010/main" val="200792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Anette Wieser</a:t>
            </a:r>
            <a:br>
              <a:rPr lang="sv-SE" sz="1800" dirty="0"/>
            </a:br>
            <a:r>
              <a:rPr lang="nb-NO" sz="1800" dirty="0">
                <a:ea typeface="Arial" charset="0"/>
                <a:cs typeface="Arial" charset="0"/>
                <a:hlinkClick r:id="rId3">
                  <a:extLst>
                    <a:ext uri="{A12FA001-AC4F-418D-AE19-62706E023703}">
                      <ahyp:hlinkClr xmlns:ahyp="http://schemas.microsoft.com/office/drawing/2018/hyperlinkcolor" val="tx"/>
                    </a:ext>
                  </a:extLst>
                </a:hlinkClick>
              </a:rPr>
              <a:t>anette.wieser@diakoniforeningen.se</a:t>
            </a:r>
            <a:br>
              <a:rPr lang="nb-NO" sz="1800" dirty="0">
                <a:ea typeface="Arial" charset="0"/>
                <a:cs typeface="Arial" charset="0"/>
              </a:rPr>
            </a:br>
            <a:r>
              <a:rPr lang="nb-NO" sz="1800" dirty="0">
                <a:ea typeface="Arial" charset="0"/>
                <a:cs typeface="Arial" charset="0"/>
              </a:rPr>
              <a:t>www.ekcgavle.se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159975-6E84-1858-ABAC-7E7102645A4F}"/>
              </a:ext>
            </a:extLst>
          </p:cNvPr>
          <p:cNvSpPr>
            <a:spLocks noGrp="1"/>
          </p:cNvSpPr>
          <p:nvPr>
            <p:ph type="title"/>
          </p:nvPr>
        </p:nvSpPr>
        <p:spPr/>
        <p:txBody>
          <a:bodyPr/>
          <a:lstStyle/>
          <a:p>
            <a:r>
              <a:rPr lang="sv-SE" dirty="0"/>
              <a:t>SYFTET MED FÖRELÄSNINGEN I DAG</a:t>
            </a:r>
          </a:p>
        </p:txBody>
      </p:sp>
      <p:sp>
        <p:nvSpPr>
          <p:cNvPr id="3" name="Platshållare för innehåll 2">
            <a:extLst>
              <a:ext uri="{FF2B5EF4-FFF2-40B4-BE49-F238E27FC236}">
                <a16:creationId xmlns:a16="http://schemas.microsoft.com/office/drawing/2014/main" id="{CEDE5B41-1D01-E7FB-A6C5-4118724E79F7}"/>
              </a:ext>
            </a:extLst>
          </p:cNvPr>
          <p:cNvSpPr>
            <a:spLocks noGrp="1"/>
          </p:cNvSpPr>
          <p:nvPr>
            <p:ph idx="1"/>
          </p:nvPr>
        </p:nvSpPr>
        <p:spPr>
          <a:xfrm>
            <a:off x="652877" y="1339731"/>
            <a:ext cx="5118100" cy="4351338"/>
          </a:xfrm>
        </p:spPr>
        <p:txBody>
          <a:bodyPr/>
          <a:lstStyle/>
          <a:p>
            <a:r>
              <a:rPr lang="sv-SE" dirty="0"/>
              <a:t>Underlätta ert arbete. </a:t>
            </a:r>
          </a:p>
          <a:p>
            <a:r>
              <a:rPr lang="sv-SE" dirty="0"/>
              <a:t>Bidra till skapande av fler nätverk så att fler människor med socioekonomiska problem får den hjälp de behöver inom rimlig tid.</a:t>
            </a:r>
          </a:p>
          <a:p>
            <a:pPr marL="0" indent="0">
              <a:buNone/>
            </a:pPr>
            <a:endParaRPr lang="sv-SE" dirty="0"/>
          </a:p>
          <a:p>
            <a:endParaRPr lang="sv-SE" dirty="0"/>
          </a:p>
        </p:txBody>
      </p:sp>
      <p:pic>
        <p:nvPicPr>
          <p:cNvPr id="9" name="Platshållare för innehåll 8" descr="Barn med hel fyllning">
            <a:extLst>
              <a:ext uri="{FF2B5EF4-FFF2-40B4-BE49-F238E27FC236}">
                <a16:creationId xmlns:a16="http://schemas.microsoft.com/office/drawing/2014/main" id="{85541C28-504E-1642-66CC-09E121FC3E03}"/>
              </a:ext>
            </a:extLst>
          </p:cNvPr>
          <p:cNvPicPr>
            <a:picLocks noGrp="1" noChangeAspect="1"/>
          </p:cNvPicPr>
          <p:nvPr>
            <p:ph idx="10"/>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9130780" y="2788608"/>
            <a:ext cx="708354" cy="726792"/>
          </a:xfrm>
        </p:spPr>
      </p:pic>
      <p:sp>
        <p:nvSpPr>
          <p:cNvPr id="5" name="Platshållare för text 4">
            <a:extLst>
              <a:ext uri="{FF2B5EF4-FFF2-40B4-BE49-F238E27FC236}">
                <a16:creationId xmlns:a16="http://schemas.microsoft.com/office/drawing/2014/main" id="{8AAB4423-BC37-EA04-5CB4-2450CB252768}"/>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pic>
        <p:nvPicPr>
          <p:cNvPr id="12" name="Bild 11" descr="Familj med pojke med hel fyllning">
            <a:extLst>
              <a:ext uri="{FF2B5EF4-FFF2-40B4-BE49-F238E27FC236}">
                <a16:creationId xmlns:a16="http://schemas.microsoft.com/office/drawing/2014/main" id="{3597F0B3-0339-1B34-8915-957DC3BFA69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07108" y="3695147"/>
            <a:ext cx="726792" cy="726792"/>
          </a:xfrm>
          <a:prstGeom prst="rect">
            <a:avLst/>
          </a:prstGeom>
        </p:spPr>
      </p:pic>
      <p:pic>
        <p:nvPicPr>
          <p:cNvPr id="14" name="Bild 13" descr="Familj med två barn med hel fyllning">
            <a:extLst>
              <a:ext uri="{FF2B5EF4-FFF2-40B4-BE49-F238E27FC236}">
                <a16:creationId xmlns:a16="http://schemas.microsoft.com/office/drawing/2014/main" id="{292F1A63-F095-A1EB-8B5D-C4970759485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80316" y="2378088"/>
            <a:ext cx="876792" cy="876792"/>
          </a:xfrm>
          <a:prstGeom prst="rect">
            <a:avLst/>
          </a:prstGeom>
        </p:spPr>
      </p:pic>
      <p:pic>
        <p:nvPicPr>
          <p:cNvPr id="16" name="Bild 15" descr="Grupp med hel fyllning">
            <a:extLst>
              <a:ext uri="{FF2B5EF4-FFF2-40B4-BE49-F238E27FC236}">
                <a16:creationId xmlns:a16="http://schemas.microsoft.com/office/drawing/2014/main" id="{59E71EE2-E2CE-DEEB-5EB7-5DF04EC5C2B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99394" y="1513094"/>
            <a:ext cx="855034" cy="855034"/>
          </a:xfrm>
          <a:prstGeom prst="rect">
            <a:avLst/>
          </a:prstGeom>
        </p:spPr>
      </p:pic>
      <p:pic>
        <p:nvPicPr>
          <p:cNvPr id="18" name="Bild 17" descr="Grupp med kvinnor med hel fyllning">
            <a:extLst>
              <a:ext uri="{FF2B5EF4-FFF2-40B4-BE49-F238E27FC236}">
                <a16:creationId xmlns:a16="http://schemas.microsoft.com/office/drawing/2014/main" id="{3E8953E0-1105-2F59-51BE-6220D135F4D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53524" y="3834996"/>
            <a:ext cx="726792" cy="726792"/>
          </a:xfrm>
          <a:prstGeom prst="rect">
            <a:avLst/>
          </a:prstGeom>
        </p:spPr>
      </p:pic>
      <p:pic>
        <p:nvPicPr>
          <p:cNvPr id="20" name="Bild 19" descr="Man med hel fyllning">
            <a:extLst>
              <a:ext uri="{FF2B5EF4-FFF2-40B4-BE49-F238E27FC236}">
                <a16:creationId xmlns:a16="http://schemas.microsoft.com/office/drawing/2014/main" id="{59CE3BF0-F478-13FB-87BE-417CBD58D75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604100" y="1766652"/>
            <a:ext cx="726792" cy="726792"/>
          </a:xfrm>
          <a:prstGeom prst="rect">
            <a:avLst/>
          </a:prstGeom>
        </p:spPr>
      </p:pic>
      <p:pic>
        <p:nvPicPr>
          <p:cNvPr id="22" name="Bild 21" descr="Man och kvinna med hel fyllning">
            <a:extLst>
              <a:ext uri="{FF2B5EF4-FFF2-40B4-BE49-F238E27FC236}">
                <a16:creationId xmlns:a16="http://schemas.microsoft.com/office/drawing/2014/main" id="{63E1CDD6-2113-0CA6-88E7-5BD1BE7ED55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993712" y="4304880"/>
            <a:ext cx="726792" cy="726792"/>
          </a:xfrm>
          <a:prstGeom prst="rect">
            <a:avLst/>
          </a:prstGeom>
        </p:spPr>
      </p:pic>
      <p:pic>
        <p:nvPicPr>
          <p:cNvPr id="24" name="Bild 23" descr="Man med barnvagn med hel fyllning">
            <a:extLst>
              <a:ext uri="{FF2B5EF4-FFF2-40B4-BE49-F238E27FC236}">
                <a16:creationId xmlns:a16="http://schemas.microsoft.com/office/drawing/2014/main" id="{D329AC9F-B44E-6E41-4237-7B72484577B6}"/>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flipH="1">
            <a:off x="8032810" y="2306626"/>
            <a:ext cx="769070" cy="726792"/>
          </a:xfrm>
          <a:prstGeom prst="rect">
            <a:avLst/>
          </a:prstGeom>
        </p:spPr>
      </p:pic>
      <p:pic>
        <p:nvPicPr>
          <p:cNvPr id="26" name="Bild 25" descr="Kvinna som byter på baby med hel fyllning">
            <a:extLst>
              <a:ext uri="{FF2B5EF4-FFF2-40B4-BE49-F238E27FC236}">
                <a16:creationId xmlns:a16="http://schemas.microsoft.com/office/drawing/2014/main" id="{B3345399-0ACA-0B70-2835-B72B2A5638D8}"/>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161336" y="5157244"/>
            <a:ext cx="726792" cy="726792"/>
          </a:xfrm>
          <a:prstGeom prst="rect">
            <a:avLst/>
          </a:prstGeom>
        </p:spPr>
      </p:pic>
      <p:pic>
        <p:nvPicPr>
          <p:cNvPr id="28" name="Bild 27" descr="Kvinna med baby med hel fyllning">
            <a:extLst>
              <a:ext uri="{FF2B5EF4-FFF2-40B4-BE49-F238E27FC236}">
                <a16:creationId xmlns:a16="http://schemas.microsoft.com/office/drawing/2014/main" id="{C777A5E3-87E8-A14E-08A2-A5B1D4E47711}"/>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flipH="1">
            <a:off x="7357108" y="2968355"/>
            <a:ext cx="726792" cy="726792"/>
          </a:xfrm>
          <a:prstGeom prst="rect">
            <a:avLst/>
          </a:prstGeom>
        </p:spPr>
      </p:pic>
      <p:pic>
        <p:nvPicPr>
          <p:cNvPr id="30" name="Bild 29" descr="Kvinna med barn med hel fyllning">
            <a:extLst>
              <a:ext uri="{FF2B5EF4-FFF2-40B4-BE49-F238E27FC236}">
                <a16:creationId xmlns:a16="http://schemas.microsoft.com/office/drawing/2014/main" id="{B692FCCB-22AA-5EE0-996F-F5E103606D23}"/>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8075088" y="3584344"/>
            <a:ext cx="726792" cy="726792"/>
          </a:xfrm>
          <a:prstGeom prst="rect">
            <a:avLst/>
          </a:prstGeom>
        </p:spPr>
      </p:pic>
      <p:pic>
        <p:nvPicPr>
          <p:cNvPr id="32" name="Bild 31" descr="Mamma med barnvagn med hel fyllning">
            <a:extLst>
              <a:ext uri="{FF2B5EF4-FFF2-40B4-BE49-F238E27FC236}">
                <a16:creationId xmlns:a16="http://schemas.microsoft.com/office/drawing/2014/main" id="{ED23A380-A121-669B-2379-F2046511D435}"/>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7916920" y="5281678"/>
            <a:ext cx="726792" cy="726792"/>
          </a:xfrm>
          <a:prstGeom prst="rect">
            <a:avLst/>
          </a:prstGeom>
        </p:spPr>
      </p:pic>
      <p:pic>
        <p:nvPicPr>
          <p:cNvPr id="34" name="Bild 33" descr="Kvinna med käpp med hel fyllning">
            <a:extLst>
              <a:ext uri="{FF2B5EF4-FFF2-40B4-BE49-F238E27FC236}">
                <a16:creationId xmlns:a16="http://schemas.microsoft.com/office/drawing/2014/main" id="{3E456082-7C34-4DAB-35F4-81CDEDC2FD33}"/>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6480316" y="5281678"/>
            <a:ext cx="726792" cy="726792"/>
          </a:xfrm>
          <a:prstGeom prst="rect">
            <a:avLst/>
          </a:prstGeom>
        </p:spPr>
      </p:pic>
      <p:pic>
        <p:nvPicPr>
          <p:cNvPr id="36" name="Bild 35" descr="Man med baby med hel fyllning">
            <a:extLst>
              <a:ext uri="{FF2B5EF4-FFF2-40B4-BE49-F238E27FC236}">
                <a16:creationId xmlns:a16="http://schemas.microsoft.com/office/drawing/2014/main" id="{A03ACF82-79C1-538B-0BD3-775B48931F18}"/>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973816" y="3023004"/>
            <a:ext cx="726792" cy="726792"/>
          </a:xfrm>
          <a:prstGeom prst="rect">
            <a:avLst/>
          </a:prstGeom>
        </p:spPr>
      </p:pic>
      <p:pic>
        <p:nvPicPr>
          <p:cNvPr id="38" name="Bild 37" descr="Man med käpp med hel fyllning">
            <a:extLst>
              <a:ext uri="{FF2B5EF4-FFF2-40B4-BE49-F238E27FC236}">
                <a16:creationId xmlns:a16="http://schemas.microsoft.com/office/drawing/2014/main" id="{F00A86F8-7316-B564-CDD5-CEBE90839258}"/>
              </a:ext>
            </a:extLst>
          </p:cNvPr>
          <p:cNvPicPr>
            <a:picLocks noChangeAspect="1"/>
          </p:cNvPicPr>
          <p:nvPr/>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flipH="1">
            <a:off x="8352324" y="4420808"/>
            <a:ext cx="809012" cy="726792"/>
          </a:xfrm>
          <a:prstGeom prst="rect">
            <a:avLst/>
          </a:prstGeom>
        </p:spPr>
      </p:pic>
      <p:pic>
        <p:nvPicPr>
          <p:cNvPr id="40" name="Bild 39" descr="Gravid kvinna med hel fyllning">
            <a:extLst>
              <a:ext uri="{FF2B5EF4-FFF2-40B4-BE49-F238E27FC236}">
                <a16:creationId xmlns:a16="http://schemas.microsoft.com/office/drawing/2014/main" id="{82D27DB8-DF70-6AFA-CB46-A037F1344F91}"/>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7559324" y="1453626"/>
            <a:ext cx="726792" cy="726792"/>
          </a:xfrm>
          <a:prstGeom prst="rect">
            <a:avLst/>
          </a:prstGeom>
        </p:spPr>
      </p:pic>
      <p:pic>
        <p:nvPicPr>
          <p:cNvPr id="6" name="Bild 5" descr="Universell åtkomst med hel fyllning">
            <a:extLst>
              <a:ext uri="{FF2B5EF4-FFF2-40B4-BE49-F238E27FC236}">
                <a16:creationId xmlns:a16="http://schemas.microsoft.com/office/drawing/2014/main" id="{CD2248E8-1DA8-8D73-9CAA-38F536BAEAA2}"/>
              </a:ext>
            </a:extLst>
          </p:cNvPr>
          <p:cNvPicPr>
            <a:picLocks noChangeAspect="1"/>
          </p:cNvPicPr>
          <p:nvPr/>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9974768" y="4606240"/>
            <a:ext cx="914400" cy="914400"/>
          </a:xfrm>
          <a:prstGeom prst="rect">
            <a:avLst/>
          </a:prstGeom>
        </p:spPr>
      </p:pic>
      <p:pic>
        <p:nvPicPr>
          <p:cNvPr id="39" name="Bild 38" descr="Baby med hel fyllning">
            <a:extLst>
              <a:ext uri="{FF2B5EF4-FFF2-40B4-BE49-F238E27FC236}">
                <a16:creationId xmlns:a16="http://schemas.microsoft.com/office/drawing/2014/main" id="{82F0D99A-EFE3-312D-ECFC-0D9AA35A800E}"/>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6784335" y="3438840"/>
            <a:ext cx="512614" cy="512614"/>
          </a:xfrm>
          <a:prstGeom prst="rect">
            <a:avLst/>
          </a:prstGeom>
        </p:spPr>
      </p:pic>
      <p:pic>
        <p:nvPicPr>
          <p:cNvPr id="42" name="Bild 41" descr="Baby som kryper med hel fyllning">
            <a:extLst>
              <a:ext uri="{FF2B5EF4-FFF2-40B4-BE49-F238E27FC236}">
                <a16:creationId xmlns:a16="http://schemas.microsoft.com/office/drawing/2014/main" id="{57C98BFA-162E-A1B3-2F08-3A2AA876F8E0}"/>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10444301" y="3825244"/>
            <a:ext cx="512614" cy="512614"/>
          </a:xfrm>
          <a:prstGeom prst="rect">
            <a:avLst/>
          </a:prstGeom>
        </p:spPr>
      </p:pic>
      <p:pic>
        <p:nvPicPr>
          <p:cNvPr id="44" name="Bild 43" descr="Dans med hel fyllning">
            <a:extLst>
              <a:ext uri="{FF2B5EF4-FFF2-40B4-BE49-F238E27FC236}">
                <a16:creationId xmlns:a16="http://schemas.microsoft.com/office/drawing/2014/main" id="{842B43AE-F6F3-D70C-3104-A5C88AF31E2F}"/>
              </a:ext>
            </a:extLst>
          </p:cNvPr>
          <p:cNvPicPr>
            <a:picLocks noChangeAspect="1"/>
          </p:cNvPicPr>
          <p:nvPr/>
        </p:nvPicPr>
        <p:blipFill>
          <a:blip r:embed="rId41">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5711685" y="4674296"/>
            <a:ext cx="855034" cy="855034"/>
          </a:xfrm>
          <a:prstGeom prst="rect">
            <a:avLst/>
          </a:prstGeom>
        </p:spPr>
      </p:pic>
      <p:pic>
        <p:nvPicPr>
          <p:cNvPr id="46" name="Bild 45" descr="Person i rullstol med hel fyllning">
            <a:extLst>
              <a:ext uri="{FF2B5EF4-FFF2-40B4-BE49-F238E27FC236}">
                <a16:creationId xmlns:a16="http://schemas.microsoft.com/office/drawing/2014/main" id="{A43CD574-F944-5624-8FE3-7F60B6E3D5A2}"/>
              </a:ext>
            </a:extLst>
          </p:cNvPr>
          <p:cNvPicPr>
            <a:picLocks noChangeAspect="1"/>
          </p:cNvPicPr>
          <p:nvPr/>
        </p:nvPicPr>
        <p:blipFill>
          <a:blip r:embed="rId43">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flipH="1">
            <a:off x="8661872" y="1762192"/>
            <a:ext cx="665486" cy="625484"/>
          </a:xfrm>
          <a:prstGeom prst="rect">
            <a:avLst/>
          </a:prstGeom>
        </p:spPr>
      </p:pic>
      <p:pic>
        <p:nvPicPr>
          <p:cNvPr id="52" name="Bild 51" descr="Kör med hel fyllning">
            <a:extLst>
              <a:ext uri="{FF2B5EF4-FFF2-40B4-BE49-F238E27FC236}">
                <a16:creationId xmlns:a16="http://schemas.microsoft.com/office/drawing/2014/main" id="{64BE69B1-DC70-FF10-CD21-7A4A28FAA590}"/>
              </a:ext>
            </a:extLst>
          </p:cNvPr>
          <p:cNvPicPr>
            <a:picLocks noChangeAspect="1"/>
          </p:cNvPicPr>
          <p:nvPr/>
        </p:nvPicPr>
        <p:blipFill>
          <a:blip r:embed="rId45">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flipH="1">
            <a:off x="7296949" y="5804964"/>
            <a:ext cx="715738" cy="726792"/>
          </a:xfrm>
          <a:prstGeom prst="rect">
            <a:avLst/>
          </a:prstGeom>
        </p:spPr>
      </p:pic>
      <p:pic>
        <p:nvPicPr>
          <p:cNvPr id="54" name="Bild 53" descr="Mitella med hel fyllning">
            <a:extLst>
              <a:ext uri="{FF2B5EF4-FFF2-40B4-BE49-F238E27FC236}">
                <a16:creationId xmlns:a16="http://schemas.microsoft.com/office/drawing/2014/main" id="{357EDC35-2180-0FF2-8924-53399A88E383}"/>
              </a:ext>
            </a:extLst>
          </p:cNvPr>
          <p:cNvPicPr>
            <a:picLocks noChangeAspect="1"/>
          </p:cNvPicPr>
          <p:nvPr/>
        </p:nvPicPr>
        <p:blipFill>
          <a:blip r:embed="rId47">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10302012" y="2166560"/>
            <a:ext cx="610455" cy="610455"/>
          </a:xfrm>
          <a:prstGeom prst="rect">
            <a:avLst/>
          </a:prstGeom>
        </p:spPr>
      </p:pic>
      <p:pic>
        <p:nvPicPr>
          <p:cNvPr id="56" name="Bild 55" descr="Hälsa och säkerhet med hel fyllning">
            <a:extLst>
              <a:ext uri="{FF2B5EF4-FFF2-40B4-BE49-F238E27FC236}">
                <a16:creationId xmlns:a16="http://schemas.microsoft.com/office/drawing/2014/main" id="{88395D58-E47C-110D-0E0F-F707F0469C65}"/>
              </a:ext>
            </a:extLst>
          </p:cNvPr>
          <p:cNvPicPr>
            <a:picLocks noChangeAspect="1"/>
          </p:cNvPicPr>
          <p:nvPr/>
        </p:nvPicPr>
        <p:blipFill>
          <a:blip r:embed="rId49">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10069914" y="5667280"/>
            <a:ext cx="646018" cy="646018"/>
          </a:xfrm>
          <a:prstGeom prst="rect">
            <a:avLst/>
          </a:prstGeom>
        </p:spPr>
      </p:pic>
    </p:spTree>
    <p:extLst>
      <p:ext uri="{BB962C8B-B14F-4D97-AF65-F5344CB8AC3E}">
        <p14:creationId xmlns:p14="http://schemas.microsoft.com/office/powerpoint/2010/main" val="302129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DIAKONIRÅDET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09585"/>
            <a:ext cx="5118100" cy="3286799"/>
          </a:xfrm>
        </p:spPr>
        <p:txBody>
          <a:bodyPr>
            <a:normAutofit/>
          </a:bodyPr>
          <a:lstStyle/>
          <a:p>
            <a:r>
              <a:rPr lang="sv-SE" dirty="0">
                <a:latin typeface="Calibri" panose="020F0502020204030204" pitchFamily="34" charset="0"/>
              </a:rPr>
              <a:t>Ideell förening bildad 1919</a:t>
            </a:r>
          </a:p>
          <a:p>
            <a:r>
              <a:rPr lang="sv-SE" dirty="0">
                <a:latin typeface="Calibri" panose="020F0502020204030204" pitchFamily="34" charset="0"/>
              </a:rPr>
              <a:t>Förvaltar testamenten och gåvor</a:t>
            </a:r>
          </a:p>
          <a:p>
            <a:r>
              <a:rPr lang="sv-SE" dirty="0">
                <a:latin typeface="Calibri" panose="020F0502020204030204" pitchFamily="34" charset="0"/>
              </a:rPr>
              <a:t>Tre heltidsanställda</a:t>
            </a:r>
          </a:p>
          <a:p>
            <a:r>
              <a:rPr lang="sv-SE" dirty="0">
                <a:latin typeface="Calibri" panose="020F0502020204030204" pitchFamily="34" charset="0"/>
              </a:rPr>
              <a:t>Ger ekonomiskt stöd till behövande gällande livets basbehov</a:t>
            </a:r>
          </a:p>
          <a:p>
            <a:r>
              <a:rPr lang="sv-SE" dirty="0">
                <a:latin typeface="Calibri" panose="020F0502020204030204" pitchFamily="34" charset="0"/>
              </a:rPr>
              <a:t>Utbildar besökarna i hushållsekonomi</a:t>
            </a:r>
          </a:p>
          <a:p>
            <a:r>
              <a:rPr lang="sv-SE" dirty="0">
                <a:latin typeface="Calibri" panose="020F0502020204030204" pitchFamily="34" charset="0"/>
              </a:rPr>
              <a:t>Öppen mottagning 3 dagar i veckan</a:t>
            </a:r>
          </a:p>
          <a:p>
            <a:endParaRPr lang="sv-SE" dirty="0"/>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golv&#10;&#10;Automatiskt genererad beskrivning">
            <a:extLst>
              <a:ext uri="{FF2B5EF4-FFF2-40B4-BE49-F238E27FC236}">
                <a16:creationId xmlns:a16="http://schemas.microsoft.com/office/drawing/2014/main" id="{69C30BB3-3183-4F53-1073-FC9D622D762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FA711870-B736-CD70-06E0-5B984311EDD8}"/>
              </a:ext>
            </a:extLst>
          </p:cNvPr>
          <p:cNvPicPr>
            <a:picLocks noGrp="1" noChangeAspect="1"/>
          </p:cNvPicPr>
          <p:nvPr>
            <p:ph type="pic" sz="quarter" idx="10"/>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4823" y="0"/>
            <a:ext cx="12192000" cy="6858000"/>
          </a:xfrm>
        </p:spPr>
      </p:pic>
      <p:sp>
        <p:nvSpPr>
          <p:cNvPr id="2" name="Rektangel 1">
            <a:extLst>
              <a:ext uri="{FF2B5EF4-FFF2-40B4-BE49-F238E27FC236}">
                <a16:creationId xmlns:a16="http://schemas.microsoft.com/office/drawing/2014/main" id="{420BC786-9BE8-D0C2-C3DB-7B264936B3AE}"/>
              </a:ext>
            </a:extLst>
          </p:cNvPr>
          <p:cNvSpPr/>
          <p:nvPr/>
        </p:nvSpPr>
        <p:spPr>
          <a:xfrm>
            <a:off x="-4826" y="0"/>
            <a:ext cx="12192000" cy="6858000"/>
          </a:xfrm>
          <a:prstGeom prst="rect">
            <a:avLst/>
          </a:prstGeom>
          <a:solidFill>
            <a:srgbClr val="00AEC7">
              <a:alpha val="7568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FDAF263C-0B9F-2EAA-8294-EA3E503EE41A}"/>
              </a:ext>
            </a:extLst>
          </p:cNvPr>
          <p:cNvSpPr>
            <a:spLocks noGrp="1"/>
          </p:cNvSpPr>
          <p:nvPr>
            <p:ph type="title"/>
          </p:nvPr>
        </p:nvSpPr>
        <p:spPr>
          <a:xfrm>
            <a:off x="1111167" y="2963964"/>
            <a:ext cx="9960015" cy="2388757"/>
          </a:xfrm>
        </p:spPr>
        <p:txBody>
          <a:bodyPr/>
          <a:lstStyle/>
          <a:p>
            <a:pPr>
              <a:lnSpc>
                <a:spcPct val="100000"/>
              </a:lnSpc>
            </a:pPr>
            <a:r>
              <a:rPr lang="sv-SE" sz="3500" dirty="0"/>
              <a:t>Vi är Gävles samlade aktörer som vill motverka fattigdom och social utestängning genom samverkan för påverkan, med människan i centrum.</a:t>
            </a:r>
          </a:p>
        </p:txBody>
      </p:sp>
      <p:sp>
        <p:nvSpPr>
          <p:cNvPr id="5" name="textruta 4">
            <a:extLst>
              <a:ext uri="{FF2B5EF4-FFF2-40B4-BE49-F238E27FC236}">
                <a16:creationId xmlns:a16="http://schemas.microsoft.com/office/drawing/2014/main" id="{C4DC6863-3501-0454-04A8-44EB029F5864}"/>
              </a:ext>
            </a:extLst>
          </p:cNvPr>
          <p:cNvSpPr txBox="1"/>
          <p:nvPr/>
        </p:nvSpPr>
        <p:spPr>
          <a:xfrm>
            <a:off x="2853563" y="1115150"/>
            <a:ext cx="6475224" cy="1631216"/>
          </a:xfrm>
          <a:prstGeom prst="rect">
            <a:avLst/>
          </a:prstGeom>
          <a:noFill/>
        </p:spPr>
        <p:txBody>
          <a:bodyPr wrap="square" rtlCol="0">
            <a:spAutoFit/>
          </a:bodyPr>
          <a:lstStyle/>
          <a:p>
            <a:pPr algn="ctr"/>
            <a:r>
              <a:rPr lang="sv-SE" sz="5000" b="1" dirty="0">
                <a:solidFill>
                  <a:schemeClr val="bg1"/>
                </a:solidFill>
              </a:rPr>
              <a:t>EKC/Ekonomiskt kunskapscenter</a:t>
            </a:r>
          </a:p>
        </p:txBody>
      </p:sp>
      <p:sp>
        <p:nvSpPr>
          <p:cNvPr id="4" name="Platshållare för text 3">
            <a:extLst>
              <a:ext uri="{FF2B5EF4-FFF2-40B4-BE49-F238E27FC236}">
                <a16:creationId xmlns:a16="http://schemas.microsoft.com/office/drawing/2014/main" id="{6F03D7D3-9ECA-02B7-BD54-39EBD3D0B835}"/>
              </a:ext>
            </a:extLst>
          </p:cNvPr>
          <p:cNvSpPr>
            <a:spLocks noGrp="1"/>
          </p:cNvSpPr>
          <p:nvPr>
            <p:ph type="body" sz="quarter" idx="15"/>
          </p:nvPr>
        </p:nvSpPr>
        <p:spPr>
          <a:xfrm>
            <a:off x="238351" y="5954048"/>
            <a:ext cx="440421" cy="687175"/>
          </a:xfrm>
        </p:spPr>
        <p:txBody>
          <a:bodyPr/>
          <a:lstStyle/>
          <a:p>
            <a:endParaRPr lang="sv-SE" dirty="0"/>
          </a:p>
        </p:txBody>
      </p:sp>
    </p:spTree>
    <p:extLst>
      <p:ext uri="{BB962C8B-B14F-4D97-AF65-F5344CB8AC3E}">
        <p14:creationId xmlns:p14="http://schemas.microsoft.com/office/powerpoint/2010/main" val="310344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ORDLISTA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2744323"/>
          </a:xfrm>
        </p:spPr>
        <p:txBody>
          <a:bodyPr>
            <a:normAutofit/>
          </a:bodyPr>
          <a:lstStyle/>
          <a:p>
            <a:pPr>
              <a:tabLst>
                <a:tab pos="214313" algn="l"/>
              </a:tabLst>
            </a:pPr>
            <a:r>
              <a:rPr lang="sv-SE" dirty="0">
                <a:ea typeface="Arial" charset="0"/>
                <a:cs typeface="Arial" charset="0"/>
              </a:rPr>
              <a:t>Nätverk = en grupp av personer med gemensamt intresse.</a:t>
            </a:r>
          </a:p>
          <a:p>
            <a:pPr>
              <a:tabLst>
                <a:tab pos="214313" algn="l"/>
              </a:tabLst>
            </a:pPr>
            <a:r>
              <a:rPr lang="sv-SE" dirty="0">
                <a:ea typeface="Arial" charset="0"/>
                <a:cs typeface="Arial" charset="0"/>
              </a:rPr>
              <a:t>Samverkan = ett organisatoriskt sätt att lösa uppgifter som den egna enheten inte klarar på egen hand.</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descr="En bild som visar skrivinstrument, stationär, blyertspenna, penna&#10;&#10;Automatiskt genererad beskrivning">
            <a:extLst>
              <a:ext uri="{FF2B5EF4-FFF2-40B4-BE49-F238E27FC236}">
                <a16:creationId xmlns:a16="http://schemas.microsoft.com/office/drawing/2014/main" id="{E1FF455A-7BFF-9C03-8B54-4B9340FE7E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422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933BB-29AD-9496-C49E-6228E0D8ACE7}"/>
              </a:ext>
            </a:extLst>
          </p:cNvPr>
          <p:cNvSpPr>
            <a:spLocks noGrp="1"/>
          </p:cNvSpPr>
          <p:nvPr>
            <p:ph type="title"/>
          </p:nvPr>
        </p:nvSpPr>
        <p:spPr/>
        <p:txBody>
          <a:bodyPr/>
          <a:lstStyle/>
          <a:p>
            <a:r>
              <a:rPr lang="sv-SE" dirty="0"/>
              <a:t>NÄTVERKETS AKTÖRER</a:t>
            </a:r>
          </a:p>
        </p:txBody>
      </p:sp>
      <p:sp>
        <p:nvSpPr>
          <p:cNvPr id="4" name="Platshållare för text 3">
            <a:extLst>
              <a:ext uri="{FF2B5EF4-FFF2-40B4-BE49-F238E27FC236}">
                <a16:creationId xmlns:a16="http://schemas.microsoft.com/office/drawing/2014/main" id="{01F282C7-933B-76B3-56F7-37C8FF93D4DD}"/>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grpSp>
        <p:nvGrpSpPr>
          <p:cNvPr id="5" name="Grupp 4">
            <a:extLst>
              <a:ext uri="{FF2B5EF4-FFF2-40B4-BE49-F238E27FC236}">
                <a16:creationId xmlns:a16="http://schemas.microsoft.com/office/drawing/2014/main" id="{EC074B22-474D-1F56-AB6C-C6C97C3609F9}"/>
              </a:ext>
            </a:extLst>
          </p:cNvPr>
          <p:cNvGrpSpPr/>
          <p:nvPr/>
        </p:nvGrpSpPr>
        <p:grpSpPr>
          <a:xfrm>
            <a:off x="5859238" y="1948726"/>
            <a:ext cx="5090549" cy="3449160"/>
            <a:chOff x="6217920" y="1834141"/>
            <a:chExt cx="5090549" cy="3449160"/>
          </a:xfrm>
        </p:grpSpPr>
        <p:sp>
          <p:nvSpPr>
            <p:cNvPr id="31" name="Rektangel: rundade hörn 30">
              <a:extLst>
                <a:ext uri="{FF2B5EF4-FFF2-40B4-BE49-F238E27FC236}">
                  <a16:creationId xmlns:a16="http://schemas.microsoft.com/office/drawing/2014/main" id="{F14BB501-E41F-10C6-7A83-7AEB644217A2}"/>
                </a:ext>
              </a:extLst>
            </p:cNvPr>
            <p:cNvSpPr/>
            <p:nvPr/>
          </p:nvSpPr>
          <p:spPr>
            <a:xfrm>
              <a:off x="6217920" y="1834141"/>
              <a:ext cx="1146048" cy="684746"/>
            </a:xfrm>
            <a:prstGeom prst="roundRect">
              <a:avLst/>
            </a:prstGeom>
            <a:effectLst>
              <a:outerShdw blurRad="50800" dist="38100" dir="13500000" algn="b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Familje-</a:t>
              </a:r>
              <a:br>
                <a:rPr lang="sv-SE" sz="1600" dirty="0">
                  <a:solidFill>
                    <a:schemeClr val="tx1"/>
                  </a:solidFill>
                </a:rPr>
              </a:br>
              <a:r>
                <a:rPr lang="sv-SE" sz="1600" dirty="0">
                  <a:solidFill>
                    <a:schemeClr val="tx1"/>
                  </a:solidFill>
                </a:rPr>
                <a:t>slanten</a:t>
              </a:r>
            </a:p>
          </p:txBody>
        </p:sp>
        <p:sp>
          <p:nvSpPr>
            <p:cNvPr id="36" name="Rektangel: rundade hörn 35">
              <a:extLst>
                <a:ext uri="{FF2B5EF4-FFF2-40B4-BE49-F238E27FC236}">
                  <a16:creationId xmlns:a16="http://schemas.microsoft.com/office/drawing/2014/main" id="{10CDCAFA-4E7B-CD41-7813-E5512A27205C}"/>
                </a:ext>
              </a:extLst>
            </p:cNvPr>
            <p:cNvSpPr/>
            <p:nvPr/>
          </p:nvSpPr>
          <p:spPr>
            <a:xfrm>
              <a:off x="7515335" y="1859662"/>
              <a:ext cx="1146048" cy="684746"/>
            </a:xfrm>
            <a:prstGeom prst="roundRect">
              <a:avLst/>
            </a:prstGeom>
            <a:effectLst>
              <a:outerShdw blurRad="50800" dist="38100" dir="16200000"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Diakoni-</a:t>
              </a:r>
            </a:p>
            <a:p>
              <a:pPr algn="ctr"/>
              <a:r>
                <a:rPr lang="sv-SE" sz="1600" dirty="0">
                  <a:solidFill>
                    <a:schemeClr val="tx1"/>
                  </a:solidFill>
                </a:rPr>
                <a:t>rådet</a:t>
              </a:r>
            </a:p>
          </p:txBody>
        </p:sp>
        <p:sp>
          <p:nvSpPr>
            <p:cNvPr id="37" name="Rektangel: rundade hörn 36">
              <a:extLst>
                <a:ext uri="{FF2B5EF4-FFF2-40B4-BE49-F238E27FC236}">
                  <a16:creationId xmlns:a16="http://schemas.microsoft.com/office/drawing/2014/main" id="{9289017C-4294-222F-665F-EC72BB87B1C5}"/>
                </a:ext>
              </a:extLst>
            </p:cNvPr>
            <p:cNvSpPr/>
            <p:nvPr/>
          </p:nvSpPr>
          <p:spPr>
            <a:xfrm>
              <a:off x="8824942" y="1891434"/>
              <a:ext cx="1146048" cy="684746"/>
            </a:xfrm>
            <a:prstGeom prst="roundRect">
              <a:avLst/>
            </a:prstGeom>
            <a:ln w="15875">
              <a:solidFill>
                <a:srgbClr val="C00000"/>
              </a:solidFill>
            </a:ln>
            <a:effectLst>
              <a:outerShdw blurRad="50800" dist="38100" dir="16200000"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Budget/</a:t>
              </a:r>
            </a:p>
            <a:p>
              <a:pPr algn="ctr"/>
              <a:r>
                <a:rPr lang="sv-SE" sz="1600" dirty="0">
                  <a:solidFill>
                    <a:schemeClr val="tx1"/>
                  </a:solidFill>
                </a:rPr>
                <a:t>Skuld</a:t>
              </a:r>
            </a:p>
          </p:txBody>
        </p:sp>
        <p:sp>
          <p:nvSpPr>
            <p:cNvPr id="38" name="Rektangel: rundade hörn 37">
              <a:extLst>
                <a:ext uri="{FF2B5EF4-FFF2-40B4-BE49-F238E27FC236}">
                  <a16:creationId xmlns:a16="http://schemas.microsoft.com/office/drawing/2014/main" id="{2ABCB38E-8A1C-8375-3211-D5F3B5838B91}"/>
                </a:ext>
              </a:extLst>
            </p:cNvPr>
            <p:cNvSpPr/>
            <p:nvPr/>
          </p:nvSpPr>
          <p:spPr>
            <a:xfrm>
              <a:off x="10134549" y="1913103"/>
              <a:ext cx="1146048" cy="684746"/>
            </a:xfrm>
            <a:prstGeom prst="roundRect">
              <a:avLst/>
            </a:prstGeom>
            <a:ln w="15875">
              <a:solidFill>
                <a:srgbClr val="C00000"/>
              </a:solidFill>
            </a:ln>
            <a:effectLst>
              <a:outerShdw blurRad="50800" dist="38100" dir="18900000" algn="b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400" dirty="0">
                  <a:solidFill>
                    <a:schemeClr val="tx1"/>
                  </a:solidFill>
                </a:rPr>
                <a:t>Försörjnings</a:t>
              </a:r>
            </a:p>
            <a:p>
              <a:pPr algn="ctr"/>
              <a:r>
                <a:rPr lang="sv-SE" sz="1400" dirty="0">
                  <a:solidFill>
                    <a:schemeClr val="tx1"/>
                  </a:solidFill>
                </a:rPr>
                <a:t>stöd(?)</a:t>
              </a:r>
            </a:p>
          </p:txBody>
        </p:sp>
        <p:sp>
          <p:nvSpPr>
            <p:cNvPr id="39" name="Rektangel: rundade hörn 38">
              <a:extLst>
                <a:ext uri="{FF2B5EF4-FFF2-40B4-BE49-F238E27FC236}">
                  <a16:creationId xmlns:a16="http://schemas.microsoft.com/office/drawing/2014/main" id="{92D5AA71-367B-CC39-F048-62322AC6C977}"/>
                </a:ext>
              </a:extLst>
            </p:cNvPr>
            <p:cNvSpPr/>
            <p:nvPr/>
          </p:nvSpPr>
          <p:spPr>
            <a:xfrm>
              <a:off x="6217920" y="2744254"/>
              <a:ext cx="1146048" cy="684746"/>
            </a:xfrm>
            <a:prstGeom prst="roundRect">
              <a:avLst/>
            </a:prstGeom>
            <a:ln w="15875">
              <a:solidFill>
                <a:srgbClr val="C00000"/>
              </a:solidFill>
            </a:ln>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err="1">
                  <a:solidFill>
                    <a:schemeClr val="tx1"/>
                  </a:solidFill>
                </a:rPr>
                <a:t>Gavle</a:t>
              </a:r>
              <a:r>
                <a:rPr lang="sv-SE" sz="1600" dirty="0">
                  <a:solidFill>
                    <a:schemeClr val="tx1"/>
                  </a:solidFill>
                </a:rPr>
                <a:t>-gårdarna</a:t>
              </a:r>
            </a:p>
          </p:txBody>
        </p:sp>
        <p:sp>
          <p:nvSpPr>
            <p:cNvPr id="40" name="Rektangel: rundade hörn 39">
              <a:extLst>
                <a:ext uri="{FF2B5EF4-FFF2-40B4-BE49-F238E27FC236}">
                  <a16:creationId xmlns:a16="http://schemas.microsoft.com/office/drawing/2014/main" id="{ACF21E69-743B-3A0F-1D7D-52D6EC8F7CD4}"/>
                </a:ext>
              </a:extLst>
            </p:cNvPr>
            <p:cNvSpPr/>
            <p:nvPr/>
          </p:nvSpPr>
          <p:spPr>
            <a:xfrm>
              <a:off x="7515335" y="2744254"/>
              <a:ext cx="1146048" cy="684746"/>
            </a:xfrm>
            <a:prstGeom prst="roundRect">
              <a:avLst/>
            </a:prstGeom>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Röda korset</a:t>
              </a:r>
            </a:p>
          </p:txBody>
        </p:sp>
        <p:sp>
          <p:nvSpPr>
            <p:cNvPr id="41" name="Rektangel: rundade hörn 40">
              <a:extLst>
                <a:ext uri="{FF2B5EF4-FFF2-40B4-BE49-F238E27FC236}">
                  <a16:creationId xmlns:a16="http://schemas.microsoft.com/office/drawing/2014/main" id="{5A83C8A1-C662-5C4A-C85B-FA2EEFF002E2}"/>
                </a:ext>
              </a:extLst>
            </p:cNvPr>
            <p:cNvSpPr/>
            <p:nvPr/>
          </p:nvSpPr>
          <p:spPr>
            <a:xfrm>
              <a:off x="8831778" y="2744254"/>
              <a:ext cx="1146048" cy="684746"/>
            </a:xfrm>
            <a:prstGeom prst="roundRect">
              <a:avLst/>
            </a:prstGeom>
            <a:ln w="15875">
              <a:solidFill>
                <a:srgbClr val="C00000"/>
              </a:solidFill>
            </a:ln>
            <a:effectLst>
              <a:outerShdw blurRad="50800" dist="38100" algn="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Gävle energi</a:t>
              </a:r>
            </a:p>
          </p:txBody>
        </p:sp>
        <p:sp>
          <p:nvSpPr>
            <p:cNvPr id="42" name="Rektangel: rundade hörn 41">
              <a:extLst>
                <a:ext uri="{FF2B5EF4-FFF2-40B4-BE49-F238E27FC236}">
                  <a16:creationId xmlns:a16="http://schemas.microsoft.com/office/drawing/2014/main" id="{1E1F7A52-D591-BBB9-8157-C44D9CB7CED1}"/>
                </a:ext>
              </a:extLst>
            </p:cNvPr>
            <p:cNvSpPr/>
            <p:nvPr/>
          </p:nvSpPr>
          <p:spPr>
            <a:xfrm>
              <a:off x="10148221" y="2765724"/>
              <a:ext cx="1146048" cy="684746"/>
            </a:xfrm>
            <a:prstGeom prst="roundRect">
              <a:avLst/>
            </a:prstGeom>
            <a:ln w="15875">
              <a:solidFill>
                <a:srgbClr val="C00000"/>
              </a:solidFill>
            </a:ln>
            <a:effectLst>
              <a:outerShdw blurRad="50800" dist="38100" algn="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Personligt ombud</a:t>
              </a:r>
            </a:p>
          </p:txBody>
        </p:sp>
        <p:sp>
          <p:nvSpPr>
            <p:cNvPr id="43" name="Rektangel: rundade hörn 42">
              <a:extLst>
                <a:ext uri="{FF2B5EF4-FFF2-40B4-BE49-F238E27FC236}">
                  <a16:creationId xmlns:a16="http://schemas.microsoft.com/office/drawing/2014/main" id="{330BE59F-9A41-2898-C267-814D7C6FCC0C}"/>
                </a:ext>
              </a:extLst>
            </p:cNvPr>
            <p:cNvSpPr/>
            <p:nvPr/>
          </p:nvSpPr>
          <p:spPr>
            <a:xfrm>
              <a:off x="10162421" y="3671375"/>
              <a:ext cx="1146048" cy="684746"/>
            </a:xfrm>
            <a:prstGeom prst="roundRect">
              <a:avLst/>
            </a:prstGeom>
            <a:effectLst>
              <a:outerShdw blurRad="50800" dist="38100" algn="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Mat-akuten</a:t>
              </a:r>
            </a:p>
          </p:txBody>
        </p:sp>
        <p:sp>
          <p:nvSpPr>
            <p:cNvPr id="44" name="Rektangel: rundade hörn 43">
              <a:extLst>
                <a:ext uri="{FF2B5EF4-FFF2-40B4-BE49-F238E27FC236}">
                  <a16:creationId xmlns:a16="http://schemas.microsoft.com/office/drawing/2014/main" id="{05F50751-AC24-D629-72B2-D9D4BDC38B65}"/>
                </a:ext>
              </a:extLst>
            </p:cNvPr>
            <p:cNvSpPr/>
            <p:nvPr/>
          </p:nvSpPr>
          <p:spPr>
            <a:xfrm>
              <a:off x="8822627" y="3671375"/>
              <a:ext cx="1146048" cy="684746"/>
            </a:xfrm>
            <a:prstGeom prst="roundRect">
              <a:avLst/>
            </a:prstGeom>
            <a:effectLst>
              <a:outerShdw blurRad="50800" dist="38100" algn="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Svenska kyrkan</a:t>
              </a:r>
            </a:p>
          </p:txBody>
        </p:sp>
        <p:sp>
          <p:nvSpPr>
            <p:cNvPr id="45" name="Rektangel: rundade hörn 44">
              <a:extLst>
                <a:ext uri="{FF2B5EF4-FFF2-40B4-BE49-F238E27FC236}">
                  <a16:creationId xmlns:a16="http://schemas.microsoft.com/office/drawing/2014/main" id="{95DA4338-CB86-E6D9-2E43-53DBE1914FB7}"/>
                </a:ext>
              </a:extLst>
            </p:cNvPr>
            <p:cNvSpPr/>
            <p:nvPr/>
          </p:nvSpPr>
          <p:spPr>
            <a:xfrm>
              <a:off x="7515335" y="3671375"/>
              <a:ext cx="1146048" cy="684746"/>
            </a:xfrm>
            <a:prstGeom prst="roundRect">
              <a:avLst/>
            </a:prstGeom>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(Arbets-</a:t>
              </a:r>
              <a:r>
                <a:rPr lang="sv-SE" sz="1600" dirty="0" err="1">
                  <a:solidFill>
                    <a:schemeClr val="tx1"/>
                  </a:solidFill>
                </a:rPr>
                <a:t>förmedl</a:t>
              </a:r>
              <a:r>
                <a:rPr lang="sv-SE" sz="1600" dirty="0">
                  <a:solidFill>
                    <a:schemeClr val="tx1"/>
                  </a:solidFill>
                </a:rPr>
                <a:t>.)</a:t>
              </a:r>
            </a:p>
          </p:txBody>
        </p:sp>
        <p:sp>
          <p:nvSpPr>
            <p:cNvPr id="46" name="Rektangel: rundade hörn 45">
              <a:extLst>
                <a:ext uri="{FF2B5EF4-FFF2-40B4-BE49-F238E27FC236}">
                  <a16:creationId xmlns:a16="http://schemas.microsoft.com/office/drawing/2014/main" id="{0F025FA4-3DB2-C4D7-B20D-47800634E62D}"/>
                </a:ext>
              </a:extLst>
            </p:cNvPr>
            <p:cNvSpPr/>
            <p:nvPr/>
          </p:nvSpPr>
          <p:spPr>
            <a:xfrm>
              <a:off x="6226236" y="4598555"/>
              <a:ext cx="1146048" cy="684746"/>
            </a:xfrm>
            <a:prstGeom prst="roundRect">
              <a:avLst/>
            </a:prstGeom>
            <a:effectLst>
              <a:outerShdw blurRad="50800" dist="38100" dir="8100000" algn="t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Hela människan RIA</a:t>
              </a:r>
            </a:p>
          </p:txBody>
        </p:sp>
        <p:sp>
          <p:nvSpPr>
            <p:cNvPr id="47" name="Rektangel: rundade hörn 46">
              <a:extLst>
                <a:ext uri="{FF2B5EF4-FFF2-40B4-BE49-F238E27FC236}">
                  <a16:creationId xmlns:a16="http://schemas.microsoft.com/office/drawing/2014/main" id="{DE3D46AB-6A09-0BA0-B557-6C29D6EA649D}"/>
                </a:ext>
              </a:extLst>
            </p:cNvPr>
            <p:cNvSpPr/>
            <p:nvPr/>
          </p:nvSpPr>
          <p:spPr>
            <a:xfrm>
              <a:off x="7529007" y="4598555"/>
              <a:ext cx="1146048" cy="684746"/>
            </a:xfrm>
            <a:prstGeom prst="roundRect">
              <a:avLst/>
            </a:prstGeom>
            <a:ln w="15875">
              <a:solidFill>
                <a:srgbClr val="C00000"/>
              </a:solid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Bo Kvar</a:t>
              </a:r>
            </a:p>
          </p:txBody>
        </p:sp>
        <p:sp>
          <p:nvSpPr>
            <p:cNvPr id="48" name="Rektangel: rundade hörn 47">
              <a:extLst>
                <a:ext uri="{FF2B5EF4-FFF2-40B4-BE49-F238E27FC236}">
                  <a16:creationId xmlns:a16="http://schemas.microsoft.com/office/drawing/2014/main" id="{8EF4B198-2A2F-3199-6384-EF89A9103DB2}"/>
                </a:ext>
              </a:extLst>
            </p:cNvPr>
            <p:cNvSpPr/>
            <p:nvPr/>
          </p:nvSpPr>
          <p:spPr>
            <a:xfrm>
              <a:off x="8831778" y="4598496"/>
              <a:ext cx="1146048" cy="684746"/>
            </a:xfrm>
            <a:prstGeom prst="roundRect">
              <a:avLst/>
            </a:prstGeom>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400" dirty="0">
                  <a:solidFill>
                    <a:schemeClr val="tx1"/>
                  </a:solidFill>
                </a:rPr>
                <a:t>(Försäkringskassan)</a:t>
              </a:r>
              <a:endParaRPr lang="sv-SE" sz="1400" dirty="0"/>
            </a:p>
          </p:txBody>
        </p:sp>
        <p:sp>
          <p:nvSpPr>
            <p:cNvPr id="49" name="Rektangel: rundade hörn 48">
              <a:extLst>
                <a:ext uri="{FF2B5EF4-FFF2-40B4-BE49-F238E27FC236}">
                  <a16:creationId xmlns:a16="http://schemas.microsoft.com/office/drawing/2014/main" id="{B74F83E3-E0D4-C38C-8C86-9FE63FFA3947}"/>
                </a:ext>
              </a:extLst>
            </p:cNvPr>
            <p:cNvSpPr/>
            <p:nvPr/>
          </p:nvSpPr>
          <p:spPr>
            <a:xfrm>
              <a:off x="10162421" y="4598496"/>
              <a:ext cx="1146048" cy="684746"/>
            </a:xfrm>
            <a:prstGeom prst="roundRect">
              <a:avLst/>
            </a:prstGeom>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effectLst/>
                  <a:ea typeface="Calibri" panose="020F0502020204030204" pitchFamily="34" charset="0"/>
                </a:rPr>
                <a:t>Frälsnings-</a:t>
              </a:r>
              <a:br>
                <a:rPr lang="sv-SE" sz="1600" dirty="0">
                  <a:solidFill>
                    <a:schemeClr val="tx1"/>
                  </a:solidFill>
                  <a:effectLst/>
                  <a:ea typeface="Calibri" panose="020F0502020204030204" pitchFamily="34" charset="0"/>
                </a:rPr>
              </a:br>
              <a:r>
                <a:rPr lang="sv-SE" sz="1600" dirty="0">
                  <a:solidFill>
                    <a:schemeClr val="tx1"/>
                  </a:solidFill>
                  <a:effectLst/>
                  <a:ea typeface="Calibri" panose="020F0502020204030204" pitchFamily="34" charset="0"/>
                </a:rPr>
                <a:t>armén*</a:t>
              </a:r>
              <a:endParaRPr lang="sv-SE" sz="1600" dirty="0">
                <a:solidFill>
                  <a:schemeClr val="tx1"/>
                </a:solidFill>
              </a:endParaRPr>
            </a:p>
          </p:txBody>
        </p:sp>
        <p:sp>
          <p:nvSpPr>
            <p:cNvPr id="50" name="Rektangel: rundade hörn 49">
              <a:extLst>
                <a:ext uri="{FF2B5EF4-FFF2-40B4-BE49-F238E27FC236}">
                  <a16:creationId xmlns:a16="http://schemas.microsoft.com/office/drawing/2014/main" id="{101DE18F-A921-F0F3-00CA-4ABD956BD02F}"/>
                </a:ext>
              </a:extLst>
            </p:cNvPr>
            <p:cNvSpPr/>
            <p:nvPr/>
          </p:nvSpPr>
          <p:spPr>
            <a:xfrm>
              <a:off x="6217920" y="3690539"/>
              <a:ext cx="1146048" cy="684746"/>
            </a:xfrm>
            <a:prstGeom prst="roundRect">
              <a:avLst/>
            </a:prstGeom>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400" dirty="0">
                  <a:solidFill>
                    <a:schemeClr val="tx1"/>
                  </a:solidFill>
                </a:rPr>
                <a:t>Gävle frivilliga </a:t>
              </a:r>
              <a:r>
                <a:rPr lang="sv-SE" sz="1400" dirty="0" err="1">
                  <a:solidFill>
                    <a:schemeClr val="tx1"/>
                  </a:solidFill>
                </a:rPr>
                <a:t>samhällsarb</a:t>
              </a:r>
              <a:endParaRPr lang="sv-SE" sz="1400" dirty="0">
                <a:solidFill>
                  <a:schemeClr val="tx1"/>
                </a:solidFill>
              </a:endParaRPr>
            </a:p>
          </p:txBody>
        </p:sp>
      </p:grpSp>
      <p:grpSp>
        <p:nvGrpSpPr>
          <p:cNvPr id="3" name="Grupp 2">
            <a:extLst>
              <a:ext uri="{FF2B5EF4-FFF2-40B4-BE49-F238E27FC236}">
                <a16:creationId xmlns:a16="http://schemas.microsoft.com/office/drawing/2014/main" id="{40A0A83C-B304-3B75-806E-7C2F560223F7}"/>
              </a:ext>
            </a:extLst>
          </p:cNvPr>
          <p:cNvGrpSpPr/>
          <p:nvPr/>
        </p:nvGrpSpPr>
        <p:grpSpPr>
          <a:xfrm>
            <a:off x="1390935" y="2255476"/>
            <a:ext cx="3875038" cy="2501186"/>
            <a:chOff x="918172" y="2202035"/>
            <a:chExt cx="3875038" cy="2501186"/>
          </a:xfrm>
        </p:grpSpPr>
        <p:sp>
          <p:nvSpPr>
            <p:cNvPr id="51" name="Rektangel med rundade hörn 42">
              <a:extLst>
                <a:ext uri="{FF2B5EF4-FFF2-40B4-BE49-F238E27FC236}">
                  <a16:creationId xmlns:a16="http://schemas.microsoft.com/office/drawing/2014/main" id="{A65415CF-ED68-81F1-08F5-80F76E19C40D}"/>
                </a:ext>
              </a:extLst>
            </p:cNvPr>
            <p:cNvSpPr/>
            <p:nvPr/>
          </p:nvSpPr>
          <p:spPr>
            <a:xfrm>
              <a:off x="918172" y="2741441"/>
              <a:ext cx="2138629" cy="1325379"/>
            </a:xfrm>
            <a:prstGeom prst="roundRect">
              <a:avLst/>
            </a:prstGeom>
            <a:solidFill>
              <a:srgbClr val="00AEC7"/>
            </a:solidFill>
            <a:ln>
              <a:solidFill>
                <a:schemeClr val="bg1"/>
              </a:solidFill>
            </a:ln>
            <a:effectLst>
              <a:outerShdw blurRad="88900" dir="15000000" sx="103000" sy="103000" algn="ctr" rotWithShape="0">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EKC</a:t>
              </a:r>
              <a:br>
                <a:rPr lang="sv-SE" b="1" dirty="0">
                  <a:solidFill>
                    <a:schemeClr val="bg1"/>
                  </a:solidFill>
                </a:rPr>
              </a:br>
              <a:r>
                <a:rPr lang="sv-SE" dirty="0">
                  <a:solidFill>
                    <a:schemeClr val="bg1"/>
                  </a:solidFill>
                </a:rPr>
                <a:t>Samverkansgrupp</a:t>
              </a:r>
              <a:r>
                <a:rPr lang="sv-SE" b="1" dirty="0">
                  <a:solidFill>
                    <a:srgbClr val="009CB3"/>
                  </a:solidFill>
                </a:rPr>
                <a:t> </a:t>
              </a:r>
            </a:p>
          </p:txBody>
        </p:sp>
        <p:cxnSp>
          <p:nvCxnSpPr>
            <p:cNvPr id="52" name="Rak pilkoppling 51">
              <a:extLst>
                <a:ext uri="{FF2B5EF4-FFF2-40B4-BE49-F238E27FC236}">
                  <a16:creationId xmlns:a16="http://schemas.microsoft.com/office/drawing/2014/main" id="{FEE66F9D-2552-47CB-5EFC-73FAECC48945}"/>
                </a:ext>
              </a:extLst>
            </p:cNvPr>
            <p:cNvCxnSpPr/>
            <p:nvPr/>
          </p:nvCxnSpPr>
          <p:spPr>
            <a:xfrm>
              <a:off x="3141999" y="3566558"/>
              <a:ext cx="1289137" cy="1136663"/>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Rak pilkoppling 52">
              <a:extLst>
                <a:ext uri="{FF2B5EF4-FFF2-40B4-BE49-F238E27FC236}">
                  <a16:creationId xmlns:a16="http://schemas.microsoft.com/office/drawing/2014/main" id="{B7117D30-F815-6D17-E87D-F8616BB15D38}"/>
                </a:ext>
              </a:extLst>
            </p:cNvPr>
            <p:cNvCxnSpPr/>
            <p:nvPr/>
          </p:nvCxnSpPr>
          <p:spPr>
            <a:xfrm>
              <a:off x="3116541" y="3452931"/>
              <a:ext cx="1676669" cy="0"/>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71">
              <a:extLst>
                <a:ext uri="{FF2B5EF4-FFF2-40B4-BE49-F238E27FC236}">
                  <a16:creationId xmlns:a16="http://schemas.microsoft.com/office/drawing/2014/main" id="{CC31A3DB-C4E4-6C84-B511-ADBC3BF85BF7}"/>
                </a:ext>
              </a:extLst>
            </p:cNvPr>
            <p:cNvCxnSpPr/>
            <p:nvPr/>
          </p:nvCxnSpPr>
          <p:spPr>
            <a:xfrm flipV="1">
              <a:off x="3141999" y="2202035"/>
              <a:ext cx="1205330" cy="110094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326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SAMVERKANSAVTAL / FÖRVÄNTANSDOKUMENT</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sp>
        <p:nvSpPr>
          <p:cNvPr id="28" name="Platshållare för innehåll 5">
            <a:extLst>
              <a:ext uri="{FF2B5EF4-FFF2-40B4-BE49-F238E27FC236}">
                <a16:creationId xmlns:a16="http://schemas.microsoft.com/office/drawing/2014/main" id="{9BB557A1-75F1-19AF-2EEE-6C526A210908}"/>
              </a:ext>
            </a:extLst>
          </p:cNvPr>
          <p:cNvSpPr txBox="1">
            <a:spLocks/>
          </p:cNvSpPr>
          <p:nvPr/>
        </p:nvSpPr>
        <p:spPr>
          <a:xfrm>
            <a:off x="685890" y="1442961"/>
            <a:ext cx="8698792" cy="889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Arial" charset="0"/>
              </a:rPr>
              <a:t>Varje aktör har skrivit under ett samverkansavtal samt formulerat ett förväntansdokument. Exempel:</a:t>
            </a:r>
          </a:p>
          <a:p>
            <a:endParaRPr lang="sv-SE" sz="1800" dirty="0"/>
          </a:p>
        </p:txBody>
      </p:sp>
      <p:sp>
        <p:nvSpPr>
          <p:cNvPr id="4" name="Platshållare för innehåll 5">
            <a:extLst>
              <a:ext uri="{FF2B5EF4-FFF2-40B4-BE49-F238E27FC236}">
                <a16:creationId xmlns:a16="http://schemas.microsoft.com/office/drawing/2014/main" id="{57942D53-416D-43BB-3CD6-B2956B957765}"/>
              </a:ext>
            </a:extLst>
          </p:cNvPr>
          <p:cNvSpPr txBox="1">
            <a:spLocks/>
          </p:cNvSpPr>
          <p:nvPr/>
        </p:nvSpPr>
        <p:spPr>
          <a:xfrm>
            <a:off x="685890" y="2332716"/>
            <a:ext cx="8698792" cy="205640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200" dirty="0">
                <a:cs typeface="Calibri Light" panose="020F0302020204030204" pitchFamily="34" charset="0"/>
              </a:rPr>
              <a:t>Vi förväntar oss ett utbyte av kunskap och erfarenheter. Att vi gemensamt är en röst för de marginaliserade.</a:t>
            </a:r>
          </a:p>
          <a:p>
            <a:pPr>
              <a:lnSpc>
                <a:spcPct val="120000"/>
              </a:lnSpc>
            </a:pPr>
            <a:r>
              <a:rPr lang="sv-SE" sz="2200" dirty="0">
                <a:cs typeface="Calibri Light" panose="020F0302020204030204" pitchFamily="34" charset="0"/>
              </a:rPr>
              <a:t>Vi önskar vara med i nätverket för att få en bild av vad som görs i Gävle för den målgrupp vi arbetar med. Dels för att inte uppfinna hjulet igen men också för att samarbeta runt olika projekt. </a:t>
            </a:r>
          </a:p>
          <a:p>
            <a:endParaRPr lang="sv-SE" sz="2000" dirty="0">
              <a:latin typeface="Calibri Light" panose="020F0302020204030204" pitchFamily="34" charset="0"/>
              <a:cs typeface="Calibri Light" panose="020F0302020204030204" pitchFamily="34" charset="0"/>
            </a:endParaRPr>
          </a:p>
          <a:p>
            <a:endParaRPr lang="sv-SE" sz="1800" dirty="0"/>
          </a:p>
        </p:txBody>
      </p:sp>
    </p:spTree>
    <p:extLst>
      <p:ext uri="{BB962C8B-B14F-4D97-AF65-F5344CB8AC3E}">
        <p14:creationId xmlns:p14="http://schemas.microsoft.com/office/powerpoint/2010/main" val="387403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HISTORIK – HYRESSKULDER 2002</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503214"/>
            <a:ext cx="5118100" cy="2744323"/>
          </a:xfrm>
        </p:spPr>
        <p:txBody>
          <a:bodyPr>
            <a:normAutofit/>
          </a:bodyPr>
          <a:lstStyle/>
          <a:p>
            <a:pPr>
              <a:tabLst>
                <a:tab pos="214313" algn="l"/>
              </a:tabLst>
            </a:pPr>
            <a:r>
              <a:rPr lang="sv-SE" dirty="0">
                <a:ea typeface="Arial" charset="0"/>
                <a:cs typeface="Arial" charset="0"/>
              </a:rPr>
              <a:t>Diakonirådet, Socialtjänsten och Gavlegårdarna uppmärksammade ökade kostnader för hyresskulder.</a:t>
            </a:r>
          </a:p>
          <a:p>
            <a:pPr>
              <a:tabLst>
                <a:tab pos="214313" algn="l"/>
              </a:tabLst>
            </a:pPr>
            <a:r>
              <a:rPr lang="sv-SE" dirty="0">
                <a:ea typeface="Arial" charset="0"/>
                <a:cs typeface="Arial" charset="0"/>
              </a:rPr>
              <a:t>Personligt ombud såg en brist i samhället angående möjlighet att få ekonomisk rådgivning.</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a:extLst>
              <a:ext uri="{FF2B5EF4-FFF2-40B4-BE49-F238E27FC236}">
                <a16:creationId xmlns:a16="http://schemas.microsoft.com/office/drawing/2014/main" id="{0A81FAE4-E912-A2A2-482F-40F767DA7F0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EXEMPEL</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grpSp>
        <p:nvGrpSpPr>
          <p:cNvPr id="7" name="Grupp 6">
            <a:extLst>
              <a:ext uri="{FF2B5EF4-FFF2-40B4-BE49-F238E27FC236}">
                <a16:creationId xmlns:a16="http://schemas.microsoft.com/office/drawing/2014/main" id="{3219EB1E-9270-2B8D-1D1C-70A9FB256CA5}"/>
              </a:ext>
            </a:extLst>
          </p:cNvPr>
          <p:cNvGrpSpPr/>
          <p:nvPr/>
        </p:nvGrpSpPr>
        <p:grpSpPr>
          <a:xfrm>
            <a:off x="3626675" y="1544949"/>
            <a:ext cx="4938650" cy="4837499"/>
            <a:chOff x="1821792" y="1236823"/>
            <a:chExt cx="5432241" cy="5320980"/>
          </a:xfrm>
        </p:grpSpPr>
        <p:pic>
          <p:nvPicPr>
            <p:cNvPr id="8" name="Bild 19" descr="Användare&#10;">
              <a:extLst>
                <a:ext uri="{FF2B5EF4-FFF2-40B4-BE49-F238E27FC236}">
                  <a16:creationId xmlns:a16="http://schemas.microsoft.com/office/drawing/2014/main" id="{B632C7FC-5437-17F4-F7F3-945D08BF0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1695" y="3210750"/>
              <a:ext cx="1379444" cy="1379444"/>
            </a:xfrm>
            <a:prstGeom prst="rect">
              <a:avLst/>
            </a:prstGeom>
          </p:spPr>
        </p:pic>
        <p:sp>
          <p:nvSpPr>
            <p:cNvPr id="9" name="Ellips 8">
              <a:extLst>
                <a:ext uri="{FF2B5EF4-FFF2-40B4-BE49-F238E27FC236}">
                  <a16:creationId xmlns:a16="http://schemas.microsoft.com/office/drawing/2014/main" id="{33B7486C-F9C4-8C73-C52A-EBBB54AF96DA}"/>
                </a:ext>
              </a:extLst>
            </p:cNvPr>
            <p:cNvSpPr/>
            <p:nvPr/>
          </p:nvSpPr>
          <p:spPr>
            <a:xfrm>
              <a:off x="5347397" y="4364038"/>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id="{52FBE249-2677-4958-BA4B-04CC83D7CD86}"/>
                </a:ext>
              </a:extLst>
            </p:cNvPr>
            <p:cNvSpPr/>
            <p:nvPr/>
          </p:nvSpPr>
          <p:spPr>
            <a:xfrm>
              <a:off x="2051610" y="4364038"/>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Ellips 10">
              <a:extLst>
                <a:ext uri="{FF2B5EF4-FFF2-40B4-BE49-F238E27FC236}">
                  <a16:creationId xmlns:a16="http://schemas.microsoft.com/office/drawing/2014/main" id="{97F9B7C2-B964-FE8D-05C5-B99456EC3B60}"/>
                </a:ext>
              </a:extLst>
            </p:cNvPr>
            <p:cNvSpPr/>
            <p:nvPr/>
          </p:nvSpPr>
          <p:spPr>
            <a:xfrm>
              <a:off x="1846643" y="2652217"/>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Ellips 11">
              <a:extLst>
                <a:ext uri="{FF2B5EF4-FFF2-40B4-BE49-F238E27FC236}">
                  <a16:creationId xmlns:a16="http://schemas.microsoft.com/office/drawing/2014/main" id="{4F993F36-2E06-930B-4D2B-A123531970F2}"/>
                </a:ext>
              </a:extLst>
            </p:cNvPr>
            <p:cNvSpPr/>
            <p:nvPr/>
          </p:nvSpPr>
          <p:spPr>
            <a:xfrm>
              <a:off x="3696812" y="495760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CA66D7CA-AA9A-1D25-C6CE-98C89EF58DFB}"/>
                </a:ext>
              </a:extLst>
            </p:cNvPr>
            <p:cNvSpPr/>
            <p:nvPr/>
          </p:nvSpPr>
          <p:spPr>
            <a:xfrm>
              <a:off x="5653833" y="2665284"/>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4" name="Ellips 13">
              <a:extLst>
                <a:ext uri="{FF2B5EF4-FFF2-40B4-BE49-F238E27FC236}">
                  <a16:creationId xmlns:a16="http://schemas.microsoft.com/office/drawing/2014/main" id="{2939E598-89F1-23BC-F37E-77B51C9547B3}"/>
                </a:ext>
              </a:extLst>
            </p:cNvPr>
            <p:cNvSpPr/>
            <p:nvPr/>
          </p:nvSpPr>
          <p:spPr>
            <a:xfrm>
              <a:off x="4649086" y="123682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2FA0E375-AB6E-4DC7-552E-C18C718E129E}"/>
                </a:ext>
              </a:extLst>
            </p:cNvPr>
            <p:cNvSpPr/>
            <p:nvPr/>
          </p:nvSpPr>
          <p:spPr>
            <a:xfrm>
              <a:off x="2896713" y="123682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060B623D-FB5B-C462-77E1-6E2A800B599E}"/>
                </a:ext>
              </a:extLst>
            </p:cNvPr>
            <p:cNvSpPr txBox="1"/>
            <p:nvPr/>
          </p:nvSpPr>
          <p:spPr>
            <a:xfrm>
              <a:off x="3065441" y="1712694"/>
              <a:ext cx="1262743" cy="677074"/>
            </a:xfrm>
            <a:prstGeom prst="rect">
              <a:avLst/>
            </a:prstGeom>
            <a:noFill/>
          </p:spPr>
          <p:txBody>
            <a:bodyPr wrap="square" rtlCol="0">
              <a:spAutoFit/>
            </a:bodyPr>
            <a:lstStyle/>
            <a:p>
              <a:pPr algn="ctr"/>
              <a:r>
                <a:rPr lang="sv-SE" sz="1700" dirty="0">
                  <a:solidFill>
                    <a:schemeClr val="bg1"/>
                  </a:solidFill>
                </a:rPr>
                <a:t>Arbetsför-medlingen</a:t>
              </a:r>
            </a:p>
          </p:txBody>
        </p:sp>
        <p:sp>
          <p:nvSpPr>
            <p:cNvPr id="17" name="textruta 16">
              <a:extLst>
                <a:ext uri="{FF2B5EF4-FFF2-40B4-BE49-F238E27FC236}">
                  <a16:creationId xmlns:a16="http://schemas.microsoft.com/office/drawing/2014/main" id="{D256FCC4-F973-D0AC-3D92-2B32CB3B28D6}"/>
                </a:ext>
              </a:extLst>
            </p:cNvPr>
            <p:cNvSpPr txBox="1"/>
            <p:nvPr/>
          </p:nvSpPr>
          <p:spPr>
            <a:xfrm>
              <a:off x="4817814" y="1675666"/>
              <a:ext cx="1262743" cy="677074"/>
            </a:xfrm>
            <a:prstGeom prst="rect">
              <a:avLst/>
            </a:prstGeom>
            <a:noFill/>
          </p:spPr>
          <p:txBody>
            <a:bodyPr wrap="square" rtlCol="0">
              <a:spAutoFit/>
            </a:bodyPr>
            <a:lstStyle/>
            <a:p>
              <a:pPr algn="ctr"/>
              <a:r>
                <a:rPr lang="sv-SE" sz="1700" dirty="0">
                  <a:solidFill>
                    <a:schemeClr val="bg1"/>
                  </a:solidFill>
                </a:rPr>
                <a:t>Hela människan</a:t>
              </a:r>
            </a:p>
          </p:txBody>
        </p:sp>
        <p:sp>
          <p:nvSpPr>
            <p:cNvPr id="18" name="textruta 17">
              <a:extLst>
                <a:ext uri="{FF2B5EF4-FFF2-40B4-BE49-F238E27FC236}">
                  <a16:creationId xmlns:a16="http://schemas.microsoft.com/office/drawing/2014/main" id="{EE0E1D21-FAD4-8257-86EB-3CD1C8210269}"/>
                </a:ext>
              </a:extLst>
            </p:cNvPr>
            <p:cNvSpPr txBox="1"/>
            <p:nvPr/>
          </p:nvSpPr>
          <p:spPr>
            <a:xfrm>
              <a:off x="5767351" y="3201948"/>
              <a:ext cx="1431472" cy="677074"/>
            </a:xfrm>
            <a:prstGeom prst="rect">
              <a:avLst/>
            </a:prstGeom>
            <a:noFill/>
          </p:spPr>
          <p:txBody>
            <a:bodyPr wrap="square" rtlCol="0">
              <a:spAutoFit/>
            </a:bodyPr>
            <a:lstStyle/>
            <a:p>
              <a:pPr algn="ctr"/>
              <a:r>
                <a:rPr lang="sv-SE" sz="1700" dirty="0">
                  <a:solidFill>
                    <a:schemeClr val="bg1"/>
                  </a:solidFill>
                </a:rPr>
                <a:t>Försäkrings-kassan</a:t>
              </a:r>
            </a:p>
          </p:txBody>
        </p:sp>
        <p:sp>
          <p:nvSpPr>
            <p:cNvPr id="19" name="textruta 18">
              <a:extLst>
                <a:ext uri="{FF2B5EF4-FFF2-40B4-BE49-F238E27FC236}">
                  <a16:creationId xmlns:a16="http://schemas.microsoft.com/office/drawing/2014/main" id="{CF40264E-923B-AFDE-850F-C8B621094741}"/>
                </a:ext>
              </a:extLst>
            </p:cNvPr>
            <p:cNvSpPr txBox="1"/>
            <p:nvPr/>
          </p:nvSpPr>
          <p:spPr>
            <a:xfrm>
              <a:off x="1821792" y="3280848"/>
              <a:ext cx="1602976" cy="389318"/>
            </a:xfrm>
            <a:prstGeom prst="rect">
              <a:avLst/>
            </a:prstGeom>
            <a:noFill/>
          </p:spPr>
          <p:txBody>
            <a:bodyPr wrap="square" rtlCol="0">
              <a:spAutoFit/>
            </a:bodyPr>
            <a:lstStyle/>
            <a:p>
              <a:pPr algn="ctr"/>
              <a:r>
                <a:rPr lang="sv-SE" sz="1700" dirty="0">
                  <a:solidFill>
                    <a:schemeClr val="bg1"/>
                  </a:solidFill>
                </a:rPr>
                <a:t>Socialtjänsten</a:t>
              </a:r>
            </a:p>
          </p:txBody>
        </p:sp>
        <p:sp>
          <p:nvSpPr>
            <p:cNvPr id="20" name="textruta 19">
              <a:extLst>
                <a:ext uri="{FF2B5EF4-FFF2-40B4-BE49-F238E27FC236}">
                  <a16:creationId xmlns:a16="http://schemas.microsoft.com/office/drawing/2014/main" id="{21F285D3-AD6B-7BB3-8D59-6AC69E7FE7D7}"/>
                </a:ext>
              </a:extLst>
            </p:cNvPr>
            <p:cNvSpPr txBox="1"/>
            <p:nvPr/>
          </p:nvSpPr>
          <p:spPr>
            <a:xfrm>
              <a:off x="2071149" y="4737849"/>
              <a:ext cx="1651127" cy="964831"/>
            </a:xfrm>
            <a:prstGeom prst="rect">
              <a:avLst/>
            </a:prstGeom>
            <a:noFill/>
          </p:spPr>
          <p:txBody>
            <a:bodyPr wrap="square" rtlCol="0">
              <a:spAutoFit/>
            </a:bodyPr>
            <a:lstStyle/>
            <a:p>
              <a:pPr algn="ctr"/>
              <a:r>
                <a:rPr lang="sv-SE" sz="1700" dirty="0">
                  <a:solidFill>
                    <a:schemeClr val="bg1"/>
                  </a:solidFill>
                </a:rPr>
                <a:t>Energi /</a:t>
              </a:r>
            </a:p>
            <a:p>
              <a:pPr algn="ctr"/>
              <a:r>
                <a:rPr lang="sv-SE" sz="1700" dirty="0">
                  <a:solidFill>
                    <a:schemeClr val="bg1"/>
                  </a:solidFill>
                </a:rPr>
                <a:t>Bostads-</a:t>
              </a:r>
              <a:br>
                <a:rPr lang="sv-SE" sz="1700" dirty="0">
                  <a:solidFill>
                    <a:schemeClr val="bg1"/>
                  </a:solidFill>
                </a:rPr>
              </a:br>
              <a:r>
                <a:rPr lang="sv-SE" sz="1700" dirty="0">
                  <a:solidFill>
                    <a:schemeClr val="bg1"/>
                  </a:solidFill>
                </a:rPr>
                <a:t>företag</a:t>
              </a:r>
            </a:p>
          </p:txBody>
        </p:sp>
        <p:sp>
          <p:nvSpPr>
            <p:cNvPr id="21" name="textruta 20">
              <a:extLst>
                <a:ext uri="{FF2B5EF4-FFF2-40B4-BE49-F238E27FC236}">
                  <a16:creationId xmlns:a16="http://schemas.microsoft.com/office/drawing/2014/main" id="{B2E63DC8-D119-FEFD-A1AA-FB0C48E25651}"/>
                </a:ext>
              </a:extLst>
            </p:cNvPr>
            <p:cNvSpPr txBox="1"/>
            <p:nvPr/>
          </p:nvSpPr>
          <p:spPr>
            <a:xfrm>
              <a:off x="3865541" y="5419165"/>
              <a:ext cx="1262743" cy="677074"/>
            </a:xfrm>
            <a:prstGeom prst="rect">
              <a:avLst/>
            </a:prstGeom>
            <a:noFill/>
          </p:spPr>
          <p:txBody>
            <a:bodyPr wrap="square" rtlCol="0">
              <a:spAutoFit/>
            </a:bodyPr>
            <a:lstStyle/>
            <a:p>
              <a:pPr algn="ctr"/>
              <a:r>
                <a:rPr lang="sv-SE" sz="1700" dirty="0">
                  <a:solidFill>
                    <a:schemeClr val="bg1"/>
                  </a:solidFill>
                </a:rPr>
                <a:t>Svenska kyrkan</a:t>
              </a:r>
            </a:p>
          </p:txBody>
        </p:sp>
        <p:sp>
          <p:nvSpPr>
            <p:cNvPr id="22" name="textruta 21">
              <a:extLst>
                <a:ext uri="{FF2B5EF4-FFF2-40B4-BE49-F238E27FC236}">
                  <a16:creationId xmlns:a16="http://schemas.microsoft.com/office/drawing/2014/main" id="{518B5D2A-2758-B327-3D2F-05F75BB635C6}"/>
                </a:ext>
              </a:extLst>
            </p:cNvPr>
            <p:cNvSpPr txBox="1"/>
            <p:nvPr/>
          </p:nvSpPr>
          <p:spPr>
            <a:xfrm>
              <a:off x="5516125" y="4957603"/>
              <a:ext cx="1262743" cy="389318"/>
            </a:xfrm>
            <a:prstGeom prst="rect">
              <a:avLst/>
            </a:prstGeom>
            <a:noFill/>
          </p:spPr>
          <p:txBody>
            <a:bodyPr wrap="square" rtlCol="0">
              <a:spAutoFit/>
            </a:bodyPr>
            <a:lstStyle/>
            <a:p>
              <a:pPr algn="ctr"/>
              <a:r>
                <a:rPr lang="sv-SE" sz="1700" dirty="0">
                  <a:solidFill>
                    <a:schemeClr val="bg1"/>
                  </a:solidFill>
                </a:rPr>
                <a:t>Psykiatrin</a:t>
              </a:r>
            </a:p>
          </p:txBody>
        </p:sp>
      </p:grpSp>
    </p:spTree>
    <p:extLst>
      <p:ext uri="{BB962C8B-B14F-4D97-AF65-F5344CB8AC3E}">
        <p14:creationId xmlns:p14="http://schemas.microsoft.com/office/powerpoint/2010/main" val="2466722661"/>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825</TotalTime>
  <Words>1475</Words>
  <Application>Microsoft Office PowerPoint</Application>
  <PresentationFormat>Bredbild</PresentationFormat>
  <Paragraphs>221</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LOKAL SAMVERKAN</vt:lpstr>
      <vt:lpstr>SYFTET MED FÖRELÄSNINGEN I DAG</vt:lpstr>
      <vt:lpstr>DIAKONIRÅDET</vt:lpstr>
      <vt:lpstr>Vi är Gävles samlade aktörer som vill motverka fattigdom och social utestängning genom samverkan för påverkan, med människan i centrum.</vt:lpstr>
      <vt:lpstr>ORDLISTA</vt:lpstr>
      <vt:lpstr>NÄTVERKETS AKTÖRER</vt:lpstr>
      <vt:lpstr>SAMVERKANSAVTAL / FÖRVÄNTANSDOKUMENT</vt:lpstr>
      <vt:lpstr>HISTORIK – HYRESSKULDER 2002</vt:lpstr>
      <vt:lpstr>EXEMPEL</vt:lpstr>
      <vt:lpstr>EXEMPEL</vt:lpstr>
      <vt:lpstr>Hur komma igång?</vt:lpstr>
      <vt:lpstr>FÖRÄNDRINGAR SOM EKC MEDVERKAT TILL</vt:lpstr>
      <vt:lpstr>EXTRAMATERIAL</vt:lpstr>
      <vt:lpstr>ANDRA PROJEKT/AKTIVITETER</vt:lpstr>
      <vt:lpstr>ORGANISATION</vt:lpstr>
      <vt:lpstr>AKTUELLT JUST NU</vt:lpstr>
      <vt:lpstr>MÖTESSTRUKTUR EXEMPEL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Vanda Brandt</dc:creator>
  <cp:lastModifiedBy>Vanda Brandt</cp:lastModifiedBy>
  <cp:revision>22</cp:revision>
  <dcterms:created xsi:type="dcterms:W3CDTF">2023-03-24T12:52:20Z</dcterms:created>
  <dcterms:modified xsi:type="dcterms:W3CDTF">2024-01-25T14:45:30Z</dcterms:modified>
</cp:coreProperties>
</file>