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3" r:id="rId2"/>
    <p:sldId id="285" r:id="rId3"/>
    <p:sldId id="283" r:id="rId4"/>
    <p:sldId id="284" r:id="rId5"/>
    <p:sldId id="291" r:id="rId6"/>
    <p:sldId id="289" r:id="rId7"/>
    <p:sldId id="272" r:id="rId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C7"/>
    <a:srgbClr val="00A1AA"/>
    <a:srgbClr val="A4D8E3"/>
    <a:srgbClr val="92D1D2"/>
    <a:srgbClr val="A3D8E3"/>
    <a:srgbClr val="00A780"/>
    <a:srgbClr val="404040"/>
    <a:srgbClr val="91CAAF"/>
    <a:srgbClr val="00AA80"/>
    <a:srgbClr val="009CB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22" autoAdjust="0"/>
    <p:restoredTop sz="63321" autoAdjust="0"/>
  </p:normalViewPr>
  <p:slideViewPr>
    <p:cSldViewPr snapToGrid="0" showGuides="1">
      <p:cViewPr varScale="1">
        <p:scale>
          <a:sx n="71" d="100"/>
          <a:sy n="71" d="100"/>
        </p:scale>
        <p:origin x="2742" y="60"/>
      </p:cViewPr>
      <p:guideLst>
        <p:guide orient="horz" pos="2160"/>
        <p:guide pos="3863"/>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2024-02-01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743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latin typeface="+mn-lt"/>
                <a:cs typeface="Arial" pitchFamily="34" charset="0"/>
              </a:rPr>
              <a:t>Vad gör vi på Finansinspektionen?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mn-lt"/>
                <a:cs typeface="Arial" pitchFamily="34" charset="0"/>
              </a:rPr>
              <a:t>Finansinspektionen är en myndighet som övervakar företagen på finansmarknaden. Vår verksamhet finansieras genom tillstånds- och tillsynsavgifter från de finansiella företagen. FI verkar för ett stabilt finansiellt system och ett gott konsumentskydd. FI utvecklar regler och kontrollerar att företagen följer dem.</a:t>
            </a:r>
            <a:r>
              <a:rPr lang="sv-SE" sz="1200" baseline="0" dirty="0">
                <a:latin typeface="+mn-lt"/>
                <a:cs typeface="Arial" pitchFamily="34" charset="0"/>
              </a:rPr>
              <a:t> </a:t>
            </a:r>
            <a:endParaRPr lang="sv-SE" baseline="0" dirty="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ea typeface="Arial" charset="0"/>
                <a:cs typeface="Arial" charset="0"/>
              </a:rPr>
              <a:t>En del av Finansinspektionens uppdrag är att bidra till ett stabilt finansiellt system som präglas av högt förtroende med väl fungerade marknader som tillgodoser hushållens och företagens behov av finansiella tjänster samtidigt som det finns ett högt skydd för konsumenter. Det finansiella systemet ska bidra till en hållbar utveckling. Myndigheten ska även </a:t>
            </a:r>
            <a:r>
              <a:rPr lang="sv-SE" b="0" dirty="0">
                <a:ea typeface="Arial" charset="0"/>
                <a:cs typeface="Arial" charset="0"/>
              </a:rPr>
              <a:t>stärka konsumenternas ställning på finansmarknaden genom finansiell folkbildning.</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mn-lt"/>
                <a:cs typeface="Arial" pitchFamily="34" charset="0"/>
              </a:rPr>
              <a:t>www.fi.se</a:t>
            </a:r>
          </a:p>
          <a:p>
            <a:endParaRPr lang="sv-SE" dirty="0"/>
          </a:p>
          <a:p>
            <a:r>
              <a:rPr lang="sv-SE" sz="1200" b="1" i="0" kern="1200" dirty="0">
                <a:solidFill>
                  <a:schemeClr val="tx1"/>
                </a:solidFill>
                <a:effectLst/>
                <a:latin typeface="+mn-lt"/>
              </a:rPr>
              <a:t>Samarbete med Nationella</a:t>
            </a:r>
            <a:r>
              <a:rPr lang="sv-SE" sz="1200" b="1" i="0" kern="1200" baseline="0" dirty="0">
                <a:solidFill>
                  <a:schemeClr val="tx1"/>
                </a:solidFill>
                <a:effectLst/>
                <a:latin typeface="+mn-lt"/>
              </a:rPr>
              <a:t> nätverket för finansiell folkbildning</a:t>
            </a:r>
            <a:endParaRPr lang="sv-SE" sz="1200" b="1" i="0" kern="1200"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rPr>
              <a:t>Nationella</a:t>
            </a:r>
            <a:r>
              <a:rPr lang="sv-SE" sz="1200" b="0" i="0" kern="1200" baseline="0" dirty="0">
                <a:solidFill>
                  <a:schemeClr val="tx1"/>
                </a:solidFill>
                <a:effectLst/>
                <a:latin typeface="+mn-lt"/>
              </a:rPr>
              <a:t> nätverket för finansiell folkbildning </a:t>
            </a:r>
            <a:r>
              <a:rPr lang="sv-SE" sz="1200" b="0" i="0" kern="1200" dirty="0">
                <a:solidFill>
                  <a:schemeClr val="tx1"/>
                </a:solidFill>
                <a:effectLst/>
                <a:latin typeface="+mn-lt"/>
              </a:rPr>
              <a:t>är ett landsomfattande nätverk för utbildningsinsatser inom privatekonomi. Nätverket består av myndigheter, organisationer och finansiella företag. </a:t>
            </a:r>
            <a:r>
              <a:rPr lang="sv-SE" sz="1200" dirty="0">
                <a:latin typeface="+mn-lt"/>
                <a:cs typeface="Arial" pitchFamily="34" charset="0"/>
              </a:rPr>
              <a:t>Tanken är att såväl statliga som privata aktörer har ett gemensamt intresse i att stötta konsumenter att bli bättre rustade för att fatta beslut om den egna ekonomin. </a:t>
            </a:r>
            <a:r>
              <a:rPr lang="sv-SE" sz="1200" b="0" i="0" kern="1200" dirty="0">
                <a:solidFill>
                  <a:schemeClr val="tx1"/>
                </a:solidFill>
                <a:effectLst/>
                <a:latin typeface="+mn-lt"/>
                <a:ea typeface="+mn-ea"/>
                <a:cs typeface="+mn-cs"/>
              </a:rPr>
              <a:t>Nätverkets verksamhet och utbildningsmaterial är gratis och fritt från reklam. </a:t>
            </a:r>
            <a:r>
              <a:rPr lang="sv-SE" sz="1200" dirty="0">
                <a:latin typeface="+mn-lt"/>
                <a:cs typeface="Arial" pitchFamily="34" charset="0"/>
              </a:rPr>
              <a:t>Via kansliet samordnar Finansinspektionen nätverket. </a:t>
            </a:r>
            <a:r>
              <a:rPr lang="sv-SE" sz="1200" b="0" i="0" kern="1200" dirty="0">
                <a:solidFill>
                  <a:schemeClr val="tx1"/>
                </a:solidFill>
                <a:effectLst/>
                <a:latin typeface="+mn-lt"/>
                <a:ea typeface="+mn-ea"/>
                <a:cs typeface="+mn-cs"/>
              </a:rPr>
              <a:t>Gilla din ekonomi är det varumärke vi använder för gemensamma utbildningssatsningar.</a:t>
            </a:r>
            <a:endParaRPr lang="sv-SE" sz="1200" dirty="0">
              <a:latin typeface="+mn-lt"/>
              <a:cs typeface="Arial" pitchFamily="34" charset="0"/>
            </a:endParaRPr>
          </a:p>
          <a:p>
            <a:endParaRPr lang="sv-SE" sz="1200" b="0" i="0" u="none" strike="noStrike" kern="1200" dirty="0">
              <a:solidFill>
                <a:schemeClr val="tx1"/>
              </a:solidFill>
              <a:effectLst/>
              <a:latin typeface="+mn-lt"/>
            </a:endParaRPr>
          </a:p>
          <a:p>
            <a:r>
              <a:rPr lang="sv-SE" sz="1200" b="0" i="0" u="none" strike="noStrike" kern="1200" dirty="0">
                <a:solidFill>
                  <a:schemeClr val="tx1"/>
                </a:solidFill>
                <a:effectLst/>
                <a:latin typeface="+mn-lt"/>
              </a:rPr>
              <a:t>www.gilladinekonomi.se</a:t>
            </a:r>
            <a:endParaRPr lang="sv-SE" sz="1200" b="0" i="0" kern="1200" dirty="0">
              <a:solidFill>
                <a:schemeClr val="tx1"/>
              </a:solidFill>
              <a:effectLst/>
              <a:latin typeface="+mn-lt"/>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3746393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3784983"/>
          </a:xfrm>
        </p:spPr>
        <p:txBody>
          <a:bodyPr/>
          <a:lstStyle/>
          <a:p>
            <a:pPr algn="l"/>
            <a:r>
              <a:rPr lang="sv-SE" b="1" i="0" dirty="0">
                <a:solidFill>
                  <a:srgbClr val="2E2F2F"/>
                </a:solidFill>
                <a:effectLst/>
              </a:rPr>
              <a:t>Nationella nätverket för finansiell folkbildning</a:t>
            </a:r>
            <a:r>
              <a:rPr lang="sv-SE" b="0" i="0" dirty="0">
                <a:solidFill>
                  <a:srgbClr val="2E2F2F"/>
                </a:solidFill>
                <a:effectLst/>
              </a:rPr>
              <a:t> är ett nätverk sen 2010 med över 100 olika myndigheter, organisationer och företag som samarbetar, initierar, utvecklar och inspirerar varandra i frågor om folkbildning i privatekonomi. Vi vill att konsumenter i hela landet – och i alla åldrar – ska ha bättre möjligheter att klara de ökade kraven från samhället på att kunna fatta olika ekonomiska och finansiella beslut i livet som passar den egna plånboken. Nätverkets verksamhet och utbildningsmaterial är gratis och fritt från reklam. Gilla din ekonomi är det varumärke vi använder för gemensamma utbildningssatsningar.</a:t>
            </a:r>
          </a:p>
          <a:p>
            <a:pPr algn="l"/>
            <a:endParaRPr lang="sv-SE" b="0" i="0" dirty="0">
              <a:solidFill>
                <a:srgbClr val="2E2F2F"/>
              </a:solidFill>
              <a:effectLst/>
            </a:endParaRPr>
          </a:p>
          <a:p>
            <a:pPr algn="l"/>
            <a:r>
              <a:rPr lang="sv-SE" b="0" i="0" dirty="0">
                <a:solidFill>
                  <a:srgbClr val="2E2F2F"/>
                </a:solidFill>
                <a:effectLst/>
              </a:rPr>
              <a:t>Finansinspektionen ansvarar för nätverkets kansli, kommunikation och samordnar på så sätt Nationella nätverket för finansiell folkbildning.</a:t>
            </a:r>
          </a:p>
          <a:p>
            <a:pPr algn="l"/>
            <a:endParaRPr lang="sv-SE" b="0" i="0" dirty="0">
              <a:solidFill>
                <a:srgbClr val="2E2F2F"/>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kern="1200" dirty="0">
                <a:solidFill>
                  <a:schemeClr val="tx1"/>
                </a:solidFill>
                <a:effectLst/>
              </a:rPr>
              <a:t>Livslångt lärande – </a:t>
            </a:r>
            <a:r>
              <a:rPr lang="sv-SE" sz="1200" b="0" i="0" kern="1200" dirty="0">
                <a:solidFill>
                  <a:schemeClr val="tx1"/>
                </a:solidFill>
                <a:effectLst/>
              </a:rPr>
              <a:t>nätverkets insatser omfattar varierande målgrupper, i olika åldrar och livssituationer. Behovet av kunskaper i privatekonomi finns eftersom vi ständigt befinner oss i olika och nya livssituationer. Att vi till exempel flyttar hemifrån, blir arbetslösa eller får barn gör att vi ständigt, genom hela livet, måste fylla på våra kunskaper i privatekonomi för att kunna ta medvetna och individuella beslut som passar vår plånbok. Privatekonomisk utbildning av Gilla din ekonomi ska leda till självinsikt om beteende och ge verktyg till förändring.</a:t>
            </a:r>
          </a:p>
          <a:p>
            <a:pPr algn="l"/>
            <a:endParaRPr lang="sv-SE" b="0" i="0" dirty="0">
              <a:solidFill>
                <a:srgbClr val="2E2F2F"/>
              </a:solidFill>
              <a:effectLst/>
              <a:latin typeface="LatoWeb"/>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2099790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994303"/>
          </a:xfrm>
        </p:spPr>
        <p:txBody>
          <a:bodyPr/>
          <a:lstStyle/>
          <a:p>
            <a:pPr algn="l"/>
            <a:r>
              <a:rPr lang="sv-SE" b="0" i="0" dirty="0">
                <a:solidFill>
                  <a:srgbClr val="201E1A"/>
                </a:solidFill>
                <a:effectLst/>
              </a:rPr>
              <a:t>En undersökning från FI visar att en av fyra svenskar saknar grundläggande kunskaper. I vissa avseenden har kunskaperna minskat sedan motsvarande undersökning genomfördes 2020.</a:t>
            </a:r>
          </a:p>
          <a:p>
            <a:pPr algn="l"/>
            <a:endParaRPr lang="sv-SE" b="0" i="0" dirty="0">
              <a:solidFill>
                <a:srgbClr val="201E1A"/>
              </a:solidFill>
              <a:effectLst/>
            </a:endParaRPr>
          </a:p>
          <a:p>
            <a:pPr algn="l"/>
            <a:r>
              <a:rPr lang="sv-SE" b="0" i="0" dirty="0">
                <a:solidFill>
                  <a:srgbClr val="201E1A"/>
                </a:solidFill>
                <a:effectLst/>
              </a:rPr>
              <a:t>Däremot har självförtroendet att förstå ekonomi ökat. Särskilt män uppger att de har högt finansiellt självförtroende och kunskap medan kvinnor och personer under 30 år uppger att de har lägre självförtroende och kunskap.</a:t>
            </a:r>
          </a:p>
          <a:p>
            <a:pPr algn="l"/>
            <a:endParaRPr lang="sv-SE" b="0" i="0" dirty="0">
              <a:solidFill>
                <a:srgbClr val="201E1A"/>
              </a:solidFill>
              <a:effectLst/>
            </a:endParaRPr>
          </a:p>
          <a:p>
            <a:pPr algn="l"/>
            <a:r>
              <a:rPr lang="sv-SE" b="0" i="0" dirty="0">
                <a:solidFill>
                  <a:srgbClr val="201E1A"/>
                </a:solidFill>
                <a:effectLst/>
              </a:rPr>
              <a:t>En av tre uppger att de är oroade över att pengarna inte ska räcka och en av fyra uppger att de har det ekonomiskt svårt. Även här finns skillnader mellan könen där kvinnor uppger sig vara mer oroade än män över den ekonomiska situationen. Samtidigt visar undersökningen att tre av fyra försöker spara regelbundet för oförutsedda utgifter. Resultaten visar att arbetet med finansiell folkbildning är viktigare än någonsin.</a:t>
            </a:r>
          </a:p>
          <a:p>
            <a:pPr indent="0">
              <a:buNone/>
            </a:pPr>
            <a:endParaRPr lang="sv-SE" dirty="0"/>
          </a:p>
          <a:p>
            <a:pPr indent="0">
              <a:buNone/>
            </a:pPr>
            <a:r>
              <a:rPr lang="sv-SE" dirty="0"/>
              <a:t>Hela undersökningen finns att läsa på https://www.fi.se/sv/publicerat/nyheter/2023/manga-har-svart-att-forsta-grundlaggande-ekonomi/</a:t>
            </a:r>
            <a:endParaRPr lang="sv-SE" b="0" i="0" dirty="0">
              <a:solidFill>
                <a:srgbClr val="201E1A"/>
              </a:solidFill>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2163101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
        <p:nvSpPr>
          <p:cNvPr id="10" name="Platshållare för anteckningar 9">
            <a:extLst>
              <a:ext uri="{FF2B5EF4-FFF2-40B4-BE49-F238E27FC236}">
                <a16:creationId xmlns:a16="http://schemas.microsoft.com/office/drawing/2014/main" id="{48F46656-0DCE-9C6C-B03E-73041AF701A6}"/>
              </a:ext>
            </a:extLst>
          </p:cNvPr>
          <p:cNvSpPr>
            <a:spLocks noGrp="1"/>
          </p:cNvSpPr>
          <p:nvPr>
            <p:ph type="body" sz="quarter" idx="3"/>
          </p:nvPr>
        </p:nvSpPr>
        <p:spPr>
          <a:xfrm>
            <a:off x="685800" y="4400550"/>
            <a:ext cx="5486400" cy="4505455"/>
          </a:xfrm>
        </p:spPr>
        <p:txBody>
          <a:bodyPr/>
          <a:lstStyle/>
          <a:p>
            <a:r>
              <a:rPr lang="sv-SE" b="1" dirty="0"/>
              <a:t>Medvetna val</a:t>
            </a:r>
          </a:p>
          <a:p>
            <a:r>
              <a:rPr lang="sv-SE" dirty="0"/>
              <a:t>Många finansiella tjänster är komplicerade och har stora privatekonomiska konsekvenser, till exempel en del tar omedvetet större risker än vad som är lämpligt utifrån deras ekonomiska situation.</a:t>
            </a:r>
          </a:p>
          <a:p>
            <a:endParaRPr lang="sv-SE" dirty="0"/>
          </a:p>
          <a:p>
            <a:r>
              <a:rPr lang="sv-SE" b="1" dirty="0"/>
              <a:t>Stor valfrihet</a:t>
            </a:r>
          </a:p>
          <a:p>
            <a:r>
              <a:rPr lang="sv-SE" dirty="0"/>
              <a:t>Tillräcklig kunskap behövs för att kunna göra bra val för den egna ekonomin. Låg kunskap ställer krav på ickevalsalternativen.</a:t>
            </a:r>
          </a:p>
          <a:p>
            <a:endParaRPr lang="sv-SE" dirty="0"/>
          </a:p>
          <a:p>
            <a:r>
              <a:rPr lang="sv-SE" b="1" dirty="0"/>
              <a:t>Digitalisering</a:t>
            </a:r>
          </a:p>
          <a:p>
            <a:r>
              <a:rPr lang="sv-SE" dirty="0"/>
              <a:t>Digitalt utanförskap – alla kan inte eller vill inte använda digitala tjänster. Kontantanvändning, språkkunskaper och digital förmåga är parametrar.</a:t>
            </a:r>
          </a:p>
          <a:p>
            <a:endParaRPr lang="sv-SE" dirty="0"/>
          </a:p>
          <a:p>
            <a:r>
              <a:rPr lang="sv-SE" b="1" dirty="0"/>
              <a:t>Ekonomiskt självförtroende </a:t>
            </a:r>
          </a:p>
          <a:p>
            <a:r>
              <a:rPr lang="sv-SE" b="0" i="0" dirty="0">
                <a:solidFill>
                  <a:srgbClr val="201E1A"/>
                </a:solidFill>
                <a:effectLst/>
              </a:rPr>
              <a:t>Finansiellt självförtroende motsvarar inte alltid faktisk kunskap och förståelse. När det saknas grundläggande ekonomiska kunskaper samtidigt som självförtroendet är högt kan det lätt bli fel. Ett för lågt självförtroende kan också bli problematiskt och skapa trösklar för att ta tag i den ekonomiska situationen. </a:t>
            </a:r>
          </a:p>
          <a:p>
            <a:endParaRPr lang="sv-SE" dirty="0"/>
          </a:p>
          <a:p>
            <a:r>
              <a:rPr lang="sv-SE" dirty="0"/>
              <a:t>Viktigt är att konsumenten har förmågan att fatta välgrundade beslut utifrån sin egen situation.</a:t>
            </a:r>
          </a:p>
        </p:txBody>
      </p:sp>
    </p:spTree>
    <p:extLst>
      <p:ext uri="{BB962C8B-B14F-4D97-AF65-F5344CB8AC3E}">
        <p14:creationId xmlns:p14="http://schemas.microsoft.com/office/powerpoint/2010/main" val="3047894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201E1A"/>
                </a:solidFill>
                <a:effectLst/>
              </a:rPr>
              <a:t>Oavsett bakgrund eller intressen måste vi fatta många beslut som får stor påverkan på vår privatekonomi. Det kan exempelvis handla om att ta lån för att köpa en bostad eller bil, spara till pensionen eller en semesterresa. Då är det viktigt att förstå ekonomiska begrepp som ränta, inflation och riskspridning.</a:t>
            </a:r>
          </a:p>
          <a:p>
            <a:endParaRPr lang="sv-SE" b="0" i="0" dirty="0">
              <a:solidFill>
                <a:srgbClr val="201E1A"/>
              </a:solidFill>
              <a:effectLst/>
            </a:endParaRPr>
          </a:p>
          <a:p>
            <a:r>
              <a:rPr lang="sv-SE" b="0" i="0" dirty="0">
                <a:solidFill>
                  <a:srgbClr val="201E1A"/>
                </a:solidFill>
                <a:effectLst/>
              </a:rPr>
              <a:t>Med grundkunskaper kan du lättare ta beslut som passar dig och din ekonomi. </a:t>
            </a:r>
          </a:p>
          <a:p>
            <a:endParaRPr lang="sv-SE" b="0" i="0" dirty="0">
              <a:solidFill>
                <a:srgbClr val="201E1A"/>
              </a:solidFill>
              <a:effectLst/>
            </a:endParaRPr>
          </a:p>
          <a:p>
            <a:pPr algn="l"/>
            <a:r>
              <a:rPr lang="sv-SE" b="1" i="0" dirty="0">
                <a:solidFill>
                  <a:srgbClr val="201E1A"/>
                </a:solidFill>
                <a:effectLst/>
              </a:rPr>
              <a:t>1. Kunna begrepp</a:t>
            </a:r>
          </a:p>
          <a:p>
            <a:pPr algn="l"/>
            <a:r>
              <a:rPr lang="sv-SE" b="0" i="0" dirty="0">
                <a:solidFill>
                  <a:srgbClr val="201E1A"/>
                </a:solidFill>
                <a:effectLst/>
              </a:rPr>
              <a:t>Det ställs stora krav och vi ska ta många beslut om vår ekonomi. Kan du vissa grundläggande begrepp inom ekonomi kommer det att underlätta när du köper finansiella produkter eller tjänster. Begrepp att kunna är till exempel aktier, fonder, risk, inflation, deflation spara, investera, ränta, ränta-på-ränta, låna och effektiv ränta. </a:t>
            </a:r>
          </a:p>
          <a:p>
            <a:endParaRPr lang="sv-SE" b="0" i="0" dirty="0">
              <a:solidFill>
                <a:srgbClr val="201E1A"/>
              </a:solidFill>
              <a:effectLst/>
            </a:endParaRPr>
          </a:p>
          <a:p>
            <a:pPr algn="l"/>
            <a:r>
              <a:rPr lang="sv-SE" b="1" i="0" dirty="0">
                <a:solidFill>
                  <a:srgbClr val="201E1A"/>
                </a:solidFill>
                <a:effectLst/>
              </a:rPr>
              <a:t>2. Räkna procent</a:t>
            </a:r>
          </a:p>
          <a:p>
            <a:pPr algn="l"/>
            <a:r>
              <a:rPr lang="sv-SE" b="0" i="0" dirty="0">
                <a:solidFill>
                  <a:srgbClr val="201E1A"/>
                </a:solidFill>
                <a:effectLst/>
              </a:rPr>
              <a:t>Det är inte helt enkelt att minnas allt bra vi lärt oss i grundskolan. En sådan kunskap är hur vi räknar på procent, vilket inte alla kan. Det är viktigt att förstå innebörden av ränta som är hög eller låg när du tar ett lån eller sparar pengar. Räntan uppges i procent och kan du räkna procent och förstår effekten av en hög eller låg procentsats blir det enklare att välja alternativ som passar dig och din ekonomi.</a:t>
            </a:r>
          </a:p>
          <a:p>
            <a:endParaRPr lang="sv-SE" b="0" i="0" dirty="0">
              <a:solidFill>
                <a:srgbClr val="201E1A"/>
              </a:solidFill>
              <a:effectLst/>
            </a:endParaRPr>
          </a:p>
          <a:p>
            <a:pPr algn="l"/>
            <a:r>
              <a:rPr lang="sv-SE" b="1" i="0" dirty="0">
                <a:solidFill>
                  <a:srgbClr val="201E1A"/>
                </a:solidFill>
                <a:effectLst/>
              </a:rPr>
              <a:t>3. Sprida risker</a:t>
            </a:r>
          </a:p>
          <a:p>
            <a:pPr algn="l"/>
            <a:r>
              <a:rPr lang="sv-SE" b="0" i="0" dirty="0">
                <a:solidFill>
                  <a:srgbClr val="201E1A"/>
                </a:solidFill>
                <a:effectLst/>
              </a:rPr>
              <a:t>Vi sprider riskerna på olika sätt i vår ekonomi. Försäkringar är en sådan lösning där vi till exempel har en hemförsäkring för att minska risken för stora kostnader vid en olycka i hemmet, som vid en vattenskada. På liknande sätt vill vi sprida riskerna i vårt sparande. Vi vill inte bara spara pengar på ett sparkonto under en längre tid utan även investera våra pengar för möjlighet att växa. Då gäller det att inte satsa allt på ett kort med risken att förlora allt utan välja produkter som sprider ut riskerna.</a:t>
            </a:r>
          </a:p>
          <a:p>
            <a:pPr algn="l"/>
            <a:endParaRPr lang="sv-SE" b="0" i="0" dirty="0">
              <a:solidFill>
                <a:srgbClr val="201E1A"/>
              </a:solidFill>
              <a:effectLst/>
            </a:endParaRPr>
          </a:p>
          <a:p>
            <a:pPr algn="l"/>
            <a:r>
              <a:rPr lang="sv-SE" b="1" i="0" dirty="0">
                <a:solidFill>
                  <a:srgbClr val="201E1A"/>
                </a:solidFill>
                <a:effectLst/>
              </a:rPr>
              <a:t>4. Förstå konsekvenser</a:t>
            </a:r>
          </a:p>
          <a:p>
            <a:pPr algn="l"/>
            <a:r>
              <a:rPr lang="sv-SE" b="0" i="0" dirty="0">
                <a:solidFill>
                  <a:srgbClr val="201E1A"/>
                </a:solidFill>
                <a:effectLst/>
              </a:rPr>
              <a:t>Stora samhällsekonomiska förändringar och händelser påverkar din ekonomi, till exempel när Riksbanken höjer styrräntan kan räntan på ditt lån hos banken höjas och dina kostnader öka. Andra händelser som krig, kris och politiska beslut har effekt på ekonomin och kan påverka dina dagliga utgifter, inkomster eller sparande.</a:t>
            </a:r>
          </a:p>
          <a:p>
            <a:pPr algn="l"/>
            <a:endParaRPr lang="sv-SE" b="0" i="0" dirty="0">
              <a:solidFill>
                <a:srgbClr val="201E1A"/>
              </a:solidFill>
              <a:effectLst/>
            </a:endParaRPr>
          </a:p>
          <a:p>
            <a:endParaRPr lang="sv-SE" b="0" i="0" dirty="0">
              <a:solidFill>
                <a:srgbClr val="201E1A"/>
              </a:solidFill>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2047651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644299"/>
          </a:xfrm>
        </p:spPr>
        <p:txBody>
          <a:bodyPr/>
          <a:lstStyle/>
          <a:p>
            <a:r>
              <a:rPr lang="sv-SE" b="0" dirty="0">
                <a:latin typeface="+mn-lt"/>
              </a:rPr>
              <a:t>Välkommen till sidan för dig som är gått kursen Trygga</a:t>
            </a:r>
            <a:r>
              <a:rPr lang="sv-SE" b="0" baseline="0" dirty="0">
                <a:latin typeface="+mn-lt"/>
              </a:rPr>
              <a:t> din ekonomiska framtid</a:t>
            </a:r>
            <a:r>
              <a:rPr lang="sv-SE" b="0" dirty="0">
                <a:latin typeface="+mn-lt"/>
              </a:rPr>
              <a:t>.</a:t>
            </a:r>
          </a:p>
          <a:p>
            <a:endParaRPr lang="sv-SE"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latin typeface="+mn-lt"/>
              </a:rPr>
              <a:t>Här kan du ladda ner användbara dokument, föreläsarnas presentationer eller kostnadsfritt beställa eller läsa broschyrer inför att du ska sprida kunskaperna vidare. Kurs</a:t>
            </a:r>
            <a:r>
              <a:rPr lang="sv-SE" dirty="0">
                <a:latin typeface="+mn-lt"/>
              </a:rPr>
              <a:t>material uppdateras årligen.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latin typeface="+mn-lt"/>
            </a:endParaRPr>
          </a:p>
          <a:p>
            <a:r>
              <a:rPr lang="sv-SE" b="1" dirty="0">
                <a:latin typeface="+mn-lt"/>
              </a:rPr>
              <a:t>Kursmaterial och mycket mer</a:t>
            </a:r>
            <a:r>
              <a:rPr lang="sv-SE" dirty="0">
                <a:latin typeface="+mn-lt"/>
              </a:rPr>
              <a:t>: https://gilladinekonomi.se/kursdeltagare-larare/trygga-din-ekonomiska-framtid-grundkurs/ </a:t>
            </a:r>
          </a:p>
          <a:p>
            <a:endParaRPr lang="sv-SE" b="0" dirty="0">
              <a:latin typeface="+mn-lt"/>
            </a:endParaRPr>
          </a:p>
          <a:p>
            <a:pPr>
              <a:lnSpc>
                <a:spcPct val="100000"/>
              </a:lnSpc>
            </a:pPr>
            <a:r>
              <a:rPr lang="sv-SE" b="1" dirty="0">
                <a:latin typeface="+mn-lt"/>
              </a:rPr>
              <a:t>Håll</a:t>
            </a:r>
            <a:r>
              <a:rPr lang="sv-SE" b="1" baseline="0" dirty="0">
                <a:latin typeface="+mn-lt"/>
              </a:rPr>
              <a:t> gärna kontakten</a:t>
            </a:r>
          </a:p>
          <a:p>
            <a:pPr marL="171450" indent="-171450">
              <a:lnSpc>
                <a:spcPct val="100000"/>
              </a:lnSpc>
              <a:buFont typeface="Arial" panose="020B0604020202020204" pitchFamily="34" charset="0"/>
              <a:buChar char="•"/>
            </a:pPr>
            <a:r>
              <a:rPr lang="sv-SE" b="0" dirty="0">
                <a:latin typeface="+mn-lt"/>
              </a:rPr>
              <a:t>Nyhetsbrev: Läs och dela erfarenheter</a:t>
            </a:r>
          </a:p>
          <a:p>
            <a:pPr marL="171450" indent="-171450">
              <a:lnSpc>
                <a:spcPct val="100000"/>
              </a:lnSpc>
              <a:buFont typeface="Arial" panose="020B0604020202020204" pitchFamily="34" charset="0"/>
              <a:buChar char="•"/>
            </a:pPr>
            <a:r>
              <a:rPr lang="sv-SE" b="0" dirty="0">
                <a:latin typeface="+mn-lt"/>
              </a:rPr>
              <a:t>Facebook: facebook.se/</a:t>
            </a:r>
            <a:r>
              <a:rPr lang="sv-SE" b="0" dirty="0" err="1">
                <a:latin typeface="+mn-lt"/>
              </a:rPr>
              <a:t>gilladinekonomi</a:t>
            </a:r>
            <a:endParaRPr lang="sv-SE" b="0" dirty="0">
              <a:latin typeface="+mn-lt"/>
            </a:endParaRPr>
          </a:p>
          <a:p>
            <a:endParaRPr lang="sv-SE" b="0" dirty="0">
              <a:latin typeface="+mn-lt"/>
            </a:endParaRPr>
          </a:p>
          <a:p>
            <a:r>
              <a:rPr lang="sv-SE" b="1" dirty="0" err="1">
                <a:latin typeface="+mn-lt"/>
              </a:rPr>
              <a:t>Podden</a:t>
            </a:r>
            <a:r>
              <a:rPr lang="sv-SE" b="1" dirty="0">
                <a:latin typeface="+mn-lt"/>
              </a:rPr>
              <a:t> </a:t>
            </a:r>
            <a:r>
              <a:rPr lang="sv-SE" b="1" i="1" dirty="0">
                <a:latin typeface="+mn-lt"/>
              </a:rPr>
              <a:t>Privatekonomi med Finansinspektionen </a:t>
            </a:r>
            <a:r>
              <a:rPr lang="sv-SE" b="0" dirty="0">
                <a:latin typeface="+mn-lt"/>
              </a:rPr>
              <a:t>hittar du på</a:t>
            </a:r>
            <a:r>
              <a:rPr lang="sv-SE" b="0" baseline="0" dirty="0">
                <a:latin typeface="+mn-lt"/>
              </a:rPr>
              <a:t> </a:t>
            </a:r>
            <a:r>
              <a:rPr lang="sv-SE" b="0" baseline="0" dirty="0" err="1">
                <a:latin typeface="+mn-lt"/>
              </a:rPr>
              <a:t>Podcaster</a:t>
            </a:r>
            <a:r>
              <a:rPr lang="sv-SE" dirty="0"/>
              <a:t> </a:t>
            </a:r>
            <a:r>
              <a:rPr lang="sv-SE" b="0" baseline="0" dirty="0">
                <a:latin typeface="+mn-lt"/>
              </a:rPr>
              <a:t>eller www.soundcloud.com/privatekonomi</a:t>
            </a:r>
          </a:p>
          <a:p>
            <a:endParaRPr lang="sv-SE" b="0" baseline="0" dirty="0">
              <a:latin typeface="+mn-lt"/>
            </a:endParaRPr>
          </a:p>
          <a:p>
            <a:r>
              <a:rPr lang="sv-SE" sz="1200" b="1" i="0" kern="1200" dirty="0">
                <a:solidFill>
                  <a:schemeClr val="tx1"/>
                </a:solidFill>
                <a:effectLst/>
                <a:latin typeface="+mn-lt"/>
              </a:rPr>
              <a:t>Ditt barn &amp; dina pengar</a:t>
            </a:r>
            <a:r>
              <a:rPr lang="sv-SE" sz="1200" b="0" i="0" kern="1200" dirty="0">
                <a:solidFill>
                  <a:schemeClr val="tx1"/>
                </a:solidFill>
                <a:effectLst/>
                <a:latin typeface="+mn-lt"/>
              </a:rPr>
              <a:t> är en föräldraguide om privatekonomi. Föräldraguiden riktar sig främst till förstagångsföräldrar. Den fysiska boken kan kostnadsfritt beställas av personer som möter förstagångsföräldrar i sitt dagliga arbete. Boken finns att läsa som PDF-fil på </a:t>
            </a:r>
            <a:r>
              <a:rPr lang="sv-SE" sz="1200" b="0" i="0" u="none" strike="noStrike" kern="1200" dirty="0">
                <a:solidFill>
                  <a:schemeClr val="tx1"/>
                </a:solidFill>
                <a:effectLst/>
                <a:latin typeface="+mn-lt"/>
              </a:rPr>
              <a:t>www.dittbarnochdinapengar.se</a:t>
            </a:r>
            <a:endParaRPr lang="sv-SE" sz="1200" b="1" i="0" kern="1200" dirty="0">
              <a:solidFill>
                <a:schemeClr val="tx1"/>
              </a:solidFill>
              <a:effectLst/>
              <a:latin typeface="+mn-lt"/>
            </a:endParaRPr>
          </a:p>
          <a:p>
            <a:pPr>
              <a:spcBef>
                <a:spcPts val="1200"/>
              </a:spcBef>
              <a:buClr>
                <a:srgbClr val="0093A7"/>
              </a:buClr>
            </a:pPr>
            <a:r>
              <a:rPr lang="sv-SE" sz="1200" b="1" i="0" kern="1200" dirty="0">
                <a:solidFill>
                  <a:schemeClr val="tx1"/>
                </a:solidFill>
                <a:effectLst/>
                <a:latin typeface="+mn-lt"/>
              </a:rPr>
              <a:t>Dina pengar och din ekonomi</a:t>
            </a:r>
            <a:r>
              <a:rPr lang="sv-SE" sz="1200" b="0" i="0" kern="1200" dirty="0">
                <a:solidFill>
                  <a:schemeClr val="tx1"/>
                </a:solidFill>
                <a:effectLst/>
                <a:latin typeface="+mn-lt"/>
              </a:rPr>
              <a:t> </a:t>
            </a:r>
            <a:r>
              <a:rPr lang="sv-SE" dirty="0">
                <a:latin typeface="+mn-lt"/>
              </a:rPr>
              <a:t>är en del i </a:t>
            </a:r>
            <a:r>
              <a:rPr lang="sv-SE" b="1" dirty="0">
                <a:latin typeface="+mn-lt"/>
              </a:rPr>
              <a:t>SFI-Ekonomi,</a:t>
            </a:r>
            <a:r>
              <a:rPr lang="sv-SE" b="1" baseline="0" dirty="0">
                <a:latin typeface="+mn-lt"/>
              </a:rPr>
              <a:t> </a:t>
            </a:r>
            <a:r>
              <a:rPr lang="sv-SE" dirty="0">
                <a:latin typeface="+mn-lt"/>
              </a:rPr>
              <a:t>ett utbildningsmaterial om privatekonomi för undervisning i svenska för invandrare (SFI). Handboken finns</a:t>
            </a:r>
            <a:r>
              <a:rPr lang="sv-SE" baseline="0" dirty="0">
                <a:latin typeface="+mn-lt"/>
              </a:rPr>
              <a:t> som PDF och kan kostnadsfritt beställas som tryck format av dig som undervisar i SFI, möter nyanlända, anordnar språkcafé eller liknande.</a:t>
            </a:r>
            <a:r>
              <a:rPr lang="sv-SE" dirty="0">
                <a:latin typeface="+mn-lt"/>
              </a:rPr>
              <a:t> www.sfiekonomi.se</a:t>
            </a:r>
          </a:p>
          <a:p>
            <a:pPr>
              <a:spcBef>
                <a:spcPts val="1200"/>
              </a:spcBef>
              <a:buClr>
                <a:srgbClr val="0093A7"/>
              </a:buClr>
            </a:pPr>
            <a:r>
              <a:rPr lang="sv-SE" dirty="0">
                <a:latin typeface="+mn-lt"/>
              </a:rPr>
              <a:t>Håll </a:t>
            </a:r>
            <a:r>
              <a:rPr lang="sv-SE" dirty="0" err="1">
                <a:latin typeface="+mn-lt"/>
              </a:rPr>
              <a:t>utkick</a:t>
            </a:r>
            <a:r>
              <a:rPr lang="sv-SE" dirty="0">
                <a:latin typeface="+mn-lt"/>
              </a:rPr>
              <a:t> efter fortsättningskursen på gilladinekonomi.se eller kontakta oss på finanskunskap@fi.se</a:t>
            </a:r>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3304822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2915301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generell_framsida">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A5E828F-D105-4090-8DB6-5C973C27BB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00A1AA"/>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ell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1111170" y="2699437"/>
            <a:ext cx="9960015" cy="576197"/>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ell_helsidesbild">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pic>
        <p:nvPicPr>
          <p:cNvPr id="9" name="Bildobjekt 8">
            <a:extLst>
              <a:ext uri="{FF2B5EF4-FFF2-40B4-BE49-F238E27FC236}">
                <a16:creationId xmlns:a16="http://schemas.microsoft.com/office/drawing/2014/main" id="{E1D44828-293B-1BCB-3578-7DE18C39EC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cxnSp>
        <p:nvCxnSpPr>
          <p:cNvPr id="12" name="Rak 11">
            <a:extLst>
              <a:ext uri="{FF2B5EF4-FFF2-40B4-BE49-F238E27FC236}">
                <a16:creationId xmlns:a16="http://schemas.microsoft.com/office/drawing/2014/main" id="{9D5FC154-5B04-4254-240E-80C7E8688D70}"/>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13" name="Platshållare för text 6">
            <a:extLst>
              <a:ext uri="{FF2B5EF4-FFF2-40B4-BE49-F238E27FC236}">
                <a16:creationId xmlns:a16="http://schemas.microsoft.com/office/drawing/2014/main" id="{77FD5098-5B2C-57B6-3FBA-56BF3B00B2A4}"/>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4" name="Bildobjekt 3">
            <a:extLst>
              <a:ext uri="{FF2B5EF4-FFF2-40B4-BE49-F238E27FC236}">
                <a16:creationId xmlns:a16="http://schemas.microsoft.com/office/drawing/2014/main" id="{55B1E395-04C3-C922-DC29-2A1C8E3963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generell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1676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generell_tacksida">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56BFAD3-6AD0-94E8-7444-4E8456656A8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29000"/>
            <a:ext cx="12192000" cy="3429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00A1AA"/>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0FB83143-8013-1ECC-7AB9-A86A172137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ell_punktlistor">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BBBBA3BD-9F63-F37E-14A7-E65407FE68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9" name="Bildobjekt 8">
            <a:extLst>
              <a:ext uri="{FF2B5EF4-FFF2-40B4-BE49-F238E27FC236}">
                <a16:creationId xmlns:a16="http://schemas.microsoft.com/office/drawing/2014/main" id="{D4104E87-3AF9-C01D-C7F4-BD1C4DAD586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ell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pic>
        <p:nvPicPr>
          <p:cNvPr id="3" name="Bildobjekt 2">
            <a:extLst>
              <a:ext uri="{FF2B5EF4-FFF2-40B4-BE49-F238E27FC236}">
                <a16:creationId xmlns:a16="http://schemas.microsoft.com/office/drawing/2014/main" id="{4A189802-FE52-EC24-2B55-C560F25889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4" name="Bildobjekt 3">
            <a:extLst>
              <a:ext uri="{FF2B5EF4-FFF2-40B4-BE49-F238E27FC236}">
                <a16:creationId xmlns:a16="http://schemas.microsoft.com/office/drawing/2014/main" id="{D85AC84C-F96B-6F0C-68BD-A057D9A13B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6" name="Rak 5">
            <a:extLst>
              <a:ext uri="{FF2B5EF4-FFF2-40B4-BE49-F238E27FC236}">
                <a16:creationId xmlns:a16="http://schemas.microsoft.com/office/drawing/2014/main" id="{04053E65-8D32-51C6-833F-128CFB9DFEBC}"/>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622ED4A7-B573-714B-C5D1-7667599B336B}"/>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ell_bild_ver2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C111D1B1-E3C6-AD1D-5889-D5538F176243}"/>
              </a:ext>
            </a:extLst>
          </p:cNvPr>
          <p:cNvSpPr/>
          <p:nvPr userDrawn="1"/>
        </p:nvSpPr>
        <p:spPr>
          <a:xfrm>
            <a:off x="7859330" y="322155"/>
            <a:ext cx="3960000" cy="3960000"/>
          </a:xfrm>
          <a:prstGeom prst="rect">
            <a:avLst/>
          </a:prstGeom>
          <a:solidFill>
            <a:srgbClr val="A4D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7" name="Bildobjekt 6">
            <a:extLst>
              <a:ext uri="{FF2B5EF4-FFF2-40B4-BE49-F238E27FC236}">
                <a16:creationId xmlns:a16="http://schemas.microsoft.com/office/drawing/2014/main" id="{E7E1D7EF-505B-6573-B9FC-35FAD2E024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11" name="Platshållare för text 6">
            <a:extLst>
              <a:ext uri="{FF2B5EF4-FFF2-40B4-BE49-F238E27FC236}">
                <a16:creationId xmlns:a16="http://schemas.microsoft.com/office/drawing/2014/main" id="{1B8E6DFA-38FF-876B-644C-618BADCE46DD}"/>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238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ell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9ADB1CB-8847-3FF8-CF44-3724BFDB5DC1}"/>
              </a:ext>
            </a:extLst>
          </p:cNvPr>
          <p:cNvSpPr/>
          <p:nvPr userDrawn="1"/>
        </p:nvSpPr>
        <p:spPr>
          <a:xfrm>
            <a:off x="7861954" y="2241971"/>
            <a:ext cx="3960000" cy="3960000"/>
          </a:xfrm>
          <a:prstGeom prst="rect">
            <a:avLst/>
          </a:prstGeom>
          <a:solidFill>
            <a:srgbClr val="A4D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a:extLst>
              <a:ext uri="{FF2B5EF4-FFF2-40B4-BE49-F238E27FC236}">
                <a16:creationId xmlns:a16="http://schemas.microsoft.com/office/drawing/2014/main" id="{69347B27-2AEB-DD60-2480-5BDA3C4ACA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6" name="Platshållare för text 6">
            <a:extLst>
              <a:ext uri="{FF2B5EF4-FFF2-40B4-BE49-F238E27FC236}">
                <a16:creationId xmlns:a16="http://schemas.microsoft.com/office/drawing/2014/main" id="{6F90DC1B-331F-E56A-57EC-9D6286FC5AC5}"/>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ell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pic>
        <p:nvPicPr>
          <p:cNvPr id="3" name="Bildobjekt 2">
            <a:extLst>
              <a:ext uri="{FF2B5EF4-FFF2-40B4-BE49-F238E27FC236}">
                <a16:creationId xmlns:a16="http://schemas.microsoft.com/office/drawing/2014/main" id="{21092659-55BC-5628-8C3D-62DF98342F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4" name="Bildobjekt 3">
            <a:extLst>
              <a:ext uri="{FF2B5EF4-FFF2-40B4-BE49-F238E27FC236}">
                <a16:creationId xmlns:a16="http://schemas.microsoft.com/office/drawing/2014/main" id="{8E176EB0-3C32-3E71-B105-EEA19174FC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5" name="Rak 4">
            <a:extLst>
              <a:ext uri="{FF2B5EF4-FFF2-40B4-BE49-F238E27FC236}">
                <a16:creationId xmlns:a16="http://schemas.microsoft.com/office/drawing/2014/main" id="{A96D5197-0FF0-C144-FCA1-DB70C437E1EB}"/>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9100D522-F244-6C79-51B6-DCCD02FBE512}"/>
              </a:ext>
            </a:extLst>
          </p:cNvPr>
          <p:cNvSpPr>
            <a:spLocks noGrp="1"/>
          </p:cNvSpPr>
          <p:nvPr>
            <p:ph type="body" sz="quarter" idx="12"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ell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pic>
        <p:nvPicPr>
          <p:cNvPr id="3" name="Bildobjekt 2">
            <a:extLst>
              <a:ext uri="{FF2B5EF4-FFF2-40B4-BE49-F238E27FC236}">
                <a16:creationId xmlns:a16="http://schemas.microsoft.com/office/drawing/2014/main" id="{156E1B46-50E8-7318-F385-6FE12EDA9C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5" name="Bildobjekt 4">
            <a:extLst>
              <a:ext uri="{FF2B5EF4-FFF2-40B4-BE49-F238E27FC236}">
                <a16:creationId xmlns:a16="http://schemas.microsoft.com/office/drawing/2014/main" id="{0D52D83B-AD80-9370-E506-19C7A77D82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6" name="Rak 5">
            <a:extLst>
              <a:ext uri="{FF2B5EF4-FFF2-40B4-BE49-F238E27FC236}">
                <a16:creationId xmlns:a16="http://schemas.microsoft.com/office/drawing/2014/main" id="{7821172E-CA28-11FC-B473-717F6913F17D}"/>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F72BB7D0-E073-9D8D-E4C9-A49C24B3AD45}"/>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ell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2" name="Platshållare för text 4">
            <a:extLst>
              <a:ext uri="{FF2B5EF4-FFF2-40B4-BE49-F238E27FC236}">
                <a16:creationId xmlns:a16="http://schemas.microsoft.com/office/drawing/2014/main" id="{8E60B77C-A5A8-B867-7D57-17328BDD8047}"/>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cxnSp>
        <p:nvCxnSpPr>
          <p:cNvPr id="3" name="Rak 2">
            <a:extLst>
              <a:ext uri="{FF2B5EF4-FFF2-40B4-BE49-F238E27FC236}">
                <a16:creationId xmlns:a16="http://schemas.microsoft.com/office/drawing/2014/main" id="{1F783792-B44E-8EFB-A472-125C55D9F3E2}"/>
              </a:ext>
            </a:extLst>
          </p:cNvPr>
          <p:cNvCxnSpPr/>
          <p:nvPr userDrawn="1"/>
        </p:nvCxnSpPr>
        <p:spPr>
          <a:xfrm>
            <a:off x="720969" y="1131277"/>
            <a:ext cx="1007598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Platshållare för text 6">
            <a:extLst>
              <a:ext uri="{FF2B5EF4-FFF2-40B4-BE49-F238E27FC236}">
                <a16:creationId xmlns:a16="http://schemas.microsoft.com/office/drawing/2014/main" id="{2AEEC770-E294-B6AD-7C94-C89C1001707A}"/>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ell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00A1AA">
              <a:alpha val="8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98904" y="2699437"/>
            <a:ext cx="10979863" cy="1403788"/>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0"/>
            <a:ext cx="12192000" cy="6863824"/>
          </a:xfrm>
          <a:no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5" r:id="rId11"/>
    <p:sldLayoutId id="2147483679" r:id="rId12"/>
    <p:sldLayoutId id="2147483676" r:id="rId13"/>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44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e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microsoft.com/office/2007/relationships/hdphoto" Target="../media/hdphoto1.wdp"/><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p:txBody>
          <a:bodyPr/>
          <a:lstStyle/>
          <a:p>
            <a:r>
              <a:rPr lang="sv-SE" dirty="0"/>
              <a:t>VÄLKOMMEN TILL KURSEN</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dirty="0"/>
              <a:t>Finansinspektionen</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NATIONELLA NÄTVERKET FÖR FINANSIELL FOLKBILDNING</a:t>
            </a:r>
          </a:p>
        </p:txBody>
      </p:sp>
      <p:sp>
        <p:nvSpPr>
          <p:cNvPr id="11" name="Platshållare för innehåll 7">
            <a:extLst>
              <a:ext uri="{FF2B5EF4-FFF2-40B4-BE49-F238E27FC236}">
                <a16:creationId xmlns:a16="http://schemas.microsoft.com/office/drawing/2014/main" id="{10AEC553-81D3-44BD-9011-1EACE0B65103}"/>
              </a:ext>
            </a:extLst>
          </p:cNvPr>
          <p:cNvSpPr txBox="1">
            <a:spLocks noGrp="1"/>
          </p:cNvSpPr>
          <p:nvPr>
            <p:ph idx="1"/>
          </p:nvPr>
        </p:nvSpPr>
        <p:spPr>
          <a:xfrm>
            <a:off x="598516" y="1685837"/>
            <a:ext cx="5267712" cy="3491074"/>
          </a:xfrm>
          <a:prstGeom prst="rect">
            <a:avLst/>
          </a:prstGeom>
          <a:noFill/>
        </p:spPr>
        <p:txBody>
          <a:bodyPr wrap="square" rtlCol="0" anchor="t">
            <a:noAutofit/>
          </a:bodyPr>
          <a:lstStyle/>
          <a:p>
            <a:pPr>
              <a:tabLst>
                <a:tab pos="214313" algn="l"/>
              </a:tabLst>
            </a:pPr>
            <a:r>
              <a:rPr lang="sv-SE" sz="2000" dirty="0">
                <a:ea typeface="Arial" charset="0"/>
                <a:cs typeface="Arial" charset="0"/>
              </a:rPr>
              <a:t>Bara fakta – ingen försäljning</a:t>
            </a:r>
            <a:r>
              <a:rPr lang="sv-SE" dirty="0">
                <a:ea typeface="Arial" charset="0"/>
                <a:cs typeface="Arial" charset="0"/>
              </a:rPr>
              <a:t>.</a:t>
            </a:r>
            <a:endParaRPr lang="sv-SE" sz="2000" dirty="0">
              <a:ea typeface="Arial" charset="0"/>
              <a:cs typeface="Arial" charset="0"/>
            </a:endParaRPr>
          </a:p>
          <a:p>
            <a:pPr>
              <a:tabLst>
                <a:tab pos="214313" algn="l"/>
              </a:tabLst>
            </a:pPr>
            <a:r>
              <a:rPr lang="sv-SE" sz="2000" dirty="0">
                <a:ea typeface="Arial" charset="0"/>
                <a:cs typeface="Arial" charset="0"/>
              </a:rPr>
              <a:t>Över 100 myndigheter, organisationer och företag samarbetar.</a:t>
            </a:r>
          </a:p>
          <a:p>
            <a:pPr>
              <a:tabLst>
                <a:tab pos="214313" algn="l"/>
              </a:tabLst>
            </a:pPr>
            <a:r>
              <a:rPr lang="sv-SE" dirty="0">
                <a:ea typeface="Arial" charset="0"/>
                <a:cs typeface="Arial" charset="0"/>
              </a:rPr>
              <a:t>Gemensam webbplats: gilladinekonomi.se.</a:t>
            </a:r>
          </a:p>
          <a:p>
            <a:pPr marL="0" indent="0">
              <a:buNone/>
              <a:tabLst>
                <a:tab pos="214313" algn="l"/>
              </a:tabLst>
            </a:pPr>
            <a:r>
              <a:rPr lang="sv-SE" dirty="0">
                <a:ea typeface="Arial" charset="0"/>
                <a:cs typeface="Arial" charset="0"/>
              </a:rPr>
              <a:t>	- Informationsinsatser och material. </a:t>
            </a:r>
          </a:p>
          <a:p>
            <a:pPr>
              <a:tabLst>
                <a:tab pos="214313" algn="l"/>
              </a:tabLst>
            </a:pPr>
            <a:r>
              <a:rPr lang="sv-SE" dirty="0">
                <a:ea typeface="Arial" charset="0"/>
                <a:cs typeface="Arial" charset="0"/>
              </a:rPr>
              <a:t>Utbilda utbildare: kunskapernas sprids vidare</a:t>
            </a:r>
          </a:p>
          <a:p>
            <a:pPr marL="0" indent="0">
              <a:buNone/>
              <a:tabLst>
                <a:tab pos="214313" algn="l"/>
              </a:tabLst>
            </a:pPr>
            <a:r>
              <a:rPr lang="sv-SE" sz="2000" dirty="0">
                <a:ea typeface="Arial" charset="0"/>
                <a:cs typeface="Arial" charset="0"/>
              </a:rPr>
              <a:t>	- Geografisk och demografisk bredd</a:t>
            </a:r>
            <a:r>
              <a:rPr lang="sv-SE" dirty="0">
                <a:ea typeface="Arial" charset="0"/>
                <a:cs typeface="Arial" charset="0"/>
              </a:rPr>
              <a:t>. </a:t>
            </a:r>
          </a:p>
          <a:p>
            <a:pPr>
              <a:tabLst>
                <a:tab pos="214313" algn="l"/>
              </a:tabLst>
            </a:pPr>
            <a:r>
              <a:rPr lang="sv-SE" dirty="0">
                <a:ea typeface="Arial" charset="0"/>
                <a:cs typeface="Arial" charset="0"/>
              </a:rPr>
              <a:t>Livslångt lärande!</a:t>
            </a:r>
          </a:p>
          <a:p>
            <a:pPr>
              <a:tabLst>
                <a:tab pos="214313" algn="l"/>
              </a:tabLst>
            </a:pPr>
            <a:endParaRPr lang="sv-SE" dirty="0">
              <a:ea typeface="Arial" charset="0"/>
              <a:cs typeface="Arial" charset="0"/>
            </a:endParaRPr>
          </a:p>
          <a:p>
            <a:pPr>
              <a:tabLst>
                <a:tab pos="214313" algn="l"/>
              </a:tabLst>
            </a:pPr>
            <a:endParaRPr lang="sv-SE" sz="2000" dirty="0">
              <a:ea typeface="Arial" charset="0"/>
              <a:cs typeface="Arial" charset="0"/>
            </a:endParaRPr>
          </a:p>
        </p:txBody>
      </p:sp>
      <p:sp>
        <p:nvSpPr>
          <p:cNvPr id="6" name="Rektangel 5">
            <a:extLst>
              <a:ext uri="{FF2B5EF4-FFF2-40B4-BE49-F238E27FC236}">
                <a16:creationId xmlns:a16="http://schemas.microsoft.com/office/drawing/2014/main" id="{18BEA76F-2B03-4C1B-8382-29D0EF7B818B}"/>
              </a:ext>
            </a:extLst>
          </p:cNvPr>
          <p:cNvSpPr/>
          <p:nvPr/>
        </p:nvSpPr>
        <p:spPr>
          <a:xfrm>
            <a:off x="3466214" y="4986076"/>
            <a:ext cx="2979036" cy="69675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14313" algn="l"/>
              </a:tabLst>
            </a:pPr>
            <a:r>
              <a:rPr lang="sv-SE" sz="2000" dirty="0">
                <a:solidFill>
                  <a:schemeClr val="tx1"/>
                </a:solidFill>
                <a:ea typeface="Arial" charset="0"/>
                <a:cs typeface="Arial" charset="0"/>
              </a:rPr>
              <a:t>Finansinspektionen samordnar nätverket</a:t>
            </a:r>
            <a:endParaRPr lang="sv-SE" sz="1400" dirty="0">
              <a:solidFill>
                <a:schemeClr val="tx1"/>
              </a:solidFill>
            </a:endParaRPr>
          </a:p>
        </p:txBody>
      </p:sp>
      <p:pic>
        <p:nvPicPr>
          <p:cNvPr id="7" name="Platshållare för bild 6" descr="En bild som visar text, person, inomhus, bärbar dator&#10;&#10;Automatiskt genererad beskrivning">
            <a:extLst>
              <a:ext uri="{FF2B5EF4-FFF2-40B4-BE49-F238E27FC236}">
                <a16:creationId xmlns:a16="http://schemas.microsoft.com/office/drawing/2014/main" id="{C747954E-33A4-8010-1AD4-49B3A564DF6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5" name="Platshållare för text 3">
            <a:extLst>
              <a:ext uri="{FF2B5EF4-FFF2-40B4-BE49-F238E27FC236}">
                <a16:creationId xmlns:a16="http://schemas.microsoft.com/office/drawing/2014/main" id="{9B31F1BB-8AE4-A0DD-A27A-FB553EB062BD}"/>
              </a:ext>
            </a:extLst>
          </p:cNvPr>
          <p:cNvSpPr>
            <a:spLocks noGrp="1"/>
          </p:cNvSpPr>
          <p:nvPr>
            <p:ph type="body" sz="quarter" idx="11"/>
          </p:nvPr>
        </p:nvSpPr>
        <p:spPr>
          <a:xfrm>
            <a:off x="809624" y="6382448"/>
            <a:ext cx="1236890" cy="257369"/>
          </a:xfrm>
        </p:spPr>
        <p:txBody>
          <a:bodyPr wrap="square">
            <a:spAutoFit/>
          </a:bodyPr>
          <a:lstStyle/>
          <a:p>
            <a:r>
              <a:rPr lang="sv-SE" dirty="0"/>
              <a:t>KURSINFORMATION</a:t>
            </a:r>
          </a:p>
        </p:txBody>
      </p:sp>
    </p:spTree>
    <p:extLst>
      <p:ext uri="{BB962C8B-B14F-4D97-AF65-F5344CB8AC3E}">
        <p14:creationId xmlns:p14="http://schemas.microsoft.com/office/powerpoint/2010/main" val="2598487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0"/>
            <a:ext cx="5765800" cy="696753"/>
          </a:xfrm>
        </p:spPr>
        <p:txBody>
          <a:bodyPr/>
          <a:lstStyle/>
          <a:p>
            <a:r>
              <a:rPr lang="sv-SE" b="1" dirty="0">
                <a:latin typeface="Calibri" panose="020F0502020204030204" pitchFamily="34" charset="0"/>
                <a:ea typeface="Arial" charset="0"/>
                <a:cs typeface="Calibri" panose="020F0502020204030204" pitchFamily="34" charset="0"/>
              </a:rPr>
              <a:t>FINANSIELL FÖRMÅGA</a:t>
            </a:r>
            <a:br>
              <a:rPr lang="sv-SE" sz="3600" b="1" dirty="0">
                <a:latin typeface="Calibri" panose="020F0502020204030204" pitchFamily="34" charset="0"/>
                <a:ea typeface="Arial" charset="0"/>
                <a:cs typeface="Calibri" panose="020F0502020204030204" pitchFamily="34" charset="0"/>
              </a:rPr>
            </a:br>
            <a:endParaRPr lang="sv-SE" dirty="0"/>
          </a:p>
        </p:txBody>
      </p:sp>
      <p:sp>
        <p:nvSpPr>
          <p:cNvPr id="12" name="Rektangel 11">
            <a:extLst>
              <a:ext uri="{FF2B5EF4-FFF2-40B4-BE49-F238E27FC236}">
                <a16:creationId xmlns:a16="http://schemas.microsoft.com/office/drawing/2014/main" id="{A0110FBE-0E3D-60EC-683A-1543FA5BDC34}"/>
              </a:ext>
            </a:extLst>
          </p:cNvPr>
          <p:cNvSpPr/>
          <p:nvPr/>
        </p:nvSpPr>
        <p:spPr>
          <a:xfrm>
            <a:off x="4441370" y="4502859"/>
            <a:ext cx="2003879" cy="109207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14313" algn="l"/>
              </a:tabLst>
            </a:pPr>
            <a:r>
              <a:rPr lang="sv-SE" sz="2000" dirty="0">
                <a:solidFill>
                  <a:schemeClr val="tx1"/>
                </a:solidFill>
                <a:ea typeface="Arial" charset="0"/>
                <a:cs typeface="Arial" charset="0"/>
              </a:rPr>
              <a:t>Undersökningen finns på fi.se</a:t>
            </a:r>
          </a:p>
        </p:txBody>
      </p:sp>
      <p:sp>
        <p:nvSpPr>
          <p:cNvPr id="8" name="Platshållare för innehåll 7">
            <a:extLst>
              <a:ext uri="{FF2B5EF4-FFF2-40B4-BE49-F238E27FC236}">
                <a16:creationId xmlns:a16="http://schemas.microsoft.com/office/drawing/2014/main" id="{80CC2609-C69B-49BD-9922-ABC7DDB0BCB5}"/>
              </a:ext>
            </a:extLst>
          </p:cNvPr>
          <p:cNvSpPr txBox="1">
            <a:spLocks noGrp="1"/>
          </p:cNvSpPr>
          <p:nvPr>
            <p:ph idx="1"/>
          </p:nvPr>
        </p:nvSpPr>
        <p:spPr>
          <a:xfrm>
            <a:off x="592138" y="1812925"/>
            <a:ext cx="5075025" cy="2199782"/>
          </a:xfrm>
          <a:prstGeom prst="rect">
            <a:avLst/>
          </a:prstGeom>
          <a:noFill/>
        </p:spPr>
        <p:txBody>
          <a:bodyPr wrap="square" rtlCol="0" anchor="t">
            <a:noAutofit/>
          </a:bodyPr>
          <a:lstStyle/>
          <a:p>
            <a:pPr>
              <a:tabLst>
                <a:tab pos="214313" algn="l"/>
              </a:tabLst>
            </a:pPr>
            <a:r>
              <a:rPr lang="sv-SE" sz="2000" dirty="0">
                <a:ea typeface="Arial" charset="0"/>
                <a:cs typeface="Arial" charset="0"/>
              </a:rPr>
              <a:t>Ett av tre svenska hushåll känner oro att pengarna inte ska räcka.</a:t>
            </a:r>
          </a:p>
          <a:p>
            <a:pPr>
              <a:tabLst>
                <a:tab pos="214313" algn="l"/>
              </a:tabLst>
            </a:pPr>
            <a:r>
              <a:rPr lang="sv-SE" sz="2000" dirty="0">
                <a:solidFill>
                  <a:schemeClr val="tx1"/>
                </a:solidFill>
                <a:ea typeface="Arial" charset="0"/>
                <a:cs typeface="Arial" charset="0"/>
              </a:rPr>
              <a:t>En av fyra hushåll har det ekonomiskt svårt. </a:t>
            </a:r>
          </a:p>
          <a:p>
            <a:pPr>
              <a:tabLst>
                <a:tab pos="214313" algn="l"/>
              </a:tabLst>
            </a:pPr>
            <a:r>
              <a:rPr lang="sv-SE" sz="2000" dirty="0">
                <a:ea typeface="Arial" charset="0"/>
                <a:cs typeface="Arial" charset="0"/>
              </a:rPr>
              <a:t>En av fyra svenskar saknar grundläggande ekonomiska kunskaper.</a:t>
            </a:r>
          </a:p>
          <a:p>
            <a:pPr>
              <a:tabLst>
                <a:tab pos="214313" algn="l"/>
              </a:tabLst>
            </a:pPr>
            <a:r>
              <a:rPr lang="sv-SE" dirty="0">
                <a:ea typeface="Arial" charset="0"/>
                <a:cs typeface="Arial" charset="0"/>
              </a:rPr>
              <a:t>Det ekonomiska s</a:t>
            </a:r>
            <a:r>
              <a:rPr lang="sv-SE" sz="2000" dirty="0">
                <a:ea typeface="Arial" charset="0"/>
                <a:cs typeface="Arial" charset="0"/>
              </a:rPr>
              <a:t>jälvförtroendet har ökat. </a:t>
            </a:r>
          </a:p>
        </p:txBody>
      </p:sp>
      <p:sp>
        <p:nvSpPr>
          <p:cNvPr id="9" name="textruta 8">
            <a:extLst>
              <a:ext uri="{FF2B5EF4-FFF2-40B4-BE49-F238E27FC236}">
                <a16:creationId xmlns:a16="http://schemas.microsoft.com/office/drawing/2014/main" id="{1847D629-7BC3-4128-9182-319EDC63A0F4}"/>
              </a:ext>
            </a:extLst>
          </p:cNvPr>
          <p:cNvSpPr txBox="1"/>
          <p:nvPr/>
        </p:nvSpPr>
        <p:spPr>
          <a:xfrm>
            <a:off x="361439" y="1235429"/>
            <a:ext cx="5077552" cy="332419"/>
          </a:xfrm>
          <a:prstGeom prst="rect">
            <a:avLst/>
          </a:prstGeom>
          <a:noFill/>
        </p:spPr>
        <p:txBody>
          <a:bodyPr wrap="square" rtlCol="0" anchor="t">
            <a:noAutofit/>
          </a:bodyPr>
          <a:lstStyle/>
          <a:p>
            <a:pPr>
              <a:tabLst>
                <a:tab pos="214313" algn="l"/>
              </a:tabLst>
            </a:pPr>
            <a:r>
              <a:rPr lang="sv-SE" sz="2000" dirty="0">
                <a:ea typeface="Arial" charset="0"/>
                <a:cs typeface="Arial" charset="0"/>
              </a:rPr>
              <a:t>	Hushållens finansiella förmåga 2023</a:t>
            </a:r>
          </a:p>
        </p:txBody>
      </p:sp>
      <p:sp>
        <p:nvSpPr>
          <p:cNvPr id="4" name="Platshållare för text 3">
            <a:extLst>
              <a:ext uri="{FF2B5EF4-FFF2-40B4-BE49-F238E27FC236}">
                <a16:creationId xmlns:a16="http://schemas.microsoft.com/office/drawing/2014/main" id="{CA5E5E73-1114-315E-F417-328935410BCD}"/>
              </a:ext>
            </a:extLst>
          </p:cNvPr>
          <p:cNvSpPr>
            <a:spLocks noGrp="1"/>
          </p:cNvSpPr>
          <p:nvPr>
            <p:ph type="body" sz="quarter" idx="11"/>
          </p:nvPr>
        </p:nvSpPr>
        <p:spPr>
          <a:xfrm>
            <a:off x="809624" y="6382448"/>
            <a:ext cx="1236890" cy="257369"/>
          </a:xfrm>
        </p:spPr>
        <p:txBody>
          <a:bodyPr wrap="square">
            <a:spAutoFit/>
          </a:bodyPr>
          <a:lstStyle/>
          <a:p>
            <a:r>
              <a:rPr lang="sv-SE" dirty="0"/>
              <a:t>KURSINFORMATION</a:t>
            </a:r>
          </a:p>
        </p:txBody>
      </p:sp>
      <p:pic>
        <p:nvPicPr>
          <p:cNvPr id="10" name="Platshållare för bild 9" descr="En bild som visar klädsel, person, person, jeans&#10;&#10;Automatiskt genererad beskrivning">
            <a:extLst>
              <a:ext uri="{FF2B5EF4-FFF2-40B4-BE49-F238E27FC236}">
                <a16:creationId xmlns:a16="http://schemas.microsoft.com/office/drawing/2014/main" id="{C8B1D128-7FB6-6BDB-41D2-335F61D152DD}"/>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2982" r="22982"/>
          <a:stretch>
            <a:fillRect/>
          </a:stretch>
        </p:blipFill>
        <p:spPr/>
      </p:pic>
    </p:spTree>
    <p:extLst>
      <p:ext uri="{BB962C8B-B14F-4D97-AF65-F5344CB8AC3E}">
        <p14:creationId xmlns:p14="http://schemas.microsoft.com/office/powerpoint/2010/main" val="2919409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71715"/>
          </a:xfrm>
        </p:spPr>
        <p:txBody>
          <a:bodyPr/>
          <a:lstStyle/>
          <a:p>
            <a:r>
              <a:rPr lang="sv-SE" b="1" dirty="0">
                <a:latin typeface="Calibri" panose="020F0502020204030204" pitchFamily="34" charset="0"/>
                <a:ea typeface="Arial" charset="0"/>
                <a:cs typeface="Calibri" panose="020F0502020204030204" pitchFamily="34" charset="0"/>
              </a:rPr>
              <a:t>VIKTEN AV KUNSKAP</a:t>
            </a:r>
          </a:p>
        </p:txBody>
      </p:sp>
      <p:sp>
        <p:nvSpPr>
          <p:cNvPr id="11" name="Platshållare för innehåll 7">
            <a:extLst>
              <a:ext uri="{FF2B5EF4-FFF2-40B4-BE49-F238E27FC236}">
                <a16:creationId xmlns:a16="http://schemas.microsoft.com/office/drawing/2014/main" id="{10AEC553-81D3-44BD-9011-1EACE0B65103}"/>
              </a:ext>
            </a:extLst>
          </p:cNvPr>
          <p:cNvSpPr txBox="1">
            <a:spLocks noGrp="1"/>
          </p:cNvSpPr>
          <p:nvPr>
            <p:ph idx="1"/>
          </p:nvPr>
        </p:nvSpPr>
        <p:spPr>
          <a:xfrm>
            <a:off x="598516" y="1244063"/>
            <a:ext cx="5075025" cy="2199782"/>
          </a:xfrm>
          <a:prstGeom prst="rect">
            <a:avLst/>
          </a:prstGeom>
          <a:noFill/>
        </p:spPr>
        <p:txBody>
          <a:bodyPr wrap="square" rtlCol="0" anchor="t">
            <a:noAutofit/>
          </a:bodyPr>
          <a:lstStyle/>
          <a:p>
            <a:pPr>
              <a:tabLst>
                <a:tab pos="214313" algn="l"/>
              </a:tabLst>
            </a:pPr>
            <a:r>
              <a:rPr lang="sv-SE" sz="2000" dirty="0">
                <a:ea typeface="Arial" charset="0"/>
                <a:cs typeface="Arial" charset="0"/>
              </a:rPr>
              <a:t>Medvetna val</a:t>
            </a:r>
          </a:p>
          <a:p>
            <a:pPr>
              <a:tabLst>
                <a:tab pos="214313" algn="l"/>
              </a:tabLst>
            </a:pPr>
            <a:r>
              <a:rPr lang="sv-SE" sz="2000" dirty="0">
                <a:ea typeface="Arial" charset="0"/>
                <a:cs typeface="Arial" charset="0"/>
              </a:rPr>
              <a:t>Stor valfrihet</a:t>
            </a:r>
          </a:p>
          <a:p>
            <a:pPr>
              <a:tabLst>
                <a:tab pos="214313" algn="l"/>
              </a:tabLst>
            </a:pPr>
            <a:r>
              <a:rPr lang="sv-SE" sz="2000" dirty="0">
                <a:ea typeface="Arial" charset="0"/>
                <a:cs typeface="Arial" charset="0"/>
              </a:rPr>
              <a:t>Digitalisering</a:t>
            </a:r>
          </a:p>
        </p:txBody>
      </p:sp>
      <p:pic>
        <p:nvPicPr>
          <p:cNvPr id="8" name="Platshållare för bild 7">
            <a:extLst>
              <a:ext uri="{FF2B5EF4-FFF2-40B4-BE49-F238E27FC236}">
                <a16:creationId xmlns:a16="http://schemas.microsoft.com/office/drawing/2014/main" id="{284639DD-2F0A-0981-E409-58384A4CA88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5" name="Platshållare för text 3">
            <a:extLst>
              <a:ext uri="{FF2B5EF4-FFF2-40B4-BE49-F238E27FC236}">
                <a16:creationId xmlns:a16="http://schemas.microsoft.com/office/drawing/2014/main" id="{418F4FA1-A353-6B32-2977-81836E4B2280}"/>
              </a:ext>
            </a:extLst>
          </p:cNvPr>
          <p:cNvSpPr>
            <a:spLocks noGrp="1"/>
          </p:cNvSpPr>
          <p:nvPr>
            <p:ph type="body" sz="quarter" idx="11"/>
          </p:nvPr>
        </p:nvSpPr>
        <p:spPr>
          <a:xfrm>
            <a:off x="809624" y="6382448"/>
            <a:ext cx="1236890" cy="257369"/>
          </a:xfrm>
        </p:spPr>
        <p:txBody>
          <a:bodyPr wrap="square">
            <a:spAutoFit/>
          </a:bodyPr>
          <a:lstStyle/>
          <a:p>
            <a:r>
              <a:rPr lang="sv-SE" dirty="0"/>
              <a:t>KURSINFORMATION</a:t>
            </a:r>
          </a:p>
        </p:txBody>
      </p:sp>
      <p:sp>
        <p:nvSpPr>
          <p:cNvPr id="3" name="Rektangel 2">
            <a:extLst>
              <a:ext uri="{FF2B5EF4-FFF2-40B4-BE49-F238E27FC236}">
                <a16:creationId xmlns:a16="http://schemas.microsoft.com/office/drawing/2014/main" id="{5A84AB74-3CCF-36EF-093C-E0E3B323CD7C}"/>
              </a:ext>
            </a:extLst>
          </p:cNvPr>
          <p:cNvSpPr/>
          <p:nvPr/>
        </p:nvSpPr>
        <p:spPr>
          <a:xfrm>
            <a:off x="3570514" y="4012707"/>
            <a:ext cx="2874736" cy="108180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14313" algn="l"/>
              </a:tabLst>
            </a:pPr>
            <a:r>
              <a:rPr lang="sv-SE" sz="2000" dirty="0">
                <a:solidFill>
                  <a:schemeClr val="tx1"/>
                </a:solidFill>
                <a:ea typeface="Arial" charset="0"/>
                <a:cs typeface="Arial" charset="0"/>
              </a:rPr>
              <a:t>Självförtroende och kunskap måste samspela.</a:t>
            </a:r>
          </a:p>
        </p:txBody>
      </p:sp>
    </p:spTree>
    <p:extLst>
      <p:ext uri="{BB962C8B-B14F-4D97-AF65-F5344CB8AC3E}">
        <p14:creationId xmlns:p14="http://schemas.microsoft.com/office/powerpoint/2010/main" val="83051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92677F30-A537-E872-057D-27E991C3D3CA}"/>
              </a:ext>
            </a:extLst>
          </p:cNvPr>
          <p:cNvSpPr>
            <a:spLocks noGrp="1"/>
          </p:cNvSpPr>
          <p:nvPr>
            <p:ph type="title"/>
          </p:nvPr>
        </p:nvSpPr>
        <p:spPr/>
        <p:txBody>
          <a:bodyPr/>
          <a:lstStyle/>
          <a:p>
            <a:r>
              <a:rPr lang="sv-SE" dirty="0"/>
              <a:t>VAD BEHÖVER VI FÖR GRUNDKUNSKAPER?</a:t>
            </a:r>
          </a:p>
        </p:txBody>
      </p:sp>
      <p:sp>
        <p:nvSpPr>
          <p:cNvPr id="2" name="Ellips 1">
            <a:extLst>
              <a:ext uri="{FF2B5EF4-FFF2-40B4-BE49-F238E27FC236}">
                <a16:creationId xmlns:a16="http://schemas.microsoft.com/office/drawing/2014/main" id="{86656DD3-2649-B9FE-CFCA-0D3EDEFDA9E3}"/>
              </a:ext>
            </a:extLst>
          </p:cNvPr>
          <p:cNvSpPr/>
          <p:nvPr/>
        </p:nvSpPr>
        <p:spPr>
          <a:xfrm>
            <a:off x="754911" y="1429358"/>
            <a:ext cx="414670" cy="41467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b="1" dirty="0"/>
              <a:t>1</a:t>
            </a:r>
          </a:p>
        </p:txBody>
      </p:sp>
      <p:sp>
        <p:nvSpPr>
          <p:cNvPr id="3" name="Ellips 2">
            <a:extLst>
              <a:ext uri="{FF2B5EF4-FFF2-40B4-BE49-F238E27FC236}">
                <a16:creationId xmlns:a16="http://schemas.microsoft.com/office/drawing/2014/main" id="{5BEE2E04-D0C2-36CA-0491-FD5C275DA3F6}"/>
              </a:ext>
            </a:extLst>
          </p:cNvPr>
          <p:cNvSpPr/>
          <p:nvPr/>
        </p:nvSpPr>
        <p:spPr>
          <a:xfrm>
            <a:off x="754911" y="2005361"/>
            <a:ext cx="414670" cy="41467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b="1" dirty="0"/>
              <a:t>2</a:t>
            </a:r>
          </a:p>
        </p:txBody>
      </p:sp>
      <p:sp>
        <p:nvSpPr>
          <p:cNvPr id="4" name="Ellips 3">
            <a:extLst>
              <a:ext uri="{FF2B5EF4-FFF2-40B4-BE49-F238E27FC236}">
                <a16:creationId xmlns:a16="http://schemas.microsoft.com/office/drawing/2014/main" id="{020D362A-5DD7-BAB8-C6D2-31ADCB440FE9}"/>
              </a:ext>
            </a:extLst>
          </p:cNvPr>
          <p:cNvSpPr/>
          <p:nvPr/>
        </p:nvSpPr>
        <p:spPr>
          <a:xfrm>
            <a:off x="754911" y="2583171"/>
            <a:ext cx="414670" cy="41467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b="1" dirty="0"/>
              <a:t>3</a:t>
            </a:r>
          </a:p>
        </p:txBody>
      </p:sp>
      <p:sp>
        <p:nvSpPr>
          <p:cNvPr id="5" name="Ellips 4">
            <a:extLst>
              <a:ext uri="{FF2B5EF4-FFF2-40B4-BE49-F238E27FC236}">
                <a16:creationId xmlns:a16="http://schemas.microsoft.com/office/drawing/2014/main" id="{EE111903-A595-CF3A-0790-D75E77523388}"/>
              </a:ext>
            </a:extLst>
          </p:cNvPr>
          <p:cNvSpPr/>
          <p:nvPr/>
        </p:nvSpPr>
        <p:spPr>
          <a:xfrm>
            <a:off x="754911" y="3163299"/>
            <a:ext cx="414670" cy="41467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b="1" dirty="0"/>
              <a:t>4</a:t>
            </a:r>
          </a:p>
        </p:txBody>
      </p:sp>
      <p:sp>
        <p:nvSpPr>
          <p:cNvPr id="7" name="Platshållare för innehåll 7">
            <a:extLst>
              <a:ext uri="{FF2B5EF4-FFF2-40B4-BE49-F238E27FC236}">
                <a16:creationId xmlns:a16="http://schemas.microsoft.com/office/drawing/2014/main" id="{E9F221E2-2E83-4442-CDA2-9D5549944ADF}"/>
              </a:ext>
            </a:extLst>
          </p:cNvPr>
          <p:cNvSpPr txBox="1">
            <a:spLocks/>
          </p:cNvSpPr>
          <p:nvPr/>
        </p:nvSpPr>
        <p:spPr>
          <a:xfrm>
            <a:off x="1323049" y="1514654"/>
            <a:ext cx="5075025" cy="425922"/>
          </a:xfrm>
          <a:prstGeom prst="rect">
            <a:avLst/>
          </a:prstGeom>
          <a:noFill/>
        </p:spPr>
        <p:txBody>
          <a:bodyPr wrap="square"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214313" algn="l"/>
              </a:tabLst>
            </a:pPr>
            <a:r>
              <a:rPr lang="sv-SE" dirty="0">
                <a:ea typeface="Arial" charset="0"/>
                <a:cs typeface="Arial" charset="0"/>
              </a:rPr>
              <a:t>Kunna begrepp</a:t>
            </a:r>
          </a:p>
        </p:txBody>
      </p:sp>
      <p:sp>
        <p:nvSpPr>
          <p:cNvPr id="8" name="Platshållare för innehåll 7">
            <a:extLst>
              <a:ext uri="{FF2B5EF4-FFF2-40B4-BE49-F238E27FC236}">
                <a16:creationId xmlns:a16="http://schemas.microsoft.com/office/drawing/2014/main" id="{01F49A42-28E1-3EB3-102A-7C3EF6352D05}"/>
              </a:ext>
            </a:extLst>
          </p:cNvPr>
          <p:cNvSpPr txBox="1">
            <a:spLocks/>
          </p:cNvSpPr>
          <p:nvPr/>
        </p:nvSpPr>
        <p:spPr>
          <a:xfrm>
            <a:off x="1323048" y="2062130"/>
            <a:ext cx="5075025" cy="425922"/>
          </a:xfrm>
          <a:prstGeom prst="rect">
            <a:avLst/>
          </a:prstGeom>
          <a:noFill/>
        </p:spPr>
        <p:txBody>
          <a:bodyPr wrap="square"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214313" algn="l"/>
              </a:tabLst>
            </a:pPr>
            <a:r>
              <a:rPr lang="sv-SE" dirty="0">
                <a:ea typeface="Arial" charset="0"/>
                <a:cs typeface="Arial" charset="0"/>
              </a:rPr>
              <a:t>Räkna procent</a:t>
            </a:r>
          </a:p>
        </p:txBody>
      </p:sp>
      <p:sp>
        <p:nvSpPr>
          <p:cNvPr id="9" name="Platshållare för innehåll 7">
            <a:extLst>
              <a:ext uri="{FF2B5EF4-FFF2-40B4-BE49-F238E27FC236}">
                <a16:creationId xmlns:a16="http://schemas.microsoft.com/office/drawing/2014/main" id="{1437C2DE-4FED-42E6-3EA4-7E2F93230B4C}"/>
              </a:ext>
            </a:extLst>
          </p:cNvPr>
          <p:cNvSpPr txBox="1">
            <a:spLocks/>
          </p:cNvSpPr>
          <p:nvPr/>
        </p:nvSpPr>
        <p:spPr>
          <a:xfrm>
            <a:off x="1323050" y="2635406"/>
            <a:ext cx="5075025" cy="425922"/>
          </a:xfrm>
          <a:prstGeom prst="rect">
            <a:avLst/>
          </a:prstGeom>
          <a:noFill/>
        </p:spPr>
        <p:txBody>
          <a:bodyPr wrap="square"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214313" algn="l"/>
              </a:tabLst>
            </a:pPr>
            <a:r>
              <a:rPr lang="sv-SE" dirty="0">
                <a:ea typeface="Arial" charset="0"/>
                <a:cs typeface="Arial" charset="0"/>
              </a:rPr>
              <a:t>Sprida risker</a:t>
            </a:r>
          </a:p>
        </p:txBody>
      </p:sp>
      <p:sp>
        <p:nvSpPr>
          <p:cNvPr id="10" name="Platshållare för innehåll 7">
            <a:extLst>
              <a:ext uri="{FF2B5EF4-FFF2-40B4-BE49-F238E27FC236}">
                <a16:creationId xmlns:a16="http://schemas.microsoft.com/office/drawing/2014/main" id="{1B8E2B23-D14E-2FFB-4616-794E31BB4992}"/>
              </a:ext>
            </a:extLst>
          </p:cNvPr>
          <p:cNvSpPr txBox="1">
            <a:spLocks/>
          </p:cNvSpPr>
          <p:nvPr/>
        </p:nvSpPr>
        <p:spPr>
          <a:xfrm>
            <a:off x="1323051" y="3208682"/>
            <a:ext cx="5075025" cy="425922"/>
          </a:xfrm>
          <a:prstGeom prst="rect">
            <a:avLst/>
          </a:prstGeom>
          <a:noFill/>
        </p:spPr>
        <p:txBody>
          <a:bodyPr wrap="square"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214313" algn="l"/>
              </a:tabLst>
            </a:pPr>
            <a:r>
              <a:rPr lang="sv-SE" dirty="0">
                <a:ea typeface="Arial" charset="0"/>
                <a:cs typeface="Arial" charset="0"/>
              </a:rPr>
              <a:t>Förstå konsekvenser</a:t>
            </a:r>
          </a:p>
        </p:txBody>
      </p:sp>
    </p:spTree>
    <p:extLst>
      <p:ext uri="{BB962C8B-B14F-4D97-AF65-F5344CB8AC3E}">
        <p14:creationId xmlns:p14="http://schemas.microsoft.com/office/powerpoint/2010/main" val="2164039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Bildobjekt 21">
            <a:extLst>
              <a:ext uri="{FF2B5EF4-FFF2-40B4-BE49-F238E27FC236}">
                <a16:creationId xmlns:a16="http://schemas.microsoft.com/office/drawing/2014/main" id="{BAF4C9A7-F9BD-49A3-852E-EE06048DE3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612084">
            <a:off x="8883379" y="4540275"/>
            <a:ext cx="1293495" cy="1824966"/>
          </a:xfrm>
          <a:prstGeom prst="rect">
            <a:avLst/>
          </a:prstGeom>
        </p:spPr>
      </p:pic>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a:xfrm>
            <a:off x="601438" y="623163"/>
            <a:ext cx="10515600" cy="832775"/>
          </a:xfrm>
        </p:spPr>
        <p:txBody>
          <a:bodyPr/>
          <a:lstStyle/>
          <a:p>
            <a:r>
              <a:rPr lang="sv-SE" sz="3200" b="1" dirty="0">
                <a:latin typeface="Calibri" panose="020F0502020204030204" pitchFamily="34" charset="0"/>
                <a:ea typeface="Arial" charset="0"/>
                <a:cs typeface="Calibri" panose="020F0502020204030204" pitchFamily="34" charset="0"/>
              </a:rPr>
              <a:t>NÄR DU SPRIDER KUNSKAPEN VIDARE</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676596" y="1360243"/>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5738" indent="-185738">
              <a:buFont typeface="Arial" panose="020B0604020202020204" pitchFamily="34" charset="0"/>
              <a:buChar char="•"/>
            </a:pPr>
            <a:r>
              <a:rPr lang="sv-SE" sz="2000" b="1" dirty="0">
                <a:ea typeface="Arial" charset="0"/>
                <a:cs typeface="Arial" charset="0"/>
              </a:rPr>
              <a:t>Fräscha upp kunskaperna</a:t>
            </a:r>
            <a:br>
              <a:rPr lang="sv-SE" sz="2000" dirty="0">
                <a:ea typeface="Arial" charset="0"/>
                <a:cs typeface="Arial" charset="0"/>
              </a:rPr>
            </a:br>
            <a:r>
              <a:rPr lang="sv-SE" sz="2000" dirty="0">
                <a:ea typeface="Arial" charset="0"/>
                <a:cs typeface="Arial" charset="0"/>
              </a:rPr>
              <a:t>- Digital snabbkurs - Trygga din ekonomi</a:t>
            </a:r>
            <a:br>
              <a:rPr lang="sv-SE" sz="2000" dirty="0">
                <a:ea typeface="Arial" charset="0"/>
                <a:cs typeface="Arial" charset="0"/>
              </a:rPr>
            </a:br>
            <a:r>
              <a:rPr lang="sv-SE" sz="2000" dirty="0">
                <a:ea typeface="Arial" charset="0"/>
                <a:cs typeface="Arial" charset="0"/>
              </a:rPr>
              <a:t>- Ladda ned kursmaterial (Power Point)</a:t>
            </a:r>
            <a:br>
              <a:rPr lang="sv-SE" sz="2000" dirty="0">
                <a:ea typeface="Arial" charset="0"/>
                <a:cs typeface="Arial" charset="0"/>
              </a:rPr>
            </a:br>
            <a:r>
              <a:rPr lang="sv-SE" sz="2000" dirty="0">
                <a:ea typeface="Arial" charset="0"/>
                <a:cs typeface="Arial" charset="0"/>
              </a:rPr>
              <a:t>- Se anteckningssidor i Power Points</a:t>
            </a:r>
            <a:br>
              <a:rPr lang="sv-SE" sz="2000" dirty="0">
                <a:ea typeface="Arial" charset="0"/>
                <a:cs typeface="Arial" charset="0"/>
              </a:rPr>
            </a:br>
            <a:endParaRPr lang="sv-SE" sz="2000" dirty="0">
              <a:ea typeface="Arial" charset="0"/>
              <a:cs typeface="Arial" charset="0"/>
            </a:endParaRPr>
          </a:p>
          <a:p>
            <a:pPr marL="185738" indent="-185738">
              <a:buFont typeface="Arial" panose="020B0604020202020204" pitchFamily="34" charset="0"/>
              <a:buChar char="•"/>
            </a:pPr>
            <a:r>
              <a:rPr lang="sv-SE" sz="2000" b="1" dirty="0">
                <a:ea typeface="Arial" charset="0"/>
                <a:cs typeface="Arial" charset="0"/>
              </a:rPr>
              <a:t>Efter kursen</a:t>
            </a:r>
            <a:br>
              <a:rPr lang="sv-SE" sz="2000" dirty="0">
                <a:ea typeface="Arial" charset="0"/>
                <a:cs typeface="Arial" charset="0"/>
              </a:rPr>
            </a:br>
            <a:r>
              <a:rPr lang="sv-SE" sz="2000" dirty="0">
                <a:ea typeface="Arial" charset="0"/>
                <a:cs typeface="Arial" charset="0"/>
              </a:rPr>
              <a:t>- Gratis broschyrer tryckta/digitala</a:t>
            </a:r>
            <a:br>
              <a:rPr lang="sv-SE" sz="2000" dirty="0">
                <a:ea typeface="Arial" charset="0"/>
                <a:cs typeface="Arial" charset="0"/>
              </a:rPr>
            </a:br>
            <a:r>
              <a:rPr lang="sv-SE" sz="2000" dirty="0">
                <a:ea typeface="Arial" charset="0"/>
                <a:cs typeface="Arial" charset="0"/>
              </a:rPr>
              <a:t>- Nyhetsbrev</a:t>
            </a:r>
            <a:br>
              <a:rPr lang="sv-SE" sz="2000" i="1" dirty="0">
                <a:ea typeface="Arial" charset="0"/>
                <a:cs typeface="Arial" charset="0"/>
              </a:rPr>
            </a:br>
            <a:r>
              <a:rPr lang="sv-SE" sz="2000" dirty="0">
                <a:ea typeface="Arial" charset="0"/>
                <a:cs typeface="Arial" charset="0"/>
              </a:rPr>
              <a:t>- Använd kursmaterialet fritt</a:t>
            </a:r>
            <a:br>
              <a:rPr lang="sv-SE" sz="2000" dirty="0">
                <a:ea typeface="Arial" charset="0"/>
                <a:cs typeface="Arial" charset="0"/>
              </a:rPr>
            </a:br>
            <a:r>
              <a:rPr lang="sv-SE" sz="2000" dirty="0">
                <a:ea typeface="Arial" charset="0"/>
                <a:cs typeface="Arial" charset="0"/>
              </a:rPr>
              <a:t>- Välkommen på fortsättningskurs</a:t>
            </a:r>
            <a:endParaRPr lang="sv-SE" sz="2000" i="1" dirty="0">
              <a:ea typeface="Arial" charset="0"/>
              <a:cs typeface="Arial" charset="0"/>
            </a:endParaRPr>
          </a:p>
          <a:p>
            <a:pPr marL="0" indent="0">
              <a:buNone/>
            </a:pPr>
            <a:r>
              <a:rPr lang="sv-SE" sz="2000" b="1" dirty="0">
                <a:ea typeface="Arial" charset="0"/>
                <a:cs typeface="Arial" charset="0"/>
              </a:rPr>
              <a:t>   </a:t>
            </a:r>
            <a:br>
              <a:rPr lang="sv-SE" sz="2000" b="1" dirty="0">
                <a:ea typeface="Arial" charset="0"/>
                <a:cs typeface="Arial" charset="0"/>
              </a:rPr>
            </a:br>
            <a:r>
              <a:rPr lang="sv-SE" sz="2000" b="1" dirty="0">
                <a:ea typeface="Arial" charset="0"/>
                <a:cs typeface="Arial" charset="0"/>
              </a:rPr>
              <a:t>   gilladinekonomi.se</a:t>
            </a:r>
            <a:br>
              <a:rPr lang="sv-SE" sz="2000" b="1" dirty="0">
                <a:ea typeface="Arial" charset="0"/>
                <a:cs typeface="Arial" charset="0"/>
              </a:rPr>
            </a:br>
            <a:r>
              <a:rPr lang="sv-SE" sz="2000" b="1" dirty="0">
                <a:ea typeface="Arial" charset="0"/>
                <a:cs typeface="Arial" charset="0"/>
              </a:rPr>
              <a:t>   </a:t>
            </a:r>
            <a:r>
              <a:rPr lang="sv-SE" sz="2000" dirty="0">
                <a:ea typeface="Arial" charset="0"/>
                <a:cs typeface="Arial" charset="0"/>
              </a:rPr>
              <a:t>sfieekonomi.se</a:t>
            </a:r>
            <a:br>
              <a:rPr lang="sv-SE" sz="2000" dirty="0">
                <a:ea typeface="Arial" charset="0"/>
                <a:cs typeface="Arial" charset="0"/>
              </a:rPr>
            </a:br>
            <a:r>
              <a:rPr lang="sv-SE" sz="2000" dirty="0">
                <a:ea typeface="Arial" charset="0"/>
                <a:cs typeface="Arial" charset="0"/>
              </a:rPr>
              <a:t>   dittbarnochdinapengar.se</a:t>
            </a:r>
          </a:p>
        </p:txBody>
      </p:sp>
      <p:pic>
        <p:nvPicPr>
          <p:cNvPr id="10" name="Bildobjekt 9">
            <a:extLst>
              <a:ext uri="{FF2B5EF4-FFF2-40B4-BE49-F238E27FC236}">
                <a16:creationId xmlns:a16="http://schemas.microsoft.com/office/drawing/2014/main" id="{3EC19F25-168A-428E-B070-400CB58B7A5F}"/>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4288" b="92029" l="9951" r="89995">
                        <a14:foregroundMark x1="24849" y1="92029" x2="37823" y2="90214"/>
                        <a14:foregroundMark x1="44970" y1="10720" x2="65476" y2="8961"/>
                        <a14:foregroundMark x1="74876" y1="5827" x2="69984" y2="5827"/>
                        <a14:foregroundMark x1="21715" y1="7587" x2="50302" y2="4893"/>
                        <a14:foregroundMark x1="50742" y1="5827" x2="75316" y2="4288"/>
                        <a14:foregroundMark x1="75316" y1="4288" x2="61023" y2="4893"/>
                      </a14:backgroundRemoval>
                    </a14:imgEffect>
                  </a14:imgLayer>
                </a14:imgProps>
              </a:ext>
              <a:ext uri="{28A0092B-C50C-407E-A947-70E740481C1C}">
                <a14:useLocalDpi xmlns:a14="http://schemas.microsoft.com/office/drawing/2010/main"/>
              </a:ext>
            </a:extLst>
          </a:blip>
          <a:stretch>
            <a:fillRect/>
          </a:stretch>
        </p:blipFill>
        <p:spPr>
          <a:xfrm>
            <a:off x="9734697" y="4258603"/>
            <a:ext cx="2123845" cy="2123845"/>
          </a:xfrm>
          <a:prstGeom prst="rect">
            <a:avLst/>
          </a:prstGeom>
        </p:spPr>
      </p:pic>
      <p:grpSp>
        <p:nvGrpSpPr>
          <p:cNvPr id="11" name="Grupp 10">
            <a:extLst>
              <a:ext uri="{FF2B5EF4-FFF2-40B4-BE49-F238E27FC236}">
                <a16:creationId xmlns:a16="http://schemas.microsoft.com/office/drawing/2014/main" id="{7AB2DF1A-28B6-4D17-A997-5EC513B810F9}"/>
              </a:ext>
            </a:extLst>
          </p:cNvPr>
          <p:cNvGrpSpPr/>
          <p:nvPr/>
        </p:nvGrpSpPr>
        <p:grpSpPr>
          <a:xfrm>
            <a:off x="4781912" y="4313669"/>
            <a:ext cx="3884463" cy="2387019"/>
            <a:chOff x="5491424" y="1950720"/>
            <a:chExt cx="7042556" cy="4320363"/>
          </a:xfrm>
        </p:grpSpPr>
        <p:pic>
          <p:nvPicPr>
            <p:cNvPr id="12" name="Platshållare för bild 4" descr="laptop-start.png">
              <a:extLst>
                <a:ext uri="{FF2B5EF4-FFF2-40B4-BE49-F238E27FC236}">
                  <a16:creationId xmlns:a16="http://schemas.microsoft.com/office/drawing/2014/main" id="{98CB0727-D43C-445A-BB5E-3D2E799A14B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012" r="-761"/>
            <a:stretch/>
          </p:blipFill>
          <p:spPr bwMode="auto">
            <a:xfrm>
              <a:off x="5491424" y="1950720"/>
              <a:ext cx="7042556" cy="43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objekt 12">
              <a:extLst>
                <a:ext uri="{FF2B5EF4-FFF2-40B4-BE49-F238E27FC236}">
                  <a16:creationId xmlns:a16="http://schemas.microsoft.com/office/drawing/2014/main" id="{0DE152C0-47B8-42AE-9D0B-15A3B76DCC0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98803" y="2197165"/>
              <a:ext cx="5254521" cy="3322311"/>
            </a:xfrm>
            <a:prstGeom prst="rect">
              <a:avLst/>
            </a:prstGeom>
          </p:spPr>
        </p:pic>
      </p:grpSp>
      <p:sp>
        <p:nvSpPr>
          <p:cNvPr id="16" name="Platshållare för text 3">
            <a:extLst>
              <a:ext uri="{FF2B5EF4-FFF2-40B4-BE49-F238E27FC236}">
                <a16:creationId xmlns:a16="http://schemas.microsoft.com/office/drawing/2014/main" id="{68B5597C-9AD1-4041-8B9E-FFFC2D6A8FC7}"/>
              </a:ext>
            </a:extLst>
          </p:cNvPr>
          <p:cNvSpPr>
            <a:spLocks noGrp="1"/>
          </p:cNvSpPr>
          <p:nvPr>
            <p:ph type="body" sz="quarter" idx="11"/>
          </p:nvPr>
        </p:nvSpPr>
        <p:spPr>
          <a:xfrm>
            <a:off x="809624" y="6382448"/>
            <a:ext cx="1180254" cy="257369"/>
          </a:xfrm>
        </p:spPr>
        <p:txBody>
          <a:bodyPr wrap="none">
            <a:spAutoFit/>
          </a:bodyPr>
          <a:lstStyle/>
          <a:p>
            <a:r>
              <a:rPr lang="sv-SE" dirty="0"/>
              <a:t>KURSINFORMATION</a:t>
            </a:r>
          </a:p>
        </p:txBody>
      </p:sp>
      <p:pic>
        <p:nvPicPr>
          <p:cNvPr id="17" name="Bildobjekt 16">
            <a:extLst>
              <a:ext uri="{FF2B5EF4-FFF2-40B4-BE49-F238E27FC236}">
                <a16:creationId xmlns:a16="http://schemas.microsoft.com/office/drawing/2014/main" id="{475D40D7-972A-4EC8-BF26-A16F723CADE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442216" y="2014793"/>
            <a:ext cx="1225118" cy="1740023"/>
          </a:xfrm>
          <a:prstGeom prst="rect">
            <a:avLst/>
          </a:prstGeom>
        </p:spPr>
      </p:pic>
      <p:pic>
        <p:nvPicPr>
          <p:cNvPr id="18" name="Bildobjekt 17">
            <a:extLst>
              <a:ext uri="{FF2B5EF4-FFF2-40B4-BE49-F238E27FC236}">
                <a16:creationId xmlns:a16="http://schemas.microsoft.com/office/drawing/2014/main" id="{2017DBF6-ADF3-4DB4-BBD6-6F5A9BF1B4EA}"/>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047459" y="2012388"/>
            <a:ext cx="1225118" cy="1774875"/>
          </a:xfrm>
          <a:prstGeom prst="rect">
            <a:avLst/>
          </a:prstGeom>
        </p:spPr>
      </p:pic>
      <p:pic>
        <p:nvPicPr>
          <p:cNvPr id="19" name="Bildobjekt 18">
            <a:extLst>
              <a:ext uri="{FF2B5EF4-FFF2-40B4-BE49-F238E27FC236}">
                <a16:creationId xmlns:a16="http://schemas.microsoft.com/office/drawing/2014/main" id="{F628BB85-F46F-4009-BDE4-5CA6BF2750C1}"/>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744837" y="1997366"/>
            <a:ext cx="1225118" cy="1774875"/>
          </a:xfrm>
          <a:prstGeom prst="rect">
            <a:avLst/>
          </a:prstGeom>
        </p:spPr>
      </p:pic>
      <p:pic>
        <p:nvPicPr>
          <p:cNvPr id="20" name="Bildobjekt 19">
            <a:extLst>
              <a:ext uri="{FF2B5EF4-FFF2-40B4-BE49-F238E27FC236}">
                <a16:creationId xmlns:a16="http://schemas.microsoft.com/office/drawing/2014/main" id="{8B409440-208A-4511-B9A9-ACDE9FD157CD}"/>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0645468" y="2012388"/>
            <a:ext cx="1225118" cy="1774875"/>
          </a:xfrm>
          <a:prstGeom prst="rect">
            <a:avLst/>
          </a:prstGeom>
        </p:spPr>
      </p:pic>
      <p:pic>
        <p:nvPicPr>
          <p:cNvPr id="21" name="Bildobjekt 20">
            <a:extLst>
              <a:ext uri="{FF2B5EF4-FFF2-40B4-BE49-F238E27FC236}">
                <a16:creationId xmlns:a16="http://schemas.microsoft.com/office/drawing/2014/main" id="{C1604826-A30E-48E1-BB52-E8BE4099CA87}"/>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9362203" y="2012388"/>
            <a:ext cx="1225118" cy="1774875"/>
          </a:xfrm>
          <a:prstGeom prst="rect">
            <a:avLst/>
          </a:prstGeom>
        </p:spPr>
      </p:pic>
    </p:spTree>
    <p:extLst>
      <p:ext uri="{BB962C8B-B14F-4D97-AF65-F5344CB8AC3E}">
        <p14:creationId xmlns:p14="http://schemas.microsoft.com/office/powerpoint/2010/main" val="4008872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a:xfrm>
            <a:off x="1044575" y="1388470"/>
            <a:ext cx="9144000" cy="1086443"/>
          </a:xfrm>
        </p:spPr>
        <p:txBody>
          <a:bodyPr/>
          <a:lstStyle/>
          <a:p>
            <a:r>
              <a:rPr lang="sv-SE" dirty="0"/>
              <a:t>Tack!</a:t>
            </a:r>
          </a:p>
        </p:txBody>
      </p:sp>
      <p:sp>
        <p:nvSpPr>
          <p:cNvPr id="7" name="Underrubrik 3">
            <a:extLst>
              <a:ext uri="{FF2B5EF4-FFF2-40B4-BE49-F238E27FC236}">
                <a16:creationId xmlns:a16="http://schemas.microsoft.com/office/drawing/2014/main" id="{B37C67CC-0DA3-1A71-628C-BC1E73C0B773}"/>
              </a:ext>
            </a:extLst>
          </p:cNvPr>
          <p:cNvSpPr>
            <a:spLocks noGrp="1"/>
          </p:cNvSpPr>
          <p:nvPr>
            <p:ph type="subTitle" idx="1"/>
          </p:nvPr>
        </p:nvSpPr>
        <p:spPr>
          <a:xfrm>
            <a:off x="1044575" y="2360613"/>
            <a:ext cx="9144000" cy="1655762"/>
          </a:xfrm>
        </p:spPr>
        <p:txBody>
          <a:bodyPr>
            <a:normAutofit/>
          </a:bodyPr>
          <a:lstStyle/>
          <a:p>
            <a:pPr>
              <a:spcBef>
                <a:spcPts val="0"/>
              </a:spcBef>
            </a:pPr>
            <a:r>
              <a:rPr lang="sv-SE" sz="1800" b="1" dirty="0"/>
              <a:t>Kontakt: </a:t>
            </a:r>
          </a:p>
          <a:p>
            <a:pPr>
              <a:spcBef>
                <a:spcPts val="0"/>
              </a:spcBef>
            </a:pPr>
            <a:r>
              <a:rPr lang="sv-SE" sz="1800" dirty="0"/>
              <a:t>Amanda Westerström</a:t>
            </a:r>
          </a:p>
          <a:p>
            <a:pPr>
              <a:spcBef>
                <a:spcPts val="0"/>
              </a:spcBef>
            </a:pPr>
            <a:r>
              <a:rPr lang="sv-SE" sz="1800" dirty="0"/>
              <a:t>Amanda.westerstrom@fi.se</a:t>
            </a:r>
          </a:p>
        </p:txBody>
      </p:sp>
    </p:spTree>
    <p:extLst>
      <p:ext uri="{BB962C8B-B14F-4D97-AF65-F5344CB8AC3E}">
        <p14:creationId xmlns:p14="http://schemas.microsoft.com/office/powerpoint/2010/main" val="763527404"/>
      </p:ext>
    </p:extLst>
  </p:cSld>
  <p:clrMapOvr>
    <a:masterClrMapping/>
  </p:clrMapOvr>
</p:sld>
</file>

<file path=ppt/theme/theme1.xml><?xml version="1.0" encoding="utf-8"?>
<a:theme xmlns:a="http://schemas.openxmlformats.org/drawingml/2006/main" name="Office-tema">
  <a:themeElements>
    <a:clrScheme name="generell">
      <a:dk1>
        <a:srgbClr val="000000"/>
      </a:dk1>
      <a:lt1>
        <a:srgbClr val="FFFFFF"/>
      </a:lt1>
      <a:dk2>
        <a:srgbClr val="44546A"/>
      </a:dk2>
      <a:lt2>
        <a:srgbClr val="E7E6E6"/>
      </a:lt2>
      <a:accent1>
        <a:srgbClr val="00A1AA"/>
      </a:accent1>
      <a:accent2>
        <a:srgbClr val="00839E"/>
      </a:accent2>
      <a:accent3>
        <a:srgbClr val="A5A5A5"/>
      </a:accent3>
      <a:accent4>
        <a:srgbClr val="404040"/>
      </a:accent4>
      <a:accent5>
        <a:srgbClr val="5EC1D1"/>
      </a:accent5>
      <a:accent6>
        <a:srgbClr val="A3D8E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779CF15-D557-424A-AA17-C79CF656AB7E}" vid="{24F3AF02-26AF-0B4C-A53D-E79741F869D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PPT_mall_generell</Template>
  <TotalTime>1641</TotalTime>
  <Words>1537</Words>
  <Application>Microsoft Office PowerPoint</Application>
  <PresentationFormat>Bredbild</PresentationFormat>
  <Paragraphs>117</Paragraphs>
  <Slides>7</Slides>
  <Notes>7</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7</vt:i4>
      </vt:variant>
    </vt:vector>
  </HeadingPairs>
  <TitlesOfParts>
    <vt:vector size="11" baseType="lpstr">
      <vt:lpstr>Arial</vt:lpstr>
      <vt:lpstr>Calibri</vt:lpstr>
      <vt:lpstr>LatoWeb</vt:lpstr>
      <vt:lpstr>Office-tema</vt:lpstr>
      <vt:lpstr>VÄLKOMMEN TILL KURSEN</vt:lpstr>
      <vt:lpstr>NATIONELLA NÄTVERKET FÖR FINANSIELL FOLKBILDNING</vt:lpstr>
      <vt:lpstr>FINANSIELL FÖRMÅGA </vt:lpstr>
      <vt:lpstr>VIKTEN AV KUNSKAP</vt:lpstr>
      <vt:lpstr>VAD BEHÖVER VI FÖR GRUNDKUNSKAPER?</vt:lpstr>
      <vt:lpstr>NÄR DU SPRIDER KUNSKAPEN VIDARE</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VÄLKOMMEN TILL KURSEN</dc:title>
  <dc:creator>Niklas Uppenberg</dc:creator>
  <cp:lastModifiedBy>Vanda Brandt</cp:lastModifiedBy>
  <cp:revision>26</cp:revision>
  <dcterms:created xsi:type="dcterms:W3CDTF">2023-02-01T13:26:18Z</dcterms:created>
  <dcterms:modified xsi:type="dcterms:W3CDTF">2024-02-01T08:35:40Z</dcterms:modified>
</cp:coreProperties>
</file>