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3" r:id="rId2"/>
    <p:sldId id="264" r:id="rId3"/>
    <p:sldId id="268" r:id="rId4"/>
    <p:sldId id="274" r:id="rId5"/>
    <p:sldId id="286" r:id="rId6"/>
    <p:sldId id="289" r:id="rId7"/>
    <p:sldId id="260" r:id="rId8"/>
    <p:sldId id="288" r:id="rId9"/>
    <p:sldId id="290" r:id="rId10"/>
    <p:sldId id="291" r:id="rId11"/>
    <p:sldId id="292" r:id="rId12"/>
    <p:sldId id="293" r:id="rId13"/>
    <p:sldId id="294" r:id="rId14"/>
    <p:sldId id="281" r:id="rId15"/>
    <p:sldId id="295" r:id="rId16"/>
    <p:sldId id="296" r:id="rId17"/>
    <p:sldId id="297" r:id="rId18"/>
    <p:sldId id="282" r:id="rId19"/>
    <p:sldId id="298" r:id="rId20"/>
    <p:sldId id="299" r:id="rId21"/>
    <p:sldId id="300" r:id="rId22"/>
    <p:sldId id="315" r:id="rId23"/>
    <p:sldId id="301" r:id="rId24"/>
    <p:sldId id="302" r:id="rId25"/>
    <p:sldId id="304" r:id="rId26"/>
    <p:sldId id="309" r:id="rId27"/>
    <p:sldId id="306" r:id="rId28"/>
    <p:sldId id="272"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558"/>
    <a:srgbClr val="E05040"/>
    <a:srgbClr val="E37D61"/>
    <a:srgbClr val="44999C"/>
    <a:srgbClr val="00A780"/>
    <a:srgbClr val="404040"/>
    <a:srgbClr val="91CAAF"/>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71093" autoAdjust="0"/>
  </p:normalViewPr>
  <p:slideViewPr>
    <p:cSldViewPr snapToGrid="0" showGuides="1">
      <p:cViewPr varScale="1">
        <p:scale>
          <a:sx n="81" d="100"/>
          <a:sy n="81" d="100"/>
        </p:scale>
        <p:origin x="1410" y="84"/>
      </p:cViewPr>
      <p:guideLst>
        <p:guide orient="horz" pos="2160"/>
        <p:guide pos="3863"/>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3A-49C1-80DB-9EABD14635B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B3A-49C1-80DB-9EABD14635B6}"/>
              </c:ext>
            </c:extLst>
          </c:dPt>
          <c:cat>
            <c:strRef>
              <c:f>Blad1!$A$2:$A$3</c:f>
              <c:strCache>
                <c:ptCount val="2"/>
                <c:pt idx="0">
                  <c:v>Stinas bodelningslott</c:v>
                </c:pt>
                <c:pt idx="1">
                  <c:v>Kvarlåtenskap efter Anders</c:v>
                </c:pt>
              </c:strCache>
            </c:strRef>
          </c:cat>
          <c:val>
            <c:numRef>
              <c:f>Blad1!$B$2:$B$3</c:f>
              <c:numCache>
                <c:formatCode>General</c:formatCode>
                <c:ptCount val="2"/>
                <c:pt idx="0">
                  <c:v>5</c:v>
                </c:pt>
                <c:pt idx="1">
                  <c:v>5</c:v>
                </c:pt>
              </c:numCache>
            </c:numRef>
          </c:val>
          <c:extLst>
            <c:ext xmlns:c16="http://schemas.microsoft.com/office/drawing/2014/chart" uri="{C3380CC4-5D6E-409C-BE32-E72D297353CC}">
              <c16:uniqueId val="{00000000-8AB7-4B91-B841-E21216E09393}"/>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5B-4175-BE4C-B3C3CAF8B4C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5B-4175-BE4C-B3C3CAF8B4C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76-4506-84C7-676CE8709592}"/>
              </c:ext>
            </c:extLst>
          </c:dPt>
          <c:cat>
            <c:strRef>
              <c:f>Blad1!$A$2:$A$4</c:f>
              <c:strCache>
                <c:ptCount val="3"/>
                <c:pt idx="0">
                  <c:v>Stinas bodelningslott</c:v>
                </c:pt>
                <c:pt idx="1">
                  <c:v>Särkullbarnens arv</c:v>
                </c:pt>
                <c:pt idx="2">
                  <c:v>Kvarlåtenskap efter Anders</c:v>
                </c:pt>
              </c:strCache>
            </c:strRef>
          </c:cat>
          <c:val>
            <c:numRef>
              <c:f>Blad1!$B$2:$B$4</c:f>
              <c:numCache>
                <c:formatCode>General</c:formatCode>
                <c:ptCount val="3"/>
                <c:pt idx="0">
                  <c:v>5</c:v>
                </c:pt>
                <c:pt idx="1">
                  <c:v>2.5</c:v>
                </c:pt>
                <c:pt idx="2">
                  <c:v>2.5</c:v>
                </c:pt>
              </c:numCache>
            </c:numRef>
          </c:val>
          <c:extLst>
            <c:ext xmlns:c16="http://schemas.microsoft.com/office/drawing/2014/chart" uri="{C3380CC4-5D6E-409C-BE32-E72D297353CC}">
              <c16:uniqueId val="{00000000-8AB7-4B91-B841-E21216E093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5B-4175-BE4C-B3C3CAF8B4C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5B-4175-BE4C-B3C3CAF8B4C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977-4F50-8171-C74364C3C74C}"/>
              </c:ext>
            </c:extLst>
          </c:dPt>
          <c:cat>
            <c:strRef>
              <c:f>Blad1!$A$2:$A$4</c:f>
              <c:strCache>
                <c:ptCount val="3"/>
                <c:pt idx="0">
                  <c:v>Stinas bodelningslott</c:v>
                </c:pt>
                <c:pt idx="1">
                  <c:v>Särkullbarnens arv</c:v>
                </c:pt>
                <c:pt idx="2">
                  <c:v>Kvarlåtenskap efter Anders</c:v>
                </c:pt>
              </c:strCache>
            </c:strRef>
          </c:cat>
          <c:val>
            <c:numRef>
              <c:f>Blad1!$B$2:$B$4</c:f>
              <c:numCache>
                <c:formatCode>General</c:formatCode>
                <c:ptCount val="3"/>
                <c:pt idx="0">
                  <c:v>5</c:v>
                </c:pt>
                <c:pt idx="1">
                  <c:v>2.5</c:v>
                </c:pt>
                <c:pt idx="2">
                  <c:v>2.5</c:v>
                </c:pt>
              </c:numCache>
            </c:numRef>
          </c:val>
          <c:extLst>
            <c:ext xmlns:c16="http://schemas.microsoft.com/office/drawing/2014/chart" uri="{C3380CC4-5D6E-409C-BE32-E72D297353CC}">
              <c16:uniqueId val="{00000000-8AB7-4B91-B841-E21216E093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514835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01928"/>
          </a:xfrm>
        </p:spPr>
        <p:txBody>
          <a:bodyPr/>
          <a:lstStyle/>
          <a:p>
            <a:r>
              <a:rPr lang="sv-SE" b="1" dirty="0"/>
              <a:t>Basbeloppsregeln</a:t>
            </a:r>
            <a:r>
              <a:rPr lang="sv-SE" b="0" baseline="0" dirty="0"/>
              <a:t>: I</a:t>
            </a:r>
            <a:r>
              <a:rPr lang="sv-SE" baseline="0" dirty="0"/>
              <a:t>nnebär att</a:t>
            </a:r>
            <a:r>
              <a:rPr lang="sv-SE" dirty="0"/>
              <a:t> make har rätt att,</a:t>
            </a:r>
            <a:r>
              <a:rPr lang="sv-SE" baseline="0" dirty="0"/>
              <a:t> </a:t>
            </a:r>
            <a:r>
              <a:rPr lang="sv-SE" dirty="0"/>
              <a:t>så långt tillgångarna i boet räcker, få ut minst ett belopp som motsvarar fyra prisbasbelopp.. Basbeloppsregeln går före särkullbarns arvsrätt. Maken ska alltså tillsammans med sin egen egendom ha rätt att ha kvar minst det beloppet</a:t>
            </a:r>
            <a:r>
              <a:rPr lang="sv-SE" baseline="0" dirty="0"/>
              <a:t> un</a:t>
            </a:r>
            <a:r>
              <a:rPr lang="sv-SE" dirty="0"/>
              <a:t>der förutsättning att det finns så mycket värde i boet.</a:t>
            </a:r>
            <a:br>
              <a:rPr lang="sv-SE" dirty="0"/>
            </a:br>
            <a:endParaRPr lang="sv-SE" u="none" dirty="0"/>
          </a:p>
          <a:p>
            <a:r>
              <a:rPr lang="sv-SE" b="1" u="none" dirty="0"/>
              <a:t>Äktenskapsbalken 12 kap 2 §:</a:t>
            </a:r>
            <a:r>
              <a:rPr lang="sv-SE" u="none" dirty="0"/>
              <a:t> Det här är en viktig regel som skyddar den ”rikare” maken vid den ”fattigare” makens bortgång. Regeln får bara användas vid dödsfall och innebär att efterlevande maken i bodelningen vid makens död kan välja att istället för hälftendelning behålla sitt eget giftorättsgods. Mer information om Äktenskapsbanlken12 kap 2 § finns</a:t>
            </a:r>
            <a:r>
              <a:rPr lang="sv-SE" u="none" baseline="0" dirty="0"/>
              <a:t> på nästa sida</a:t>
            </a:r>
            <a:r>
              <a:rPr lang="sv-SE" u="none" dirty="0"/>
              <a:t>. För makar med enbart gemensamma barn finns normalt ingen anledning att hänvisa</a:t>
            </a:r>
            <a:r>
              <a:rPr lang="sv-SE" u="none" baseline="0" dirty="0"/>
              <a:t> till</a:t>
            </a:r>
            <a:r>
              <a:rPr lang="sv-SE" u="none" dirty="0"/>
              <a:t> </a:t>
            </a:r>
            <a:r>
              <a:rPr lang="sv-SE" u="none" dirty="0" err="1"/>
              <a:t>ÄktB</a:t>
            </a:r>
            <a:r>
              <a:rPr lang="sv-SE" u="none" dirty="0"/>
              <a:t> 12:2.</a:t>
            </a:r>
          </a:p>
          <a:p>
            <a:br>
              <a:rPr lang="sv-SE" dirty="0"/>
            </a:br>
            <a:r>
              <a:rPr lang="sv-SE" b="1" dirty="0"/>
              <a:t>Testamente: </a:t>
            </a:r>
            <a:r>
              <a:rPr lang="sv-SE" dirty="0"/>
              <a:t>Om en make med särkullbarn har testamenterat egendom till sin make så får den efterlevande maken mer än annars. Make med särkullbarn kan dock inte testamentera allt till make. Särkullbarn har alltid rätt till sin laglott. Återkommer till laglott strax. Har en förälder genom testamente bestämt att all egendom ska gå till någon/några andra än barnet så kan barnet begära jämkning av testamentet för att få ut sin laglott.</a:t>
            </a:r>
          </a:p>
          <a:p>
            <a:br>
              <a:rPr lang="sv-SE" dirty="0"/>
            </a:br>
            <a:r>
              <a:rPr lang="sv-SE" b="1" dirty="0"/>
              <a:t>Enskild egendom: </a:t>
            </a:r>
            <a:r>
              <a:rPr lang="sv-SE" b="0" dirty="0"/>
              <a:t>O</a:t>
            </a:r>
            <a:r>
              <a:rPr lang="sv-SE" dirty="0"/>
              <a:t>m makar har enskild egendom på grund av äktenskapsförord eller på grund av gåvor/arv med villkor om enskild egendom så påverkar det bodelningen så att den inte blir en hälften/hälften-delning. Observera dock att makar som har arvsrätt efter varandra ärver även varandras enskilda egendom.</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2458015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Testamente skriver man om man vill att egendomen ska gå till någon/några andra än vad lagen säger. En situation där frågan om testamente oftast blir aktuell är när den ena eller båda makarna har särkullbarn. Och här kan bli svåra avvägningar mellan olika skyddsintressen för den make som har särkullbarn. Ska man skydda partnern och försöka underlätta så att denne kan behålla bostaden? Eller är det trots allt viktigast att barnen får ärva? Här finns inget rätt eller fel. Det blir ytterst en fråga om prioriteringar. Eftersom särkullbarnen under alla omständigheter har rätt till laglotten är det vanligt att make med särkullbarn väljer att testamentera hälften till partnern och häften till barnen.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Även om man vill att arvet ska fördelas så som lagen säger kan man skriva testamente där man bara bestämmer att det barnen ska ärva ska vara deras enskilda egendom. Det här är ett väldigt vanligt skäl att skriva testamente och något som generellt kan rekommenderas. Genom ett sådant testamente skyddas barnets arv från bodelning om barnet lägre fram skulle vara med om en skilsmässa. </a:t>
            </a: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4804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Från och med juli 2017 har vi en lagstiftning om framtidsfullmakter. Syftet med den är att ge möjlighet att utse någon som kan ta hand om personliga och ekonomiska angelägenheter om personen senare i livet skulle bli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Fullmakten blir giltig när den som utställt fullmakten på grund av sjukdom, psykisk störning eller liknande inte längre kan ta hand om sina angelägenheter.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Liknande formkrav som för testamente (skriftligt, undertecknad i två vittnens samtida närvaro,</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18 år och inte vara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vid tillfället för upprättandet).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ska framgå av fullmakten vem eller vilka som är fullmakthavare, i vilka angelägenheter som den ska gälla samt övriga villkor.</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Träder i kraft när den enskilde blivit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och fullmaktshavaren bestämmer att den ska gälla om inte annat bestämts.</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3850876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462848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969105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sz="1200" kern="1200" dirty="0">
                <a:solidFill>
                  <a:schemeClr val="tx1"/>
                </a:solidFill>
                <a:latin typeface="+mn-lt"/>
                <a:ea typeface="+mn-ea"/>
                <a:cs typeface="+mn-cs"/>
              </a:rPr>
              <a:t>Makar äger alltså var och en sina tillgångar i ett äktenskap. Giftorätten innebär en rätt att vid en bodelning få hälften av makarnas sammanlagda tillgångar efter avdrag för vars och ens skulder. En make som har större skulder än tillgångar kan bara dra av skulder ner till noll.</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pPr eaLnBrk="1" hangingPunct="1"/>
            <a:r>
              <a:rPr lang="sv-SE" sz="1200" kern="1200" dirty="0">
                <a:solidFill>
                  <a:schemeClr val="tx1"/>
                </a:solidFill>
                <a:latin typeface="+mn-lt"/>
                <a:ea typeface="+mn-ea"/>
                <a:cs typeface="+mn-cs"/>
              </a:rPr>
              <a:t>Bodelning vid skilsmässa kan i undantagsfall jämkas så att den rikare maken får behålla mer än hälften. Så kan det bli om äktenskapet varat kortare tid än fem år.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045508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Egendom kan bli enskild på flera olika sätt. Dels genom ett äktenskapsförord, som är ett avtal mellan makarna där de kommer överens om att all egendom eller viss utvald egendom ska vara enskild.</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Dels genom att någon utomstående, alltså inte den andre maken, har bestämt i ett gåvobrev eller i ett testamente att det som en person får i gåva eller arv ska vara vederbörandes enskilda egendom. Och slutligen genom att en försäkringstagare bestämmer i ett förmånstagarförordnande att det som en person får utbetalat från försäkringen ska vara enskild egendom. Jag återkommer strax till försäkringar.</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som kommer istället för enskild egendom blir också enskild egendom. Exempel; A har fått en stuga i gåva av sina föräldrar med villkor att den ska vara enskild egendom. A säljer stugan och köper en båt. Båten blir också enskild egendom.</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 att avkastning av egendom ska vara enskild måste det stå uttryckligen i äktenskapsförordet/gåvobrevet/testamentet.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4037383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Makar – eller blivande makar - kan avtala bort hela eller delar av giftorätten. Avtalet kallas äktenskapsförord. För att vara giltigt som äktenskapsförord ska det inregistreras hos Skatteverket (numera, tidigare skedde inregistreringen hos tingsrätten).</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Om makar som gjort egendom till enskild genom äktenskapsförord ångrar sig och vill återinföra giftorätten måste de skriva och inregistrera ett nytt äktenskapsförord där det gamla upphävs och giftorätten återinförs. Det räcker alltså inte att riva äktenskapsförordet för att få det upphävt.</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Eftersom äktenskapsförordet kan ha stor inverkan på hur egendomen fördelas efter en makes bortgång så är det viktigt att ha koll på att äktenskapsförordet fortfarande svarar mot hur makar vill ha det. Det gäller särskilt om det finns några särkullbarn (alltså barn som inte är gemensamma). Om en make med särkullbarn äger större delen av ett bo och det dessutom är enskild egendom blir det mindre till den efterlevande maken och mer till särkullbarnen.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2441419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latin typeface="+mn-lt"/>
                <a:ea typeface="+mn-ea"/>
                <a:cs typeface="+mn-cs"/>
              </a:rPr>
              <a:t>Särskild egendom </a:t>
            </a:r>
            <a:r>
              <a:rPr lang="sv-SE" sz="1200" kern="1200" dirty="0">
                <a:solidFill>
                  <a:schemeClr val="tx1"/>
                </a:solidFill>
                <a:latin typeface="+mn-lt"/>
                <a:ea typeface="+mn-ea"/>
                <a:cs typeface="+mn-cs"/>
              </a:rPr>
              <a:t>kan vara rätt till framtida utbetalningar, som lön, sjukpenning, förtidspension. Men även intjänade pensionsrättigheter i den allmänna pensionen (det som står i det orange kuvertet) och avsättningar till tjänstepension ( pension från arbetsgivaren). Observera att utbetalad lön, pension och sjukpenning ingår i giftorätten.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Personlig egendom </a:t>
            </a:r>
            <a:r>
              <a:rPr lang="sv-SE" sz="1200" kern="1200" dirty="0">
                <a:solidFill>
                  <a:schemeClr val="tx1"/>
                </a:solidFill>
                <a:latin typeface="+mn-lt"/>
                <a:ea typeface="+mn-ea"/>
                <a:cs typeface="+mn-cs"/>
              </a:rPr>
              <a:t>är kläder, smycken och personliga presenter inom rimliga ekonomiska gränser i förhållande till makarnas ekonomi. Invalidfordon kan också höra till sådan egendom som får hållas utanför bodelning.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3974281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Makar ärver alltså varandra före de gemensamma barnen. Men om någon av föräldrarna har särkullbarn så har de rätt att få ut sitt arv direkt vid sin förälders bortgång.</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När nu Anders avlider och efterlämnar två gemensamma barn och två särkullbarn får man tänka sig att man delar upp kvarlåtenskapen efter Anders i fyra delar. De två delar som är de gemensamma barnens framtida farsarv går till Stina. De två kvarvarande delarna går till Anders båda särkullbarn.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67932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sz="1200" kern="1200" dirty="0">
                <a:solidFill>
                  <a:schemeClr val="tx1"/>
                </a:solidFill>
                <a:latin typeface="+mn-lt"/>
                <a:ea typeface="+mn-ea"/>
                <a:cs typeface="+mn-cs"/>
              </a:rPr>
              <a:t>I slutet av 80-talet genomfördes stora förändringar av familjerättslagstiftningen.</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 </a:t>
            </a:r>
          </a:p>
          <a:p>
            <a:pPr eaLnBrk="1" hangingPunct="1"/>
            <a:r>
              <a:rPr lang="sv-SE" sz="1200" kern="1200" dirty="0">
                <a:solidFill>
                  <a:schemeClr val="tx1"/>
                </a:solidFill>
                <a:latin typeface="+mn-lt"/>
                <a:ea typeface="+mn-ea"/>
                <a:cs typeface="+mn-cs"/>
              </a:rPr>
              <a:t>Då fick makar med gemensamma barn arvsrätt efter varandra och begreppet ”särkullbarn” infördes. Att man behövde en särskild benämning på särkullbarnen var att de, till skillnad från gemensamma barn, fortfarande har kvar rätten att få sitt arv direkt vid förälders död. Gemensamma barn får arv efter sina föräldrar först när båda föräldrarna avlidit. När första föräldern avlider ärver den efterlevande föräldern.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pPr eaLnBrk="1" hangingPunct="1"/>
            <a:r>
              <a:rPr lang="sv-SE" sz="1200" kern="1200" dirty="0">
                <a:solidFill>
                  <a:schemeClr val="tx1"/>
                </a:solidFill>
                <a:latin typeface="+mn-lt"/>
                <a:ea typeface="+mn-ea"/>
                <a:cs typeface="+mn-cs"/>
              </a:rPr>
              <a:t>Den andra stora förändringen var införandet av Sambolagen. Sambolagen innebär inte alls samma omfattande skydd och reglering som äktenskap gör, men ger ett visst skydd för ekonomiskt svagare sambo. Sambor har vid samboförhållandets upplösning rätt till bodelning  (hälftendelning) av gemensam permanentbostad och gemensamt bohag (möbler m.m.) som har anskaffats för gemensamt bruk. Oavsett vem som har betalat. Idag lever en stor andel av svenska par, både med och utan barn, som sambor.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444487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783330"/>
          </a:xfrm>
        </p:spPr>
        <p:txBody>
          <a:bodyPr/>
          <a:lstStyle/>
          <a:p>
            <a:r>
              <a:rPr lang="sv-SE" sz="1200" kern="1200" dirty="0">
                <a:solidFill>
                  <a:schemeClr val="tx1"/>
                </a:solidFill>
                <a:latin typeface="+mn-lt"/>
                <a:ea typeface="+mn-ea"/>
                <a:cs typeface="+mn-cs"/>
              </a:rPr>
              <a:t>Den stora skillnaden mellan att make äger något med fri förfoganderätt jämfört med full äganderätt är att maken inte har rätt att testamentera bort den egendom som ärvts med fri förfoganderätt. Det som finns kvar av den ärvda egendomen vid makens bortgång ska nämligen gå vidare till den först avlidne makens efterarvingar.</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 makar med barn är det alltså de gemensamma barnen som har rätt att få arvet. För makar utan barn så ska efterarvet gå till den första avlidne makens föräldrar, syskon, syskonbarn osv.</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En vanlig missuppfattning är att en make som ärvt med fri förfoganderätt är skyldig att förvalta arvet så att det finns kvar mer eller mindre intakt att ärva för efterarvingarna. Men så är det inte alls! Den efterlevande maken kan konsumera upp varenda krona om han eller hon vill.</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Det är heller inget som hindrar att maken ger bort egendomen. Men här finns en regel som skyddar efterarvingarna. Har make givit bort en väsentlig del av sitt bo så kan efterarvingarna angripa gåvan när den andre maken avlidit. Antingen så att de får mer av boet och gåvotagaren (om denne är en arvinge) mindre. Eller genom att gåvotagaren får lämna tillbaka hela eller delar av gåvans värde.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790033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Om en person inte skrivit ett testamente om hur vederbörande vill att arvet efter honom/henne ska fördelas så finns det lagregler (arvsordningen) som säger hur arvet ska fördelas.</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finns tre arvsklasser och vid sidan om det ligger makes arvsrätt, i de fall där makar ärver varandra.</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Observera att om en avliden make efterlämnar särkullbarn, men inga gemensamma barn med sin efterlevande make så har den efterlevande maken ingen arvsrätt alls.</a:t>
            </a:r>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3408580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922835"/>
          </a:xfrm>
        </p:spPr>
        <p:txBody>
          <a:bodyPr/>
          <a:lstStyle/>
          <a:p>
            <a:pPr eaLnBrk="1" hangingPunct="1"/>
            <a:r>
              <a:rPr lang="sv-SE" sz="1200" kern="1200" dirty="0">
                <a:solidFill>
                  <a:schemeClr val="tx1"/>
                </a:solidFill>
                <a:latin typeface="+mn-lt"/>
                <a:ea typeface="+mn-ea"/>
                <a:cs typeface="+mn-cs"/>
              </a:rPr>
              <a:t>Makar som har arvsrätt efter varandra ärver även varandras enskilda egendom. Väldigt många blir förvånade när det får klart för sig att det är på det sättet. De flesta lever i tron att enskild egendom innebär att den andre maken varken har rätt till del i egendomen på grund av giftorätt eller vid arv.</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Ett av skälen till missuppfattningen är sannolikt att många inte har klart för sig gången vid fördelning av boet efter den först avlidne maken.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pPr eaLnBrk="1" hangingPunct="1"/>
            <a:r>
              <a:rPr lang="sv-SE" sz="1200" kern="1200" dirty="0">
                <a:solidFill>
                  <a:schemeClr val="tx1"/>
                </a:solidFill>
                <a:latin typeface="+mn-lt"/>
                <a:ea typeface="+mn-ea"/>
                <a:cs typeface="+mn-cs"/>
              </a:rPr>
              <a:t>Först görs bodelning mellan den efterlevande maken och dödsboet efter den avlidne maken. Här har det betydelse om makarna har enskild egendom eftersom denna egendom i så fall hålls utanför bodelningen.</a:t>
            </a:r>
          </a:p>
          <a:p>
            <a:pPr eaLnBrk="1" hangingPunct="1"/>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Därefter finns kvarlåtenskapen efter den avlidne maken kvar till fördelning i boet. Kvarlåtenskapen går till arvingarna. Och är maken arvinge så ärvs alltså både giftorättsgods och enskild egendom. Här har föräldrarna tänkt att det säkrat att stugan går vidare i släkten till barnbarnen den dag Stina avlider. Men skulle det vara så att Stina avlider före maken Sture så blir det han som ärver stugan. Lösningen på problemet är att Stina skriver ett testamente där hon testamenterar stugan till sina barn. Som tidigare nämnts finns inget hinder för en make att testamentera sin egendom till någon annan än sin make.</a:t>
            </a:r>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1938177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När Anna avlider så ska arvet på 300 000 kronor efter henne delas i två lika stora lotter, eftersom Anna hade två barn.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blir 150 000 kronor per barn. Eftersom Sven avled före Anna så ska Svens lott gå vidare till hans barn, Bengt och Bertil, och delas lika mellan dem. Det blir 150 000 kronor var.</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Om Sven hade varit barnlös hade hans lott gått till systern Stina.</a:t>
            </a:r>
          </a:p>
        </p:txBody>
      </p:sp>
      <p:sp>
        <p:nvSpPr>
          <p:cNvPr id="4" name="Platshållare för bildnummer 3"/>
          <p:cNvSpPr>
            <a:spLocks noGrp="1"/>
          </p:cNvSpPr>
          <p:nvPr>
            <p:ph type="sldNum" sz="quarter" idx="5"/>
          </p:nvPr>
        </p:nvSpPr>
        <p:spPr/>
        <p:txBody>
          <a:bodyPr/>
          <a:lstStyle/>
          <a:p>
            <a:fld id="{6391D9B3-0424-AE4A-B8B4-BBEE3C89A386}" type="slidenum">
              <a:rPr lang="sv-SE" smtClean="0"/>
              <a:t>23</a:t>
            </a:fld>
            <a:endParaRPr lang="sv-SE"/>
          </a:p>
        </p:txBody>
      </p:sp>
    </p:spTree>
    <p:extLst>
      <p:ext uri="{BB962C8B-B14F-4D97-AF65-F5344CB8AC3E}">
        <p14:creationId xmlns:p14="http://schemas.microsoft.com/office/powerpoint/2010/main" val="3652135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Eftersom Elin är barnlös så finns det ingen i första arvsklassen som kan ärva henne. Då går arvet till arvtagare i andra arvsklassen. Föräldrarna hade fått arvet om de varit i livet. Nu är båda döda. Då går arvet till föräldrarnas arvingar i rakt nedstigande led, det vill säga Elins bröder, Per och Pålle.</a:t>
            </a:r>
          </a:p>
        </p:txBody>
      </p:sp>
      <p:sp>
        <p:nvSpPr>
          <p:cNvPr id="4" name="Platshållare för bildnummer 3"/>
          <p:cNvSpPr>
            <a:spLocks noGrp="1"/>
          </p:cNvSpPr>
          <p:nvPr>
            <p:ph type="sldNum" sz="quarter" idx="5"/>
          </p:nvPr>
        </p:nvSpPr>
        <p:spPr/>
        <p:txBody>
          <a:bodyPr/>
          <a:lstStyle/>
          <a:p>
            <a:fld id="{6391D9B3-0424-AE4A-B8B4-BBEE3C89A386}" type="slidenum">
              <a:rPr lang="sv-SE" smtClean="0"/>
              <a:t>24</a:t>
            </a:fld>
            <a:endParaRPr lang="sv-SE"/>
          </a:p>
        </p:txBody>
      </p:sp>
    </p:spTree>
    <p:extLst>
      <p:ext uri="{BB962C8B-B14F-4D97-AF65-F5344CB8AC3E}">
        <p14:creationId xmlns:p14="http://schemas.microsoft.com/office/powerpoint/2010/main" val="1991612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Fortfarande gäller att arvet efter Elin går till arvsberättigade i andra arvsklassen eftersom Elin är barnlös. Hade båda hennes föräldrar varit i livet hade de fått hälften var. Nu går hälften till mamma Svea. Den del som skulle ha ärvts av Elins pappa får bröderna Per och Pålle dela på.</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Skulle Per ha avlidit tidigare och han hade två barn så hade dessa fått dela på Pers lott och fått 125 000 kronor var.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25</a:t>
            </a:fld>
            <a:endParaRPr lang="sv-SE"/>
          </a:p>
        </p:txBody>
      </p:sp>
    </p:spTree>
    <p:extLst>
      <p:ext uri="{BB962C8B-B14F-4D97-AF65-F5344CB8AC3E}">
        <p14:creationId xmlns:p14="http://schemas.microsoft.com/office/powerpoint/2010/main" val="557561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Genom att den efterlevande rikare maken väljer att hänvisa</a:t>
            </a:r>
            <a:r>
              <a:rPr lang="sv-SE" baseline="0" dirty="0"/>
              <a:t> till</a:t>
            </a:r>
            <a:r>
              <a:rPr lang="sv-SE" dirty="0"/>
              <a:t> </a:t>
            </a:r>
            <a:r>
              <a:rPr lang="sv-SE" dirty="0" err="1"/>
              <a:t>ÄktB</a:t>
            </a:r>
            <a:r>
              <a:rPr lang="sv-SE" dirty="0"/>
              <a:t> 12 kap 2§ så blir bodelningslotten </a:t>
            </a:r>
            <a:r>
              <a:rPr lang="sv-SE" b="1" dirty="0"/>
              <a:t>större</a:t>
            </a:r>
            <a:r>
              <a:rPr lang="sv-SE" i="1" dirty="0"/>
              <a:t> </a:t>
            </a:r>
            <a:r>
              <a:rPr lang="sv-SE" dirty="0"/>
              <a:t>än hälften för den efterlevande maken. Kvarlåtenskapen efter den avlidne maken blir i motsvarande mån </a:t>
            </a:r>
            <a:r>
              <a:rPr lang="sv-SE" b="1" dirty="0"/>
              <a:t>mindre</a:t>
            </a:r>
            <a:r>
              <a:rPr lang="sv-SE" dirty="0"/>
              <a:t> än hälften. </a:t>
            </a:r>
            <a:br>
              <a:rPr lang="sv-SE" dirty="0"/>
            </a:br>
            <a:endParaRPr lang="sv-SE" dirty="0"/>
          </a:p>
          <a:p>
            <a:r>
              <a:rPr lang="sv-SE" dirty="0"/>
              <a:t>Mest angeläget är detta för den rikare maken om den avlidne maken hade särkullbarn och makarna inte har några gemensamma barn. I det fallet har den efterlevande maken ju ingen arvsrätt alls och hela kvarlåtenskapen efter den döde maken går till särkullbarnen. Då är det självklart angeläget för den efterlevande att kvarlåtenskapen efter den döde maken blir så liten som möjligt. Men det är också fördelaktigt för den efterlevande maken om makarna har både gemensamma barn och särkullbarn eller om den döde maken skrivit testamente till förmån för någon annan än efterlevande maken.</a:t>
            </a:r>
          </a:p>
          <a:p>
            <a:br>
              <a:rPr lang="sv-SE" dirty="0"/>
            </a:br>
            <a:r>
              <a:rPr lang="sv-SE" dirty="0"/>
              <a:t>Om det handlar om ett barnlöst gift par kan ett motiv för den efterlevande maken att hänvisa till </a:t>
            </a:r>
            <a:r>
              <a:rPr lang="sv-SE" dirty="0" err="1"/>
              <a:t>ÄktB</a:t>
            </a:r>
            <a:r>
              <a:rPr lang="sv-SE" dirty="0"/>
              <a:t> 12:2 vara att maken vill att den dag hon/han avlider och boet ska delas mellan båda makarnas släkter göra arvet till den efterlevande makens släkt större.</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26</a:t>
            </a:fld>
            <a:endParaRPr lang="sv-SE"/>
          </a:p>
        </p:txBody>
      </p:sp>
    </p:spTree>
    <p:extLst>
      <p:ext uri="{BB962C8B-B14F-4D97-AF65-F5344CB8AC3E}">
        <p14:creationId xmlns:p14="http://schemas.microsoft.com/office/powerpoint/2010/main" val="1444285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Anna och Sven har inga gemensamma barn. Anna har ett särkullbarn. De har inte skrivit något testamente. Anna avlider. Eftersom Anna har ett särkullbarn har Sven ingen arvsrätt alls efter henne. För att Sven ska tvingas lämna ifrån sig så liten del som möjligt av deras gemensamma bo i bodelningen väljer Sven, som äger mer än Anna, att åberopa </a:t>
            </a:r>
            <a:r>
              <a:rPr lang="sv-SE" sz="1200" kern="1200" dirty="0" err="1">
                <a:solidFill>
                  <a:schemeClr val="tx1"/>
                </a:solidFill>
                <a:latin typeface="+mn-lt"/>
                <a:ea typeface="+mn-ea"/>
                <a:cs typeface="+mn-cs"/>
              </a:rPr>
              <a:t>Äkt</a:t>
            </a:r>
            <a:r>
              <a:rPr lang="sv-SE" sz="1200" kern="1200" dirty="0">
                <a:solidFill>
                  <a:schemeClr val="tx1"/>
                </a:solidFill>
                <a:latin typeface="+mn-lt"/>
                <a:ea typeface="+mn-ea"/>
                <a:cs typeface="+mn-cs"/>
              </a:rPr>
              <a:t> B 12:2.</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På det sättet får han behålla all sin egendom, värd 2 100 000 kronor.</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Hade han inte gjort det utan boet hade </a:t>
            </a:r>
            <a:r>
              <a:rPr lang="sv-SE" sz="1200" kern="1200" dirty="0" err="1">
                <a:solidFill>
                  <a:schemeClr val="tx1"/>
                </a:solidFill>
                <a:latin typeface="+mn-lt"/>
                <a:ea typeface="+mn-ea"/>
                <a:cs typeface="+mn-cs"/>
              </a:rPr>
              <a:t>bodelats</a:t>
            </a:r>
            <a:r>
              <a:rPr lang="sv-SE" sz="1200" kern="1200" dirty="0">
                <a:solidFill>
                  <a:schemeClr val="tx1"/>
                </a:solidFill>
                <a:latin typeface="+mn-lt"/>
                <a:ea typeface="+mn-ea"/>
                <a:cs typeface="+mn-cs"/>
              </a:rPr>
              <a:t> enligt huvudregeln så hade han bara fått behålla hälften, eller 1 825 000 kronor, av det sammanlagda värdet på boet.</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Sven tjänar alltså 275 000 kronor på att åberopa </a:t>
            </a:r>
            <a:r>
              <a:rPr lang="sv-SE" sz="1200" kern="1200" dirty="0" err="1">
                <a:solidFill>
                  <a:schemeClr val="tx1"/>
                </a:solidFill>
                <a:latin typeface="+mn-lt"/>
                <a:ea typeface="+mn-ea"/>
                <a:cs typeface="+mn-cs"/>
              </a:rPr>
              <a:t>Äkt</a:t>
            </a:r>
            <a:r>
              <a:rPr lang="sv-SE" sz="1200" kern="1200" dirty="0">
                <a:solidFill>
                  <a:schemeClr val="tx1"/>
                </a:solidFill>
                <a:latin typeface="+mn-lt"/>
                <a:ea typeface="+mn-ea"/>
                <a:cs typeface="+mn-cs"/>
              </a:rPr>
              <a:t> B 12 kap 2 §. </a:t>
            </a:r>
          </a:p>
        </p:txBody>
      </p:sp>
      <p:sp>
        <p:nvSpPr>
          <p:cNvPr id="4" name="Platshållare för bildnummer 3"/>
          <p:cNvSpPr>
            <a:spLocks noGrp="1"/>
          </p:cNvSpPr>
          <p:nvPr>
            <p:ph type="sldNum" sz="quarter" idx="5"/>
          </p:nvPr>
        </p:nvSpPr>
        <p:spPr/>
        <p:txBody>
          <a:bodyPr/>
          <a:lstStyle/>
          <a:p>
            <a:fld id="{6391D9B3-0424-AE4A-B8B4-BBEE3C89A386}" type="slidenum">
              <a:rPr lang="sv-SE" smtClean="0"/>
              <a:t>27</a:t>
            </a:fld>
            <a:endParaRPr lang="sv-SE"/>
          </a:p>
        </p:txBody>
      </p:sp>
    </p:spTree>
    <p:extLst>
      <p:ext uri="{BB962C8B-B14F-4D97-AF65-F5344CB8AC3E}">
        <p14:creationId xmlns:p14="http://schemas.microsoft.com/office/powerpoint/2010/main" val="2234198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28</a:t>
            </a:fld>
            <a:endParaRPr lang="sv-SE"/>
          </a:p>
        </p:txBody>
      </p:sp>
    </p:spTree>
    <p:extLst>
      <p:ext uri="{BB962C8B-B14F-4D97-AF65-F5344CB8AC3E}">
        <p14:creationId xmlns:p14="http://schemas.microsoft.com/office/powerpoint/2010/main" val="325781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Giftorätt – i ett äktenskap äger var och en av makarna sin egendom.  Det gäller såväl den egendom som var och en ägde före giftermålet som den egendom som var och en förvärvar under äktenskapet.  Giftorätt är alltså inte – som många tror- ett slags samäganderätt utan är en rätt att när äktenskapet upplöses på grund av skilsmässa eller ena makens bortgång dela upp egendom genom en bodelning. </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Sådan egendom som omfattas av giftorätt kallas för giftorättsgods. Och giftorätt är i princip en rätt till hälftendelning av makarnas sammanlagda giftorättsgods efter avdrag för skulder.</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kan finnas tre olika slag av egendom i ett äktenskap;  giftorättsgods, enskild egendom och särskild egendom. Enskild egendom och särskild/personlig egendom ingår i princip inte i bodelning.</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10006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Vid bodelning gör man först en beräkning av vardera makens nettotillgångar, det vill säga tillgångar minus makens skulder. Står makar gemensamt på lån, som är vanligt vid bolån där makar äger hälften var av bostaden, så tar vardera maken upp hälften av skulden. Vardera makens nettotillgångar läggs sedan samman och delas på hälften. Det innebär att den make som har största nettotillgångarna får dela med sig till den andra maken. Om någon av makarna har större skulder än tillgångar får maken bara räkna av skulden så långt tillgångarna räcker till.</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I exemplet har Anna 1,6 miljoner kronor i tillgångar och 1 miljon i skulder. Hon har alltså nettotillgångar på 600 000 kronor som hon bidrar med i bodelningen. Sven har tillgångar värda 1 700 000 kronor och skulder på 2 000 000 kronor. Han har alltså ett underskott på 300 000 kronor. Men han får bara räkna av skulden så långt hens tillgångar räcker till. I bodelningen ”bidrar” han alltså med 0 kronor. Annas 600 000 kronor delas i två och Anna ska ge Sven 300 000 kronor.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48263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069080"/>
          </a:xfrm>
        </p:spPr>
        <p:txBody>
          <a:bodyPr/>
          <a:lstStyle/>
          <a:p>
            <a:r>
              <a:rPr lang="sv-SE" sz="1200" kern="1200" dirty="0">
                <a:solidFill>
                  <a:schemeClr val="tx1"/>
                </a:solidFill>
                <a:latin typeface="+mn-lt"/>
                <a:ea typeface="+mn-ea"/>
                <a:cs typeface="+mn-cs"/>
              </a:rPr>
              <a:t>Många lever i den felaktiga föreställningen att det är ungefär detsamma juridiskt att vara sambo som att vara gift. Det är det inte. Reglerna för gifta är mycket mer omfattande och till fördel för den som är ekonomiskt svagare. Där gifta har giftorätt i all egendom har sambor bara rätt till delning av sådan egendom som är samboegendom. Samboegendom är gemensam permanentbostad och gemensamt bohag som har anskaffats för att användas gemensamt av samborna. Sambor har ingen arvsrätt efter varandra. För att sambor ska ärva varandra krävs testamente.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finns en basbeloppsregel (kallad lilla basbeloppsregeln) även för sambor, på motsvarande sätt som makars fyra basbeloppsregel så har sambor en två basbeloppsregel, som innebär att en efterlevande sambo alltid har rätt att sammanlagt så långt tillgångarna räcker behålla upp till två prisbasbelopp av samboegendom.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Fritidshus, bilar, båtar, pengar, aktier med mera ligger utanför. Därför är det extra viktigt att tänka på vem som äger vad i ett samboförhållande. Om den ena äger bostaden (och inte ägde den redan när paret blev sambor)och den andre fritidshuset och bilen och har de mesta sparpengarna så kan det bli väldigt orättvist vid en separation. Permanentbostaden delas, men inget av övrig egendom. Bättre då att äga permanentbostaden tillsammans eller hålla isär all egendom genom ett samboavtal.</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879830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När den första maken avlider så ska man i princip först lösa ut giftorätten så att man vet vad den efterlevande maken får i bodelningen. Det som är kvar, vanligtvis hälften, är det som är kvarlåtenskap, det vill säga vad som finns att ärva, efter den avlidne.</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I en traditionell kärnfamilj med bara gemensamma barn eller där makarna är barnlösa sker oftast inte de här stegen tydligt eftersom den efterlevande maken får behålla hela boet, en del i bodelningslott och en del som arv.</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Sannolikt är det därför som många blandar ihop det här med bodelning och arv vid första makens bortgång.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01401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Det finns mycket att tänka på som handlar om juridiska frågor när man blir äldre. Inte minst funderar många på hur arvet kommer att fördelas efter dem. </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Vi ska kort gå igenom olika tänkbara scenarier och vilka konsekvenser de får. Anders och Stina har två gemensamma barn och inga särkullbarn. De har inte något testamente som säger att någon annan ska ärva och de har inte något äktenskapsförord som säger att någon del av tillgångarna är enskild egendom. Ingen av dem har heller fått arv eller gåva med villkor om enskild egendom. Stina får halva boet på grund av giftorätten och den andra halvan av boet som arv efter Anders. Stinas rätt till arv går alltså före de gemensamma barnens rätt till arv efter sin far. De får vänta till den dag Stina avlidit.</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En genomgång av arvsordningen kommer lite senare i presentationen, Bild 21.</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Det som Stina får i bodelningslott får hon med ”full äganderätt”. Det hon ärver efter Anders får hon med ”fri förfoganderätt”. Fri förfoganderätt kan man säga är som en äganderätt under Stinas livstid. Återkommer strax till skillnaden mellan fri förfoganderätt och full äganderätt.</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222394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Makes arvsrätt, som infördes 1928, ligger alltså vid sidan av den arvsordning som bygger på blodsband. Makes arvsrätt stärktes 1988 då makar fick arvsrätt framför gemensamma barn. Genom testamente kan en make både stärka och försvaga den andre makens rätt till arv. Och vill en make inte att den andre maken ska ärva är det inget som hindrar att testamentera allt till någon annan. Då får efterlevande maken bara sin bodelningslott, i normalfallet halva boet.</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Vi kommer till frågor kring testamente lite längre fram i presentationen (extramaterialet).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754573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Om en ogift arvlåtare avlider och efterlämnar en bröstarvinge och inte har skrivit något testamente så ärver bröstarvingen hela boet.  Bröstarvingens arvslott är då hela boet.</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Har föräldern testamenterat bort hela sin förmögenhet till någon annan så kan bröstarvingen kräva att testamentet jämkas så att bröstarvingen kan få sin laglott. Laglotten är hälften av arvslotten. Tidigare gåvor ska räknas av som förskott på arv.</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Har en förälder (eller far/morförälder i de fall förälder avlidit före) under sin livstid lämnat gåvor till en bröstarvinge – och då pratar vi inte om vanliga julklappar eller födelsedagspresenter - ska gåvan räknas som förskott på arv om inget annat är bestämt. </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416738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amiljejuridik_framsid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0F3AEE2-1545-D55C-1DEF-B85AC2BD62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E05040"/>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miljejuridik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1">
    <p:spTree>
      <p:nvGrpSpPr>
        <p:cNvPr id="1" name=""/>
        <p:cNvGrpSpPr/>
        <p:nvPr/>
      </p:nvGrpSpPr>
      <p:grpSpPr>
        <a:xfrm>
          <a:off x="0" y="0"/>
          <a:ext cx="0" cy="0"/>
          <a:chOff x="0" y="0"/>
          <a:chExt cx="0" cy="0"/>
        </a:xfrm>
      </p:grpSpPr>
      <p:pic>
        <p:nvPicPr>
          <p:cNvPr id="5" name="Bildobjekt 4" descr="En bild som visar himmel, vatten, utomhus, solnedgång  Automatiskt genererad beskrivning">
            <a:extLst>
              <a:ext uri="{FF2B5EF4-FFF2-40B4-BE49-F238E27FC236}">
                <a16:creationId xmlns:a16="http://schemas.microsoft.com/office/drawing/2014/main" id="{7804E5D7-7EBD-BC24-201E-26A8A126EB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2">
    <p:spTree>
      <p:nvGrpSpPr>
        <p:cNvPr id="1" name=""/>
        <p:cNvGrpSpPr/>
        <p:nvPr/>
      </p:nvGrpSpPr>
      <p:grpSpPr>
        <a:xfrm>
          <a:off x="0" y="0"/>
          <a:ext cx="0" cy="0"/>
          <a:chOff x="0" y="0"/>
          <a:chExt cx="0" cy="0"/>
        </a:xfrm>
      </p:grpSpPr>
      <p:pic>
        <p:nvPicPr>
          <p:cNvPr id="4" name="Bildobjekt 3" descr="En bild som visar himmel, vatten, utomhus, orange  Automatiskt genererad beskrivning">
            <a:extLst>
              <a:ext uri="{FF2B5EF4-FFF2-40B4-BE49-F238E27FC236}">
                <a16:creationId xmlns:a16="http://schemas.microsoft.com/office/drawing/2014/main" id="{E43F6EC9-659C-0702-942A-242D15AA32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3">
    <p:spTree>
      <p:nvGrpSpPr>
        <p:cNvPr id="1" name=""/>
        <p:cNvGrpSpPr/>
        <p:nvPr/>
      </p:nvGrpSpPr>
      <p:grpSpPr>
        <a:xfrm>
          <a:off x="0" y="0"/>
          <a:ext cx="0" cy="0"/>
          <a:chOff x="0" y="0"/>
          <a:chExt cx="0" cy="0"/>
        </a:xfrm>
      </p:grpSpPr>
      <p:pic>
        <p:nvPicPr>
          <p:cNvPr id="5" name="Bildobjekt 4" descr="En bild som visar inomhus, mörk  Automatiskt genererad beskrivning">
            <a:extLst>
              <a:ext uri="{FF2B5EF4-FFF2-40B4-BE49-F238E27FC236}">
                <a16:creationId xmlns:a16="http://schemas.microsoft.com/office/drawing/2014/main" id="{48979712-2890-1623-3989-B0E45C391B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4">
    <p:spTree>
      <p:nvGrpSpPr>
        <p:cNvPr id="1" name=""/>
        <p:cNvGrpSpPr/>
        <p:nvPr/>
      </p:nvGrpSpPr>
      <p:grpSpPr>
        <a:xfrm>
          <a:off x="0" y="0"/>
          <a:ext cx="0" cy="0"/>
          <a:chOff x="0" y="0"/>
          <a:chExt cx="0" cy="0"/>
        </a:xfrm>
      </p:grpSpPr>
      <p:pic>
        <p:nvPicPr>
          <p:cNvPr id="4" name="Bildobjekt 3" descr="En bild som visar text  Automatiskt genererad beskrivning">
            <a:extLst>
              <a:ext uri="{FF2B5EF4-FFF2-40B4-BE49-F238E27FC236}">
                <a16:creationId xmlns:a16="http://schemas.microsoft.com/office/drawing/2014/main" id="{A17112CA-FB81-6DAA-2551-9AA6AF0845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nder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EC273376-7464-072D-08D0-31E48FB839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fonder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E05040"/>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4" name="Bildobjekt 3">
            <a:extLst>
              <a:ext uri="{FF2B5EF4-FFF2-40B4-BE49-F238E27FC236}">
                <a16:creationId xmlns:a16="http://schemas.microsoft.com/office/drawing/2014/main" id="{A801CA0D-63E7-2647-6FA6-1EE9F6BAE04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277972"/>
            <a:ext cx="12192000" cy="2580027"/>
          </a:xfrm>
          <a:prstGeom prst="rect">
            <a:avLst/>
          </a:prstGeom>
        </p:spPr>
      </p:pic>
      <p:pic>
        <p:nvPicPr>
          <p:cNvPr id="7" name="Bildobjekt 6">
            <a:extLst>
              <a:ext uri="{FF2B5EF4-FFF2-40B4-BE49-F238E27FC236}">
                <a16:creationId xmlns:a16="http://schemas.microsoft.com/office/drawing/2014/main" id="{682565ED-3BCF-CF96-3A70-B795F777F58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miljejuridik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85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miljejuridik_punktlisto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1E0D18B-E887-099B-0129-DCBCAA9819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E49A50CC-2348-4FA1-BA20-B6985FFCD6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miljejuridik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5" name="Bildobjekt 4">
            <a:extLst>
              <a:ext uri="{FF2B5EF4-FFF2-40B4-BE49-F238E27FC236}">
                <a16:creationId xmlns:a16="http://schemas.microsoft.com/office/drawing/2014/main" id="{BBBF6EAD-E546-E1C8-11DD-11C50E3FF8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cxnSp>
        <p:nvCxnSpPr>
          <p:cNvPr id="8" name="Rak 7">
            <a:extLst>
              <a:ext uri="{FF2B5EF4-FFF2-40B4-BE49-F238E27FC236}">
                <a16:creationId xmlns:a16="http://schemas.microsoft.com/office/drawing/2014/main" id="{8302A90D-D1D5-DD20-DF80-574CCC0EBC90}"/>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406CFD7-D902-0973-0E9C-3CD4E6652173}"/>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53DA6943-52C9-0035-C787-5CDF1D6DCD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miljejuridik_bild_ver1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D185B3-5998-69C1-EE78-9B338EE1A1E3}"/>
              </a:ext>
            </a:extLst>
          </p:cNvPr>
          <p:cNvSpPr/>
          <p:nvPr userDrawn="1"/>
        </p:nvSpPr>
        <p:spPr>
          <a:xfrm>
            <a:off x="7859330" y="322155"/>
            <a:ext cx="3960000" cy="3960000"/>
          </a:xfrm>
          <a:prstGeom prst="rect">
            <a:avLst/>
          </a:prstGeom>
          <a:solidFill>
            <a:srgbClr val="EE755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558AEC9D-1F9A-476B-9A12-8686CFE73F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6" name="Platshållare för text 6">
            <a:extLst>
              <a:ext uri="{FF2B5EF4-FFF2-40B4-BE49-F238E27FC236}">
                <a16:creationId xmlns:a16="http://schemas.microsoft.com/office/drawing/2014/main" id="{16F2890B-14E5-22B2-9BC2-C333B703EF3F}"/>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miljejuridik_bild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8179ABE-8E8D-B224-26F2-2956C27464EB}"/>
              </a:ext>
            </a:extLst>
          </p:cNvPr>
          <p:cNvSpPr/>
          <p:nvPr userDrawn="1"/>
        </p:nvSpPr>
        <p:spPr>
          <a:xfrm>
            <a:off x="7861954" y="2241971"/>
            <a:ext cx="3960000" cy="3960000"/>
          </a:xfrm>
          <a:prstGeom prst="rect">
            <a:avLst/>
          </a:prstGeom>
          <a:solidFill>
            <a:srgbClr val="EE755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DF2F0F4C-7273-761B-3268-ED9C923503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7" name="Platshållare för text 6">
            <a:extLst>
              <a:ext uri="{FF2B5EF4-FFF2-40B4-BE49-F238E27FC236}">
                <a16:creationId xmlns:a16="http://schemas.microsoft.com/office/drawing/2014/main" id="{3C840E0D-9AA1-C1B5-CE4E-22247E3EE419}"/>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miljejuridik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6" name="Bildobjekt 5">
            <a:extLst>
              <a:ext uri="{FF2B5EF4-FFF2-40B4-BE49-F238E27FC236}">
                <a16:creationId xmlns:a16="http://schemas.microsoft.com/office/drawing/2014/main" id="{03E17F58-5B98-423F-24F2-83AAE6D4B6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8" name="Platshållare för text 6">
            <a:extLst>
              <a:ext uri="{FF2B5EF4-FFF2-40B4-BE49-F238E27FC236}">
                <a16:creationId xmlns:a16="http://schemas.microsoft.com/office/drawing/2014/main" id="{82821B39-F4D2-CA2C-E8C2-01BC8DEEC120}"/>
              </a:ext>
            </a:extLst>
          </p:cNvPr>
          <p:cNvSpPr>
            <a:spLocks noGrp="1"/>
          </p:cNvSpPr>
          <p:nvPr>
            <p:ph type="body" sz="quarter" idx="12"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9" name="Rak 8">
            <a:extLst>
              <a:ext uri="{FF2B5EF4-FFF2-40B4-BE49-F238E27FC236}">
                <a16:creationId xmlns:a16="http://schemas.microsoft.com/office/drawing/2014/main" id="{8E42B78F-C6C0-CB48-177E-4E9A669DD14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10" name="Bildobjekt 9">
            <a:extLst>
              <a:ext uri="{FF2B5EF4-FFF2-40B4-BE49-F238E27FC236}">
                <a16:creationId xmlns:a16="http://schemas.microsoft.com/office/drawing/2014/main" id="{F5B3A734-4286-0723-EC77-ED4F0064AE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miljejuridik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9C11774F-D030-2875-A9D0-C5A32A97DF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8" name="Platshållare för text 6">
            <a:extLst>
              <a:ext uri="{FF2B5EF4-FFF2-40B4-BE49-F238E27FC236}">
                <a16:creationId xmlns:a16="http://schemas.microsoft.com/office/drawing/2014/main" id="{11C29785-56BA-537D-502E-6EB358F0BE20}"/>
              </a:ext>
            </a:extLst>
          </p:cNvPr>
          <p:cNvSpPr>
            <a:spLocks noGrp="1"/>
          </p:cNvSpPr>
          <p:nvPr>
            <p:ph type="body" sz="quarter" idx="13"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10" name="Rak 9">
            <a:extLst>
              <a:ext uri="{FF2B5EF4-FFF2-40B4-BE49-F238E27FC236}">
                <a16:creationId xmlns:a16="http://schemas.microsoft.com/office/drawing/2014/main" id="{B79B8567-531C-36CC-874D-B1038DCB108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BCF24E1B-ACC8-58AB-0269-7150E25BB4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miljejuridik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E37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amiljejuridik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E37D61">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7999"/>
          </a:xfrm>
          <a:solidFill>
            <a:srgbClr val="E37D61">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FAMILJENS JURIDIK</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SEB</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UNDANTAGSREGLER FÖR HUR BOET EFTER AVLIDEN MAKE SKA FÖRDELAS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2155345"/>
            <a:ext cx="5118100" cy="2395474"/>
          </a:xfrm>
        </p:spPr>
        <p:txBody>
          <a:bodyPr>
            <a:normAutofit/>
          </a:bodyPr>
          <a:lstStyle/>
          <a:p>
            <a:pPr>
              <a:tabLst>
                <a:tab pos="214313" algn="l"/>
              </a:tabLst>
            </a:pPr>
            <a:r>
              <a:rPr lang="sv-SE" dirty="0">
                <a:ea typeface="Arial" charset="0"/>
                <a:cs typeface="Arial" charset="0"/>
              </a:rPr>
              <a:t>Fyra basbeloppsregeln</a:t>
            </a:r>
          </a:p>
          <a:p>
            <a:pPr>
              <a:tabLst>
                <a:tab pos="214313" algn="l"/>
              </a:tabLst>
            </a:pPr>
            <a:r>
              <a:rPr lang="sv-SE" dirty="0">
                <a:ea typeface="Arial" charset="0"/>
                <a:cs typeface="Arial" charset="0"/>
              </a:rPr>
              <a:t>Make behåller sitt giftorättsgods (Äktenskapsbalken 12 kap 2 §)</a:t>
            </a:r>
          </a:p>
          <a:p>
            <a:pPr>
              <a:tabLst>
                <a:tab pos="214313" algn="l"/>
              </a:tabLst>
            </a:pPr>
            <a:r>
              <a:rPr lang="sv-SE" dirty="0">
                <a:ea typeface="Arial" charset="0"/>
                <a:cs typeface="Arial" charset="0"/>
              </a:rPr>
              <a:t>Testamente</a:t>
            </a:r>
          </a:p>
          <a:p>
            <a:pPr>
              <a:tabLst>
                <a:tab pos="214313" algn="l"/>
              </a:tabLst>
            </a:pPr>
            <a:r>
              <a:rPr lang="sv-SE" dirty="0">
                <a:ea typeface="Arial" charset="0"/>
                <a:cs typeface="Arial" charset="0"/>
              </a:rPr>
              <a:t>Enskild egendom</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135370" cy="257369"/>
          </a:xfrm>
        </p:spPr>
        <p:txBody>
          <a:bodyPr wrap="none">
            <a:spAutoFit/>
          </a:bodyPr>
          <a:lstStyle/>
          <a:p>
            <a:r>
              <a:rPr lang="sv-SE" dirty="0"/>
              <a:t>FAMILJENS JURIDIK</a:t>
            </a:r>
          </a:p>
        </p:txBody>
      </p:sp>
      <p:pic>
        <p:nvPicPr>
          <p:cNvPr id="4" name="Platshållare för bild 3">
            <a:extLst>
              <a:ext uri="{FF2B5EF4-FFF2-40B4-BE49-F238E27FC236}">
                <a16:creationId xmlns:a16="http://schemas.microsoft.com/office/drawing/2014/main" id="{FE75C255-3A22-A278-92CB-3A37EDC0F82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6368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297372"/>
          </a:xfrm>
        </p:spPr>
        <p:txBody>
          <a:bodyPr/>
          <a:lstStyle/>
          <a:p>
            <a:r>
              <a:rPr lang="sv-SE" dirty="0"/>
              <a:t>VEM BEHÖVER TESTAMENTE OCH VEM SKA SKYDDAS – PARTNERN ELLER BARNEN?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2172493"/>
            <a:ext cx="5503309" cy="2559146"/>
          </a:xfrm>
        </p:spPr>
        <p:txBody>
          <a:bodyPr>
            <a:normAutofit/>
          </a:bodyPr>
          <a:lstStyle/>
          <a:p>
            <a:r>
              <a:rPr lang="sv-SE" dirty="0">
                <a:latin typeface="Calibri" panose="020F0502020204030204" pitchFamily="34" charset="0"/>
              </a:rPr>
              <a:t>Särkullbarn</a:t>
            </a:r>
          </a:p>
          <a:p>
            <a:r>
              <a:rPr lang="sv-SE" dirty="0">
                <a:latin typeface="Calibri" panose="020F0502020204030204" pitchFamily="34" charset="0"/>
              </a:rPr>
              <a:t>Enskild egendom för barnen</a:t>
            </a:r>
          </a:p>
          <a:p>
            <a:r>
              <a:rPr lang="sv-SE" dirty="0">
                <a:latin typeface="Calibri" panose="020F0502020204030204" pitchFamily="34" charset="0"/>
              </a:rPr>
              <a:t>Sambor </a:t>
            </a:r>
          </a:p>
          <a:p>
            <a:r>
              <a:rPr lang="sv-SE" dirty="0">
                <a:latin typeface="Calibri" panose="020F0502020204030204" pitchFamily="34" charset="0"/>
              </a:rPr>
              <a:t>Syskon/syskonbarn</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135370" cy="257369"/>
          </a:xfrm>
        </p:spPr>
        <p:txBody>
          <a:bodyPr wrap="none">
            <a:spAutoFit/>
          </a:bodyPr>
          <a:lstStyle/>
          <a:p>
            <a:r>
              <a:rPr lang="sv-SE" dirty="0"/>
              <a:t>FAMILJENS JURIDIK</a:t>
            </a:r>
          </a:p>
        </p:txBody>
      </p:sp>
      <p:pic>
        <p:nvPicPr>
          <p:cNvPr id="7" name="Platshållare för bild 6">
            <a:extLst>
              <a:ext uri="{FF2B5EF4-FFF2-40B4-BE49-F238E27FC236}">
                <a16:creationId xmlns:a16="http://schemas.microsoft.com/office/drawing/2014/main" id="{7B42A44B-797D-B62E-886B-1E958689569B}"/>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3567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NYHETER INOM FAMILJERÄTTEN</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4580"/>
            <a:ext cx="5118100" cy="2395474"/>
          </a:xfrm>
        </p:spPr>
        <p:txBody>
          <a:bodyPr>
            <a:normAutofit/>
          </a:bodyPr>
          <a:lstStyle/>
          <a:p>
            <a:pPr>
              <a:tabLst>
                <a:tab pos="214313" algn="l"/>
              </a:tabLst>
            </a:pPr>
            <a:r>
              <a:rPr lang="sv-SE" dirty="0">
                <a:ea typeface="Arial" charset="0"/>
                <a:cs typeface="Arial" charset="0"/>
              </a:rPr>
              <a:t>Arvsförordningen internationell dödsbon </a:t>
            </a:r>
            <a:br>
              <a:rPr lang="sv-SE" dirty="0">
                <a:ea typeface="Arial" charset="0"/>
                <a:cs typeface="Arial" charset="0"/>
              </a:rPr>
            </a:br>
            <a:r>
              <a:rPr lang="sv-SE" dirty="0">
                <a:ea typeface="Arial" charset="0"/>
                <a:cs typeface="Arial" charset="0"/>
              </a:rPr>
              <a:t>- 2015</a:t>
            </a:r>
          </a:p>
          <a:p>
            <a:pPr>
              <a:tabLst>
                <a:tab pos="214313" algn="l"/>
              </a:tabLst>
            </a:pPr>
            <a:r>
              <a:rPr lang="sv-SE" dirty="0">
                <a:ea typeface="Arial" charset="0"/>
                <a:cs typeface="Arial" charset="0"/>
              </a:rPr>
              <a:t>Framtidsfullmakt - 2017</a:t>
            </a:r>
          </a:p>
          <a:p>
            <a:pPr>
              <a:tabLst>
                <a:tab pos="214313" algn="l"/>
              </a:tabLst>
            </a:pPr>
            <a:r>
              <a:rPr lang="sv-SE" dirty="0">
                <a:ea typeface="Arial" charset="0"/>
                <a:cs typeface="Arial" charset="0"/>
              </a:rPr>
              <a:t>Nya regler i föräldrabalken om inte god man, förvaltare eller framtidsfullmakt 	finns</a:t>
            </a:r>
          </a:p>
          <a:p>
            <a:pPr>
              <a:tabLst>
                <a:tab pos="214313" algn="l"/>
              </a:tabLst>
            </a:pPr>
            <a:r>
              <a:rPr lang="sv-SE" dirty="0">
                <a:ea typeface="Arial" charset="0"/>
                <a:cs typeface="Arial" charset="0"/>
              </a:rPr>
              <a:t>Ny bodelningsförordning – 2019 (EU)</a:t>
            </a:r>
          </a:p>
          <a:p>
            <a:pPr>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135370" cy="257369"/>
          </a:xfrm>
        </p:spPr>
        <p:txBody>
          <a:bodyPr wrap="none">
            <a:spAutoFit/>
          </a:bodyPr>
          <a:lstStyle/>
          <a:p>
            <a:r>
              <a:rPr lang="sv-SE" dirty="0"/>
              <a:t>FAMILJENS JURIDIK</a:t>
            </a:r>
          </a:p>
        </p:txBody>
      </p:sp>
      <p:pic>
        <p:nvPicPr>
          <p:cNvPr id="8" name="Platshållare för bild 7" descr="En bild som visar accessoarer, förband  Automatiskt genererad beskrivning">
            <a:extLst>
              <a:ext uri="{FF2B5EF4-FFF2-40B4-BE49-F238E27FC236}">
                <a16:creationId xmlns:a16="http://schemas.microsoft.com/office/drawing/2014/main" id="{769404DA-F638-DDFB-E39F-A2E8BF44BF77}"/>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2269413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876958"/>
          </a:xfrm>
        </p:spPr>
        <p:txBody>
          <a:bodyPr/>
          <a:lstStyle/>
          <a:p>
            <a:r>
              <a:rPr lang="sv-SE" dirty="0"/>
              <a:t>FAMILJERÄTTSLIGA DOKUMENT </a:t>
            </a:r>
            <a:br>
              <a:rPr lang="sv-SE" dirty="0"/>
            </a:br>
            <a:r>
              <a:rPr lang="sv-SE" dirty="0"/>
              <a:t>ÄR FÄRSKVARA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741569"/>
            <a:ext cx="5503309" cy="3818403"/>
          </a:xfrm>
        </p:spPr>
        <p:txBody>
          <a:bodyPr>
            <a:normAutofit fontScale="32500" lnSpcReduction="20000"/>
          </a:bodyPr>
          <a:lstStyle/>
          <a:p>
            <a:pPr marL="0" indent="0">
              <a:lnSpc>
                <a:spcPct val="120000"/>
              </a:lnSpc>
              <a:buNone/>
            </a:pPr>
            <a:r>
              <a:rPr lang="sv-SE" sz="6200" b="1" dirty="0">
                <a:latin typeface="Calibri" panose="020F0502020204030204" pitchFamily="34" charset="0"/>
              </a:rPr>
              <a:t>Bra att ha koll så det inte riskerar att bli oönskade konsekvenser…</a:t>
            </a:r>
            <a:endParaRPr lang="sv-SE" sz="6200" dirty="0">
              <a:latin typeface="Calibri" panose="020F0502020204030204" pitchFamily="34" charset="0"/>
            </a:endParaRPr>
          </a:p>
          <a:p>
            <a:pPr>
              <a:lnSpc>
                <a:spcPct val="120000"/>
              </a:lnSpc>
            </a:pPr>
            <a:r>
              <a:rPr lang="sv-SE" sz="6200" dirty="0">
                <a:latin typeface="Calibri" panose="020F0502020204030204" pitchFamily="34" charset="0"/>
              </a:rPr>
              <a:t>Har familjeförhållandena ändrats sedan testamentet skrevs? Det kan behöva uppdateras.</a:t>
            </a:r>
          </a:p>
          <a:p>
            <a:pPr>
              <a:lnSpc>
                <a:spcPct val="120000"/>
              </a:lnSpc>
            </a:pPr>
            <a:r>
              <a:rPr lang="sv-SE" sz="6200" dirty="0">
                <a:latin typeface="Calibri" panose="020F0502020204030204" pitchFamily="34" charset="0"/>
              </a:rPr>
              <a:t>Finns det äktenskapsförord som skrevs för länge sedan? Kanske inte längre aktuellt att ha det kvar.</a:t>
            </a:r>
          </a:p>
          <a:p>
            <a:pPr>
              <a:lnSpc>
                <a:spcPct val="120000"/>
              </a:lnSpc>
            </a:pPr>
            <a:r>
              <a:rPr lang="sv-SE" sz="6200" dirty="0">
                <a:latin typeface="Calibri" panose="020F0502020204030204" pitchFamily="34" charset="0"/>
              </a:rPr>
              <a:t>Eller ett samboavtal? Efter många år tillsammans vill man kanske att sambo ska få halva bostaden.</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135370" cy="257369"/>
          </a:xfrm>
        </p:spPr>
        <p:txBody>
          <a:bodyPr wrap="none">
            <a:spAutoFit/>
          </a:bodyPr>
          <a:lstStyle/>
          <a:p>
            <a:r>
              <a:rPr lang="sv-SE" dirty="0"/>
              <a:t>FAMILJENS JURIDIK</a:t>
            </a:r>
          </a:p>
        </p:txBody>
      </p:sp>
      <p:pic>
        <p:nvPicPr>
          <p:cNvPr id="11" name="Platshållare för bild 10">
            <a:extLst>
              <a:ext uri="{FF2B5EF4-FFF2-40B4-BE49-F238E27FC236}">
                <a16:creationId xmlns:a16="http://schemas.microsoft.com/office/drawing/2014/main" id="{A8858CCD-0C74-F551-C812-E1A37113700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4823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6220E-AF6A-F921-CEDC-F0973D249980}"/>
              </a:ext>
            </a:extLst>
          </p:cNvPr>
          <p:cNvSpPr>
            <a:spLocks noGrp="1"/>
          </p:cNvSpPr>
          <p:nvPr>
            <p:ph type="title"/>
          </p:nvPr>
        </p:nvSpPr>
        <p:spPr/>
        <p:txBody>
          <a:bodyPr/>
          <a:lstStyle/>
          <a:p>
            <a:r>
              <a:rPr lang="sv-SE" sz="4800" dirty="0"/>
              <a:t>EXTRAMATERIAL</a:t>
            </a:r>
          </a:p>
        </p:txBody>
      </p:sp>
    </p:spTree>
    <p:extLst>
      <p:ext uri="{BB962C8B-B14F-4D97-AF65-F5344CB8AC3E}">
        <p14:creationId xmlns:p14="http://schemas.microsoft.com/office/powerpoint/2010/main" val="287647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GIFTORÄTT ÄR INGEN ÄGANDERÄTT</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85503"/>
            <a:ext cx="5118100" cy="3185890"/>
          </a:xfrm>
        </p:spPr>
        <p:txBody>
          <a:bodyPr>
            <a:normAutofit/>
          </a:bodyPr>
          <a:lstStyle/>
          <a:p>
            <a:pPr marL="0" indent="0">
              <a:buNone/>
              <a:tabLst>
                <a:tab pos="214313" algn="l"/>
              </a:tabLst>
            </a:pPr>
            <a:r>
              <a:rPr lang="sv-SE" b="1" dirty="0">
                <a:ea typeface="Arial" charset="0"/>
                <a:cs typeface="Arial" charset="0"/>
              </a:rPr>
              <a:t>Giftorätten innebär rätten till hälftendelning av makarnas giftorättsgods vid äktenskapets upplösning på grund av dödsfall eller skilsmässa.</a:t>
            </a:r>
          </a:p>
          <a:p>
            <a:pPr>
              <a:tabLst>
                <a:tab pos="214313" algn="l"/>
              </a:tabLst>
            </a:pPr>
            <a:r>
              <a:rPr lang="sv-SE" dirty="0">
                <a:ea typeface="Arial" charset="0"/>
                <a:cs typeface="Arial" charset="0"/>
              </a:rPr>
              <a:t>Bodelning under äktenskapet är möjligt.</a:t>
            </a:r>
          </a:p>
          <a:p>
            <a:pPr>
              <a:tabLst>
                <a:tab pos="214313" algn="l"/>
              </a:tabLst>
            </a:pPr>
            <a:r>
              <a:rPr lang="sv-SE" dirty="0">
                <a:ea typeface="Arial" charset="0"/>
                <a:cs typeface="Arial" charset="0"/>
              </a:rPr>
              <a:t>Det är nettot som delas genom bodelning, det vill säga efter att vardera maken dragit av sina skulder.</a:t>
            </a:r>
          </a:p>
          <a:p>
            <a:pPr>
              <a:tabLst>
                <a:tab pos="214313" algn="l"/>
              </a:tabLst>
            </a:pPr>
            <a:r>
              <a:rPr lang="sv-SE" dirty="0">
                <a:ea typeface="Arial" charset="0"/>
                <a:cs typeface="Arial" charset="0"/>
              </a:rPr>
              <a:t>Undantag för vissa specifika situationer.</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135370" cy="257369"/>
          </a:xfrm>
        </p:spPr>
        <p:txBody>
          <a:bodyPr wrap="none">
            <a:spAutoFit/>
          </a:bodyPr>
          <a:lstStyle/>
          <a:p>
            <a:r>
              <a:rPr lang="sv-SE" dirty="0"/>
              <a:t>FAMILJENS JURIDIK</a:t>
            </a:r>
          </a:p>
        </p:txBody>
      </p:sp>
      <p:pic>
        <p:nvPicPr>
          <p:cNvPr id="4" name="Platshållare för bild 3">
            <a:extLst>
              <a:ext uri="{FF2B5EF4-FFF2-40B4-BE49-F238E27FC236}">
                <a16:creationId xmlns:a16="http://schemas.microsoft.com/office/drawing/2014/main" id="{FFC970D8-4696-792A-AB90-D32D6DD3ED3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66118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72007"/>
          </a:xfrm>
        </p:spPr>
        <p:txBody>
          <a:bodyPr/>
          <a:lstStyle/>
          <a:p>
            <a:r>
              <a:rPr lang="sv-SE" dirty="0"/>
              <a:t>SÅ BLIR EGENDOM ENSKILD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317498"/>
            <a:ext cx="5503309" cy="3818403"/>
          </a:xfrm>
        </p:spPr>
        <p:txBody>
          <a:bodyPr>
            <a:normAutofit fontScale="32500" lnSpcReduction="20000"/>
          </a:bodyPr>
          <a:lstStyle/>
          <a:p>
            <a:pPr>
              <a:lnSpc>
                <a:spcPct val="120000"/>
              </a:lnSpc>
            </a:pPr>
            <a:r>
              <a:rPr lang="sv-SE" sz="6200" dirty="0">
                <a:latin typeface="Calibri" panose="020F0502020204030204" pitchFamily="34" charset="0"/>
              </a:rPr>
              <a:t>Äktenskapsförord – ett avtal mellan makarna, kan gälla all egendom eller viss utvald.</a:t>
            </a:r>
          </a:p>
          <a:p>
            <a:pPr>
              <a:lnSpc>
                <a:spcPct val="120000"/>
              </a:lnSpc>
            </a:pPr>
            <a:r>
              <a:rPr lang="sv-SE" sz="6200" dirty="0">
                <a:latin typeface="Calibri" panose="020F0502020204030204" pitchFamily="34" charset="0"/>
              </a:rPr>
              <a:t>Villkor i gåvobrev eller testamente.</a:t>
            </a:r>
          </a:p>
          <a:p>
            <a:pPr>
              <a:lnSpc>
                <a:spcPct val="120000"/>
              </a:lnSpc>
            </a:pPr>
            <a:r>
              <a:rPr lang="sv-SE" sz="6200" dirty="0">
                <a:latin typeface="Calibri" panose="020F0502020204030204" pitchFamily="34" charset="0"/>
              </a:rPr>
              <a:t>Förmånstagarförordnande i försäkring.</a:t>
            </a:r>
          </a:p>
          <a:p>
            <a:pPr>
              <a:lnSpc>
                <a:spcPct val="120000"/>
              </a:lnSpc>
            </a:pPr>
            <a:r>
              <a:rPr lang="sv-SE" sz="6200" dirty="0">
                <a:latin typeface="Calibri" panose="020F0502020204030204" pitchFamily="34" charset="0"/>
              </a:rPr>
              <a:t>Det som kommer istället för enskild egendom blir också enskild.</a:t>
            </a:r>
          </a:p>
          <a:p>
            <a:pPr>
              <a:lnSpc>
                <a:spcPct val="120000"/>
              </a:lnSpc>
            </a:pPr>
            <a:r>
              <a:rPr lang="sv-SE" sz="6200" dirty="0">
                <a:latin typeface="Calibri" panose="020F0502020204030204" pitchFamily="34" charset="0"/>
              </a:rPr>
              <a:t>För att avkastning av enskild egendom ska bli enskild krävs att det står uttryckligen.</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135370" cy="257369"/>
          </a:xfrm>
        </p:spPr>
        <p:txBody>
          <a:bodyPr wrap="none">
            <a:spAutoFit/>
          </a:bodyPr>
          <a:lstStyle/>
          <a:p>
            <a:r>
              <a:rPr lang="sv-SE" dirty="0"/>
              <a:t>FAMILJENS JURIDIK</a:t>
            </a:r>
          </a:p>
        </p:txBody>
      </p:sp>
      <p:pic>
        <p:nvPicPr>
          <p:cNvPr id="7" name="Platshållare för bild 6">
            <a:extLst>
              <a:ext uri="{FF2B5EF4-FFF2-40B4-BE49-F238E27FC236}">
                <a16:creationId xmlns:a16="http://schemas.microsoft.com/office/drawing/2014/main" id="{5DB6EB4C-63BF-F4C8-BCEC-7DE8408C9CD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60340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ÄKTENSKAPSFÖRORD ÄR ETT AVTAL MELLAN MAKAR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85503"/>
            <a:ext cx="5118100" cy="3185890"/>
          </a:xfrm>
        </p:spPr>
        <p:txBody>
          <a:bodyPr>
            <a:normAutofit/>
          </a:bodyPr>
          <a:lstStyle/>
          <a:p>
            <a:pPr>
              <a:tabLst>
                <a:tab pos="214313" algn="l"/>
              </a:tabLst>
            </a:pPr>
            <a:r>
              <a:rPr lang="sv-SE" dirty="0">
                <a:ea typeface="Arial" charset="0"/>
                <a:cs typeface="Arial" charset="0"/>
              </a:rPr>
              <a:t>Äktenskapsförord ska upprättas skriftligt, undertecknas av makarna och inregistreras hos Skatteverket.</a:t>
            </a:r>
          </a:p>
          <a:p>
            <a:pPr>
              <a:tabLst>
                <a:tab pos="214313" algn="l"/>
              </a:tabLst>
            </a:pPr>
            <a:r>
              <a:rPr lang="sv-SE" dirty="0">
                <a:ea typeface="Arial" charset="0"/>
                <a:cs typeface="Arial" charset="0"/>
              </a:rPr>
              <a:t>Makar som vill ändra innehållet i ett äktenskapsförord måste skriva och inregistrera ett nytt äktenskapsförord.</a:t>
            </a:r>
          </a:p>
          <a:p>
            <a:pPr>
              <a:tabLst>
                <a:tab pos="214313" algn="l"/>
              </a:tabLst>
            </a:pPr>
            <a:r>
              <a:rPr lang="sv-SE" dirty="0">
                <a:ea typeface="Arial" charset="0"/>
                <a:cs typeface="Arial" charset="0"/>
              </a:rPr>
              <a:t>Tänk på att äktenskapsförord är färskvara, </a:t>
            </a:r>
            <a:br>
              <a:rPr lang="sv-SE" dirty="0">
                <a:ea typeface="Arial" charset="0"/>
                <a:cs typeface="Arial" charset="0"/>
              </a:rPr>
            </a:br>
            <a:r>
              <a:rPr lang="sv-SE" dirty="0">
                <a:ea typeface="Arial" charset="0"/>
                <a:cs typeface="Arial" charset="0"/>
              </a:rPr>
              <a:t>särskilt äldre makar med särkullbarn i bilden bör kolla så att äktenskapsförordet fortfarande speglar hur man vill ha det.</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135370" cy="257369"/>
          </a:xfrm>
        </p:spPr>
        <p:txBody>
          <a:bodyPr wrap="none">
            <a:spAutoFit/>
          </a:bodyPr>
          <a:lstStyle/>
          <a:p>
            <a:r>
              <a:rPr lang="sv-SE" dirty="0"/>
              <a:t>FAMILJENS JURIDIK</a:t>
            </a:r>
          </a:p>
        </p:txBody>
      </p:sp>
      <p:pic>
        <p:nvPicPr>
          <p:cNvPr id="23" name="Platshållare för bild 22">
            <a:extLst>
              <a:ext uri="{FF2B5EF4-FFF2-40B4-BE49-F238E27FC236}">
                <a16:creationId xmlns:a16="http://schemas.microsoft.com/office/drawing/2014/main" id="{1358986F-B120-61E4-00BB-493E9315C57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67954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a:extLst>
              <a:ext uri="{FF2B5EF4-FFF2-40B4-BE49-F238E27FC236}">
                <a16:creationId xmlns:a16="http://schemas.microsoft.com/office/drawing/2014/main" id="{46318137-BE3A-4D67-8DD8-F826217A20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0"/>
            <a:ext cx="12191980" cy="6857990"/>
          </a:xfrm>
          <a:prstGeom prst="rect">
            <a:avLst/>
          </a:prstGeom>
          <a:noFill/>
        </p:spPr>
      </p:pic>
      <p:sp>
        <p:nvSpPr>
          <p:cNvPr id="11" name="Platshållare för text 1">
            <a:extLst>
              <a:ext uri="{FF2B5EF4-FFF2-40B4-BE49-F238E27FC236}">
                <a16:creationId xmlns:a16="http://schemas.microsoft.com/office/drawing/2014/main" id="{E18A8E2F-CDCE-47A8-859A-E33AEBA899E7}"/>
              </a:ext>
            </a:extLst>
          </p:cNvPr>
          <p:cNvSpPr>
            <a:spLocks noGrp="1"/>
          </p:cNvSpPr>
          <p:nvPr>
            <p:ph type="body" sz="quarter" idx="16"/>
          </p:nvPr>
        </p:nvSpPr>
        <p:spPr>
          <a:xfrm>
            <a:off x="0" y="11824"/>
            <a:ext cx="12192000" cy="6846176"/>
          </a:xfrm>
        </p:spPr>
        <p:txBody>
          <a:bodyPr/>
          <a:lstStyle/>
          <a:p>
            <a:endParaRPr lang="sv-SE" dirty="0"/>
          </a:p>
        </p:txBody>
      </p:sp>
      <p:sp>
        <p:nvSpPr>
          <p:cNvPr id="7" name="Rubrik 2">
            <a:extLst>
              <a:ext uri="{FF2B5EF4-FFF2-40B4-BE49-F238E27FC236}">
                <a16:creationId xmlns:a16="http://schemas.microsoft.com/office/drawing/2014/main" id="{B3B73797-09AE-4CD4-B538-A33C0FF84B1E}"/>
              </a:ext>
            </a:extLst>
          </p:cNvPr>
          <p:cNvSpPr>
            <a:spLocks noGrp="1"/>
          </p:cNvSpPr>
          <p:nvPr>
            <p:ph type="title"/>
          </p:nvPr>
        </p:nvSpPr>
        <p:spPr>
          <a:xfrm>
            <a:off x="513232" y="2699437"/>
            <a:ext cx="11165535" cy="1325563"/>
          </a:xfrm>
        </p:spPr>
        <p:txBody>
          <a:bodyPr/>
          <a:lstStyle/>
          <a:p>
            <a:r>
              <a:rPr lang="sv-SE" sz="5400" dirty="0"/>
              <a:t>SÄRSKILD EGENDOM ELLER </a:t>
            </a:r>
            <a:br>
              <a:rPr lang="sv-SE" sz="5400" dirty="0"/>
            </a:br>
            <a:r>
              <a:rPr lang="sv-SE" sz="5400" dirty="0"/>
              <a:t>PERSONLIG EGENDOM?</a:t>
            </a:r>
          </a:p>
        </p:txBody>
      </p:sp>
    </p:spTree>
    <p:extLst>
      <p:ext uri="{BB962C8B-B14F-4D97-AF65-F5344CB8AC3E}">
        <p14:creationId xmlns:p14="http://schemas.microsoft.com/office/powerpoint/2010/main" val="3549236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BODELNING OCH ARV NÄR DET FINNS SÄRKULLBARN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85460"/>
            <a:ext cx="1135370" cy="257369"/>
          </a:xfrm>
        </p:spPr>
        <p:txBody>
          <a:bodyPr wrap="none">
            <a:spAutoFit/>
          </a:bodyPr>
          <a:lstStyle/>
          <a:p>
            <a:r>
              <a:rPr lang="sv-SE" dirty="0"/>
              <a:t>FAMILJENS JURIDIK</a:t>
            </a:r>
          </a:p>
        </p:txBody>
      </p:sp>
      <p:sp>
        <p:nvSpPr>
          <p:cNvPr id="7" name="textruta 6">
            <a:extLst>
              <a:ext uri="{FF2B5EF4-FFF2-40B4-BE49-F238E27FC236}">
                <a16:creationId xmlns:a16="http://schemas.microsoft.com/office/drawing/2014/main" id="{32C5CCFF-90DD-4679-9C30-DC6D5A4FEBC5}"/>
              </a:ext>
            </a:extLst>
          </p:cNvPr>
          <p:cNvSpPr txBox="1"/>
          <p:nvPr/>
        </p:nvSpPr>
        <p:spPr>
          <a:xfrm>
            <a:off x="640688" y="1391129"/>
            <a:ext cx="6096000" cy="3170099"/>
          </a:xfrm>
          <a:prstGeom prst="rect">
            <a:avLst/>
          </a:prstGeom>
          <a:noFill/>
        </p:spPr>
        <p:txBody>
          <a:bodyPr wrap="square">
            <a:spAutoFit/>
          </a:bodyPr>
          <a:lstStyle/>
          <a:p>
            <a:r>
              <a:rPr lang="sv-SE" sz="2000" dirty="0">
                <a:ea typeface="Arial" charset="0"/>
                <a:cs typeface="Arial" charset="0"/>
              </a:rPr>
              <a:t>Gifta paret Anders och Stina har två gemensamma barn. </a:t>
            </a:r>
            <a:br>
              <a:rPr lang="sv-SE" sz="2000" dirty="0">
                <a:ea typeface="Arial" charset="0"/>
                <a:cs typeface="Arial" charset="0"/>
              </a:rPr>
            </a:br>
            <a:r>
              <a:rPr lang="sv-SE" sz="2000" dirty="0">
                <a:ea typeface="Arial" charset="0"/>
                <a:cs typeface="Arial" charset="0"/>
              </a:rPr>
              <a:t>Anders har två särkullbarn. Inget äktenskapsförord eller testamente. </a:t>
            </a:r>
          </a:p>
          <a:p>
            <a:br>
              <a:rPr lang="sv-SE" sz="2000" dirty="0">
                <a:ea typeface="Arial" charset="0"/>
                <a:cs typeface="Arial" charset="0"/>
              </a:rPr>
            </a:br>
            <a:r>
              <a:rPr lang="sv-SE" sz="2000" dirty="0">
                <a:ea typeface="Arial" charset="0"/>
                <a:cs typeface="Arial" charset="0"/>
              </a:rPr>
              <a:t>Anders avlider.</a:t>
            </a:r>
          </a:p>
          <a:p>
            <a:br>
              <a:rPr lang="sv-SE" sz="2000" dirty="0">
                <a:ea typeface="Arial" charset="0"/>
                <a:cs typeface="Arial" charset="0"/>
              </a:rPr>
            </a:br>
            <a:r>
              <a:rPr lang="sv-SE" sz="2000" dirty="0">
                <a:ea typeface="Arial" charset="0"/>
                <a:cs typeface="Arial" charset="0"/>
              </a:rPr>
              <a:t>Hela boet värt 2 000 000 kronor.</a:t>
            </a:r>
          </a:p>
          <a:p>
            <a:endParaRPr lang="sv-SE" sz="2000" dirty="0">
              <a:ea typeface="Arial" charset="0"/>
              <a:cs typeface="Arial" charset="0"/>
            </a:endParaRPr>
          </a:p>
          <a:p>
            <a:r>
              <a:rPr lang="sv-SE" sz="2000" b="1" dirty="0">
                <a:ea typeface="Arial" charset="0"/>
                <a:cs typeface="Arial" charset="0"/>
              </a:rPr>
              <a:t>Stina behåller ¾ av boet, hälften som</a:t>
            </a:r>
            <a:br>
              <a:rPr lang="sv-SE" sz="2000" b="1" dirty="0">
                <a:ea typeface="Arial" charset="0"/>
                <a:cs typeface="Arial" charset="0"/>
              </a:rPr>
            </a:br>
            <a:r>
              <a:rPr lang="sv-SE" sz="2000" b="1" dirty="0">
                <a:ea typeface="Arial" charset="0"/>
                <a:cs typeface="Arial" charset="0"/>
              </a:rPr>
              <a:t>bodelningslott och ¼ som arv.</a:t>
            </a:r>
          </a:p>
        </p:txBody>
      </p:sp>
      <p:graphicFrame>
        <p:nvGraphicFramePr>
          <p:cNvPr id="12" name="Platshållare för diagram 11">
            <a:extLst>
              <a:ext uri="{FF2B5EF4-FFF2-40B4-BE49-F238E27FC236}">
                <a16:creationId xmlns:a16="http://schemas.microsoft.com/office/drawing/2014/main" id="{09A5E144-C076-4016-92D2-B1BC3F49D31F}"/>
              </a:ext>
            </a:extLst>
          </p:cNvPr>
          <p:cNvGraphicFramePr>
            <a:graphicFrameLocks noGrp="1"/>
          </p:cNvGraphicFramePr>
          <p:nvPr>
            <p:ph type="chart" sz="quarter" idx="10"/>
            <p:extLst>
              <p:ext uri="{D42A27DB-BD31-4B8C-83A1-F6EECF244321}">
                <p14:modId xmlns:p14="http://schemas.microsoft.com/office/powerpoint/2010/main" val="1129454596"/>
              </p:ext>
            </p:extLst>
          </p:nvPr>
        </p:nvGraphicFramePr>
        <p:xfrm>
          <a:off x="7161716" y="2292622"/>
          <a:ext cx="3955322" cy="3074508"/>
        </p:xfrm>
        <a:graphic>
          <a:graphicData uri="http://schemas.openxmlformats.org/drawingml/2006/chart">
            <c:chart xmlns:c="http://schemas.openxmlformats.org/drawingml/2006/chart" xmlns:r="http://schemas.openxmlformats.org/officeDocument/2006/relationships" r:id="rId3"/>
          </a:graphicData>
        </a:graphic>
      </p:graphicFrame>
      <p:sp>
        <p:nvSpPr>
          <p:cNvPr id="6" name="Line 20">
            <a:extLst>
              <a:ext uri="{FF2B5EF4-FFF2-40B4-BE49-F238E27FC236}">
                <a16:creationId xmlns:a16="http://schemas.microsoft.com/office/drawing/2014/main" id="{EFFDF9FA-C462-4EF1-9F2F-0156C5AB3E99}"/>
              </a:ext>
            </a:extLst>
          </p:cNvPr>
          <p:cNvSpPr>
            <a:spLocks noChangeShapeType="1"/>
          </p:cNvSpPr>
          <p:nvPr/>
        </p:nvSpPr>
        <p:spPr bwMode="gray">
          <a:xfrm>
            <a:off x="7624254" y="2976178"/>
            <a:ext cx="759460" cy="222677"/>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8" name="Line 20">
            <a:extLst>
              <a:ext uri="{FF2B5EF4-FFF2-40B4-BE49-F238E27FC236}">
                <a16:creationId xmlns:a16="http://schemas.microsoft.com/office/drawing/2014/main" id="{C881CAF9-B92C-4635-9FA7-B318D7129245}"/>
              </a:ext>
            </a:extLst>
          </p:cNvPr>
          <p:cNvSpPr>
            <a:spLocks noChangeShapeType="1"/>
          </p:cNvSpPr>
          <p:nvPr/>
        </p:nvSpPr>
        <p:spPr bwMode="gray">
          <a:xfrm>
            <a:off x="7624254" y="2976178"/>
            <a:ext cx="759460" cy="1148467"/>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9" name="Line 20">
            <a:extLst>
              <a:ext uri="{FF2B5EF4-FFF2-40B4-BE49-F238E27FC236}">
                <a16:creationId xmlns:a16="http://schemas.microsoft.com/office/drawing/2014/main" id="{16EBCA8C-4806-4F0C-AC89-5C370E25D147}"/>
              </a:ext>
            </a:extLst>
          </p:cNvPr>
          <p:cNvSpPr>
            <a:spLocks noChangeShapeType="1"/>
          </p:cNvSpPr>
          <p:nvPr/>
        </p:nvSpPr>
        <p:spPr bwMode="gray">
          <a:xfrm flipV="1">
            <a:off x="8164639" y="4705198"/>
            <a:ext cx="438150" cy="1048464"/>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0" name="Line 20">
            <a:extLst>
              <a:ext uri="{FF2B5EF4-FFF2-40B4-BE49-F238E27FC236}">
                <a16:creationId xmlns:a16="http://schemas.microsoft.com/office/drawing/2014/main" id="{12870AF7-2E39-4BA3-95D0-69AC468BDDF7}"/>
              </a:ext>
            </a:extLst>
          </p:cNvPr>
          <p:cNvSpPr>
            <a:spLocks noChangeShapeType="1"/>
          </p:cNvSpPr>
          <p:nvPr/>
        </p:nvSpPr>
        <p:spPr bwMode="gray">
          <a:xfrm flipV="1">
            <a:off x="9726464" y="3164467"/>
            <a:ext cx="1294765" cy="340042"/>
          </a:xfrm>
          <a:prstGeom prst="line">
            <a:avLst/>
          </a:prstGeom>
          <a:noFill/>
          <a:ln w="19050">
            <a:solidFill>
              <a:schemeClr val="tx1"/>
            </a:solidFill>
            <a:round/>
            <a:headEnd type="triangle" w="lg"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1" name="Text Box 23">
            <a:extLst>
              <a:ext uri="{FF2B5EF4-FFF2-40B4-BE49-F238E27FC236}">
                <a16:creationId xmlns:a16="http://schemas.microsoft.com/office/drawing/2014/main" id="{657EF190-B683-4F21-A095-17F6B4526B9B}"/>
              </a:ext>
            </a:extLst>
          </p:cNvPr>
          <p:cNvSpPr txBox="1">
            <a:spLocks noChangeArrowheads="1"/>
          </p:cNvSpPr>
          <p:nvPr/>
        </p:nvSpPr>
        <p:spPr bwMode="gray">
          <a:xfrm>
            <a:off x="10373846" y="2290480"/>
            <a:ext cx="1568891"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n-lt"/>
              </a:rPr>
              <a:t>Stinas </a:t>
            </a:r>
            <a:br>
              <a:rPr lang="sv-SE" sz="2000" dirty="0">
                <a:latin typeface="+mn-lt"/>
              </a:rPr>
            </a:br>
            <a:r>
              <a:rPr lang="sv-SE" sz="2000" dirty="0">
                <a:latin typeface="+mn-lt"/>
              </a:rPr>
              <a:t>bodelningslott.</a:t>
            </a:r>
          </a:p>
        </p:txBody>
      </p:sp>
      <p:sp>
        <p:nvSpPr>
          <p:cNvPr id="13" name="Text Box 23">
            <a:extLst>
              <a:ext uri="{FF2B5EF4-FFF2-40B4-BE49-F238E27FC236}">
                <a16:creationId xmlns:a16="http://schemas.microsoft.com/office/drawing/2014/main" id="{12CFFC5F-1A05-4EC5-B5BC-C65666ACB266}"/>
              </a:ext>
            </a:extLst>
          </p:cNvPr>
          <p:cNvSpPr txBox="1">
            <a:spLocks noChangeArrowheads="1"/>
          </p:cNvSpPr>
          <p:nvPr/>
        </p:nvSpPr>
        <p:spPr bwMode="gray">
          <a:xfrm>
            <a:off x="6096000" y="2668401"/>
            <a:ext cx="1501758"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n-lt"/>
              </a:rPr>
              <a:t>Kvarlåtenskap </a:t>
            </a:r>
            <a:br>
              <a:rPr lang="sv-SE" sz="2000" dirty="0">
                <a:latin typeface="+mn-lt"/>
              </a:rPr>
            </a:br>
            <a:r>
              <a:rPr lang="sv-SE" sz="2000" dirty="0">
                <a:latin typeface="+mn-lt"/>
              </a:rPr>
              <a:t>efter Anders.</a:t>
            </a:r>
          </a:p>
        </p:txBody>
      </p:sp>
      <p:sp>
        <p:nvSpPr>
          <p:cNvPr id="14" name="Text Box 23">
            <a:extLst>
              <a:ext uri="{FF2B5EF4-FFF2-40B4-BE49-F238E27FC236}">
                <a16:creationId xmlns:a16="http://schemas.microsoft.com/office/drawing/2014/main" id="{512FCFFE-ED7D-4C6F-9680-F4E24BD47915}"/>
              </a:ext>
            </a:extLst>
          </p:cNvPr>
          <p:cNvSpPr txBox="1">
            <a:spLocks noChangeArrowheads="1"/>
          </p:cNvSpPr>
          <p:nvPr/>
        </p:nvSpPr>
        <p:spPr bwMode="gray">
          <a:xfrm>
            <a:off x="6736688" y="5851878"/>
            <a:ext cx="2068639" cy="307777"/>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n-lt"/>
              </a:rPr>
              <a:t>Särkullbarnens arv.</a:t>
            </a:r>
          </a:p>
        </p:txBody>
      </p:sp>
    </p:spTree>
    <p:extLst>
      <p:ext uri="{BB962C8B-B14F-4D97-AF65-F5344CB8AC3E}">
        <p14:creationId xmlns:p14="http://schemas.microsoft.com/office/powerpoint/2010/main" val="4291879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529012"/>
          </a:xfrm>
        </p:spPr>
        <p:txBody>
          <a:bodyPr/>
          <a:lstStyle/>
          <a:p>
            <a:r>
              <a:rPr lang="sv-SE" dirty="0"/>
              <a:t>GIFT, SAMBO ELLER SÄRBO?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31664"/>
            <a:ext cx="5118100" cy="4571731"/>
          </a:xfrm>
        </p:spPr>
        <p:txBody>
          <a:bodyPr>
            <a:normAutofit/>
          </a:bodyPr>
          <a:lstStyle/>
          <a:p>
            <a:r>
              <a:rPr lang="sv-SE" b="1" dirty="0">
                <a:latin typeface="Calibri" panose="020F0502020204030204" pitchFamily="34" charset="0"/>
              </a:rPr>
              <a:t>Gift</a:t>
            </a:r>
            <a:r>
              <a:rPr lang="sv-SE" dirty="0">
                <a:latin typeface="Calibri" panose="020F0502020204030204" pitchFamily="34" charset="0"/>
              </a:rPr>
              <a:t> – ett helt paket av regler; giftorätt, underhållsskyldighet, ofta arvsrätt.</a:t>
            </a:r>
          </a:p>
          <a:p>
            <a:r>
              <a:rPr lang="sv-SE" b="1" dirty="0">
                <a:latin typeface="Calibri" panose="020F0502020204030204" pitchFamily="34" charset="0"/>
              </a:rPr>
              <a:t>Sambo</a:t>
            </a:r>
            <a:r>
              <a:rPr lang="sv-SE" dirty="0">
                <a:latin typeface="Calibri" panose="020F0502020204030204" pitchFamily="34" charset="0"/>
              </a:rPr>
              <a:t> – ”giftorätt” i gemensam bostad och bohag som köpts för gemensamt bruk, ingen underhållsskyldighet, ingen arvsrätt.</a:t>
            </a:r>
          </a:p>
          <a:p>
            <a:r>
              <a:rPr lang="sv-SE" b="1" dirty="0">
                <a:latin typeface="Calibri" panose="020F0502020204030204" pitchFamily="34" charset="0"/>
              </a:rPr>
              <a:t>Särbo</a:t>
            </a:r>
            <a:r>
              <a:rPr lang="sv-SE" dirty="0">
                <a:latin typeface="Calibri" panose="020F0502020204030204" pitchFamily="34" charset="0"/>
              </a:rPr>
              <a:t> – inga lagliga skyldigheter eller rättigheter.</a:t>
            </a:r>
          </a:p>
          <a:p>
            <a:r>
              <a:rPr lang="sv-SE" b="1" dirty="0">
                <a:latin typeface="Calibri" panose="020F0502020204030204" pitchFamily="34" charset="0"/>
              </a:rPr>
              <a:t>Särkullbarn</a:t>
            </a:r>
            <a:r>
              <a:rPr lang="sv-SE" dirty="0">
                <a:latin typeface="Calibri" panose="020F0502020204030204" pitchFamily="34" charset="0"/>
              </a:rPr>
              <a:t> – barn till den ena maken/makan i äktenskapet.</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135370" cy="257369"/>
          </a:xfrm>
        </p:spPr>
        <p:txBody>
          <a:bodyPr wrap="none">
            <a:spAutoFit/>
          </a:bodyPr>
          <a:lstStyle/>
          <a:p>
            <a:r>
              <a:rPr lang="sv-SE" dirty="0"/>
              <a:t>FAMILJENS JURIDIK</a:t>
            </a:r>
          </a:p>
        </p:txBody>
      </p:sp>
      <p:pic>
        <p:nvPicPr>
          <p:cNvPr id="8" name="Platshållare för bild 7" descr="En bild som visar text, personer, väg  Automatiskt genererad beskrivning">
            <a:extLst>
              <a:ext uri="{FF2B5EF4-FFF2-40B4-BE49-F238E27FC236}">
                <a16:creationId xmlns:a16="http://schemas.microsoft.com/office/drawing/2014/main" id="{59A10A45-D396-46E7-8AEB-9150B067308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72007"/>
          </a:xfrm>
        </p:spPr>
        <p:txBody>
          <a:bodyPr/>
          <a:lstStyle/>
          <a:p>
            <a:r>
              <a:rPr lang="sv-SE" dirty="0"/>
              <a:t>VAD ÄR FRI FÖRFOGANDERÄTT?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317498"/>
            <a:ext cx="5503309" cy="3818403"/>
          </a:xfrm>
        </p:spPr>
        <p:txBody>
          <a:bodyPr>
            <a:normAutofit fontScale="32500" lnSpcReduction="20000"/>
          </a:bodyPr>
          <a:lstStyle/>
          <a:p>
            <a:pPr>
              <a:lnSpc>
                <a:spcPct val="120000"/>
              </a:lnSpc>
            </a:pPr>
            <a:r>
              <a:rPr lang="sv-SE" sz="6200" dirty="0">
                <a:latin typeface="Calibri" panose="020F0502020204030204" pitchFamily="34" charset="0"/>
              </a:rPr>
              <a:t>Makar ärver varandra med fri förfoganderätt.</a:t>
            </a:r>
          </a:p>
          <a:p>
            <a:pPr>
              <a:lnSpc>
                <a:spcPct val="120000"/>
              </a:lnSpc>
            </a:pPr>
            <a:r>
              <a:rPr lang="sv-SE" sz="6200" dirty="0">
                <a:latin typeface="Calibri" panose="020F0502020204030204" pitchFamily="34" charset="0"/>
              </a:rPr>
              <a:t>Fri förfoganderätt innebär att det finns en eller fler efterarvingar som ska få det som finns kvar när maken avlider.</a:t>
            </a:r>
          </a:p>
          <a:p>
            <a:pPr>
              <a:lnSpc>
                <a:spcPct val="120000"/>
              </a:lnSpc>
            </a:pPr>
            <a:r>
              <a:rPr lang="sv-SE" sz="6200" dirty="0">
                <a:latin typeface="Calibri" panose="020F0502020204030204" pitchFamily="34" charset="0"/>
              </a:rPr>
              <a:t>Fri förfoganderätt är som en äganderätt under livstiden.</a:t>
            </a:r>
          </a:p>
          <a:p>
            <a:pPr>
              <a:lnSpc>
                <a:spcPct val="120000"/>
              </a:lnSpc>
            </a:pPr>
            <a:r>
              <a:rPr lang="sv-SE" sz="6200" dirty="0">
                <a:latin typeface="Calibri" panose="020F0502020204030204" pitchFamily="34" charset="0"/>
              </a:rPr>
              <a:t>Make får INTE testamentera bort det som ärvts med fri förfoganderätt.</a:t>
            </a:r>
          </a:p>
          <a:p>
            <a:pPr>
              <a:lnSpc>
                <a:spcPct val="120000"/>
              </a:lnSpc>
            </a:pPr>
            <a:r>
              <a:rPr lang="sv-SE" sz="6200" dirty="0">
                <a:latin typeface="Calibri" panose="020F0502020204030204" pitchFamily="34" charset="0"/>
              </a:rPr>
              <a:t>Make FÅR förbruka och ge bort fri förfoganderätts-egendom.</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135370" cy="257369"/>
          </a:xfrm>
        </p:spPr>
        <p:txBody>
          <a:bodyPr wrap="none">
            <a:spAutoFit/>
          </a:bodyPr>
          <a:lstStyle/>
          <a:p>
            <a:r>
              <a:rPr lang="sv-SE" dirty="0"/>
              <a:t>FAMILJENS JURIDIK</a:t>
            </a:r>
          </a:p>
        </p:txBody>
      </p:sp>
      <p:pic>
        <p:nvPicPr>
          <p:cNvPr id="7" name="Platshållare för bild 6">
            <a:extLst>
              <a:ext uri="{FF2B5EF4-FFF2-40B4-BE49-F238E27FC236}">
                <a16:creationId xmlns:a16="http://schemas.microsoft.com/office/drawing/2014/main" id="{AC67055C-8DD8-5469-6DDC-8879A4A42CB0}"/>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609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SÅ FÖRDELAS ARVET ENLIGT LAG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61434"/>
            <a:ext cx="5118100" cy="3185890"/>
          </a:xfrm>
        </p:spPr>
        <p:txBody>
          <a:bodyPr>
            <a:normAutofit lnSpcReduction="10000"/>
          </a:bodyPr>
          <a:lstStyle/>
          <a:p>
            <a:pPr>
              <a:tabLst>
                <a:tab pos="214313" algn="l"/>
              </a:tabLst>
            </a:pPr>
            <a:r>
              <a:rPr lang="sv-SE" dirty="0">
                <a:ea typeface="Arial" charset="0"/>
                <a:cs typeface="Arial" charset="0"/>
              </a:rPr>
              <a:t>Bröstarvingar, det vill säga barn, barnbarn och så vidare.</a:t>
            </a:r>
          </a:p>
          <a:p>
            <a:pPr>
              <a:tabLst>
                <a:tab pos="214313" algn="l"/>
              </a:tabLst>
            </a:pPr>
            <a:r>
              <a:rPr lang="sv-SE" dirty="0">
                <a:ea typeface="Arial" charset="0"/>
                <a:cs typeface="Arial" charset="0"/>
              </a:rPr>
              <a:t>Föräldrar, syskon, syskonbarn, syskonbarnbarn.</a:t>
            </a:r>
          </a:p>
          <a:p>
            <a:pPr>
              <a:tabLst>
                <a:tab pos="214313" algn="l"/>
              </a:tabLst>
            </a:pPr>
            <a:r>
              <a:rPr lang="sv-SE" dirty="0">
                <a:ea typeface="Arial" charset="0"/>
                <a:cs typeface="Arial" charset="0"/>
              </a:rPr>
              <a:t>Mor/farföräldrar, mostrar, morbröder, fastrar, farbröder. </a:t>
            </a:r>
          </a:p>
          <a:p>
            <a:pPr>
              <a:tabLst>
                <a:tab pos="214313" algn="l"/>
              </a:tabLst>
            </a:pPr>
            <a:r>
              <a:rPr lang="sv-SE" dirty="0">
                <a:ea typeface="Arial" charset="0"/>
                <a:cs typeface="Arial" charset="0"/>
              </a:rPr>
              <a:t>Makars arvsrätt är en specialregel.</a:t>
            </a:r>
          </a:p>
          <a:p>
            <a:pPr>
              <a:tabLst>
                <a:tab pos="214313" algn="l"/>
              </a:tabLst>
            </a:pPr>
            <a:r>
              <a:rPr lang="sv-SE" dirty="0">
                <a:ea typeface="Arial" charset="0"/>
                <a:cs typeface="Arial" charset="0"/>
              </a:rPr>
              <a:t>Efterlevande maken har ingen arvsrätt om det enbart finns särkullbarn efter den avlidne maken.</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135370" cy="257369"/>
          </a:xfrm>
        </p:spPr>
        <p:txBody>
          <a:bodyPr wrap="none">
            <a:spAutoFit/>
          </a:bodyPr>
          <a:lstStyle/>
          <a:p>
            <a:r>
              <a:rPr lang="sv-SE" dirty="0"/>
              <a:t>FAMILJENS JURIDIK</a:t>
            </a:r>
          </a:p>
        </p:txBody>
      </p:sp>
      <p:pic>
        <p:nvPicPr>
          <p:cNvPr id="4" name="Platshållare för bild 3" descr="En bild som visar elefant, utomhus, gräs, däggdjur  Automatiskt genererad beskrivning">
            <a:extLst>
              <a:ext uri="{FF2B5EF4-FFF2-40B4-BE49-F238E27FC236}">
                <a16:creationId xmlns:a16="http://schemas.microsoft.com/office/drawing/2014/main" id="{1A2458C4-AEED-497B-8199-C841B00A86E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42560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ÄRVA ENSKILD EGENDOM</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385460"/>
            <a:ext cx="1037588" cy="257369"/>
          </a:xfrm>
        </p:spPr>
        <p:txBody>
          <a:bodyPr wrap="none">
            <a:spAutoFit/>
          </a:bodyPr>
          <a:lstStyle/>
          <a:p>
            <a:r>
              <a:rPr lang="sv-SE" dirty="0"/>
              <a:t>VARDAGSJURIDIK</a:t>
            </a:r>
          </a:p>
        </p:txBody>
      </p:sp>
      <p:sp>
        <p:nvSpPr>
          <p:cNvPr id="18" name="textruta 17">
            <a:extLst>
              <a:ext uri="{FF2B5EF4-FFF2-40B4-BE49-F238E27FC236}">
                <a16:creationId xmlns:a16="http://schemas.microsoft.com/office/drawing/2014/main" id="{CDC3FF5F-D7D5-4EBA-9151-498D53CF617D}"/>
              </a:ext>
            </a:extLst>
          </p:cNvPr>
          <p:cNvSpPr txBox="1"/>
          <p:nvPr/>
        </p:nvSpPr>
        <p:spPr>
          <a:xfrm>
            <a:off x="601438" y="1381313"/>
            <a:ext cx="8755504" cy="3760004"/>
          </a:xfrm>
          <a:prstGeom prst="rect">
            <a:avLst/>
          </a:prstGeom>
          <a:noFill/>
        </p:spPr>
        <p:txBody>
          <a:bodyPr wrap="square" rtlCol="0">
            <a:spAutoFit/>
          </a:bodyPr>
          <a:lstStyle/>
          <a:p>
            <a:pPr defTabSz="841375">
              <a:spcBef>
                <a:spcPts val="1400"/>
              </a:spcBef>
              <a:buClr>
                <a:schemeClr val="tx1"/>
              </a:buClr>
            </a:pPr>
            <a:r>
              <a:rPr kumimoji="0" lang="sv-SE" sz="20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Tänk på att makar som ärver varandra även ärver varandras enskilda egendom.</a:t>
            </a:r>
            <a:endParaRPr kumimoji="1" lang="sv-SE" sz="2000" dirty="0"/>
          </a:p>
          <a:p>
            <a:pPr marL="342900" indent="-342900" defTabSz="841375">
              <a:spcBef>
                <a:spcPts val="1400"/>
              </a:spcBef>
              <a:buClr>
                <a:schemeClr val="tx1"/>
              </a:buClr>
              <a:buFont typeface="Arial" panose="020B0604020202020204" pitchFamily="34" charset="0"/>
              <a:buChar char="•"/>
            </a:pPr>
            <a:r>
              <a:rPr kumimoji="1" lang="sv-SE" sz="2000" dirty="0"/>
              <a:t>Stina har fått en stuga i gåva av sina föräldrar. De har bestämt i gåvobrev att stugan ska vara Stinas enskilda egendom.</a:t>
            </a:r>
          </a:p>
          <a:p>
            <a:pPr marL="342900" indent="-342900" defTabSz="841375">
              <a:spcBef>
                <a:spcPts val="1400"/>
              </a:spcBef>
              <a:buClr>
                <a:schemeClr val="tx1"/>
              </a:buClr>
              <a:buFont typeface="Arial" panose="020B0604020202020204" pitchFamily="34" charset="0"/>
              <a:buChar char="•"/>
            </a:pPr>
            <a:r>
              <a:rPr kumimoji="1" lang="sv-SE" sz="2000" dirty="0"/>
              <a:t>Föräldrarna tror att de har sett till att stugan ”går vidare i släkten” till barnbarnen den dag Stina avlider.</a:t>
            </a:r>
          </a:p>
          <a:p>
            <a:pPr marL="342900" indent="-342900" defTabSz="841375">
              <a:spcBef>
                <a:spcPts val="1400"/>
              </a:spcBef>
              <a:buClr>
                <a:schemeClr val="tx1"/>
              </a:buClr>
              <a:buFont typeface="Arial" panose="020B0604020202020204" pitchFamily="34" charset="0"/>
              <a:buChar char="•"/>
            </a:pPr>
            <a:r>
              <a:rPr kumimoji="1" lang="sv-SE" sz="2000" dirty="0"/>
              <a:t>Stina är gift och hon och maken Sture har två gemensamma barn.</a:t>
            </a:r>
          </a:p>
          <a:p>
            <a:pPr marL="342900" indent="-342900" defTabSz="841375">
              <a:spcBef>
                <a:spcPts val="1400"/>
              </a:spcBef>
              <a:buClr>
                <a:schemeClr val="tx1"/>
              </a:buClr>
              <a:buFont typeface="Arial" panose="020B0604020202020204" pitchFamily="34" charset="0"/>
              <a:buChar char="•"/>
            </a:pPr>
            <a:r>
              <a:rPr kumimoji="1" lang="sv-SE" sz="2000" dirty="0"/>
              <a:t>Stina avlider före Sture. Sture ärver stugan och all annan egendom efter Stina!</a:t>
            </a:r>
          </a:p>
          <a:p>
            <a:pPr defTabSz="841375">
              <a:spcBef>
                <a:spcPts val="1400"/>
              </a:spcBef>
              <a:buClr>
                <a:schemeClr val="tx1"/>
              </a:buClr>
              <a:buFont typeface="Wingdings" pitchFamily="2" charset="2"/>
              <a:buNone/>
            </a:pPr>
            <a:r>
              <a:rPr kumimoji="1" lang="sv-SE" sz="2000" b="1" dirty="0"/>
              <a:t>Lösning; om Stina vill att hennes barn och inte Sture ska ärva stugan om hon dör först måste hon skriva testamente.</a:t>
            </a:r>
          </a:p>
        </p:txBody>
      </p:sp>
    </p:spTree>
    <p:extLst>
      <p:ext uri="{BB962C8B-B14F-4D97-AF65-F5344CB8AC3E}">
        <p14:creationId xmlns:p14="http://schemas.microsoft.com/office/powerpoint/2010/main" val="1112741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BODELNING OCH ARV NÄR DET FINNS SÄRKULLBARN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85460"/>
            <a:ext cx="1151378" cy="257369"/>
          </a:xfrm>
        </p:spPr>
        <p:txBody>
          <a:bodyPr wrap="none">
            <a:spAutoFit/>
          </a:bodyPr>
          <a:lstStyle/>
          <a:p>
            <a:r>
              <a:rPr lang="sv-SE" dirty="0"/>
              <a:t>FAMILJENS JURIDIK</a:t>
            </a:r>
          </a:p>
        </p:txBody>
      </p:sp>
      <p:graphicFrame>
        <p:nvGraphicFramePr>
          <p:cNvPr id="12" name="Platshållare för diagram 11">
            <a:extLst>
              <a:ext uri="{FF2B5EF4-FFF2-40B4-BE49-F238E27FC236}">
                <a16:creationId xmlns:a16="http://schemas.microsoft.com/office/drawing/2014/main" id="{09A5E144-C076-4016-92D2-B1BC3F49D31F}"/>
              </a:ext>
            </a:extLst>
          </p:cNvPr>
          <p:cNvGraphicFramePr>
            <a:graphicFrameLocks noGrp="1"/>
          </p:cNvGraphicFramePr>
          <p:nvPr>
            <p:ph type="chart" sz="quarter" idx="10"/>
            <p:extLst>
              <p:ext uri="{D42A27DB-BD31-4B8C-83A1-F6EECF244321}">
                <p14:modId xmlns:p14="http://schemas.microsoft.com/office/powerpoint/2010/main" val="1506271347"/>
              </p:ext>
            </p:extLst>
          </p:nvPr>
        </p:nvGraphicFramePr>
        <p:xfrm>
          <a:off x="7161716" y="2292622"/>
          <a:ext cx="3955322" cy="3074508"/>
        </p:xfrm>
        <a:graphic>
          <a:graphicData uri="http://schemas.openxmlformats.org/drawingml/2006/chart">
            <c:chart xmlns:c="http://schemas.openxmlformats.org/drawingml/2006/chart" xmlns:r="http://schemas.openxmlformats.org/officeDocument/2006/relationships" r:id="rId3"/>
          </a:graphicData>
        </a:graphic>
      </p:graphicFrame>
      <p:sp>
        <p:nvSpPr>
          <p:cNvPr id="6" name="Line 20">
            <a:extLst>
              <a:ext uri="{FF2B5EF4-FFF2-40B4-BE49-F238E27FC236}">
                <a16:creationId xmlns:a16="http://schemas.microsoft.com/office/drawing/2014/main" id="{EFFDF9FA-C462-4EF1-9F2F-0156C5AB3E99}"/>
              </a:ext>
            </a:extLst>
          </p:cNvPr>
          <p:cNvSpPr>
            <a:spLocks noChangeShapeType="1"/>
          </p:cNvSpPr>
          <p:nvPr/>
        </p:nvSpPr>
        <p:spPr bwMode="gray">
          <a:xfrm>
            <a:off x="8388626" y="2179537"/>
            <a:ext cx="1058" cy="1234066"/>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9" name="Line 20">
            <a:extLst>
              <a:ext uri="{FF2B5EF4-FFF2-40B4-BE49-F238E27FC236}">
                <a16:creationId xmlns:a16="http://schemas.microsoft.com/office/drawing/2014/main" id="{16EBCA8C-4806-4F0C-AC89-5C370E25D147}"/>
              </a:ext>
            </a:extLst>
          </p:cNvPr>
          <p:cNvSpPr>
            <a:spLocks noChangeShapeType="1"/>
          </p:cNvSpPr>
          <p:nvPr/>
        </p:nvSpPr>
        <p:spPr bwMode="gray">
          <a:xfrm flipV="1">
            <a:off x="8600661" y="4705196"/>
            <a:ext cx="2128" cy="1005829"/>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0" name="Line 20">
            <a:extLst>
              <a:ext uri="{FF2B5EF4-FFF2-40B4-BE49-F238E27FC236}">
                <a16:creationId xmlns:a16="http://schemas.microsoft.com/office/drawing/2014/main" id="{12870AF7-2E39-4BA3-95D0-69AC468BDDF7}"/>
              </a:ext>
            </a:extLst>
          </p:cNvPr>
          <p:cNvSpPr>
            <a:spLocks noChangeShapeType="1"/>
          </p:cNvSpPr>
          <p:nvPr/>
        </p:nvSpPr>
        <p:spPr bwMode="gray">
          <a:xfrm flipV="1">
            <a:off x="9726464" y="3019118"/>
            <a:ext cx="885353" cy="485391"/>
          </a:xfrm>
          <a:prstGeom prst="line">
            <a:avLst/>
          </a:prstGeom>
          <a:noFill/>
          <a:ln w="19050">
            <a:solidFill>
              <a:schemeClr val="tx1"/>
            </a:solidFill>
            <a:round/>
            <a:headEnd type="triangle" w="lg"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1" name="Text Box 23">
            <a:extLst>
              <a:ext uri="{FF2B5EF4-FFF2-40B4-BE49-F238E27FC236}">
                <a16:creationId xmlns:a16="http://schemas.microsoft.com/office/drawing/2014/main" id="{657EF190-B683-4F21-A095-17F6B4526B9B}"/>
              </a:ext>
            </a:extLst>
          </p:cNvPr>
          <p:cNvSpPr txBox="1">
            <a:spLocks noChangeArrowheads="1"/>
          </p:cNvSpPr>
          <p:nvPr/>
        </p:nvSpPr>
        <p:spPr bwMode="gray">
          <a:xfrm>
            <a:off x="10373846" y="2290480"/>
            <a:ext cx="1484061"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n-lt"/>
              </a:rPr>
              <a:t>Stina</a:t>
            </a:r>
            <a:br>
              <a:rPr lang="sv-SE" sz="2000" dirty="0">
                <a:latin typeface="+mn-lt"/>
              </a:rPr>
            </a:br>
            <a:r>
              <a:rPr lang="sv-SE" sz="2000" dirty="0">
                <a:latin typeface="+mn-lt"/>
              </a:rPr>
              <a:t>får 150 000 kr.</a:t>
            </a:r>
          </a:p>
        </p:txBody>
      </p:sp>
      <p:sp>
        <p:nvSpPr>
          <p:cNvPr id="13" name="Text Box 23">
            <a:extLst>
              <a:ext uri="{FF2B5EF4-FFF2-40B4-BE49-F238E27FC236}">
                <a16:creationId xmlns:a16="http://schemas.microsoft.com/office/drawing/2014/main" id="{12CFFC5F-1A05-4EC5-B5BC-C65666ACB266}"/>
              </a:ext>
            </a:extLst>
          </p:cNvPr>
          <p:cNvSpPr txBox="1">
            <a:spLocks noChangeArrowheads="1"/>
          </p:cNvSpPr>
          <p:nvPr/>
        </p:nvSpPr>
        <p:spPr bwMode="gray">
          <a:xfrm>
            <a:off x="7639992" y="1446258"/>
            <a:ext cx="1499385"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n-lt"/>
              </a:rPr>
              <a:t>Bengt får </a:t>
            </a:r>
            <a:br>
              <a:rPr lang="sv-SE" sz="2000" dirty="0">
                <a:latin typeface="+mn-lt"/>
              </a:rPr>
            </a:br>
            <a:r>
              <a:rPr lang="sv-SE" sz="2000" dirty="0">
                <a:latin typeface="+mn-lt"/>
              </a:rPr>
              <a:t>75 000 kronor.</a:t>
            </a:r>
          </a:p>
        </p:txBody>
      </p:sp>
      <p:sp>
        <p:nvSpPr>
          <p:cNvPr id="14" name="Text Box 23">
            <a:extLst>
              <a:ext uri="{FF2B5EF4-FFF2-40B4-BE49-F238E27FC236}">
                <a16:creationId xmlns:a16="http://schemas.microsoft.com/office/drawing/2014/main" id="{512FCFFE-ED7D-4C6F-9680-F4E24BD47915}"/>
              </a:ext>
            </a:extLst>
          </p:cNvPr>
          <p:cNvSpPr txBox="1">
            <a:spLocks noChangeArrowheads="1"/>
          </p:cNvSpPr>
          <p:nvPr/>
        </p:nvSpPr>
        <p:spPr bwMode="gray">
          <a:xfrm>
            <a:off x="7784877" y="5841574"/>
            <a:ext cx="2068639"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n-lt"/>
              </a:rPr>
              <a:t>Bertil får </a:t>
            </a:r>
            <a:br>
              <a:rPr lang="sv-SE" sz="2000" dirty="0">
                <a:latin typeface="+mn-lt"/>
              </a:rPr>
            </a:br>
            <a:r>
              <a:rPr lang="sv-SE" sz="2000" dirty="0">
                <a:latin typeface="+mn-lt"/>
              </a:rPr>
              <a:t>75 000 kronor.</a:t>
            </a:r>
          </a:p>
        </p:txBody>
      </p:sp>
      <p:sp>
        <p:nvSpPr>
          <p:cNvPr id="15" name="Platshållare för innehåll 2">
            <a:extLst>
              <a:ext uri="{FF2B5EF4-FFF2-40B4-BE49-F238E27FC236}">
                <a16:creationId xmlns:a16="http://schemas.microsoft.com/office/drawing/2014/main" id="{86FD5D19-7CD6-40A5-92CC-0C79761FDC33}"/>
              </a:ext>
            </a:extLst>
          </p:cNvPr>
          <p:cNvSpPr txBox="1">
            <a:spLocks/>
          </p:cNvSpPr>
          <p:nvPr/>
        </p:nvSpPr>
        <p:spPr>
          <a:xfrm>
            <a:off x="624734" y="1328840"/>
            <a:ext cx="5656769" cy="3074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dirty="0">
                <a:ea typeface="Arial" charset="0"/>
                <a:cs typeface="Arial" charset="0"/>
              </a:rPr>
              <a:t>Frånskilda Anna avlider.</a:t>
            </a:r>
          </a:p>
          <a:p>
            <a:pPr marL="185738" indent="-185738">
              <a:buFont typeface="Arial" panose="020B0604020202020204" pitchFamily="34" charset="0"/>
              <a:buChar char="•"/>
            </a:pPr>
            <a:r>
              <a:rPr lang="sv-SE" sz="2000" dirty="0">
                <a:ea typeface="Arial" charset="0"/>
                <a:cs typeface="Arial" charset="0"/>
              </a:rPr>
              <a:t>Anna hade två barn, Stina och Sven. </a:t>
            </a:r>
          </a:p>
          <a:p>
            <a:pPr marL="185738" indent="-185738">
              <a:buFont typeface="Arial" panose="020B0604020202020204" pitchFamily="34" charset="0"/>
              <a:buChar char="•"/>
            </a:pPr>
            <a:r>
              <a:rPr lang="sv-SE" sz="2000" dirty="0">
                <a:ea typeface="Arial" charset="0"/>
                <a:cs typeface="Arial" charset="0"/>
              </a:rPr>
              <a:t>Sven avled en tid före Anna. Han efterlämnade två barn, Bengt och Bertil.</a:t>
            </a:r>
          </a:p>
          <a:p>
            <a:pPr marL="185738" indent="-185738">
              <a:buFont typeface="Arial" panose="020B0604020202020204" pitchFamily="34" charset="0"/>
              <a:buChar char="•"/>
            </a:pPr>
            <a:r>
              <a:rPr lang="sv-SE" sz="2000" dirty="0">
                <a:ea typeface="Arial" charset="0"/>
                <a:cs typeface="Arial" charset="0"/>
              </a:rPr>
              <a:t>Så här delas arvet på 300 000 kronor efter Anna:</a:t>
            </a:r>
          </a:p>
          <a:p>
            <a:pPr lvl="1"/>
            <a:r>
              <a:rPr lang="sv-SE" sz="2000" dirty="0">
                <a:ea typeface="Arial" charset="0"/>
                <a:cs typeface="Arial" charset="0"/>
              </a:rPr>
              <a:t>Stina får 150 000 kronor.</a:t>
            </a:r>
          </a:p>
          <a:p>
            <a:pPr lvl="1"/>
            <a:r>
              <a:rPr lang="sv-SE" sz="2000" dirty="0">
                <a:ea typeface="Arial" charset="0"/>
                <a:cs typeface="Arial" charset="0"/>
              </a:rPr>
              <a:t>Svens del, 150 000 kronor, delas mellan Bengt och Bertil. </a:t>
            </a:r>
          </a:p>
        </p:txBody>
      </p:sp>
      <p:sp>
        <p:nvSpPr>
          <p:cNvPr id="16" name="textruta 15">
            <a:extLst>
              <a:ext uri="{FF2B5EF4-FFF2-40B4-BE49-F238E27FC236}">
                <a16:creationId xmlns:a16="http://schemas.microsoft.com/office/drawing/2014/main" id="{E8CB4272-F052-4D0F-A43D-645B8AF502E3}"/>
              </a:ext>
            </a:extLst>
          </p:cNvPr>
          <p:cNvSpPr txBox="1"/>
          <p:nvPr/>
        </p:nvSpPr>
        <p:spPr>
          <a:xfrm>
            <a:off x="397565" y="4429986"/>
            <a:ext cx="5268666" cy="400110"/>
          </a:xfrm>
          <a:prstGeom prst="rect">
            <a:avLst/>
          </a:prstGeom>
          <a:noFill/>
        </p:spPr>
        <p:txBody>
          <a:bodyPr wrap="square">
            <a:spAutoFit/>
          </a:bodyPr>
          <a:lstStyle/>
          <a:p>
            <a:pPr marL="457200" lvl="1" indent="0">
              <a:buNone/>
            </a:pPr>
            <a:r>
              <a:rPr lang="sv-SE" sz="2000" b="1" dirty="0">
                <a:ea typeface="Arial" charset="0"/>
                <a:cs typeface="Arial" charset="0"/>
              </a:rPr>
              <a:t>Bengt och Bertil får alltså 75 000 kronor var.</a:t>
            </a:r>
          </a:p>
        </p:txBody>
      </p:sp>
    </p:spTree>
    <p:extLst>
      <p:ext uri="{BB962C8B-B14F-4D97-AF65-F5344CB8AC3E}">
        <p14:creationId xmlns:p14="http://schemas.microsoft.com/office/powerpoint/2010/main" val="3060308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ARVETS FÖRDELNING FÖR OGIFTA BARNLÖSA</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408788"/>
            <a:ext cx="1135370" cy="257369"/>
          </a:xfrm>
        </p:spPr>
        <p:txBody>
          <a:bodyPr wrap="none">
            <a:spAutoFit/>
          </a:bodyPr>
          <a:lstStyle/>
          <a:p>
            <a:r>
              <a:rPr lang="sv-SE" dirty="0"/>
              <a:t>FAMILJENS JURIDIK</a:t>
            </a:r>
          </a:p>
        </p:txBody>
      </p:sp>
      <p:sp>
        <p:nvSpPr>
          <p:cNvPr id="9" name="Platshållare för innehåll 2">
            <a:extLst>
              <a:ext uri="{FF2B5EF4-FFF2-40B4-BE49-F238E27FC236}">
                <a16:creationId xmlns:a16="http://schemas.microsoft.com/office/drawing/2014/main" id="{3F32BE55-8BD4-48DA-BE0E-55F38172527D}"/>
              </a:ext>
            </a:extLst>
          </p:cNvPr>
          <p:cNvSpPr txBox="1">
            <a:spLocks/>
          </p:cNvSpPr>
          <p:nvPr/>
        </p:nvSpPr>
        <p:spPr>
          <a:xfrm>
            <a:off x="601132" y="1484720"/>
            <a:ext cx="565266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dirty="0">
                <a:ea typeface="Arial" charset="0"/>
                <a:cs typeface="Arial" charset="0"/>
              </a:rPr>
              <a:t>Andra arvsklassens arvingar;  föräldrar och deras bröstarvingar.</a:t>
            </a:r>
          </a:p>
          <a:p>
            <a:pPr marL="185738" indent="-185738">
              <a:buFont typeface="Arial" panose="020B0604020202020204" pitchFamily="34" charset="0"/>
              <a:buChar char="•"/>
            </a:pPr>
            <a:r>
              <a:rPr lang="sv-SE" dirty="0">
                <a:ea typeface="Arial" charset="0"/>
                <a:cs typeface="Arial" charset="0"/>
              </a:rPr>
              <a:t>Barnlösa Elin avlider.</a:t>
            </a:r>
          </a:p>
          <a:p>
            <a:pPr marL="185738" indent="-185738">
              <a:buFont typeface="Arial" panose="020B0604020202020204" pitchFamily="34" charset="0"/>
              <a:buChar char="•"/>
            </a:pPr>
            <a:r>
              <a:rPr lang="sv-SE" dirty="0">
                <a:ea typeface="Arial" charset="0"/>
                <a:cs typeface="Arial" charset="0"/>
              </a:rPr>
              <a:t>Boet efter henne är </a:t>
            </a:r>
            <a:r>
              <a:rPr lang="sv-SE" b="1" dirty="0">
                <a:ea typeface="Arial" charset="0"/>
                <a:cs typeface="Arial" charset="0"/>
              </a:rPr>
              <a:t>värt 1 miljon kronor.</a:t>
            </a:r>
          </a:p>
          <a:p>
            <a:pPr marL="185738" indent="-185738">
              <a:buFont typeface="Arial" panose="020B0604020202020204" pitchFamily="34" charset="0"/>
              <a:buChar char="•"/>
            </a:pPr>
            <a:r>
              <a:rPr lang="sv-SE" dirty="0">
                <a:ea typeface="Arial" charset="0"/>
                <a:cs typeface="Arial" charset="0"/>
              </a:rPr>
              <a:t>Elins föräldrar är avlidna men Elin har två bröder, Per och Pålle, i livet.</a:t>
            </a:r>
          </a:p>
          <a:p>
            <a:pPr marL="185738" indent="-185738">
              <a:buFont typeface="Arial" panose="020B0604020202020204" pitchFamily="34" charset="0"/>
              <a:buChar char="•"/>
            </a:pPr>
            <a:r>
              <a:rPr lang="sv-SE" b="1" dirty="0">
                <a:ea typeface="Arial" charset="0"/>
                <a:cs typeface="Arial" charset="0"/>
              </a:rPr>
              <a:t>Per och Pålle får 500 000 kronor var.</a:t>
            </a:r>
          </a:p>
        </p:txBody>
      </p:sp>
      <p:sp>
        <p:nvSpPr>
          <p:cNvPr id="13" name="Rectangle 12">
            <a:extLst>
              <a:ext uri="{FF2B5EF4-FFF2-40B4-BE49-F238E27FC236}">
                <a16:creationId xmlns:a16="http://schemas.microsoft.com/office/drawing/2014/main" id="{3B3CEF40-BA6F-478B-AC5B-D44BFA63B2A3}"/>
              </a:ext>
            </a:extLst>
          </p:cNvPr>
          <p:cNvSpPr>
            <a:spLocks noChangeArrowheads="1"/>
          </p:cNvSpPr>
          <p:nvPr/>
        </p:nvSpPr>
        <p:spPr bwMode="gray">
          <a:xfrm>
            <a:off x="7588441" y="3197610"/>
            <a:ext cx="1508509" cy="462779"/>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mamma</a:t>
            </a:r>
          </a:p>
        </p:txBody>
      </p:sp>
      <p:sp>
        <p:nvSpPr>
          <p:cNvPr id="14" name="Rectangle 13">
            <a:extLst>
              <a:ext uri="{FF2B5EF4-FFF2-40B4-BE49-F238E27FC236}">
                <a16:creationId xmlns:a16="http://schemas.microsoft.com/office/drawing/2014/main" id="{B35C2230-1ECF-4663-8BA9-1E1B07B85FD0}"/>
              </a:ext>
            </a:extLst>
          </p:cNvPr>
          <p:cNvSpPr>
            <a:spLocks noChangeArrowheads="1"/>
          </p:cNvSpPr>
          <p:nvPr/>
        </p:nvSpPr>
        <p:spPr bwMode="gray">
          <a:xfrm>
            <a:off x="9677342" y="3197610"/>
            <a:ext cx="1508509" cy="462779"/>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pappa</a:t>
            </a:r>
          </a:p>
        </p:txBody>
      </p:sp>
      <p:sp>
        <p:nvSpPr>
          <p:cNvPr id="15" name="Rectangle 14">
            <a:extLst>
              <a:ext uri="{FF2B5EF4-FFF2-40B4-BE49-F238E27FC236}">
                <a16:creationId xmlns:a16="http://schemas.microsoft.com/office/drawing/2014/main" id="{98DC831B-8ACC-4063-9B9E-F7E4E0BAA35D}"/>
              </a:ext>
            </a:extLst>
          </p:cNvPr>
          <p:cNvSpPr>
            <a:spLocks noChangeArrowheads="1"/>
          </p:cNvSpPr>
          <p:nvPr/>
        </p:nvSpPr>
        <p:spPr bwMode="gray">
          <a:xfrm>
            <a:off x="5617151" y="4703562"/>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Elin</a:t>
            </a:r>
          </a:p>
        </p:txBody>
      </p:sp>
      <p:sp>
        <p:nvSpPr>
          <p:cNvPr id="16" name="Line 15">
            <a:extLst>
              <a:ext uri="{FF2B5EF4-FFF2-40B4-BE49-F238E27FC236}">
                <a16:creationId xmlns:a16="http://schemas.microsoft.com/office/drawing/2014/main" id="{91A89651-EC8B-42A8-BBCF-2450C76DB33A}"/>
              </a:ext>
            </a:extLst>
          </p:cNvPr>
          <p:cNvSpPr>
            <a:spLocks noChangeShapeType="1"/>
          </p:cNvSpPr>
          <p:nvPr/>
        </p:nvSpPr>
        <p:spPr bwMode="gray">
          <a:xfrm flipV="1">
            <a:off x="6082488" y="3778002"/>
            <a:ext cx="1623566" cy="92556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7" name="Line 16">
            <a:extLst>
              <a:ext uri="{FF2B5EF4-FFF2-40B4-BE49-F238E27FC236}">
                <a16:creationId xmlns:a16="http://schemas.microsoft.com/office/drawing/2014/main" id="{4BE69988-844F-4F1F-BA58-3441B28EECDD}"/>
              </a:ext>
            </a:extLst>
          </p:cNvPr>
          <p:cNvSpPr>
            <a:spLocks noChangeShapeType="1"/>
          </p:cNvSpPr>
          <p:nvPr/>
        </p:nvSpPr>
        <p:spPr bwMode="gray">
          <a:xfrm flipV="1">
            <a:off x="6892992" y="3778002"/>
            <a:ext cx="3364743" cy="92556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8" name="Rectangle 17">
            <a:extLst>
              <a:ext uri="{FF2B5EF4-FFF2-40B4-BE49-F238E27FC236}">
                <a16:creationId xmlns:a16="http://schemas.microsoft.com/office/drawing/2014/main" id="{43A9405A-29F4-4475-A2B1-3E41B31DF467}"/>
              </a:ext>
            </a:extLst>
          </p:cNvPr>
          <p:cNvSpPr>
            <a:spLocks noChangeArrowheads="1"/>
          </p:cNvSpPr>
          <p:nvPr/>
        </p:nvSpPr>
        <p:spPr bwMode="gray">
          <a:xfrm>
            <a:off x="10025066" y="5168898"/>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Pålle</a:t>
            </a:r>
          </a:p>
        </p:txBody>
      </p:sp>
      <p:sp>
        <p:nvSpPr>
          <p:cNvPr id="19" name="Rectangle 18">
            <a:extLst>
              <a:ext uri="{FF2B5EF4-FFF2-40B4-BE49-F238E27FC236}">
                <a16:creationId xmlns:a16="http://schemas.microsoft.com/office/drawing/2014/main" id="{419658C6-FCD0-4A6C-985C-AB5D60196C3A}"/>
              </a:ext>
            </a:extLst>
          </p:cNvPr>
          <p:cNvSpPr>
            <a:spLocks noChangeArrowheads="1"/>
          </p:cNvSpPr>
          <p:nvPr/>
        </p:nvSpPr>
        <p:spPr bwMode="gray">
          <a:xfrm>
            <a:off x="7936165" y="5168898"/>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Per</a:t>
            </a:r>
            <a:r>
              <a:rPr lang="sv-SE" dirty="0">
                <a:latin typeface="Georgia" pitchFamily="18" charset="0"/>
              </a:rPr>
              <a:t> </a:t>
            </a:r>
          </a:p>
        </p:txBody>
      </p:sp>
      <p:sp>
        <p:nvSpPr>
          <p:cNvPr id="20" name="Line 19">
            <a:extLst>
              <a:ext uri="{FF2B5EF4-FFF2-40B4-BE49-F238E27FC236}">
                <a16:creationId xmlns:a16="http://schemas.microsoft.com/office/drawing/2014/main" id="{DB27A82B-C716-4D16-A6B6-003D145C1A39}"/>
              </a:ext>
            </a:extLst>
          </p:cNvPr>
          <p:cNvSpPr>
            <a:spLocks noChangeShapeType="1"/>
          </p:cNvSpPr>
          <p:nvPr/>
        </p:nvSpPr>
        <p:spPr bwMode="gray">
          <a:xfrm>
            <a:off x="8401502" y="3660389"/>
            <a:ext cx="0"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1" name="Line 20">
            <a:extLst>
              <a:ext uri="{FF2B5EF4-FFF2-40B4-BE49-F238E27FC236}">
                <a16:creationId xmlns:a16="http://schemas.microsoft.com/office/drawing/2014/main" id="{4CA88CBA-951F-4400-9ED2-186121E06687}"/>
              </a:ext>
            </a:extLst>
          </p:cNvPr>
          <p:cNvSpPr>
            <a:spLocks noChangeShapeType="1"/>
          </p:cNvSpPr>
          <p:nvPr/>
        </p:nvSpPr>
        <p:spPr bwMode="gray">
          <a:xfrm>
            <a:off x="8401502" y="3660389"/>
            <a:ext cx="2203958"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2" name="Line 21">
            <a:extLst>
              <a:ext uri="{FF2B5EF4-FFF2-40B4-BE49-F238E27FC236}">
                <a16:creationId xmlns:a16="http://schemas.microsoft.com/office/drawing/2014/main" id="{EB5946FF-93BD-4A1E-86AC-9C29CBED55DF}"/>
              </a:ext>
            </a:extLst>
          </p:cNvPr>
          <p:cNvSpPr>
            <a:spLocks noChangeShapeType="1"/>
          </p:cNvSpPr>
          <p:nvPr/>
        </p:nvSpPr>
        <p:spPr bwMode="gray">
          <a:xfrm>
            <a:off x="11068239" y="3660389"/>
            <a:ext cx="0"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3" name="Line 22">
            <a:extLst>
              <a:ext uri="{FF2B5EF4-FFF2-40B4-BE49-F238E27FC236}">
                <a16:creationId xmlns:a16="http://schemas.microsoft.com/office/drawing/2014/main" id="{3699E3F6-09E4-4823-9E15-0C76AD37C9C4}"/>
              </a:ext>
            </a:extLst>
          </p:cNvPr>
          <p:cNvSpPr>
            <a:spLocks noChangeShapeType="1"/>
          </p:cNvSpPr>
          <p:nvPr/>
        </p:nvSpPr>
        <p:spPr bwMode="gray">
          <a:xfrm flipH="1">
            <a:off x="8981894" y="3660389"/>
            <a:ext cx="1853677"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4" name="Line 23">
            <a:extLst>
              <a:ext uri="{FF2B5EF4-FFF2-40B4-BE49-F238E27FC236}">
                <a16:creationId xmlns:a16="http://schemas.microsoft.com/office/drawing/2014/main" id="{1BBF2699-1D97-4449-BBC5-4AC86D40AA0A}"/>
              </a:ext>
            </a:extLst>
          </p:cNvPr>
          <p:cNvSpPr>
            <a:spLocks noChangeShapeType="1"/>
          </p:cNvSpPr>
          <p:nvPr/>
        </p:nvSpPr>
        <p:spPr bwMode="gray">
          <a:xfrm>
            <a:off x="7125660" y="3312665"/>
            <a:ext cx="0" cy="462781"/>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5" name="Line 24">
            <a:extLst>
              <a:ext uri="{FF2B5EF4-FFF2-40B4-BE49-F238E27FC236}">
                <a16:creationId xmlns:a16="http://schemas.microsoft.com/office/drawing/2014/main" id="{63F9C074-9B93-49A0-836E-A3A37F028871}"/>
              </a:ext>
            </a:extLst>
          </p:cNvPr>
          <p:cNvSpPr>
            <a:spLocks noChangeShapeType="1"/>
          </p:cNvSpPr>
          <p:nvPr/>
        </p:nvSpPr>
        <p:spPr bwMode="gray">
          <a:xfrm>
            <a:off x="11531019" y="3312665"/>
            <a:ext cx="0" cy="465337"/>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6" name="Line 25">
            <a:extLst>
              <a:ext uri="{FF2B5EF4-FFF2-40B4-BE49-F238E27FC236}">
                <a16:creationId xmlns:a16="http://schemas.microsoft.com/office/drawing/2014/main" id="{512F3BB9-AB51-43D5-9528-4AB44EE87E63}"/>
              </a:ext>
            </a:extLst>
          </p:cNvPr>
          <p:cNvSpPr>
            <a:spLocks noChangeShapeType="1"/>
          </p:cNvSpPr>
          <p:nvPr/>
        </p:nvSpPr>
        <p:spPr bwMode="gray">
          <a:xfrm>
            <a:off x="7008047" y="343027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7" name="Line 26">
            <a:extLst>
              <a:ext uri="{FF2B5EF4-FFF2-40B4-BE49-F238E27FC236}">
                <a16:creationId xmlns:a16="http://schemas.microsoft.com/office/drawing/2014/main" id="{F783B4E0-87CB-4B3B-B0BA-ED6DDC019C95}"/>
              </a:ext>
            </a:extLst>
          </p:cNvPr>
          <p:cNvSpPr>
            <a:spLocks noChangeShapeType="1"/>
          </p:cNvSpPr>
          <p:nvPr/>
        </p:nvSpPr>
        <p:spPr bwMode="gray">
          <a:xfrm>
            <a:off x="11415963" y="343027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p>
        </p:txBody>
      </p:sp>
      <p:sp>
        <p:nvSpPr>
          <p:cNvPr id="28" name="Line 23">
            <a:extLst>
              <a:ext uri="{FF2B5EF4-FFF2-40B4-BE49-F238E27FC236}">
                <a16:creationId xmlns:a16="http://schemas.microsoft.com/office/drawing/2014/main" id="{373BF885-340F-483D-8128-4116CD492993}"/>
              </a:ext>
            </a:extLst>
          </p:cNvPr>
          <p:cNvSpPr>
            <a:spLocks noChangeShapeType="1"/>
          </p:cNvSpPr>
          <p:nvPr/>
        </p:nvSpPr>
        <p:spPr bwMode="gray">
          <a:xfrm>
            <a:off x="5284668" y="4699505"/>
            <a:ext cx="0" cy="462781"/>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9" name="Line 25">
            <a:extLst>
              <a:ext uri="{FF2B5EF4-FFF2-40B4-BE49-F238E27FC236}">
                <a16:creationId xmlns:a16="http://schemas.microsoft.com/office/drawing/2014/main" id="{94A23DC1-02A4-4149-B977-92342FC89ECC}"/>
              </a:ext>
            </a:extLst>
          </p:cNvPr>
          <p:cNvSpPr>
            <a:spLocks noChangeShapeType="1"/>
          </p:cNvSpPr>
          <p:nvPr/>
        </p:nvSpPr>
        <p:spPr bwMode="gray">
          <a:xfrm>
            <a:off x="5167055" y="481711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Tree>
    <p:extLst>
      <p:ext uri="{BB962C8B-B14F-4D97-AF65-F5344CB8AC3E}">
        <p14:creationId xmlns:p14="http://schemas.microsoft.com/office/powerpoint/2010/main" val="1125912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ARVETS FÖRDELNING NÄR EN FÖRÄLDER AVLIDIT</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85460"/>
            <a:ext cx="1151378" cy="257369"/>
          </a:xfrm>
        </p:spPr>
        <p:txBody>
          <a:bodyPr wrap="none">
            <a:spAutoFit/>
          </a:bodyPr>
          <a:lstStyle/>
          <a:p>
            <a:r>
              <a:rPr lang="sv-SE" dirty="0"/>
              <a:t>FAMILJENS JURIDIK</a:t>
            </a:r>
          </a:p>
        </p:txBody>
      </p:sp>
      <p:sp>
        <p:nvSpPr>
          <p:cNvPr id="15" name="Platshållare för innehåll 2">
            <a:extLst>
              <a:ext uri="{FF2B5EF4-FFF2-40B4-BE49-F238E27FC236}">
                <a16:creationId xmlns:a16="http://schemas.microsoft.com/office/drawing/2014/main" id="{86FD5D19-7CD6-40A5-92CC-0C79761FDC33}"/>
              </a:ext>
            </a:extLst>
          </p:cNvPr>
          <p:cNvSpPr txBox="1">
            <a:spLocks/>
          </p:cNvSpPr>
          <p:nvPr/>
        </p:nvSpPr>
        <p:spPr>
          <a:xfrm>
            <a:off x="624734" y="1328840"/>
            <a:ext cx="9184284" cy="3074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sv-SE" sz="2000" dirty="0">
                <a:latin typeface="Calibri" panose="020F0502020204030204" pitchFamily="34" charset="0"/>
              </a:rPr>
              <a:t>Barnlösa Elin avlider.</a:t>
            </a:r>
          </a:p>
          <a:p>
            <a:pPr>
              <a:lnSpc>
                <a:spcPct val="120000"/>
              </a:lnSpc>
            </a:pPr>
            <a:r>
              <a:rPr lang="sv-SE" sz="2000" dirty="0">
                <a:latin typeface="Calibri" panose="020F0502020204030204" pitchFamily="34" charset="0"/>
              </a:rPr>
              <a:t>Pappan är död, men mamma Svea är i livet.</a:t>
            </a:r>
          </a:p>
          <a:p>
            <a:pPr>
              <a:lnSpc>
                <a:spcPct val="120000"/>
              </a:lnSpc>
            </a:pPr>
            <a:r>
              <a:rPr lang="sv-SE" sz="2000" dirty="0">
                <a:latin typeface="Calibri" panose="020F0502020204030204" pitchFamily="34" charset="0"/>
              </a:rPr>
              <a:t>Elin har bröderna Per och Pålle.</a:t>
            </a:r>
          </a:p>
          <a:p>
            <a:pPr marL="0" indent="0">
              <a:lnSpc>
                <a:spcPct val="120000"/>
              </a:lnSpc>
              <a:buNone/>
            </a:pPr>
            <a:br>
              <a:rPr lang="sv-SE" sz="2000" b="1" dirty="0">
                <a:latin typeface="Calibri" panose="020F0502020204030204" pitchFamily="34" charset="0"/>
              </a:rPr>
            </a:br>
            <a:r>
              <a:rPr lang="sv-SE" sz="2000" b="1" dirty="0">
                <a:latin typeface="Calibri" panose="020F0502020204030204" pitchFamily="34" charset="0"/>
              </a:rPr>
              <a:t>1 000 000 kronor </a:t>
            </a:r>
            <a:r>
              <a:rPr lang="sv-SE" sz="2000" dirty="0">
                <a:latin typeface="Calibri" panose="020F0502020204030204" pitchFamily="34" charset="0"/>
              </a:rPr>
              <a:t>efter Elin fördelas mellan mamma Svea, som får </a:t>
            </a:r>
            <a:r>
              <a:rPr lang="sv-SE" sz="2000" b="1" dirty="0">
                <a:latin typeface="Calibri" panose="020F0502020204030204" pitchFamily="34" charset="0"/>
              </a:rPr>
              <a:t>500 000 kronor</a:t>
            </a:r>
            <a:r>
              <a:rPr lang="sv-SE" sz="2000" dirty="0">
                <a:latin typeface="Calibri" panose="020F0502020204030204" pitchFamily="34" charset="0"/>
              </a:rPr>
              <a:t>, </a:t>
            </a:r>
            <a:br>
              <a:rPr lang="sv-SE" sz="2000" dirty="0">
                <a:latin typeface="Calibri" panose="020F0502020204030204" pitchFamily="34" charset="0"/>
              </a:rPr>
            </a:br>
            <a:r>
              <a:rPr lang="sv-SE" sz="2000" dirty="0">
                <a:latin typeface="Calibri" panose="020F0502020204030204" pitchFamily="34" charset="0"/>
              </a:rPr>
              <a:t>och bröderna Per och Pålle som får </a:t>
            </a:r>
            <a:r>
              <a:rPr lang="sv-SE" sz="2000" b="1" dirty="0">
                <a:latin typeface="Calibri" panose="020F0502020204030204" pitchFamily="34" charset="0"/>
              </a:rPr>
              <a:t>250 000 kronor</a:t>
            </a:r>
            <a:r>
              <a:rPr lang="sv-SE" sz="2000" dirty="0">
                <a:latin typeface="Calibri" panose="020F0502020204030204" pitchFamily="34" charset="0"/>
              </a:rPr>
              <a:t> var.</a:t>
            </a:r>
          </a:p>
        </p:txBody>
      </p:sp>
    </p:spTree>
    <p:extLst>
      <p:ext uri="{BB962C8B-B14F-4D97-AF65-F5344CB8AC3E}">
        <p14:creationId xmlns:p14="http://schemas.microsoft.com/office/powerpoint/2010/main" val="1717553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70D369-E066-3947-39FF-5569654F21CA}"/>
              </a:ext>
            </a:extLst>
          </p:cNvPr>
          <p:cNvSpPr>
            <a:spLocks noGrp="1"/>
          </p:cNvSpPr>
          <p:nvPr>
            <p:ph type="title"/>
          </p:nvPr>
        </p:nvSpPr>
        <p:spPr>
          <a:xfrm>
            <a:off x="598516" y="626021"/>
            <a:ext cx="5765800" cy="597138"/>
          </a:xfrm>
        </p:spPr>
        <p:txBody>
          <a:bodyPr/>
          <a:lstStyle/>
          <a:p>
            <a:r>
              <a:rPr lang="sv-SE" b="1" dirty="0"/>
              <a:t>ÄKTENSKAPSBALKEN 12 KAP 2 </a:t>
            </a:r>
            <a:r>
              <a:rPr lang="sv-SE" sz="3200" b="1" dirty="0">
                <a:cs typeface="Georgia"/>
              </a:rPr>
              <a:t>§</a:t>
            </a:r>
            <a:endParaRPr lang="sv-SE" dirty="0"/>
          </a:p>
        </p:txBody>
      </p:sp>
      <p:sp>
        <p:nvSpPr>
          <p:cNvPr id="3" name="Platshållare för innehåll 2">
            <a:extLst>
              <a:ext uri="{FF2B5EF4-FFF2-40B4-BE49-F238E27FC236}">
                <a16:creationId xmlns:a16="http://schemas.microsoft.com/office/drawing/2014/main" id="{470161A6-D91F-8395-DC1F-5B5A576BD8A3}"/>
              </a:ext>
            </a:extLst>
          </p:cNvPr>
          <p:cNvSpPr>
            <a:spLocks noGrp="1"/>
          </p:cNvSpPr>
          <p:nvPr>
            <p:ph idx="1"/>
          </p:nvPr>
        </p:nvSpPr>
        <p:spPr>
          <a:xfrm>
            <a:off x="592692" y="1326037"/>
            <a:ext cx="5118100" cy="4351338"/>
          </a:xfrm>
        </p:spPr>
        <p:txBody>
          <a:bodyPr/>
          <a:lstStyle/>
          <a:p>
            <a:pPr marL="0" indent="0">
              <a:buNone/>
            </a:pPr>
            <a:r>
              <a:rPr lang="sv-SE" b="1" dirty="0"/>
              <a:t>Genom att den efterlevande rikare maken väljer att hänvisa till </a:t>
            </a:r>
            <a:r>
              <a:rPr lang="sv-SE" b="1" dirty="0" err="1"/>
              <a:t>ÄKtB</a:t>
            </a:r>
            <a:r>
              <a:rPr lang="sv-SE" b="1" dirty="0"/>
              <a:t> 12 kap 2 § så får denne i bodelningen vid dödsfall behålla sitt giftorättsgods och får alltså mer än hälften av det sammanlagda giftorättsgodset.</a:t>
            </a:r>
          </a:p>
          <a:p>
            <a:pPr marL="0" indent="0">
              <a:lnSpc>
                <a:spcPct val="120000"/>
              </a:lnSpc>
              <a:buNone/>
            </a:pPr>
            <a:r>
              <a:rPr lang="sv-SE" sz="2000" dirty="0">
                <a:latin typeface="Calibri" panose="020F0502020204030204" pitchFamily="34" charset="0"/>
              </a:rPr>
              <a:t>Då är det viktigt för make att begära bodelning enligt </a:t>
            </a:r>
            <a:r>
              <a:rPr lang="sv-SE" sz="2000" dirty="0" err="1">
                <a:latin typeface="Calibri" panose="020F0502020204030204" pitchFamily="34" charset="0"/>
              </a:rPr>
              <a:t>ÄktB</a:t>
            </a:r>
            <a:r>
              <a:rPr lang="sv-SE" sz="2000" dirty="0">
                <a:latin typeface="Calibri" panose="020F0502020204030204" pitchFamily="34" charset="0"/>
              </a:rPr>
              <a:t> 12:2:</a:t>
            </a:r>
          </a:p>
          <a:p>
            <a:pPr>
              <a:lnSpc>
                <a:spcPct val="120000"/>
              </a:lnSpc>
            </a:pPr>
            <a:r>
              <a:rPr lang="sv-SE" sz="2000" dirty="0">
                <a:latin typeface="Calibri" panose="020F0502020204030204" pitchFamily="34" charset="0"/>
              </a:rPr>
              <a:t>Avlidne maken har särkullbarn.</a:t>
            </a:r>
          </a:p>
          <a:p>
            <a:pPr>
              <a:lnSpc>
                <a:spcPct val="120000"/>
              </a:lnSpc>
            </a:pPr>
            <a:r>
              <a:rPr lang="sv-SE" sz="2000" dirty="0">
                <a:latin typeface="Calibri" panose="020F0502020204030204" pitchFamily="34" charset="0"/>
              </a:rPr>
              <a:t>Maken vill att hans/hennes egen släkt ska få mer den dag båda makarna har avlidit och släkterna ska dela arvet.</a:t>
            </a:r>
          </a:p>
          <a:p>
            <a:pPr marL="0" indent="0">
              <a:buNone/>
            </a:pPr>
            <a:endParaRPr lang="sv-SE" b="1" dirty="0"/>
          </a:p>
          <a:p>
            <a:endParaRPr lang="sv-SE" dirty="0"/>
          </a:p>
        </p:txBody>
      </p:sp>
      <p:pic>
        <p:nvPicPr>
          <p:cNvPr id="7" name="Platshållare för bild 6" descr="En bild som visar text, verktyg  Automatiskt genererad beskrivning">
            <a:extLst>
              <a:ext uri="{FF2B5EF4-FFF2-40B4-BE49-F238E27FC236}">
                <a16:creationId xmlns:a16="http://schemas.microsoft.com/office/drawing/2014/main" id="{D2DDAE1C-635B-C166-72E3-821A010138E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5" name="Platshållare för text 4">
            <a:extLst>
              <a:ext uri="{FF2B5EF4-FFF2-40B4-BE49-F238E27FC236}">
                <a16:creationId xmlns:a16="http://schemas.microsoft.com/office/drawing/2014/main" id="{3E6F5A75-0566-1F33-C1AC-8A754BE170E1}"/>
              </a:ext>
            </a:extLst>
          </p:cNvPr>
          <p:cNvSpPr>
            <a:spLocks noGrp="1"/>
          </p:cNvSpPr>
          <p:nvPr>
            <p:ph type="body" sz="quarter" idx="11"/>
          </p:nvPr>
        </p:nvSpPr>
        <p:spPr>
          <a:xfrm>
            <a:off x="809624" y="6379463"/>
            <a:ext cx="1135370" cy="257369"/>
          </a:xfrm>
        </p:spPr>
        <p:txBody>
          <a:bodyPr wrap="none">
            <a:spAutoFit/>
          </a:bodyPr>
          <a:lstStyle/>
          <a:p>
            <a:r>
              <a:rPr lang="sv-SE" dirty="0"/>
              <a:t>FAMILJENS JURIDIK</a:t>
            </a:r>
          </a:p>
        </p:txBody>
      </p:sp>
    </p:spTree>
    <p:extLst>
      <p:ext uri="{BB962C8B-B14F-4D97-AF65-F5344CB8AC3E}">
        <p14:creationId xmlns:p14="http://schemas.microsoft.com/office/powerpoint/2010/main" val="1688435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SÅ BLIR EN BODELNING ENLIGT ÄKTENSKAPSBALKEN 12:2</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4157357029"/>
              </p:ext>
            </p:extLst>
          </p:nvPr>
        </p:nvGraphicFramePr>
        <p:xfrm>
          <a:off x="1325833" y="3578449"/>
          <a:ext cx="4331285" cy="146304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Anna</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indent="0">
                        <a:tabLst>
                          <a:tab pos="4130675" algn="r"/>
                        </a:tabLst>
                      </a:pPr>
                      <a:r>
                        <a:rPr lang="sv-SE" b="0" dirty="0">
                          <a:solidFill>
                            <a:schemeClr val="tx1"/>
                          </a:solidFill>
                          <a:latin typeface="+mj-lt"/>
                        </a:rPr>
                        <a:t>½ villa	1 500 000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b="0" dirty="0">
                          <a:solidFill>
                            <a:schemeClr val="tx1"/>
                          </a:solidFill>
                          <a:latin typeface="+mj-lt"/>
                        </a:rPr>
                        <a:t>Bankmedel	50 000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b="0" dirty="0">
                          <a:solidFill>
                            <a:schemeClr val="tx1"/>
                          </a:solidFill>
                          <a:latin typeface="+mj-lt"/>
                        </a:rPr>
                        <a:t>Aktier/fonder                                               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1081466"/>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385460"/>
            <a:ext cx="1135370" cy="257369"/>
          </a:xfrm>
        </p:spPr>
        <p:txBody>
          <a:bodyPr wrap="none">
            <a:spAutoFit/>
          </a:bodyPr>
          <a:lstStyle/>
          <a:p>
            <a:r>
              <a:rPr lang="sv-SE" dirty="0"/>
              <a:t>FAMILJENS JURIDIK</a:t>
            </a:r>
          </a:p>
        </p:txBody>
      </p:sp>
      <p:graphicFrame>
        <p:nvGraphicFramePr>
          <p:cNvPr id="16" name="Tabell 5">
            <a:extLst>
              <a:ext uri="{FF2B5EF4-FFF2-40B4-BE49-F238E27FC236}">
                <a16:creationId xmlns:a16="http://schemas.microsoft.com/office/drawing/2014/main" id="{0F4EC532-6501-437B-82C0-7ECE346A8A82}"/>
              </a:ext>
            </a:extLst>
          </p:cNvPr>
          <p:cNvGraphicFramePr>
            <a:graphicFrameLocks/>
          </p:cNvGraphicFramePr>
          <p:nvPr>
            <p:extLst>
              <p:ext uri="{D42A27DB-BD31-4B8C-83A1-F6EECF244321}">
                <p14:modId xmlns:p14="http://schemas.microsoft.com/office/powerpoint/2010/main" val="2825505870"/>
              </p:ext>
            </p:extLst>
          </p:nvPr>
        </p:nvGraphicFramePr>
        <p:xfrm>
          <a:off x="6371075" y="3578449"/>
          <a:ext cx="4331285" cy="146304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Sven</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j-lt"/>
                          <a:ea typeface="+mn-ea"/>
                          <a:cs typeface="+mn-cs"/>
                        </a:rPr>
                        <a:t>½ villa 	1 500 000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sz="1800" b="0" kern="1200" dirty="0">
                          <a:solidFill>
                            <a:schemeClr val="tx1"/>
                          </a:solidFill>
                          <a:latin typeface="+mj-lt"/>
                          <a:ea typeface="+mn-ea"/>
                          <a:cs typeface="+mn-cs"/>
                        </a:rPr>
                        <a:t>Bankmedel	100 000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sz="1800" b="0" kern="1200" dirty="0">
                          <a:solidFill>
                            <a:schemeClr val="tx1"/>
                          </a:solidFill>
                          <a:latin typeface="+mj-lt"/>
                          <a:ea typeface="+mn-ea"/>
                          <a:cs typeface="+mn-cs"/>
                        </a:rPr>
                        <a:t>Aktier/fonder	500 000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bl>
          </a:graphicData>
        </a:graphic>
      </p:graphicFrame>
      <p:sp>
        <p:nvSpPr>
          <p:cNvPr id="18" name="textruta 17">
            <a:extLst>
              <a:ext uri="{FF2B5EF4-FFF2-40B4-BE49-F238E27FC236}">
                <a16:creationId xmlns:a16="http://schemas.microsoft.com/office/drawing/2014/main" id="{CDC3FF5F-D7D5-4EBA-9151-498D53CF617D}"/>
              </a:ext>
            </a:extLst>
          </p:cNvPr>
          <p:cNvSpPr txBox="1"/>
          <p:nvPr/>
        </p:nvSpPr>
        <p:spPr>
          <a:xfrm>
            <a:off x="601438" y="1368787"/>
            <a:ext cx="8031618" cy="1682512"/>
          </a:xfrm>
          <a:prstGeom prst="rect">
            <a:avLst/>
          </a:prstGeom>
          <a:noFill/>
        </p:spPr>
        <p:txBody>
          <a:bodyPr wrap="square" rtlCol="0">
            <a:spAutoFit/>
          </a:bodyPr>
          <a:lstStyle/>
          <a:p>
            <a:pPr defTabSz="841375">
              <a:spcBef>
                <a:spcPts val="1400"/>
              </a:spcBef>
              <a:buClr>
                <a:schemeClr val="tx1"/>
              </a:buClr>
              <a:buFont typeface="Wingdings" pitchFamily="2" charset="2"/>
              <a:buNone/>
            </a:pPr>
            <a:r>
              <a:rPr kumimoji="1" lang="sv-SE" sz="2000" dirty="0"/>
              <a:t>Svens bodelningslott enligt </a:t>
            </a:r>
            <a:r>
              <a:rPr kumimoji="1" lang="sv-SE" sz="2000" dirty="0" err="1"/>
              <a:t>ÄktB</a:t>
            </a:r>
            <a:r>
              <a:rPr kumimoji="1" lang="sv-SE" sz="2000" dirty="0"/>
              <a:t> 12:2 = 2 100 000 kr = Svens giftorättsgods.</a:t>
            </a:r>
          </a:p>
          <a:p>
            <a:pPr defTabSz="841375">
              <a:spcBef>
                <a:spcPts val="1400"/>
              </a:spcBef>
              <a:buClr>
                <a:schemeClr val="tx1"/>
              </a:buClr>
              <a:buFont typeface="Wingdings" pitchFamily="2" charset="2"/>
              <a:buNone/>
            </a:pPr>
            <a:r>
              <a:rPr kumimoji="1" lang="sv-SE" sz="2000" dirty="0"/>
              <a:t>Svens bodelningslott enligt huvudregeln: hälften av makarnas sammanlagda egendom 3 650 000 = 1 825 000 kr.</a:t>
            </a:r>
          </a:p>
          <a:p>
            <a:pPr defTabSz="841375">
              <a:spcBef>
                <a:spcPts val="1400"/>
              </a:spcBef>
              <a:buClr>
                <a:schemeClr val="tx1"/>
              </a:buClr>
              <a:buFont typeface="Wingdings" pitchFamily="2" charset="2"/>
              <a:buNone/>
            </a:pPr>
            <a:r>
              <a:rPr kumimoji="1" lang="sv-SE" sz="2000" b="1" dirty="0"/>
              <a:t>Sven tjänar 275 000 kr på att välja </a:t>
            </a:r>
            <a:r>
              <a:rPr kumimoji="1" lang="sv-SE" sz="2000" b="1" dirty="0" err="1"/>
              <a:t>ÄktB</a:t>
            </a:r>
            <a:r>
              <a:rPr kumimoji="1" lang="sv-SE" sz="2000" b="1" dirty="0"/>
              <a:t> 12:2.</a:t>
            </a:r>
          </a:p>
        </p:txBody>
      </p:sp>
    </p:spTree>
    <p:extLst>
      <p:ext uri="{BB962C8B-B14F-4D97-AF65-F5344CB8AC3E}">
        <p14:creationId xmlns:p14="http://schemas.microsoft.com/office/powerpoint/2010/main" val="1995727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Susanne Eliasson</a:t>
            </a:r>
          </a:p>
          <a:p>
            <a:pPr>
              <a:spcBef>
                <a:spcPts val="0"/>
              </a:spcBef>
            </a:pPr>
            <a:r>
              <a:rPr lang="sv-SE" sz="1800" dirty="0"/>
              <a:t>susanne.eliasson@seb.se</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MER OM ÄKTENSKAP</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251455"/>
            <a:ext cx="5118100" cy="4351338"/>
          </a:xfrm>
        </p:spPr>
        <p:txBody>
          <a:bodyPr>
            <a:normAutofit/>
          </a:bodyPr>
          <a:lstStyle/>
          <a:p>
            <a:pPr>
              <a:tabLst>
                <a:tab pos="214313" algn="l"/>
              </a:tabLst>
            </a:pPr>
            <a:r>
              <a:rPr lang="sv-SE" dirty="0">
                <a:ea typeface="Arial" charset="0"/>
                <a:cs typeface="Arial" charset="0"/>
              </a:rPr>
              <a:t>Giftorätt</a:t>
            </a:r>
          </a:p>
          <a:p>
            <a:pPr>
              <a:tabLst>
                <a:tab pos="214313" algn="l"/>
              </a:tabLst>
            </a:pPr>
            <a:r>
              <a:rPr lang="sv-SE" dirty="0">
                <a:ea typeface="Arial" charset="0"/>
                <a:cs typeface="Arial" charset="0"/>
              </a:rPr>
              <a:t>Enskild egendom</a:t>
            </a:r>
          </a:p>
          <a:p>
            <a:pPr>
              <a:tabLst>
                <a:tab pos="214313" algn="l"/>
              </a:tabLst>
            </a:pPr>
            <a:r>
              <a:rPr lang="sv-SE" dirty="0">
                <a:ea typeface="Arial" charset="0"/>
                <a:cs typeface="Arial" charset="0"/>
              </a:rPr>
              <a:t>Särskild egendom/personlig egendom</a:t>
            </a:r>
          </a:p>
          <a:p>
            <a:endParaRPr lang="sv-SE" sz="1800" dirty="0"/>
          </a:p>
        </p:txBody>
      </p:sp>
      <p:pic>
        <p:nvPicPr>
          <p:cNvPr id="13" name="Platshållare för bild 12">
            <a:extLst>
              <a:ext uri="{FF2B5EF4-FFF2-40B4-BE49-F238E27FC236}">
                <a16:creationId xmlns:a16="http://schemas.microsoft.com/office/drawing/2014/main" id="{EB18195B-C12B-77DA-9A1A-08365BA6118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7" name="Platshållare för text 3">
            <a:extLst>
              <a:ext uri="{FF2B5EF4-FFF2-40B4-BE49-F238E27FC236}">
                <a16:creationId xmlns:a16="http://schemas.microsoft.com/office/drawing/2014/main" id="{FC93004E-077F-770D-BA0E-2B4B2A64DB6B}"/>
              </a:ext>
            </a:extLst>
          </p:cNvPr>
          <p:cNvSpPr>
            <a:spLocks noGrp="1"/>
          </p:cNvSpPr>
          <p:nvPr>
            <p:ph type="body" sz="quarter" idx="11"/>
          </p:nvPr>
        </p:nvSpPr>
        <p:spPr>
          <a:xfrm>
            <a:off x="809624" y="6379951"/>
            <a:ext cx="1135370" cy="257369"/>
          </a:xfrm>
        </p:spPr>
        <p:txBody>
          <a:bodyPr wrap="none">
            <a:spAutoFit/>
          </a:bodyPr>
          <a:lstStyle/>
          <a:p>
            <a:r>
              <a:rPr lang="sv-SE" dirty="0"/>
              <a:t>FAMILJENS JURIDIK</a:t>
            </a:r>
          </a:p>
        </p:txBody>
      </p:sp>
    </p:spTree>
    <p:extLst>
      <p:ext uri="{BB962C8B-B14F-4D97-AF65-F5344CB8AC3E}">
        <p14:creationId xmlns:p14="http://schemas.microsoft.com/office/powerpoint/2010/main" val="64499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601438" y="623164"/>
            <a:ext cx="10515600" cy="552494"/>
          </a:xfrm>
        </p:spPr>
        <p:txBody>
          <a:bodyPr/>
          <a:lstStyle/>
          <a:p>
            <a:r>
              <a:rPr lang="sv-SE" dirty="0"/>
              <a:t>BODELNING VID SKILSMÄSSA</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538455695"/>
              </p:ext>
            </p:extLst>
          </p:nvPr>
        </p:nvGraphicFramePr>
        <p:xfrm>
          <a:off x="1547073" y="2935672"/>
          <a:ext cx="4331285" cy="219456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Anna</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indent="0">
                        <a:tabLst>
                          <a:tab pos="4130675" algn="r"/>
                        </a:tabLst>
                      </a:pPr>
                      <a:r>
                        <a:rPr lang="sv-SE" b="0" dirty="0">
                          <a:solidFill>
                            <a:schemeClr val="tx1"/>
                          </a:solidFill>
                          <a:latin typeface="+mj-lt"/>
                        </a:rPr>
                        <a:t>½ villa	1 500 000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b="0" dirty="0">
                          <a:solidFill>
                            <a:schemeClr val="tx1"/>
                          </a:solidFill>
                          <a:latin typeface="+mj-lt"/>
                        </a:rPr>
                        <a:t>Bankmedel	100 000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b="1" dirty="0">
                          <a:solidFill>
                            <a:schemeClr val="tx1"/>
                          </a:solidFill>
                          <a:latin typeface="+mj-lt"/>
                        </a:rPr>
                        <a:t>Summa</a:t>
                      </a:r>
                      <a:r>
                        <a:rPr lang="sv-SE" b="0" dirty="0">
                          <a:solidFill>
                            <a:schemeClr val="tx1"/>
                          </a:solidFill>
                          <a:latin typeface="+mj-lt"/>
                        </a:rPr>
                        <a:t>	1 600 000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b="0" dirty="0">
                          <a:solidFill>
                            <a:schemeClr val="tx1"/>
                          </a:solidFill>
                          <a:latin typeface="+mj-lt"/>
                        </a:rPr>
                        <a:t>Skuld	- 1 000 000 kr </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1" kern="1200" dirty="0">
                          <a:solidFill>
                            <a:schemeClr val="tx1"/>
                          </a:solidFill>
                          <a:latin typeface="+mn-lt"/>
                          <a:ea typeface="+mn-ea"/>
                          <a:cs typeface="+mn-cs"/>
                        </a:rPr>
                        <a:t>Netto</a:t>
                      </a:r>
                      <a:r>
                        <a:rPr lang="sv-SE" sz="1800" b="0" kern="1200" dirty="0">
                          <a:solidFill>
                            <a:schemeClr val="tx1"/>
                          </a:solidFill>
                          <a:latin typeface="+mn-lt"/>
                          <a:ea typeface="+mn-ea"/>
                          <a:cs typeface="+mn-cs"/>
                        </a:rPr>
                        <a:t>	</a:t>
                      </a:r>
                      <a:r>
                        <a:rPr lang="sv-SE" sz="1800" b="0" kern="1200" dirty="0">
                          <a:solidFill>
                            <a:schemeClr val="tx1"/>
                          </a:solidFill>
                          <a:latin typeface="+mj-lt"/>
                          <a:ea typeface="+mn-ea"/>
                          <a:cs typeface="+mn-cs"/>
                        </a:rPr>
                        <a:t>600</a:t>
                      </a:r>
                      <a:r>
                        <a:rPr lang="sv-SE" sz="1800" b="0" kern="1200" baseline="0" dirty="0">
                          <a:solidFill>
                            <a:schemeClr val="tx1"/>
                          </a:solidFill>
                          <a:latin typeface="+mj-lt"/>
                          <a:ea typeface="+mn-ea"/>
                          <a:cs typeface="+mn-cs"/>
                        </a:rPr>
                        <a:t> 000 kr</a:t>
                      </a:r>
                      <a:endParaRPr lang="sv-SE" sz="1800" b="0" kern="1200" dirty="0">
                        <a:solidFill>
                          <a:schemeClr val="tx1"/>
                        </a:solidFill>
                        <a:latin typeface="+mj-lt"/>
                        <a:ea typeface="+mn-ea"/>
                        <a:cs typeface="+mn-cs"/>
                      </a:endParaRP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385460"/>
            <a:ext cx="1135370" cy="257369"/>
          </a:xfrm>
        </p:spPr>
        <p:txBody>
          <a:bodyPr wrap="none">
            <a:spAutoFit/>
          </a:bodyPr>
          <a:lstStyle/>
          <a:p>
            <a:r>
              <a:rPr lang="sv-SE" dirty="0"/>
              <a:t>FAMILJENS JURIDIK</a:t>
            </a:r>
          </a:p>
        </p:txBody>
      </p:sp>
      <p:graphicFrame>
        <p:nvGraphicFramePr>
          <p:cNvPr id="16" name="Tabell 5">
            <a:extLst>
              <a:ext uri="{FF2B5EF4-FFF2-40B4-BE49-F238E27FC236}">
                <a16:creationId xmlns:a16="http://schemas.microsoft.com/office/drawing/2014/main" id="{0F4EC532-6501-437B-82C0-7ECE346A8A82}"/>
              </a:ext>
            </a:extLst>
          </p:cNvPr>
          <p:cNvGraphicFramePr>
            <a:graphicFrameLocks/>
          </p:cNvGraphicFramePr>
          <p:nvPr>
            <p:extLst>
              <p:ext uri="{D42A27DB-BD31-4B8C-83A1-F6EECF244321}">
                <p14:modId xmlns:p14="http://schemas.microsoft.com/office/powerpoint/2010/main" val="127433873"/>
              </p:ext>
            </p:extLst>
          </p:nvPr>
        </p:nvGraphicFramePr>
        <p:xfrm>
          <a:off x="6096000" y="2935672"/>
          <a:ext cx="4331285" cy="219456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Sven</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n-lt"/>
                          <a:ea typeface="+mn-ea"/>
                          <a:cs typeface="+mn-cs"/>
                        </a:rPr>
                        <a:t>½ villa 	</a:t>
                      </a:r>
                      <a:r>
                        <a:rPr lang="sv-SE" sz="1800" b="0" kern="1200" dirty="0">
                          <a:solidFill>
                            <a:schemeClr val="tx1"/>
                          </a:solidFill>
                          <a:latin typeface="+mj-lt"/>
                          <a:ea typeface="+mn-ea"/>
                          <a:cs typeface="+mn-cs"/>
                        </a:rPr>
                        <a:t>1 500 000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sz="1800" b="0" kern="1200" dirty="0">
                          <a:solidFill>
                            <a:schemeClr val="tx1"/>
                          </a:solidFill>
                          <a:latin typeface="+mn-lt"/>
                          <a:ea typeface="+mn-ea"/>
                          <a:cs typeface="+mn-cs"/>
                        </a:rPr>
                        <a:t>Bil	</a:t>
                      </a:r>
                      <a:r>
                        <a:rPr lang="sv-SE" sz="1800" b="0" kern="1200" dirty="0">
                          <a:solidFill>
                            <a:schemeClr val="tx1"/>
                          </a:solidFill>
                          <a:latin typeface="+mj-lt"/>
                          <a:ea typeface="+mn-ea"/>
                          <a:cs typeface="+mn-cs"/>
                        </a:rPr>
                        <a:t>200 000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sz="1800" b="1" kern="1200" dirty="0">
                          <a:solidFill>
                            <a:schemeClr val="tx1"/>
                          </a:solidFill>
                          <a:latin typeface="+mj-lt"/>
                          <a:ea typeface="+mn-ea"/>
                          <a:cs typeface="+mn-cs"/>
                        </a:rPr>
                        <a:t>Summa</a:t>
                      </a:r>
                      <a:r>
                        <a:rPr lang="sv-SE" sz="1800" b="0" kern="1200" dirty="0">
                          <a:solidFill>
                            <a:schemeClr val="tx1"/>
                          </a:solidFill>
                          <a:latin typeface="+mj-lt"/>
                          <a:ea typeface="+mn-ea"/>
                          <a:cs typeface="+mn-cs"/>
                        </a:rPr>
                        <a:t>	1 700 000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j-lt"/>
                          <a:ea typeface="+mn-ea"/>
                          <a:cs typeface="+mn-cs"/>
                        </a:rPr>
                        <a:t>Skuld	- 2</a:t>
                      </a:r>
                      <a:r>
                        <a:rPr lang="sv-SE" sz="1800" b="0" kern="1200" baseline="0" dirty="0">
                          <a:solidFill>
                            <a:schemeClr val="tx1"/>
                          </a:solidFill>
                          <a:latin typeface="+mj-lt"/>
                          <a:ea typeface="+mn-ea"/>
                          <a:cs typeface="+mn-cs"/>
                        </a:rPr>
                        <a:t> 0</a:t>
                      </a:r>
                      <a:r>
                        <a:rPr lang="sv-SE" sz="1800" b="0" kern="1200" dirty="0">
                          <a:solidFill>
                            <a:schemeClr val="tx1"/>
                          </a:solidFill>
                          <a:latin typeface="+mj-lt"/>
                          <a:ea typeface="+mn-ea"/>
                          <a:cs typeface="+mn-cs"/>
                        </a:rPr>
                        <a:t>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1" kern="1200" dirty="0">
                          <a:solidFill>
                            <a:schemeClr val="tx1"/>
                          </a:solidFill>
                          <a:latin typeface="+mn-lt"/>
                          <a:ea typeface="+mn-ea"/>
                          <a:cs typeface="+mn-cs"/>
                        </a:rPr>
                        <a:t>Netto</a:t>
                      </a:r>
                      <a:r>
                        <a:rPr lang="sv-SE" sz="1800" b="0" kern="1200" dirty="0">
                          <a:solidFill>
                            <a:schemeClr val="tx1"/>
                          </a:solidFill>
                          <a:latin typeface="+mn-lt"/>
                          <a:ea typeface="+mn-ea"/>
                          <a:cs typeface="+mn-cs"/>
                        </a:rPr>
                        <a:t>	</a:t>
                      </a:r>
                      <a:r>
                        <a:rPr lang="sv-SE" sz="1800" b="0" kern="1200" dirty="0">
                          <a:solidFill>
                            <a:schemeClr val="tx1"/>
                          </a:solidFill>
                          <a:latin typeface="+mj-lt"/>
                          <a:ea typeface="+mn-ea"/>
                          <a:cs typeface="+mn-cs"/>
                        </a:rPr>
                        <a:t>- 300 000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17" name="textruta 16">
            <a:extLst>
              <a:ext uri="{FF2B5EF4-FFF2-40B4-BE49-F238E27FC236}">
                <a16:creationId xmlns:a16="http://schemas.microsoft.com/office/drawing/2014/main" id="{485FA401-A141-43E5-8783-0F98FC8E5D96}"/>
              </a:ext>
            </a:extLst>
          </p:cNvPr>
          <p:cNvSpPr txBox="1"/>
          <p:nvPr/>
        </p:nvSpPr>
        <p:spPr>
          <a:xfrm>
            <a:off x="8239835" y="5328159"/>
            <a:ext cx="2398295" cy="369332"/>
          </a:xfrm>
          <a:prstGeom prst="rect">
            <a:avLst/>
          </a:prstGeom>
          <a:noFill/>
        </p:spPr>
        <p:txBody>
          <a:bodyPr wrap="square" rtlCol="0">
            <a:spAutoFit/>
          </a:bodyPr>
          <a:lstStyle/>
          <a:p>
            <a:r>
              <a:rPr lang="sv-SE" dirty="0"/>
              <a:t>(0 kronor till bodelning)</a:t>
            </a:r>
          </a:p>
        </p:txBody>
      </p:sp>
      <p:sp>
        <p:nvSpPr>
          <p:cNvPr id="3" name="Platshållare för innehåll 2">
            <a:extLst>
              <a:ext uri="{FF2B5EF4-FFF2-40B4-BE49-F238E27FC236}">
                <a16:creationId xmlns:a16="http://schemas.microsoft.com/office/drawing/2014/main" id="{AEBBC03F-D25B-99DB-54E6-87BAB2525E8E}"/>
              </a:ext>
            </a:extLst>
          </p:cNvPr>
          <p:cNvSpPr txBox="1">
            <a:spLocks/>
          </p:cNvSpPr>
          <p:nvPr/>
        </p:nvSpPr>
        <p:spPr>
          <a:xfrm>
            <a:off x="601438" y="1285003"/>
            <a:ext cx="7165024" cy="15413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a:t>Skuldtäckning – men bara till noll kronor.</a:t>
            </a:r>
          </a:p>
          <a:p>
            <a:pPr marL="0" indent="0">
              <a:buNone/>
            </a:pPr>
            <a:br>
              <a:rPr lang="sv-SE" sz="2000" b="1" dirty="0"/>
            </a:br>
            <a:r>
              <a:rPr lang="sv-SE" sz="2000" b="1" dirty="0"/>
              <a:t>Att fördela: </a:t>
            </a:r>
            <a:r>
              <a:rPr lang="sv-SE" sz="2000" dirty="0"/>
              <a:t>600 000 kronor från Anna, 0 kronor från Sven.</a:t>
            </a:r>
          </a:p>
          <a:p>
            <a:pPr marL="0" indent="0">
              <a:buNone/>
            </a:pPr>
            <a:r>
              <a:rPr lang="sv-SE" sz="2000" b="1" dirty="0"/>
              <a:t>Anna får i bodelningen ge 300 000 kronor till Sven.</a:t>
            </a:r>
          </a:p>
          <a:p>
            <a:pPr marL="0" indent="0">
              <a:buNone/>
            </a:pPr>
            <a:endParaRPr lang="sv-SE" b="1" dirty="0"/>
          </a:p>
        </p:txBody>
      </p:sp>
    </p:spTree>
    <p:extLst>
      <p:ext uri="{BB962C8B-B14F-4D97-AF65-F5344CB8AC3E}">
        <p14:creationId xmlns:p14="http://schemas.microsoft.com/office/powerpoint/2010/main" val="67999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SAMBOLAGEN ÄR LURIG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251455"/>
            <a:ext cx="5118100" cy="4351338"/>
          </a:xfrm>
        </p:spPr>
        <p:txBody>
          <a:bodyPr>
            <a:normAutofit/>
          </a:bodyPr>
          <a:lstStyle/>
          <a:p>
            <a:pPr>
              <a:tabLst>
                <a:tab pos="214313" algn="l"/>
              </a:tabLst>
            </a:pPr>
            <a:r>
              <a:rPr lang="sv-SE" dirty="0">
                <a:ea typeface="Arial" charset="0"/>
                <a:cs typeface="Arial" charset="0"/>
              </a:rPr>
              <a:t>Gemensam bostad</a:t>
            </a:r>
          </a:p>
          <a:p>
            <a:pPr>
              <a:tabLst>
                <a:tab pos="214313" algn="l"/>
              </a:tabLst>
            </a:pPr>
            <a:r>
              <a:rPr lang="sv-SE" dirty="0">
                <a:ea typeface="Arial" charset="0"/>
                <a:cs typeface="Arial" charset="0"/>
              </a:rPr>
              <a:t>Gemensamt bohag</a:t>
            </a:r>
          </a:p>
          <a:p>
            <a:pPr>
              <a:tabLst>
                <a:tab pos="214313" algn="l"/>
              </a:tabLst>
            </a:pPr>
            <a:r>
              <a:rPr lang="sv-SE" dirty="0">
                <a:ea typeface="Arial" charset="0"/>
                <a:cs typeface="Arial" charset="0"/>
              </a:rPr>
              <a:t>Anskaffat för gemensamt behov</a:t>
            </a:r>
          </a:p>
          <a:p>
            <a:pPr>
              <a:tabLst>
                <a:tab pos="214313" algn="l"/>
              </a:tabLst>
            </a:pPr>
            <a:r>
              <a:rPr lang="sv-SE" dirty="0">
                <a:ea typeface="Arial" charset="0"/>
                <a:cs typeface="Arial" charset="0"/>
              </a:rPr>
              <a:t>Ingen arvsrätt</a:t>
            </a:r>
          </a:p>
          <a:p>
            <a:pPr>
              <a:tabLst>
                <a:tab pos="214313" algn="l"/>
              </a:tabLst>
            </a:pPr>
            <a:r>
              <a:rPr lang="sv-SE" dirty="0">
                <a:ea typeface="Arial" charset="0"/>
                <a:cs typeface="Arial" charset="0"/>
              </a:rPr>
              <a:t>Bodelning</a:t>
            </a:r>
          </a:p>
          <a:p>
            <a:pPr>
              <a:tabLst>
                <a:tab pos="214313" algn="l"/>
              </a:tabLst>
            </a:pPr>
            <a:r>
              <a:rPr lang="sv-SE" dirty="0">
                <a:ea typeface="Arial" charset="0"/>
                <a:cs typeface="Arial" charset="0"/>
              </a:rPr>
              <a:t>Basbeloppsregeln</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403812"/>
            <a:ext cx="1135370" cy="257369"/>
          </a:xfrm>
        </p:spPr>
        <p:txBody>
          <a:bodyPr wrap="none">
            <a:spAutoFit/>
          </a:bodyPr>
          <a:lstStyle/>
          <a:p>
            <a:r>
              <a:rPr lang="sv-SE" dirty="0"/>
              <a:t>FAMILJENS JURIDIK</a:t>
            </a:r>
          </a:p>
        </p:txBody>
      </p:sp>
      <p:pic>
        <p:nvPicPr>
          <p:cNvPr id="9" name="Platshållare för bild 8">
            <a:extLst>
              <a:ext uri="{FF2B5EF4-FFF2-40B4-BE49-F238E27FC236}">
                <a16:creationId xmlns:a16="http://schemas.microsoft.com/office/drawing/2014/main" id="{EEED2666-D803-4F69-B02F-5ED708EB19FB}"/>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t="-110"/>
          <a:stretch/>
        </p:blipFill>
        <p:spPr>
          <a:xfrm>
            <a:off x="6445250" y="620196"/>
            <a:ext cx="5075025" cy="5283200"/>
          </a:xfrm>
        </p:spPr>
      </p:pic>
    </p:spTree>
    <p:extLst>
      <p:ext uri="{BB962C8B-B14F-4D97-AF65-F5344CB8AC3E}">
        <p14:creationId xmlns:p14="http://schemas.microsoft.com/office/powerpoint/2010/main" val="27298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529012"/>
          </a:xfrm>
        </p:spPr>
        <p:txBody>
          <a:bodyPr/>
          <a:lstStyle/>
          <a:p>
            <a:r>
              <a:rPr lang="sv-SE" dirty="0"/>
              <a:t>LURIGT ATT SKILJA PÅ GIFTORÄTT OCH ARV</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731060"/>
            <a:ext cx="5503309" cy="4351338"/>
          </a:xfrm>
        </p:spPr>
        <p:txBody>
          <a:bodyPr>
            <a:normAutofit/>
          </a:bodyPr>
          <a:lstStyle/>
          <a:p>
            <a:r>
              <a:rPr lang="sv-SE" dirty="0">
                <a:latin typeface="Calibri" panose="020F0502020204030204" pitchFamily="34" charset="0"/>
              </a:rPr>
              <a:t>Makars egendomsförhållanden, det vill säga GIFTORÄTTEN, som regleras i Äktenskapsbalken.</a:t>
            </a:r>
          </a:p>
          <a:p>
            <a:r>
              <a:rPr lang="sv-SE" dirty="0">
                <a:latin typeface="Calibri" panose="020F0502020204030204" pitchFamily="34" charset="0"/>
              </a:rPr>
              <a:t>Makars ARV – som regleras i Ärvdabalken.</a:t>
            </a:r>
          </a:p>
          <a:p>
            <a:pPr marL="0" indent="0">
              <a:buNone/>
            </a:pPr>
            <a:br>
              <a:rPr lang="sv-SE" b="1" dirty="0">
                <a:latin typeface="Calibri" panose="020F0502020204030204" pitchFamily="34" charset="0"/>
              </a:rPr>
            </a:br>
            <a:r>
              <a:rPr lang="sv-SE" b="1" dirty="0">
                <a:latin typeface="Calibri" panose="020F0502020204030204" pitchFamily="34" charset="0"/>
              </a:rPr>
              <a:t>När en make avlider så får man tänka i två steg: först ”lösa ut” giftorätten, sedan eventuellt arv.</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139492" cy="257369"/>
          </a:xfrm>
        </p:spPr>
        <p:txBody>
          <a:bodyPr wrap="none">
            <a:spAutoFit/>
          </a:bodyPr>
          <a:lstStyle/>
          <a:p>
            <a:r>
              <a:rPr lang="sv-SE" dirty="0"/>
              <a:t>FAMILJENS JURIDIK</a:t>
            </a:r>
          </a:p>
        </p:txBody>
      </p:sp>
      <p:pic>
        <p:nvPicPr>
          <p:cNvPr id="9" name="Platshållare för bild 8" descr="En bild som visar vatten, vattenfarkost, transport, himmel  Automatiskt genererad beskrivning">
            <a:extLst>
              <a:ext uri="{FF2B5EF4-FFF2-40B4-BE49-F238E27FC236}">
                <a16:creationId xmlns:a16="http://schemas.microsoft.com/office/drawing/2014/main" id="{4EADAF03-C883-4B22-85F2-753C698A490B}"/>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02244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BODELNING OCH ARV I KÄRNFAMILJEN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85460"/>
            <a:ext cx="1135370" cy="257369"/>
          </a:xfrm>
        </p:spPr>
        <p:txBody>
          <a:bodyPr wrap="none">
            <a:spAutoFit/>
          </a:bodyPr>
          <a:lstStyle/>
          <a:p>
            <a:r>
              <a:rPr lang="sv-SE" dirty="0"/>
              <a:t>FAMILJENS JURIDIK</a:t>
            </a:r>
          </a:p>
        </p:txBody>
      </p:sp>
      <p:sp>
        <p:nvSpPr>
          <p:cNvPr id="7" name="textruta 6">
            <a:extLst>
              <a:ext uri="{FF2B5EF4-FFF2-40B4-BE49-F238E27FC236}">
                <a16:creationId xmlns:a16="http://schemas.microsoft.com/office/drawing/2014/main" id="{32C5CCFF-90DD-4679-9C30-DC6D5A4FEBC5}"/>
              </a:ext>
            </a:extLst>
          </p:cNvPr>
          <p:cNvSpPr txBox="1"/>
          <p:nvPr/>
        </p:nvSpPr>
        <p:spPr>
          <a:xfrm>
            <a:off x="640688" y="1391129"/>
            <a:ext cx="6096000" cy="3170099"/>
          </a:xfrm>
          <a:prstGeom prst="rect">
            <a:avLst/>
          </a:prstGeom>
          <a:noFill/>
        </p:spPr>
        <p:txBody>
          <a:bodyPr wrap="square">
            <a:spAutoFit/>
          </a:bodyPr>
          <a:lstStyle/>
          <a:p>
            <a:r>
              <a:rPr lang="sv-SE" sz="2000" dirty="0">
                <a:ea typeface="Arial" charset="0"/>
                <a:cs typeface="Arial" charset="0"/>
              </a:rPr>
              <a:t>Gifta paret Anders och Stina har två gemensamma barn. </a:t>
            </a:r>
            <a:br>
              <a:rPr lang="sv-SE" sz="2000" dirty="0">
                <a:ea typeface="Arial" charset="0"/>
                <a:cs typeface="Arial" charset="0"/>
              </a:rPr>
            </a:br>
            <a:r>
              <a:rPr lang="sv-SE" sz="2000" dirty="0">
                <a:ea typeface="Arial" charset="0"/>
                <a:cs typeface="Arial" charset="0"/>
              </a:rPr>
              <a:t>Inga särkullbarn. Inget äktenskapsförord eller testamente. </a:t>
            </a:r>
          </a:p>
          <a:p>
            <a:endParaRPr lang="sv-SE" sz="2000" dirty="0">
              <a:ea typeface="Arial" charset="0"/>
              <a:cs typeface="Arial" charset="0"/>
            </a:endParaRPr>
          </a:p>
          <a:p>
            <a:r>
              <a:rPr lang="sv-SE" sz="2000" dirty="0">
                <a:ea typeface="Arial" charset="0"/>
                <a:cs typeface="Arial" charset="0"/>
              </a:rPr>
              <a:t>Anders avlider.</a:t>
            </a:r>
          </a:p>
          <a:p>
            <a:endParaRPr lang="sv-SE" sz="2000" dirty="0">
              <a:ea typeface="Arial" charset="0"/>
              <a:cs typeface="Arial" charset="0"/>
            </a:endParaRPr>
          </a:p>
          <a:p>
            <a:r>
              <a:rPr lang="sv-SE" sz="2000" dirty="0">
                <a:ea typeface="Arial" charset="0"/>
                <a:cs typeface="Arial" charset="0"/>
              </a:rPr>
              <a:t>Hela boet värt 2 000 000 kronor.</a:t>
            </a:r>
          </a:p>
          <a:p>
            <a:endParaRPr lang="sv-SE" sz="2000" dirty="0">
              <a:ea typeface="Arial" charset="0"/>
              <a:cs typeface="Arial" charset="0"/>
            </a:endParaRPr>
          </a:p>
          <a:p>
            <a:r>
              <a:rPr lang="sv-SE" sz="2000" b="1" dirty="0">
                <a:ea typeface="Arial" charset="0"/>
                <a:cs typeface="Arial" charset="0"/>
              </a:rPr>
              <a:t>Stina behåller hela boet, hälften</a:t>
            </a:r>
            <a:br>
              <a:rPr lang="sv-SE" sz="2000" b="1" dirty="0">
                <a:ea typeface="Arial" charset="0"/>
                <a:cs typeface="Arial" charset="0"/>
              </a:rPr>
            </a:br>
            <a:r>
              <a:rPr lang="sv-SE" sz="2000" b="1" dirty="0">
                <a:ea typeface="Arial" charset="0"/>
                <a:cs typeface="Arial" charset="0"/>
              </a:rPr>
              <a:t>som bodelningslott och hälften som arv.</a:t>
            </a:r>
          </a:p>
        </p:txBody>
      </p:sp>
      <p:graphicFrame>
        <p:nvGraphicFramePr>
          <p:cNvPr id="12" name="Platshållare för diagram 11">
            <a:extLst>
              <a:ext uri="{FF2B5EF4-FFF2-40B4-BE49-F238E27FC236}">
                <a16:creationId xmlns:a16="http://schemas.microsoft.com/office/drawing/2014/main" id="{09A5E144-C076-4016-92D2-B1BC3F49D31F}"/>
              </a:ext>
            </a:extLst>
          </p:cNvPr>
          <p:cNvGraphicFramePr>
            <a:graphicFrameLocks noGrp="1"/>
          </p:cNvGraphicFramePr>
          <p:nvPr>
            <p:ph type="chart" sz="quarter" idx="10"/>
            <p:extLst>
              <p:ext uri="{D42A27DB-BD31-4B8C-83A1-F6EECF244321}">
                <p14:modId xmlns:p14="http://schemas.microsoft.com/office/powerpoint/2010/main" val="277824737"/>
              </p:ext>
            </p:extLst>
          </p:nvPr>
        </p:nvGraphicFramePr>
        <p:xfrm>
          <a:off x="6209095" y="1734207"/>
          <a:ext cx="4826767" cy="3732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815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MAKAR ÄRVER HELT, DELVIS ELLER INTE ALLS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755952"/>
            <a:ext cx="5118100" cy="2395474"/>
          </a:xfrm>
        </p:spPr>
        <p:txBody>
          <a:bodyPr>
            <a:normAutofit/>
          </a:bodyPr>
          <a:lstStyle/>
          <a:p>
            <a:pPr>
              <a:tabLst>
                <a:tab pos="214313" algn="l"/>
              </a:tabLst>
            </a:pPr>
            <a:r>
              <a:rPr lang="sv-SE" dirty="0">
                <a:ea typeface="Arial" charset="0"/>
                <a:cs typeface="Arial" charset="0"/>
              </a:rPr>
              <a:t>Makes arvsrätt enligt arvsordningen – en specialregel.</a:t>
            </a:r>
          </a:p>
          <a:p>
            <a:pPr>
              <a:tabLst>
                <a:tab pos="214313" algn="l"/>
              </a:tabLst>
            </a:pPr>
            <a:r>
              <a:rPr lang="sv-SE" dirty="0">
                <a:ea typeface="Arial" charset="0"/>
                <a:cs typeface="Arial" charset="0"/>
              </a:rPr>
              <a:t>Make ärver allt – inga barn alls eller bara gemensamma.</a:t>
            </a:r>
          </a:p>
          <a:p>
            <a:pPr>
              <a:tabLst>
                <a:tab pos="214313" algn="l"/>
              </a:tabLst>
            </a:pPr>
            <a:r>
              <a:rPr lang="sv-SE" dirty="0">
                <a:ea typeface="Arial" charset="0"/>
                <a:cs typeface="Arial" charset="0"/>
              </a:rPr>
              <a:t>Make ärver delvis – både gemensamma barn och särkullbarn.</a:t>
            </a:r>
          </a:p>
          <a:p>
            <a:pPr>
              <a:tabLst>
                <a:tab pos="214313" algn="l"/>
              </a:tabLst>
            </a:pPr>
            <a:r>
              <a:rPr lang="sv-SE" dirty="0">
                <a:ea typeface="Arial" charset="0"/>
                <a:cs typeface="Arial" charset="0"/>
              </a:rPr>
              <a:t>Make ärver inte alls – bara särkullbarn.</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404451"/>
            <a:ext cx="1135370" cy="257369"/>
          </a:xfrm>
        </p:spPr>
        <p:txBody>
          <a:bodyPr wrap="none">
            <a:spAutoFit/>
          </a:bodyPr>
          <a:lstStyle/>
          <a:p>
            <a:r>
              <a:rPr lang="sv-SE" dirty="0"/>
              <a:t>FAMILJENS JURIDIK</a:t>
            </a:r>
          </a:p>
        </p:txBody>
      </p:sp>
      <p:pic>
        <p:nvPicPr>
          <p:cNvPr id="10" name="Platshållare för bild 9">
            <a:extLst>
              <a:ext uri="{FF2B5EF4-FFF2-40B4-BE49-F238E27FC236}">
                <a16:creationId xmlns:a16="http://schemas.microsoft.com/office/drawing/2014/main" id="{6CE21F32-8ACC-E60A-8B8C-1E79E7BC7B4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9447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529012"/>
          </a:xfrm>
        </p:spPr>
        <p:txBody>
          <a:bodyPr/>
          <a:lstStyle/>
          <a:p>
            <a:r>
              <a:rPr lang="sv-SE" dirty="0"/>
              <a:t>BRÖSTARVINGAR OCH ARVET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436771"/>
            <a:ext cx="5503309" cy="4351338"/>
          </a:xfrm>
        </p:spPr>
        <p:txBody>
          <a:bodyPr>
            <a:normAutofit/>
          </a:bodyPr>
          <a:lstStyle/>
          <a:p>
            <a:r>
              <a:rPr lang="sv-SE" dirty="0">
                <a:latin typeface="Calibri" panose="020F0502020204030204" pitchFamily="34" charset="0"/>
              </a:rPr>
              <a:t>Arvslott – vad bröstarvingen har rätt att ärva om föräldern INTE har skrivit något testamente.</a:t>
            </a:r>
          </a:p>
          <a:p>
            <a:r>
              <a:rPr lang="sv-SE" dirty="0">
                <a:latin typeface="Calibri" panose="020F0502020204030204" pitchFamily="34" charset="0"/>
              </a:rPr>
              <a:t>Laglott – hälften av arvslotten och vad bröstarvingen har rätt att få även om de 	skulle finnas testamente till förmån för 	någon annan.</a:t>
            </a:r>
          </a:p>
          <a:p>
            <a:r>
              <a:rPr lang="sv-SE" dirty="0">
                <a:latin typeface="Calibri" panose="020F0502020204030204" pitchFamily="34" charset="0"/>
              </a:rPr>
              <a:t>Förskott på arv – får barn en gåva från förälder är den automatiskt förskott på arv om inget annat sägs.</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135370" cy="257369"/>
          </a:xfrm>
        </p:spPr>
        <p:txBody>
          <a:bodyPr wrap="none">
            <a:spAutoFit/>
          </a:bodyPr>
          <a:lstStyle/>
          <a:p>
            <a:r>
              <a:rPr lang="sv-SE" dirty="0"/>
              <a:t>FAMILJENS JURIDIK</a:t>
            </a:r>
          </a:p>
        </p:txBody>
      </p:sp>
      <p:pic>
        <p:nvPicPr>
          <p:cNvPr id="8" name="Platshållare för bild 7" descr="En bild som visar inomhus, person  Automatiskt genererad beskrivning">
            <a:extLst>
              <a:ext uri="{FF2B5EF4-FFF2-40B4-BE49-F238E27FC236}">
                <a16:creationId xmlns:a16="http://schemas.microsoft.com/office/drawing/2014/main" id="{0361531E-6936-4A62-8981-0759D108B9B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3134291"/>
      </p:ext>
    </p:extLst>
  </p:cSld>
  <p:clrMapOvr>
    <a:masterClrMapping/>
  </p:clrMapOvr>
</p:sld>
</file>

<file path=ppt/theme/theme1.xml><?xml version="1.0" encoding="utf-8"?>
<a:theme xmlns:a="http://schemas.openxmlformats.org/drawingml/2006/main" name="familjejuridik">
  <a:themeElements>
    <a:clrScheme name="familjejuridik 1">
      <a:dk1>
        <a:srgbClr val="000000"/>
      </a:dk1>
      <a:lt1>
        <a:srgbClr val="FFFFFF"/>
      </a:lt1>
      <a:dk2>
        <a:srgbClr val="44546A"/>
      </a:dk2>
      <a:lt2>
        <a:srgbClr val="E7E6E6"/>
      </a:lt2>
      <a:accent1>
        <a:srgbClr val="C7170A"/>
      </a:accent1>
      <a:accent2>
        <a:srgbClr val="E27C61"/>
      </a:accent2>
      <a:accent3>
        <a:srgbClr val="A5A5A5"/>
      </a:accent3>
      <a:accent4>
        <a:srgbClr val="DD4E3E"/>
      </a:accent4>
      <a:accent5>
        <a:srgbClr val="B60702"/>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IN0056 PPT_mall_familjejuridik" id="{831298D2-B66E-5F45-AA17-ECDD1DF25D3D}" vid="{FA422EE5-F6AD-714F-8824-2702C5AF82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522a4d-f12f-4888-8028-d80fdde3b7d9}" enabled="1" method="Privileged" siteId="{9a8ff9e3-0e35-4620-a724-e9834dc50b51}" contentBits="0" removed="0"/>
</clbl:labelList>
</file>

<file path=docProps/app.xml><?xml version="1.0" encoding="utf-8"?>
<Properties xmlns="http://schemas.openxmlformats.org/officeDocument/2006/extended-properties" xmlns:vt="http://schemas.openxmlformats.org/officeDocument/2006/docPropsVTypes">
  <Template>FIIN0056 PPT_mall_familjejuridik</Template>
  <TotalTime>4</TotalTime>
  <Words>5033</Words>
  <Application>Microsoft Office PowerPoint</Application>
  <PresentationFormat>Bredbild</PresentationFormat>
  <Paragraphs>298</Paragraphs>
  <Slides>28</Slides>
  <Notes>28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28</vt:i4>
      </vt:variant>
    </vt:vector>
  </HeadingPairs>
  <TitlesOfParts>
    <vt:vector size="33" baseType="lpstr">
      <vt:lpstr>Arial</vt:lpstr>
      <vt:lpstr>Calibri</vt:lpstr>
      <vt:lpstr>Georgia</vt:lpstr>
      <vt:lpstr>Wingdings</vt:lpstr>
      <vt:lpstr>familjejuridik</vt:lpstr>
      <vt:lpstr>FAMILJENS JURIDIK</vt:lpstr>
      <vt:lpstr>GIFT, SAMBO ELLER SÄRBO?</vt:lpstr>
      <vt:lpstr>MER OM ÄKTENSKAP</vt:lpstr>
      <vt:lpstr>BODELNING VID SKILSMÄSSA</vt:lpstr>
      <vt:lpstr>SAMBOLAGEN ÄR LURIG</vt:lpstr>
      <vt:lpstr>LURIGT ATT SKILJA PÅ GIFTORÄTT OCH ARV</vt:lpstr>
      <vt:lpstr>BODELNING OCH ARV I KÄRNFAMILJEN</vt:lpstr>
      <vt:lpstr>MAKAR ÄRVER HELT, DELVIS ELLER INTE ALLS</vt:lpstr>
      <vt:lpstr>BRÖSTARVINGAR OCH ARVET</vt:lpstr>
      <vt:lpstr>UNDANTAGSREGLER FÖR HUR BOET EFTER AVLIDEN MAKE SKA FÖRDELAS</vt:lpstr>
      <vt:lpstr>VEM BEHÖVER TESTAMENTE OCH VEM SKA SKYDDAS – PARTNERN ELLER BARNEN?</vt:lpstr>
      <vt:lpstr>NYHETER INOM FAMILJERÄTTEN</vt:lpstr>
      <vt:lpstr>FAMILJERÄTTSLIGA DOKUMENT  ÄR FÄRSKVARA</vt:lpstr>
      <vt:lpstr>EXTRAMATERIAL</vt:lpstr>
      <vt:lpstr>GIFTORÄTT ÄR INGEN ÄGANDERÄTT</vt:lpstr>
      <vt:lpstr>SÅ BLIR EGENDOM ENSKILD</vt:lpstr>
      <vt:lpstr>ÄKTENSKAPSFÖRORD ÄR ETT AVTAL MELLAN MAKAR</vt:lpstr>
      <vt:lpstr>SÄRSKILD EGENDOM ELLER  PERSONLIG EGENDOM?</vt:lpstr>
      <vt:lpstr>BODELNING OCH ARV NÄR DET FINNS SÄRKULLBARN</vt:lpstr>
      <vt:lpstr>VAD ÄR FRI FÖRFOGANDERÄTT?</vt:lpstr>
      <vt:lpstr>SÅ FÖRDELAS ARVET ENLIGT LAG</vt:lpstr>
      <vt:lpstr>ÄRVA ENSKILD EGENDOM</vt:lpstr>
      <vt:lpstr>BODELNING OCH ARV NÄR DET FINNS SÄRKULLBARN</vt:lpstr>
      <vt:lpstr>ARVETS FÖRDELNING FÖR OGIFTA BARNLÖSA</vt:lpstr>
      <vt:lpstr>ARVETS FÖRDELNING NÄR EN FÖRÄLDER AVLIDIT</vt:lpstr>
      <vt:lpstr>ÄKTENSKAPSBALKEN 12 KAP 2 §</vt:lpstr>
      <vt:lpstr>SÅ BLIR EN BODELNING ENLIGT ÄKTENSKAPSBALKEN 12:2</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FAMILJENS JURIDIK</dc:title>
  <dc:creator>Vanda Brandt</dc:creator>
  <cp:lastModifiedBy>Vanda Brandt</cp:lastModifiedBy>
  <cp:revision>43</cp:revision>
  <dcterms:created xsi:type="dcterms:W3CDTF">2023-02-21T15:12:54Z</dcterms:created>
  <dcterms:modified xsi:type="dcterms:W3CDTF">2024-01-25T12:40:25Z</dcterms:modified>
</cp:coreProperties>
</file>