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81" r:id="rId3"/>
    <p:sldId id="264" r:id="rId4"/>
    <p:sldId id="289" r:id="rId5"/>
    <p:sldId id="295" r:id="rId6"/>
    <p:sldId id="291" r:id="rId7"/>
    <p:sldId id="280" r:id="rId8"/>
    <p:sldId id="294" r:id="rId9"/>
    <p:sldId id="296" r:id="rId10"/>
    <p:sldId id="308" r:id="rId11"/>
    <p:sldId id="284" r:id="rId12"/>
    <p:sldId id="309" r:id="rId13"/>
    <p:sldId id="274" r:id="rId14"/>
    <p:sldId id="298" r:id="rId15"/>
    <p:sldId id="310" r:id="rId16"/>
    <p:sldId id="300" r:id="rId17"/>
    <p:sldId id="272" r:id="rId1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
    <p:restoredTop sz="67098" autoAdjust="0"/>
  </p:normalViewPr>
  <p:slideViewPr>
    <p:cSldViewPr snapToGrid="0" showGuides="1">
      <p:cViewPr varScale="1">
        <p:scale>
          <a:sx n="76" d="100"/>
          <a:sy n="76" d="100"/>
        </p:scale>
        <p:origin x="1740" y="96"/>
      </p:cViewPr>
      <p:guideLst>
        <p:guide orient="horz" pos="2160"/>
        <p:guide pos="3863"/>
      </p:guideLst>
    </p:cSldViewPr>
  </p:slideViewPr>
  <p:notesTextViewPr>
    <p:cViewPr>
      <p:scale>
        <a:sx n="1" d="1"/>
        <a:sy n="1" d="1"/>
      </p:scale>
      <p:origin x="0" y="0"/>
    </p:cViewPr>
  </p:notesTextViewPr>
  <p:notesViewPr>
    <p:cSldViewPr snapToGrid="0">
      <p:cViewPr varScale="1">
        <p:scale>
          <a:sx n="60" d="100"/>
          <a:sy n="60" d="100"/>
        </p:scale>
        <p:origin x="241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2024-01-29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ladinkunskap.kronofogden.se/fordjupning/den-goda-spiral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ladinkunskap.kronofogden.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EI6bpewWX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994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39858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 Dela din kunskap ingår även samtalsverktyget Den goda spiralen som hjälper den</a:t>
            </a:r>
            <a:r>
              <a:rPr lang="sv-SE" sz="1200" b="0" i="0" kern="1200" baseline="0" dirty="0">
                <a:solidFill>
                  <a:schemeClr val="tx1"/>
                </a:solidFill>
                <a:effectLst/>
                <a:latin typeface="+mn-lt"/>
                <a:ea typeface="+mn-ea"/>
                <a:cs typeface="+mn-cs"/>
              </a:rPr>
              <a:t> yrkesverksamma</a:t>
            </a:r>
            <a:r>
              <a:rPr lang="sv-SE" sz="1200" b="0" i="0" kern="1200" dirty="0">
                <a:solidFill>
                  <a:schemeClr val="tx1"/>
                </a:solidFill>
                <a:effectLst/>
                <a:latin typeface="+mn-lt"/>
                <a:ea typeface="+mn-ea"/>
                <a:cs typeface="+mn-cs"/>
              </a:rPr>
              <a:t> att föra stödjande samtal och skapa individuella handlingsplaner tillsammans med personer</a:t>
            </a:r>
            <a:r>
              <a:rPr lang="sv-SE" sz="1200" b="0" i="0" kern="1200" baseline="0" dirty="0">
                <a:solidFill>
                  <a:schemeClr val="tx1"/>
                </a:solidFill>
                <a:effectLst/>
                <a:latin typeface="+mn-lt"/>
                <a:ea typeface="+mn-ea"/>
                <a:cs typeface="+mn-cs"/>
              </a:rPr>
              <a:t> som har eller riskerar att få ekonomiska problem.</a:t>
            </a:r>
            <a:endParaRPr lang="sv-SE" sz="120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Hur går det till?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Verktyget är uppbyggt kring sex skyddsfaktorer som är en viktig grund för den egna ekonomin.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När man valt en eller flera skyddsfaktor som personen</a:t>
            </a:r>
            <a:r>
              <a:rPr lang="sv-SE" sz="1200" b="0" i="0" kern="1200" baseline="0" dirty="0">
                <a:solidFill>
                  <a:schemeClr val="tx1"/>
                </a:solidFill>
                <a:effectLst/>
                <a:latin typeface="+mn-lt"/>
                <a:ea typeface="+mn-ea"/>
                <a:cs typeface="+mn-cs"/>
              </a:rPr>
              <a:t> kan behöva stärka,</a:t>
            </a:r>
            <a:r>
              <a:rPr lang="sv-SE" sz="1200" b="0" i="0" kern="1200" dirty="0">
                <a:solidFill>
                  <a:schemeClr val="tx1"/>
                </a:solidFill>
                <a:effectLst/>
                <a:latin typeface="+mn-lt"/>
                <a:ea typeface="+mn-ea"/>
                <a:cs typeface="+mn-cs"/>
              </a:rPr>
              <a:t> får man förslag på områden och frågeställningar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att prata kring.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Samtalet mynnar sedan ut i en handlingsplan med åtgärder som leder personen i rätt riktning.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Den goda spiralen är ett helt digitalt</a:t>
            </a:r>
            <a:r>
              <a:rPr lang="sv-SE" sz="1200" b="0" i="0" kern="1200" baseline="0" dirty="0">
                <a:solidFill>
                  <a:schemeClr val="tx1"/>
                </a:solidFill>
                <a:effectLst/>
                <a:latin typeface="+mn-lt"/>
                <a:ea typeface="+mn-ea"/>
                <a:cs typeface="+mn-cs"/>
              </a:rPr>
              <a:t> verktyg och h</a:t>
            </a:r>
            <a:r>
              <a:rPr lang="sv-SE" sz="1200" b="0" i="0" kern="1200" dirty="0">
                <a:solidFill>
                  <a:schemeClr val="tx1"/>
                </a:solidFill>
                <a:effectLst/>
                <a:latin typeface="+mn-lt"/>
                <a:ea typeface="+mn-ea"/>
                <a:cs typeface="+mn-cs"/>
              </a:rPr>
              <a:t>a</a:t>
            </a:r>
            <a:r>
              <a:rPr lang="sv-SE" sz="1200" kern="1200" dirty="0">
                <a:solidFill>
                  <a:schemeClr val="tx1"/>
                </a:solidFill>
                <a:effectLst/>
                <a:latin typeface="+mn-lt"/>
                <a:ea typeface="+mn-ea"/>
                <a:cs typeface="+mn-cs"/>
              </a:rPr>
              <a:t>ndlingsplanen kan skrivas ut eller sparas som PDF.</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 sex skyddsfaktorerna</a:t>
            </a:r>
            <a:r>
              <a:rPr lang="sv-SE" sz="1200" b="0" i="0" kern="1200" baseline="0" dirty="0">
                <a:solidFill>
                  <a:schemeClr val="tx1"/>
                </a:solidFill>
                <a:effectLst/>
                <a:latin typeface="+mn-lt"/>
                <a:ea typeface="+mn-ea"/>
                <a:cs typeface="+mn-cs"/>
              </a:rPr>
              <a:t> är: </a:t>
            </a:r>
            <a:r>
              <a:rPr lang="sv-SE" sz="1200" b="0" i="0" kern="1200" dirty="0">
                <a:solidFill>
                  <a:schemeClr val="tx1"/>
                </a:solidFill>
                <a:effectLst/>
                <a:latin typeface="+mn-lt"/>
                <a:ea typeface="+mn-ea"/>
                <a:cs typeface="+mn-cs"/>
              </a:rPr>
              <a:t>kunskap, inställning till pengar, buffert, sociala nätverk, arbete och inkomst samt hälsa.</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Länk till Den goda spiralen: </a:t>
            </a:r>
            <a:r>
              <a:rPr lang="sv-SE" dirty="0">
                <a:hlinkClick r:id="rId3"/>
              </a:rPr>
              <a:t>Den goda spiralen - Dela din kunskap (kronofogden.se)</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9291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05265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9002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Vi fastställer att någon är skyldig att betala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Vi fattar beslut om borgenärens rätt att kräva betalning, begära vräkning eller få rätt till egendom. Det sker inom ramen för den så kallade summariska processen. Det är ett förenklat förfarande där vi, i stället för en domstol, fattar ett beslut, det vill säga ett utslag. Ett utslag är en förutsättning för att en borgenär ska kunna ansöka om vår hjälp med att driva in en skuld eller genomföra en vräkning (verkställighet). Om det uppstår en tvist överlämnar vi ärendet till domstol. 	</a:t>
            </a:r>
          </a:p>
          <a:p>
            <a:endParaRPr lang="sv-SE" dirty="0"/>
          </a:p>
          <a:p>
            <a:r>
              <a:rPr lang="sv-SE" b="1" dirty="0"/>
              <a:t>Vi</a:t>
            </a:r>
            <a:r>
              <a:rPr lang="sv-SE" b="1" baseline="0" dirty="0"/>
              <a:t> utmäter egendom</a:t>
            </a:r>
            <a:br>
              <a:rPr lang="sv-SE" baseline="0" dirty="0"/>
            </a:br>
            <a:r>
              <a:rPr lang="sv-SE" sz="1200" b="0" i="0" u="none" strike="noStrike" kern="1200" baseline="0" dirty="0">
                <a:solidFill>
                  <a:schemeClr val="tx1"/>
                </a:solidFill>
                <a:latin typeface="+mn-lt"/>
                <a:ea typeface="+mn-ea"/>
                <a:cs typeface="+mn-cs"/>
              </a:rPr>
              <a:t>Vi verkställer betalningsanspråk mot privatpersoner och juridiska personer. I det arbetet agerar vi opartiskt och utreder vilka tillgångar gäldenären har. När en tillgång påträffas ska den utmätas och omsättas i pengar. Vi ska beakta gäldenärens rättigheter. Om det visar sig att betalning inte är möjlig ska vi leverera en tillförlitlig utredning till borgenären som visar varför betalning inte var möjlig. 	</a:t>
            </a:r>
          </a:p>
          <a:p>
            <a:endParaRPr lang="sv-SE" dirty="0"/>
          </a:p>
          <a:p>
            <a:r>
              <a:rPr lang="sv-SE" sz="1200" b="1" i="0" u="none" strike="noStrike" kern="1200" baseline="0" dirty="0">
                <a:solidFill>
                  <a:schemeClr val="tx1"/>
                </a:solidFill>
                <a:latin typeface="+mn-lt"/>
                <a:ea typeface="+mn-ea"/>
                <a:cs typeface="+mn-cs"/>
              </a:rPr>
              <a:t>Vi beslutar om skuldsanering  </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Skuldsanering innebär att överskuldsatta helt eller delvis kan befrias från sina skulder. Ett av grundkraven är att den skuldsatta inte under överskådlig tid bedöms kunna betala sina skulder. Vi prövar och beslutar i skuldsaneringsärenden och omprövar beslut om skuldsanering.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utövar tillsyn över konkursförvaltningen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Kronofogden är tillsynsmyndighet i konkurser, vilket betyder att vi utövar tillsyn över konkursförvaltarnas arbete. Konkursförvaltare utses av domstol. Vår roll är att övervaka att konkursförvaltningen sker lagenligt och ändamålsenligt samt att konkurser avvecklas snabbt.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samverkar mot organiserad brottslighet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Det myndighetsgemensamma arbetet mot organiserad brottslighet inleddes 2009. I det samverkar vi med Polisen, Säkerhetspolisen, Åklagarmyndigheten, Ekobrottsmyndigheten, Skatteverket, Kriminalvården, Kustbevakningen, Tullverket, Försäkringskassan, Migrationsverket och Arbetsförmedlingen. </a:t>
            </a:r>
          </a:p>
          <a:p>
            <a:r>
              <a:rPr lang="sv-SE" sz="1200" b="0" i="0" u="none" strike="noStrike" kern="1200" baseline="0" dirty="0">
                <a:solidFill>
                  <a:schemeClr val="tx1"/>
                </a:solidFill>
                <a:latin typeface="+mn-lt"/>
                <a:ea typeface="+mn-ea"/>
                <a:cs typeface="+mn-cs"/>
              </a:rPr>
              <a:t>Kronofogden medverkar i myndighetsgemensamma insatser på strategiskt viktiga platser, så kallade hot </a:t>
            </a:r>
            <a:r>
              <a:rPr lang="sv-SE" sz="1200" b="0" i="0" u="none" strike="noStrike" kern="1200" baseline="0" dirty="0" err="1">
                <a:solidFill>
                  <a:schemeClr val="tx1"/>
                </a:solidFill>
                <a:latin typeface="+mn-lt"/>
                <a:ea typeface="+mn-ea"/>
                <a:cs typeface="+mn-cs"/>
              </a:rPr>
              <a:t>spots</a:t>
            </a:r>
            <a:r>
              <a:rPr lang="sv-SE" sz="1200" b="0" i="0" u="none" strike="noStrike" kern="1200" baseline="0" dirty="0">
                <a:solidFill>
                  <a:schemeClr val="tx1"/>
                </a:solidFill>
                <a:latin typeface="+mn-lt"/>
                <a:ea typeface="+mn-ea"/>
                <a:cs typeface="+mn-cs"/>
              </a:rPr>
              <a:t>. Till exempel flygplatser, hamnar och i särskilt utsatta områden. Där utmäter vi värdefulla tillgångar hos skuldsatta personer, såsom fordon, smycken och kontanter. Utmätningen av tillgångar medför att så kallade livsstilskriminella får svårare att finansiera sin livsstil. Tillgångsutmätning begränsar också möjligheten att investera i nya brottsupplägg. Vi bedriver också en jourverksamhet där Polisen och andra myndigheter har möjlighet att nå oss dygnet runt, året runt för att snabbt kunna säkra tillgångar hos personer med koppling till organiserad brottslighet.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ger råd och stöd så att man själv kan lösa sin situation</a:t>
            </a:r>
          </a:p>
          <a:p>
            <a:r>
              <a:rPr lang="sv-SE" sz="1200" b="0" i="0" u="none" strike="noStrike" kern="1200" baseline="0" dirty="0">
                <a:solidFill>
                  <a:schemeClr val="tx1"/>
                </a:solidFill>
                <a:latin typeface="+mn-lt"/>
                <a:ea typeface="+mn-ea"/>
                <a:cs typeface="+mn-cs"/>
              </a:rPr>
              <a:t>Det ingår i vårt uppdrag att motverka överskuldsättning. Det arbetet ska genomsyra hela vår verksamhet. Genom att ta reda på mer om våra kunders förutsättningar och behov, tydligare styra med mål som pekar mot färre kunder och genom att involvera chefer och medarbetare, tar vi nästa steg i vårt förebyggande arbete.</a:t>
            </a:r>
          </a:p>
          <a:p>
            <a:endParaRPr lang="sv-SE" dirty="0"/>
          </a:p>
          <a:p>
            <a:r>
              <a:rPr lang="sv-SE" dirty="0"/>
              <a:t>Vi hjälper även till vid tvister om till exempel mark, föremål och andra tillgångar och rättigheter. Det kallas för handräckning. Det kan till exempel vara en hyresgäst som inte betalat hyran och som ska vräkas, en markägare som stängt av en väg, trots att även andra har rätt att använda den eller en före detta partner som inte lämnat tillbaka saker efter en skilsmässa. </a:t>
            </a:r>
          </a:p>
          <a:p>
            <a:endParaRPr lang="sv-SE" dirty="0"/>
          </a:p>
          <a:p>
            <a:r>
              <a:rPr lang="sv-SE" b="1" dirty="0"/>
              <a:t>Det finns också uppgifter som vi inte har: </a:t>
            </a:r>
          </a:p>
          <a:p>
            <a:r>
              <a:rPr lang="sv-SE" dirty="0"/>
              <a:t>Det är inte vi utan kreditupplysningsföretagen som registrerar betalningsanmärkningar – en uppgift om att en person eller ett företag inte har betalat sina skulder i tid. En betalningsanmärkning kan göra det svårare att få lån eller ett hyreskontrakt. Vill du veta mer, besök Datainspektionens webbplats.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79487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309497"/>
          </a:xfrm>
        </p:spPr>
        <p:txBody>
          <a:bodyPr/>
          <a:lstStyle/>
          <a:p>
            <a:pPr>
              <a:buClr>
                <a:srgbClr val="8B254F"/>
              </a:buClr>
              <a:buFont typeface="Arial" pitchFamily="34" charset="0"/>
              <a:buNone/>
              <a:defRPr/>
            </a:pPr>
            <a:r>
              <a:rPr lang="sv-SE" dirty="0"/>
              <a:t>Här kan du läsa mer om vilka kostnader som uppstår </a:t>
            </a:r>
          </a:p>
          <a:p>
            <a:pPr marL="165466" indent="-165466">
              <a:buClr>
                <a:srgbClr val="8B254F"/>
              </a:buClr>
              <a:buFont typeface="Arial" pitchFamily="34" charset="0"/>
              <a:buChar char="•"/>
              <a:defRPr/>
            </a:pPr>
            <a:endParaRPr lang="sv-SE" dirty="0"/>
          </a:p>
          <a:p>
            <a:pPr marL="165466" indent="-165466">
              <a:buClr>
                <a:srgbClr val="8B254F"/>
              </a:buClr>
              <a:buFont typeface="Arial" pitchFamily="34" charset="0"/>
              <a:buChar char="•"/>
              <a:defRPr/>
            </a:pPr>
            <a:r>
              <a:rPr lang="sv-SE" dirty="0"/>
              <a:t>Det ursprungliga beloppet i detta exempel är 350 kronor</a:t>
            </a:r>
          </a:p>
          <a:p>
            <a:pPr marL="165466" indent="-165466">
              <a:buClr>
                <a:srgbClr val="8B254F"/>
              </a:buClr>
              <a:buFont typeface="Arial" pitchFamily="34" charset="0"/>
              <a:buChar char="•"/>
              <a:defRPr/>
            </a:pPr>
            <a:r>
              <a:rPr lang="sv-SE" dirty="0"/>
              <a:t>Om fordringsägaren inte får betalt kan de vända sig till ett inkassobolag som skickar ut ett inkassokrav </a:t>
            </a:r>
          </a:p>
          <a:p>
            <a:pPr marL="165466" indent="-165466">
              <a:buClr>
                <a:srgbClr val="8B254F"/>
              </a:buClr>
              <a:buFont typeface="Arial" pitchFamily="34" charset="0"/>
              <a:buChar char="•"/>
              <a:defRPr/>
            </a:pPr>
            <a:r>
              <a:rPr lang="sv-SE" dirty="0"/>
              <a:t>Ombudskostnader är kostnader för inkassobolagets hantering </a:t>
            </a:r>
          </a:p>
          <a:p>
            <a:pPr>
              <a:defRPr/>
            </a:pPr>
            <a:r>
              <a:rPr lang="sv-SE" b="0" dirty="0"/>
              <a:t>Inkassokostnader är de kostnader som man får ta ut för sitt arbete med att driva in en obetald skuld.</a:t>
            </a:r>
            <a:r>
              <a:rPr lang="sv-SE" b="0" baseline="0" dirty="0"/>
              <a:t> </a:t>
            </a:r>
            <a:r>
              <a:rPr lang="sv-SE" dirty="0"/>
              <a:t>Kostnaderna är inte en avgift till Kronofogden men om du vill ha ersättning för dem kommer de ingå i den totala skulden.</a:t>
            </a:r>
            <a:r>
              <a:rPr lang="sv-SE" baseline="0" dirty="0"/>
              <a:t> </a:t>
            </a:r>
            <a:r>
              <a:rPr lang="sv-SE" dirty="0"/>
              <a:t>Vilka kostnader du får kräva ersättning för finns reglerat i lagen (1981:739) om ersättning för </a:t>
            </a:r>
            <a:r>
              <a:rPr lang="sv-SE" i="1" dirty="0"/>
              <a:t>inkassokostnader</a:t>
            </a:r>
            <a:r>
              <a:rPr lang="sv-SE" dirty="0"/>
              <a:t>. </a:t>
            </a:r>
          </a:p>
          <a:p>
            <a:pPr marL="165466" indent="-165466">
              <a:buFont typeface="Arial" panose="020B0604020202020204" pitchFamily="34" charset="0"/>
              <a:buChar char="•"/>
              <a:defRPr/>
            </a:pPr>
            <a:r>
              <a:rPr lang="sv-SE" dirty="0"/>
              <a:t>60 kronor för en betalningspåminnelse. </a:t>
            </a:r>
          </a:p>
          <a:p>
            <a:pPr marL="165466" indent="-165466">
              <a:buFont typeface="Arial" panose="020B0604020202020204" pitchFamily="34" charset="0"/>
              <a:buChar char="•"/>
              <a:defRPr/>
            </a:pPr>
            <a:r>
              <a:rPr lang="sv-SE" dirty="0"/>
              <a:t>180 kronor för ett inkassokrav</a:t>
            </a:r>
          </a:p>
          <a:p>
            <a:pPr marL="165466" indent="-165466">
              <a:buClr>
                <a:srgbClr val="8B254F"/>
              </a:buClr>
              <a:buFont typeface="Arial" pitchFamily="34" charset="0"/>
              <a:buChar char="•"/>
              <a:defRPr/>
            </a:pPr>
            <a:r>
              <a:rPr lang="sv-SE" dirty="0"/>
              <a:t>Om beloppet inte betalas till inkassobolaget kan de ansöka om ett betalningsföreläggande hos Kronofogden. Kostnaden för denna ansökan läggs till. </a:t>
            </a:r>
            <a:endParaRPr lang="sv-SE" b="0" dirty="0"/>
          </a:p>
          <a:p>
            <a:pPr marL="165466" indent="-165466">
              <a:buClr>
                <a:srgbClr val="8B254F"/>
              </a:buClr>
              <a:buFont typeface="Arial" pitchFamily="34" charset="0"/>
              <a:buChar char="•"/>
              <a:defRPr/>
            </a:pPr>
            <a:r>
              <a:rPr lang="sv-SE" dirty="0"/>
              <a:t>Om beloppet och avgifterna inte betalas kan inkassobolaget begära verkställighet hos Kronofogden, det vill säga begära hjälp med att få betalt. Kostnaden för detta är 600 kronor.</a:t>
            </a:r>
          </a:p>
          <a:p>
            <a:pPr>
              <a:defRPr/>
            </a:pPr>
            <a:endParaRPr lang="sv-SE" b="1" dirty="0"/>
          </a:p>
          <a:p>
            <a:pPr>
              <a:defRPr/>
            </a:pPr>
            <a:r>
              <a:rPr lang="sv-SE" b="0" dirty="0"/>
              <a:t>Ovanstående kostnader avser 2024.</a:t>
            </a:r>
          </a:p>
          <a:p>
            <a:pPr>
              <a:defRPr/>
            </a:pPr>
            <a:endParaRPr lang="sv-SE" dirty="0"/>
          </a:p>
          <a:p>
            <a:pPr marL="165466" indent="-165466">
              <a:buFont typeface="Arial" panose="020B0604020202020204" pitchFamily="34" charset="0"/>
              <a:buChar char="•"/>
              <a:defRPr/>
            </a:pPr>
            <a:endParaRPr lang="sv-SE" altLang="sv-SE" b="1" dirty="0"/>
          </a:p>
          <a:p>
            <a:pPr>
              <a:buClr>
                <a:srgbClr val="8B254F"/>
              </a:buClr>
              <a:buFont typeface="Arial" pitchFamily="34" charset="0"/>
              <a:buNone/>
              <a:defRPr/>
            </a:pPr>
            <a:r>
              <a:rPr lang="sv-SE" altLang="sv-SE" b="0" dirty="0"/>
              <a:t>Kom ihåg: </a:t>
            </a:r>
            <a:r>
              <a:rPr lang="sv-SE" b="0" dirty="0"/>
              <a:t>Om man inte kan betala en skuld är det viktigt att ta kontakt med den man har skulden till för att försöka få en uppgörelse.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54609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90"/>
          </a:xfrm>
        </p:spPr>
        <p:txBody>
          <a:bodyPr/>
          <a:lstStyle/>
          <a:p>
            <a:r>
              <a:rPr lang="sv-SE" dirty="0"/>
              <a:t>Kronofogden arbetar inte bara med indrivning. Kronofogden har även ett uppdrag att hjälpa till med handräckning.</a:t>
            </a:r>
          </a:p>
          <a:p>
            <a:endParaRPr lang="sv-SE" dirty="0"/>
          </a:p>
          <a:p>
            <a:r>
              <a:rPr lang="sv-SE" dirty="0"/>
              <a:t>Det finns två former av handräckning; vanlig och särskild handräckning. Den vanligaste handräckningen är vräkning. En hyresgäst kan blir vräkt om hyran inte betalas i tid, om lägenheten olovligt hyrs ut i andra hand. Även återkommande och allvarligt störande beteende kan resultera i avhysning. Det är hyresvärden som  säger upp ett hyreskontrakt och ansöker om att få en vräkning genomförd. Det är Kronofogden som genomför vräkningen.  </a:t>
            </a:r>
          </a:p>
          <a:p>
            <a:endParaRPr lang="sv-SE" dirty="0"/>
          </a:p>
          <a:p>
            <a:r>
              <a:rPr lang="sv-SE" b="0" dirty="0">
                <a:effectLst/>
              </a:rPr>
              <a:t>Kronofogden arbetar även med vräkningsförebyggande åtgärder. Tillsammans med andra aktörer, till exempel hyresvärdar och socialtjänst arbetar vi aktivt för att fler ska kunna bo kvar och undvika vräkning. </a:t>
            </a:r>
            <a:r>
              <a:rPr lang="sv-SE" dirty="0">
                <a:effectLst/>
              </a:rPr>
              <a:t>En tidig dialog mellan hyresvärd, socialtjänst och den berörda familjen ger tydlig effekt. </a:t>
            </a:r>
            <a:r>
              <a:rPr lang="sv-SE" b="0" dirty="0">
                <a:effectLst/>
              </a:rPr>
              <a:t>Alla tjänar på att familjen kan bo kvar. </a:t>
            </a:r>
            <a:r>
              <a:rPr lang="sv-SE" dirty="0">
                <a:effectLst/>
              </a:rPr>
              <a:t>Att undvika vräkningar av barnfamiljer är bra för familjen, hyresvärden och samhället. Familjen undviker psykisk påfrestning som påverkar barnen, hyresvärden får sin hyra betald och dessutom innebär det minskade kostnader för samhället.</a:t>
            </a:r>
            <a:r>
              <a:rPr lang="sv-SE" baseline="0" dirty="0">
                <a:effectLst/>
              </a:rPr>
              <a:t> </a:t>
            </a:r>
            <a:r>
              <a:rPr lang="sv-SE" b="0" dirty="0">
                <a:effectLst/>
              </a:rPr>
              <a:t>Även om vi arbetar förebyggande, så är vår roll att vara opartisk. </a:t>
            </a:r>
            <a:r>
              <a:rPr lang="sv-SE" dirty="0">
                <a:effectLst/>
              </a:rPr>
              <a:t>Vi tar också hänsyn till hyresvärden som inte får betalt – även när det gäller barnfamiljer.</a:t>
            </a:r>
            <a:r>
              <a:rPr lang="sv-SE" baseline="0" dirty="0">
                <a:effectLst/>
              </a:rPr>
              <a:t> </a:t>
            </a:r>
            <a:r>
              <a:rPr lang="sv-SE" b="0" dirty="0">
                <a:effectLst/>
              </a:rPr>
              <a:t>Enligt Barnkonventionen ska vi se till barnets bästa. </a:t>
            </a:r>
            <a:r>
              <a:rPr lang="sv-SE" dirty="0">
                <a:effectLst/>
              </a:rPr>
              <a:t>Tillsammans med underrättelsen om vräkning skickar vi med ett informationsmaterial till föräldrar med barn som berörs. Att behöva lämna sitt hem är påfrestande för hela familjen. Många gånger har barnen frågor som de behöver hjälp att få svar på. Som förälder känner man sina barn bäst och vet hur man kan hjälpa dem. Även om man inte har alla svar kan det räcka att de får prata om sin oro.</a:t>
            </a:r>
            <a:endParaRPr lang="sv-SE" dirty="0"/>
          </a:p>
          <a:p>
            <a:endParaRPr lang="sv-SE" dirty="0"/>
          </a:p>
          <a:p>
            <a:r>
              <a:rPr lang="sv-SE" dirty="0"/>
              <a:t>Det finns även möjlighet att begära särskild handräckning: Det kan användas när någon ska ha tillbaka dina ägodelar, till exempel från en tidigare bostad. Sakerna kanske har blivit kvar i bostaden efter en separation och den som bor kvar inte lämnar ut ägodelarna frivilligt. Den som ska ha ut sakerna gör en "ansökan om särskild handräckning" till Kronofogden. Om det är aktuellt med en särskild handräckning så ska man kontakta Kronofogdens kundtjänst för att få rätt hjälp. Telefonnummer till Kronofogden är 0771-73 73 00.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11609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arbetar ständigt med uppdateringar</a:t>
            </a:r>
            <a:r>
              <a:rPr lang="sv-SE" sz="1200" baseline="0" dirty="0"/>
              <a:t> på vår externwebb.  </a:t>
            </a:r>
            <a:r>
              <a:rPr lang="sv-SE" altLang="sv-SE" dirty="0">
                <a:ea typeface="Georgia" pitchFamily="18" charset="0"/>
                <a:cs typeface="Georgia" pitchFamily="18" charset="0"/>
              </a:rPr>
              <a:t>Under rubriken ”Förebygg ekonomiska problem” finns olika råd och tips. Här hittar du bland annat Kronofogdens webbutbildning Dela din kunskap där samtalsverktyget ”Den goda spiralen” ingår.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28787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29311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54037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067694"/>
          </a:xfrm>
        </p:spPr>
        <p:txBody>
          <a:bodyPr/>
          <a:lstStyle/>
          <a:p>
            <a:r>
              <a:rPr lang="sv-SE" dirty="0"/>
              <a:t>Krediter är en del av det moderna samhället. Många behöver låna pengar för att köpa till exempel en lägenhet eller en bil. De som lånar ut pengar måste få tillbaka dem. I de allra flesta fall fungerar det här bra. Men om något skulle gå fel är det Kronofogden man kan vända sig till.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Vi har ett tydligt uppdrag. Vi hjälper den som inte fått betalt – oavsett om det handlar om obetalda skatter, en ensamstående förälder som inte får underhåll för sitt barn eller en hantverksfirma som utfört ett uppdrag. Vi ger även stöd och råd till den som ska betala och ser till att betalningar sker på ett rättssäkert sätt. Det är inte helt ovanligt att medborgare känner oro inför kontakter med oss. Det kan bero på att vi har ett uppdrag som innebär att vi ibland behöver fatta beslut som påverkar människors liv, exempelvis att ägodelar ska användas för att betala en skuld. När vi gör det, är det viktigt att vi värnar om den enskildes rättigheter. Vi arbetar för att färre ska bli skuldsatta. I vårt arbete tar vi aldrig ställning för eller emot den som vill få betalt och den som ska betala. Vi har stora befogenheter och med det följer ett stort ansvar. Vi möter ofta människor i kris och vi vet att respekt och empati är viktigt i det mötet.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272153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25505"/>
          </a:xfrm>
        </p:spPr>
        <p:txBody>
          <a:bodyPr/>
          <a:lstStyle/>
          <a:p>
            <a:r>
              <a:rPr lang="sv-SE" sz="1200" b="0" i="0" u="none" strike="noStrike" kern="1200" dirty="0">
                <a:solidFill>
                  <a:schemeClr val="tx1"/>
                </a:solidFill>
                <a:effectLst/>
                <a:latin typeface="+mn-lt"/>
                <a:ea typeface="+mn-ea"/>
                <a:cs typeface="+mn-cs"/>
              </a:rPr>
              <a:t>Vid årsskiftet fanns 417 248 personer registrerade hos Kronofogden, vilket är en ökning med 23 467 personer (6 procent) jämfört med föregående år. </a:t>
            </a:r>
          </a:p>
          <a:p>
            <a:r>
              <a:rPr lang="sv-SE" sz="1200" b="0" i="0" u="none" strike="noStrike" kern="1200" dirty="0">
                <a:solidFill>
                  <a:schemeClr val="tx1"/>
                </a:solidFill>
                <a:effectLst/>
                <a:latin typeface="+mn-lt"/>
                <a:ea typeface="+mn-ea"/>
                <a:cs typeface="+mn-cs"/>
              </a:rPr>
              <a:t>Att antalet skuldsatta ökar i sådan takt är ett trendbrott. Det är den största ökningen sedan 1990-talet.</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Antal personer med skulder hos Kronofogden har ökat i alla län i landet. Högst andel skuldsatta invånare har Ljusnarsberg i Örebro län med 9,5 procent, lägst andel har skånska Lomma med 0,9 procent.</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Den sammanlagda skulden är nu 119 miljarder kronor, den högsta summan någonsin. Det är en ökning med 18 miljarder, eller närmare 50 miljoner kronor om dagen, sedan förra året. På tio år har skuldberget vuxit med nästan 50 miljarder kronor.</a:t>
            </a:r>
          </a:p>
          <a:p>
            <a:r>
              <a:rPr lang="sv-SE" sz="1200" b="0" i="0" u="none" strike="noStrike" kern="1200" dirty="0">
                <a:solidFill>
                  <a:schemeClr val="tx1"/>
                </a:solidFill>
                <a:effectLst/>
                <a:latin typeface="+mn-lt"/>
                <a:ea typeface="+mn-ea"/>
                <a:cs typeface="+mn-cs"/>
              </a:rPr>
              <a:t>Medianskulden per person är 78 800 kronor, vilket är en ökning med 11 procent jämfört med förra årsskiftet.</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Den åldersgrupp skuldsatta som ökat mest jämfört med förra året är de äldre. 55 906 personer som är 65 år eller äldre har skulder hos Kronofogden, en ökning med 9 procent. Skuldsumman för skuldsatta över 65 är nu över 25 miljarder kronor.</a:t>
            </a:r>
          </a:p>
          <a:p>
            <a:endParaRPr lang="sv-SE" dirty="0"/>
          </a:p>
          <a:p>
            <a:r>
              <a:rPr lang="sv-SE" b="1" baseline="0" dirty="0"/>
              <a:t>Ekonomiska problem </a:t>
            </a:r>
            <a:r>
              <a:rPr lang="sv-SE" b="1" dirty="0"/>
              <a:t>kan handla om:</a:t>
            </a:r>
          </a:p>
          <a:p>
            <a:pPr marL="171450" indent="-171450">
              <a:buFont typeface="Arial" panose="020B0604020202020204" pitchFamily="34" charset="0"/>
              <a:buChar char="•"/>
            </a:pPr>
            <a:r>
              <a:rPr lang="sv-SE" dirty="0"/>
              <a:t>att ha svårt att betala sina löpande räkningar</a:t>
            </a:r>
          </a:p>
          <a:p>
            <a:pPr marL="171450" indent="-171450">
              <a:buFont typeface="Arial" panose="020B0604020202020204" pitchFamily="34" charset="0"/>
              <a:buChar char="•"/>
            </a:pPr>
            <a:r>
              <a:rPr lang="sv-SE" dirty="0"/>
              <a:t>att ha obetalda skulder som har hamnat hos inkasso och/eller hos Kronofogden</a:t>
            </a:r>
          </a:p>
          <a:p>
            <a:pPr marL="171450" indent="-171450">
              <a:buFont typeface="Arial" panose="020B0604020202020204" pitchFamily="34" charset="0"/>
              <a:buChar char="•"/>
            </a:pPr>
            <a:r>
              <a:rPr lang="sv-SE" dirty="0"/>
              <a:t>att vara så kraftigt skuldsatt, så att man inom en överskådlig tid inte kan betala sina skulder.</a:t>
            </a:r>
          </a:p>
          <a:p>
            <a:endParaRPr lang="sv-SE" dirty="0"/>
          </a:p>
          <a:p>
            <a:r>
              <a:rPr lang="sv-SE" dirty="0"/>
              <a:t>Mycket ofta är det olika händelser i livet som gör att man får problem med ekonomin, till exempel sjukdom, arbetslöshet eller skilsmässa.</a:t>
            </a:r>
            <a:r>
              <a:rPr lang="sv-SE" baseline="0" dirty="0"/>
              <a:t> </a:t>
            </a:r>
            <a:r>
              <a:rPr lang="sv-SE" dirty="0"/>
              <a:t>En sådan förändrad livssituation kan alla drabbas av, vilket gör att alla någon gång löper risk att hamna i en ekonomisk svacka.</a:t>
            </a:r>
            <a:r>
              <a:rPr lang="sv-SE" baseline="0" dirty="0"/>
              <a:t> </a:t>
            </a:r>
            <a:r>
              <a:rPr lang="sv-SE" dirty="0"/>
              <a:t>Det som avgör om svackan blir tillfällig eller permanent, beror på ett antal faktorer som vi ska gå igenom idag.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67439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De vanligaste skulderna är underhållsstöd, fordonsrelaterade skulder, skatteskulder och skulder relaterade till konsumtion, bland annat lån och krediter.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5174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cs typeface="Arial" pitchFamily="34" charset="0"/>
              </a:rPr>
              <a:t>V</a:t>
            </a:r>
            <a:r>
              <a:rPr lang="sv-SE" sz="1200" b="0" i="0" dirty="0">
                <a:cs typeface="Arial" pitchFamily="34" charset="0"/>
              </a:rPr>
              <a:t>em</a:t>
            </a:r>
            <a:r>
              <a:rPr lang="sv-SE" sz="1200" b="0" i="0" baseline="0" dirty="0">
                <a:cs typeface="Arial" pitchFamily="34" charset="0"/>
              </a:rPr>
              <a:t> har skulder hos Kronofogden?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baseline="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Två tredjedelar av de skuldsatta hos Kronofogden är män, men både andelen skuldsatta kvinnor och deras skuldbelopp ökar i högre takt än männens. Kvinnornas skatteskulder har till exempel ökat med 80 procent sedan förra årsskiftet, motsvarande siffra för män är 29 procent. </a:t>
            </a:r>
            <a:r>
              <a:rPr lang="sv-SE" sz="1200" b="0" i="0" u="none" strike="noStrike" kern="1200" baseline="0" dirty="0">
                <a:solidFill>
                  <a:schemeClr val="tx1"/>
                </a:solidFill>
              </a:rPr>
              <a:t>Våra erfarenheter visar att risken för att tappa kontrollen över ekonomin är som störst när det händer något oplanerat, som till exempel skilsmässa, arbetslöshet eller långvarig sjukdom. Samtidigt får långt ifrån alla som skiljer sig eller förlorar jobbet problem med ekonomin. Det är de egna förutsättningarna som avgör hur mycket vi påverkas av en händelse. Bland annat om vi har människor i vår närhet att prata med, en medveten inställning till pengar och kanske viktigast av allt, kunskap om ekonomi. </a:t>
            </a:r>
            <a:r>
              <a:rPr lang="sv-SE" sz="1200" b="0" baseline="0" dirty="0">
                <a:cs typeface="Arial" pitchFamily="34" charset="0"/>
              </a:rPr>
              <a:t>Vi vet att de allra flesta gör allt för att göra rätt för sig </a:t>
            </a:r>
            <a:r>
              <a:rPr lang="sv-SE" sz="1200" b="0" dirty="0">
                <a:effectLst/>
              </a:rPr>
              <a:t>– </a:t>
            </a:r>
            <a:r>
              <a:rPr lang="sv-SE" sz="1200" b="0" baseline="0" dirty="0">
                <a:cs typeface="Arial" pitchFamily="34" charset="0"/>
              </a:rPr>
              <a:t>sådan är vår betalningsmoral. Det är också det vi utgår från när vi möter de skuldsatta.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4270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a:t>Vi möter många människor i våra dagliga kontakter. Så vi kan anta att vi också möter personer som är eller har befunnit sig i en relation där det förekommit våld. Många gånger också ekonomiskt våld.  Det finns ingen kartläggning på hur många som utsätts för ekonomiskt våld och inte i hur stor andel det leder till överskuldsättning. </a:t>
            </a:r>
            <a:r>
              <a:rPr lang="sv-SE" sz="1200" dirty="0"/>
              <a:t>Den våldsutsatta kan ha känslomässiga starka band till förövaren.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398582"/>
          </a:xfrm>
        </p:spPr>
        <p:txBody>
          <a:bodyPr/>
          <a:lstStyle/>
          <a:p>
            <a:pPr>
              <a:defRPr/>
            </a:pPr>
            <a:r>
              <a:rPr lang="sv-SE" b="1" dirty="0">
                <a:cs typeface="Arial" pitchFamily="34" charset="0"/>
              </a:rPr>
              <a:t>Vad händer om en person inte betalar frivilligt och Kronofogden har fått  i uppdrag att driva in skulden?</a:t>
            </a:r>
          </a:p>
          <a:p>
            <a:pPr>
              <a:defRPr/>
            </a:pPr>
            <a:endParaRPr lang="sv-SE" dirty="0">
              <a:cs typeface="Arial" pitchFamily="34" charset="0"/>
            </a:endParaRPr>
          </a:p>
          <a:p>
            <a:pPr>
              <a:defRPr/>
            </a:pPr>
            <a:r>
              <a:rPr lang="sv-SE" dirty="0">
                <a:cs typeface="Arial" pitchFamily="34" charset="0"/>
              </a:rPr>
              <a:t>Om en person inte betalar sin skuld kan den som ska ha betalt be Kronofogden om hjälp. Vårt uppdrag är då att ta reda på om det finns tillgångar hos den som har skulden. Därefter kan vi utmäta, sälja och på så sätt betala skulden till den som ska ha betalt.  </a:t>
            </a:r>
            <a:r>
              <a:rPr lang="sv-SE" dirty="0"/>
              <a:t>All egendom får inte utmätas. Vissa saker måste finnas kvar så att den som har en skuld kan klara sin egen och sin familjs uppehälle. Exempel på sådan egendom är kläder, vissa möbler och pengar till den vardagliga försörjningen. </a:t>
            </a:r>
            <a:r>
              <a:rPr lang="sv-SE" altLang="sv-SE" dirty="0"/>
              <a:t>Sådan egendom kallas beneficieegendom.</a:t>
            </a:r>
            <a:r>
              <a:rPr lang="sv-SE" altLang="sv-SE" baseline="0" dirty="0"/>
              <a:t> </a:t>
            </a:r>
            <a:r>
              <a:rPr lang="sv-SE" sz="1200" kern="1200" dirty="0">
                <a:solidFill>
                  <a:schemeClr val="tx1"/>
                </a:solidFill>
                <a:effectLst/>
                <a:latin typeface="+mn-lt"/>
                <a:ea typeface="+mn-ea"/>
                <a:cs typeface="+mn-cs"/>
              </a:rPr>
              <a:t>Utmätning av lön, pension eller annan inkomst är en av de vanligaste typerna av utmätning som Kronofogden gör. Det innebär att en del av personens inkomst går till att betala av på skulderna.</a:t>
            </a:r>
            <a:r>
              <a:rPr lang="sv-SE" sz="1200" kern="1200" baseline="0" dirty="0">
                <a:solidFill>
                  <a:schemeClr val="tx1"/>
                </a:solidFill>
                <a:effectLst/>
                <a:latin typeface="+mn-lt"/>
                <a:ea typeface="+mn-ea"/>
                <a:cs typeface="+mn-cs"/>
              </a:rPr>
              <a:t> </a:t>
            </a:r>
          </a:p>
          <a:p>
            <a:pPr>
              <a:defRPr/>
            </a:pPr>
            <a:endParaRPr lang="sv-SE" sz="1200" kern="1200" baseline="0" dirty="0">
              <a:solidFill>
                <a:schemeClr val="tx1"/>
              </a:solidFill>
              <a:effectLst/>
              <a:latin typeface="+mn-lt"/>
              <a:ea typeface="+mn-ea"/>
              <a:cs typeface="+mn-cs"/>
            </a:endParaRPr>
          </a:p>
          <a:p>
            <a:pPr>
              <a:defRPr/>
            </a:pPr>
            <a:r>
              <a:rPr lang="sv-SE" sz="1200" kern="1200" baseline="0" dirty="0">
                <a:solidFill>
                  <a:schemeClr val="tx1"/>
                </a:solidFill>
                <a:effectLst/>
                <a:latin typeface="+mn-lt"/>
                <a:ea typeface="+mn-ea"/>
                <a:cs typeface="+mn-cs"/>
              </a:rPr>
              <a:t>På vår externwebb finns mer information om löneutmätning.</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62302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493805"/>
          </a:xfrm>
        </p:spPr>
        <p:txBody>
          <a:bodyPr/>
          <a:lstStyle/>
          <a:p>
            <a:r>
              <a:rPr lang="sv-SE" sz="1200" b="1" kern="1200" dirty="0">
                <a:solidFill>
                  <a:schemeClr val="tx1"/>
                </a:solidFill>
                <a:effectLst/>
                <a:latin typeface="+mn-lt"/>
                <a:ea typeface="+mn-ea"/>
                <a:cs typeface="+mn-cs"/>
              </a:rPr>
              <a:t>Finns det någon väg ut ur en skuldsituation?</a:t>
            </a:r>
          </a:p>
          <a:p>
            <a:r>
              <a:rPr lang="sv-SE" b="0" dirty="0">
                <a:effectLst/>
              </a:rPr>
              <a:t>Skuldsanering – en chans att starta om. </a:t>
            </a:r>
            <a:r>
              <a:rPr lang="sv-SE" dirty="0">
                <a:effectLst/>
              </a:rPr>
              <a:t>Många människor lever med små ekonomiska marginaler och skulder som de aldrig kan betala tillbaka. Med skuldsanering kan en skuldsatt person få möjlighet att lösa sina ekonomiska problem samtidigt som de som ska ha betalt, i normalfallet, får en del av sina fordringar betalda. De allra flesta, nio av tio, fullföljer sin skuldsanering och får inga nya skulder hos Kronofogden.</a:t>
            </a: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Vi beslutar om skuldsanering - För den som hamnat i en riktigt svår ekonomisk situation kan skuldsanering vara en möjlig utväg.</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Skuldsanering innebär att den skuldsatta slipper betala hela eller delar av sin skuld.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För att kunna få skuldsanering ska man sakna möjligheter att betala skulderna inom överskådlig tid. Och det behöver inte handla om väldigt stora skulder, utan det är den skuldsattas personliga situation som avgör.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Det är Kronofogden som bedömer och beslutar om skuldsanering.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När Kronofogden beslutat om skuldsanering gör de en betalningsplan. Lite förenklat innebär det att den skuldsatta får leva på existensminimum i fem år. Alla inkomster som överstiger den nivån går till att betala skulderna. När fem år har gått avskrivs alla återstående skulder.</a:t>
            </a:r>
            <a:r>
              <a:rPr lang="sv-SE" sz="1200" kern="1200" baseline="0" dirty="0">
                <a:solidFill>
                  <a:schemeClr val="tx1"/>
                </a:solidFill>
                <a:effectLst/>
                <a:latin typeface="+mn-lt"/>
                <a:ea typeface="+mn-ea"/>
                <a:cs typeface="+mn-cs"/>
              </a:rPr>
              <a:t> </a:t>
            </a:r>
            <a:r>
              <a:rPr lang="sv-SE" sz="1200" b="0" i="0" u="none" strike="noStrike" kern="1200" baseline="0" dirty="0">
                <a:solidFill>
                  <a:schemeClr val="tx1"/>
                </a:solidFill>
                <a:latin typeface="+mn-lt"/>
                <a:ea typeface="+mn-ea"/>
                <a:cs typeface="+mn-cs"/>
              </a:rPr>
              <a:t>Skuldsanering är alltså inte en chans till lyxkonsumtion. Det är en räddningsplanka för den som aldrig kommer att kunna betala tillbaka sina skulder.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Kronofogden kan också besluta om skuldsanering utan att personen behöver betala något.</a:t>
            </a:r>
          </a:p>
          <a:p>
            <a:endParaRPr lang="sv-SE" dirty="0">
              <a:effectLst/>
            </a:endParaRPr>
          </a:p>
          <a:p>
            <a:r>
              <a:rPr lang="sv-SE" b="1" dirty="0">
                <a:effectLst/>
              </a:rPr>
              <a:t>Villkor för att få skuldsanering:</a:t>
            </a:r>
          </a:p>
          <a:p>
            <a:pPr marL="171450" indent="-171450">
              <a:buFont typeface="Arial" panose="020B0604020202020204" pitchFamily="34" charset="0"/>
              <a:buChar char="•"/>
            </a:pPr>
            <a:r>
              <a:rPr lang="sv-SE" dirty="0">
                <a:effectLst/>
              </a:rPr>
              <a:t>Du är så skuldsatt att du inte på något sätt kan betala dina skulder på många år.</a:t>
            </a:r>
          </a:p>
          <a:p>
            <a:pPr marL="171450" indent="-171450">
              <a:buFont typeface="Arial" panose="020B0604020202020204" pitchFamily="34" charset="0"/>
              <a:buChar char="•"/>
            </a:pPr>
            <a:r>
              <a:rPr lang="sv-SE" dirty="0">
                <a:effectLst/>
              </a:rPr>
              <a:t>Skuldsaneringen är rimlig med hänsyn till dina personliga och ekonomiska förhållanden.</a:t>
            </a:r>
          </a:p>
          <a:p>
            <a:pPr marL="171450" indent="-171450">
              <a:buFont typeface="Arial" panose="020B0604020202020204" pitchFamily="34" charset="0"/>
              <a:buChar char="•"/>
            </a:pPr>
            <a:r>
              <a:rPr lang="sv-SE" dirty="0">
                <a:effectLst/>
              </a:rPr>
              <a:t>Du har dina huvudsakliga intressen i Sverige. Med det menas till exempel att du bor, arbetar eller har dina skulder i Sverige.</a:t>
            </a:r>
          </a:p>
          <a:p>
            <a:pPr marL="171450" indent="-171450">
              <a:buFont typeface="Arial" panose="020B0604020202020204" pitchFamily="34" charset="0"/>
              <a:buChar char="•"/>
            </a:pPr>
            <a:r>
              <a:rPr lang="sv-SE" dirty="0">
                <a:effectLst/>
              </a:rPr>
              <a:t>För dig som driver näringsverksamhet ska ekonomin i företaget vara enkel att utreda.</a:t>
            </a:r>
          </a:p>
          <a:p>
            <a:pPr marL="171450" indent="-171450">
              <a:buFont typeface="Arial" panose="020B0604020202020204" pitchFamily="34" charset="0"/>
              <a:buChar char="•"/>
            </a:pPr>
            <a:r>
              <a:rPr lang="sv-SE" dirty="0">
                <a:effectLst/>
              </a:rPr>
              <a:t>Du får inte ha ett näringsförbud.</a:t>
            </a:r>
          </a:p>
          <a:p>
            <a:pPr marL="171450" indent="-171450">
              <a:buFont typeface="Arial" panose="020B0604020202020204" pitchFamily="34" charset="0"/>
              <a:buChar char="•"/>
            </a:pPr>
            <a:r>
              <a:rPr lang="sv-SE" b="0" dirty="0">
                <a:effectLst/>
              </a:rPr>
              <a:t>Efter beslut om skuldsanering gör Kronofogden en betalningsplan</a:t>
            </a:r>
            <a:r>
              <a:rPr lang="sv-SE" b="1" dirty="0">
                <a:effectLst/>
              </a:rPr>
              <a:t>.</a:t>
            </a:r>
            <a:r>
              <a:rPr lang="sv-SE" dirty="0">
                <a:effectLst/>
              </a:rPr>
              <a:t> Lite förenklat innebär det att du får leva på existensminimum i fem år. Alla inkomster som överstiger den nivån går till att betala skulderna. När fem år har gått avskrivs alla återstående skulder.</a:t>
            </a:r>
          </a:p>
          <a:p>
            <a:endParaRPr lang="sv-SE" b="1" dirty="0">
              <a:effectLst/>
            </a:endParaRPr>
          </a:p>
          <a:p>
            <a:r>
              <a:rPr lang="sv-SE" b="1" dirty="0">
                <a:effectLst/>
              </a:rPr>
              <a:t>Förbered dig väl inför en ansökan om skuldsanering: </a:t>
            </a:r>
          </a:p>
          <a:p>
            <a:pPr marL="171450" indent="-171450">
              <a:buFont typeface="Arial" panose="020B0604020202020204" pitchFamily="34" charset="0"/>
              <a:buChar char="•"/>
            </a:pPr>
            <a:r>
              <a:rPr lang="sv-SE" dirty="0">
                <a:effectLst/>
              </a:rPr>
              <a:t>Du behöver både ha koll på dina inkomster, utgifter och skulder, och kunna visa att du gjort ansträngningar för att förbättra din situation, till exempel försökt att öka inkomsterna och minska kostnaderna eller kommit till rätta med ett spelmissbruk.</a:t>
            </a:r>
            <a:r>
              <a:rPr lang="sv-SE" baseline="0" dirty="0">
                <a:effectLst/>
              </a:rPr>
              <a:t> </a:t>
            </a:r>
            <a:endParaRPr lang="sv-SE" b="1" dirty="0">
              <a:effectLst/>
            </a:endParaRPr>
          </a:p>
          <a:p>
            <a:pPr marL="171450" indent="-171450">
              <a:buFont typeface="Arial" panose="020B0604020202020204" pitchFamily="34" charset="0"/>
              <a:buChar char="•"/>
            </a:pPr>
            <a:r>
              <a:rPr lang="sv-SE" b="0" dirty="0">
                <a:effectLst/>
              </a:rPr>
              <a:t>Gör Kronofogdens  skuldsaneringstest som finns på deras webbplats. </a:t>
            </a:r>
            <a:r>
              <a:rPr lang="sv-SE" sz="1200" b="0" i="0" kern="1200" dirty="0">
                <a:solidFill>
                  <a:schemeClr val="tx1"/>
                </a:solidFill>
                <a:effectLst/>
                <a:latin typeface="+mn-lt"/>
                <a:ea typeface="+mn-ea"/>
                <a:cs typeface="+mn-cs"/>
              </a:rPr>
              <a:t>Testet är en preliminär uppskattning av dina möjligheter att bli beviljad skuldsanering. Om skuldsanering inte verkar vara rätt för dig, får du vägledning utifrån din situation. Skuldsaneringstestet  är anonymt och du behöver inte lämna några personuppgifter för att göra testet. Dina svar sparas inte. </a:t>
            </a:r>
          </a:p>
          <a:p>
            <a:pPr marL="171450" indent="-171450">
              <a:buFont typeface="Arial" panose="020B0604020202020204" pitchFamily="34" charset="0"/>
              <a:buChar char="•"/>
            </a:pPr>
            <a:r>
              <a:rPr lang="sv-SE" b="0" dirty="0">
                <a:effectLst/>
              </a:rPr>
              <a:t>Ta hjälp av kommunens budget- och skuldrådgivare. </a:t>
            </a:r>
            <a:r>
              <a:rPr lang="sv-SE" dirty="0">
                <a:effectLst/>
              </a:rPr>
              <a:t>De hjälper dig hela vägen så att sannolikheten att få skuldsanering och att klara av den ökar. Det kostar ingenting att få hjälp och du kan vara anonym när du kontaktar dem.</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0" kern="1200" dirty="0">
                <a:solidFill>
                  <a:schemeClr val="tx1"/>
                </a:solidFill>
                <a:effectLst/>
                <a:latin typeface="+mn-lt"/>
                <a:ea typeface="+mn-ea"/>
                <a:cs typeface="+mn-cs"/>
              </a:rPr>
              <a:t>På vår externwebb finns mer information om skuldsanering.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9668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758741"/>
            <a:ext cx="5486400" cy="4156659"/>
          </a:xfrm>
        </p:spPr>
        <p:txBody>
          <a:bodyPr/>
          <a:lstStyle/>
          <a:p>
            <a:r>
              <a:rPr lang="sv-SE" sz="1200" kern="1200" dirty="0">
                <a:solidFill>
                  <a:schemeClr val="tx1"/>
                </a:solidFill>
                <a:effectLst/>
                <a:latin typeface="+mn-lt"/>
                <a:ea typeface="+mn-ea"/>
                <a:cs typeface="+mn-cs"/>
              </a:rPr>
              <a:t>Vi har skapat webbutbildningen Dela din kunskap. Målgruppen för utbildningen är yrkesverksamma som möter</a:t>
            </a:r>
            <a:r>
              <a:rPr lang="sv-SE" sz="1200" kern="1200" baseline="0" dirty="0">
                <a:solidFill>
                  <a:schemeClr val="tx1"/>
                </a:solidFill>
                <a:effectLst/>
                <a:latin typeface="+mn-lt"/>
                <a:ea typeface="+mn-ea"/>
                <a:cs typeface="+mn-cs"/>
              </a:rPr>
              <a:t> personer</a:t>
            </a:r>
            <a:r>
              <a:rPr lang="sv-SE" sz="1200" kern="1200" dirty="0">
                <a:solidFill>
                  <a:schemeClr val="tx1"/>
                </a:solidFill>
                <a:effectLst/>
                <a:latin typeface="+mn-lt"/>
                <a:ea typeface="+mn-ea"/>
                <a:cs typeface="+mn-cs"/>
              </a:rPr>
              <a:t> som har eller riskerar att få ekonomiska problem.</a:t>
            </a:r>
            <a:r>
              <a:rPr lang="sv-SE" sz="1200" kern="1200" baseline="0" dirty="0">
                <a:solidFill>
                  <a:schemeClr val="tx1"/>
                </a:solidFill>
                <a:effectLst/>
                <a:latin typeface="+mn-lt"/>
                <a:ea typeface="+mn-ea"/>
                <a:cs typeface="+mn-cs"/>
              </a:rPr>
              <a:t> Målgrupp är till exempel personal</a:t>
            </a:r>
            <a:r>
              <a:rPr lang="sv-SE" sz="1200" b="0" i="0" kern="1200" dirty="0">
                <a:solidFill>
                  <a:schemeClr val="tx1"/>
                </a:solidFill>
                <a:effectLst/>
                <a:latin typeface="+mn-lt"/>
                <a:ea typeface="+mn-ea"/>
                <a:cs typeface="+mn-cs"/>
              </a:rPr>
              <a:t> inom socialtjänsten,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diakoner, kuratorer,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gode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män,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överförmyndare,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personliga ombud</a:t>
            </a:r>
            <a:r>
              <a:rPr lang="sv-SE" sz="1200" b="0" i="0" kern="1200" baseline="0" dirty="0">
                <a:solidFill>
                  <a:schemeClr val="tx1"/>
                </a:solidFill>
                <a:effectLst/>
                <a:latin typeface="+mn-lt"/>
                <a:ea typeface="+mn-ea"/>
                <a:cs typeface="+mn-cs"/>
              </a:rPr>
              <a:t> och personal</a:t>
            </a:r>
            <a:r>
              <a:rPr lang="sv-SE" sz="1200" b="0" i="0" kern="1200" dirty="0">
                <a:solidFill>
                  <a:schemeClr val="tx1"/>
                </a:solidFill>
                <a:effectLst/>
                <a:latin typeface="+mn-lt"/>
                <a:ea typeface="+mn-ea"/>
                <a:cs typeface="+mn-cs"/>
              </a:rPr>
              <a:t> inom Kriminalvården</a:t>
            </a:r>
          </a:p>
          <a:p>
            <a:endParaRPr lang="sv-SE" sz="120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Syftet med utbildningen är att ge de</a:t>
            </a:r>
            <a:r>
              <a:rPr lang="sv-SE" sz="1200" b="0" i="0" kern="1200" baseline="0" dirty="0">
                <a:solidFill>
                  <a:schemeClr val="tx1"/>
                </a:solidFill>
                <a:effectLst/>
                <a:latin typeface="+mn-lt"/>
                <a:ea typeface="+mn-ea"/>
                <a:cs typeface="+mn-cs"/>
              </a:rPr>
              <a:t> som går den</a:t>
            </a:r>
            <a:r>
              <a:rPr lang="sv-SE" sz="1200" b="0" i="0" kern="1200" dirty="0">
                <a:solidFill>
                  <a:schemeClr val="tx1"/>
                </a:solidFill>
                <a:effectLst/>
                <a:latin typeface="+mn-lt"/>
                <a:ea typeface="+mn-ea"/>
                <a:cs typeface="+mn-cs"/>
              </a:rPr>
              <a:t> kunskap om överskuldsättning och processen från obetald räkning till åtgärder hos Kronofogden. De får också tips och verktyg för att kunna stötta och hjälpa personer de möter.</a:t>
            </a:r>
            <a:r>
              <a:rPr lang="sv-SE" sz="1200" b="0" i="0" kern="1200" baseline="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Webbutbildning tar cirka 35 minuter att genomföra. Den</a:t>
            </a:r>
            <a:r>
              <a:rPr lang="sv-SE" sz="1200" b="0" i="0" u="none" strike="noStrike" kern="1200" baseline="0" dirty="0">
                <a:solidFill>
                  <a:schemeClr val="tx1"/>
                </a:solidFill>
                <a:effectLst/>
                <a:latin typeface="+mn-lt"/>
                <a:ea typeface="+mn-ea"/>
                <a:cs typeface="+mn-cs"/>
              </a:rPr>
              <a:t> ger</a:t>
            </a:r>
            <a:r>
              <a:rPr lang="sv-SE" sz="1200" b="0" i="0" u="none" strike="noStrike" kern="1200" dirty="0">
                <a:solidFill>
                  <a:schemeClr val="tx1"/>
                </a:solidFill>
                <a:effectLst/>
                <a:latin typeface="+mn-lt"/>
                <a:ea typeface="+mn-ea"/>
                <a:cs typeface="+mn-cs"/>
              </a:rPr>
              <a:t> till exempel råd om hu</a:t>
            </a:r>
            <a:r>
              <a:rPr lang="sv-SE" sz="1200" b="0" i="0" u="none" strike="noStrike" kern="1200" baseline="0" dirty="0">
                <a:solidFill>
                  <a:schemeClr val="tx1"/>
                </a:solidFill>
                <a:effectLst/>
                <a:latin typeface="+mn-lt"/>
                <a:ea typeface="+mn-ea"/>
                <a:cs typeface="+mn-cs"/>
              </a:rPr>
              <a:t>r man kan </a:t>
            </a: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samtala om skulder</a:t>
            </a:r>
          </a:p>
          <a:p>
            <a:r>
              <a:rPr lang="sv-SE" sz="1200" b="0" i="0" u="none" strike="noStrike" kern="1200" dirty="0">
                <a:solidFill>
                  <a:schemeClr val="tx1"/>
                </a:solidFill>
                <a:effectLst/>
                <a:latin typeface="+mn-lt"/>
                <a:ea typeface="+mn-ea"/>
                <a:cs typeface="+mn-cs"/>
              </a:rPr>
              <a:t>- motivera personer att agera så tidigt som möjligt</a:t>
            </a:r>
          </a:p>
          <a:p>
            <a:r>
              <a:rPr lang="sv-SE" sz="1200" b="0" i="0" u="none" strike="noStrike" kern="1200" dirty="0">
                <a:solidFill>
                  <a:schemeClr val="tx1"/>
                </a:solidFill>
                <a:effectLst/>
                <a:latin typeface="+mn-lt"/>
                <a:ea typeface="+mn-ea"/>
                <a:cs typeface="+mn-cs"/>
              </a:rPr>
              <a:t>- hänvisa personer till ytterligare stöd i samhället.</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Det finns också möjlighet till</a:t>
            </a:r>
            <a:r>
              <a:rPr lang="sv-SE" sz="1200" b="0" i="0" u="none" strike="noStrike" kern="1200" baseline="0" dirty="0">
                <a:solidFill>
                  <a:schemeClr val="tx1"/>
                </a:solidFill>
                <a:effectLst/>
                <a:latin typeface="+mn-lt"/>
                <a:ea typeface="+mn-ea"/>
                <a:cs typeface="+mn-cs"/>
              </a:rPr>
              <a:t> fördjupad</a:t>
            </a:r>
            <a:r>
              <a:rPr lang="sv-SE" sz="1200" b="0" i="0" u="none" strike="noStrike" kern="1200" dirty="0">
                <a:solidFill>
                  <a:schemeClr val="tx1"/>
                </a:solidFill>
                <a:effectLst/>
                <a:latin typeface="+mn-lt"/>
                <a:ea typeface="+mn-ea"/>
                <a:cs typeface="+mn-cs"/>
              </a:rPr>
              <a:t> kunskap om överskuldsättning, vem som har skulder hos Kronofogden, skuldens väg, skuldsanering och vräkning.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 Dela din kunskap ingår även samtalsverktyget Den goda spiralen som hjälper den</a:t>
            </a:r>
            <a:r>
              <a:rPr lang="sv-SE" sz="1200" b="0" i="0" kern="1200" baseline="0" dirty="0">
                <a:solidFill>
                  <a:schemeClr val="tx1"/>
                </a:solidFill>
                <a:effectLst/>
                <a:latin typeface="+mn-lt"/>
                <a:ea typeface="+mn-ea"/>
                <a:cs typeface="+mn-cs"/>
              </a:rPr>
              <a:t> yrkesverksamma</a:t>
            </a:r>
            <a:r>
              <a:rPr lang="sv-SE" sz="1200" b="0" i="0" kern="1200" dirty="0">
                <a:solidFill>
                  <a:schemeClr val="tx1"/>
                </a:solidFill>
                <a:effectLst/>
                <a:latin typeface="+mn-lt"/>
                <a:ea typeface="+mn-ea"/>
                <a:cs typeface="+mn-cs"/>
              </a:rPr>
              <a:t> att föra stödjande samtal och skapa individuella handlingsplaner tillsammans med den</a:t>
            </a:r>
            <a:r>
              <a:rPr lang="sv-SE" sz="1200" b="0" i="0" kern="1200" baseline="0" dirty="0">
                <a:solidFill>
                  <a:schemeClr val="tx1"/>
                </a:solidFill>
                <a:effectLst/>
                <a:latin typeface="+mn-lt"/>
                <a:ea typeface="+mn-ea"/>
                <a:cs typeface="+mn-cs"/>
              </a:rPr>
              <a:t> som hen</a:t>
            </a:r>
            <a:r>
              <a:rPr lang="sv-SE" sz="1200" b="0" i="0" kern="1200" dirty="0">
                <a:solidFill>
                  <a:schemeClr val="tx1"/>
                </a:solidFill>
                <a:effectLst/>
                <a:latin typeface="+mn-lt"/>
                <a:ea typeface="+mn-ea"/>
                <a:cs typeface="+mn-cs"/>
              </a:rPr>
              <a:t> möter.</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Länk till utbildningen och samtalsverktyget:  </a:t>
            </a:r>
            <a:r>
              <a:rPr lang="sv-SE" sz="1200" u="sng" kern="1200" dirty="0">
                <a:solidFill>
                  <a:schemeClr val="tx1"/>
                </a:solidFill>
                <a:effectLst/>
                <a:latin typeface="+mn-lt"/>
                <a:ea typeface="+mn-ea"/>
                <a:cs typeface="+mn-cs"/>
                <a:hlinkClick r:id="rId3"/>
              </a:rPr>
              <a:t>https://deladinkunskap.kronofogden.se</a:t>
            </a:r>
            <a:endParaRPr lang="sv-SE"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kern="1200" dirty="0">
                <a:solidFill>
                  <a:schemeClr val="tx1"/>
                </a:solidFill>
                <a:effectLst/>
                <a:latin typeface="+mn-lt"/>
                <a:ea typeface="+mn-ea"/>
                <a:cs typeface="+mn-cs"/>
              </a:rPr>
              <a:t>Film</a:t>
            </a:r>
            <a:r>
              <a:rPr lang="sv-SE" sz="1200" b="0" i="0" u="none" kern="1200" dirty="0">
                <a:solidFill>
                  <a:schemeClr val="tx1"/>
                </a:solidFill>
                <a:effectLst/>
                <a:latin typeface="+mn-lt"/>
                <a:ea typeface="+mn-ea"/>
                <a:cs typeface="+mn-cs"/>
              </a:rPr>
              <a:t>: I utbildningen</a:t>
            </a:r>
            <a:r>
              <a:rPr lang="sv-SE" sz="1200" b="0" i="0" u="none" kern="1200" baseline="0" dirty="0">
                <a:solidFill>
                  <a:schemeClr val="tx1"/>
                </a:solidFill>
                <a:effectLst/>
                <a:latin typeface="+mn-lt"/>
                <a:ea typeface="+mn-ea"/>
                <a:cs typeface="+mn-cs"/>
              </a:rPr>
              <a:t> ingår en del filmer. Här kan du titta på filmen om Skuldens väg: </a:t>
            </a:r>
            <a:r>
              <a:rPr lang="sv-SE" dirty="0">
                <a:hlinkClick r:id="rId4"/>
              </a:rPr>
              <a:t>Dela din kunskap - Skuldens väg (youtube.com)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(https://youtu.be/EI6bpewWX18)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581528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42062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34935" y="2020261"/>
            <a:ext cx="9144000" cy="1086443"/>
          </a:xfrm>
        </p:spPr>
        <p:txBody>
          <a:bodyPr/>
          <a:lstStyle/>
          <a:p>
            <a:r>
              <a:rPr lang="sv-SE" dirty="0"/>
              <a:t>BYGG UPP EN STARK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9104" y="3751297"/>
            <a:ext cx="9144000" cy="1655762"/>
          </a:xfrm>
        </p:spPr>
        <p:txBody>
          <a:bodyPr/>
          <a:lstStyle/>
          <a:p>
            <a:r>
              <a:rPr lang="sv-SE" dirty="0"/>
              <a:t>Kronofogden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DEN GODA SPIRALEN</a:t>
            </a:r>
          </a:p>
        </p:txBody>
      </p:sp>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7" name="Bildobjekt 6">
            <a:extLst>
              <a:ext uri="{FF2B5EF4-FFF2-40B4-BE49-F238E27FC236}">
                <a16:creationId xmlns:a16="http://schemas.microsoft.com/office/drawing/2014/main" id="{CFB3E26C-947B-F9D6-0C62-CF5F7588AE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683" y="1381000"/>
            <a:ext cx="2584811" cy="4533190"/>
          </a:xfrm>
          <a:prstGeom prst="rect">
            <a:avLst/>
          </a:prstGeom>
          <a:ln>
            <a:noFill/>
          </a:ln>
          <a:effectLst>
            <a:outerShdw blurRad="292100" dist="139700" dir="2700000" algn="tl" rotWithShape="0">
              <a:srgbClr val="333333">
                <a:alpha val="65000"/>
              </a:srgbClr>
            </a:outerShdw>
          </a:effectLst>
        </p:spPr>
      </p:pic>
      <p:sp>
        <p:nvSpPr>
          <p:cNvPr id="8" name="Ellips 7">
            <a:extLst>
              <a:ext uri="{FF2B5EF4-FFF2-40B4-BE49-F238E27FC236}">
                <a16:creationId xmlns:a16="http://schemas.microsoft.com/office/drawing/2014/main" id="{4ECD9F5D-F8B9-6BCE-54E0-09AACB69F788}"/>
              </a:ext>
            </a:extLst>
          </p:cNvPr>
          <p:cNvSpPr/>
          <p:nvPr/>
        </p:nvSpPr>
        <p:spPr>
          <a:xfrm>
            <a:off x="4111866" y="2323699"/>
            <a:ext cx="2750900" cy="2630673"/>
          </a:xfrm>
          <a:prstGeom prst="ellipse">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Samtalsverktyg</a:t>
            </a:r>
            <a:endParaRPr lang="sv-SE" sz="2000" b="1" dirty="0">
              <a:solidFill>
                <a:schemeClr val="bg1"/>
              </a:solidFill>
            </a:endParaRPr>
          </a:p>
        </p:txBody>
      </p:sp>
      <p:sp>
        <p:nvSpPr>
          <p:cNvPr id="9" name="Ellips 8">
            <a:extLst>
              <a:ext uri="{FF2B5EF4-FFF2-40B4-BE49-F238E27FC236}">
                <a16:creationId xmlns:a16="http://schemas.microsoft.com/office/drawing/2014/main" id="{B62BBE7D-EDE4-CAF9-1938-FF527AA66870}"/>
              </a:ext>
            </a:extLst>
          </p:cNvPr>
          <p:cNvSpPr/>
          <p:nvPr/>
        </p:nvSpPr>
        <p:spPr>
          <a:xfrm>
            <a:off x="6519295" y="2349911"/>
            <a:ext cx="2750900" cy="2630673"/>
          </a:xfrm>
          <a:prstGeom prst="ellipse">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Skyddsfaktorer</a:t>
            </a:r>
            <a:endParaRPr lang="sv-SE" sz="2000" b="1" dirty="0">
              <a:solidFill>
                <a:schemeClr val="bg1"/>
              </a:solidFill>
            </a:endParaRPr>
          </a:p>
        </p:txBody>
      </p:sp>
      <p:sp>
        <p:nvSpPr>
          <p:cNvPr id="10" name="Ellips 9">
            <a:extLst>
              <a:ext uri="{FF2B5EF4-FFF2-40B4-BE49-F238E27FC236}">
                <a16:creationId xmlns:a16="http://schemas.microsoft.com/office/drawing/2014/main" id="{77ECB27A-3235-90D7-D2AF-B533ACFFBE22}"/>
              </a:ext>
            </a:extLst>
          </p:cNvPr>
          <p:cNvSpPr/>
          <p:nvPr/>
        </p:nvSpPr>
        <p:spPr>
          <a:xfrm>
            <a:off x="8975672" y="2352870"/>
            <a:ext cx="2750900" cy="2630673"/>
          </a:xfrm>
          <a:prstGeom prst="ellipse">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Handlingsplan</a:t>
            </a:r>
            <a:endParaRPr lang="sv-SE" sz="2000" b="1" dirty="0">
              <a:solidFill>
                <a:schemeClr val="bg1"/>
              </a:solidFill>
            </a:endParaRPr>
          </a:p>
        </p:txBody>
      </p:sp>
    </p:spTree>
    <p:extLst>
      <p:ext uri="{BB962C8B-B14F-4D97-AF65-F5344CB8AC3E}">
        <p14:creationId xmlns:p14="http://schemas.microsoft.com/office/powerpoint/2010/main" val="284488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375156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KRONOFOGDEN HAR MÅNGA VIKTIGA UPPGIFTER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05755"/>
            <a:ext cx="5118100" cy="3874774"/>
          </a:xfrm>
        </p:spPr>
        <p:txBody>
          <a:bodyPr>
            <a:normAutofit/>
          </a:bodyPr>
          <a:lstStyle/>
          <a:p>
            <a:r>
              <a:rPr lang="sv-SE" dirty="0">
                <a:latin typeface="Calibri" panose="020F0502020204030204" pitchFamily="34" charset="0"/>
              </a:rPr>
              <a:t>Vi fastställer att någon </a:t>
            </a:r>
            <a:br>
              <a:rPr lang="sv-SE" dirty="0">
                <a:latin typeface="Calibri" panose="020F0502020204030204" pitchFamily="34" charset="0"/>
              </a:rPr>
            </a:br>
            <a:r>
              <a:rPr lang="sv-SE" dirty="0">
                <a:latin typeface="Calibri" panose="020F0502020204030204" pitchFamily="34" charset="0"/>
              </a:rPr>
              <a:t>är skyldig att betala</a:t>
            </a:r>
          </a:p>
          <a:p>
            <a:r>
              <a:rPr lang="sv-SE" dirty="0">
                <a:latin typeface="Calibri" panose="020F0502020204030204" pitchFamily="34" charset="0"/>
              </a:rPr>
              <a:t>Vi utmäter egendom</a:t>
            </a:r>
          </a:p>
          <a:p>
            <a:r>
              <a:rPr lang="sv-SE" dirty="0">
                <a:latin typeface="Calibri" panose="020F0502020204030204" pitchFamily="34" charset="0"/>
              </a:rPr>
              <a:t>Vi beslutar om skuldsanering</a:t>
            </a:r>
          </a:p>
          <a:p>
            <a:r>
              <a:rPr lang="sv-SE" dirty="0">
                <a:latin typeface="Calibri" panose="020F0502020204030204" pitchFamily="34" charset="0"/>
              </a:rPr>
              <a:t>Vi utövar tillsyn över konkursförvaltningen</a:t>
            </a:r>
          </a:p>
          <a:p>
            <a:r>
              <a:rPr lang="sv-SE" dirty="0">
                <a:latin typeface="Calibri" panose="020F0502020204030204" pitchFamily="34" charset="0"/>
              </a:rPr>
              <a:t>Vi samverkar mot organiserad brottslighet</a:t>
            </a:r>
          </a:p>
          <a:p>
            <a:r>
              <a:rPr lang="sv-SE" dirty="0">
                <a:latin typeface="Calibri" panose="020F0502020204030204" pitchFamily="34" charset="0"/>
              </a:rPr>
              <a:t>Vi ger råd och stöd så att man själv kan lösa sin situation</a:t>
            </a: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text, byggnad, murförband, fasad&#10;&#10;Automatiskt genererad beskrivning">
            <a:extLst>
              <a:ext uri="{FF2B5EF4-FFF2-40B4-BE49-F238E27FC236}">
                <a16:creationId xmlns:a16="http://schemas.microsoft.com/office/drawing/2014/main" id="{BB7D4D2A-5673-F747-D242-551365D87DE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2181" r="13781"/>
          <a:stretch/>
        </p:blipFill>
        <p:spPr>
          <a:xfrm>
            <a:off x="6445250" y="620196"/>
            <a:ext cx="5075025" cy="5283200"/>
          </a:xfrm>
        </p:spPr>
      </p:pic>
    </p:spTree>
    <p:extLst>
      <p:ext uri="{BB962C8B-B14F-4D97-AF65-F5344CB8AC3E}">
        <p14:creationId xmlns:p14="http://schemas.microsoft.com/office/powerpoint/2010/main" val="426292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LITEN SKULD KAN BLI STOR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353819381"/>
              </p:ext>
            </p:extLst>
          </p:nvPr>
        </p:nvGraphicFramePr>
        <p:xfrm>
          <a:off x="601438" y="1352550"/>
          <a:ext cx="7310438" cy="30378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2336489506"/>
                    </a:ext>
                  </a:extLst>
                </a:gridCol>
                <a:gridCol w="3655219">
                  <a:extLst>
                    <a:ext uri="{9D8B030D-6E8A-4147-A177-3AD203B41FA5}">
                      <a16:colId xmlns:a16="http://schemas.microsoft.com/office/drawing/2014/main" val="3788303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44999C"/>
                          </a:solidFill>
                        </a:rPr>
                        <a:t>KOSTNAD</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Telefonräkning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+ 350 kr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Påminnelse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Inkassokrav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+ 180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Dröjsmålsränta</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Betalningsföreläggande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j-lt"/>
                        </a:rPr>
                        <a:t>Ombudskostnader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j-lt"/>
                        </a:rPr>
                        <a:t>Grundavgift hos Kronofogden</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graphicFrame>
        <p:nvGraphicFramePr>
          <p:cNvPr id="3" name="Tabell 2">
            <a:extLst>
              <a:ext uri="{FF2B5EF4-FFF2-40B4-BE49-F238E27FC236}">
                <a16:creationId xmlns:a16="http://schemas.microsoft.com/office/drawing/2014/main" id="{E170ED21-3083-EB69-4468-07D40CA76B77}"/>
              </a:ext>
            </a:extLst>
          </p:cNvPr>
          <p:cNvGraphicFramePr>
            <a:graphicFrameLocks noGrp="1"/>
          </p:cNvGraphicFramePr>
          <p:nvPr>
            <p:extLst>
              <p:ext uri="{D42A27DB-BD31-4B8C-83A1-F6EECF244321}">
                <p14:modId xmlns:p14="http://schemas.microsoft.com/office/powerpoint/2010/main" val="3540909390"/>
              </p:ext>
            </p:extLst>
          </p:nvPr>
        </p:nvGraphicFramePr>
        <p:xfrm>
          <a:off x="601438" y="4608990"/>
          <a:ext cx="7310438" cy="3962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3063575448"/>
                    </a:ext>
                  </a:extLst>
                </a:gridCol>
                <a:gridCol w="3655219">
                  <a:extLst>
                    <a:ext uri="{9D8B030D-6E8A-4147-A177-3AD203B41FA5}">
                      <a16:colId xmlns:a16="http://schemas.microsoft.com/office/drawing/2014/main" val="193803683"/>
                    </a:ext>
                  </a:extLst>
                </a:gridCol>
              </a:tblGrid>
              <a:tr h="370840">
                <a:tc>
                  <a:txBody>
                    <a:bodyPr/>
                    <a:lstStyle/>
                    <a:p>
                      <a:r>
                        <a:rPr lang="sv-SE" sz="2000" b="1" dirty="0">
                          <a:solidFill>
                            <a:schemeClr val="tx1"/>
                          </a:solidFill>
                          <a:latin typeface="+mj-lt"/>
                        </a:rPr>
                        <a:t>Totalt</a:t>
                      </a:r>
                      <a:r>
                        <a:rPr lang="sv-SE" sz="2000" dirty="0">
                          <a:latin typeface="+mj-lt"/>
                        </a:rPr>
                        <a:t> </a:t>
                      </a:r>
                    </a:p>
                  </a:txBody>
                  <a:tcPr>
                    <a:solidFill>
                      <a:schemeClr val="accent4"/>
                    </a:solidFill>
                  </a:tcPr>
                </a:tc>
                <a:tc>
                  <a:txBody>
                    <a:bodyPr/>
                    <a:lstStyle/>
                    <a:p>
                      <a:pPr algn="ctr"/>
                      <a:r>
                        <a:rPr lang="sv-SE" sz="2000" b="1" dirty="0">
                          <a:solidFill>
                            <a:schemeClr val="tx1"/>
                          </a:solidFill>
                          <a:latin typeface="+mj-lt"/>
                        </a:rPr>
                        <a:t>                                      1 900 kronor</a:t>
                      </a:r>
                    </a:p>
                  </a:txBody>
                  <a:tcPr>
                    <a:solidFill>
                      <a:schemeClr val="accent4"/>
                    </a:solidFill>
                  </a:tcPr>
                </a:tc>
                <a:extLst>
                  <a:ext uri="{0D108BD9-81ED-4DB2-BD59-A6C34878D82A}">
                    <a16:rowId xmlns:a16="http://schemas.microsoft.com/office/drawing/2014/main" val="3467950951"/>
                  </a:ext>
                </a:extLst>
              </a:tr>
            </a:tbl>
          </a:graphicData>
        </a:graphic>
      </p:graphicFrame>
      <p:sp>
        <p:nvSpPr>
          <p:cNvPr id="8" name="Platshållare för text 3">
            <a:extLst>
              <a:ext uri="{FF2B5EF4-FFF2-40B4-BE49-F238E27FC236}">
                <a16:creationId xmlns:a16="http://schemas.microsoft.com/office/drawing/2014/main" id="{9026F7FE-84A9-D331-5D3F-A46EA40B68D3}"/>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67999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HANDRÄCKNING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93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KRONOFOGDEN.SE</a:t>
            </a:r>
          </a:p>
        </p:txBody>
      </p:sp>
      <p:sp>
        <p:nvSpPr>
          <p:cNvPr id="4" name="Platshållare för text 3">
            <a:extLst>
              <a:ext uri="{FF2B5EF4-FFF2-40B4-BE49-F238E27FC236}">
                <a16:creationId xmlns:a16="http://schemas.microsoft.com/office/drawing/2014/main" id="{49BB08ED-213C-8326-49D1-C762FC84D4B6}"/>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text, skärmbild, Teckensnitt, design&#10;&#10;Automatiskt genererad beskrivning">
            <a:extLst>
              <a:ext uri="{FF2B5EF4-FFF2-40B4-BE49-F238E27FC236}">
                <a16:creationId xmlns:a16="http://schemas.microsoft.com/office/drawing/2014/main" id="{173E86F7-0781-3E4B-51A2-B4572ED2B49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85" r="19356"/>
          <a:stretch/>
        </p:blipFill>
        <p:spPr>
          <a:xfrm>
            <a:off x="1603094" y="1295881"/>
            <a:ext cx="8461093" cy="4844397"/>
          </a:xfrm>
        </p:spPr>
      </p:pic>
    </p:spTree>
    <p:extLst>
      <p:ext uri="{BB962C8B-B14F-4D97-AF65-F5344CB8AC3E}">
        <p14:creationId xmlns:p14="http://schemas.microsoft.com/office/powerpoint/2010/main" val="282496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BRA HJÄLPMEDEL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268884" cy="3151620"/>
          </a:xfrm>
        </p:spPr>
        <p:txBody>
          <a:bodyPr>
            <a:noAutofit/>
          </a:bodyPr>
          <a:lstStyle/>
          <a:p>
            <a:r>
              <a:rPr lang="sv-SE" b="1" dirty="0">
                <a:latin typeface="Calibri" panose="020F0502020204030204" pitchFamily="34" charset="0"/>
              </a:rPr>
              <a:t>Kronofogdens hemsida: </a:t>
            </a:r>
          </a:p>
          <a:p>
            <a:pPr lvl="1"/>
            <a:r>
              <a:rPr lang="sv-SE" sz="2000" dirty="0">
                <a:latin typeface="Calibri" panose="020F0502020204030204" pitchFamily="34" charset="0"/>
              </a:rPr>
              <a:t>www.kronofogden.se</a:t>
            </a:r>
          </a:p>
          <a:p>
            <a:r>
              <a:rPr lang="sv-SE" b="1" dirty="0">
                <a:latin typeface="Calibri" panose="020F0502020204030204" pitchFamily="34" charset="0"/>
              </a:rPr>
              <a:t>Kundservice</a:t>
            </a:r>
            <a:r>
              <a:rPr lang="sv-SE" dirty="0">
                <a:latin typeface="Calibri" panose="020F0502020204030204" pitchFamily="34" charset="0"/>
              </a:rPr>
              <a:t>: </a:t>
            </a:r>
          </a:p>
          <a:p>
            <a:pPr lvl="1"/>
            <a:r>
              <a:rPr lang="sv-SE" sz="2000" dirty="0">
                <a:latin typeface="Calibri" panose="020F0502020204030204" pitchFamily="34" charset="0"/>
              </a:rPr>
              <a:t>0771 - 73 73 00</a:t>
            </a:r>
          </a:p>
          <a:p>
            <a:pPr lvl="1"/>
            <a:r>
              <a:rPr lang="sv-SE" sz="2000" dirty="0">
                <a:latin typeface="Calibri" panose="020F0502020204030204" pitchFamily="34" charset="0"/>
              </a:rPr>
              <a:t>kronofogdemyndigheten@kronofogden.se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inomhus, objekt, verktyg  Automatiskt genererad beskrivning">
            <a:extLst>
              <a:ext uri="{FF2B5EF4-FFF2-40B4-BE49-F238E27FC236}">
                <a16:creationId xmlns:a16="http://schemas.microsoft.com/office/drawing/2014/main" id="{2DD933E6-C4CC-238A-AB45-91A8977E62A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9778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Kim Jonsson</a:t>
            </a:r>
          </a:p>
          <a:p>
            <a:pPr>
              <a:spcBef>
                <a:spcPts val="0"/>
              </a:spcBef>
            </a:pPr>
            <a:r>
              <a:rPr lang="sv-SE" sz="1800" dirty="0"/>
              <a:t>kim.jonsson@kronofogden.se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52A8165D-1AAE-CBAB-2953-782E419376B7}"/>
              </a:ext>
            </a:extLst>
          </p:cNvPr>
          <p:cNvGrpSpPr/>
          <p:nvPr/>
        </p:nvGrpSpPr>
        <p:grpSpPr>
          <a:xfrm>
            <a:off x="1225308" y="1879676"/>
            <a:ext cx="9741384" cy="3098648"/>
            <a:chOff x="1225307" y="1463040"/>
            <a:chExt cx="9741384" cy="3098648"/>
          </a:xfrm>
        </p:grpSpPr>
        <p:sp>
          <p:nvSpPr>
            <p:cNvPr id="3" name="Ellips 2">
              <a:extLst>
                <a:ext uri="{FF2B5EF4-FFF2-40B4-BE49-F238E27FC236}">
                  <a16:creationId xmlns:a16="http://schemas.microsoft.com/office/drawing/2014/main" id="{11E692DA-95A7-D856-7759-8DC8B92BE01E}"/>
                </a:ext>
              </a:extLst>
            </p:cNvPr>
            <p:cNvSpPr/>
            <p:nvPr/>
          </p:nvSpPr>
          <p:spPr>
            <a:xfrm>
              <a:off x="1225307"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Krediter är </a:t>
              </a:r>
              <a:br>
                <a:rPr lang="sv-SE" sz="2000" dirty="0">
                  <a:solidFill>
                    <a:schemeClr val="tx1"/>
                  </a:solidFill>
                </a:rPr>
              </a:br>
              <a:r>
                <a:rPr lang="sv-SE" sz="2000" dirty="0">
                  <a:solidFill>
                    <a:schemeClr val="tx1"/>
                  </a:solidFill>
                </a:rPr>
                <a:t>en del av det moderna samhället </a:t>
              </a:r>
            </a:p>
          </p:txBody>
        </p:sp>
        <p:sp>
          <p:nvSpPr>
            <p:cNvPr id="4" name="Ellips 3">
              <a:extLst>
                <a:ext uri="{FF2B5EF4-FFF2-40B4-BE49-F238E27FC236}">
                  <a16:creationId xmlns:a16="http://schemas.microsoft.com/office/drawing/2014/main" id="{FFDFB5AD-FAD2-E7E6-FACE-0D285203BFC6}"/>
                </a:ext>
              </a:extLst>
            </p:cNvPr>
            <p:cNvSpPr/>
            <p:nvPr/>
          </p:nvSpPr>
          <p:spPr>
            <a:xfrm>
              <a:off x="4546675"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De som lånar ut pengar måste </a:t>
              </a:r>
              <a:br>
                <a:rPr lang="sv-SE" sz="2000" dirty="0">
                  <a:solidFill>
                    <a:schemeClr val="tx1"/>
                  </a:solidFill>
                </a:rPr>
              </a:br>
              <a:r>
                <a:rPr lang="sv-SE" sz="2000" dirty="0">
                  <a:solidFill>
                    <a:schemeClr val="tx1"/>
                  </a:solidFill>
                </a:rPr>
                <a:t>få tillbaka dem </a:t>
              </a:r>
            </a:p>
          </p:txBody>
        </p:sp>
        <p:sp>
          <p:nvSpPr>
            <p:cNvPr id="5" name="Ellips 4">
              <a:extLst>
                <a:ext uri="{FF2B5EF4-FFF2-40B4-BE49-F238E27FC236}">
                  <a16:creationId xmlns:a16="http://schemas.microsoft.com/office/drawing/2014/main" id="{34BEBA2C-88C4-85B7-BF41-5D3B57E024F6}"/>
                </a:ext>
              </a:extLst>
            </p:cNvPr>
            <p:cNvSpPr/>
            <p:nvPr/>
          </p:nvSpPr>
          <p:spPr>
            <a:xfrm>
              <a:off x="7868043"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Om något skulle </a:t>
              </a:r>
              <a:br>
                <a:rPr lang="sv-SE" sz="2000" dirty="0">
                  <a:solidFill>
                    <a:schemeClr val="tx1"/>
                  </a:solidFill>
                </a:rPr>
              </a:br>
              <a:r>
                <a:rPr lang="sv-SE" sz="2000" dirty="0">
                  <a:solidFill>
                    <a:schemeClr val="tx1"/>
                  </a:solidFill>
                </a:rPr>
                <a:t>gå fel är det Kronofogden du vänder dig till</a:t>
              </a:r>
            </a:p>
          </p:txBody>
        </p:sp>
      </p:grpSp>
    </p:spTree>
    <p:extLst>
      <p:ext uri="{BB962C8B-B14F-4D97-AF65-F5344CB8AC3E}">
        <p14:creationId xmlns:p14="http://schemas.microsoft.com/office/powerpoint/2010/main" val="287647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HÄR SER DET UT I DAG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118100" cy="1207365"/>
          </a:xfrm>
        </p:spPr>
        <p:txBody>
          <a:bodyPr>
            <a:normAutofit/>
          </a:bodyPr>
          <a:lstStyle/>
          <a:p>
            <a:r>
              <a:rPr lang="sv-SE" dirty="0">
                <a:latin typeface="Calibri" panose="020F0502020204030204" pitchFamily="34" charset="0"/>
              </a:rPr>
              <a:t>Drygt 417 000 personer har skulder hos Kronofogden</a:t>
            </a:r>
          </a:p>
          <a:p>
            <a:r>
              <a:rPr lang="sv-SE" dirty="0">
                <a:latin typeface="Calibri" panose="020F0502020204030204" pitchFamily="34" charset="0"/>
              </a:rPr>
              <a:t>Skulderna uppgår till 119 miljarder kronor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person, promenerar, personer, folksamling  Automatiskt genererad beskrivning">
            <a:extLst>
              <a:ext uri="{FF2B5EF4-FFF2-40B4-BE49-F238E27FC236}">
                <a16:creationId xmlns:a16="http://schemas.microsoft.com/office/drawing/2014/main" id="{897BEA2C-39A9-7250-F51E-4FB60B3372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74BBC1">
              <a:alpha val="9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70996"/>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VANLIGASTE SKULDERNA</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66804"/>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upp 5">
            <a:extLst>
              <a:ext uri="{FF2B5EF4-FFF2-40B4-BE49-F238E27FC236}">
                <a16:creationId xmlns:a16="http://schemas.microsoft.com/office/drawing/2014/main" id="{AD8BB010-CB34-EC01-9552-9B2CF43A22A7}"/>
              </a:ext>
            </a:extLst>
          </p:cNvPr>
          <p:cNvGrpSpPr/>
          <p:nvPr/>
        </p:nvGrpSpPr>
        <p:grpSpPr>
          <a:xfrm>
            <a:off x="840817" y="2229901"/>
            <a:ext cx="10498820" cy="3628188"/>
            <a:chOff x="843924" y="2058312"/>
            <a:chExt cx="10498820" cy="3628188"/>
          </a:xfrm>
        </p:grpSpPr>
        <p:sp>
          <p:nvSpPr>
            <p:cNvPr id="8" name="Rektangel 7">
              <a:extLst>
                <a:ext uri="{FF2B5EF4-FFF2-40B4-BE49-F238E27FC236}">
                  <a16:creationId xmlns:a16="http://schemas.microsoft.com/office/drawing/2014/main" id="{B95E85FD-4F31-99F2-24D8-432E4D19D2D4}"/>
                </a:ext>
              </a:extLst>
            </p:cNvPr>
            <p:cNvSpPr/>
            <p:nvPr/>
          </p:nvSpPr>
          <p:spPr>
            <a:xfrm>
              <a:off x="846418" y="3255480"/>
              <a:ext cx="2579457" cy="461665"/>
            </a:xfrm>
            <a:prstGeom prst="rect">
              <a:avLst/>
            </a:prstGeom>
          </p:spPr>
          <p:txBody>
            <a:bodyPr wrap="square" lIns="0" rIns="0">
              <a:noAutofit/>
            </a:bodyPr>
            <a:lstStyle/>
            <a:p>
              <a:pPr marL="452438" lvl="1" indent="-452438" algn="ctr" defTabSz="449263"/>
              <a:r>
                <a:rPr lang="sv-SE" sz="2000" dirty="0">
                  <a:solidFill>
                    <a:schemeClr val="bg1"/>
                  </a:solidFill>
                </a:rPr>
                <a:t>Skatter</a:t>
              </a:r>
            </a:p>
          </p:txBody>
        </p:sp>
        <p:pic>
          <p:nvPicPr>
            <p:cNvPr id="9" name="Bildobjekt 8">
              <a:extLst>
                <a:ext uri="{FF2B5EF4-FFF2-40B4-BE49-F238E27FC236}">
                  <a16:creationId xmlns:a16="http://schemas.microsoft.com/office/drawing/2014/main" id="{545F52F8-5359-DB01-2C6A-D0D5E95E1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361" y="2059202"/>
              <a:ext cx="1186684" cy="1161737"/>
            </a:xfrm>
            <a:prstGeom prst="rect">
              <a:avLst/>
            </a:prstGeom>
          </p:spPr>
        </p:pic>
        <p:sp>
          <p:nvSpPr>
            <p:cNvPr id="10" name="Rektangel 9">
              <a:extLst>
                <a:ext uri="{FF2B5EF4-FFF2-40B4-BE49-F238E27FC236}">
                  <a16:creationId xmlns:a16="http://schemas.microsoft.com/office/drawing/2014/main" id="{6C51AB0A-1F86-BC92-2FE3-A384E0B2F53D}"/>
                </a:ext>
              </a:extLst>
            </p:cNvPr>
            <p:cNvSpPr/>
            <p:nvPr/>
          </p:nvSpPr>
          <p:spPr>
            <a:xfrm>
              <a:off x="843924" y="5243981"/>
              <a:ext cx="2571301" cy="400110"/>
            </a:xfrm>
            <a:prstGeom prst="rect">
              <a:avLst/>
            </a:prstGeom>
          </p:spPr>
          <p:txBody>
            <a:bodyPr wrap="square" lIns="0" rIns="0">
              <a:spAutoFit/>
            </a:bodyPr>
            <a:lstStyle/>
            <a:p>
              <a:pPr marL="0" lvl="1" algn="ctr"/>
              <a:r>
                <a:rPr lang="sv-SE" sz="2000" dirty="0">
                  <a:solidFill>
                    <a:schemeClr val="bg1"/>
                  </a:solidFill>
                </a:rPr>
                <a:t>Underhållsstöd</a:t>
              </a:r>
            </a:p>
          </p:txBody>
        </p:sp>
        <p:pic>
          <p:nvPicPr>
            <p:cNvPr id="11" name="Bildobjekt 10">
              <a:extLst>
                <a:ext uri="{FF2B5EF4-FFF2-40B4-BE49-F238E27FC236}">
                  <a16:creationId xmlns:a16="http://schemas.microsoft.com/office/drawing/2014/main" id="{0FE497D9-A2E3-4E06-BB8F-B018A70BD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803" y="4113670"/>
              <a:ext cx="1226686" cy="1089703"/>
            </a:xfrm>
            <a:prstGeom prst="rect">
              <a:avLst/>
            </a:prstGeom>
          </p:spPr>
        </p:pic>
        <p:sp>
          <p:nvSpPr>
            <p:cNvPr id="12" name="Rektangel 11">
              <a:extLst>
                <a:ext uri="{FF2B5EF4-FFF2-40B4-BE49-F238E27FC236}">
                  <a16:creationId xmlns:a16="http://schemas.microsoft.com/office/drawing/2014/main" id="{408738AF-DEC2-2FD9-5E1C-442CD086FA1E}"/>
                </a:ext>
              </a:extLst>
            </p:cNvPr>
            <p:cNvSpPr/>
            <p:nvPr/>
          </p:nvSpPr>
          <p:spPr>
            <a:xfrm>
              <a:off x="4502578" y="3244124"/>
              <a:ext cx="2924504" cy="830997"/>
            </a:xfrm>
            <a:prstGeom prst="rect">
              <a:avLst/>
            </a:prstGeom>
          </p:spPr>
          <p:txBody>
            <a:bodyPr wrap="square" lIns="0" tIns="72000" rIns="0">
              <a:noAutofit/>
            </a:bodyPr>
            <a:lstStyle/>
            <a:p>
              <a:pPr marL="0" lvl="1" algn="ctr"/>
              <a:r>
                <a:rPr lang="sv-SE" sz="2000" dirty="0">
                  <a:solidFill>
                    <a:schemeClr val="bg1"/>
                  </a:solidFill>
                </a:rPr>
                <a:t>Fordonsrelaterade skulder</a:t>
              </a:r>
            </a:p>
          </p:txBody>
        </p:sp>
        <p:pic>
          <p:nvPicPr>
            <p:cNvPr id="13" name="Bildobjekt 12">
              <a:extLst>
                <a:ext uri="{FF2B5EF4-FFF2-40B4-BE49-F238E27FC236}">
                  <a16:creationId xmlns:a16="http://schemas.microsoft.com/office/drawing/2014/main" id="{973B8887-F8F3-3663-C1F0-9CBFD50E7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556" y="2058312"/>
              <a:ext cx="1399786" cy="917316"/>
            </a:xfrm>
            <a:prstGeom prst="rect">
              <a:avLst/>
            </a:prstGeom>
          </p:spPr>
        </p:pic>
        <p:sp>
          <p:nvSpPr>
            <p:cNvPr id="14" name="Rektangel 13">
              <a:extLst>
                <a:ext uri="{FF2B5EF4-FFF2-40B4-BE49-F238E27FC236}">
                  <a16:creationId xmlns:a16="http://schemas.microsoft.com/office/drawing/2014/main" id="{A4FEF6B9-12C4-0D97-BADD-0F21CCD54046}"/>
                </a:ext>
              </a:extLst>
            </p:cNvPr>
            <p:cNvSpPr/>
            <p:nvPr/>
          </p:nvSpPr>
          <p:spPr>
            <a:xfrm>
              <a:off x="4671023" y="5271761"/>
              <a:ext cx="2587614" cy="400110"/>
            </a:xfrm>
            <a:prstGeom prst="rect">
              <a:avLst/>
            </a:prstGeom>
          </p:spPr>
          <p:txBody>
            <a:bodyPr wrap="square" lIns="0" rIns="0">
              <a:spAutoFit/>
            </a:bodyPr>
            <a:lstStyle/>
            <a:p>
              <a:pPr marL="0" lvl="1" algn="ctr"/>
              <a:r>
                <a:rPr lang="sv-SE" sz="2000" dirty="0">
                  <a:solidFill>
                    <a:schemeClr val="bg1"/>
                  </a:solidFill>
                </a:rPr>
                <a:t>Lån och andra krediter</a:t>
              </a:r>
            </a:p>
          </p:txBody>
        </p:sp>
        <p:grpSp>
          <p:nvGrpSpPr>
            <p:cNvPr id="15" name="Group 15">
              <a:extLst>
                <a:ext uri="{FF2B5EF4-FFF2-40B4-BE49-F238E27FC236}">
                  <a16:creationId xmlns:a16="http://schemas.microsoft.com/office/drawing/2014/main" id="{7FEC9A72-58A5-AAF3-C955-5990EF1D4FC3}"/>
                </a:ext>
              </a:extLst>
            </p:cNvPr>
            <p:cNvGrpSpPr>
              <a:grpSpLocks noChangeAspect="1"/>
            </p:cNvGrpSpPr>
            <p:nvPr/>
          </p:nvGrpSpPr>
          <p:grpSpPr bwMode="auto">
            <a:xfrm>
              <a:off x="5189540" y="4130347"/>
              <a:ext cx="1512888" cy="842963"/>
              <a:chOff x="3269" y="2575"/>
              <a:chExt cx="953" cy="531"/>
            </a:xfrm>
          </p:grpSpPr>
          <p:sp>
            <p:nvSpPr>
              <p:cNvPr id="20" name="Freeform 16">
                <a:extLst>
                  <a:ext uri="{FF2B5EF4-FFF2-40B4-BE49-F238E27FC236}">
                    <a16:creationId xmlns:a16="http://schemas.microsoft.com/office/drawing/2014/main" id="{C3701F9D-776E-D115-A256-D1A768E49D7B}"/>
                  </a:ext>
                </a:extLst>
              </p:cNvPr>
              <p:cNvSpPr>
                <a:spLocks/>
              </p:cNvSpPr>
              <p:nvPr/>
            </p:nvSpPr>
            <p:spPr bwMode="auto">
              <a:xfrm>
                <a:off x="3269" y="2763"/>
                <a:ext cx="225" cy="316"/>
              </a:xfrm>
              <a:custGeom>
                <a:avLst/>
                <a:gdLst>
                  <a:gd name="T0" fmla="*/ 225 w 225"/>
                  <a:gd name="T1" fmla="*/ 269 h 316"/>
                  <a:gd name="T2" fmla="*/ 126 w 225"/>
                  <a:gd name="T3" fmla="*/ 316 h 316"/>
                  <a:gd name="T4" fmla="*/ 0 w 225"/>
                  <a:gd name="T5" fmla="*/ 47 h 316"/>
                  <a:gd name="T6" fmla="*/ 106 w 225"/>
                  <a:gd name="T7" fmla="*/ 0 h 316"/>
                  <a:gd name="T8" fmla="*/ 225 w 225"/>
                  <a:gd name="T9" fmla="*/ 269 h 316"/>
                </a:gdLst>
                <a:ahLst/>
                <a:cxnLst>
                  <a:cxn ang="0">
                    <a:pos x="T0" y="T1"/>
                  </a:cxn>
                  <a:cxn ang="0">
                    <a:pos x="T2" y="T3"/>
                  </a:cxn>
                  <a:cxn ang="0">
                    <a:pos x="T4" y="T5"/>
                  </a:cxn>
                  <a:cxn ang="0">
                    <a:pos x="T6" y="T7"/>
                  </a:cxn>
                  <a:cxn ang="0">
                    <a:pos x="T8" y="T9"/>
                  </a:cxn>
                </a:cxnLst>
                <a:rect l="0" t="0" r="r" b="b"/>
                <a:pathLst>
                  <a:path w="225" h="316">
                    <a:moveTo>
                      <a:pt x="225" y="269"/>
                    </a:moveTo>
                    <a:lnTo>
                      <a:pt x="126" y="316"/>
                    </a:lnTo>
                    <a:lnTo>
                      <a:pt x="0" y="47"/>
                    </a:lnTo>
                    <a:lnTo>
                      <a:pt x="106" y="0"/>
                    </a:lnTo>
                    <a:lnTo>
                      <a:pt x="225" y="269"/>
                    </a:lnTo>
                    <a:close/>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1434949C-EFA3-348E-0F63-4459F4F4A4D4}"/>
                  </a:ext>
                </a:extLst>
              </p:cNvPr>
              <p:cNvSpPr>
                <a:spLocks/>
              </p:cNvSpPr>
              <p:nvPr/>
            </p:nvSpPr>
            <p:spPr bwMode="auto">
              <a:xfrm>
                <a:off x="3388" y="2669"/>
                <a:ext cx="397" cy="114"/>
              </a:xfrm>
              <a:custGeom>
                <a:avLst/>
                <a:gdLst>
                  <a:gd name="T0" fmla="*/ 0 w 397"/>
                  <a:gd name="T1" fmla="*/ 114 h 114"/>
                  <a:gd name="T2" fmla="*/ 252 w 397"/>
                  <a:gd name="T3" fmla="*/ 0 h 114"/>
                  <a:gd name="T4" fmla="*/ 397 w 397"/>
                  <a:gd name="T5" fmla="*/ 40 h 114"/>
                </a:gdLst>
                <a:ahLst/>
                <a:cxnLst>
                  <a:cxn ang="0">
                    <a:pos x="T0" y="T1"/>
                  </a:cxn>
                  <a:cxn ang="0">
                    <a:pos x="T2" y="T3"/>
                  </a:cxn>
                  <a:cxn ang="0">
                    <a:pos x="T4" y="T5"/>
                  </a:cxn>
                </a:cxnLst>
                <a:rect l="0" t="0" r="r" b="b"/>
                <a:pathLst>
                  <a:path w="397" h="114">
                    <a:moveTo>
                      <a:pt x="0" y="114"/>
                    </a:moveTo>
                    <a:lnTo>
                      <a:pt x="252" y="0"/>
                    </a:lnTo>
                    <a:lnTo>
                      <a:pt x="397" y="40"/>
                    </a:lnTo>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17F9BC8B-FEE3-52B4-8C97-490934D59242}"/>
                  </a:ext>
                </a:extLst>
              </p:cNvPr>
              <p:cNvSpPr>
                <a:spLocks/>
              </p:cNvSpPr>
              <p:nvPr/>
            </p:nvSpPr>
            <p:spPr bwMode="auto">
              <a:xfrm>
                <a:off x="3507" y="2750"/>
                <a:ext cx="272" cy="154"/>
              </a:xfrm>
              <a:custGeom>
                <a:avLst/>
                <a:gdLst>
                  <a:gd name="T0" fmla="*/ 13 w 41"/>
                  <a:gd name="T1" fmla="*/ 0 h 23"/>
                  <a:gd name="T2" fmla="*/ 41 w 41"/>
                  <a:gd name="T3" fmla="*/ 9 h 23"/>
                  <a:gd name="T4" fmla="*/ 31 w 41"/>
                  <a:gd name="T5" fmla="*/ 19 h 23"/>
                  <a:gd name="T6" fmla="*/ 21 w 41"/>
                  <a:gd name="T7" fmla="*/ 16 h 23"/>
                  <a:gd name="T8" fmla="*/ 10 w 41"/>
                  <a:gd name="T9" fmla="*/ 21 h 23"/>
                  <a:gd name="T10" fmla="*/ 0 w 41"/>
                  <a:gd name="T11" fmla="*/ 16 h 23"/>
                </a:gdLst>
                <a:ahLst/>
                <a:cxnLst>
                  <a:cxn ang="0">
                    <a:pos x="T0" y="T1"/>
                  </a:cxn>
                  <a:cxn ang="0">
                    <a:pos x="T2" y="T3"/>
                  </a:cxn>
                  <a:cxn ang="0">
                    <a:pos x="T4" y="T5"/>
                  </a:cxn>
                  <a:cxn ang="0">
                    <a:pos x="T6" y="T7"/>
                  </a:cxn>
                  <a:cxn ang="0">
                    <a:pos x="T8" y="T9"/>
                  </a:cxn>
                  <a:cxn ang="0">
                    <a:pos x="T10" y="T11"/>
                  </a:cxn>
                </a:cxnLst>
                <a:rect l="0" t="0" r="r" b="b"/>
                <a:pathLst>
                  <a:path w="41" h="23">
                    <a:moveTo>
                      <a:pt x="13" y="0"/>
                    </a:moveTo>
                    <a:cubicBezTo>
                      <a:pt x="41" y="9"/>
                      <a:pt x="41" y="9"/>
                      <a:pt x="41" y="9"/>
                    </a:cubicBezTo>
                    <a:cubicBezTo>
                      <a:pt x="41" y="9"/>
                      <a:pt x="41" y="19"/>
                      <a:pt x="31" y="19"/>
                    </a:cubicBezTo>
                    <a:cubicBezTo>
                      <a:pt x="24" y="19"/>
                      <a:pt x="21" y="16"/>
                      <a:pt x="21" y="16"/>
                    </a:cubicBezTo>
                    <a:cubicBezTo>
                      <a:pt x="10" y="21"/>
                      <a:pt x="10" y="21"/>
                      <a:pt x="10" y="21"/>
                    </a:cubicBezTo>
                    <a:cubicBezTo>
                      <a:pt x="4" y="23"/>
                      <a:pt x="0" y="16"/>
                      <a:pt x="0" y="16"/>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2249B21B-B364-FCE7-B1B1-130E2A385758}"/>
                  </a:ext>
                </a:extLst>
              </p:cNvPr>
              <p:cNvSpPr>
                <a:spLocks/>
              </p:cNvSpPr>
              <p:nvPr/>
            </p:nvSpPr>
            <p:spPr bwMode="auto">
              <a:xfrm>
                <a:off x="3607" y="2575"/>
                <a:ext cx="615" cy="531"/>
              </a:xfrm>
              <a:custGeom>
                <a:avLst/>
                <a:gdLst>
                  <a:gd name="T0" fmla="*/ 0 w 93"/>
                  <a:gd name="T1" fmla="*/ 45 h 79"/>
                  <a:gd name="T2" fmla="*/ 14 w 93"/>
                  <a:gd name="T3" fmla="*/ 74 h 79"/>
                  <a:gd name="T4" fmla="*/ 24 w 93"/>
                  <a:gd name="T5" fmla="*/ 78 h 79"/>
                  <a:gd name="T6" fmla="*/ 88 w 93"/>
                  <a:gd name="T7" fmla="*/ 47 h 79"/>
                  <a:gd name="T8" fmla="*/ 92 w 93"/>
                  <a:gd name="T9" fmla="*/ 37 h 79"/>
                  <a:gd name="T10" fmla="*/ 76 w 93"/>
                  <a:gd name="T11" fmla="*/ 5 h 79"/>
                  <a:gd name="T12" fmla="*/ 66 w 93"/>
                  <a:gd name="T13" fmla="*/ 1 h 79"/>
                  <a:gd name="T14" fmla="*/ 9 w 93"/>
                  <a:gd name="T15" fmla="*/ 2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0" y="45"/>
                    </a:moveTo>
                    <a:cubicBezTo>
                      <a:pt x="14" y="74"/>
                      <a:pt x="14" y="74"/>
                      <a:pt x="14" y="74"/>
                    </a:cubicBezTo>
                    <a:cubicBezTo>
                      <a:pt x="16" y="78"/>
                      <a:pt x="20" y="79"/>
                      <a:pt x="24" y="78"/>
                    </a:cubicBezTo>
                    <a:cubicBezTo>
                      <a:pt x="88" y="47"/>
                      <a:pt x="88" y="47"/>
                      <a:pt x="88" y="47"/>
                    </a:cubicBezTo>
                    <a:cubicBezTo>
                      <a:pt x="92" y="45"/>
                      <a:pt x="93" y="41"/>
                      <a:pt x="92" y="37"/>
                    </a:cubicBezTo>
                    <a:cubicBezTo>
                      <a:pt x="76" y="5"/>
                      <a:pt x="76" y="5"/>
                      <a:pt x="76" y="5"/>
                    </a:cubicBezTo>
                    <a:cubicBezTo>
                      <a:pt x="75" y="1"/>
                      <a:pt x="70" y="0"/>
                      <a:pt x="66" y="1"/>
                    </a:cubicBezTo>
                    <a:cubicBezTo>
                      <a:pt x="9" y="29"/>
                      <a:pt x="9" y="29"/>
                      <a:pt x="9" y="29"/>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20">
                <a:extLst>
                  <a:ext uri="{FF2B5EF4-FFF2-40B4-BE49-F238E27FC236}">
                    <a16:creationId xmlns:a16="http://schemas.microsoft.com/office/drawing/2014/main" id="{314E94C7-54E0-483A-2329-A00AD201DBD6}"/>
                  </a:ext>
                </a:extLst>
              </p:cNvPr>
              <p:cNvSpPr>
                <a:spLocks noChangeShapeType="1"/>
              </p:cNvSpPr>
              <p:nvPr/>
            </p:nvSpPr>
            <p:spPr bwMode="auto">
              <a:xfrm flipH="1">
                <a:off x="3851" y="2676"/>
                <a:ext cx="219" cy="101"/>
              </a:xfrm>
              <a:prstGeom prst="line">
                <a:avLst/>
              </a:prstGeom>
              <a:noFill/>
              <a:ln w="571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1">
                <a:extLst>
                  <a:ext uri="{FF2B5EF4-FFF2-40B4-BE49-F238E27FC236}">
                    <a16:creationId xmlns:a16="http://schemas.microsoft.com/office/drawing/2014/main" id="{71BD4098-2538-B1B3-6BC2-4E61AF804669}"/>
                  </a:ext>
                </a:extLst>
              </p:cNvPr>
              <p:cNvSpPr>
                <a:spLocks noChangeShapeType="1"/>
              </p:cNvSpPr>
              <p:nvPr/>
            </p:nvSpPr>
            <p:spPr bwMode="auto">
              <a:xfrm flipH="1">
                <a:off x="3666" y="2750"/>
                <a:ext cx="510" cy="248"/>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2">
                <a:extLst>
                  <a:ext uri="{FF2B5EF4-FFF2-40B4-BE49-F238E27FC236}">
                    <a16:creationId xmlns:a16="http://schemas.microsoft.com/office/drawing/2014/main" id="{22827717-471F-C684-4175-027BA177F730}"/>
                  </a:ext>
                </a:extLst>
              </p:cNvPr>
              <p:cNvSpPr>
                <a:spLocks noChangeShapeType="1"/>
              </p:cNvSpPr>
              <p:nvPr/>
            </p:nvSpPr>
            <p:spPr bwMode="auto">
              <a:xfrm flipH="1">
                <a:off x="3693" y="2810"/>
                <a:ext cx="509" cy="249"/>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3E52B2EB-BF8A-AD66-1EEA-D21E080534D0}"/>
                  </a:ext>
                </a:extLst>
              </p:cNvPr>
              <p:cNvSpPr>
                <a:spLocks/>
              </p:cNvSpPr>
              <p:nvPr/>
            </p:nvSpPr>
            <p:spPr bwMode="auto">
              <a:xfrm>
                <a:off x="3481" y="2958"/>
                <a:ext cx="159" cy="40"/>
              </a:xfrm>
              <a:custGeom>
                <a:avLst/>
                <a:gdLst>
                  <a:gd name="T0" fmla="*/ 24 w 24"/>
                  <a:gd name="T1" fmla="*/ 0 h 6"/>
                  <a:gd name="T2" fmla="*/ 18 w 24"/>
                  <a:gd name="T3" fmla="*/ 3 h 6"/>
                  <a:gd name="T4" fmla="*/ 5 w 24"/>
                  <a:gd name="T5" fmla="*/ 2 h 6"/>
                  <a:gd name="T6" fmla="*/ 0 w 24"/>
                  <a:gd name="T7" fmla="*/ 5 h 6"/>
                </a:gdLst>
                <a:ahLst/>
                <a:cxnLst>
                  <a:cxn ang="0">
                    <a:pos x="T0" y="T1"/>
                  </a:cxn>
                  <a:cxn ang="0">
                    <a:pos x="T2" y="T3"/>
                  </a:cxn>
                  <a:cxn ang="0">
                    <a:pos x="T4" y="T5"/>
                  </a:cxn>
                  <a:cxn ang="0">
                    <a:pos x="T6" y="T7"/>
                  </a:cxn>
                </a:cxnLst>
                <a:rect l="0" t="0" r="r" b="b"/>
                <a:pathLst>
                  <a:path w="24" h="6">
                    <a:moveTo>
                      <a:pt x="24" y="0"/>
                    </a:moveTo>
                    <a:cubicBezTo>
                      <a:pt x="18" y="3"/>
                      <a:pt x="18" y="3"/>
                      <a:pt x="18" y="3"/>
                    </a:cubicBezTo>
                    <a:cubicBezTo>
                      <a:pt x="18" y="3"/>
                      <a:pt x="12" y="6"/>
                      <a:pt x="5" y="2"/>
                    </a:cubicBezTo>
                    <a:cubicBezTo>
                      <a:pt x="0" y="5"/>
                      <a:pt x="0" y="5"/>
                      <a:pt x="0" y="5"/>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6" name="Rektangel 15">
              <a:extLst>
                <a:ext uri="{FF2B5EF4-FFF2-40B4-BE49-F238E27FC236}">
                  <a16:creationId xmlns:a16="http://schemas.microsoft.com/office/drawing/2014/main" id="{17E65679-E7E4-9795-2714-E8F5052F35C1}"/>
                </a:ext>
              </a:extLst>
            </p:cNvPr>
            <p:cNvSpPr/>
            <p:nvPr/>
          </p:nvSpPr>
          <p:spPr>
            <a:xfrm>
              <a:off x="8663023" y="3264829"/>
              <a:ext cx="2579456" cy="400110"/>
            </a:xfrm>
            <a:prstGeom prst="rect">
              <a:avLst/>
            </a:prstGeom>
          </p:spPr>
          <p:txBody>
            <a:bodyPr wrap="square">
              <a:spAutoFit/>
            </a:bodyPr>
            <a:lstStyle/>
            <a:p>
              <a:pPr marL="452438" lvl="1" indent="-452438" algn="ctr"/>
              <a:r>
                <a:rPr lang="sv-SE" sz="2000" dirty="0">
                  <a:solidFill>
                    <a:schemeClr val="bg1"/>
                  </a:solidFill>
                </a:rPr>
                <a:t>Studielån</a:t>
              </a:r>
            </a:p>
          </p:txBody>
        </p:sp>
        <p:pic>
          <p:nvPicPr>
            <p:cNvPr id="17" name="Bildobjekt 16">
              <a:extLst>
                <a:ext uri="{FF2B5EF4-FFF2-40B4-BE49-F238E27FC236}">
                  <a16:creationId xmlns:a16="http://schemas.microsoft.com/office/drawing/2014/main" id="{6CD5AEF8-B1E9-55F8-1414-9FB7AFD8B1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0191" y="2060412"/>
              <a:ext cx="765118" cy="905490"/>
            </a:xfrm>
            <a:prstGeom prst="rect">
              <a:avLst/>
            </a:prstGeom>
          </p:spPr>
        </p:pic>
        <p:sp>
          <p:nvSpPr>
            <p:cNvPr id="18" name="Rektangel 17">
              <a:extLst>
                <a:ext uri="{FF2B5EF4-FFF2-40B4-BE49-F238E27FC236}">
                  <a16:creationId xmlns:a16="http://schemas.microsoft.com/office/drawing/2014/main" id="{AA4EB9E3-D1F6-22D6-9BBF-A8E7700F8EB1}"/>
                </a:ext>
              </a:extLst>
            </p:cNvPr>
            <p:cNvSpPr/>
            <p:nvPr/>
          </p:nvSpPr>
          <p:spPr>
            <a:xfrm>
              <a:off x="8755129" y="5286390"/>
              <a:ext cx="2587615" cy="400110"/>
            </a:xfrm>
            <a:prstGeom prst="rect">
              <a:avLst/>
            </a:prstGeom>
          </p:spPr>
          <p:txBody>
            <a:bodyPr wrap="square" lIns="0" rIns="0">
              <a:spAutoFit/>
            </a:bodyPr>
            <a:lstStyle/>
            <a:p>
              <a:pPr marL="0" lvl="1" algn="ctr"/>
              <a:r>
                <a:rPr lang="sv-SE" sz="2000" dirty="0">
                  <a:solidFill>
                    <a:prstClr val="white"/>
                  </a:solidFill>
                </a:rPr>
                <a:t>Kommunikationsskulder</a:t>
              </a:r>
            </a:p>
          </p:txBody>
        </p:sp>
        <p:pic>
          <p:nvPicPr>
            <p:cNvPr id="19" name="Bildobjekt 18">
              <a:extLst>
                <a:ext uri="{FF2B5EF4-FFF2-40B4-BE49-F238E27FC236}">
                  <a16:creationId xmlns:a16="http://schemas.microsoft.com/office/drawing/2014/main" id="{7FC4FC7B-E36F-9959-04A1-D481C04D7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0326" y="4113621"/>
              <a:ext cx="599448" cy="954075"/>
            </a:xfrm>
            <a:prstGeom prst="rect">
              <a:avLst/>
            </a:prstGeom>
          </p:spPr>
        </p:pic>
      </p:grpSp>
    </p:spTree>
    <p:extLst>
      <p:ext uri="{BB962C8B-B14F-4D97-AF65-F5344CB8AC3E}">
        <p14:creationId xmlns:p14="http://schemas.microsoft.com/office/powerpoint/2010/main" val="32832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HAR SKULDER HOS KRONOFOGDEN?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52180"/>
            <a:ext cx="5118100" cy="1207365"/>
          </a:xfrm>
        </p:spPr>
        <p:txBody>
          <a:bodyPr>
            <a:normAutofit/>
          </a:bodyPr>
          <a:lstStyle/>
          <a:p>
            <a:r>
              <a:rPr lang="sv-SE" dirty="0">
                <a:latin typeface="Calibri" panose="020F0502020204030204" pitchFamily="34" charset="0"/>
              </a:rPr>
              <a:t>Vanligaste åldern: 26-34 år</a:t>
            </a:r>
          </a:p>
          <a:p>
            <a:r>
              <a:rPr lang="sv-SE" dirty="0">
                <a:latin typeface="Calibri" panose="020F0502020204030204" pitchFamily="34" charset="0"/>
              </a:rPr>
              <a:t>Två av tre är män</a:t>
            </a:r>
          </a:p>
          <a:p>
            <a:r>
              <a:rPr lang="sv-SE" dirty="0">
                <a:latin typeface="Calibri" panose="020F0502020204030204" pitchFamily="34" charset="0"/>
              </a:rPr>
              <a:t>Livshändelser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17" name="Platshållare för bild 16" descr="En bild som visar text, person&#10;&#10;Automatiskt genererad beskrivning">
            <a:extLst>
              <a:ext uri="{FF2B5EF4-FFF2-40B4-BE49-F238E27FC236}">
                <a16:creationId xmlns:a16="http://schemas.microsoft.com/office/drawing/2014/main" id="{331446B7-8E30-D751-A383-410793D53C1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5295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natur, regn, snö, utomhus  Automatiskt genererad beskrivning">
            <a:extLst>
              <a:ext uri="{FF2B5EF4-FFF2-40B4-BE49-F238E27FC236}">
                <a16:creationId xmlns:a16="http://schemas.microsoft.com/office/drawing/2014/main" id="{E705B5C0-0B70-336E-9011-E2AF487EE31C}"/>
              </a:ext>
            </a:extLst>
          </p:cNvPr>
          <p:cNvPicPr>
            <a:picLocks noChangeAspect="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1"/>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EKONOMISKT VÅLD</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innehåll 6">
            <a:extLst>
              <a:ext uri="{FF2B5EF4-FFF2-40B4-BE49-F238E27FC236}">
                <a16:creationId xmlns:a16="http://schemas.microsoft.com/office/drawing/2014/main" id="{C4934CC8-64FB-C27B-1134-F671003B997A}"/>
              </a:ext>
            </a:extLst>
          </p:cNvPr>
          <p:cNvSpPr txBox="1">
            <a:spLocks/>
          </p:cNvSpPr>
          <p:nvPr/>
        </p:nvSpPr>
        <p:spPr>
          <a:xfrm>
            <a:off x="5954314" y="2253309"/>
            <a:ext cx="5118100" cy="30082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1"/>
                </a:solidFill>
                <a:latin typeface="Calibri" panose="020F0502020204030204" pitchFamily="34" charset="0"/>
              </a:rPr>
              <a:t>Skuldsätta personen genom att lån och krediter står i hens namn genom förfalskning av namnteckning.</a:t>
            </a:r>
          </a:p>
          <a:p>
            <a:r>
              <a:rPr lang="sv-SE" dirty="0">
                <a:solidFill>
                  <a:schemeClr val="bg1"/>
                </a:solidFill>
                <a:latin typeface="Calibri" panose="020F0502020204030204" pitchFamily="34" charset="0"/>
              </a:rPr>
              <a:t>Förstöra materiella saker. </a:t>
            </a:r>
          </a:p>
          <a:p>
            <a:r>
              <a:rPr lang="sv-SE" dirty="0">
                <a:solidFill>
                  <a:schemeClr val="bg1"/>
                </a:solidFill>
                <a:latin typeface="Calibri" panose="020F0502020204030204" pitchFamily="34" charset="0"/>
              </a:rPr>
              <a:t>Tvinga personen till att starta bolag.</a:t>
            </a:r>
          </a:p>
          <a:p>
            <a:pPr marL="0" indent="0">
              <a:buNone/>
            </a:pPr>
            <a:endParaRPr lang="sv-SE" dirty="0"/>
          </a:p>
        </p:txBody>
      </p: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8904" y="225330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Kontrollera hur personen använder pengar. </a:t>
            </a:r>
          </a:p>
          <a:p>
            <a:r>
              <a:rPr lang="sv-SE" sz="2000" dirty="0">
                <a:solidFill>
                  <a:schemeClr val="bg1"/>
                </a:solidFill>
                <a:latin typeface="Calibri" panose="020F0502020204030204" pitchFamily="34" charset="0"/>
              </a:rPr>
              <a:t>Förbjuda personen att ha egna pengar.</a:t>
            </a:r>
          </a:p>
          <a:p>
            <a:r>
              <a:rPr lang="sv-SE" sz="2000" dirty="0">
                <a:solidFill>
                  <a:schemeClr val="bg1"/>
                </a:solidFill>
                <a:latin typeface="Calibri" panose="020F0502020204030204" pitchFamily="34" charset="0"/>
              </a:rPr>
              <a:t>Gömma undan gemensamma pengar.</a:t>
            </a:r>
          </a:p>
          <a:p>
            <a:r>
              <a:rPr lang="sv-SE" sz="2000" dirty="0">
                <a:solidFill>
                  <a:schemeClr val="bg1"/>
                </a:solidFill>
                <a:latin typeface="Calibri" panose="020F0502020204030204" pitchFamily="34" charset="0"/>
              </a:rPr>
              <a:t>Tvinga personen att medverka i ekonomiska olagligheter.</a:t>
            </a:r>
          </a:p>
          <a:p>
            <a:r>
              <a:rPr lang="sv-SE" sz="2000" dirty="0">
                <a:solidFill>
                  <a:schemeClr val="bg1"/>
                </a:solidFill>
                <a:latin typeface="Calibri" panose="020F0502020204030204" pitchFamily="34" charset="0"/>
              </a:rPr>
              <a:t>Tvinga personen till att skuldsätta sig genom lån och krediter.</a:t>
            </a:r>
          </a:p>
          <a:p>
            <a:r>
              <a:rPr lang="sv-SE" sz="2000" dirty="0">
                <a:solidFill>
                  <a:schemeClr val="bg1"/>
                </a:solidFill>
                <a:latin typeface="Calibri" panose="020F0502020204030204" pitchFamily="34" charset="0"/>
              </a:rPr>
              <a:t>Skuldsätta personen genom att lån och krediter står i hens namn genom åtkomst till Bank-id.</a:t>
            </a:r>
          </a:p>
        </p:txBody>
      </p:sp>
      <p:sp>
        <p:nvSpPr>
          <p:cNvPr id="11" name="textruta 10">
            <a:extLst>
              <a:ext uri="{FF2B5EF4-FFF2-40B4-BE49-F238E27FC236}">
                <a16:creationId xmlns:a16="http://schemas.microsoft.com/office/drawing/2014/main" id="{48F8E48F-42D2-B7CB-30B7-E4B4409AD1FF}"/>
              </a:ext>
            </a:extLst>
          </p:cNvPr>
          <p:cNvSpPr txBox="1"/>
          <p:nvPr/>
        </p:nvSpPr>
        <p:spPr>
          <a:xfrm>
            <a:off x="714423" y="1573411"/>
            <a:ext cx="7942493" cy="400110"/>
          </a:xfrm>
          <a:prstGeom prst="rect">
            <a:avLst/>
          </a:prstGeom>
          <a:noFill/>
        </p:spPr>
        <p:txBody>
          <a:bodyPr wrap="square">
            <a:spAutoFit/>
          </a:bodyPr>
          <a:lstStyle/>
          <a:p>
            <a:pPr marL="0" indent="0">
              <a:buNone/>
            </a:pPr>
            <a:r>
              <a:rPr lang="sv-SE" sz="2000" b="1" dirty="0">
                <a:solidFill>
                  <a:schemeClr val="bg1"/>
                </a:solidFill>
              </a:rPr>
              <a:t>Innefattar många olika typer av maktutövande exempelvis:</a:t>
            </a:r>
          </a:p>
        </p:txBody>
      </p:sp>
    </p:spTree>
    <p:extLst>
      <p:ext uri="{BB962C8B-B14F-4D97-AF65-F5344CB8AC3E}">
        <p14:creationId xmlns:p14="http://schemas.microsoft.com/office/powerpoint/2010/main" val="105136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UTMÄTNING</a:t>
            </a:r>
          </a:p>
        </p:txBody>
      </p:sp>
      <p:pic>
        <p:nvPicPr>
          <p:cNvPr id="6" name="Platshållare för bild 5" descr="En bild som visar text  Automatiskt genererad beskrivning">
            <a:extLst>
              <a:ext uri="{FF2B5EF4-FFF2-40B4-BE49-F238E27FC236}">
                <a16:creationId xmlns:a16="http://schemas.microsoft.com/office/drawing/2014/main" id="{1DCBCC22-466F-054D-C76B-E19FB1EB255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189998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9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VI BESLUTAR OM SKULDSANERING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5090" y="16745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För den som saknar möjlighet att betala sina skulder. </a:t>
            </a:r>
          </a:p>
          <a:p>
            <a:r>
              <a:rPr lang="sv-SE" sz="2000" dirty="0">
                <a:solidFill>
                  <a:schemeClr val="bg1"/>
                </a:solidFill>
                <a:latin typeface="Calibri" panose="020F0502020204030204" pitchFamily="34" charset="0"/>
              </a:rPr>
              <a:t>Viktigt med att förbereda sig väl inför en ansökan.</a:t>
            </a:r>
          </a:p>
          <a:p>
            <a:r>
              <a:rPr lang="sv-SE" sz="2000" dirty="0">
                <a:solidFill>
                  <a:schemeClr val="bg1"/>
                </a:solidFill>
                <a:latin typeface="Calibri" panose="020F0502020204030204" pitchFamily="34" charset="0"/>
              </a:rPr>
              <a:t>Personen betalar efter sin förmåga och resten av skulderna skrivs av.</a:t>
            </a:r>
          </a:p>
        </p:txBody>
      </p:sp>
      <p:grpSp>
        <p:nvGrpSpPr>
          <p:cNvPr id="6" name="Grupp 5">
            <a:extLst>
              <a:ext uri="{FF2B5EF4-FFF2-40B4-BE49-F238E27FC236}">
                <a16:creationId xmlns:a16="http://schemas.microsoft.com/office/drawing/2014/main" id="{FFBA7F2F-FDE6-713C-7555-8A083BFB4B28}"/>
              </a:ext>
            </a:extLst>
          </p:cNvPr>
          <p:cNvGrpSpPr/>
          <p:nvPr/>
        </p:nvGrpSpPr>
        <p:grpSpPr>
          <a:xfrm>
            <a:off x="7231274" y="1938867"/>
            <a:ext cx="3001549" cy="1332919"/>
            <a:chOff x="8587389" y="3019008"/>
            <a:chExt cx="3001549" cy="1332919"/>
          </a:xfrm>
        </p:grpSpPr>
        <p:grpSp>
          <p:nvGrpSpPr>
            <p:cNvPr id="10" name="Group 20">
              <a:extLst>
                <a:ext uri="{FF2B5EF4-FFF2-40B4-BE49-F238E27FC236}">
                  <a16:creationId xmlns:a16="http://schemas.microsoft.com/office/drawing/2014/main" id="{986B6313-CFAA-F762-16F2-58F8424D2DC1}"/>
                </a:ext>
              </a:extLst>
            </p:cNvPr>
            <p:cNvGrpSpPr>
              <a:grpSpLocks noChangeAspect="1"/>
            </p:cNvGrpSpPr>
            <p:nvPr/>
          </p:nvGrpSpPr>
          <p:grpSpPr bwMode="auto">
            <a:xfrm>
              <a:off x="8587389" y="3019008"/>
              <a:ext cx="1040202" cy="1146055"/>
              <a:chOff x="4540" y="1435"/>
              <a:chExt cx="511" cy="563"/>
            </a:xfrm>
          </p:grpSpPr>
          <p:sp>
            <p:nvSpPr>
              <p:cNvPr id="14" name="Oval 21">
                <a:extLst>
                  <a:ext uri="{FF2B5EF4-FFF2-40B4-BE49-F238E27FC236}">
                    <a16:creationId xmlns:a16="http://schemas.microsoft.com/office/drawing/2014/main" id="{7A2C5CFE-ABB5-15CE-2060-6AB899F48A3C}"/>
                  </a:ext>
                </a:extLst>
              </p:cNvPr>
              <p:cNvSpPr>
                <a:spLocks noChangeArrowheads="1"/>
              </p:cNvSpPr>
              <p:nvPr/>
            </p:nvSpPr>
            <p:spPr bwMode="auto">
              <a:xfrm>
                <a:off x="4639" y="1435"/>
                <a:ext cx="313" cy="308"/>
              </a:xfrm>
              <a:prstGeom prst="ellipse">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Freeform 22">
                <a:extLst>
                  <a:ext uri="{FF2B5EF4-FFF2-40B4-BE49-F238E27FC236}">
                    <a16:creationId xmlns:a16="http://schemas.microsoft.com/office/drawing/2014/main" id="{EFF021F2-CB08-E987-D51B-305FE325AD49}"/>
                  </a:ext>
                </a:extLst>
              </p:cNvPr>
              <p:cNvSpPr>
                <a:spLocks/>
              </p:cNvSpPr>
              <p:nvPr/>
            </p:nvSpPr>
            <p:spPr bwMode="auto">
              <a:xfrm>
                <a:off x="4540" y="1743"/>
                <a:ext cx="511" cy="255"/>
              </a:xfrm>
              <a:custGeom>
                <a:avLst/>
                <a:gdLst>
                  <a:gd name="T0" fmla="*/ 0 w 114"/>
                  <a:gd name="T1" fmla="*/ 57 h 57"/>
                  <a:gd name="T2" fmla="*/ 57 w 114"/>
                  <a:gd name="T3" fmla="*/ 0 h 57"/>
                  <a:gd name="T4" fmla="*/ 114 w 114"/>
                  <a:gd name="T5" fmla="*/ 57 h 57"/>
                </a:gdLst>
                <a:ahLst/>
                <a:cxnLst>
                  <a:cxn ang="0">
                    <a:pos x="T0" y="T1"/>
                  </a:cxn>
                  <a:cxn ang="0">
                    <a:pos x="T2" y="T3"/>
                  </a:cxn>
                  <a:cxn ang="0">
                    <a:pos x="T4" y="T5"/>
                  </a:cxn>
                </a:cxnLst>
                <a:rect l="0" t="0" r="r" b="b"/>
                <a:pathLst>
                  <a:path w="114" h="57">
                    <a:moveTo>
                      <a:pt x="0" y="57"/>
                    </a:moveTo>
                    <a:cubicBezTo>
                      <a:pt x="0" y="26"/>
                      <a:pt x="26" y="0"/>
                      <a:pt x="57" y="0"/>
                    </a:cubicBezTo>
                    <a:cubicBezTo>
                      <a:pt x="88" y="0"/>
                      <a:pt x="114" y="26"/>
                      <a:pt x="114" y="57"/>
                    </a:cubicBezTo>
                  </a:path>
                </a:pathLst>
              </a:cu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2" name="Rektangel 11">
              <a:extLst>
                <a:ext uri="{FF2B5EF4-FFF2-40B4-BE49-F238E27FC236}">
                  <a16:creationId xmlns:a16="http://schemas.microsoft.com/office/drawing/2014/main" id="{DCCCD392-EF25-6D24-9998-22FCFB1B655D}"/>
                </a:ext>
              </a:extLst>
            </p:cNvPr>
            <p:cNvSpPr/>
            <p:nvPr/>
          </p:nvSpPr>
          <p:spPr>
            <a:xfrm>
              <a:off x="9990243" y="3019008"/>
              <a:ext cx="1564980" cy="369332"/>
            </a:xfrm>
            <a:prstGeom prst="rect">
              <a:avLst/>
            </a:prstGeom>
          </p:spPr>
          <p:txBody>
            <a:bodyPr wrap="none">
              <a:spAutoFit/>
            </a:bodyPr>
            <a:lstStyle/>
            <a:p>
              <a:r>
                <a:rPr lang="sv-SE" dirty="0">
                  <a:solidFill>
                    <a:schemeClr val="bg1"/>
                  </a:solidFill>
                </a:rPr>
                <a:t>Privatpersoner</a:t>
              </a:r>
            </a:p>
          </p:txBody>
        </p:sp>
        <p:sp>
          <p:nvSpPr>
            <p:cNvPr id="13" name="Rektangel 12">
              <a:extLst>
                <a:ext uri="{FF2B5EF4-FFF2-40B4-BE49-F238E27FC236}">
                  <a16:creationId xmlns:a16="http://schemas.microsoft.com/office/drawing/2014/main" id="{BD8A92FE-1991-82D3-6F22-14D6941D573B}"/>
                </a:ext>
              </a:extLst>
            </p:cNvPr>
            <p:cNvSpPr/>
            <p:nvPr/>
          </p:nvSpPr>
          <p:spPr>
            <a:xfrm>
              <a:off x="9929509" y="3243931"/>
              <a:ext cx="1659429" cy="1107996"/>
            </a:xfrm>
            <a:prstGeom prst="rect">
              <a:avLst/>
            </a:prstGeom>
          </p:spPr>
          <p:txBody>
            <a:bodyPr wrap="none">
              <a:spAutoFit/>
            </a:bodyPr>
            <a:lstStyle/>
            <a:p>
              <a:r>
                <a:rPr lang="sv-SE" sz="6600" b="1" dirty="0">
                  <a:solidFill>
                    <a:prstClr val="white"/>
                  </a:solidFill>
                  <a:latin typeface="+mj-lt"/>
                </a:rPr>
                <a:t>5 år </a:t>
              </a:r>
              <a:endParaRPr lang="sv-SE" sz="6600" b="1" dirty="0">
                <a:latin typeface="+mj-lt"/>
              </a:endParaRPr>
            </a:p>
          </p:txBody>
        </p:sp>
      </p:grpSp>
      <p:grpSp>
        <p:nvGrpSpPr>
          <p:cNvPr id="16" name="Grupp 15">
            <a:extLst>
              <a:ext uri="{FF2B5EF4-FFF2-40B4-BE49-F238E27FC236}">
                <a16:creationId xmlns:a16="http://schemas.microsoft.com/office/drawing/2014/main" id="{6079550B-3D6A-7770-600E-C984B8BDAEC0}"/>
              </a:ext>
            </a:extLst>
          </p:cNvPr>
          <p:cNvGrpSpPr/>
          <p:nvPr/>
        </p:nvGrpSpPr>
        <p:grpSpPr>
          <a:xfrm>
            <a:off x="7235541" y="3785139"/>
            <a:ext cx="2997282" cy="1381626"/>
            <a:chOff x="8591656" y="4522380"/>
            <a:chExt cx="2997282" cy="1381626"/>
          </a:xfrm>
        </p:grpSpPr>
        <p:grpSp>
          <p:nvGrpSpPr>
            <p:cNvPr id="17" name="Group 4">
              <a:extLst>
                <a:ext uri="{FF2B5EF4-FFF2-40B4-BE49-F238E27FC236}">
                  <a16:creationId xmlns:a16="http://schemas.microsoft.com/office/drawing/2014/main" id="{58305701-6668-4FB8-BA04-FCCC8503AB4A}"/>
                </a:ext>
              </a:extLst>
            </p:cNvPr>
            <p:cNvGrpSpPr>
              <a:grpSpLocks noChangeAspect="1"/>
            </p:cNvGrpSpPr>
            <p:nvPr/>
          </p:nvGrpSpPr>
          <p:grpSpPr bwMode="auto">
            <a:xfrm>
              <a:off x="8591656" y="4522380"/>
              <a:ext cx="1238250" cy="1138238"/>
              <a:chOff x="4591" y="673"/>
              <a:chExt cx="780" cy="717"/>
            </a:xfrm>
          </p:grpSpPr>
          <p:sp>
            <p:nvSpPr>
              <p:cNvPr id="20" name="Rectangle 5">
                <a:extLst>
                  <a:ext uri="{FF2B5EF4-FFF2-40B4-BE49-F238E27FC236}">
                    <a16:creationId xmlns:a16="http://schemas.microsoft.com/office/drawing/2014/main" id="{E431F28C-9BB2-75B0-0CA9-81F5F55885B9}"/>
                  </a:ext>
                </a:extLst>
              </p:cNvPr>
              <p:cNvSpPr>
                <a:spLocks noChangeArrowheads="1"/>
              </p:cNvSpPr>
              <p:nvPr/>
            </p:nvSpPr>
            <p:spPr bwMode="auto">
              <a:xfrm>
                <a:off x="4591" y="673"/>
                <a:ext cx="393" cy="711"/>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Rectangle 6">
                <a:extLst>
                  <a:ext uri="{FF2B5EF4-FFF2-40B4-BE49-F238E27FC236}">
                    <a16:creationId xmlns:a16="http://schemas.microsoft.com/office/drawing/2014/main" id="{CEA5E932-B615-40BE-B26E-357F8CE52BC9}"/>
                  </a:ext>
                </a:extLst>
              </p:cNvPr>
              <p:cNvSpPr>
                <a:spLocks noChangeArrowheads="1"/>
              </p:cNvSpPr>
              <p:nvPr/>
            </p:nvSpPr>
            <p:spPr bwMode="auto">
              <a:xfrm>
                <a:off x="4984" y="971"/>
                <a:ext cx="387" cy="419"/>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7">
                <a:extLst>
                  <a:ext uri="{FF2B5EF4-FFF2-40B4-BE49-F238E27FC236}">
                    <a16:creationId xmlns:a16="http://schemas.microsoft.com/office/drawing/2014/main" id="{27CEC73C-2958-6CAB-484C-03C2DDAF3DF6}"/>
                  </a:ext>
                </a:extLst>
              </p:cNvPr>
              <p:cNvSpPr>
                <a:spLocks noChangeShapeType="1"/>
              </p:cNvSpPr>
              <p:nvPr/>
            </p:nvSpPr>
            <p:spPr bwMode="auto">
              <a:xfrm>
                <a:off x="4737"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8">
                <a:extLst>
                  <a:ext uri="{FF2B5EF4-FFF2-40B4-BE49-F238E27FC236}">
                    <a16:creationId xmlns:a16="http://schemas.microsoft.com/office/drawing/2014/main" id="{69E03136-A547-2EF3-CFBF-725F03FAD5C8}"/>
                  </a:ext>
                </a:extLst>
              </p:cNvPr>
              <p:cNvSpPr>
                <a:spLocks noChangeShapeType="1"/>
              </p:cNvSpPr>
              <p:nvPr/>
            </p:nvSpPr>
            <p:spPr bwMode="auto">
              <a:xfrm>
                <a:off x="4845"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9">
                <a:extLst>
                  <a:ext uri="{FF2B5EF4-FFF2-40B4-BE49-F238E27FC236}">
                    <a16:creationId xmlns:a16="http://schemas.microsoft.com/office/drawing/2014/main" id="{D96A5C25-747A-0129-19D0-A61C47FCA3E1}"/>
                  </a:ext>
                </a:extLst>
              </p:cNvPr>
              <p:cNvSpPr>
                <a:spLocks noChangeShapeType="1"/>
              </p:cNvSpPr>
              <p:nvPr/>
            </p:nvSpPr>
            <p:spPr bwMode="auto">
              <a:xfrm>
                <a:off x="4737"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10">
                <a:extLst>
                  <a:ext uri="{FF2B5EF4-FFF2-40B4-BE49-F238E27FC236}">
                    <a16:creationId xmlns:a16="http://schemas.microsoft.com/office/drawing/2014/main" id="{1DC19468-4E8F-98BB-B008-ADED64713B4B}"/>
                  </a:ext>
                </a:extLst>
              </p:cNvPr>
              <p:cNvSpPr>
                <a:spLocks noChangeShapeType="1"/>
              </p:cNvSpPr>
              <p:nvPr/>
            </p:nvSpPr>
            <p:spPr bwMode="auto">
              <a:xfrm>
                <a:off x="4845"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11">
                <a:extLst>
                  <a:ext uri="{FF2B5EF4-FFF2-40B4-BE49-F238E27FC236}">
                    <a16:creationId xmlns:a16="http://schemas.microsoft.com/office/drawing/2014/main" id="{848C4D89-F7DC-A146-871A-ED969D25ED04}"/>
                  </a:ext>
                </a:extLst>
              </p:cNvPr>
              <p:cNvSpPr>
                <a:spLocks noChangeShapeType="1"/>
              </p:cNvSpPr>
              <p:nvPr/>
            </p:nvSpPr>
            <p:spPr bwMode="auto">
              <a:xfrm>
                <a:off x="4737"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12">
                <a:extLst>
                  <a:ext uri="{FF2B5EF4-FFF2-40B4-BE49-F238E27FC236}">
                    <a16:creationId xmlns:a16="http://schemas.microsoft.com/office/drawing/2014/main" id="{891CEE70-2639-63EF-0C4D-64F258EE5C00}"/>
                  </a:ext>
                </a:extLst>
              </p:cNvPr>
              <p:cNvSpPr>
                <a:spLocks noChangeShapeType="1"/>
              </p:cNvSpPr>
              <p:nvPr/>
            </p:nvSpPr>
            <p:spPr bwMode="auto">
              <a:xfrm>
                <a:off x="484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13">
                <a:extLst>
                  <a:ext uri="{FF2B5EF4-FFF2-40B4-BE49-F238E27FC236}">
                    <a16:creationId xmlns:a16="http://schemas.microsoft.com/office/drawing/2014/main" id="{A46E36D1-1F9E-5E5F-D05E-2042E05DE4AC}"/>
                  </a:ext>
                </a:extLst>
              </p:cNvPr>
              <p:cNvSpPr>
                <a:spLocks noChangeShapeType="1"/>
              </p:cNvSpPr>
              <p:nvPr/>
            </p:nvSpPr>
            <p:spPr bwMode="auto">
              <a:xfrm>
                <a:off x="5124"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14">
                <a:extLst>
                  <a:ext uri="{FF2B5EF4-FFF2-40B4-BE49-F238E27FC236}">
                    <a16:creationId xmlns:a16="http://schemas.microsoft.com/office/drawing/2014/main" id="{AB314224-A19A-3B3B-CBC3-5FC9225726CB}"/>
                  </a:ext>
                </a:extLst>
              </p:cNvPr>
              <p:cNvSpPr>
                <a:spLocks noChangeShapeType="1"/>
              </p:cNvSpPr>
              <p:nvPr/>
            </p:nvSpPr>
            <p:spPr bwMode="auto">
              <a:xfrm>
                <a:off x="522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15">
                <a:extLst>
                  <a:ext uri="{FF2B5EF4-FFF2-40B4-BE49-F238E27FC236}">
                    <a16:creationId xmlns:a16="http://schemas.microsoft.com/office/drawing/2014/main" id="{A754A4FB-EFA8-5733-250B-F1019A70683C}"/>
                  </a:ext>
                </a:extLst>
              </p:cNvPr>
              <p:cNvSpPr>
                <a:spLocks noChangeShapeType="1"/>
              </p:cNvSpPr>
              <p:nvPr/>
            </p:nvSpPr>
            <p:spPr bwMode="auto">
              <a:xfrm>
                <a:off x="5124"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16">
                <a:extLst>
                  <a:ext uri="{FF2B5EF4-FFF2-40B4-BE49-F238E27FC236}">
                    <a16:creationId xmlns:a16="http://schemas.microsoft.com/office/drawing/2014/main" id="{0491FABA-1BE5-A5D4-D0A7-1732BB876577}"/>
                  </a:ext>
                </a:extLst>
              </p:cNvPr>
              <p:cNvSpPr>
                <a:spLocks noChangeShapeType="1"/>
              </p:cNvSpPr>
              <p:nvPr/>
            </p:nvSpPr>
            <p:spPr bwMode="auto">
              <a:xfrm>
                <a:off x="5225"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Rectangle 17">
                <a:extLst>
                  <a:ext uri="{FF2B5EF4-FFF2-40B4-BE49-F238E27FC236}">
                    <a16:creationId xmlns:a16="http://schemas.microsoft.com/office/drawing/2014/main" id="{3F798686-65ED-F204-10A6-800F4C490A94}"/>
                  </a:ext>
                </a:extLst>
              </p:cNvPr>
              <p:cNvSpPr>
                <a:spLocks noChangeArrowheads="1"/>
              </p:cNvSpPr>
              <p:nvPr/>
            </p:nvSpPr>
            <p:spPr bwMode="auto">
              <a:xfrm>
                <a:off x="4737" y="1238"/>
                <a:ext cx="108" cy="152"/>
              </a:xfrm>
              <a:prstGeom prst="rect">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8" name="Rektangel 17">
              <a:extLst>
                <a:ext uri="{FF2B5EF4-FFF2-40B4-BE49-F238E27FC236}">
                  <a16:creationId xmlns:a16="http://schemas.microsoft.com/office/drawing/2014/main" id="{D898BFF7-15D1-B2C8-5541-6061B6C2F375}"/>
                </a:ext>
              </a:extLst>
            </p:cNvPr>
            <p:cNvSpPr/>
            <p:nvPr/>
          </p:nvSpPr>
          <p:spPr>
            <a:xfrm>
              <a:off x="9990243" y="4571087"/>
              <a:ext cx="1181734" cy="369332"/>
            </a:xfrm>
            <a:prstGeom prst="rect">
              <a:avLst/>
            </a:prstGeom>
          </p:spPr>
          <p:txBody>
            <a:bodyPr wrap="none">
              <a:spAutoFit/>
            </a:bodyPr>
            <a:lstStyle/>
            <a:p>
              <a:r>
                <a:rPr lang="sv-SE" dirty="0">
                  <a:solidFill>
                    <a:schemeClr val="bg1"/>
                  </a:solidFill>
                </a:rPr>
                <a:t>Företagare</a:t>
              </a:r>
            </a:p>
          </p:txBody>
        </p:sp>
        <p:sp>
          <p:nvSpPr>
            <p:cNvPr id="19" name="Rektangel 18">
              <a:extLst>
                <a:ext uri="{FF2B5EF4-FFF2-40B4-BE49-F238E27FC236}">
                  <a16:creationId xmlns:a16="http://schemas.microsoft.com/office/drawing/2014/main" id="{E31F3256-73D1-20A6-D86C-A9459A5C2CB4}"/>
                </a:ext>
              </a:extLst>
            </p:cNvPr>
            <p:cNvSpPr/>
            <p:nvPr/>
          </p:nvSpPr>
          <p:spPr>
            <a:xfrm>
              <a:off x="9929509" y="4796010"/>
              <a:ext cx="1659429" cy="1107996"/>
            </a:xfrm>
            <a:prstGeom prst="rect">
              <a:avLst/>
            </a:prstGeom>
          </p:spPr>
          <p:txBody>
            <a:bodyPr wrap="none">
              <a:spAutoFit/>
            </a:bodyPr>
            <a:lstStyle/>
            <a:p>
              <a:r>
                <a:rPr lang="sv-SE" sz="6600" b="1" dirty="0">
                  <a:solidFill>
                    <a:prstClr val="white"/>
                  </a:solidFill>
                  <a:latin typeface="+mj-lt"/>
                </a:rPr>
                <a:t>3 år </a:t>
              </a:r>
              <a:endParaRPr lang="sv-SE" sz="6600" b="1" dirty="0">
                <a:latin typeface="+mj-lt"/>
              </a:endParaRPr>
            </a:p>
          </p:txBody>
        </p:sp>
      </p:grpSp>
    </p:spTree>
    <p:extLst>
      <p:ext uri="{BB962C8B-B14F-4D97-AF65-F5344CB8AC3E}">
        <p14:creationId xmlns:p14="http://schemas.microsoft.com/office/powerpoint/2010/main" val="111367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WEBBUTBILDNING – DELA DIN KUNSKAP</a:t>
            </a:r>
          </a:p>
        </p:txBody>
      </p:sp>
      <p:sp>
        <p:nvSpPr>
          <p:cNvPr id="4" name="Platshållare för text 3">
            <a:extLst>
              <a:ext uri="{FF2B5EF4-FFF2-40B4-BE49-F238E27FC236}">
                <a16:creationId xmlns:a16="http://schemas.microsoft.com/office/drawing/2014/main" id="{49BB08ED-213C-8326-49D1-C762FC84D4B6}"/>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7" name="Platshållare för bild 6" descr="En bild som visar text, Människoansikte, skärmbild, klädsel&#10;&#10;Automatiskt genererad beskrivning">
            <a:extLst>
              <a:ext uri="{FF2B5EF4-FFF2-40B4-BE49-F238E27FC236}">
                <a16:creationId xmlns:a16="http://schemas.microsoft.com/office/drawing/2014/main" id="{90D4AC2F-B6A0-3F59-9F69-67CB46ADB4E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1" b="7811"/>
          <a:stretch>
            <a:fillRect/>
          </a:stretch>
        </p:blipFill>
        <p:spPr/>
      </p:pic>
    </p:spTree>
    <p:extLst>
      <p:ext uri="{BB962C8B-B14F-4D97-AF65-F5344CB8AC3E}">
        <p14:creationId xmlns:p14="http://schemas.microsoft.com/office/powerpoint/2010/main" val="920039938"/>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5734</TotalTime>
  <Words>3566</Words>
  <Application>Microsoft Office PowerPoint</Application>
  <PresentationFormat>Bredbild</PresentationFormat>
  <Paragraphs>233</Paragraphs>
  <Slides>17</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BYGG UPP EN STARK EKONOMI</vt:lpstr>
      <vt:lpstr>PowerPoint-presentation</vt:lpstr>
      <vt:lpstr>SÅ HÄR SER DET UT I DAG</vt:lpstr>
      <vt:lpstr>PowerPoint-presentation</vt:lpstr>
      <vt:lpstr>VEM HAR SKULDER HOS KRONOFOGDEN?</vt:lpstr>
      <vt:lpstr>PowerPoint-presentation</vt:lpstr>
      <vt:lpstr>UTMÄTNING</vt:lpstr>
      <vt:lpstr>PowerPoint-presentation</vt:lpstr>
      <vt:lpstr>WEBBUTBILDNING – DELA DIN KUNSKAP</vt:lpstr>
      <vt:lpstr>DEN GODA SPIRALEN</vt:lpstr>
      <vt:lpstr>EXTRAMATERIAL</vt:lpstr>
      <vt:lpstr>KRONOFOGDEN HAR MÅNGA VIKTIGA UPPGIFTER</vt:lpstr>
      <vt:lpstr>LITEN SKULD KAN BLI STOR</vt:lpstr>
      <vt:lpstr>PowerPoint-presentation</vt:lpstr>
      <vt:lpstr>KRONOFOGDEN.SE</vt:lpstr>
      <vt:lpstr>BRA HJÄLPMEDEL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 UPP EN STARK EKONOMI</dc:title>
  <dc:creator>Vanda Brandt</dc:creator>
  <cp:lastModifiedBy>Vanda Brandt</cp:lastModifiedBy>
  <cp:revision>34</cp:revision>
  <cp:lastPrinted>2024-01-23T09:34:30Z</cp:lastPrinted>
  <dcterms:created xsi:type="dcterms:W3CDTF">2023-02-24T09:14:16Z</dcterms:created>
  <dcterms:modified xsi:type="dcterms:W3CDTF">2024-01-29T08:43:59Z</dcterms:modified>
</cp:coreProperties>
</file>