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3" r:id="rId2"/>
    <p:sldId id="905" r:id="rId3"/>
    <p:sldId id="906" r:id="rId4"/>
    <p:sldId id="907" r:id="rId5"/>
    <p:sldId id="289" r:id="rId6"/>
    <p:sldId id="927" r:id="rId7"/>
    <p:sldId id="911" r:id="rId8"/>
    <p:sldId id="285" r:id="rId9"/>
    <p:sldId id="909" r:id="rId10"/>
    <p:sldId id="910" r:id="rId11"/>
    <p:sldId id="926" r:id="rId12"/>
    <p:sldId id="290" r:id="rId13"/>
    <p:sldId id="912" r:id="rId14"/>
    <p:sldId id="913" r:id="rId15"/>
    <p:sldId id="274" r:id="rId16"/>
    <p:sldId id="914" r:id="rId17"/>
    <p:sldId id="915" r:id="rId18"/>
    <p:sldId id="916" r:id="rId19"/>
    <p:sldId id="917" r:id="rId20"/>
    <p:sldId id="291" r:id="rId21"/>
    <p:sldId id="918" r:id="rId22"/>
    <p:sldId id="919" r:id="rId23"/>
    <p:sldId id="280" r:id="rId24"/>
    <p:sldId id="920" r:id="rId25"/>
    <p:sldId id="921" r:id="rId26"/>
    <p:sldId id="923" r:id="rId27"/>
    <p:sldId id="899" r:id="rId28"/>
    <p:sldId id="924" r:id="rId29"/>
    <p:sldId id="925" r:id="rId30"/>
    <p:sldId id="272" r:id="rId31"/>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0ED"/>
    <a:srgbClr val="009CB3"/>
    <a:srgbClr val="A6D0D5"/>
    <a:srgbClr val="44999C"/>
    <a:srgbClr val="00A780"/>
    <a:srgbClr val="404040"/>
    <a:srgbClr val="91CAAF"/>
    <a:srgbClr val="00AA80"/>
    <a:srgbClr val="E8E6E0"/>
    <a:srgbClr val="90B89D"/>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73561" autoAdjust="0"/>
  </p:normalViewPr>
  <p:slideViewPr>
    <p:cSldViewPr snapToGrid="0" showGuides="1">
      <p:cViewPr varScale="1">
        <p:scale>
          <a:sx n="63" d="100"/>
          <a:sy n="63" d="100"/>
        </p:scale>
        <p:origin x="1354" y="58"/>
      </p:cViewPr>
      <p:guideLst>
        <p:guide orient="horz" pos="2160"/>
        <p:guide pos="3863"/>
      </p:guideLst>
    </p:cSldViewPr>
  </p:slideViewPr>
  <p:notesTextViewPr>
    <p:cViewPr>
      <p:scale>
        <a:sx n="1" d="1"/>
        <a:sy n="1" d="1"/>
      </p:scale>
      <p:origin x="0" y="0"/>
    </p:cViewPr>
  </p:notesTextViewPr>
  <p:notesViewPr>
    <p:cSldViewPr snapToGrid="0">
      <p:cViewPr>
        <p:scale>
          <a:sx n="78" d="100"/>
          <a:sy n="78" d="100"/>
        </p:scale>
        <p:origin x="4062" y="1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00" b="0" i="0" u="none" strike="noStrike" kern="1200" baseline="0">
                <a:noFill/>
                <a:latin typeface="Tahoma" panose="020B0604030504040204" pitchFamily="34" charset="0"/>
                <a:ea typeface="Tahoma" panose="020B0604030504040204" pitchFamily="34" charset="0"/>
                <a:cs typeface="Tahoma" panose="020B0604030504040204" pitchFamily="34" charset="0"/>
              </a:defRPr>
            </a:pPr>
            <a:r>
              <a:rPr lang="sv-SE"/>
              <a:t>Diagramrubrik</a:t>
            </a:r>
          </a:p>
        </c:rich>
      </c:tx>
      <c:overlay val="0"/>
      <c:spPr>
        <a:noFill/>
        <a:ln>
          <a:noFill/>
        </a:ln>
        <a:effectLst/>
      </c:spPr>
      <c:txPr>
        <a:bodyPr rot="0" spcFirstLastPara="1" vertOverflow="ellipsis" vert="horz" wrap="square" anchor="ctr" anchorCtr="1"/>
        <a:lstStyle/>
        <a:p>
          <a:pPr>
            <a:defRPr sz="900" b="0" i="0" u="none" strike="noStrike" kern="1200" baseline="0">
              <a:noFill/>
              <a:latin typeface="Tahoma" panose="020B0604030504040204" pitchFamily="34" charset="0"/>
              <a:ea typeface="Tahoma" panose="020B0604030504040204" pitchFamily="34" charset="0"/>
              <a:cs typeface="Tahoma" panose="020B0604030504040204" pitchFamily="34" charset="0"/>
            </a:defRPr>
          </a:pPr>
          <a:endParaRPr lang="sv-SE"/>
        </a:p>
      </c:txPr>
    </c:title>
    <c:autoTitleDeleted val="0"/>
    <c:plotArea>
      <c:layout/>
      <c:barChart>
        <c:barDir val="col"/>
        <c:grouping val="clustered"/>
        <c:varyColors val="0"/>
        <c:ser>
          <c:idx val="0"/>
          <c:order val="0"/>
          <c:tx>
            <c:strRef>
              <c:f>Blad1!$B$1</c:f>
              <c:strCache>
                <c:ptCount val="1"/>
                <c:pt idx="0">
                  <c:v>Unga utan problemspelande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Blad1!$A$2</c:f>
              <c:strCache>
                <c:ptCount val="1"/>
                <c:pt idx="0">
                  <c:v>Mina föräldrar vet vad jag lägger pengar på</c:v>
                </c:pt>
              </c:strCache>
            </c:strRef>
          </c:cat>
          <c:val>
            <c:numRef>
              <c:f>Blad1!$B$2</c:f>
              <c:numCache>
                <c:formatCode>General</c:formatCode>
                <c:ptCount val="1"/>
                <c:pt idx="0">
                  <c:v>57</c:v>
                </c:pt>
              </c:numCache>
            </c:numRef>
          </c:val>
          <c:extLst>
            <c:ext xmlns:c16="http://schemas.microsoft.com/office/drawing/2014/chart" uri="{C3380CC4-5D6E-409C-BE32-E72D297353CC}">
              <c16:uniqueId val="{00000000-B8FF-44CD-AC42-C17B51262D2B}"/>
            </c:ext>
          </c:extLst>
        </c:ser>
        <c:ser>
          <c:idx val="1"/>
          <c:order val="1"/>
          <c:tx>
            <c:strRef>
              <c:f>Blad1!$C$1</c:f>
              <c:strCache>
                <c:ptCount val="1"/>
                <c:pt idx="0">
                  <c:v>Unga med problemspelande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Blad1!$A$2</c:f>
              <c:strCache>
                <c:ptCount val="1"/>
                <c:pt idx="0">
                  <c:v>Mina föräldrar vet vad jag lägger pengar på</c:v>
                </c:pt>
              </c:strCache>
            </c:strRef>
          </c:cat>
          <c:val>
            <c:numRef>
              <c:f>Blad1!$C$2</c:f>
              <c:numCache>
                <c:formatCode>General</c:formatCode>
                <c:ptCount val="1"/>
                <c:pt idx="0">
                  <c:v>29</c:v>
                </c:pt>
              </c:numCache>
            </c:numRef>
          </c:val>
          <c:extLst>
            <c:ext xmlns:c16="http://schemas.microsoft.com/office/drawing/2014/chart" uri="{C3380CC4-5D6E-409C-BE32-E72D297353CC}">
              <c16:uniqueId val="{00000001-B8FF-44CD-AC42-C17B51262D2B}"/>
            </c:ext>
          </c:extLst>
        </c:ser>
        <c:dLbls>
          <c:showLegendKey val="0"/>
          <c:showVal val="0"/>
          <c:showCatName val="0"/>
          <c:showSerName val="0"/>
          <c:showPercent val="0"/>
          <c:showBubbleSize val="0"/>
        </c:dLbls>
        <c:gapWidth val="150"/>
        <c:overlap val="-25"/>
        <c:axId val="102571392"/>
        <c:axId val="102585472"/>
      </c:barChart>
      <c:catAx>
        <c:axId val="102571392"/>
        <c:scaling>
          <c:orientation val="minMax"/>
        </c:scaling>
        <c:delete val="0"/>
        <c:axPos val="b"/>
        <c:numFmt formatCode="General" sourceLinked="0"/>
        <c:majorTickMark val="none"/>
        <c:minorTickMark val="none"/>
        <c:tickLblPos val="nextTo"/>
        <c:spPr>
          <a:noFill/>
          <a:ln w="6350" cap="flat" cmpd="sng" algn="ctr">
            <a:solidFill>
              <a:srgbClr val="7F7F7F"/>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sv-SE"/>
          </a:p>
        </c:txPr>
        <c:crossAx val="102585472"/>
        <c:crosses val="autoZero"/>
        <c:auto val="1"/>
        <c:lblAlgn val="ctr"/>
        <c:lblOffset val="100"/>
        <c:noMultiLvlLbl val="0"/>
      </c:catAx>
      <c:valAx>
        <c:axId val="102585472"/>
        <c:scaling>
          <c:orientation val="minMax"/>
        </c:scaling>
        <c:delete val="0"/>
        <c:axPos val="l"/>
        <c:majorGridlines>
          <c:spPr>
            <a:ln w="6350" cap="flat" cmpd="sng" algn="ctr">
              <a:solidFill>
                <a:srgbClr val="D9D9D9"/>
              </a:solidFill>
              <a:prstDash val="solid"/>
              <a:round/>
            </a:ln>
            <a:effectLst/>
          </c:spPr>
        </c:majorGridlines>
        <c:title>
          <c:tx>
            <c:rich>
              <a:bodyPr rot="0" spcFirstLastPara="1" vertOverflow="ellipsis" wrap="square" anchor="ctr" anchorCtr="1"/>
              <a:lstStyle/>
              <a:p>
                <a:pPr>
                  <a:defRPr sz="9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sv-SE" dirty="0"/>
                  <a:t>Procent</a:t>
                </a:r>
              </a:p>
            </c:rich>
          </c:tx>
          <c:layout>
            <c:manualLayout>
              <c:xMode val="edge"/>
              <c:yMode val="edge"/>
              <c:x val="1.9954715828182035E-2"/>
              <c:y val="0.22040348363079304"/>
            </c:manualLayout>
          </c:layout>
          <c:overlay val="0"/>
          <c:spPr>
            <a:noFill/>
            <a:ln>
              <a:noFill/>
            </a:ln>
            <a:effectLst/>
          </c:spPr>
          <c:txPr>
            <a:bodyPr rot="0" spcFirstLastPara="1" vertOverflow="ellipsis" wrap="square" anchor="ctr" anchorCtr="1"/>
            <a:lstStyle/>
            <a:p>
              <a:pPr>
                <a:defRPr sz="9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sv-SE"/>
            </a:p>
          </c:txPr>
        </c:title>
        <c:numFmt formatCode="General" sourceLinked="1"/>
        <c:majorTickMark val="out"/>
        <c:minorTickMark val="none"/>
        <c:tickLblPos val="nextTo"/>
        <c:spPr>
          <a:noFill/>
          <a:ln w="6350" cap="flat" cmpd="sng" algn="ctr">
            <a:solidFill>
              <a:srgbClr val="7F7F7F"/>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sv-SE"/>
          </a:p>
        </c:txPr>
        <c:crossAx val="1025713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sv-SE"/>
        </a:p>
      </c:txPr>
    </c:legend>
    <c:plotVisOnly val="1"/>
    <c:dispBlanksAs val="gap"/>
    <c:showDLblsOverMax val="0"/>
  </c:chart>
  <c:spPr>
    <a:solidFill>
      <a:sysClr val="window" lastClr="FFFFFF"/>
    </a:solidFill>
    <a:ln w="6350" cap="flat" cmpd="sng" algn="ctr">
      <a:solidFill>
        <a:srgbClr val="BFBFBF"/>
      </a:solidFill>
      <a:prstDash val="solid"/>
      <a:miter lim="800000"/>
    </a:ln>
    <a:effectLst/>
  </c:spPr>
  <c:txPr>
    <a:bodyPr/>
    <a:lstStyle/>
    <a:p>
      <a:pPr>
        <a:defRPr sz="900" b="0">
          <a:latin typeface="Tahoma" panose="020B0604030504040204" pitchFamily="34" charset="0"/>
          <a:ea typeface="Tahoma" panose="020B0604030504040204" pitchFamily="34" charset="0"/>
          <a:cs typeface="Tahoma" panose="020B0604030504040204" pitchFamily="34" charset="0"/>
        </a:defRPr>
      </a:pPr>
      <a:endParaRPr lang="sv-SE"/>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C1A1090-7399-BE47-B8B1-881EC826E9F9}" type="datetimeFigureOut">
              <a:rPr lang="sv-SE" smtClean="0"/>
              <a:t>2024-02-07</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latin typeface="+mj-lt"/>
              <a:ea typeface="Arial" charset="0"/>
              <a:cs typeface="Arial" charset="0"/>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3810831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
            </a: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2553894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3983215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2611080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
            </a:r>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2783791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950236"/>
          </a:xfrm>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1244279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2047116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808886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482723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18</a:t>
            </a:fld>
            <a:endParaRPr lang="sv-SE"/>
          </a:p>
        </p:txBody>
      </p:sp>
    </p:spTree>
    <p:extLst>
      <p:ext uri="{BB962C8B-B14F-4D97-AF65-F5344CB8AC3E}">
        <p14:creationId xmlns:p14="http://schemas.microsoft.com/office/powerpoint/2010/main" val="2931775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950236"/>
          </a:xfrm>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19</a:t>
            </a:fld>
            <a:endParaRPr lang="sv-SE"/>
          </a:p>
        </p:txBody>
      </p:sp>
    </p:spTree>
    <p:extLst>
      <p:ext uri="{BB962C8B-B14F-4D97-AF65-F5344CB8AC3E}">
        <p14:creationId xmlns:p14="http://schemas.microsoft.com/office/powerpoint/2010/main" val="1193343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
            </a: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3074208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3"/>
            <a:ext cx="5438140" cy="2896353"/>
          </a:xfrm>
        </p:spPr>
        <p:txBody>
          <a:bodyPr/>
          <a:lstStyle/>
          <a:p>
            <a:pPr algn="l"/>
            <a:endParaRPr lang="sv-SE" b="0" i="0" dirty="0">
              <a:solidFill>
                <a:srgbClr val="22252A"/>
              </a:solidFill>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20</a:t>
            </a:fld>
            <a:endParaRPr lang="sv-SE"/>
          </a:p>
        </p:txBody>
      </p:sp>
    </p:spTree>
    <p:extLst>
      <p:ext uri="{BB962C8B-B14F-4D97-AF65-F5344CB8AC3E}">
        <p14:creationId xmlns:p14="http://schemas.microsoft.com/office/powerpoint/2010/main" val="3444635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21</a:t>
            </a:fld>
            <a:endParaRPr lang="sv-SE"/>
          </a:p>
        </p:txBody>
      </p:sp>
    </p:spTree>
    <p:extLst>
      <p:ext uri="{BB962C8B-B14F-4D97-AF65-F5344CB8AC3E}">
        <p14:creationId xmlns:p14="http://schemas.microsoft.com/office/powerpoint/2010/main" val="1598299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
            </a:r>
          </a:p>
        </p:txBody>
      </p:sp>
      <p:sp>
        <p:nvSpPr>
          <p:cNvPr id="4" name="Platshållare för bildnummer 3"/>
          <p:cNvSpPr>
            <a:spLocks noGrp="1"/>
          </p:cNvSpPr>
          <p:nvPr>
            <p:ph type="sldNum" sz="quarter" idx="5"/>
          </p:nvPr>
        </p:nvSpPr>
        <p:spPr/>
        <p:txBody>
          <a:bodyPr/>
          <a:lstStyle/>
          <a:p>
            <a:fld id="{6391D9B3-0424-AE4A-B8B4-BBEE3C89A386}" type="slidenum">
              <a:rPr lang="sv-SE" smtClean="0"/>
              <a:t>22</a:t>
            </a:fld>
            <a:endParaRPr lang="sv-SE"/>
          </a:p>
        </p:txBody>
      </p:sp>
    </p:spTree>
    <p:extLst>
      <p:ext uri="{BB962C8B-B14F-4D97-AF65-F5344CB8AC3E}">
        <p14:creationId xmlns:p14="http://schemas.microsoft.com/office/powerpoint/2010/main" val="145147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23</a:t>
            </a:fld>
            <a:endParaRPr lang="sv-SE"/>
          </a:p>
        </p:txBody>
      </p:sp>
    </p:spTree>
    <p:extLst>
      <p:ext uri="{BB962C8B-B14F-4D97-AF65-F5344CB8AC3E}">
        <p14:creationId xmlns:p14="http://schemas.microsoft.com/office/powerpoint/2010/main" val="2522216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24</a:t>
            </a:fld>
            <a:endParaRPr lang="sv-SE"/>
          </a:p>
        </p:txBody>
      </p:sp>
    </p:spTree>
    <p:extLst>
      <p:ext uri="{BB962C8B-B14F-4D97-AF65-F5344CB8AC3E}">
        <p14:creationId xmlns:p14="http://schemas.microsoft.com/office/powerpoint/2010/main" val="37707850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950236"/>
          </a:xfrm>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25</a:t>
            </a:fld>
            <a:endParaRPr lang="sv-SE"/>
          </a:p>
        </p:txBody>
      </p:sp>
    </p:spTree>
    <p:extLst>
      <p:ext uri="{BB962C8B-B14F-4D97-AF65-F5344CB8AC3E}">
        <p14:creationId xmlns:p14="http://schemas.microsoft.com/office/powerpoint/2010/main" val="1682940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26</a:t>
            </a:fld>
            <a:endParaRPr lang="sv-SE"/>
          </a:p>
        </p:txBody>
      </p:sp>
    </p:spTree>
    <p:extLst>
      <p:ext uri="{BB962C8B-B14F-4D97-AF65-F5344CB8AC3E}">
        <p14:creationId xmlns:p14="http://schemas.microsoft.com/office/powerpoint/2010/main" val="6928709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7" y="4753498"/>
            <a:ext cx="5438140" cy="4995983"/>
          </a:xfrm>
        </p:spPr>
        <p:txBody>
          <a:bodyPr/>
          <a:lstStyle/>
          <a:p>
            <a:pPr algn="l"/>
            <a:endParaRPr lang="sv-SE" b="0" i="0" dirty="0">
              <a:solidFill>
                <a:srgbClr val="22252A"/>
              </a:solidFill>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27</a:t>
            </a:fld>
            <a:endParaRPr lang="sv-SE"/>
          </a:p>
        </p:txBody>
      </p:sp>
    </p:spTree>
    <p:extLst>
      <p:ext uri="{BB962C8B-B14F-4D97-AF65-F5344CB8AC3E}">
        <p14:creationId xmlns:p14="http://schemas.microsoft.com/office/powerpoint/2010/main" val="33751396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7" y="4753498"/>
            <a:ext cx="5438140" cy="4995983"/>
          </a:xfrm>
        </p:spPr>
        <p:txBody>
          <a:bodyPr/>
          <a:lstStyle/>
          <a:p>
            <a:pPr algn="l"/>
            <a:endParaRPr lang="sv-SE" b="0" i="0" dirty="0">
              <a:solidFill>
                <a:srgbClr val="22252A"/>
              </a:solidFill>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28</a:t>
            </a:fld>
            <a:endParaRPr lang="sv-SE"/>
          </a:p>
        </p:txBody>
      </p:sp>
    </p:spTree>
    <p:extLst>
      <p:ext uri="{BB962C8B-B14F-4D97-AF65-F5344CB8AC3E}">
        <p14:creationId xmlns:p14="http://schemas.microsoft.com/office/powerpoint/2010/main" val="15436003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
            </a:r>
          </a:p>
        </p:txBody>
      </p:sp>
      <p:sp>
        <p:nvSpPr>
          <p:cNvPr id="4" name="Platshållare för bildnummer 3"/>
          <p:cNvSpPr>
            <a:spLocks noGrp="1"/>
          </p:cNvSpPr>
          <p:nvPr>
            <p:ph type="sldNum" sz="quarter" idx="5"/>
          </p:nvPr>
        </p:nvSpPr>
        <p:spPr/>
        <p:txBody>
          <a:bodyPr/>
          <a:lstStyle/>
          <a:p>
            <a:fld id="{6391D9B3-0424-AE4A-B8B4-BBEE3C89A386}" type="slidenum">
              <a:rPr lang="sv-SE" smtClean="0"/>
              <a:t>29</a:t>
            </a:fld>
            <a:endParaRPr lang="sv-SE"/>
          </a:p>
        </p:txBody>
      </p:sp>
    </p:spTree>
    <p:extLst>
      <p:ext uri="{BB962C8B-B14F-4D97-AF65-F5344CB8AC3E}">
        <p14:creationId xmlns:p14="http://schemas.microsoft.com/office/powerpoint/2010/main" val="2021968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
            </a:r>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6068645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30</a:t>
            </a:fld>
            <a:endParaRPr lang="sv-SE"/>
          </a:p>
        </p:txBody>
      </p:sp>
    </p:spTree>
    <p:extLst>
      <p:ext uri="{BB962C8B-B14F-4D97-AF65-F5344CB8AC3E}">
        <p14:creationId xmlns:p14="http://schemas.microsoft.com/office/powerpoint/2010/main" val="3253817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
            </a:r>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2085535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cs typeface="Arial" charset="0"/>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4204630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3569974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
            </a: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3356991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950236"/>
          </a:xfrm>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4004149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
            </a: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16141574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udget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29B504-BDBC-1AED-3F57-2D33BCB0F0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44999C"/>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dget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dget_avsnittsdelare 01 med tonplatta i bild">
    <p:spTree>
      <p:nvGrpSpPr>
        <p:cNvPr id="1" name=""/>
        <p:cNvGrpSpPr/>
        <p:nvPr/>
      </p:nvGrpSpPr>
      <p:grpSpPr>
        <a:xfrm>
          <a:off x="0" y="0"/>
          <a:ext cx="0" cy="0"/>
          <a:chOff x="0" y="0"/>
          <a:chExt cx="0" cy="0"/>
        </a:xfrm>
      </p:grpSpPr>
      <p:pic>
        <p:nvPicPr>
          <p:cNvPr id="4" name="Bildobjekt 3" descr="En bild som visar simmar  Automatiskt genererad beskrivning">
            <a:extLst>
              <a:ext uri="{FF2B5EF4-FFF2-40B4-BE49-F238E27FC236}">
                <a16:creationId xmlns:a16="http://schemas.microsoft.com/office/drawing/2014/main" id="{30850561-216F-9DF0-BE9B-E62DBE64CC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dget_avsnittsdelare 02 med tonplatta i bild">
    <p:spTree>
      <p:nvGrpSpPr>
        <p:cNvPr id="1" name=""/>
        <p:cNvGrpSpPr/>
        <p:nvPr/>
      </p:nvGrpSpPr>
      <p:grpSpPr>
        <a:xfrm>
          <a:off x="0" y="0"/>
          <a:ext cx="0" cy="0"/>
          <a:chOff x="0" y="0"/>
          <a:chExt cx="0" cy="0"/>
        </a:xfrm>
      </p:grpSpPr>
      <p:pic>
        <p:nvPicPr>
          <p:cNvPr id="5" name="Bildobjekt 4" descr="En bild som visar cykel, byggnad, utomhus, parkerad  Automatiskt genererad beskrivning">
            <a:extLst>
              <a:ext uri="{FF2B5EF4-FFF2-40B4-BE49-F238E27FC236}">
                <a16:creationId xmlns:a16="http://schemas.microsoft.com/office/drawing/2014/main" id="{E9755A72-915C-EE96-7BB7-68B91E4AC6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dget_avsnittsdelare 03 med tonplatta i bild">
    <p:spTree>
      <p:nvGrpSpPr>
        <p:cNvPr id="1" name=""/>
        <p:cNvGrpSpPr/>
        <p:nvPr/>
      </p:nvGrpSpPr>
      <p:grpSpPr>
        <a:xfrm>
          <a:off x="0" y="0"/>
          <a:ext cx="0" cy="0"/>
          <a:chOff x="0" y="0"/>
          <a:chExt cx="0" cy="0"/>
        </a:xfrm>
      </p:grpSpPr>
      <p:pic>
        <p:nvPicPr>
          <p:cNvPr id="4" name="Bildobjekt 3" descr="En bild som visar text, inomhus, skrivbord  Automatiskt genererad beskrivning">
            <a:extLst>
              <a:ext uri="{FF2B5EF4-FFF2-40B4-BE49-F238E27FC236}">
                <a16:creationId xmlns:a16="http://schemas.microsoft.com/office/drawing/2014/main" id="{32D902F5-1E43-870B-394C-95026E40D9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dget_avsnittsdelare 04 med tonplatta i bild">
    <p:spTree>
      <p:nvGrpSpPr>
        <p:cNvPr id="1" name=""/>
        <p:cNvGrpSpPr/>
        <p:nvPr/>
      </p:nvGrpSpPr>
      <p:grpSpPr>
        <a:xfrm>
          <a:off x="0" y="0"/>
          <a:ext cx="0" cy="0"/>
          <a:chOff x="0" y="0"/>
          <a:chExt cx="0" cy="0"/>
        </a:xfrm>
      </p:grpSpPr>
      <p:pic>
        <p:nvPicPr>
          <p:cNvPr id="5" name="Bildobjekt 4" descr="En bild som visar text, bärbar dator, dator, inomhus  Automatiskt genererad beskrivning">
            <a:extLst>
              <a:ext uri="{FF2B5EF4-FFF2-40B4-BE49-F238E27FC236}">
                <a16:creationId xmlns:a16="http://schemas.microsoft.com/office/drawing/2014/main" id="{58A46120-0F5E-F175-7E4C-003E241FD8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dget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CD290693-7B52-BEF4-F6DE-467454247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udget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44999C"/>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4C243FB9-22FA-AC5C-663C-552E238E3E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a:extLst>
              <a:ext uri="{FF2B5EF4-FFF2-40B4-BE49-F238E27FC236}">
                <a16:creationId xmlns:a16="http://schemas.microsoft.com/office/drawing/2014/main" id="{AD39741D-0B0A-98B7-F4FF-AB5C16A46F5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4034528"/>
            <a:ext cx="12192000" cy="2823472"/>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dget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061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para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DB9B3D">
              <a:alpha val="7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rgbClr val="DB9B3D">
              <a:alpha val="80066"/>
            </a:srgb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8902102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generell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pic>
        <p:nvPicPr>
          <p:cNvPr id="3" name="Bildobjekt 2">
            <a:extLst>
              <a:ext uri="{FF2B5EF4-FFF2-40B4-BE49-F238E27FC236}">
                <a16:creationId xmlns:a16="http://schemas.microsoft.com/office/drawing/2014/main" id="{156E1B46-50E8-7318-F385-6FE12EDA9C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5" name="Bildobjekt 4">
            <a:extLst>
              <a:ext uri="{FF2B5EF4-FFF2-40B4-BE49-F238E27FC236}">
                <a16:creationId xmlns:a16="http://schemas.microsoft.com/office/drawing/2014/main" id="{0D52D83B-AD80-9370-E506-19C7A77D82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6" name="Rak 5">
            <a:extLst>
              <a:ext uri="{FF2B5EF4-FFF2-40B4-BE49-F238E27FC236}">
                <a16:creationId xmlns:a16="http://schemas.microsoft.com/office/drawing/2014/main" id="{7821172E-CA28-11FC-B473-717F6913F17D}"/>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F72BB7D0-E073-9D8D-E4C9-A49C24B3AD45}"/>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002635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dget_punktlistor">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AC05143-D882-00D7-7790-DD7C0C6C6A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14" name="Bildobjekt 13" descr="En bild som visar text, elektronik, visitkort  Automatiskt genererad beskrivning">
            <a:extLst>
              <a:ext uri="{FF2B5EF4-FFF2-40B4-BE49-F238E27FC236}">
                <a16:creationId xmlns:a16="http://schemas.microsoft.com/office/drawing/2014/main" id="{D9D1E19B-CC27-8FEC-0DED-CBB20BF1B4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generell_helsidesbild">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pic>
        <p:nvPicPr>
          <p:cNvPr id="9" name="Bildobjekt 8">
            <a:extLst>
              <a:ext uri="{FF2B5EF4-FFF2-40B4-BE49-F238E27FC236}">
                <a16:creationId xmlns:a16="http://schemas.microsoft.com/office/drawing/2014/main" id="{E1D44828-293B-1BCB-3578-7DE18C39EC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cxnSp>
        <p:nvCxnSpPr>
          <p:cNvPr id="12" name="Rak 11">
            <a:extLst>
              <a:ext uri="{FF2B5EF4-FFF2-40B4-BE49-F238E27FC236}">
                <a16:creationId xmlns:a16="http://schemas.microsoft.com/office/drawing/2014/main" id="{9D5FC154-5B04-4254-240E-80C7E8688D70}"/>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13" name="Platshållare för text 6">
            <a:extLst>
              <a:ext uri="{FF2B5EF4-FFF2-40B4-BE49-F238E27FC236}">
                <a16:creationId xmlns:a16="http://schemas.microsoft.com/office/drawing/2014/main" id="{77FD5098-5B2C-57B6-3FBA-56BF3B00B2A4}"/>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4" name="Bildobjekt 3">
            <a:extLst>
              <a:ext uri="{FF2B5EF4-FFF2-40B4-BE49-F238E27FC236}">
                <a16:creationId xmlns:a16="http://schemas.microsoft.com/office/drawing/2014/main" id="{55B1E395-04C3-C922-DC29-2A1C8E3963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Tree>
    <p:extLst>
      <p:ext uri="{BB962C8B-B14F-4D97-AF65-F5344CB8AC3E}">
        <p14:creationId xmlns:p14="http://schemas.microsoft.com/office/powerpoint/2010/main" val="28777001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dget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cxnSp>
        <p:nvCxnSpPr>
          <p:cNvPr id="3" name="Rak 2">
            <a:extLst>
              <a:ext uri="{FF2B5EF4-FFF2-40B4-BE49-F238E27FC236}">
                <a16:creationId xmlns:a16="http://schemas.microsoft.com/office/drawing/2014/main" id="{0AA08AA0-54F7-A007-FE10-1BE6C4FFF883}"/>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692A81EF-6D6F-4CB8-ABA1-4E73215B89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F228C51C-A315-BC0F-73ED-480FC42CE7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5D9B702E-4D08-B4C8-D092-607A0D497C6F}"/>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dget_bild_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56BF9C-63F7-62DC-7A0A-CA805C999FD3}"/>
              </a:ext>
            </a:extLst>
          </p:cNvPr>
          <p:cNvSpPr/>
          <p:nvPr userDrawn="1"/>
        </p:nvSpPr>
        <p:spPr>
          <a:xfrm>
            <a:off x="7859330" y="322155"/>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41E0671D-A8CB-E2F7-87C6-8A38A27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9FB7D721-333A-AC1A-D6F8-BDE70B0BB4FD}"/>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dget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DF04A70-2E5D-9059-6A59-F3F54B595E02}"/>
              </a:ext>
            </a:extLst>
          </p:cNvPr>
          <p:cNvSpPr/>
          <p:nvPr userDrawn="1"/>
        </p:nvSpPr>
        <p:spPr>
          <a:xfrm>
            <a:off x="7861954" y="2241971"/>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3B47BDFB-B9C4-F3A3-272F-04DD1A58B8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6" name="Platshållare för text 6">
            <a:extLst>
              <a:ext uri="{FF2B5EF4-FFF2-40B4-BE49-F238E27FC236}">
                <a16:creationId xmlns:a16="http://schemas.microsoft.com/office/drawing/2014/main" id="{3D091DF3-9ACA-7673-2BF6-3C745B004025}"/>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dget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cxnSp>
        <p:nvCxnSpPr>
          <p:cNvPr id="3" name="Rak 2">
            <a:extLst>
              <a:ext uri="{FF2B5EF4-FFF2-40B4-BE49-F238E27FC236}">
                <a16:creationId xmlns:a16="http://schemas.microsoft.com/office/drawing/2014/main" id="{979F21AF-24B5-9B19-D4FB-9380E6ADA92B}"/>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11DA1F9A-EDAC-8545-F82A-D1FFEBBF66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5" name="Bildobjekt 4" descr="En bild som visar text, elektronik, visitkort  Automatiskt genererad beskrivning">
            <a:extLst>
              <a:ext uri="{FF2B5EF4-FFF2-40B4-BE49-F238E27FC236}">
                <a16:creationId xmlns:a16="http://schemas.microsoft.com/office/drawing/2014/main" id="{894D8D55-55BC-7F8E-0A80-609A9645C5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BB957BCE-A7CE-F43E-FDDA-4E1D548BDB1B}"/>
              </a:ext>
            </a:extLst>
          </p:cNvPr>
          <p:cNvSpPr>
            <a:spLocks noGrp="1"/>
          </p:cNvSpPr>
          <p:nvPr>
            <p:ph type="body" sz="quarter" idx="12"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dget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cxnSp>
        <p:nvCxnSpPr>
          <p:cNvPr id="3" name="Rak 2">
            <a:extLst>
              <a:ext uri="{FF2B5EF4-FFF2-40B4-BE49-F238E27FC236}">
                <a16:creationId xmlns:a16="http://schemas.microsoft.com/office/drawing/2014/main" id="{697CD49F-F0D8-A237-39CB-8E764E2F9C4F}"/>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C36EF6EA-D53E-A6EA-9559-903228B80C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42510C95-50F6-A811-0777-E9209B3D21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9" name="Platshållare för text 6">
            <a:extLst>
              <a:ext uri="{FF2B5EF4-FFF2-40B4-BE49-F238E27FC236}">
                <a16:creationId xmlns:a16="http://schemas.microsoft.com/office/drawing/2014/main" id="{0961E0AE-8163-92B5-28FC-E3DFD2A41ED2}"/>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dget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dget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4">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chemeClr val="accent4">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 id="2147483685" r:id="rId18"/>
    <p:sldLayoutId id="2147483686" r:id="rId19"/>
    <p:sldLayoutId id="2147483687" r:id="rId20"/>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0.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1091083" y="2541450"/>
            <a:ext cx="9917228" cy="1086443"/>
          </a:xfrm>
        </p:spPr>
        <p:txBody>
          <a:bodyPr/>
          <a:lstStyle/>
          <a:p>
            <a:r>
              <a:rPr lang="sv-SE" dirty="0"/>
              <a:t>SPELPROBLEM OCH EKONOMI</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a:xfrm>
            <a:off x="1091083" y="3417039"/>
            <a:ext cx="9144000" cy="675947"/>
          </a:xfrm>
        </p:spPr>
        <p:txBody>
          <a:bodyPr/>
          <a:lstStyle/>
          <a:p>
            <a:r>
              <a:rPr lang="sv-SE" sz="2000" dirty="0">
                <a:ea typeface="Arial" charset="0"/>
                <a:cs typeface="Calibri Light" panose="020F0302020204030204" pitchFamily="34" charset="0"/>
              </a:rPr>
              <a:t>Folkhälsomyndigheten</a:t>
            </a:r>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FFC9233-F433-A9CE-4EF1-6430C13BC685}"/>
              </a:ext>
            </a:extLst>
          </p:cNvPr>
          <p:cNvSpPr>
            <a:spLocks noGrp="1"/>
          </p:cNvSpPr>
          <p:nvPr>
            <p:ph type="title"/>
          </p:nvPr>
        </p:nvSpPr>
        <p:spPr>
          <a:xfrm>
            <a:off x="601438" y="623163"/>
            <a:ext cx="10515600" cy="846041"/>
          </a:xfrm>
        </p:spPr>
        <p:txBody>
          <a:bodyPr/>
          <a:lstStyle/>
          <a:p>
            <a:r>
              <a:rPr lang="sv-SE" dirty="0"/>
              <a:t>SPELPROBLEM OCH EKONOMISK UTSATTHET HÄNGER IHOP</a:t>
            </a:r>
          </a:p>
        </p:txBody>
      </p:sp>
      <p:sp>
        <p:nvSpPr>
          <p:cNvPr id="3" name="Platshållare för innehåll 2">
            <a:extLst>
              <a:ext uri="{FF2B5EF4-FFF2-40B4-BE49-F238E27FC236}">
                <a16:creationId xmlns:a16="http://schemas.microsoft.com/office/drawing/2014/main" id="{FD97C51B-7CE1-7081-4CE5-81712C8C56FA}"/>
              </a:ext>
            </a:extLst>
          </p:cNvPr>
          <p:cNvSpPr>
            <a:spLocks noGrp="1"/>
          </p:cNvSpPr>
          <p:nvPr>
            <p:ph type="body" sz="quarter" idx="11"/>
          </p:nvPr>
        </p:nvSpPr>
        <p:spPr>
          <a:xfrm>
            <a:off x="809625" y="6371150"/>
            <a:ext cx="1702833" cy="257369"/>
          </a:xfrm>
        </p:spPr>
        <p:txBody>
          <a:bodyPr wrap="none">
            <a:spAutoFit/>
          </a:bodyPr>
          <a:lstStyle/>
          <a:p>
            <a:r>
              <a:rPr lang="sv-SE" dirty="0"/>
              <a:t>SPELPROBLEM OCH EKONOMI</a:t>
            </a:r>
          </a:p>
        </p:txBody>
      </p:sp>
      <p:sp>
        <p:nvSpPr>
          <p:cNvPr id="5" name="textruta 4">
            <a:extLst>
              <a:ext uri="{FF2B5EF4-FFF2-40B4-BE49-F238E27FC236}">
                <a16:creationId xmlns:a16="http://schemas.microsoft.com/office/drawing/2014/main" id="{1DBEF645-7106-41F6-BE53-521F568DE45B}"/>
              </a:ext>
            </a:extLst>
          </p:cNvPr>
          <p:cNvSpPr txBox="1"/>
          <p:nvPr/>
        </p:nvSpPr>
        <p:spPr>
          <a:xfrm>
            <a:off x="601438" y="1685928"/>
            <a:ext cx="4321544" cy="3139321"/>
          </a:xfrm>
          <a:prstGeom prst="rect">
            <a:avLst/>
          </a:prstGeom>
          <a:noFill/>
        </p:spPr>
        <p:txBody>
          <a:bodyPr wrap="square" rtlCol="0">
            <a:spAutoFit/>
          </a:bodyPr>
          <a:lstStyle/>
          <a:p>
            <a:pPr>
              <a:lnSpc>
                <a:spcPct val="150000"/>
              </a:lnSpc>
              <a:tabLst>
                <a:tab pos="214313" algn="l"/>
              </a:tabLst>
            </a:pPr>
            <a:r>
              <a:rPr lang="sv-SE" sz="2000" b="1" dirty="0">
                <a:ea typeface="Arial" charset="0"/>
                <a:cs typeface="Arial" charset="0"/>
              </a:rPr>
              <a:t>Ekonomisk kris: </a:t>
            </a:r>
          </a:p>
          <a:p>
            <a:pPr>
              <a:lnSpc>
                <a:spcPct val="150000"/>
              </a:lnSpc>
              <a:tabLst>
                <a:tab pos="214313" algn="l"/>
              </a:tabLst>
            </a:pPr>
            <a:r>
              <a:rPr lang="sv-SE" sz="2000" dirty="0">
                <a:ea typeface="Arial" charset="0"/>
                <a:cs typeface="Arial" charset="0"/>
              </a:rPr>
              <a:t>Att under de senaste 12 månaderna haft svårigheter att klara de löpande utgifterna för mat, hyra, räkningar m.m. </a:t>
            </a:r>
          </a:p>
          <a:p>
            <a:pPr>
              <a:lnSpc>
                <a:spcPct val="150000"/>
              </a:lnSpc>
              <a:tabLst>
                <a:tab pos="214313" algn="l"/>
              </a:tabLst>
            </a:pPr>
            <a:r>
              <a:rPr lang="sv-SE" sz="2000" dirty="0">
                <a:ea typeface="Arial" charset="0"/>
                <a:cs typeface="Arial" charset="0"/>
              </a:rPr>
              <a:t>+</a:t>
            </a:r>
          </a:p>
          <a:p>
            <a:pPr>
              <a:lnSpc>
                <a:spcPct val="150000"/>
              </a:lnSpc>
              <a:tabLst>
                <a:tab pos="214313" algn="l"/>
              </a:tabLst>
            </a:pPr>
            <a:r>
              <a:rPr lang="sv-SE" sz="2000" dirty="0">
                <a:ea typeface="Arial" charset="0"/>
                <a:cs typeface="Arial" charset="0"/>
              </a:rPr>
              <a:t>Ingen kontantmarginal</a:t>
            </a:r>
          </a:p>
          <a:p>
            <a:endParaRPr lang="sv-SE" dirty="0"/>
          </a:p>
        </p:txBody>
      </p:sp>
      <p:pic>
        <p:nvPicPr>
          <p:cNvPr id="2" name="Platshållare för innehåll 4">
            <a:extLst>
              <a:ext uri="{FF2B5EF4-FFF2-40B4-BE49-F238E27FC236}">
                <a16:creationId xmlns:a16="http://schemas.microsoft.com/office/drawing/2014/main" id="{7FDEF550-C34C-EE38-3D5C-064B808BC7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6409" y="1685928"/>
            <a:ext cx="6195082" cy="3486144"/>
          </a:xfrm>
          <a:prstGeom prst="rect">
            <a:avLst/>
          </a:prstGeom>
        </p:spPr>
      </p:pic>
    </p:spTree>
    <p:extLst>
      <p:ext uri="{BB962C8B-B14F-4D97-AF65-F5344CB8AC3E}">
        <p14:creationId xmlns:p14="http://schemas.microsoft.com/office/powerpoint/2010/main" val="4139475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6">
            <a:extLst>
              <a:ext uri="{FF2B5EF4-FFF2-40B4-BE49-F238E27FC236}">
                <a16:creationId xmlns:a16="http://schemas.microsoft.com/office/drawing/2014/main" id="{48360E81-7D8D-1E3D-F79E-4D9DF98025FB}"/>
              </a:ext>
            </a:extLst>
          </p:cNvPr>
          <p:cNvSpPr>
            <a:spLocks noGrp="1"/>
          </p:cNvSpPr>
          <p:nvPr>
            <p:ph type="body" sz="quarter" idx="11" hasCustomPrompt="1"/>
          </p:nvPr>
        </p:nvSpPr>
        <p:spPr>
          <a:xfrm>
            <a:off x="809624" y="6396734"/>
            <a:ext cx="1702833"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r>
              <a:rPr lang="sv-SE" dirty="0"/>
              <a:t>SPELPROBLEM OCH EKONOMI</a:t>
            </a:r>
          </a:p>
        </p:txBody>
      </p:sp>
      <p:sp>
        <p:nvSpPr>
          <p:cNvPr id="4" name="Rektangel 3">
            <a:extLst>
              <a:ext uri="{FF2B5EF4-FFF2-40B4-BE49-F238E27FC236}">
                <a16:creationId xmlns:a16="http://schemas.microsoft.com/office/drawing/2014/main" id="{CA71B06C-3742-9ED5-0B0D-D04FD6E3E09D}"/>
              </a:ext>
            </a:extLst>
          </p:cNvPr>
          <p:cNvSpPr/>
          <p:nvPr/>
        </p:nvSpPr>
        <p:spPr>
          <a:xfrm>
            <a:off x="703263" y="1085850"/>
            <a:ext cx="10463847" cy="160020"/>
          </a:xfrm>
          <a:prstGeom prst="rect">
            <a:avLst/>
          </a:prstGeom>
          <a:solidFill>
            <a:srgbClr val="F1F0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a:xfrm>
            <a:off x="589485" y="470694"/>
            <a:ext cx="10691402" cy="1325563"/>
          </a:xfrm>
        </p:spPr>
        <p:txBody>
          <a:bodyPr/>
          <a:lstStyle/>
          <a:p>
            <a:r>
              <a:rPr lang="sv-SE" dirty="0"/>
              <a:t>SAMBAND MELLAN RISKABELT SPELANDE OCH SÄMRE EKONOMISK HÄLSA</a:t>
            </a:r>
          </a:p>
        </p:txBody>
      </p:sp>
      <p:cxnSp>
        <p:nvCxnSpPr>
          <p:cNvPr id="7" name="Rak koppling 6">
            <a:extLst>
              <a:ext uri="{FF2B5EF4-FFF2-40B4-BE49-F238E27FC236}">
                <a16:creationId xmlns:a16="http://schemas.microsoft.com/office/drawing/2014/main" id="{40D5ED1D-AC85-5E11-AA03-EEC93E9A0D69}"/>
              </a:ext>
            </a:extLst>
          </p:cNvPr>
          <p:cNvCxnSpPr>
            <a:cxnSpLocks/>
          </p:cNvCxnSpPr>
          <p:nvPr/>
        </p:nvCxnSpPr>
        <p:spPr>
          <a:xfrm>
            <a:off x="714693" y="1405890"/>
            <a:ext cx="10452417" cy="0"/>
          </a:xfrm>
          <a:prstGeom prst="line">
            <a:avLst/>
          </a:prstGeom>
          <a:ln w="19050">
            <a:solidFill>
              <a:srgbClr val="009CB3"/>
            </a:solidFill>
          </a:ln>
        </p:spPr>
        <p:style>
          <a:lnRef idx="1">
            <a:schemeClr val="accent1"/>
          </a:lnRef>
          <a:fillRef idx="0">
            <a:schemeClr val="accent1"/>
          </a:fillRef>
          <a:effectRef idx="0">
            <a:schemeClr val="accent1"/>
          </a:effectRef>
          <a:fontRef idx="minor">
            <a:schemeClr val="tx1"/>
          </a:fontRef>
        </p:style>
      </p:cxn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nvPr>
        </p:nvGraphicFramePr>
        <p:xfrm>
          <a:off x="714693" y="1622463"/>
          <a:ext cx="10899252" cy="3624288"/>
        </p:xfrm>
        <a:graphic>
          <a:graphicData uri="http://schemas.openxmlformats.org/drawingml/2006/table">
            <a:tbl>
              <a:tblPr firstRow="1" bandRow="1">
                <a:tableStyleId>{5C22544A-7EE6-4342-B048-85BDC9FD1C3A}</a:tableStyleId>
              </a:tblPr>
              <a:tblGrid>
                <a:gridCol w="6612304">
                  <a:extLst>
                    <a:ext uri="{9D8B030D-6E8A-4147-A177-3AD203B41FA5}">
                      <a16:colId xmlns:a16="http://schemas.microsoft.com/office/drawing/2014/main" val="2336489506"/>
                    </a:ext>
                  </a:extLst>
                </a:gridCol>
                <a:gridCol w="2190615">
                  <a:extLst>
                    <a:ext uri="{9D8B030D-6E8A-4147-A177-3AD203B41FA5}">
                      <a16:colId xmlns:a16="http://schemas.microsoft.com/office/drawing/2014/main" val="3788303289"/>
                    </a:ext>
                  </a:extLst>
                </a:gridCol>
                <a:gridCol w="2096333">
                  <a:extLst>
                    <a:ext uri="{9D8B030D-6E8A-4147-A177-3AD203B41FA5}">
                      <a16:colId xmlns:a16="http://schemas.microsoft.com/office/drawing/2014/main" val="2744437489"/>
                    </a:ext>
                  </a:extLst>
                </a:gridCol>
              </a:tblGrid>
              <a:tr h="252841">
                <a:tc>
                  <a:txBody>
                    <a:bodyPr/>
                    <a:lstStyle/>
                    <a:p>
                      <a:endParaRPr lang="sv-SE" dirty="0">
                        <a:solidFill>
                          <a:srgbClr val="00A780"/>
                        </a:solidFill>
                      </a:endParaRPr>
                    </a:p>
                  </a:txBody>
                  <a:tcPr>
                    <a:lnL w="12700" cmpd="sng">
                      <a:noFill/>
                    </a:lnL>
                    <a:lnR w="12700" cmpd="sng">
                      <a:noFill/>
                    </a:lnR>
                    <a:lnT w="12700" cmpd="sng">
                      <a:noFill/>
                    </a:lnT>
                    <a:lnB w="1270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00A1AA"/>
                          </a:solidFill>
                        </a:rPr>
                        <a:t>EJ RISKABELT SPELANDE </a:t>
                      </a:r>
                    </a:p>
                  </a:txBody>
                  <a:tcPr>
                    <a:lnL w="12700" cmpd="sng">
                      <a:noFill/>
                    </a:lnL>
                    <a:lnR w="12700" cmpd="sng">
                      <a:noFill/>
                    </a:lnR>
                    <a:lnT w="12700" cmpd="sng">
                      <a:noFill/>
                    </a:lnT>
                    <a:lnB w="1270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00A1AA"/>
                          </a:solidFill>
                        </a:rPr>
                        <a:t>RISKABELT SPELANDE </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697827">
                <a:tc>
                  <a:txBody>
                    <a:bodyPr/>
                    <a:lstStyle/>
                    <a:p>
                      <a:pPr algn="l" fontAlgn="t"/>
                      <a:r>
                        <a:rPr lang="sv-SE" sz="1400" b="0" i="0" u="none" strike="noStrike" dirty="0">
                          <a:solidFill>
                            <a:schemeClr val="tx1"/>
                          </a:solidFill>
                          <a:effectLst/>
                          <a:latin typeface="verdana,geneva,sans-serif"/>
                        </a:rPr>
                        <a:t>Den egna ekonomiska situation begränsar möjligheterna att göra saker som är viktiga</a:t>
                      </a:r>
                    </a:p>
                  </a:txBody>
                  <a:tcPr marL="9525" marR="9525" marT="9525" marB="0">
                    <a:lnL w="12700" cmpd="sng">
                      <a:noFill/>
                    </a:lnL>
                    <a:lnR w="12700" cmpd="sng">
                      <a:noFill/>
                    </a:lnR>
                    <a:lnT w="1270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34 %</a:t>
                      </a:r>
                    </a:p>
                  </a:txBody>
                  <a:tcPr>
                    <a:lnL w="12700" cmpd="sng">
                      <a:noFill/>
                    </a:lnL>
                    <a:lnR w="12700" cmpd="sng">
                      <a:noFill/>
                    </a:lnR>
                    <a:lnT w="1270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66 </a:t>
                      </a:r>
                      <a:r>
                        <a:rPr lang="sv-SE" sz="1900" kern="1200" dirty="0">
                          <a:solidFill>
                            <a:schemeClr val="dk1"/>
                          </a:solidFill>
                          <a:latin typeface="+mn-lt"/>
                          <a:ea typeface="+mn-ea"/>
                          <a:cs typeface="+mn-cs"/>
                        </a:rPr>
                        <a:t>%</a:t>
                      </a:r>
                      <a:endParaRPr lang="sv-SE" sz="1900" dirty="0">
                        <a:latin typeface="+mj-lt"/>
                      </a:endParaRPr>
                    </a:p>
                  </a:txBody>
                  <a:tcPr>
                    <a:lnL w="12700" cmpd="sng">
                      <a:noFill/>
                    </a:lnL>
                    <a:lnR w="12700" cmpd="sng">
                      <a:noFill/>
                    </a:lnR>
                    <a:lnT w="1270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434829">
                <a:tc>
                  <a:txBody>
                    <a:bodyPr/>
                    <a:lstStyle/>
                    <a:p>
                      <a:pPr algn="l" fontAlgn="t"/>
                      <a:r>
                        <a:rPr lang="sv-SE" sz="1400" b="0" i="0" u="none" strike="noStrike" dirty="0">
                          <a:solidFill>
                            <a:schemeClr val="tx1"/>
                          </a:solidFill>
                          <a:effectLst/>
                          <a:latin typeface="verdana,geneva,sans-serif"/>
                        </a:rPr>
                        <a:t>Känner sig ofta orolig eller stressad över sin egen ekonomiska situation </a:t>
                      </a:r>
                    </a:p>
                  </a:txBody>
                  <a:tcPr marL="9525" marR="9525" marT="9525" marB="0">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27 </a:t>
                      </a:r>
                      <a:r>
                        <a:rPr lang="sv-SE" sz="1900" kern="1200" dirty="0">
                          <a:solidFill>
                            <a:schemeClr val="dk1"/>
                          </a:solidFill>
                          <a:latin typeface="+mn-lt"/>
                          <a:ea typeface="+mn-ea"/>
                          <a:cs typeface="+mn-cs"/>
                        </a:rPr>
                        <a:t>%</a:t>
                      </a:r>
                      <a:endParaRPr lang="sv-SE" sz="1900" dirty="0">
                        <a:latin typeface="+mj-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60 </a:t>
                      </a:r>
                      <a:r>
                        <a:rPr lang="sv-SE" sz="1900" kern="1200" dirty="0">
                          <a:solidFill>
                            <a:schemeClr val="dk1"/>
                          </a:solidFill>
                          <a:latin typeface="+mn-lt"/>
                          <a:ea typeface="+mn-ea"/>
                          <a:cs typeface="+mn-cs"/>
                        </a:rPr>
                        <a:t>%</a:t>
                      </a:r>
                      <a:endParaRPr lang="sv-SE" sz="1900" dirty="0">
                        <a:latin typeface="+mj-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636867">
                <a:tc>
                  <a:txBody>
                    <a:bodyPr/>
                    <a:lstStyle/>
                    <a:p>
                      <a:pPr algn="l" fontAlgn="t"/>
                      <a:r>
                        <a:rPr lang="sv-SE" sz="1400" b="0" i="0" u="none" strike="noStrike" dirty="0">
                          <a:solidFill>
                            <a:schemeClr val="tx1"/>
                          </a:solidFill>
                          <a:effectLst/>
                          <a:latin typeface="verdana,geneva,sans-serif"/>
                        </a:rPr>
                        <a:t>Känner sig ofta orolig eller stressad över närståendes ekonomiska situation</a:t>
                      </a:r>
                    </a:p>
                  </a:txBody>
                  <a:tcPr marL="9525" marR="9525" marT="9525" marB="0">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20 </a:t>
                      </a:r>
                      <a:r>
                        <a:rPr lang="sv-SE" sz="1900" kern="1200" dirty="0">
                          <a:solidFill>
                            <a:schemeClr val="dk1"/>
                          </a:solidFill>
                          <a:latin typeface="+mn-lt"/>
                          <a:ea typeface="+mn-ea"/>
                          <a:cs typeface="+mn-cs"/>
                        </a:rPr>
                        <a:t>%</a:t>
                      </a:r>
                      <a:endParaRPr lang="sv-SE" sz="1900" dirty="0">
                        <a:latin typeface="+mj-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48 </a:t>
                      </a:r>
                      <a:r>
                        <a:rPr lang="sv-SE" sz="1900" kern="1200" dirty="0">
                          <a:solidFill>
                            <a:schemeClr val="dk1"/>
                          </a:solidFill>
                          <a:latin typeface="+mn-lt"/>
                          <a:ea typeface="+mn-ea"/>
                          <a:cs typeface="+mn-cs"/>
                        </a:rPr>
                        <a:t>%</a:t>
                      </a:r>
                      <a:endParaRPr lang="sv-SE" sz="1900" dirty="0">
                        <a:latin typeface="+mj-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532695">
                <a:tc>
                  <a:txBody>
                    <a:bodyPr/>
                    <a:lstStyle/>
                    <a:p>
                      <a:pPr algn="l" fontAlgn="t"/>
                      <a:r>
                        <a:rPr lang="sv-SE" sz="1400" b="0" i="0" u="none" strike="noStrike" dirty="0">
                          <a:solidFill>
                            <a:schemeClr val="tx1"/>
                          </a:solidFill>
                          <a:effectLst/>
                          <a:latin typeface="verdana,geneva,sans-serif"/>
                        </a:rPr>
                        <a:t>Har inte någon att anförtro sig åt när det gäller ekonomiska frågor</a:t>
                      </a:r>
                    </a:p>
                  </a:txBody>
                  <a:tcPr marL="9525" marR="9525" marT="9525" marB="0">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12 </a:t>
                      </a:r>
                      <a:r>
                        <a:rPr lang="sv-SE" sz="1900" kern="1200" dirty="0">
                          <a:solidFill>
                            <a:schemeClr val="dk1"/>
                          </a:solidFill>
                          <a:latin typeface="+mn-lt"/>
                          <a:ea typeface="+mn-ea"/>
                          <a:cs typeface="+mn-cs"/>
                        </a:rPr>
                        <a:t>%</a:t>
                      </a:r>
                      <a:endParaRPr lang="sv-SE" sz="1900" dirty="0">
                        <a:latin typeface="+mj-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24 </a:t>
                      </a:r>
                      <a:r>
                        <a:rPr lang="sv-SE" sz="1900" kern="1200" dirty="0">
                          <a:solidFill>
                            <a:schemeClr val="dk1"/>
                          </a:solidFill>
                          <a:latin typeface="+mn-lt"/>
                          <a:ea typeface="+mn-ea"/>
                          <a:cs typeface="+mn-cs"/>
                        </a:rPr>
                        <a:t>%</a:t>
                      </a:r>
                      <a:endParaRPr lang="sv-SE" sz="1900" dirty="0">
                        <a:latin typeface="+mj-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681990">
                <a:tc>
                  <a:txBody>
                    <a:bodyPr/>
                    <a:lstStyle/>
                    <a:p>
                      <a:pPr marL="0" algn="l" defTabSz="914400" rtl="0" eaLnBrk="1" fontAlgn="t" latinLnBrk="0" hangingPunct="1"/>
                      <a:r>
                        <a:rPr lang="sv-SE" sz="1400" b="0" i="0" u="none" strike="noStrike" kern="1200" dirty="0">
                          <a:solidFill>
                            <a:schemeClr val="tx1"/>
                          </a:solidFill>
                          <a:effectLst/>
                          <a:latin typeface="verdana,geneva,sans-serif"/>
                          <a:ea typeface="+mn-ea"/>
                          <a:cs typeface="+mn-cs"/>
                        </a:rPr>
                        <a:t>Ekonomisk kris (svårigheter att klara löpande utgifter någon gång </a:t>
                      </a:r>
                      <a:br>
                        <a:rPr lang="sv-SE" sz="1400" b="0" i="0" u="none" strike="noStrike" kern="1200" dirty="0">
                          <a:solidFill>
                            <a:schemeClr val="tx1"/>
                          </a:solidFill>
                          <a:effectLst/>
                          <a:latin typeface="verdana,geneva,sans-serif"/>
                          <a:ea typeface="+mn-ea"/>
                          <a:cs typeface="+mn-cs"/>
                        </a:rPr>
                      </a:br>
                      <a:r>
                        <a:rPr lang="sv-SE" sz="1400" b="0" i="0" u="none" strike="noStrike" kern="1200" dirty="0">
                          <a:solidFill>
                            <a:schemeClr val="tx1"/>
                          </a:solidFill>
                          <a:effectLst/>
                          <a:latin typeface="verdana,geneva,sans-serif"/>
                          <a:ea typeface="+mn-ea"/>
                          <a:cs typeface="+mn-cs"/>
                        </a:rPr>
                        <a:t>under senaste 12 månaderna)</a:t>
                      </a:r>
                    </a:p>
                  </a:txBody>
                  <a:tcPr marL="9525" marR="9525" marT="9525" marB="0">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20 </a:t>
                      </a:r>
                      <a:r>
                        <a:rPr lang="sv-SE" sz="1900" kern="1200" dirty="0">
                          <a:solidFill>
                            <a:schemeClr val="dk1"/>
                          </a:solidFill>
                          <a:latin typeface="+mn-lt"/>
                          <a:ea typeface="+mn-ea"/>
                          <a:cs typeface="+mn-cs"/>
                        </a:rPr>
                        <a:t>%</a:t>
                      </a:r>
                      <a:endParaRPr lang="sv-SE" sz="1900" dirty="0">
                        <a:latin typeface="+mj-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69 </a:t>
                      </a:r>
                      <a:r>
                        <a:rPr lang="sv-SE" sz="1900" kern="1200" dirty="0">
                          <a:solidFill>
                            <a:schemeClr val="dk1"/>
                          </a:solidFill>
                          <a:latin typeface="+mn-lt"/>
                          <a:ea typeface="+mn-ea"/>
                          <a:cs typeface="+mn-cs"/>
                        </a:rPr>
                        <a:t>%</a:t>
                      </a:r>
                      <a:endParaRPr lang="sv-SE" sz="1900" dirty="0">
                        <a:latin typeface="+mj-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bl>
          </a:graphicData>
        </a:graphic>
      </p:graphicFrame>
    </p:spTree>
    <p:extLst>
      <p:ext uri="{BB962C8B-B14F-4D97-AF65-F5344CB8AC3E}">
        <p14:creationId xmlns:p14="http://schemas.microsoft.com/office/powerpoint/2010/main" val="804993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SPEL OM PENGAR OCH EKONOMISK UTSATTHET</a:t>
            </a:r>
            <a:endParaRPr lang="sv-SE" b="1" dirty="0">
              <a:latin typeface="Calibri" panose="020F0502020204030204" pitchFamily="34" charset="0"/>
              <a:ea typeface="Arial" charset="0"/>
              <a:cs typeface="Calibri" panose="020F0502020204030204" pitchFamily="34" charset="0"/>
            </a:endParaRP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628197"/>
            <a:ext cx="5118100" cy="4351338"/>
          </a:xfrm>
        </p:spPr>
        <p:txBody>
          <a:bodyPr>
            <a:normAutofit/>
          </a:bodyPr>
          <a:lstStyle/>
          <a:p>
            <a:pPr>
              <a:tabLst>
                <a:tab pos="214313" algn="l"/>
              </a:tabLst>
            </a:pPr>
            <a:r>
              <a:rPr lang="sv-SE" sz="2000" dirty="0">
                <a:ea typeface="Arial" charset="0"/>
                <a:cs typeface="Arial" charset="0"/>
              </a:rPr>
              <a:t>Starkt samband mellan spelproblem och ekonomiska problem, som svårighet att betala räkningar, skulder, snabblån och ekonomisk stress</a:t>
            </a:r>
          </a:p>
          <a:p>
            <a:pPr>
              <a:tabLst>
                <a:tab pos="214313" algn="l"/>
              </a:tabLst>
            </a:pPr>
            <a:r>
              <a:rPr lang="sv-SE" sz="2000" dirty="0">
                <a:ea typeface="Arial" charset="0"/>
                <a:cs typeface="Arial" charset="0"/>
              </a:rPr>
              <a:t>Kronofogden 2020: 10 procent av dem som ansöker om skuldsanering hade spelproblem. Av skuldsatta 4 procent direkt orsak.</a:t>
            </a:r>
          </a:p>
          <a:p>
            <a:pPr>
              <a:tabLst>
                <a:tab pos="214313" algn="l"/>
              </a:tabLst>
            </a:pPr>
            <a:r>
              <a:rPr lang="sv-SE" sz="2000" dirty="0">
                <a:ea typeface="Arial" charset="0"/>
                <a:cs typeface="Arial" charset="0"/>
              </a:rPr>
              <a:t>Mått på spelproblem innehåller bland annat frågor om man:</a:t>
            </a:r>
          </a:p>
          <a:p>
            <a:pPr lvl="1">
              <a:tabLst>
                <a:tab pos="214313" algn="l"/>
              </a:tabLst>
            </a:pPr>
            <a:r>
              <a:rPr lang="sv-SE" dirty="0">
                <a:ea typeface="Arial" charset="0"/>
                <a:cs typeface="Arial" charset="0"/>
              </a:rPr>
              <a:t>spelat för mer än man har råd att förlora</a:t>
            </a:r>
          </a:p>
          <a:p>
            <a:pPr lvl="1">
              <a:tabLst>
                <a:tab pos="214313" algn="l"/>
              </a:tabLst>
            </a:pPr>
            <a:r>
              <a:rPr lang="sv-SE" dirty="0">
                <a:ea typeface="Arial" charset="0"/>
                <a:cs typeface="Arial" charset="0"/>
              </a:rPr>
              <a:t>jagat förluster</a:t>
            </a:r>
          </a:p>
          <a:p>
            <a:pPr lvl="1">
              <a:tabLst>
                <a:tab pos="214313" algn="l"/>
              </a:tabLst>
            </a:pPr>
            <a:r>
              <a:rPr lang="sv-SE" dirty="0">
                <a:ea typeface="Arial" charset="0"/>
                <a:cs typeface="Arial" charset="0"/>
              </a:rPr>
              <a:t>lånar eller sälja saker för att kunna spela</a:t>
            </a:r>
          </a:p>
          <a:p>
            <a:pPr lvl="1">
              <a:tabLst>
                <a:tab pos="214313" algn="l"/>
              </a:tabLst>
            </a:pPr>
            <a:r>
              <a:rPr lang="sv-SE" dirty="0">
                <a:ea typeface="Arial" charset="0"/>
                <a:cs typeface="Arial" charset="0"/>
              </a:rPr>
              <a:t>eller om spelandet orsakat ekonomiska problem</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1702833" cy="257369"/>
          </a:xfrm>
        </p:spPr>
        <p:txBody>
          <a:bodyPr wrap="none">
            <a:spAutoFit/>
          </a:bodyPr>
          <a:lstStyle/>
          <a:p>
            <a:r>
              <a:rPr lang="sv-SE" dirty="0"/>
              <a:t>SPELPROBLEM OCH EKONOMI</a:t>
            </a:r>
          </a:p>
        </p:txBody>
      </p:sp>
      <p:pic>
        <p:nvPicPr>
          <p:cNvPr id="8" name="Platshållare för bild 7" descr="En bild som visar text, Kontanter, papper, valuta&#10;&#10;Automatiskt genererad beskrivning">
            <a:extLst>
              <a:ext uri="{FF2B5EF4-FFF2-40B4-BE49-F238E27FC236}">
                <a16:creationId xmlns:a16="http://schemas.microsoft.com/office/drawing/2014/main" id="{D3D0C2AF-95C2-64F7-D07E-AAB0F00B45E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3647" b="3647"/>
          <a:stretch>
            <a:fillRect/>
          </a:stretch>
        </p:blipFill>
        <p:spPr/>
      </p:pic>
    </p:spTree>
    <p:extLst>
      <p:ext uri="{BB962C8B-B14F-4D97-AF65-F5344CB8AC3E}">
        <p14:creationId xmlns:p14="http://schemas.microsoft.com/office/powerpoint/2010/main" val="80285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FFC9233-F433-A9CE-4EF1-6430C13BC685}"/>
              </a:ext>
            </a:extLst>
          </p:cNvPr>
          <p:cNvSpPr>
            <a:spLocks noGrp="1"/>
          </p:cNvSpPr>
          <p:nvPr>
            <p:ph type="title"/>
          </p:nvPr>
        </p:nvSpPr>
        <p:spPr>
          <a:xfrm>
            <a:off x="601438" y="623163"/>
            <a:ext cx="10989124" cy="846041"/>
          </a:xfrm>
        </p:spPr>
        <p:txBody>
          <a:bodyPr/>
          <a:lstStyle/>
          <a:p>
            <a:r>
              <a:rPr lang="sv-SE" dirty="0"/>
              <a:t>FINANSIELLT VÄLBEFINNANDE OCH ALLMÄN HÄLSA I SVERIGE 2024</a:t>
            </a:r>
          </a:p>
        </p:txBody>
      </p:sp>
      <p:sp>
        <p:nvSpPr>
          <p:cNvPr id="3" name="Platshållare för innehåll 2">
            <a:extLst>
              <a:ext uri="{FF2B5EF4-FFF2-40B4-BE49-F238E27FC236}">
                <a16:creationId xmlns:a16="http://schemas.microsoft.com/office/drawing/2014/main" id="{FD97C51B-7CE1-7081-4CE5-81712C8C56FA}"/>
              </a:ext>
            </a:extLst>
          </p:cNvPr>
          <p:cNvSpPr>
            <a:spLocks noGrp="1"/>
          </p:cNvSpPr>
          <p:nvPr>
            <p:ph type="body" sz="quarter" idx="11"/>
          </p:nvPr>
        </p:nvSpPr>
        <p:spPr>
          <a:xfrm>
            <a:off x="809625" y="6371150"/>
            <a:ext cx="1702833" cy="257369"/>
          </a:xfrm>
        </p:spPr>
        <p:txBody>
          <a:bodyPr wrap="none">
            <a:spAutoFit/>
          </a:bodyPr>
          <a:lstStyle/>
          <a:p>
            <a:r>
              <a:rPr lang="sv-SE" dirty="0"/>
              <a:t>SPELPROBLEM OCH EKONOMI</a:t>
            </a:r>
          </a:p>
        </p:txBody>
      </p:sp>
      <p:sp>
        <p:nvSpPr>
          <p:cNvPr id="5" name="textruta 4">
            <a:extLst>
              <a:ext uri="{FF2B5EF4-FFF2-40B4-BE49-F238E27FC236}">
                <a16:creationId xmlns:a16="http://schemas.microsoft.com/office/drawing/2014/main" id="{1DBEF645-7106-41F6-BE53-521F568DE45B}"/>
              </a:ext>
            </a:extLst>
          </p:cNvPr>
          <p:cNvSpPr txBox="1"/>
          <p:nvPr/>
        </p:nvSpPr>
        <p:spPr>
          <a:xfrm>
            <a:off x="601438" y="1320614"/>
            <a:ext cx="7136672" cy="4375557"/>
          </a:xfrm>
          <a:prstGeom prst="rect">
            <a:avLst/>
          </a:prstGeom>
          <a:noFill/>
        </p:spPr>
        <p:txBody>
          <a:bodyPr wrap="square" rtlCol="0">
            <a:spAutoFit/>
          </a:bodyPr>
          <a:lstStyle/>
          <a:p>
            <a:pPr marL="342900" indent="-324000">
              <a:spcBef>
                <a:spcPts val="1000"/>
              </a:spcBef>
              <a:buFont typeface="Arial" panose="020B0604020202020204" pitchFamily="34" charset="0"/>
              <a:buChar char="•"/>
              <a:tabLst>
                <a:tab pos="214313" algn="l"/>
              </a:tabLst>
            </a:pPr>
            <a:r>
              <a:rPr lang="sv-SE" sz="2000" dirty="0">
                <a:ea typeface="Arial" charset="0"/>
                <a:cs typeface="Arial" charset="0"/>
              </a:rPr>
              <a:t>Webbenkät genomförd av Finansinspektionen i samverkan med Folkhälsomyndigheten</a:t>
            </a:r>
          </a:p>
          <a:p>
            <a:pPr marL="342900" indent="-324000">
              <a:spcBef>
                <a:spcPts val="1000"/>
              </a:spcBef>
              <a:buFont typeface="Arial" panose="020B0604020202020204" pitchFamily="34" charset="0"/>
              <a:buChar char="•"/>
              <a:tabLst>
                <a:tab pos="214313" algn="l"/>
              </a:tabLst>
            </a:pPr>
            <a:r>
              <a:rPr lang="sv-SE" sz="2000" dirty="0">
                <a:ea typeface="Arial" charset="0"/>
                <a:cs typeface="Arial" charset="0"/>
              </a:rPr>
              <a:t>”Köper ibland en lott när jag känner att jag inte har tillräckligt med pengar”</a:t>
            </a:r>
          </a:p>
          <a:p>
            <a:pPr marL="342900" indent="-324000">
              <a:spcBef>
                <a:spcPts val="1000"/>
              </a:spcBef>
              <a:buFont typeface="Arial" panose="020B0604020202020204" pitchFamily="34" charset="0"/>
              <a:buChar char="•"/>
              <a:tabLst>
                <a:tab pos="214313" algn="l"/>
              </a:tabLst>
            </a:pPr>
            <a:r>
              <a:rPr lang="sv-SE" sz="2000" dirty="0">
                <a:ea typeface="Arial" charset="0"/>
                <a:cs typeface="Arial" charset="0"/>
              </a:rPr>
              <a:t>Population: 18-79 år</a:t>
            </a:r>
          </a:p>
          <a:p>
            <a:pPr marL="342900" indent="-324000">
              <a:spcBef>
                <a:spcPts val="1000"/>
              </a:spcBef>
              <a:buFont typeface="Arial" panose="020B0604020202020204" pitchFamily="34" charset="0"/>
              <a:buChar char="•"/>
              <a:tabLst>
                <a:tab pos="214313" algn="l"/>
              </a:tabLst>
            </a:pPr>
            <a:r>
              <a:rPr lang="sv-SE" sz="2000" dirty="0">
                <a:ea typeface="Arial" charset="0"/>
                <a:cs typeface="Arial" charset="0"/>
              </a:rPr>
              <a:t>Datainsamling under november-december 2023</a:t>
            </a:r>
          </a:p>
          <a:p>
            <a:pPr marL="342900" indent="-324000">
              <a:spcBef>
                <a:spcPts val="1000"/>
              </a:spcBef>
              <a:buFont typeface="Arial" panose="020B0604020202020204" pitchFamily="34" charset="0"/>
              <a:buChar char="•"/>
              <a:tabLst>
                <a:tab pos="214313" algn="l"/>
              </a:tabLst>
            </a:pPr>
            <a:r>
              <a:rPr lang="sv-SE" sz="2000" dirty="0">
                <a:ea typeface="Arial" charset="0"/>
                <a:cs typeface="Arial" charset="0"/>
              </a:rPr>
              <a:t>Frågor om hälsa, privatekonomi, ekonomisk hälsa, socialt stöd och spel om pengar</a:t>
            </a:r>
          </a:p>
          <a:p>
            <a:pPr marL="342900" indent="-324000">
              <a:spcBef>
                <a:spcPts val="1000"/>
              </a:spcBef>
              <a:buFont typeface="Arial" panose="020B0604020202020204" pitchFamily="34" charset="0"/>
              <a:buChar char="•"/>
              <a:tabLst>
                <a:tab pos="214313" algn="l"/>
              </a:tabLst>
            </a:pPr>
            <a:r>
              <a:rPr lang="sv-SE" sz="2000" dirty="0">
                <a:ea typeface="Arial" charset="0"/>
                <a:cs typeface="Arial" charset="0"/>
              </a:rPr>
              <a:t>Antal enkätsvar: totalt 2 016</a:t>
            </a:r>
          </a:p>
          <a:p>
            <a:pPr marL="800100" lvl="1" indent="-324000">
              <a:spcBef>
                <a:spcPts val="1000"/>
              </a:spcBef>
              <a:buFont typeface="Arial" panose="020B0604020202020204" pitchFamily="34" charset="0"/>
              <a:buChar char="•"/>
              <a:tabLst>
                <a:tab pos="214313" algn="l"/>
              </a:tabLst>
            </a:pPr>
            <a:r>
              <a:rPr lang="sv-SE" sz="2000" dirty="0">
                <a:ea typeface="Arial" charset="0"/>
                <a:cs typeface="Arial" charset="0"/>
              </a:rPr>
              <a:t>Befolkningsurval: 756</a:t>
            </a:r>
          </a:p>
          <a:p>
            <a:pPr marL="800100" lvl="1" indent="-324000">
              <a:spcBef>
                <a:spcPts val="1000"/>
              </a:spcBef>
              <a:buFont typeface="Arial" panose="020B0604020202020204" pitchFamily="34" charset="0"/>
              <a:buChar char="•"/>
              <a:tabLst>
                <a:tab pos="214313" algn="l"/>
              </a:tabLst>
            </a:pPr>
            <a:r>
              <a:rPr lang="sv-SE" sz="2000" dirty="0">
                <a:ea typeface="Arial" charset="0"/>
                <a:cs typeface="Arial" charset="0"/>
              </a:rPr>
              <a:t>Webbpanel: 1 260</a:t>
            </a:r>
          </a:p>
        </p:txBody>
      </p:sp>
      <p:pic>
        <p:nvPicPr>
          <p:cNvPr id="2" name="Platshållare för innehåll 6">
            <a:extLst>
              <a:ext uri="{FF2B5EF4-FFF2-40B4-BE49-F238E27FC236}">
                <a16:creationId xmlns:a16="http://schemas.microsoft.com/office/drawing/2014/main" id="{D85C9BA5-B75E-B2DE-16D1-A9EE4396AF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390944">
            <a:off x="8074519" y="1792820"/>
            <a:ext cx="3174471" cy="44860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3865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descr="En bild som visar utomhus, natur, sluttning&#10;&#10;Automatiskt genererad beskrivning">
            <a:extLst>
              <a:ext uri="{FF2B5EF4-FFF2-40B4-BE49-F238E27FC236}">
                <a16:creationId xmlns:a16="http://schemas.microsoft.com/office/drawing/2014/main" id="{049A1DC6-D2A7-846C-B594-D55242E3195E}"/>
              </a:ext>
            </a:extLst>
          </p:cNvPr>
          <p:cNvPicPr>
            <a:picLocks noGrp="1" noChangeAspect="1"/>
          </p:cNvPicPr>
          <p:nvPr>
            <p:ph type="pic" sz="quarter" idx="10"/>
          </p:nvPr>
        </p:nvPicPr>
        <p:blipFill>
          <a:blip r:embed="rId3" cstate="email">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1" y="-11648"/>
            <a:ext cx="12192000" cy="6863823"/>
          </a:xfrm>
          <a:solidFill>
            <a:srgbClr val="009CB3">
              <a:alpha val="70000"/>
            </a:srgbClr>
          </a:solidFill>
        </p:spPr>
        <p:txBody>
          <a:bodyPr/>
          <a:lstStyle/>
          <a:p>
            <a:endParaRPr lang="sv-SE" dirty="0"/>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
        <p:nvSpPr>
          <p:cNvPr id="6" name="textruta 5">
            <a:extLst>
              <a:ext uri="{FF2B5EF4-FFF2-40B4-BE49-F238E27FC236}">
                <a16:creationId xmlns:a16="http://schemas.microsoft.com/office/drawing/2014/main" id="{DD007DC5-3D9F-4A8D-8956-3EAF1D3A801A}"/>
              </a:ext>
            </a:extLst>
          </p:cNvPr>
          <p:cNvSpPr txBox="1"/>
          <p:nvPr/>
        </p:nvSpPr>
        <p:spPr>
          <a:xfrm>
            <a:off x="1608821" y="700781"/>
            <a:ext cx="8974356" cy="4761066"/>
          </a:xfrm>
          <a:prstGeom prst="rect">
            <a:avLst/>
          </a:prstGeom>
          <a:noFill/>
        </p:spPr>
        <p:txBody>
          <a:bodyPr wrap="square" rtlCol="0" anchor="ctr">
            <a:noAutofit/>
          </a:bodyPr>
          <a:lstStyle/>
          <a:p>
            <a:pPr algn="ctr"/>
            <a:r>
              <a:rPr lang="sv-SE" sz="4000" dirty="0">
                <a:solidFill>
                  <a:schemeClr val="bg1"/>
                </a:solidFill>
                <a:ea typeface="Arial" charset="0"/>
                <a:cs typeface="Calibri Light" panose="020F0302020204030204" pitchFamily="34" charset="0"/>
              </a:rPr>
              <a:t>EKONOMISK HÄLSA</a:t>
            </a:r>
            <a:br>
              <a:rPr lang="sv-SE" sz="4000" dirty="0">
                <a:solidFill>
                  <a:schemeClr val="bg1"/>
                </a:solidFill>
                <a:ea typeface="Arial" charset="0"/>
                <a:cs typeface="Calibri Light" panose="020F0302020204030204" pitchFamily="34" charset="0"/>
              </a:rPr>
            </a:br>
            <a:endParaRPr lang="sv-SE" sz="4000" dirty="0">
              <a:solidFill>
                <a:schemeClr val="bg1"/>
              </a:solidFill>
              <a:ea typeface="Arial" charset="0"/>
              <a:cs typeface="Calibri Light" panose="020F0302020204030204" pitchFamily="34" charset="0"/>
            </a:endParaRPr>
          </a:p>
          <a:p>
            <a:pPr algn="ctr"/>
            <a:r>
              <a:rPr lang="sv-SE" sz="3000" dirty="0">
                <a:solidFill>
                  <a:schemeClr val="bg1"/>
                </a:solidFill>
                <a:ea typeface="Arial" charset="0"/>
                <a:cs typeface="Calibri Light" panose="020F0302020204030204" pitchFamily="34" charset="0"/>
              </a:rPr>
              <a:t>Ekonomisk hälsa handlar om i vilken utsträckning en individ har möjlighet att uppfylla sina ekonomiska behov och har beredskap för att hantera ekonomiska kriser.</a:t>
            </a:r>
          </a:p>
        </p:txBody>
      </p:sp>
    </p:spTree>
    <p:extLst>
      <p:ext uri="{BB962C8B-B14F-4D97-AF65-F5344CB8AC3E}">
        <p14:creationId xmlns:p14="http://schemas.microsoft.com/office/powerpoint/2010/main" val="8822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6">
            <a:extLst>
              <a:ext uri="{FF2B5EF4-FFF2-40B4-BE49-F238E27FC236}">
                <a16:creationId xmlns:a16="http://schemas.microsoft.com/office/drawing/2014/main" id="{48360E81-7D8D-1E3D-F79E-4D9DF98025FB}"/>
              </a:ext>
            </a:extLst>
          </p:cNvPr>
          <p:cNvSpPr>
            <a:spLocks noGrp="1"/>
          </p:cNvSpPr>
          <p:nvPr>
            <p:ph type="body" sz="quarter" idx="11" hasCustomPrompt="1"/>
          </p:nvPr>
        </p:nvSpPr>
        <p:spPr>
          <a:xfrm>
            <a:off x="809624" y="6396734"/>
            <a:ext cx="1702833"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r>
              <a:rPr lang="sv-SE" dirty="0"/>
              <a:t>SPELPROBLEM OCH EKONOMI</a:t>
            </a:r>
          </a:p>
        </p:txBody>
      </p:sp>
      <p:sp>
        <p:nvSpPr>
          <p:cNvPr id="4" name="Rektangel 3">
            <a:extLst>
              <a:ext uri="{FF2B5EF4-FFF2-40B4-BE49-F238E27FC236}">
                <a16:creationId xmlns:a16="http://schemas.microsoft.com/office/drawing/2014/main" id="{CA71B06C-3742-9ED5-0B0D-D04FD6E3E09D}"/>
              </a:ext>
            </a:extLst>
          </p:cNvPr>
          <p:cNvSpPr/>
          <p:nvPr/>
        </p:nvSpPr>
        <p:spPr>
          <a:xfrm>
            <a:off x="703263" y="1085850"/>
            <a:ext cx="10463847" cy="160020"/>
          </a:xfrm>
          <a:prstGeom prst="rect">
            <a:avLst/>
          </a:prstGeom>
          <a:solidFill>
            <a:srgbClr val="F1F0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a:xfrm>
            <a:off x="589485" y="470694"/>
            <a:ext cx="10691402" cy="1325563"/>
          </a:xfrm>
        </p:spPr>
        <p:txBody>
          <a:bodyPr/>
          <a:lstStyle/>
          <a:p>
            <a:r>
              <a:rPr lang="sv-SE" dirty="0"/>
              <a:t>SAMBAND MELLAN RISKABELT SPELANDE OCH SÄMRE EKONOMISK HÄLSA</a:t>
            </a:r>
          </a:p>
        </p:txBody>
      </p:sp>
      <p:cxnSp>
        <p:nvCxnSpPr>
          <p:cNvPr id="7" name="Rak koppling 6">
            <a:extLst>
              <a:ext uri="{FF2B5EF4-FFF2-40B4-BE49-F238E27FC236}">
                <a16:creationId xmlns:a16="http://schemas.microsoft.com/office/drawing/2014/main" id="{40D5ED1D-AC85-5E11-AA03-EEC93E9A0D69}"/>
              </a:ext>
            </a:extLst>
          </p:cNvPr>
          <p:cNvCxnSpPr>
            <a:cxnSpLocks/>
          </p:cNvCxnSpPr>
          <p:nvPr/>
        </p:nvCxnSpPr>
        <p:spPr>
          <a:xfrm>
            <a:off x="714693" y="1405890"/>
            <a:ext cx="10452417" cy="0"/>
          </a:xfrm>
          <a:prstGeom prst="line">
            <a:avLst/>
          </a:prstGeom>
          <a:ln w="19050">
            <a:solidFill>
              <a:srgbClr val="009CB3"/>
            </a:solidFill>
          </a:ln>
        </p:spPr>
        <p:style>
          <a:lnRef idx="1">
            <a:schemeClr val="accent1"/>
          </a:lnRef>
          <a:fillRef idx="0">
            <a:schemeClr val="accent1"/>
          </a:fillRef>
          <a:effectRef idx="0">
            <a:schemeClr val="accent1"/>
          </a:effectRef>
          <a:fontRef idx="minor">
            <a:schemeClr val="tx1"/>
          </a:fontRef>
        </p:style>
      </p:cxn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2378133505"/>
              </p:ext>
            </p:extLst>
          </p:nvPr>
        </p:nvGraphicFramePr>
        <p:xfrm>
          <a:off x="714693" y="1622463"/>
          <a:ext cx="10899252" cy="3624288"/>
        </p:xfrm>
        <a:graphic>
          <a:graphicData uri="http://schemas.openxmlformats.org/drawingml/2006/table">
            <a:tbl>
              <a:tblPr firstRow="1" bandRow="1">
                <a:tableStyleId>{5C22544A-7EE6-4342-B048-85BDC9FD1C3A}</a:tableStyleId>
              </a:tblPr>
              <a:tblGrid>
                <a:gridCol w="6612304">
                  <a:extLst>
                    <a:ext uri="{9D8B030D-6E8A-4147-A177-3AD203B41FA5}">
                      <a16:colId xmlns:a16="http://schemas.microsoft.com/office/drawing/2014/main" val="2336489506"/>
                    </a:ext>
                  </a:extLst>
                </a:gridCol>
                <a:gridCol w="2190615">
                  <a:extLst>
                    <a:ext uri="{9D8B030D-6E8A-4147-A177-3AD203B41FA5}">
                      <a16:colId xmlns:a16="http://schemas.microsoft.com/office/drawing/2014/main" val="3788303289"/>
                    </a:ext>
                  </a:extLst>
                </a:gridCol>
                <a:gridCol w="2096333">
                  <a:extLst>
                    <a:ext uri="{9D8B030D-6E8A-4147-A177-3AD203B41FA5}">
                      <a16:colId xmlns:a16="http://schemas.microsoft.com/office/drawing/2014/main" val="2744437489"/>
                    </a:ext>
                  </a:extLst>
                </a:gridCol>
              </a:tblGrid>
              <a:tr h="252841">
                <a:tc>
                  <a:txBody>
                    <a:bodyPr/>
                    <a:lstStyle/>
                    <a:p>
                      <a:endParaRPr lang="sv-SE" dirty="0">
                        <a:solidFill>
                          <a:srgbClr val="00A780"/>
                        </a:solidFill>
                      </a:endParaRPr>
                    </a:p>
                  </a:txBody>
                  <a:tcPr>
                    <a:lnL w="12700" cmpd="sng">
                      <a:noFill/>
                    </a:lnL>
                    <a:lnR w="12700" cmpd="sng">
                      <a:noFill/>
                    </a:lnR>
                    <a:lnT w="12700" cmpd="sng">
                      <a:noFill/>
                    </a:lnT>
                    <a:lnB w="1270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00A1AA"/>
                          </a:solidFill>
                        </a:rPr>
                        <a:t>EJ RISKABELT SPELANDE </a:t>
                      </a:r>
                    </a:p>
                  </a:txBody>
                  <a:tcPr>
                    <a:lnL w="12700" cmpd="sng">
                      <a:noFill/>
                    </a:lnL>
                    <a:lnR w="12700" cmpd="sng">
                      <a:noFill/>
                    </a:lnR>
                    <a:lnT w="12700" cmpd="sng">
                      <a:noFill/>
                    </a:lnT>
                    <a:lnB w="1270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00A1AA"/>
                          </a:solidFill>
                        </a:rPr>
                        <a:t>RISKABELT SPELANDE </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697827">
                <a:tc>
                  <a:txBody>
                    <a:bodyPr/>
                    <a:lstStyle/>
                    <a:p>
                      <a:pPr algn="l" fontAlgn="t"/>
                      <a:r>
                        <a:rPr lang="sv-SE" sz="1400" b="0" i="0" u="none" strike="noStrike" dirty="0">
                          <a:solidFill>
                            <a:schemeClr val="tx1"/>
                          </a:solidFill>
                          <a:effectLst/>
                          <a:latin typeface="verdana,geneva,sans-serif"/>
                        </a:rPr>
                        <a:t>Den egna ekonomiska situation begränsar möjligheterna att göra saker som är viktiga</a:t>
                      </a:r>
                    </a:p>
                  </a:txBody>
                  <a:tcPr marL="9525" marR="9525" marT="9525" marB="0">
                    <a:lnL w="12700" cmpd="sng">
                      <a:noFill/>
                    </a:lnL>
                    <a:lnR w="12700" cmpd="sng">
                      <a:noFill/>
                    </a:lnR>
                    <a:lnT w="1270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34 %</a:t>
                      </a:r>
                    </a:p>
                  </a:txBody>
                  <a:tcPr>
                    <a:lnL w="12700" cmpd="sng">
                      <a:noFill/>
                    </a:lnL>
                    <a:lnR w="12700" cmpd="sng">
                      <a:noFill/>
                    </a:lnR>
                    <a:lnT w="1270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66 </a:t>
                      </a:r>
                      <a:r>
                        <a:rPr lang="sv-SE" sz="1900" kern="1200" dirty="0">
                          <a:solidFill>
                            <a:schemeClr val="dk1"/>
                          </a:solidFill>
                          <a:latin typeface="+mn-lt"/>
                          <a:ea typeface="+mn-ea"/>
                          <a:cs typeface="+mn-cs"/>
                        </a:rPr>
                        <a:t>%</a:t>
                      </a:r>
                      <a:endParaRPr lang="sv-SE" sz="1900" dirty="0">
                        <a:latin typeface="+mj-lt"/>
                      </a:endParaRPr>
                    </a:p>
                  </a:txBody>
                  <a:tcPr>
                    <a:lnL w="12700" cmpd="sng">
                      <a:noFill/>
                    </a:lnL>
                    <a:lnR w="12700" cmpd="sng">
                      <a:noFill/>
                    </a:lnR>
                    <a:lnT w="1270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434829">
                <a:tc>
                  <a:txBody>
                    <a:bodyPr/>
                    <a:lstStyle/>
                    <a:p>
                      <a:pPr algn="l" fontAlgn="t"/>
                      <a:r>
                        <a:rPr lang="sv-SE" sz="1400" b="0" i="0" u="none" strike="noStrike" dirty="0">
                          <a:solidFill>
                            <a:schemeClr val="tx1"/>
                          </a:solidFill>
                          <a:effectLst/>
                          <a:latin typeface="verdana,geneva,sans-serif"/>
                        </a:rPr>
                        <a:t>Känner sig ofta orolig eller stressad över sin egen ekonomiska situation </a:t>
                      </a:r>
                    </a:p>
                  </a:txBody>
                  <a:tcPr marL="9525" marR="9525" marT="9525" marB="0">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27 </a:t>
                      </a:r>
                      <a:r>
                        <a:rPr lang="sv-SE" sz="1900" kern="1200" dirty="0">
                          <a:solidFill>
                            <a:schemeClr val="dk1"/>
                          </a:solidFill>
                          <a:latin typeface="+mn-lt"/>
                          <a:ea typeface="+mn-ea"/>
                          <a:cs typeface="+mn-cs"/>
                        </a:rPr>
                        <a:t>%</a:t>
                      </a:r>
                      <a:endParaRPr lang="sv-SE" sz="1900" dirty="0">
                        <a:latin typeface="+mj-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60 </a:t>
                      </a:r>
                      <a:r>
                        <a:rPr lang="sv-SE" sz="1900" kern="1200" dirty="0">
                          <a:solidFill>
                            <a:schemeClr val="dk1"/>
                          </a:solidFill>
                          <a:latin typeface="+mn-lt"/>
                          <a:ea typeface="+mn-ea"/>
                          <a:cs typeface="+mn-cs"/>
                        </a:rPr>
                        <a:t>%</a:t>
                      </a:r>
                      <a:endParaRPr lang="sv-SE" sz="1900" dirty="0">
                        <a:latin typeface="+mj-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636867">
                <a:tc>
                  <a:txBody>
                    <a:bodyPr/>
                    <a:lstStyle/>
                    <a:p>
                      <a:pPr algn="l" fontAlgn="t"/>
                      <a:r>
                        <a:rPr lang="sv-SE" sz="1400" b="0" i="0" u="none" strike="noStrike" dirty="0">
                          <a:solidFill>
                            <a:schemeClr val="tx1"/>
                          </a:solidFill>
                          <a:effectLst/>
                          <a:latin typeface="verdana,geneva,sans-serif"/>
                        </a:rPr>
                        <a:t>Känner sig ofta orolig eller stressad över närståendes ekonomiska situation</a:t>
                      </a:r>
                    </a:p>
                  </a:txBody>
                  <a:tcPr marL="9525" marR="9525" marT="9525" marB="0">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20 </a:t>
                      </a:r>
                      <a:r>
                        <a:rPr lang="sv-SE" sz="1900" kern="1200" dirty="0">
                          <a:solidFill>
                            <a:schemeClr val="dk1"/>
                          </a:solidFill>
                          <a:latin typeface="+mn-lt"/>
                          <a:ea typeface="+mn-ea"/>
                          <a:cs typeface="+mn-cs"/>
                        </a:rPr>
                        <a:t>%</a:t>
                      </a:r>
                      <a:endParaRPr lang="sv-SE" sz="1900" dirty="0">
                        <a:latin typeface="+mj-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48 </a:t>
                      </a:r>
                      <a:r>
                        <a:rPr lang="sv-SE" sz="1900" kern="1200" dirty="0">
                          <a:solidFill>
                            <a:schemeClr val="dk1"/>
                          </a:solidFill>
                          <a:latin typeface="+mn-lt"/>
                          <a:ea typeface="+mn-ea"/>
                          <a:cs typeface="+mn-cs"/>
                        </a:rPr>
                        <a:t>%</a:t>
                      </a:r>
                      <a:endParaRPr lang="sv-SE" sz="1900" dirty="0">
                        <a:latin typeface="+mj-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532695">
                <a:tc>
                  <a:txBody>
                    <a:bodyPr/>
                    <a:lstStyle/>
                    <a:p>
                      <a:pPr algn="l" fontAlgn="t"/>
                      <a:r>
                        <a:rPr lang="sv-SE" sz="1400" b="0" i="0" u="none" strike="noStrike" dirty="0">
                          <a:solidFill>
                            <a:schemeClr val="tx1"/>
                          </a:solidFill>
                          <a:effectLst/>
                          <a:latin typeface="verdana,geneva,sans-serif"/>
                        </a:rPr>
                        <a:t>Har inte någon att anförtro sig åt när det gäller ekonomiska frågor</a:t>
                      </a:r>
                    </a:p>
                  </a:txBody>
                  <a:tcPr marL="9525" marR="9525" marT="9525" marB="0">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12 </a:t>
                      </a:r>
                      <a:r>
                        <a:rPr lang="sv-SE" sz="1900" kern="1200" dirty="0">
                          <a:solidFill>
                            <a:schemeClr val="dk1"/>
                          </a:solidFill>
                          <a:latin typeface="+mn-lt"/>
                          <a:ea typeface="+mn-ea"/>
                          <a:cs typeface="+mn-cs"/>
                        </a:rPr>
                        <a:t>%</a:t>
                      </a:r>
                      <a:endParaRPr lang="sv-SE" sz="1900" dirty="0">
                        <a:latin typeface="+mj-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24 </a:t>
                      </a:r>
                      <a:r>
                        <a:rPr lang="sv-SE" sz="1900" kern="1200" dirty="0">
                          <a:solidFill>
                            <a:schemeClr val="dk1"/>
                          </a:solidFill>
                          <a:latin typeface="+mn-lt"/>
                          <a:ea typeface="+mn-ea"/>
                          <a:cs typeface="+mn-cs"/>
                        </a:rPr>
                        <a:t>%</a:t>
                      </a:r>
                      <a:endParaRPr lang="sv-SE" sz="1900" dirty="0">
                        <a:latin typeface="+mj-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681990">
                <a:tc>
                  <a:txBody>
                    <a:bodyPr/>
                    <a:lstStyle/>
                    <a:p>
                      <a:pPr marL="0" algn="l" defTabSz="914400" rtl="0" eaLnBrk="1" fontAlgn="t" latinLnBrk="0" hangingPunct="1"/>
                      <a:r>
                        <a:rPr lang="sv-SE" sz="1400" b="0" i="0" u="none" strike="noStrike" kern="1200" dirty="0">
                          <a:solidFill>
                            <a:schemeClr val="tx1"/>
                          </a:solidFill>
                          <a:effectLst/>
                          <a:latin typeface="verdana,geneva,sans-serif"/>
                          <a:ea typeface="+mn-ea"/>
                          <a:cs typeface="+mn-cs"/>
                        </a:rPr>
                        <a:t>Ekonomisk kris (svårigheter att klara löpande utgifter någon gång </a:t>
                      </a:r>
                      <a:br>
                        <a:rPr lang="sv-SE" sz="1400" b="0" i="0" u="none" strike="noStrike" kern="1200" dirty="0">
                          <a:solidFill>
                            <a:schemeClr val="tx1"/>
                          </a:solidFill>
                          <a:effectLst/>
                          <a:latin typeface="verdana,geneva,sans-serif"/>
                          <a:ea typeface="+mn-ea"/>
                          <a:cs typeface="+mn-cs"/>
                        </a:rPr>
                      </a:br>
                      <a:r>
                        <a:rPr lang="sv-SE" sz="1400" b="0" i="0" u="none" strike="noStrike" kern="1200" dirty="0">
                          <a:solidFill>
                            <a:schemeClr val="tx1"/>
                          </a:solidFill>
                          <a:effectLst/>
                          <a:latin typeface="verdana,geneva,sans-serif"/>
                          <a:ea typeface="+mn-ea"/>
                          <a:cs typeface="+mn-cs"/>
                        </a:rPr>
                        <a:t>under senaste 12 månaderna)</a:t>
                      </a:r>
                    </a:p>
                  </a:txBody>
                  <a:tcPr marL="9525" marR="9525" marT="9525" marB="0">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20 </a:t>
                      </a:r>
                      <a:r>
                        <a:rPr lang="sv-SE" sz="1900" kern="1200" dirty="0">
                          <a:solidFill>
                            <a:schemeClr val="dk1"/>
                          </a:solidFill>
                          <a:latin typeface="+mn-lt"/>
                          <a:ea typeface="+mn-ea"/>
                          <a:cs typeface="+mn-cs"/>
                        </a:rPr>
                        <a:t>%</a:t>
                      </a:r>
                      <a:endParaRPr lang="sv-SE" sz="1900" dirty="0">
                        <a:latin typeface="+mj-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69 </a:t>
                      </a:r>
                      <a:r>
                        <a:rPr lang="sv-SE" sz="1900" kern="1200" dirty="0">
                          <a:solidFill>
                            <a:schemeClr val="dk1"/>
                          </a:solidFill>
                          <a:latin typeface="+mn-lt"/>
                          <a:ea typeface="+mn-ea"/>
                          <a:cs typeface="+mn-cs"/>
                        </a:rPr>
                        <a:t>%</a:t>
                      </a:r>
                      <a:endParaRPr lang="sv-SE" sz="1900" dirty="0">
                        <a:latin typeface="+mj-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bl>
          </a:graphicData>
        </a:graphic>
      </p:graphicFrame>
    </p:spTree>
    <p:extLst>
      <p:ext uri="{BB962C8B-B14F-4D97-AF65-F5344CB8AC3E}">
        <p14:creationId xmlns:p14="http://schemas.microsoft.com/office/powerpoint/2010/main" val="679993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6">
            <a:extLst>
              <a:ext uri="{FF2B5EF4-FFF2-40B4-BE49-F238E27FC236}">
                <a16:creationId xmlns:a16="http://schemas.microsoft.com/office/drawing/2014/main" id="{48360E81-7D8D-1E3D-F79E-4D9DF98025FB}"/>
              </a:ext>
            </a:extLst>
          </p:cNvPr>
          <p:cNvSpPr>
            <a:spLocks noGrp="1"/>
          </p:cNvSpPr>
          <p:nvPr>
            <p:ph type="body" sz="quarter" idx="11" hasCustomPrompt="1"/>
          </p:nvPr>
        </p:nvSpPr>
        <p:spPr>
          <a:xfrm>
            <a:off x="809624" y="6396734"/>
            <a:ext cx="1702833"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r>
              <a:rPr lang="sv-SE" dirty="0"/>
              <a:t>SPELPROBLEM OCH EKONOMI</a:t>
            </a:r>
          </a:p>
        </p:txBody>
      </p:sp>
      <p:sp>
        <p:nvSpPr>
          <p:cNvPr id="4" name="Rektangel 3">
            <a:extLst>
              <a:ext uri="{FF2B5EF4-FFF2-40B4-BE49-F238E27FC236}">
                <a16:creationId xmlns:a16="http://schemas.microsoft.com/office/drawing/2014/main" id="{CA71B06C-3742-9ED5-0B0D-D04FD6E3E09D}"/>
              </a:ext>
            </a:extLst>
          </p:cNvPr>
          <p:cNvSpPr/>
          <p:nvPr/>
        </p:nvSpPr>
        <p:spPr>
          <a:xfrm>
            <a:off x="703263" y="1085850"/>
            <a:ext cx="10463847" cy="160020"/>
          </a:xfrm>
          <a:prstGeom prst="rect">
            <a:avLst/>
          </a:prstGeom>
          <a:solidFill>
            <a:srgbClr val="F1F0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a:xfrm>
            <a:off x="589485" y="470694"/>
            <a:ext cx="10691402" cy="1325563"/>
          </a:xfrm>
        </p:spPr>
        <p:txBody>
          <a:bodyPr/>
          <a:lstStyle/>
          <a:p>
            <a:r>
              <a:rPr lang="sv-SE" dirty="0"/>
              <a:t>RISKABELT SPELANDE HAR SAMBAND MED PRIVATA </a:t>
            </a:r>
            <a:br>
              <a:rPr lang="sv-SE" dirty="0"/>
            </a:br>
            <a:r>
              <a:rPr lang="sv-SE" dirty="0"/>
              <a:t>SKULDER OCH KONSUMTIONSLÅN</a:t>
            </a:r>
          </a:p>
        </p:txBody>
      </p:sp>
      <p:cxnSp>
        <p:nvCxnSpPr>
          <p:cNvPr id="7" name="Rak koppling 6">
            <a:extLst>
              <a:ext uri="{FF2B5EF4-FFF2-40B4-BE49-F238E27FC236}">
                <a16:creationId xmlns:a16="http://schemas.microsoft.com/office/drawing/2014/main" id="{40D5ED1D-AC85-5E11-AA03-EEC93E9A0D69}"/>
              </a:ext>
            </a:extLst>
          </p:cNvPr>
          <p:cNvCxnSpPr>
            <a:cxnSpLocks/>
          </p:cNvCxnSpPr>
          <p:nvPr/>
        </p:nvCxnSpPr>
        <p:spPr>
          <a:xfrm>
            <a:off x="714693" y="1405890"/>
            <a:ext cx="10452417" cy="0"/>
          </a:xfrm>
          <a:prstGeom prst="line">
            <a:avLst/>
          </a:prstGeom>
          <a:ln w="19050">
            <a:solidFill>
              <a:srgbClr val="009CB3"/>
            </a:solidFill>
          </a:ln>
        </p:spPr>
        <p:style>
          <a:lnRef idx="1">
            <a:schemeClr val="accent1"/>
          </a:lnRef>
          <a:fillRef idx="0">
            <a:schemeClr val="accent1"/>
          </a:fillRef>
          <a:effectRef idx="0">
            <a:schemeClr val="accent1"/>
          </a:effectRef>
          <a:fontRef idx="minor">
            <a:schemeClr val="tx1"/>
          </a:fontRef>
        </p:style>
      </p:cxn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2411574852"/>
              </p:ext>
            </p:extLst>
          </p:nvPr>
        </p:nvGraphicFramePr>
        <p:xfrm>
          <a:off x="714693" y="1622463"/>
          <a:ext cx="10899252" cy="1794618"/>
        </p:xfrm>
        <a:graphic>
          <a:graphicData uri="http://schemas.openxmlformats.org/drawingml/2006/table">
            <a:tbl>
              <a:tblPr firstRow="1" bandRow="1">
                <a:tableStyleId>{5C22544A-7EE6-4342-B048-85BDC9FD1C3A}</a:tableStyleId>
              </a:tblPr>
              <a:tblGrid>
                <a:gridCol w="5880417">
                  <a:extLst>
                    <a:ext uri="{9D8B030D-6E8A-4147-A177-3AD203B41FA5}">
                      <a16:colId xmlns:a16="http://schemas.microsoft.com/office/drawing/2014/main" val="2336489506"/>
                    </a:ext>
                  </a:extLst>
                </a:gridCol>
                <a:gridCol w="2594610">
                  <a:extLst>
                    <a:ext uri="{9D8B030D-6E8A-4147-A177-3AD203B41FA5}">
                      <a16:colId xmlns:a16="http://schemas.microsoft.com/office/drawing/2014/main" val="3788303289"/>
                    </a:ext>
                  </a:extLst>
                </a:gridCol>
                <a:gridCol w="2424225">
                  <a:extLst>
                    <a:ext uri="{9D8B030D-6E8A-4147-A177-3AD203B41FA5}">
                      <a16:colId xmlns:a16="http://schemas.microsoft.com/office/drawing/2014/main" val="2744437489"/>
                    </a:ext>
                  </a:extLst>
                </a:gridCol>
              </a:tblGrid>
              <a:tr h="252841">
                <a:tc>
                  <a:txBody>
                    <a:bodyPr/>
                    <a:lstStyle/>
                    <a:p>
                      <a:endParaRPr lang="sv-SE" dirty="0">
                        <a:solidFill>
                          <a:srgbClr val="00A780"/>
                        </a:solidFill>
                      </a:endParaRPr>
                    </a:p>
                  </a:txBody>
                  <a:tcPr>
                    <a:lnL w="12700" cmpd="sng">
                      <a:noFill/>
                    </a:lnL>
                    <a:lnR w="12700" cmpd="sng">
                      <a:noFill/>
                    </a:lnR>
                    <a:lnT w="12700" cmpd="sng">
                      <a:noFill/>
                    </a:lnT>
                    <a:lnB w="1270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00A1AA"/>
                          </a:solidFill>
                        </a:rPr>
                        <a:t>EJ RISKABELT SPELANDE </a:t>
                      </a:r>
                    </a:p>
                  </a:txBody>
                  <a:tcPr>
                    <a:lnL w="12700" cmpd="sng">
                      <a:noFill/>
                    </a:lnL>
                    <a:lnR w="12700" cmpd="sng">
                      <a:noFill/>
                    </a:lnR>
                    <a:lnT w="12700" cmpd="sng">
                      <a:noFill/>
                    </a:lnT>
                    <a:lnB w="1270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00A1AA"/>
                          </a:solidFill>
                        </a:rPr>
                        <a:t>RISKABELT SPELANDE </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480657">
                <a:tc>
                  <a:txBody>
                    <a:bodyPr/>
                    <a:lstStyle/>
                    <a:p>
                      <a:pPr algn="l" fontAlgn="t"/>
                      <a:r>
                        <a:rPr lang="sv-SE" sz="1400" b="0" i="0" u="none" strike="noStrike" dirty="0">
                          <a:solidFill>
                            <a:schemeClr val="tx1"/>
                          </a:solidFill>
                          <a:effectLst/>
                          <a:latin typeface="verdana,geneva,sans-serif"/>
                        </a:rPr>
                        <a:t>Privata skulder (det vill säga lånat pengar från privatperson)</a:t>
                      </a:r>
                    </a:p>
                  </a:txBody>
                  <a:tcPr marL="9525" marR="9525" marT="9525" marB="0">
                    <a:lnL w="12700" cmpd="sng">
                      <a:noFill/>
                    </a:lnL>
                    <a:lnR w="12700" cmpd="sng">
                      <a:noFill/>
                    </a:lnR>
                    <a:lnT w="1270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7 %</a:t>
                      </a:r>
                    </a:p>
                  </a:txBody>
                  <a:tcPr>
                    <a:lnL w="12700" cmpd="sng">
                      <a:noFill/>
                    </a:lnL>
                    <a:lnR w="12700" cmpd="sng">
                      <a:noFill/>
                    </a:lnR>
                    <a:lnT w="1270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17 </a:t>
                      </a:r>
                      <a:r>
                        <a:rPr lang="sv-SE" sz="1900" kern="1200" dirty="0">
                          <a:solidFill>
                            <a:schemeClr val="dk1"/>
                          </a:solidFill>
                          <a:latin typeface="+mn-lt"/>
                          <a:ea typeface="+mn-ea"/>
                          <a:cs typeface="+mn-cs"/>
                        </a:rPr>
                        <a:t>%</a:t>
                      </a:r>
                      <a:endParaRPr lang="sv-SE" sz="1900" dirty="0">
                        <a:latin typeface="+mj-lt"/>
                      </a:endParaRPr>
                    </a:p>
                  </a:txBody>
                  <a:tcPr>
                    <a:lnL w="12700" cmpd="sng">
                      <a:noFill/>
                    </a:lnL>
                    <a:lnR w="12700" cmpd="sng">
                      <a:noFill/>
                    </a:lnR>
                    <a:lnT w="1270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480060">
                <a:tc>
                  <a:txBody>
                    <a:bodyPr/>
                    <a:lstStyle/>
                    <a:p>
                      <a:pPr algn="l" fontAlgn="t"/>
                      <a:r>
                        <a:rPr lang="sv-SE" sz="1400" b="0" i="0" u="none" strike="noStrike" dirty="0">
                          <a:solidFill>
                            <a:schemeClr val="tx1"/>
                          </a:solidFill>
                          <a:effectLst/>
                          <a:latin typeface="verdana,geneva,sans-serif"/>
                        </a:rPr>
                        <a:t>Blancolån eller privatlån (konsumtionslån)</a:t>
                      </a:r>
                    </a:p>
                  </a:txBody>
                  <a:tcPr marL="9525" marR="9525" marT="9525" marB="0">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13 </a:t>
                      </a:r>
                      <a:r>
                        <a:rPr lang="sv-SE" sz="1900" kern="1200" dirty="0">
                          <a:solidFill>
                            <a:schemeClr val="dk1"/>
                          </a:solidFill>
                          <a:latin typeface="+mn-lt"/>
                          <a:ea typeface="+mn-ea"/>
                          <a:cs typeface="+mn-cs"/>
                        </a:rPr>
                        <a:t>%</a:t>
                      </a:r>
                      <a:endParaRPr lang="sv-SE" sz="1900" dirty="0">
                        <a:latin typeface="+mj-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25 </a:t>
                      </a:r>
                      <a:r>
                        <a:rPr lang="sv-SE" sz="1900" kern="1200" dirty="0">
                          <a:solidFill>
                            <a:schemeClr val="dk1"/>
                          </a:solidFill>
                          <a:latin typeface="+mn-lt"/>
                          <a:ea typeface="+mn-ea"/>
                          <a:cs typeface="+mn-cs"/>
                        </a:rPr>
                        <a:t>%</a:t>
                      </a:r>
                      <a:endParaRPr lang="sv-SE" sz="1900" dirty="0">
                        <a:latin typeface="+mj-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468141">
                <a:tc>
                  <a:txBody>
                    <a:bodyPr/>
                    <a:lstStyle/>
                    <a:p>
                      <a:pPr algn="l" fontAlgn="t"/>
                      <a:r>
                        <a:rPr lang="sv-SE" sz="1400" b="0" i="0" u="none" strike="noStrike" dirty="0">
                          <a:solidFill>
                            <a:schemeClr val="tx1"/>
                          </a:solidFill>
                          <a:effectLst/>
                          <a:latin typeface="verdana,geneva,sans-serif"/>
                        </a:rPr>
                        <a:t>Snabb- eller </a:t>
                      </a:r>
                      <a:r>
                        <a:rPr lang="sv-SE" sz="1400" b="0" i="0" u="none" strike="noStrike" dirty="0" err="1">
                          <a:solidFill>
                            <a:schemeClr val="tx1"/>
                          </a:solidFill>
                          <a:effectLst/>
                          <a:latin typeface="verdana,geneva,sans-serif"/>
                        </a:rPr>
                        <a:t>smslån</a:t>
                      </a:r>
                      <a:r>
                        <a:rPr lang="sv-SE" sz="1400" b="0" i="0" u="none" strike="noStrike" dirty="0">
                          <a:solidFill>
                            <a:schemeClr val="tx1"/>
                          </a:solidFill>
                          <a:effectLst/>
                          <a:latin typeface="verdana,geneva,sans-serif"/>
                        </a:rPr>
                        <a:t> (konsumtionslån)</a:t>
                      </a:r>
                    </a:p>
                  </a:txBody>
                  <a:tcPr marL="9525" marR="9525" marT="9525" marB="0">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2 </a:t>
                      </a:r>
                      <a:r>
                        <a:rPr lang="sv-SE" sz="1900" kern="1200" dirty="0">
                          <a:solidFill>
                            <a:schemeClr val="dk1"/>
                          </a:solidFill>
                          <a:latin typeface="+mn-lt"/>
                          <a:ea typeface="+mn-ea"/>
                          <a:cs typeface="+mn-cs"/>
                        </a:rPr>
                        <a:t>%</a:t>
                      </a:r>
                      <a:endParaRPr lang="sv-SE" sz="1900" dirty="0">
                        <a:latin typeface="+mj-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19 </a:t>
                      </a:r>
                      <a:r>
                        <a:rPr lang="sv-SE" sz="1900" kern="1200" dirty="0">
                          <a:solidFill>
                            <a:schemeClr val="dk1"/>
                          </a:solidFill>
                          <a:latin typeface="+mn-lt"/>
                          <a:ea typeface="+mn-ea"/>
                          <a:cs typeface="+mn-cs"/>
                        </a:rPr>
                        <a:t>%</a:t>
                      </a:r>
                      <a:endParaRPr lang="sv-SE" sz="1900" dirty="0">
                        <a:latin typeface="+mj-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bl>
          </a:graphicData>
        </a:graphic>
      </p:graphicFrame>
    </p:spTree>
    <p:extLst>
      <p:ext uri="{BB962C8B-B14F-4D97-AF65-F5344CB8AC3E}">
        <p14:creationId xmlns:p14="http://schemas.microsoft.com/office/powerpoint/2010/main" val="3034327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6">
            <a:extLst>
              <a:ext uri="{FF2B5EF4-FFF2-40B4-BE49-F238E27FC236}">
                <a16:creationId xmlns:a16="http://schemas.microsoft.com/office/drawing/2014/main" id="{48360E81-7D8D-1E3D-F79E-4D9DF98025FB}"/>
              </a:ext>
            </a:extLst>
          </p:cNvPr>
          <p:cNvSpPr>
            <a:spLocks noGrp="1"/>
          </p:cNvSpPr>
          <p:nvPr>
            <p:ph type="body" sz="quarter" idx="11" hasCustomPrompt="1"/>
          </p:nvPr>
        </p:nvSpPr>
        <p:spPr>
          <a:xfrm>
            <a:off x="809624" y="6396734"/>
            <a:ext cx="1702833"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r>
              <a:rPr lang="sv-SE" dirty="0"/>
              <a:t>SPELPROBLEM OCH EKONOMI</a:t>
            </a:r>
          </a:p>
        </p:txBody>
      </p:sp>
      <p:sp>
        <p:nvSpPr>
          <p:cNvPr id="4" name="Rektangel 3">
            <a:extLst>
              <a:ext uri="{FF2B5EF4-FFF2-40B4-BE49-F238E27FC236}">
                <a16:creationId xmlns:a16="http://schemas.microsoft.com/office/drawing/2014/main" id="{CA71B06C-3742-9ED5-0B0D-D04FD6E3E09D}"/>
              </a:ext>
            </a:extLst>
          </p:cNvPr>
          <p:cNvSpPr/>
          <p:nvPr/>
        </p:nvSpPr>
        <p:spPr>
          <a:xfrm>
            <a:off x="703263" y="1085850"/>
            <a:ext cx="10463847" cy="160020"/>
          </a:xfrm>
          <a:prstGeom prst="rect">
            <a:avLst/>
          </a:prstGeom>
          <a:solidFill>
            <a:srgbClr val="F1F0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a:xfrm>
            <a:off x="589485" y="470694"/>
            <a:ext cx="10691402" cy="1325563"/>
          </a:xfrm>
        </p:spPr>
        <p:txBody>
          <a:bodyPr/>
          <a:lstStyle/>
          <a:p>
            <a:r>
              <a:rPr lang="sv-SE" dirty="0"/>
              <a:t>SAMBAND MELLAN RISKABELT SPELANDE OCH SÄMRE EKONOMISKA FÖRUTSÄTTNINGAR</a:t>
            </a:r>
          </a:p>
        </p:txBody>
      </p:sp>
      <p:cxnSp>
        <p:nvCxnSpPr>
          <p:cNvPr id="7" name="Rak koppling 6">
            <a:extLst>
              <a:ext uri="{FF2B5EF4-FFF2-40B4-BE49-F238E27FC236}">
                <a16:creationId xmlns:a16="http://schemas.microsoft.com/office/drawing/2014/main" id="{40D5ED1D-AC85-5E11-AA03-EEC93E9A0D69}"/>
              </a:ext>
            </a:extLst>
          </p:cNvPr>
          <p:cNvCxnSpPr>
            <a:cxnSpLocks/>
          </p:cNvCxnSpPr>
          <p:nvPr/>
        </p:nvCxnSpPr>
        <p:spPr>
          <a:xfrm>
            <a:off x="714693" y="1405890"/>
            <a:ext cx="10452417" cy="0"/>
          </a:xfrm>
          <a:prstGeom prst="line">
            <a:avLst/>
          </a:prstGeom>
          <a:ln w="19050">
            <a:solidFill>
              <a:srgbClr val="009CB3"/>
            </a:solidFill>
          </a:ln>
        </p:spPr>
        <p:style>
          <a:lnRef idx="1">
            <a:schemeClr val="accent1"/>
          </a:lnRef>
          <a:fillRef idx="0">
            <a:schemeClr val="accent1"/>
          </a:fillRef>
          <a:effectRef idx="0">
            <a:schemeClr val="accent1"/>
          </a:effectRef>
          <a:fontRef idx="minor">
            <a:schemeClr val="tx1"/>
          </a:fontRef>
        </p:style>
      </p:cxn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3179564356"/>
              </p:ext>
            </p:extLst>
          </p:nvPr>
        </p:nvGraphicFramePr>
        <p:xfrm>
          <a:off x="714693" y="1622463"/>
          <a:ext cx="10899252" cy="2297538"/>
        </p:xfrm>
        <a:graphic>
          <a:graphicData uri="http://schemas.openxmlformats.org/drawingml/2006/table">
            <a:tbl>
              <a:tblPr firstRow="1" bandRow="1">
                <a:tableStyleId>{5C22544A-7EE6-4342-B048-85BDC9FD1C3A}</a:tableStyleId>
              </a:tblPr>
              <a:tblGrid>
                <a:gridCol w="5880417">
                  <a:extLst>
                    <a:ext uri="{9D8B030D-6E8A-4147-A177-3AD203B41FA5}">
                      <a16:colId xmlns:a16="http://schemas.microsoft.com/office/drawing/2014/main" val="2336489506"/>
                    </a:ext>
                  </a:extLst>
                </a:gridCol>
                <a:gridCol w="2594610">
                  <a:extLst>
                    <a:ext uri="{9D8B030D-6E8A-4147-A177-3AD203B41FA5}">
                      <a16:colId xmlns:a16="http://schemas.microsoft.com/office/drawing/2014/main" val="3788303289"/>
                    </a:ext>
                  </a:extLst>
                </a:gridCol>
                <a:gridCol w="2424225">
                  <a:extLst>
                    <a:ext uri="{9D8B030D-6E8A-4147-A177-3AD203B41FA5}">
                      <a16:colId xmlns:a16="http://schemas.microsoft.com/office/drawing/2014/main" val="2744437489"/>
                    </a:ext>
                  </a:extLst>
                </a:gridCol>
              </a:tblGrid>
              <a:tr h="252841">
                <a:tc>
                  <a:txBody>
                    <a:bodyPr/>
                    <a:lstStyle/>
                    <a:p>
                      <a:endParaRPr lang="sv-SE" dirty="0">
                        <a:solidFill>
                          <a:srgbClr val="00A780"/>
                        </a:solidFill>
                      </a:endParaRPr>
                    </a:p>
                  </a:txBody>
                  <a:tcPr>
                    <a:lnL w="12700" cmpd="sng">
                      <a:noFill/>
                    </a:lnL>
                    <a:lnR w="12700" cmpd="sng">
                      <a:noFill/>
                    </a:lnR>
                    <a:lnT w="12700" cmpd="sng">
                      <a:noFill/>
                    </a:lnT>
                    <a:lnB w="1270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00A1AA"/>
                          </a:solidFill>
                        </a:rPr>
                        <a:t>EJ RISKABELT SPELANDE </a:t>
                      </a:r>
                    </a:p>
                  </a:txBody>
                  <a:tcPr>
                    <a:lnL w="12700" cmpd="sng">
                      <a:noFill/>
                    </a:lnL>
                    <a:lnR w="12700" cmpd="sng">
                      <a:noFill/>
                    </a:lnR>
                    <a:lnT w="12700" cmpd="sng">
                      <a:noFill/>
                    </a:lnT>
                    <a:lnB w="1270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00A1AA"/>
                          </a:solidFill>
                        </a:rPr>
                        <a:t>RISKABELT SPELANDE </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606387">
                <a:tc>
                  <a:txBody>
                    <a:bodyPr/>
                    <a:lstStyle/>
                    <a:p>
                      <a:pPr algn="l" fontAlgn="t"/>
                      <a:r>
                        <a:rPr lang="sv-SE" sz="1400" b="0" i="0" u="none" strike="noStrike" dirty="0">
                          <a:solidFill>
                            <a:schemeClr val="tx1"/>
                          </a:solidFill>
                          <a:effectLst/>
                          <a:latin typeface="verdana,geneva,sans-serif"/>
                        </a:rPr>
                        <a:t>Har ökat sina utgifter, med till exempel nya lån eller ökad konsumtion under de senaste 12 månaderna</a:t>
                      </a:r>
                    </a:p>
                  </a:txBody>
                  <a:tcPr marL="9525" marR="9525" marT="9525" marB="0">
                    <a:lnL w="12700" cmpd="sng">
                      <a:noFill/>
                    </a:lnL>
                    <a:lnR w="12700" cmpd="sng">
                      <a:noFill/>
                    </a:lnR>
                    <a:lnT w="1270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14 %</a:t>
                      </a:r>
                    </a:p>
                  </a:txBody>
                  <a:tcPr>
                    <a:lnL w="12700" cmpd="sng">
                      <a:noFill/>
                    </a:lnL>
                    <a:lnR w="12700" cmpd="sng">
                      <a:noFill/>
                    </a:lnR>
                    <a:lnT w="1270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36 </a:t>
                      </a:r>
                      <a:r>
                        <a:rPr lang="sv-SE" sz="1900" kern="1200" dirty="0">
                          <a:solidFill>
                            <a:schemeClr val="dk1"/>
                          </a:solidFill>
                          <a:latin typeface="+mn-lt"/>
                          <a:ea typeface="+mn-ea"/>
                          <a:cs typeface="+mn-cs"/>
                        </a:rPr>
                        <a:t>%</a:t>
                      </a:r>
                      <a:endParaRPr lang="sv-SE" sz="1900" dirty="0">
                        <a:latin typeface="+mj-lt"/>
                      </a:endParaRPr>
                    </a:p>
                  </a:txBody>
                  <a:tcPr>
                    <a:lnL w="12700" cmpd="sng">
                      <a:noFill/>
                    </a:lnL>
                    <a:lnR w="12700" cmpd="sng">
                      <a:noFill/>
                    </a:lnR>
                    <a:lnT w="1270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857250">
                <a:tc>
                  <a:txBody>
                    <a:bodyPr/>
                    <a:lstStyle/>
                    <a:p>
                      <a:pPr algn="l" fontAlgn="t"/>
                      <a:r>
                        <a:rPr lang="sv-SE" sz="1400" b="0" i="0" u="none" strike="noStrike" dirty="0">
                          <a:solidFill>
                            <a:schemeClr val="tx1"/>
                          </a:solidFill>
                          <a:effectLst/>
                          <a:latin typeface="verdana,geneva,sans-serif"/>
                        </a:rPr>
                        <a:t>Mer än hälften av hushållets inkomst (efter skatt) går i dag till lån och skulder, som till exempel ränta, amorteringar och avbetalningar</a:t>
                      </a:r>
                    </a:p>
                  </a:txBody>
                  <a:tcPr marL="9525" marR="9525" marT="9525" marB="0">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18 </a:t>
                      </a:r>
                      <a:r>
                        <a:rPr lang="sv-SE" sz="1900" kern="1200" dirty="0">
                          <a:solidFill>
                            <a:schemeClr val="dk1"/>
                          </a:solidFill>
                          <a:latin typeface="+mn-lt"/>
                          <a:ea typeface="+mn-ea"/>
                          <a:cs typeface="+mn-cs"/>
                        </a:rPr>
                        <a:t>%</a:t>
                      </a:r>
                      <a:endParaRPr lang="sv-SE" sz="1900" dirty="0">
                        <a:latin typeface="+mj-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52 </a:t>
                      </a:r>
                      <a:r>
                        <a:rPr lang="sv-SE" sz="1900" kern="1200" dirty="0">
                          <a:solidFill>
                            <a:schemeClr val="dk1"/>
                          </a:solidFill>
                          <a:latin typeface="+mn-lt"/>
                          <a:ea typeface="+mn-ea"/>
                          <a:cs typeface="+mn-cs"/>
                        </a:rPr>
                        <a:t>%</a:t>
                      </a:r>
                      <a:endParaRPr lang="sv-SE" sz="1900" dirty="0">
                        <a:latin typeface="+mj-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468141">
                <a:tc>
                  <a:txBody>
                    <a:bodyPr/>
                    <a:lstStyle/>
                    <a:p>
                      <a:pPr algn="l" fontAlgn="t"/>
                      <a:r>
                        <a:rPr lang="sv-SE" sz="1400" b="0" i="0" u="none" strike="noStrike" dirty="0">
                          <a:solidFill>
                            <a:schemeClr val="tx1"/>
                          </a:solidFill>
                          <a:effectLst/>
                          <a:latin typeface="verdana,geneva,sans-serif"/>
                        </a:rPr>
                        <a:t>Har fått ekonomiskt stöd i vuxen ålder av närstående/familj</a:t>
                      </a:r>
                    </a:p>
                  </a:txBody>
                  <a:tcPr marL="9525" marR="9525" marT="9525" marB="0">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27 </a:t>
                      </a:r>
                      <a:r>
                        <a:rPr lang="sv-SE" sz="1900" kern="1200" dirty="0">
                          <a:solidFill>
                            <a:schemeClr val="dk1"/>
                          </a:solidFill>
                          <a:latin typeface="+mn-lt"/>
                          <a:ea typeface="+mn-ea"/>
                          <a:cs typeface="+mn-cs"/>
                        </a:rPr>
                        <a:t>%</a:t>
                      </a:r>
                      <a:endParaRPr lang="sv-SE" sz="1900" dirty="0">
                        <a:latin typeface="+mj-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54 </a:t>
                      </a:r>
                      <a:r>
                        <a:rPr lang="sv-SE" sz="1900" kern="1200" dirty="0">
                          <a:solidFill>
                            <a:schemeClr val="dk1"/>
                          </a:solidFill>
                          <a:latin typeface="+mn-lt"/>
                          <a:ea typeface="+mn-ea"/>
                          <a:cs typeface="+mn-cs"/>
                        </a:rPr>
                        <a:t>%</a:t>
                      </a:r>
                      <a:endParaRPr lang="sv-SE" sz="1900" dirty="0">
                        <a:latin typeface="+mj-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bl>
          </a:graphicData>
        </a:graphic>
      </p:graphicFrame>
    </p:spTree>
    <p:extLst>
      <p:ext uri="{BB962C8B-B14F-4D97-AF65-F5344CB8AC3E}">
        <p14:creationId xmlns:p14="http://schemas.microsoft.com/office/powerpoint/2010/main" val="205400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6">
            <a:extLst>
              <a:ext uri="{FF2B5EF4-FFF2-40B4-BE49-F238E27FC236}">
                <a16:creationId xmlns:a16="http://schemas.microsoft.com/office/drawing/2014/main" id="{48360E81-7D8D-1E3D-F79E-4D9DF98025FB}"/>
              </a:ext>
            </a:extLst>
          </p:cNvPr>
          <p:cNvSpPr>
            <a:spLocks noGrp="1"/>
          </p:cNvSpPr>
          <p:nvPr>
            <p:ph type="body" sz="quarter" idx="11" hasCustomPrompt="1"/>
          </p:nvPr>
        </p:nvSpPr>
        <p:spPr>
          <a:xfrm>
            <a:off x="809624" y="6396734"/>
            <a:ext cx="1702833"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r>
              <a:rPr lang="sv-SE" dirty="0"/>
              <a:t>SPELPROBLEM OCH EKONOMI</a:t>
            </a:r>
          </a:p>
        </p:txBody>
      </p:sp>
      <p:sp>
        <p:nvSpPr>
          <p:cNvPr id="4" name="Rektangel 3">
            <a:extLst>
              <a:ext uri="{FF2B5EF4-FFF2-40B4-BE49-F238E27FC236}">
                <a16:creationId xmlns:a16="http://schemas.microsoft.com/office/drawing/2014/main" id="{CA71B06C-3742-9ED5-0B0D-D04FD6E3E09D}"/>
              </a:ext>
            </a:extLst>
          </p:cNvPr>
          <p:cNvSpPr/>
          <p:nvPr/>
        </p:nvSpPr>
        <p:spPr>
          <a:xfrm>
            <a:off x="703263" y="1085850"/>
            <a:ext cx="10463847" cy="160020"/>
          </a:xfrm>
          <a:prstGeom prst="rect">
            <a:avLst/>
          </a:prstGeom>
          <a:solidFill>
            <a:srgbClr val="F1F0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a:xfrm>
            <a:off x="589485" y="470694"/>
            <a:ext cx="10691402" cy="1325563"/>
          </a:xfrm>
        </p:spPr>
        <p:txBody>
          <a:bodyPr/>
          <a:lstStyle/>
          <a:p>
            <a:r>
              <a:rPr lang="sv-SE" dirty="0"/>
              <a:t>SAMBAND MELLAN RISKABELT SPELANDE OCH </a:t>
            </a:r>
            <a:br>
              <a:rPr lang="sv-SE" dirty="0"/>
            </a:br>
            <a:r>
              <a:rPr lang="sv-SE" dirty="0"/>
              <a:t>”OSMARTA” INKÖP</a:t>
            </a:r>
          </a:p>
        </p:txBody>
      </p:sp>
      <p:cxnSp>
        <p:nvCxnSpPr>
          <p:cNvPr id="7" name="Rak koppling 6">
            <a:extLst>
              <a:ext uri="{FF2B5EF4-FFF2-40B4-BE49-F238E27FC236}">
                <a16:creationId xmlns:a16="http://schemas.microsoft.com/office/drawing/2014/main" id="{40D5ED1D-AC85-5E11-AA03-EEC93E9A0D69}"/>
              </a:ext>
            </a:extLst>
          </p:cNvPr>
          <p:cNvCxnSpPr>
            <a:cxnSpLocks/>
          </p:cNvCxnSpPr>
          <p:nvPr/>
        </p:nvCxnSpPr>
        <p:spPr>
          <a:xfrm>
            <a:off x="714693" y="1405890"/>
            <a:ext cx="10452417" cy="0"/>
          </a:xfrm>
          <a:prstGeom prst="line">
            <a:avLst/>
          </a:prstGeom>
          <a:ln w="19050">
            <a:solidFill>
              <a:srgbClr val="009CB3"/>
            </a:solidFill>
          </a:ln>
        </p:spPr>
        <p:style>
          <a:lnRef idx="1">
            <a:schemeClr val="accent1"/>
          </a:lnRef>
          <a:fillRef idx="0">
            <a:schemeClr val="accent1"/>
          </a:fillRef>
          <a:effectRef idx="0">
            <a:schemeClr val="accent1"/>
          </a:effectRef>
          <a:fontRef idx="minor">
            <a:schemeClr val="tx1"/>
          </a:fontRef>
        </p:style>
      </p:cxn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978502479"/>
              </p:ext>
            </p:extLst>
          </p:nvPr>
        </p:nvGraphicFramePr>
        <p:xfrm>
          <a:off x="714693" y="1622463"/>
          <a:ext cx="10899252" cy="1623657"/>
        </p:xfrm>
        <a:graphic>
          <a:graphicData uri="http://schemas.openxmlformats.org/drawingml/2006/table">
            <a:tbl>
              <a:tblPr firstRow="1" bandRow="1">
                <a:tableStyleId>{5C22544A-7EE6-4342-B048-85BDC9FD1C3A}</a:tableStyleId>
              </a:tblPr>
              <a:tblGrid>
                <a:gridCol w="5880417">
                  <a:extLst>
                    <a:ext uri="{9D8B030D-6E8A-4147-A177-3AD203B41FA5}">
                      <a16:colId xmlns:a16="http://schemas.microsoft.com/office/drawing/2014/main" val="2336489506"/>
                    </a:ext>
                  </a:extLst>
                </a:gridCol>
                <a:gridCol w="2594610">
                  <a:extLst>
                    <a:ext uri="{9D8B030D-6E8A-4147-A177-3AD203B41FA5}">
                      <a16:colId xmlns:a16="http://schemas.microsoft.com/office/drawing/2014/main" val="3788303289"/>
                    </a:ext>
                  </a:extLst>
                </a:gridCol>
                <a:gridCol w="2424225">
                  <a:extLst>
                    <a:ext uri="{9D8B030D-6E8A-4147-A177-3AD203B41FA5}">
                      <a16:colId xmlns:a16="http://schemas.microsoft.com/office/drawing/2014/main" val="2744437489"/>
                    </a:ext>
                  </a:extLst>
                </a:gridCol>
              </a:tblGrid>
              <a:tr h="252841">
                <a:tc>
                  <a:txBody>
                    <a:bodyPr/>
                    <a:lstStyle/>
                    <a:p>
                      <a:endParaRPr lang="sv-SE" dirty="0">
                        <a:solidFill>
                          <a:srgbClr val="00A780"/>
                        </a:solidFill>
                      </a:endParaRPr>
                    </a:p>
                  </a:txBody>
                  <a:tcPr>
                    <a:lnL w="12700" cmpd="sng">
                      <a:noFill/>
                    </a:lnL>
                    <a:lnR w="12700" cmpd="sng">
                      <a:noFill/>
                    </a:lnR>
                    <a:lnT w="12700" cmpd="sng">
                      <a:noFill/>
                    </a:lnT>
                    <a:lnB w="1270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00A1AA"/>
                          </a:solidFill>
                        </a:rPr>
                        <a:t>EJ RISKABELT SPELANDE </a:t>
                      </a:r>
                    </a:p>
                  </a:txBody>
                  <a:tcPr>
                    <a:lnL w="12700" cmpd="sng">
                      <a:noFill/>
                    </a:lnL>
                    <a:lnR w="12700" cmpd="sng">
                      <a:noFill/>
                    </a:lnR>
                    <a:lnT w="12700" cmpd="sng">
                      <a:noFill/>
                    </a:lnT>
                    <a:lnB w="1270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00A1AA"/>
                          </a:solidFill>
                        </a:rPr>
                        <a:t>RISKABELT SPELANDE </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606387">
                <a:tc>
                  <a:txBody>
                    <a:bodyPr/>
                    <a:lstStyle/>
                    <a:p>
                      <a:pPr algn="l" fontAlgn="t"/>
                      <a:r>
                        <a:rPr lang="sv-SE" sz="1400" b="0" i="0" u="none" strike="noStrike" dirty="0">
                          <a:solidFill>
                            <a:schemeClr val="tx1"/>
                          </a:solidFill>
                          <a:effectLst/>
                          <a:latin typeface="verdana,geneva,sans-serif"/>
                        </a:rPr>
                        <a:t>Jag gör ibland inköp som jag egentligen inte har råd med</a:t>
                      </a:r>
                    </a:p>
                  </a:txBody>
                  <a:tcPr marL="9525" marR="9525" marT="9525" marB="0">
                    <a:lnL w="12700" cmpd="sng">
                      <a:noFill/>
                    </a:lnL>
                    <a:lnR w="12700" cmpd="sng">
                      <a:noFill/>
                    </a:lnR>
                    <a:lnT w="1270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17,2 %</a:t>
                      </a:r>
                    </a:p>
                  </a:txBody>
                  <a:tcPr>
                    <a:lnL w="12700" cmpd="sng">
                      <a:noFill/>
                    </a:lnL>
                    <a:lnR w="12700" cmpd="sng">
                      <a:noFill/>
                    </a:lnR>
                    <a:lnT w="1270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52,9 </a:t>
                      </a:r>
                      <a:r>
                        <a:rPr lang="sv-SE" sz="1900" kern="1200" dirty="0">
                          <a:solidFill>
                            <a:schemeClr val="dk1"/>
                          </a:solidFill>
                          <a:latin typeface="+mn-lt"/>
                          <a:ea typeface="+mn-ea"/>
                          <a:cs typeface="+mn-cs"/>
                        </a:rPr>
                        <a:t>%</a:t>
                      </a:r>
                      <a:endParaRPr lang="sv-SE" sz="1900" dirty="0">
                        <a:latin typeface="+mj-lt"/>
                      </a:endParaRPr>
                    </a:p>
                  </a:txBody>
                  <a:tcPr>
                    <a:lnL w="12700" cmpd="sng">
                      <a:noFill/>
                    </a:lnL>
                    <a:lnR w="12700" cmpd="sng">
                      <a:noFill/>
                    </a:lnR>
                    <a:lnT w="1270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651510">
                <a:tc>
                  <a:txBody>
                    <a:bodyPr/>
                    <a:lstStyle/>
                    <a:p>
                      <a:pPr algn="l" fontAlgn="t"/>
                      <a:r>
                        <a:rPr lang="sv-SE" sz="1400" b="0" i="0" u="none" strike="noStrike" dirty="0">
                          <a:solidFill>
                            <a:schemeClr val="tx1"/>
                          </a:solidFill>
                          <a:effectLst/>
                          <a:latin typeface="verdana,geneva,sans-serif"/>
                        </a:rPr>
                        <a:t>Jag köper ibland en lott när jag känner att jag inte har </a:t>
                      </a:r>
                      <a:br>
                        <a:rPr lang="sv-SE" sz="1400" b="0" i="0" u="none" strike="noStrike" dirty="0">
                          <a:solidFill>
                            <a:schemeClr val="tx1"/>
                          </a:solidFill>
                          <a:effectLst/>
                          <a:latin typeface="verdana,geneva,sans-serif"/>
                        </a:rPr>
                      </a:br>
                      <a:r>
                        <a:rPr lang="sv-SE" sz="1400" b="0" i="0" u="none" strike="noStrike" dirty="0">
                          <a:solidFill>
                            <a:schemeClr val="tx1"/>
                          </a:solidFill>
                          <a:effectLst/>
                          <a:latin typeface="verdana,geneva,sans-serif"/>
                        </a:rPr>
                        <a:t>tillräckligt med pengar</a:t>
                      </a:r>
                    </a:p>
                  </a:txBody>
                  <a:tcPr marL="9525" marR="9525" marT="9525" marB="0">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14,8 </a:t>
                      </a:r>
                      <a:r>
                        <a:rPr lang="sv-SE" sz="1900" kern="1200" dirty="0">
                          <a:solidFill>
                            <a:schemeClr val="dk1"/>
                          </a:solidFill>
                          <a:latin typeface="+mn-lt"/>
                          <a:ea typeface="+mn-ea"/>
                          <a:cs typeface="+mn-cs"/>
                        </a:rPr>
                        <a:t>%</a:t>
                      </a:r>
                      <a:endParaRPr lang="sv-SE" sz="1900" dirty="0">
                        <a:latin typeface="+mj-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44,7 </a:t>
                      </a:r>
                      <a:r>
                        <a:rPr lang="sv-SE" sz="1900" kern="1200" dirty="0">
                          <a:solidFill>
                            <a:schemeClr val="dk1"/>
                          </a:solidFill>
                          <a:latin typeface="+mn-lt"/>
                          <a:ea typeface="+mn-ea"/>
                          <a:cs typeface="+mn-cs"/>
                        </a:rPr>
                        <a:t>%</a:t>
                      </a:r>
                      <a:endParaRPr lang="sv-SE" sz="1900" dirty="0">
                        <a:latin typeface="+mj-lt"/>
                      </a:endParaRPr>
                    </a:p>
                  </a:txBody>
                  <a:tcPr>
                    <a:lnL w="12700" cmpd="sng">
                      <a:noFill/>
                    </a:lnL>
                    <a:lnR w="12700" cmpd="sng">
                      <a:noFill/>
                    </a:lnR>
                    <a:lnT w="635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bl>
          </a:graphicData>
        </a:graphic>
      </p:graphicFrame>
    </p:spTree>
    <p:extLst>
      <p:ext uri="{BB962C8B-B14F-4D97-AF65-F5344CB8AC3E}">
        <p14:creationId xmlns:p14="http://schemas.microsoft.com/office/powerpoint/2010/main" val="2479585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descr="En bild som visar utomhus, natur, sluttning&#10;&#10;Automatiskt genererad beskrivning">
            <a:extLst>
              <a:ext uri="{FF2B5EF4-FFF2-40B4-BE49-F238E27FC236}">
                <a16:creationId xmlns:a16="http://schemas.microsoft.com/office/drawing/2014/main" id="{049A1DC6-D2A7-846C-B594-D55242E3195E}"/>
              </a:ext>
            </a:extLst>
          </p:cNvPr>
          <p:cNvPicPr>
            <a:picLocks noGrp="1" noChangeAspect="1"/>
          </p:cNvPicPr>
          <p:nvPr>
            <p:ph type="pic" sz="quarter" idx="10"/>
          </p:nvPr>
        </p:nvPicPr>
        <p:blipFill>
          <a:blip r:embed="rId3" cstate="email">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1" y="-11648"/>
            <a:ext cx="12192000" cy="6863823"/>
          </a:xfrm>
          <a:solidFill>
            <a:srgbClr val="009CB3">
              <a:alpha val="70000"/>
            </a:srgbClr>
          </a:solidFill>
        </p:spPr>
        <p:txBody>
          <a:bodyPr/>
          <a:lstStyle/>
          <a:p>
            <a:endParaRPr lang="sv-SE" dirty="0"/>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
        <p:nvSpPr>
          <p:cNvPr id="6" name="textruta 5">
            <a:extLst>
              <a:ext uri="{FF2B5EF4-FFF2-40B4-BE49-F238E27FC236}">
                <a16:creationId xmlns:a16="http://schemas.microsoft.com/office/drawing/2014/main" id="{DD007DC5-3D9F-4A8D-8956-3EAF1D3A801A}"/>
              </a:ext>
            </a:extLst>
          </p:cNvPr>
          <p:cNvSpPr txBox="1"/>
          <p:nvPr/>
        </p:nvSpPr>
        <p:spPr>
          <a:xfrm>
            <a:off x="1608821" y="2010433"/>
            <a:ext cx="8974356" cy="2819659"/>
          </a:xfrm>
          <a:prstGeom prst="rect">
            <a:avLst/>
          </a:prstGeom>
          <a:noFill/>
        </p:spPr>
        <p:txBody>
          <a:bodyPr wrap="square" rtlCol="0" anchor="ctr">
            <a:noAutofit/>
          </a:bodyPr>
          <a:lstStyle/>
          <a:p>
            <a:pPr algn="ctr"/>
            <a:r>
              <a:rPr lang="sv-SE" sz="5000" dirty="0">
                <a:solidFill>
                  <a:schemeClr val="bg1"/>
                </a:solidFill>
                <a:ea typeface="Arial" charset="0"/>
                <a:cs typeface="Calibri Light" panose="020F0302020204030204" pitchFamily="34" charset="0"/>
              </a:rPr>
              <a:t>HUR MÅNGA HAR SPELPROBLEM?</a:t>
            </a:r>
          </a:p>
        </p:txBody>
      </p:sp>
    </p:spTree>
    <p:extLst>
      <p:ext uri="{BB962C8B-B14F-4D97-AF65-F5344CB8AC3E}">
        <p14:creationId xmlns:p14="http://schemas.microsoft.com/office/powerpoint/2010/main" val="3382791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FFC9233-F433-A9CE-4EF1-6430C13BC685}"/>
              </a:ext>
            </a:extLst>
          </p:cNvPr>
          <p:cNvSpPr>
            <a:spLocks noGrp="1"/>
          </p:cNvSpPr>
          <p:nvPr>
            <p:ph type="title"/>
          </p:nvPr>
        </p:nvSpPr>
        <p:spPr>
          <a:xfrm>
            <a:off x="601438" y="623163"/>
            <a:ext cx="10515600" cy="846041"/>
          </a:xfrm>
        </p:spPr>
        <p:txBody>
          <a:bodyPr/>
          <a:lstStyle/>
          <a:p>
            <a:r>
              <a:rPr lang="sv-SE" dirty="0"/>
              <a:t>DAGENS PASS</a:t>
            </a:r>
          </a:p>
        </p:txBody>
      </p:sp>
      <p:sp>
        <p:nvSpPr>
          <p:cNvPr id="3" name="Platshållare för innehåll 2">
            <a:extLst>
              <a:ext uri="{FF2B5EF4-FFF2-40B4-BE49-F238E27FC236}">
                <a16:creationId xmlns:a16="http://schemas.microsoft.com/office/drawing/2014/main" id="{FD97C51B-7CE1-7081-4CE5-81712C8C56FA}"/>
              </a:ext>
            </a:extLst>
          </p:cNvPr>
          <p:cNvSpPr>
            <a:spLocks noGrp="1"/>
          </p:cNvSpPr>
          <p:nvPr>
            <p:ph type="body" sz="quarter" idx="11"/>
          </p:nvPr>
        </p:nvSpPr>
        <p:spPr>
          <a:xfrm>
            <a:off x="809625" y="6371150"/>
            <a:ext cx="1702833" cy="257369"/>
          </a:xfrm>
        </p:spPr>
        <p:txBody>
          <a:bodyPr wrap="none">
            <a:spAutoFit/>
          </a:bodyPr>
          <a:lstStyle/>
          <a:p>
            <a:r>
              <a:rPr lang="sv-SE" dirty="0"/>
              <a:t>SPELPROBLEM OCH EKONOMI</a:t>
            </a:r>
          </a:p>
        </p:txBody>
      </p:sp>
      <p:sp>
        <p:nvSpPr>
          <p:cNvPr id="5" name="textruta 4">
            <a:extLst>
              <a:ext uri="{FF2B5EF4-FFF2-40B4-BE49-F238E27FC236}">
                <a16:creationId xmlns:a16="http://schemas.microsoft.com/office/drawing/2014/main" id="{1DBEF645-7106-41F6-BE53-521F568DE45B}"/>
              </a:ext>
            </a:extLst>
          </p:cNvPr>
          <p:cNvSpPr txBox="1"/>
          <p:nvPr/>
        </p:nvSpPr>
        <p:spPr>
          <a:xfrm>
            <a:off x="601438" y="1288688"/>
            <a:ext cx="7602877" cy="2215991"/>
          </a:xfrm>
          <a:prstGeom prst="rect">
            <a:avLst/>
          </a:prstGeom>
          <a:noFill/>
        </p:spPr>
        <p:txBody>
          <a:bodyPr wrap="square" rtlCol="0">
            <a:spAutoFit/>
          </a:bodyPr>
          <a:lstStyle/>
          <a:p>
            <a:pPr marL="342900" indent="-342900">
              <a:lnSpc>
                <a:spcPct val="150000"/>
              </a:lnSpc>
              <a:buFont typeface="Arial" panose="020B0604020202020204" pitchFamily="34" charset="0"/>
              <a:buChar char="•"/>
              <a:tabLst>
                <a:tab pos="214313" algn="l"/>
              </a:tabLst>
            </a:pPr>
            <a:r>
              <a:rPr lang="sv-SE" sz="2000" dirty="0">
                <a:ea typeface="Arial" charset="0"/>
                <a:cs typeface="Arial" charset="0"/>
              </a:rPr>
              <a:t>Om spelproblem och ekonomi</a:t>
            </a:r>
          </a:p>
          <a:p>
            <a:pPr marL="342900" indent="-342900">
              <a:lnSpc>
                <a:spcPct val="150000"/>
              </a:lnSpc>
              <a:buFont typeface="Arial" panose="020B0604020202020204" pitchFamily="34" charset="0"/>
              <a:buChar char="•"/>
              <a:tabLst>
                <a:tab pos="214313" algn="l"/>
              </a:tabLst>
            </a:pPr>
            <a:r>
              <a:rPr lang="sv-SE" sz="2000" dirty="0">
                <a:ea typeface="Arial" charset="0"/>
                <a:cs typeface="Arial" charset="0"/>
              </a:rPr>
              <a:t>Budget- och skuldrådgivning och spelproblem</a:t>
            </a:r>
          </a:p>
          <a:p>
            <a:pPr marL="342900" indent="-342900">
              <a:lnSpc>
                <a:spcPct val="150000"/>
              </a:lnSpc>
              <a:buFont typeface="Arial" panose="020B0604020202020204" pitchFamily="34" charset="0"/>
              <a:buChar char="•"/>
              <a:tabLst>
                <a:tab pos="214313" algn="l"/>
              </a:tabLst>
            </a:pPr>
            <a:r>
              <a:rPr lang="sv-SE" sz="2000" dirty="0">
                <a:ea typeface="Arial" charset="0"/>
                <a:cs typeface="Arial" charset="0"/>
              </a:rPr>
              <a:t>Lägesbild spelproblem – unga och spel</a:t>
            </a:r>
          </a:p>
          <a:p>
            <a:pPr marL="342900" indent="-342900">
              <a:lnSpc>
                <a:spcPct val="150000"/>
              </a:lnSpc>
              <a:buFont typeface="Arial" panose="020B0604020202020204" pitchFamily="34" charset="0"/>
              <a:buChar char="•"/>
              <a:tabLst>
                <a:tab pos="214313" algn="l"/>
              </a:tabLst>
            </a:pPr>
            <a:r>
              <a:rPr lang="sv-SE" sz="2000" dirty="0">
                <a:ea typeface="Arial" charset="0"/>
                <a:cs typeface="Arial" charset="0"/>
              </a:rPr>
              <a:t>Första hjälpen</a:t>
            </a:r>
          </a:p>
          <a:p>
            <a:endParaRPr lang="sv-SE" dirty="0"/>
          </a:p>
        </p:txBody>
      </p:sp>
    </p:spTree>
    <p:extLst>
      <p:ext uri="{BB962C8B-B14F-4D97-AF65-F5344CB8AC3E}">
        <p14:creationId xmlns:p14="http://schemas.microsoft.com/office/powerpoint/2010/main" val="2016254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539840"/>
          </a:xfrm>
        </p:spPr>
        <p:txBody>
          <a:bodyPr/>
          <a:lstStyle/>
          <a:p>
            <a:r>
              <a:rPr lang="sv-SE" sz="3200" b="1" dirty="0">
                <a:latin typeface="Calibri" panose="020F0502020204030204" pitchFamily="34" charset="0"/>
                <a:ea typeface="Arial" charset="0"/>
                <a:cs typeface="Calibri" panose="020F0502020204030204" pitchFamily="34" charset="0"/>
              </a:rPr>
              <a:t>STATISTIK</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287145"/>
            <a:ext cx="5118100" cy="4351338"/>
          </a:xfrm>
        </p:spPr>
        <p:txBody>
          <a:bodyPr>
            <a:normAutofit/>
          </a:bodyPr>
          <a:lstStyle/>
          <a:p>
            <a:pPr>
              <a:tabLst>
                <a:tab pos="214313" algn="l"/>
              </a:tabLst>
            </a:pPr>
            <a:r>
              <a:rPr lang="sv-SE" sz="2000" dirty="0">
                <a:cs typeface="Arial" charset="0"/>
              </a:rPr>
              <a:t>Riskabelt spelande 3-4 procent </a:t>
            </a:r>
            <a:br>
              <a:rPr lang="sv-SE" sz="2000" dirty="0">
                <a:cs typeface="Arial" charset="0"/>
              </a:rPr>
            </a:br>
            <a:r>
              <a:rPr lang="sv-SE" sz="2000" dirty="0">
                <a:cs typeface="Arial" charset="0"/>
              </a:rPr>
              <a:t>(HLV, </a:t>
            </a:r>
            <a:r>
              <a:rPr lang="sv-SE" sz="2000" dirty="0" err="1">
                <a:cs typeface="Arial" charset="0"/>
              </a:rPr>
              <a:t>Swelogs</a:t>
            </a:r>
            <a:r>
              <a:rPr lang="sv-SE" sz="2000" dirty="0">
                <a:cs typeface="Arial" charset="0"/>
              </a:rPr>
              <a:t>)</a:t>
            </a:r>
          </a:p>
          <a:p>
            <a:pPr>
              <a:tabLst>
                <a:tab pos="214313" algn="l"/>
              </a:tabLst>
            </a:pPr>
            <a:r>
              <a:rPr lang="sv-SE" sz="2000" dirty="0">
                <a:cs typeface="Arial" charset="0"/>
              </a:rPr>
              <a:t>Allvarliga spelproblem 0,5 procent </a:t>
            </a:r>
            <a:br>
              <a:rPr lang="sv-SE" sz="2000" dirty="0">
                <a:cs typeface="Arial" charset="0"/>
              </a:rPr>
            </a:br>
            <a:r>
              <a:rPr lang="sv-SE" sz="2000" dirty="0">
                <a:cs typeface="Arial" charset="0"/>
              </a:rPr>
              <a:t>(</a:t>
            </a:r>
            <a:r>
              <a:rPr lang="sv-SE" sz="2000" dirty="0" err="1">
                <a:cs typeface="Arial" charset="0"/>
              </a:rPr>
              <a:t>Swelogs</a:t>
            </a:r>
            <a:r>
              <a:rPr lang="sv-SE" sz="2000" dirty="0">
                <a:cs typeface="Arial" charset="0"/>
              </a:rPr>
              <a:t> 2021)</a:t>
            </a:r>
          </a:p>
          <a:p>
            <a:pPr>
              <a:tabLst>
                <a:tab pos="214313" algn="l"/>
              </a:tabLst>
            </a:pPr>
            <a:r>
              <a:rPr lang="sv-SE" sz="2000" dirty="0">
                <a:cs typeface="Arial" charset="0"/>
              </a:rPr>
              <a:t>Hjälpsökande socialtjänst (n=700)</a:t>
            </a:r>
          </a:p>
          <a:p>
            <a:pPr>
              <a:tabLst>
                <a:tab pos="214313" algn="l"/>
              </a:tabLst>
            </a:pPr>
            <a:r>
              <a:rPr lang="sv-SE" sz="2000" dirty="0">
                <a:cs typeface="Arial" charset="0"/>
              </a:rPr>
              <a:t>Behandling inom hälso- och sjukvård (n=900)</a:t>
            </a:r>
          </a:p>
          <a:p>
            <a:pPr>
              <a:tabLst>
                <a:tab pos="214313" algn="l"/>
              </a:tabLst>
            </a:pPr>
            <a:r>
              <a:rPr lang="sv-SE" sz="2000" dirty="0">
                <a:cs typeface="Arial" charset="0"/>
              </a:rPr>
              <a:t>Stödlinjen (n=2235)</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1702833" cy="257369"/>
          </a:xfrm>
        </p:spPr>
        <p:txBody>
          <a:bodyPr wrap="none">
            <a:spAutoFit/>
          </a:bodyPr>
          <a:lstStyle/>
          <a:p>
            <a:r>
              <a:rPr lang="sv-SE" dirty="0"/>
              <a:t>SPELPROBLEM OCH EKONOMI</a:t>
            </a:r>
          </a:p>
        </p:txBody>
      </p:sp>
      <p:pic>
        <p:nvPicPr>
          <p:cNvPr id="8" name="Platshållare för bild 7" descr="En bild som visar klädsel, fotbeklädnader, person, person&#10;&#10;Automatiskt genererad beskrivning">
            <a:extLst>
              <a:ext uri="{FF2B5EF4-FFF2-40B4-BE49-F238E27FC236}">
                <a16:creationId xmlns:a16="http://schemas.microsoft.com/office/drawing/2014/main" id="{4B06AAFE-EAF1-FF66-2CF3-ADD45EBE19E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2982" r="22982"/>
          <a:stretch>
            <a:fillRect/>
          </a:stretch>
        </p:blipFill>
        <p:spPr/>
      </p:pic>
    </p:spTree>
    <p:extLst>
      <p:ext uri="{BB962C8B-B14F-4D97-AF65-F5344CB8AC3E}">
        <p14:creationId xmlns:p14="http://schemas.microsoft.com/office/powerpoint/2010/main" val="1513103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6">
            <a:extLst>
              <a:ext uri="{FF2B5EF4-FFF2-40B4-BE49-F238E27FC236}">
                <a16:creationId xmlns:a16="http://schemas.microsoft.com/office/drawing/2014/main" id="{48360E81-7D8D-1E3D-F79E-4D9DF98025FB}"/>
              </a:ext>
            </a:extLst>
          </p:cNvPr>
          <p:cNvSpPr>
            <a:spLocks noGrp="1"/>
          </p:cNvSpPr>
          <p:nvPr>
            <p:ph type="body" sz="quarter" idx="11" hasCustomPrompt="1"/>
          </p:nvPr>
        </p:nvSpPr>
        <p:spPr>
          <a:xfrm>
            <a:off x="809624" y="6396734"/>
            <a:ext cx="1702833"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r>
              <a:rPr lang="sv-SE" dirty="0"/>
              <a:t>SPELPROBLEM OCH EKONOMI</a:t>
            </a:r>
          </a:p>
        </p:txBody>
      </p:sp>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a:xfrm>
            <a:off x="589485" y="630715"/>
            <a:ext cx="10691402" cy="497019"/>
          </a:xfrm>
        </p:spPr>
        <p:txBody>
          <a:bodyPr/>
          <a:lstStyle/>
          <a:p>
            <a:r>
              <a:rPr lang="sv-SE" dirty="0"/>
              <a:t>SJÄLVAVSTÄNGNINGSVERKTYGET SPELPAUS.SE</a:t>
            </a:r>
          </a:p>
        </p:txBody>
      </p:sp>
      <p:pic>
        <p:nvPicPr>
          <p:cNvPr id="10" name="Bildobjekt 9">
            <a:extLst>
              <a:ext uri="{FF2B5EF4-FFF2-40B4-BE49-F238E27FC236}">
                <a16:creationId xmlns:a16="http://schemas.microsoft.com/office/drawing/2014/main" id="{2BEBCA7F-9598-7342-2725-8FB9F9AC1A47}"/>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1052701" y="1353312"/>
            <a:ext cx="7539731" cy="4242815"/>
          </a:xfrm>
          <a:prstGeom prst="rect">
            <a:avLst/>
          </a:prstGeom>
        </p:spPr>
      </p:pic>
      <p:pic>
        <p:nvPicPr>
          <p:cNvPr id="12" name="Bildobjekt 11" descr="En bild som visar text, Teckensnitt, cirkel, skärmbild&#10;&#10;Automatiskt genererad beskrivning">
            <a:extLst>
              <a:ext uri="{FF2B5EF4-FFF2-40B4-BE49-F238E27FC236}">
                <a16:creationId xmlns:a16="http://schemas.microsoft.com/office/drawing/2014/main" id="{96E07584-F333-93D0-CEAB-66DC1883646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08600" y="2243328"/>
            <a:ext cx="3702984" cy="2821745"/>
          </a:xfrm>
          <a:prstGeom prst="rect">
            <a:avLst/>
          </a:prstGeom>
        </p:spPr>
      </p:pic>
    </p:spTree>
    <p:extLst>
      <p:ext uri="{BB962C8B-B14F-4D97-AF65-F5344CB8AC3E}">
        <p14:creationId xmlns:p14="http://schemas.microsoft.com/office/powerpoint/2010/main" val="246416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FFC9233-F433-A9CE-4EF1-6430C13BC685}"/>
              </a:ext>
            </a:extLst>
          </p:cNvPr>
          <p:cNvSpPr>
            <a:spLocks noGrp="1"/>
          </p:cNvSpPr>
          <p:nvPr>
            <p:ph type="title"/>
          </p:nvPr>
        </p:nvSpPr>
        <p:spPr>
          <a:xfrm>
            <a:off x="601438" y="623163"/>
            <a:ext cx="10989124" cy="846041"/>
          </a:xfrm>
        </p:spPr>
        <p:txBody>
          <a:bodyPr/>
          <a:lstStyle/>
          <a:p>
            <a:r>
              <a:rPr lang="sv-SE" dirty="0"/>
              <a:t>ÖVER 100 000 PERSONER AVSTÄNGDA PÅ SPELPAUS.SE </a:t>
            </a:r>
            <a:br>
              <a:rPr lang="sv-SE" dirty="0"/>
            </a:br>
            <a:endParaRPr lang="sv-SE" dirty="0"/>
          </a:p>
        </p:txBody>
      </p:sp>
      <p:sp>
        <p:nvSpPr>
          <p:cNvPr id="3" name="Platshållare för innehåll 2">
            <a:extLst>
              <a:ext uri="{FF2B5EF4-FFF2-40B4-BE49-F238E27FC236}">
                <a16:creationId xmlns:a16="http://schemas.microsoft.com/office/drawing/2014/main" id="{FD97C51B-7CE1-7081-4CE5-81712C8C56FA}"/>
              </a:ext>
            </a:extLst>
          </p:cNvPr>
          <p:cNvSpPr>
            <a:spLocks noGrp="1"/>
          </p:cNvSpPr>
          <p:nvPr>
            <p:ph type="body" sz="quarter" idx="11"/>
          </p:nvPr>
        </p:nvSpPr>
        <p:spPr>
          <a:xfrm>
            <a:off x="809625" y="6371150"/>
            <a:ext cx="1702833" cy="257369"/>
          </a:xfrm>
        </p:spPr>
        <p:txBody>
          <a:bodyPr wrap="none">
            <a:spAutoFit/>
          </a:bodyPr>
          <a:lstStyle/>
          <a:p>
            <a:r>
              <a:rPr lang="sv-SE" dirty="0"/>
              <a:t>SPELPROBLEM OCH EKONOMI</a:t>
            </a:r>
          </a:p>
        </p:txBody>
      </p:sp>
      <p:sp>
        <p:nvSpPr>
          <p:cNvPr id="5" name="textruta 4">
            <a:extLst>
              <a:ext uri="{FF2B5EF4-FFF2-40B4-BE49-F238E27FC236}">
                <a16:creationId xmlns:a16="http://schemas.microsoft.com/office/drawing/2014/main" id="{1DBEF645-7106-41F6-BE53-521F568DE45B}"/>
              </a:ext>
            </a:extLst>
          </p:cNvPr>
          <p:cNvSpPr txBox="1"/>
          <p:nvPr/>
        </p:nvSpPr>
        <p:spPr>
          <a:xfrm>
            <a:off x="601438" y="1320614"/>
            <a:ext cx="8542562" cy="1579920"/>
          </a:xfrm>
          <a:prstGeom prst="rect">
            <a:avLst/>
          </a:prstGeom>
          <a:noFill/>
        </p:spPr>
        <p:txBody>
          <a:bodyPr wrap="square" rtlCol="0">
            <a:spAutoFit/>
          </a:bodyPr>
          <a:lstStyle/>
          <a:p>
            <a:pPr marL="342900" indent="-324000">
              <a:spcBef>
                <a:spcPts val="1000"/>
              </a:spcBef>
              <a:buFont typeface="Arial" panose="020B0604020202020204" pitchFamily="34" charset="0"/>
              <a:buChar char="•"/>
              <a:tabLst>
                <a:tab pos="214313" algn="l"/>
              </a:tabLst>
            </a:pPr>
            <a:r>
              <a:rPr lang="sv-SE" sz="2000" dirty="0">
                <a:ea typeface="Arial" charset="0"/>
                <a:cs typeface="Arial" charset="0"/>
              </a:rPr>
              <a:t>22 procent av de avstängda är 18-25 år</a:t>
            </a:r>
          </a:p>
          <a:p>
            <a:pPr marL="342900" indent="-324000">
              <a:spcBef>
                <a:spcPts val="1000"/>
              </a:spcBef>
              <a:buFont typeface="Arial" panose="020B0604020202020204" pitchFamily="34" charset="0"/>
              <a:buChar char="•"/>
              <a:tabLst>
                <a:tab pos="214313" algn="l"/>
              </a:tabLst>
            </a:pPr>
            <a:r>
              <a:rPr lang="sv-SE" sz="2000" dirty="0">
                <a:ea typeface="Arial" charset="0"/>
                <a:cs typeface="Arial" charset="0"/>
              </a:rPr>
              <a:t>23 procent av 18-29 åringarna som spelat senaste kvartalet har </a:t>
            </a:r>
            <a:br>
              <a:rPr lang="sv-SE" sz="2000" dirty="0">
                <a:ea typeface="Arial" charset="0"/>
                <a:cs typeface="Arial" charset="0"/>
              </a:rPr>
            </a:br>
            <a:r>
              <a:rPr lang="sv-SE" sz="2000" dirty="0">
                <a:ea typeface="Arial" charset="0"/>
                <a:cs typeface="Arial" charset="0"/>
              </a:rPr>
              <a:t>varit avstängda i spelpaus.se</a:t>
            </a:r>
          </a:p>
          <a:p>
            <a:pPr marL="342900" indent="-324000">
              <a:spcBef>
                <a:spcPts val="1000"/>
              </a:spcBef>
              <a:buFont typeface="Arial" panose="020B0604020202020204" pitchFamily="34" charset="0"/>
              <a:buChar char="•"/>
              <a:tabLst>
                <a:tab pos="214313" algn="l"/>
              </a:tabLst>
            </a:pPr>
            <a:endParaRPr lang="sv-SE" sz="2000" dirty="0">
              <a:ea typeface="Arial" charset="0"/>
              <a:cs typeface="Arial" charset="0"/>
            </a:endParaRPr>
          </a:p>
        </p:txBody>
      </p:sp>
      <p:grpSp>
        <p:nvGrpSpPr>
          <p:cNvPr id="15" name="Grupp 14">
            <a:extLst>
              <a:ext uri="{FF2B5EF4-FFF2-40B4-BE49-F238E27FC236}">
                <a16:creationId xmlns:a16="http://schemas.microsoft.com/office/drawing/2014/main" id="{9B96C327-3283-6D89-89B4-775D208CFD23}"/>
              </a:ext>
            </a:extLst>
          </p:cNvPr>
          <p:cNvGrpSpPr/>
          <p:nvPr/>
        </p:nvGrpSpPr>
        <p:grpSpPr>
          <a:xfrm>
            <a:off x="4428483" y="2528984"/>
            <a:ext cx="6140661" cy="3970850"/>
            <a:chOff x="4439913" y="2693616"/>
            <a:chExt cx="5687067" cy="3677534"/>
          </a:xfrm>
        </p:grpSpPr>
        <p:grpSp>
          <p:nvGrpSpPr>
            <p:cNvPr id="9" name="Grupp 8">
              <a:extLst>
                <a:ext uri="{FF2B5EF4-FFF2-40B4-BE49-F238E27FC236}">
                  <a16:creationId xmlns:a16="http://schemas.microsoft.com/office/drawing/2014/main" id="{40533470-8700-DE89-6725-DA142AE44445}"/>
                </a:ext>
              </a:extLst>
            </p:cNvPr>
            <p:cNvGrpSpPr/>
            <p:nvPr/>
          </p:nvGrpSpPr>
          <p:grpSpPr>
            <a:xfrm>
              <a:off x="4439913" y="2693616"/>
              <a:ext cx="5687067" cy="3677534"/>
              <a:chOff x="1645137" y="2624512"/>
              <a:chExt cx="5744308" cy="3523933"/>
            </a:xfrm>
          </p:grpSpPr>
          <p:pic>
            <p:nvPicPr>
              <p:cNvPr id="10" name="Platshållare för bild 4" descr="laptop-start.png">
                <a:extLst>
                  <a:ext uri="{FF2B5EF4-FFF2-40B4-BE49-F238E27FC236}">
                    <a16:creationId xmlns:a16="http://schemas.microsoft.com/office/drawing/2014/main" id="{373D477D-C9DC-3692-011A-CECCE2C7BD3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12" r="-761"/>
              <a:stretch/>
            </p:blipFill>
            <p:spPr bwMode="auto">
              <a:xfrm>
                <a:off x="1645137" y="2624512"/>
                <a:ext cx="5744308" cy="352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ktangel 10">
                <a:extLst>
                  <a:ext uri="{FF2B5EF4-FFF2-40B4-BE49-F238E27FC236}">
                    <a16:creationId xmlns:a16="http://schemas.microsoft.com/office/drawing/2014/main" id="{A74CBEFF-5857-5D38-A43F-A69C7C21252A}"/>
                  </a:ext>
                </a:extLst>
              </p:cNvPr>
              <p:cNvSpPr/>
              <p:nvPr/>
            </p:nvSpPr>
            <p:spPr>
              <a:xfrm>
                <a:off x="2336799" y="2771424"/>
                <a:ext cx="4391379" cy="277142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14" name="Bildobjekt 13">
              <a:extLst>
                <a:ext uri="{FF2B5EF4-FFF2-40B4-BE49-F238E27FC236}">
                  <a16:creationId xmlns:a16="http://schemas.microsoft.com/office/drawing/2014/main" id="{881BD5D7-5457-69BF-2546-84FC09750E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68864" y="2964115"/>
              <a:ext cx="4259258" cy="2663168"/>
            </a:xfrm>
            <a:prstGeom prst="rect">
              <a:avLst/>
            </a:prstGeom>
          </p:spPr>
        </p:pic>
      </p:grpSp>
    </p:spTree>
    <p:extLst>
      <p:ext uri="{BB962C8B-B14F-4D97-AF65-F5344CB8AC3E}">
        <p14:creationId xmlns:p14="http://schemas.microsoft.com/office/powerpoint/2010/main" val="1105476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8197E4B7-7104-2FA7-D611-4051B75E8641}"/>
              </a:ext>
            </a:extLst>
          </p:cNvPr>
          <p:cNvSpPr>
            <a:spLocks noGrp="1"/>
          </p:cNvSpPr>
          <p:nvPr>
            <p:ph type="title"/>
          </p:nvPr>
        </p:nvSpPr>
        <p:spPr/>
        <p:txBody>
          <a:bodyPr/>
          <a:lstStyle/>
          <a:p>
            <a:r>
              <a:rPr lang="sv-SE" dirty="0"/>
              <a:t>BARN HAR RÄTT TILL EN UPPVÄXT FRI FRÅN SPEL OM PENGAR</a:t>
            </a:r>
          </a:p>
        </p:txBody>
      </p:sp>
      <p:sp>
        <p:nvSpPr>
          <p:cNvPr id="7" name="Platshållare för text 6">
            <a:extLst>
              <a:ext uri="{FF2B5EF4-FFF2-40B4-BE49-F238E27FC236}">
                <a16:creationId xmlns:a16="http://schemas.microsoft.com/office/drawing/2014/main" id="{260ECC0C-1962-C766-7D17-8ECD7ABE3727}"/>
              </a:ext>
            </a:extLst>
          </p:cNvPr>
          <p:cNvSpPr>
            <a:spLocks noGrp="1"/>
          </p:cNvSpPr>
          <p:nvPr>
            <p:ph type="body" sz="quarter" idx="11"/>
          </p:nvPr>
        </p:nvSpPr>
        <p:spPr>
          <a:xfrm>
            <a:off x="809624" y="6379463"/>
            <a:ext cx="1702833" cy="257369"/>
          </a:xfrm>
        </p:spPr>
        <p:txBody>
          <a:bodyPr wrap="none">
            <a:spAutoFit/>
          </a:bodyPr>
          <a:lstStyle/>
          <a:p>
            <a:r>
              <a:rPr lang="sv-SE" dirty="0"/>
              <a:t>SPELPROBLEM OCH EKONOMI</a:t>
            </a:r>
          </a:p>
        </p:txBody>
      </p:sp>
      <p:pic>
        <p:nvPicPr>
          <p:cNvPr id="6" name="Platshållare för bild 5" descr="En bild som visar fotbeklädnader, klädsel, person, utomhus&#10;&#10;Automatiskt genererad beskrivning">
            <a:extLst>
              <a:ext uri="{FF2B5EF4-FFF2-40B4-BE49-F238E27FC236}">
                <a16:creationId xmlns:a16="http://schemas.microsoft.com/office/drawing/2014/main" id="{7494EA29-612A-37FE-0069-6F317D8100E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7078" b="7078"/>
          <a:stretch>
            <a:fillRect/>
          </a:stretch>
        </p:blipFill>
        <p:spPr/>
      </p:pic>
    </p:spTree>
    <p:extLst>
      <p:ext uri="{BB962C8B-B14F-4D97-AF65-F5344CB8AC3E}">
        <p14:creationId xmlns:p14="http://schemas.microsoft.com/office/powerpoint/2010/main" val="3648113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8197E4B7-7104-2FA7-D611-4051B75E8641}"/>
              </a:ext>
            </a:extLst>
          </p:cNvPr>
          <p:cNvSpPr>
            <a:spLocks noGrp="1"/>
          </p:cNvSpPr>
          <p:nvPr>
            <p:ph type="title"/>
          </p:nvPr>
        </p:nvSpPr>
        <p:spPr/>
        <p:txBody>
          <a:bodyPr/>
          <a:lstStyle/>
          <a:p>
            <a:r>
              <a:rPr lang="sv-SE" dirty="0"/>
              <a:t>UNGAS SPELANDE ÖKAR</a:t>
            </a:r>
          </a:p>
        </p:txBody>
      </p:sp>
      <p:sp>
        <p:nvSpPr>
          <p:cNvPr id="7" name="Platshållare för text 6">
            <a:extLst>
              <a:ext uri="{FF2B5EF4-FFF2-40B4-BE49-F238E27FC236}">
                <a16:creationId xmlns:a16="http://schemas.microsoft.com/office/drawing/2014/main" id="{260ECC0C-1962-C766-7D17-8ECD7ABE3727}"/>
              </a:ext>
            </a:extLst>
          </p:cNvPr>
          <p:cNvSpPr>
            <a:spLocks noGrp="1"/>
          </p:cNvSpPr>
          <p:nvPr>
            <p:ph type="body" sz="quarter" idx="11"/>
          </p:nvPr>
        </p:nvSpPr>
        <p:spPr>
          <a:xfrm>
            <a:off x="809624" y="6379463"/>
            <a:ext cx="1702833" cy="257369"/>
          </a:xfrm>
        </p:spPr>
        <p:txBody>
          <a:bodyPr wrap="none">
            <a:spAutoFit/>
          </a:bodyPr>
          <a:lstStyle/>
          <a:p>
            <a:r>
              <a:rPr lang="sv-SE" dirty="0"/>
              <a:t>SPELPROBLEM OCH EKONOMI</a:t>
            </a:r>
          </a:p>
        </p:txBody>
      </p:sp>
      <p:pic>
        <p:nvPicPr>
          <p:cNvPr id="4" name="Bildobjekt 3">
            <a:extLst>
              <a:ext uri="{FF2B5EF4-FFF2-40B4-BE49-F238E27FC236}">
                <a16:creationId xmlns:a16="http://schemas.microsoft.com/office/drawing/2014/main" id="{FD5E8C26-0D69-356E-B3B1-EB34C7E5D6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84032" y="1561441"/>
            <a:ext cx="4640600" cy="3735117"/>
          </a:xfrm>
          <a:prstGeom prst="rect">
            <a:avLst/>
          </a:prstGeom>
        </p:spPr>
      </p:pic>
      <p:pic>
        <p:nvPicPr>
          <p:cNvPr id="8" name="Bildobjekt 7">
            <a:extLst>
              <a:ext uri="{FF2B5EF4-FFF2-40B4-BE49-F238E27FC236}">
                <a16:creationId xmlns:a16="http://schemas.microsoft.com/office/drawing/2014/main" id="{C4BEAE92-3CB5-CC6D-2029-1B63A53CAC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3405" y="1561441"/>
            <a:ext cx="4962363" cy="3774882"/>
          </a:xfrm>
          <a:prstGeom prst="rect">
            <a:avLst/>
          </a:prstGeom>
        </p:spPr>
      </p:pic>
    </p:spTree>
    <p:extLst>
      <p:ext uri="{BB962C8B-B14F-4D97-AF65-F5344CB8AC3E}">
        <p14:creationId xmlns:p14="http://schemas.microsoft.com/office/powerpoint/2010/main" val="313145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descr="En bild som visar utomhus, natur, sluttning&#10;&#10;Automatiskt genererad beskrivning">
            <a:extLst>
              <a:ext uri="{FF2B5EF4-FFF2-40B4-BE49-F238E27FC236}">
                <a16:creationId xmlns:a16="http://schemas.microsoft.com/office/drawing/2014/main" id="{049A1DC6-D2A7-846C-B594-D55242E3195E}"/>
              </a:ext>
            </a:extLst>
          </p:cNvPr>
          <p:cNvPicPr>
            <a:picLocks noGrp="1" noChangeAspect="1"/>
          </p:cNvPicPr>
          <p:nvPr>
            <p:ph type="pic" sz="quarter" idx="10"/>
          </p:nvPr>
        </p:nvPicPr>
        <p:blipFill>
          <a:blip r:embed="rId3" cstate="email">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1" y="-11648"/>
            <a:ext cx="12192000" cy="6863823"/>
          </a:xfrm>
          <a:solidFill>
            <a:srgbClr val="009CB3">
              <a:alpha val="70000"/>
            </a:srgbClr>
          </a:solidFill>
        </p:spPr>
        <p:txBody>
          <a:bodyPr/>
          <a:lstStyle/>
          <a:p>
            <a:endParaRPr lang="sv-SE" dirty="0"/>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
        <p:nvSpPr>
          <p:cNvPr id="6" name="textruta 5">
            <a:extLst>
              <a:ext uri="{FF2B5EF4-FFF2-40B4-BE49-F238E27FC236}">
                <a16:creationId xmlns:a16="http://schemas.microsoft.com/office/drawing/2014/main" id="{DD007DC5-3D9F-4A8D-8956-3EAF1D3A801A}"/>
              </a:ext>
            </a:extLst>
          </p:cNvPr>
          <p:cNvSpPr txBox="1"/>
          <p:nvPr/>
        </p:nvSpPr>
        <p:spPr>
          <a:xfrm>
            <a:off x="1255494" y="952241"/>
            <a:ext cx="9681009" cy="4761066"/>
          </a:xfrm>
          <a:prstGeom prst="rect">
            <a:avLst/>
          </a:prstGeom>
          <a:noFill/>
        </p:spPr>
        <p:txBody>
          <a:bodyPr wrap="square" rtlCol="0" anchor="ctr">
            <a:noAutofit/>
          </a:bodyPr>
          <a:lstStyle/>
          <a:p>
            <a:pPr algn="ctr"/>
            <a:r>
              <a:rPr lang="sv-SE" sz="2800" dirty="0">
                <a:solidFill>
                  <a:schemeClr val="bg1"/>
                </a:solidFill>
                <a:ea typeface="Arial" charset="0"/>
                <a:cs typeface="Calibri Light" panose="020F0302020204030204" pitchFamily="34" charset="0"/>
              </a:rPr>
              <a:t>”Det är ett jätteproblem. Vi har inte jättemånga, men det är hög suicidrisk. Håller med om att det är unga killar, men också medelålders kvinnor, de är de två grupper som vi har mest.”</a:t>
            </a:r>
          </a:p>
          <a:p>
            <a:pPr algn="ctr"/>
            <a:endParaRPr lang="sv-SE" sz="2800" dirty="0">
              <a:solidFill>
                <a:schemeClr val="bg1"/>
              </a:solidFill>
              <a:ea typeface="Arial" charset="0"/>
              <a:cs typeface="Calibri Light" panose="020F0302020204030204" pitchFamily="34" charset="0"/>
            </a:endParaRPr>
          </a:p>
          <a:p>
            <a:pPr algn="ctr"/>
            <a:endParaRPr lang="sv-SE" sz="2800" dirty="0">
              <a:solidFill>
                <a:schemeClr val="bg1"/>
              </a:solidFill>
              <a:ea typeface="Arial" charset="0"/>
              <a:cs typeface="Calibri Light" panose="020F0302020204030204" pitchFamily="34" charset="0"/>
            </a:endParaRPr>
          </a:p>
          <a:p>
            <a:pPr algn="ctr"/>
            <a:r>
              <a:rPr lang="sv-SE" sz="2800" dirty="0">
                <a:solidFill>
                  <a:schemeClr val="bg1"/>
                </a:solidFill>
                <a:ea typeface="Arial" charset="0"/>
                <a:cs typeface="Calibri Light" panose="020F0302020204030204" pitchFamily="34" charset="0"/>
              </a:rPr>
              <a:t>”Det märks mer och mer. Jag tycker att de blir yngre och yngre. Nu är det bara min subjektiva känsla. Men ett par stycken i månaden hör av sig just nu.” </a:t>
            </a:r>
          </a:p>
        </p:txBody>
      </p:sp>
    </p:spTree>
    <p:extLst>
      <p:ext uri="{BB962C8B-B14F-4D97-AF65-F5344CB8AC3E}">
        <p14:creationId xmlns:p14="http://schemas.microsoft.com/office/powerpoint/2010/main" val="524194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6">
            <a:extLst>
              <a:ext uri="{FF2B5EF4-FFF2-40B4-BE49-F238E27FC236}">
                <a16:creationId xmlns:a16="http://schemas.microsoft.com/office/drawing/2014/main" id="{48360E81-7D8D-1E3D-F79E-4D9DF98025FB}"/>
              </a:ext>
            </a:extLst>
          </p:cNvPr>
          <p:cNvSpPr>
            <a:spLocks noGrp="1"/>
          </p:cNvSpPr>
          <p:nvPr>
            <p:ph type="body" sz="quarter" idx="11" hasCustomPrompt="1"/>
          </p:nvPr>
        </p:nvSpPr>
        <p:spPr>
          <a:xfrm>
            <a:off x="809624" y="6396734"/>
            <a:ext cx="1702833"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r>
              <a:rPr lang="sv-SE" dirty="0"/>
              <a:t>SPELPROBLEM OCH EKONOMI</a:t>
            </a:r>
          </a:p>
        </p:txBody>
      </p:sp>
      <p:sp>
        <p:nvSpPr>
          <p:cNvPr id="4" name="Rektangel 3">
            <a:extLst>
              <a:ext uri="{FF2B5EF4-FFF2-40B4-BE49-F238E27FC236}">
                <a16:creationId xmlns:a16="http://schemas.microsoft.com/office/drawing/2014/main" id="{CA71B06C-3742-9ED5-0B0D-D04FD6E3E09D}"/>
              </a:ext>
            </a:extLst>
          </p:cNvPr>
          <p:cNvSpPr/>
          <p:nvPr/>
        </p:nvSpPr>
        <p:spPr>
          <a:xfrm>
            <a:off x="703263" y="1085850"/>
            <a:ext cx="10463847" cy="160020"/>
          </a:xfrm>
          <a:prstGeom prst="rect">
            <a:avLst/>
          </a:prstGeom>
          <a:solidFill>
            <a:srgbClr val="F1F0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a:xfrm>
            <a:off x="589485" y="470694"/>
            <a:ext cx="10691402" cy="1325563"/>
          </a:xfrm>
        </p:spPr>
        <p:txBody>
          <a:bodyPr/>
          <a:lstStyle/>
          <a:p>
            <a:r>
              <a:rPr lang="sv-SE" dirty="0"/>
              <a:t>FÖRÄLDRAR TILL UNGA SOM HAR SPELPROBLEM HAR </a:t>
            </a:r>
            <a:br>
              <a:rPr lang="sv-SE" dirty="0"/>
            </a:br>
            <a:r>
              <a:rPr lang="sv-SE" dirty="0"/>
              <a:t>DÅLIG INSYN I SINA BARNS EKONOMI</a:t>
            </a:r>
          </a:p>
        </p:txBody>
      </p:sp>
      <p:cxnSp>
        <p:nvCxnSpPr>
          <p:cNvPr id="7" name="Rak koppling 6">
            <a:extLst>
              <a:ext uri="{FF2B5EF4-FFF2-40B4-BE49-F238E27FC236}">
                <a16:creationId xmlns:a16="http://schemas.microsoft.com/office/drawing/2014/main" id="{40D5ED1D-AC85-5E11-AA03-EEC93E9A0D69}"/>
              </a:ext>
            </a:extLst>
          </p:cNvPr>
          <p:cNvCxnSpPr>
            <a:cxnSpLocks/>
          </p:cNvCxnSpPr>
          <p:nvPr/>
        </p:nvCxnSpPr>
        <p:spPr>
          <a:xfrm>
            <a:off x="714693" y="1405890"/>
            <a:ext cx="10452417" cy="0"/>
          </a:xfrm>
          <a:prstGeom prst="line">
            <a:avLst/>
          </a:prstGeom>
          <a:ln w="19050">
            <a:solidFill>
              <a:srgbClr val="009CB3"/>
            </a:solidFill>
          </a:ln>
        </p:spPr>
        <p:style>
          <a:lnRef idx="1">
            <a:schemeClr val="accent1"/>
          </a:lnRef>
          <a:fillRef idx="0">
            <a:schemeClr val="accent1"/>
          </a:fillRef>
          <a:effectRef idx="0">
            <a:schemeClr val="accent1"/>
          </a:effectRef>
          <a:fontRef idx="minor">
            <a:schemeClr val="tx1"/>
          </a:fontRef>
        </p:style>
      </p:cxnSp>
      <p:graphicFrame>
        <p:nvGraphicFramePr>
          <p:cNvPr id="9" name="Platshållare för innehåll 3">
            <a:extLst>
              <a:ext uri="{FF2B5EF4-FFF2-40B4-BE49-F238E27FC236}">
                <a16:creationId xmlns:a16="http://schemas.microsoft.com/office/drawing/2014/main" id="{34F43CB9-0769-20B6-AAAA-6F65BE1B92F5}"/>
              </a:ext>
            </a:extLst>
          </p:cNvPr>
          <p:cNvGraphicFramePr>
            <a:graphicFrameLocks/>
          </p:cNvGraphicFramePr>
          <p:nvPr>
            <p:extLst>
              <p:ext uri="{D42A27DB-BD31-4B8C-83A1-F6EECF244321}">
                <p14:modId xmlns:p14="http://schemas.microsoft.com/office/powerpoint/2010/main" val="898677782"/>
              </p:ext>
            </p:extLst>
          </p:nvPr>
        </p:nvGraphicFramePr>
        <p:xfrm>
          <a:off x="2480329" y="1630425"/>
          <a:ext cx="7231342" cy="43759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6931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1031330"/>
          </a:xfrm>
        </p:spPr>
        <p:txBody>
          <a:bodyPr/>
          <a:lstStyle/>
          <a:p>
            <a:r>
              <a:rPr lang="sv-SE" sz="3200" dirty="0"/>
              <a:t>FÖRSTA HJÄLPEN VID SPELPROBLEM</a:t>
            </a:r>
            <a:endParaRPr lang="sv-SE" sz="3200" b="1" dirty="0">
              <a:latin typeface="Calibri" panose="020F0502020204030204" pitchFamily="34" charset="0"/>
              <a:ea typeface="Arial" charset="0"/>
              <a:cs typeface="Calibri" panose="020F0502020204030204" pitchFamily="34" charset="0"/>
            </a:endParaRP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819570"/>
            <a:ext cx="5118100" cy="4351338"/>
          </a:xfrm>
        </p:spPr>
        <p:txBody>
          <a:bodyPr>
            <a:normAutofit/>
          </a:bodyPr>
          <a:lstStyle/>
          <a:p>
            <a:pPr>
              <a:tabLst>
                <a:tab pos="214313" algn="l"/>
              </a:tabLst>
            </a:pPr>
            <a:r>
              <a:rPr lang="sv-SE" sz="2000" dirty="0">
                <a:cs typeface="Arial" charset="0"/>
              </a:rPr>
              <a:t>Stänga av sig på spelpaus.se, </a:t>
            </a:r>
            <a:br>
              <a:rPr lang="sv-SE" sz="2000" dirty="0">
                <a:cs typeface="Arial" charset="0"/>
              </a:rPr>
            </a:br>
            <a:r>
              <a:rPr lang="sv-SE" sz="2000" dirty="0">
                <a:cs typeface="Arial" charset="0"/>
              </a:rPr>
              <a:t>installera spelfilter</a:t>
            </a:r>
          </a:p>
          <a:p>
            <a:pPr>
              <a:tabLst>
                <a:tab pos="214313" algn="l"/>
              </a:tabLst>
            </a:pPr>
            <a:r>
              <a:rPr lang="sv-SE" dirty="0">
                <a:cs typeface="Arial" charset="0"/>
              </a:rPr>
              <a:t>Samla lån</a:t>
            </a:r>
          </a:p>
          <a:p>
            <a:pPr>
              <a:tabLst>
                <a:tab pos="214313" algn="l"/>
              </a:tabLst>
            </a:pPr>
            <a:r>
              <a:rPr lang="sv-SE" sz="2000" dirty="0">
                <a:cs typeface="Arial" charset="0"/>
              </a:rPr>
              <a:t>Spärra internetbetalningar</a:t>
            </a:r>
          </a:p>
          <a:p>
            <a:pPr>
              <a:tabLst>
                <a:tab pos="214313" algn="l"/>
              </a:tabLst>
            </a:pPr>
            <a:r>
              <a:rPr lang="sv-SE" dirty="0">
                <a:cs typeface="Arial" charset="0"/>
              </a:rPr>
              <a:t>Lämna över ansvaret för ekonomin</a:t>
            </a:r>
          </a:p>
          <a:p>
            <a:pPr>
              <a:tabLst>
                <a:tab pos="214313" algn="l"/>
              </a:tabLst>
            </a:pPr>
            <a:r>
              <a:rPr lang="sv-SE" sz="2000" dirty="0">
                <a:cs typeface="Arial" charset="0"/>
              </a:rPr>
              <a:t>Sök hjälp</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1702833" cy="257369"/>
          </a:xfrm>
        </p:spPr>
        <p:txBody>
          <a:bodyPr wrap="none">
            <a:spAutoFit/>
          </a:bodyPr>
          <a:lstStyle/>
          <a:p>
            <a:r>
              <a:rPr lang="sv-SE" dirty="0"/>
              <a:t>SPELPROBLEM OCH EKONOMI</a:t>
            </a:r>
          </a:p>
        </p:txBody>
      </p:sp>
      <p:pic>
        <p:nvPicPr>
          <p:cNvPr id="9" name="Platshållare för bild 8" descr="En bild som visar person, förbandslåda&#10;&#10;Automatiskt genererad beskrivning">
            <a:extLst>
              <a:ext uri="{FF2B5EF4-FFF2-40B4-BE49-F238E27FC236}">
                <a16:creationId xmlns:a16="http://schemas.microsoft.com/office/drawing/2014/main" id="{BB6E8B7D-4705-059F-CBE6-BD74B7A35383}"/>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rcRect l="16378" r="16378"/>
          <a:stretch>
            <a:fillRect/>
          </a:stretch>
        </p:blipFill>
        <p:spPr/>
      </p:pic>
    </p:spTree>
    <p:extLst>
      <p:ext uri="{BB962C8B-B14F-4D97-AF65-F5344CB8AC3E}">
        <p14:creationId xmlns:p14="http://schemas.microsoft.com/office/powerpoint/2010/main" val="3855037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1031330"/>
          </a:xfrm>
        </p:spPr>
        <p:txBody>
          <a:bodyPr/>
          <a:lstStyle/>
          <a:p>
            <a:r>
              <a:rPr lang="sv-SE" sz="3200" dirty="0"/>
              <a:t>FÖRSTA HJÄLPEN TILL BUDGET- OCH SKULDRÅDGIVARE</a:t>
            </a:r>
            <a:endParaRPr lang="sv-SE" sz="3200" b="1" dirty="0">
              <a:latin typeface="Calibri" panose="020F0502020204030204" pitchFamily="34" charset="0"/>
              <a:ea typeface="Arial" charset="0"/>
              <a:cs typeface="Calibri" panose="020F0502020204030204" pitchFamily="34" charset="0"/>
            </a:endParaRP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819570"/>
            <a:ext cx="5118100" cy="4351338"/>
          </a:xfrm>
        </p:spPr>
        <p:txBody>
          <a:bodyPr>
            <a:normAutofit/>
          </a:bodyPr>
          <a:lstStyle/>
          <a:p>
            <a:pPr>
              <a:tabLst>
                <a:tab pos="214313" algn="l"/>
              </a:tabLst>
            </a:pPr>
            <a:r>
              <a:rPr lang="sv-SE" sz="2000" dirty="0">
                <a:cs typeface="Arial" charset="0"/>
              </a:rPr>
              <a:t>Fråga om spelproblem – tänk på bemötande</a:t>
            </a:r>
          </a:p>
          <a:p>
            <a:pPr>
              <a:tabLst>
                <a:tab pos="214313" algn="l"/>
              </a:tabLst>
            </a:pPr>
            <a:r>
              <a:rPr lang="sv-SE" dirty="0">
                <a:cs typeface="Arial" charset="0"/>
              </a:rPr>
              <a:t>Ha koll på de verktyg som finns</a:t>
            </a:r>
          </a:p>
          <a:p>
            <a:pPr>
              <a:tabLst>
                <a:tab pos="214313" algn="l"/>
              </a:tabLst>
            </a:pPr>
            <a:r>
              <a:rPr lang="sv-SE" sz="2000" dirty="0">
                <a:cs typeface="Arial" charset="0"/>
              </a:rPr>
              <a:t>Hänvisa vidare och samverka med föreningar</a:t>
            </a:r>
          </a:p>
          <a:p>
            <a:pPr>
              <a:tabLst>
                <a:tab pos="214313" algn="l"/>
              </a:tabLst>
            </a:pPr>
            <a:r>
              <a:rPr lang="sv-SE" dirty="0">
                <a:cs typeface="Arial" charset="0"/>
              </a:rPr>
              <a:t>Uppmärksamma närstående – inte minst barn</a:t>
            </a:r>
          </a:p>
          <a:p>
            <a:pPr>
              <a:tabLst>
                <a:tab pos="214313" algn="l"/>
              </a:tabLst>
            </a:pPr>
            <a:r>
              <a:rPr lang="sv-SE" sz="2000" dirty="0">
                <a:cs typeface="Arial" charset="0"/>
              </a:rPr>
              <a:t>Arbeta förebyggande</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1702833" cy="257369"/>
          </a:xfrm>
        </p:spPr>
        <p:txBody>
          <a:bodyPr wrap="none">
            <a:spAutoFit/>
          </a:bodyPr>
          <a:lstStyle/>
          <a:p>
            <a:r>
              <a:rPr lang="sv-SE" dirty="0"/>
              <a:t>SPELPROBLEM OCH EKONOMI</a:t>
            </a:r>
          </a:p>
        </p:txBody>
      </p:sp>
      <p:pic>
        <p:nvPicPr>
          <p:cNvPr id="9" name="Platshållare för bild 8" descr="En bild som visar person, förbandslåda&#10;&#10;Automatiskt genererad beskrivning">
            <a:extLst>
              <a:ext uri="{FF2B5EF4-FFF2-40B4-BE49-F238E27FC236}">
                <a16:creationId xmlns:a16="http://schemas.microsoft.com/office/drawing/2014/main" id="{BB6E8B7D-4705-059F-CBE6-BD74B7A35383}"/>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rcRect l="16378" r="16378"/>
          <a:stretch>
            <a:fillRect/>
          </a:stretch>
        </p:blipFill>
        <p:spPr/>
      </p:pic>
    </p:spTree>
    <p:extLst>
      <p:ext uri="{BB962C8B-B14F-4D97-AF65-F5344CB8AC3E}">
        <p14:creationId xmlns:p14="http://schemas.microsoft.com/office/powerpoint/2010/main" val="1663293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FFC9233-F433-A9CE-4EF1-6430C13BC685}"/>
              </a:ext>
            </a:extLst>
          </p:cNvPr>
          <p:cNvSpPr>
            <a:spLocks noGrp="1"/>
          </p:cNvSpPr>
          <p:nvPr>
            <p:ph type="title"/>
          </p:nvPr>
        </p:nvSpPr>
        <p:spPr>
          <a:xfrm>
            <a:off x="601438" y="623163"/>
            <a:ext cx="10989124" cy="846041"/>
          </a:xfrm>
        </p:spPr>
        <p:txBody>
          <a:bodyPr/>
          <a:lstStyle/>
          <a:p>
            <a:r>
              <a:rPr lang="sv-SE" dirty="0"/>
              <a:t>KUNSKAPSSTÖD</a:t>
            </a:r>
          </a:p>
        </p:txBody>
      </p:sp>
      <p:sp>
        <p:nvSpPr>
          <p:cNvPr id="3" name="Platshållare för innehåll 2">
            <a:extLst>
              <a:ext uri="{FF2B5EF4-FFF2-40B4-BE49-F238E27FC236}">
                <a16:creationId xmlns:a16="http://schemas.microsoft.com/office/drawing/2014/main" id="{FD97C51B-7CE1-7081-4CE5-81712C8C56FA}"/>
              </a:ext>
            </a:extLst>
          </p:cNvPr>
          <p:cNvSpPr>
            <a:spLocks noGrp="1"/>
          </p:cNvSpPr>
          <p:nvPr>
            <p:ph type="body" sz="quarter" idx="11"/>
          </p:nvPr>
        </p:nvSpPr>
        <p:spPr>
          <a:xfrm>
            <a:off x="809625" y="6371150"/>
            <a:ext cx="1702833" cy="257369"/>
          </a:xfrm>
        </p:spPr>
        <p:txBody>
          <a:bodyPr wrap="none">
            <a:spAutoFit/>
          </a:bodyPr>
          <a:lstStyle/>
          <a:p>
            <a:r>
              <a:rPr lang="sv-SE" dirty="0"/>
              <a:t>SPELPROBLEM OCH EKONOMI</a:t>
            </a:r>
          </a:p>
        </p:txBody>
      </p:sp>
      <p:sp>
        <p:nvSpPr>
          <p:cNvPr id="5" name="textruta 4">
            <a:extLst>
              <a:ext uri="{FF2B5EF4-FFF2-40B4-BE49-F238E27FC236}">
                <a16:creationId xmlns:a16="http://schemas.microsoft.com/office/drawing/2014/main" id="{1DBEF645-7106-41F6-BE53-521F568DE45B}"/>
              </a:ext>
            </a:extLst>
          </p:cNvPr>
          <p:cNvSpPr txBox="1"/>
          <p:nvPr/>
        </p:nvSpPr>
        <p:spPr>
          <a:xfrm>
            <a:off x="601438" y="1320614"/>
            <a:ext cx="8542562" cy="1708160"/>
          </a:xfrm>
          <a:prstGeom prst="rect">
            <a:avLst/>
          </a:prstGeom>
          <a:noFill/>
        </p:spPr>
        <p:txBody>
          <a:bodyPr wrap="square" rtlCol="0">
            <a:spAutoFit/>
          </a:bodyPr>
          <a:lstStyle/>
          <a:p>
            <a:pPr marL="18900">
              <a:spcBef>
                <a:spcPts val="1000"/>
              </a:spcBef>
              <a:tabLst>
                <a:tab pos="214313" algn="l"/>
              </a:tabLst>
            </a:pPr>
            <a:r>
              <a:rPr lang="sv-SE" sz="2000" b="1" dirty="0">
                <a:ea typeface="Arial" charset="0"/>
                <a:cs typeface="Arial" charset="0"/>
              </a:rPr>
              <a:t>Sidor om:</a:t>
            </a:r>
          </a:p>
          <a:p>
            <a:pPr marL="342900" indent="-324000">
              <a:spcBef>
                <a:spcPts val="1000"/>
              </a:spcBef>
              <a:buFont typeface="Arial" panose="020B0604020202020204" pitchFamily="34" charset="0"/>
              <a:buChar char="•"/>
              <a:tabLst>
                <a:tab pos="214313" algn="l"/>
              </a:tabLst>
            </a:pPr>
            <a:r>
              <a:rPr lang="sv-SE" sz="2000" dirty="0">
                <a:ea typeface="Arial" charset="0"/>
                <a:cs typeface="Arial" charset="0"/>
              </a:rPr>
              <a:t>Ekonomi och spelproblem</a:t>
            </a:r>
          </a:p>
          <a:p>
            <a:pPr marL="342900" indent="-324000">
              <a:spcBef>
                <a:spcPts val="1000"/>
              </a:spcBef>
              <a:buFont typeface="Arial" panose="020B0604020202020204" pitchFamily="34" charset="0"/>
              <a:buChar char="•"/>
              <a:tabLst>
                <a:tab pos="214313" algn="l"/>
              </a:tabLst>
            </a:pPr>
            <a:r>
              <a:rPr lang="sv-SE" sz="2000" dirty="0">
                <a:ea typeface="Arial" charset="0"/>
                <a:cs typeface="Arial" charset="0"/>
              </a:rPr>
              <a:t>Ekonomisk rådgivning och stöd</a:t>
            </a:r>
          </a:p>
          <a:p>
            <a:pPr marL="342900" indent="-324000">
              <a:spcBef>
                <a:spcPts val="1000"/>
              </a:spcBef>
              <a:buFont typeface="Arial" panose="020B0604020202020204" pitchFamily="34" charset="0"/>
              <a:buChar char="•"/>
              <a:tabLst>
                <a:tab pos="214313" algn="l"/>
              </a:tabLst>
            </a:pPr>
            <a:endParaRPr lang="sv-SE" sz="2000" dirty="0">
              <a:ea typeface="Arial" charset="0"/>
              <a:cs typeface="Arial" charset="0"/>
            </a:endParaRPr>
          </a:p>
        </p:txBody>
      </p:sp>
      <p:pic>
        <p:nvPicPr>
          <p:cNvPr id="7" name="Bildobjekt 6" descr="En bild som visar text, skärmbild, Färggrann, Teckensnitt&#10;&#10;Automatiskt genererad beskrivning">
            <a:extLst>
              <a:ext uri="{FF2B5EF4-FFF2-40B4-BE49-F238E27FC236}">
                <a16:creationId xmlns:a16="http://schemas.microsoft.com/office/drawing/2014/main" id="{D9AC65C1-5172-595B-D0F3-A0739383414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76971" y="2487930"/>
            <a:ext cx="7239000" cy="3619500"/>
          </a:xfrm>
          <a:prstGeom prst="rect">
            <a:avLst/>
          </a:prstGeom>
        </p:spPr>
      </p:pic>
    </p:spTree>
    <p:extLst>
      <p:ext uri="{BB962C8B-B14F-4D97-AF65-F5344CB8AC3E}">
        <p14:creationId xmlns:p14="http://schemas.microsoft.com/office/powerpoint/2010/main" val="255480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FFC9233-F433-A9CE-4EF1-6430C13BC685}"/>
              </a:ext>
            </a:extLst>
          </p:cNvPr>
          <p:cNvSpPr>
            <a:spLocks noGrp="1"/>
          </p:cNvSpPr>
          <p:nvPr>
            <p:ph type="title"/>
          </p:nvPr>
        </p:nvSpPr>
        <p:spPr>
          <a:xfrm>
            <a:off x="601438" y="623163"/>
            <a:ext cx="10515600" cy="846041"/>
          </a:xfrm>
        </p:spPr>
        <p:txBody>
          <a:bodyPr/>
          <a:lstStyle/>
          <a:p>
            <a:r>
              <a:rPr lang="sv-SE" dirty="0"/>
              <a:t>PROBLEM MED SPEL OM PENGAR SKA FÖREBYGGAS</a:t>
            </a:r>
          </a:p>
        </p:txBody>
      </p:sp>
      <p:sp>
        <p:nvSpPr>
          <p:cNvPr id="3" name="Platshållare för innehåll 2">
            <a:extLst>
              <a:ext uri="{FF2B5EF4-FFF2-40B4-BE49-F238E27FC236}">
                <a16:creationId xmlns:a16="http://schemas.microsoft.com/office/drawing/2014/main" id="{FD97C51B-7CE1-7081-4CE5-81712C8C56FA}"/>
              </a:ext>
            </a:extLst>
          </p:cNvPr>
          <p:cNvSpPr>
            <a:spLocks noGrp="1"/>
          </p:cNvSpPr>
          <p:nvPr>
            <p:ph type="body" sz="quarter" idx="11"/>
          </p:nvPr>
        </p:nvSpPr>
        <p:spPr>
          <a:xfrm>
            <a:off x="809625" y="6371150"/>
            <a:ext cx="1702833" cy="257369"/>
          </a:xfrm>
        </p:spPr>
        <p:txBody>
          <a:bodyPr wrap="none">
            <a:spAutoFit/>
          </a:bodyPr>
          <a:lstStyle/>
          <a:p>
            <a:r>
              <a:rPr lang="sv-SE" dirty="0"/>
              <a:t>SPELPROBLEM OCH EKONOMI</a:t>
            </a:r>
          </a:p>
        </p:txBody>
      </p:sp>
      <p:pic>
        <p:nvPicPr>
          <p:cNvPr id="2" name="Platshållare för innehåll 7">
            <a:extLst>
              <a:ext uri="{FF2B5EF4-FFF2-40B4-BE49-F238E27FC236}">
                <a16:creationId xmlns:a16="http://schemas.microsoft.com/office/drawing/2014/main" id="{BBC55986-BBA3-65E5-144B-41DCBFF5C494}"/>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3257341" y="1364668"/>
            <a:ext cx="5677318" cy="5158879"/>
          </a:xfrm>
          <a:prstGeom prst="rect">
            <a:avLst/>
          </a:prstGeom>
        </p:spPr>
      </p:pic>
    </p:spTree>
    <p:extLst>
      <p:ext uri="{BB962C8B-B14F-4D97-AF65-F5344CB8AC3E}">
        <p14:creationId xmlns:p14="http://schemas.microsoft.com/office/powerpoint/2010/main" val="675597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Jessika Spångberg</a:t>
            </a:r>
          </a:p>
          <a:p>
            <a:pPr>
              <a:spcBef>
                <a:spcPts val="0"/>
              </a:spcBef>
            </a:pPr>
            <a:r>
              <a:rPr lang="sv-SE" sz="1800" dirty="0"/>
              <a:t>jessika.spangberg@folkhalsomyndigheten.se</a:t>
            </a:r>
          </a:p>
        </p:txBody>
      </p:sp>
    </p:spTree>
    <p:extLst>
      <p:ext uri="{BB962C8B-B14F-4D97-AF65-F5344CB8AC3E}">
        <p14:creationId xmlns:p14="http://schemas.microsoft.com/office/powerpoint/2010/main" val="763527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FFC9233-F433-A9CE-4EF1-6430C13BC685}"/>
              </a:ext>
            </a:extLst>
          </p:cNvPr>
          <p:cNvSpPr>
            <a:spLocks noGrp="1"/>
          </p:cNvSpPr>
          <p:nvPr>
            <p:ph type="title"/>
          </p:nvPr>
        </p:nvSpPr>
        <p:spPr>
          <a:xfrm>
            <a:off x="601438" y="623163"/>
            <a:ext cx="10515600" cy="846041"/>
          </a:xfrm>
        </p:spPr>
        <p:txBody>
          <a:bodyPr/>
          <a:lstStyle/>
          <a:p>
            <a:r>
              <a:rPr lang="sv-SE" dirty="0"/>
              <a:t>SPEL OM PENGAR OCH RISK</a:t>
            </a:r>
          </a:p>
        </p:txBody>
      </p:sp>
      <p:sp>
        <p:nvSpPr>
          <p:cNvPr id="3" name="Platshållare för innehåll 2">
            <a:extLst>
              <a:ext uri="{FF2B5EF4-FFF2-40B4-BE49-F238E27FC236}">
                <a16:creationId xmlns:a16="http://schemas.microsoft.com/office/drawing/2014/main" id="{FD97C51B-7CE1-7081-4CE5-81712C8C56FA}"/>
              </a:ext>
            </a:extLst>
          </p:cNvPr>
          <p:cNvSpPr>
            <a:spLocks noGrp="1"/>
          </p:cNvSpPr>
          <p:nvPr>
            <p:ph type="body" sz="quarter" idx="11"/>
          </p:nvPr>
        </p:nvSpPr>
        <p:spPr>
          <a:xfrm>
            <a:off x="809625" y="6371150"/>
            <a:ext cx="1702833" cy="257369"/>
          </a:xfrm>
        </p:spPr>
        <p:txBody>
          <a:bodyPr wrap="none">
            <a:spAutoFit/>
          </a:bodyPr>
          <a:lstStyle/>
          <a:p>
            <a:r>
              <a:rPr lang="sv-SE" dirty="0"/>
              <a:t>SPELPROBLEM OCH EKONOMI</a:t>
            </a:r>
          </a:p>
        </p:txBody>
      </p:sp>
      <p:grpSp>
        <p:nvGrpSpPr>
          <p:cNvPr id="4" name="Grupp 3">
            <a:extLst>
              <a:ext uri="{FF2B5EF4-FFF2-40B4-BE49-F238E27FC236}">
                <a16:creationId xmlns:a16="http://schemas.microsoft.com/office/drawing/2014/main" id="{DD8F89A9-2F84-1E0C-6F01-6326F8072783}"/>
              </a:ext>
            </a:extLst>
          </p:cNvPr>
          <p:cNvGrpSpPr/>
          <p:nvPr/>
        </p:nvGrpSpPr>
        <p:grpSpPr>
          <a:xfrm>
            <a:off x="864724" y="1746982"/>
            <a:ext cx="10462551" cy="3364035"/>
            <a:chOff x="983432" y="2368312"/>
            <a:chExt cx="8837268" cy="2841456"/>
          </a:xfrm>
        </p:grpSpPr>
        <p:pic>
          <p:nvPicPr>
            <p:cNvPr id="5" name="Bildobjekt 4">
              <a:extLst>
                <a:ext uri="{FF2B5EF4-FFF2-40B4-BE49-F238E27FC236}">
                  <a16:creationId xmlns:a16="http://schemas.microsoft.com/office/drawing/2014/main" id="{EBA41B41-0E0F-7DE0-FCE6-F9CB5A923F8B}"/>
                </a:ext>
              </a:extLst>
            </p:cNvPr>
            <p:cNvPicPr>
              <a:picLocks noChangeAspect="1"/>
            </p:cNvPicPr>
            <p:nvPr/>
          </p:nvPicPr>
          <p:blipFill>
            <a:blip r:embed="rId3"/>
            <a:stretch>
              <a:fillRect/>
            </a:stretch>
          </p:blipFill>
          <p:spPr>
            <a:xfrm>
              <a:off x="983432" y="2368312"/>
              <a:ext cx="8837268" cy="2841456"/>
            </a:xfrm>
            <a:prstGeom prst="rect">
              <a:avLst/>
            </a:prstGeom>
          </p:spPr>
        </p:pic>
        <p:sp>
          <p:nvSpPr>
            <p:cNvPr id="7" name="Rektangel 6">
              <a:extLst>
                <a:ext uri="{FF2B5EF4-FFF2-40B4-BE49-F238E27FC236}">
                  <a16:creationId xmlns:a16="http://schemas.microsoft.com/office/drawing/2014/main" id="{C24942B6-EEF7-910E-AC85-81B74AB8BF74}"/>
                </a:ext>
              </a:extLst>
            </p:cNvPr>
            <p:cNvSpPr/>
            <p:nvPr/>
          </p:nvSpPr>
          <p:spPr>
            <a:xfrm>
              <a:off x="2279576" y="4005064"/>
              <a:ext cx="936104" cy="1440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5F97AA0B-95C2-B526-FAB5-E354ADDBACBA}"/>
                </a:ext>
              </a:extLst>
            </p:cNvPr>
            <p:cNvSpPr/>
            <p:nvPr/>
          </p:nvSpPr>
          <p:spPr>
            <a:xfrm>
              <a:off x="5555939" y="4725144"/>
              <a:ext cx="1044117" cy="21602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FDF474F3-E1AB-008F-D438-3D8052AE726E}"/>
                </a:ext>
              </a:extLst>
            </p:cNvPr>
            <p:cNvSpPr/>
            <p:nvPr/>
          </p:nvSpPr>
          <p:spPr>
            <a:xfrm>
              <a:off x="4223792" y="4005064"/>
              <a:ext cx="936104" cy="1440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C8777ABC-269C-943A-6429-58C07DAD632D}"/>
                </a:ext>
              </a:extLst>
            </p:cNvPr>
            <p:cNvSpPr/>
            <p:nvPr/>
          </p:nvSpPr>
          <p:spPr>
            <a:xfrm>
              <a:off x="1575933" y="2466608"/>
              <a:ext cx="4608512" cy="103439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3889134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0"/>
            <a:ext cx="5765800" cy="968999"/>
          </a:xfrm>
        </p:spPr>
        <p:txBody>
          <a:bodyPr/>
          <a:lstStyle/>
          <a:p>
            <a:r>
              <a:rPr lang="sv-SE" b="1" dirty="0">
                <a:latin typeface="Calibri" panose="020F0502020204030204" pitchFamily="34" charset="0"/>
                <a:ea typeface="Arial" charset="0"/>
                <a:cs typeface="Calibri" panose="020F0502020204030204" pitchFamily="34" charset="0"/>
              </a:rPr>
              <a:t>BUDGET- OCH SKULDRÅDGIVARE ÄR VIKTIGA</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694394"/>
            <a:ext cx="5118100" cy="4351338"/>
          </a:xfrm>
        </p:spPr>
        <p:txBody>
          <a:bodyPr>
            <a:normAutofit/>
          </a:bodyPr>
          <a:lstStyle/>
          <a:p>
            <a:pPr>
              <a:tabLst>
                <a:tab pos="214313" algn="l"/>
              </a:tabLst>
            </a:pPr>
            <a:r>
              <a:rPr lang="sv-SE" dirty="0">
                <a:cs typeface="Arial" charset="0"/>
              </a:rPr>
              <a:t>30 procent av dem som kontaktat budget- och skuldrådgivningen är antingen närstående till en person med spelproblem eller har själv någon grad av spelproblem (jmf 15 procent)</a:t>
            </a:r>
          </a:p>
          <a:p>
            <a:pPr>
              <a:tabLst>
                <a:tab pos="214313" algn="l"/>
              </a:tabLst>
            </a:pPr>
            <a:r>
              <a:rPr lang="sv-SE" dirty="0">
                <a:cs typeface="Arial" charset="0"/>
              </a:rPr>
              <a:t>Majoriteten av BUS (71%) bedömer att 10-20 procent av ärendena har varit kopplade till skulder som följd av spel om pengar vilket motsvarar resultatet från 2018. Hälften av BUS hade haft kontakt med en anhörig med spelproblem</a:t>
            </a:r>
          </a:p>
        </p:txBody>
      </p:sp>
      <p:sp>
        <p:nvSpPr>
          <p:cNvPr id="10" name="Platshållare för text 3">
            <a:extLst>
              <a:ext uri="{FF2B5EF4-FFF2-40B4-BE49-F238E27FC236}">
                <a16:creationId xmlns:a16="http://schemas.microsoft.com/office/drawing/2014/main" id="{FF5F3B15-4807-4F12-BF3D-250D83CEA3CE}"/>
              </a:ext>
            </a:extLst>
          </p:cNvPr>
          <p:cNvSpPr>
            <a:spLocks noGrp="1"/>
          </p:cNvSpPr>
          <p:nvPr>
            <p:ph type="body" sz="quarter" idx="11"/>
          </p:nvPr>
        </p:nvSpPr>
        <p:spPr>
          <a:xfrm>
            <a:off x="809624" y="6382169"/>
            <a:ext cx="1702833" cy="257369"/>
          </a:xfrm>
        </p:spPr>
        <p:txBody>
          <a:bodyPr wrap="none">
            <a:spAutoFit/>
          </a:bodyPr>
          <a:lstStyle/>
          <a:p>
            <a:r>
              <a:rPr lang="sv-SE" dirty="0"/>
              <a:t>SPELPROBLEM OCH EKONOMI</a:t>
            </a:r>
          </a:p>
        </p:txBody>
      </p:sp>
      <p:pic>
        <p:nvPicPr>
          <p:cNvPr id="13" name="Platshållare för bild 12" descr="En bild som visar person, klädsel, dator, kontorsvaror&#10;&#10;Automatiskt genererad beskrivning">
            <a:extLst>
              <a:ext uri="{FF2B5EF4-FFF2-40B4-BE49-F238E27FC236}">
                <a16:creationId xmlns:a16="http://schemas.microsoft.com/office/drawing/2014/main" id="{098D1306-7859-A170-A719-C928F990BC9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2982" r="22982"/>
          <a:stretch>
            <a:fillRect/>
          </a:stretch>
        </p:blipFill>
        <p:spPr/>
      </p:pic>
    </p:spTree>
    <p:extLst>
      <p:ext uri="{BB962C8B-B14F-4D97-AF65-F5344CB8AC3E}">
        <p14:creationId xmlns:p14="http://schemas.microsoft.com/office/powerpoint/2010/main" val="3342629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6">
            <a:extLst>
              <a:ext uri="{FF2B5EF4-FFF2-40B4-BE49-F238E27FC236}">
                <a16:creationId xmlns:a16="http://schemas.microsoft.com/office/drawing/2014/main" id="{48360E81-7D8D-1E3D-F79E-4D9DF98025FB}"/>
              </a:ext>
            </a:extLst>
          </p:cNvPr>
          <p:cNvSpPr>
            <a:spLocks noGrp="1"/>
          </p:cNvSpPr>
          <p:nvPr>
            <p:ph type="body" sz="quarter" idx="11" hasCustomPrompt="1"/>
          </p:nvPr>
        </p:nvSpPr>
        <p:spPr>
          <a:xfrm>
            <a:off x="809624" y="6396734"/>
            <a:ext cx="1702833"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r>
              <a:rPr lang="sv-SE" dirty="0"/>
              <a:t>SPELPROBLEM OCH EKONOMI</a:t>
            </a:r>
          </a:p>
        </p:txBody>
      </p:sp>
      <p:sp>
        <p:nvSpPr>
          <p:cNvPr id="4" name="Rektangel 3">
            <a:extLst>
              <a:ext uri="{FF2B5EF4-FFF2-40B4-BE49-F238E27FC236}">
                <a16:creationId xmlns:a16="http://schemas.microsoft.com/office/drawing/2014/main" id="{CA71B06C-3742-9ED5-0B0D-D04FD6E3E09D}"/>
              </a:ext>
            </a:extLst>
          </p:cNvPr>
          <p:cNvSpPr/>
          <p:nvPr/>
        </p:nvSpPr>
        <p:spPr>
          <a:xfrm>
            <a:off x="703263" y="1085850"/>
            <a:ext cx="10463847" cy="160020"/>
          </a:xfrm>
          <a:prstGeom prst="rect">
            <a:avLst/>
          </a:prstGeom>
          <a:solidFill>
            <a:srgbClr val="F1F0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a:xfrm>
            <a:off x="589485" y="470694"/>
            <a:ext cx="10691402" cy="1325563"/>
          </a:xfrm>
        </p:spPr>
        <p:txBody>
          <a:bodyPr/>
          <a:lstStyle/>
          <a:p>
            <a:r>
              <a:rPr lang="sv-SE" dirty="0"/>
              <a:t>BUDGET- OCH SKULDRÅDGIVNINGENS UPPSKATTNING </a:t>
            </a:r>
            <a:br>
              <a:rPr lang="sv-SE" dirty="0"/>
            </a:br>
            <a:r>
              <a:rPr lang="sv-SE" dirty="0"/>
              <a:t>AV SPELPROBLEM</a:t>
            </a:r>
          </a:p>
        </p:txBody>
      </p:sp>
      <p:cxnSp>
        <p:nvCxnSpPr>
          <p:cNvPr id="7" name="Rak koppling 6">
            <a:extLst>
              <a:ext uri="{FF2B5EF4-FFF2-40B4-BE49-F238E27FC236}">
                <a16:creationId xmlns:a16="http://schemas.microsoft.com/office/drawing/2014/main" id="{40D5ED1D-AC85-5E11-AA03-EEC93E9A0D69}"/>
              </a:ext>
            </a:extLst>
          </p:cNvPr>
          <p:cNvCxnSpPr>
            <a:cxnSpLocks/>
          </p:cNvCxnSpPr>
          <p:nvPr/>
        </p:nvCxnSpPr>
        <p:spPr>
          <a:xfrm>
            <a:off x="714693" y="1405890"/>
            <a:ext cx="10452417" cy="0"/>
          </a:xfrm>
          <a:prstGeom prst="line">
            <a:avLst/>
          </a:prstGeom>
          <a:ln w="19050">
            <a:solidFill>
              <a:srgbClr val="009CB3"/>
            </a:solidFill>
          </a:ln>
        </p:spPr>
        <p:style>
          <a:lnRef idx="1">
            <a:schemeClr val="accent1"/>
          </a:lnRef>
          <a:fillRef idx="0">
            <a:schemeClr val="accent1"/>
          </a:fillRef>
          <a:effectRef idx="0">
            <a:schemeClr val="accent1"/>
          </a:effectRef>
          <a:fontRef idx="minor">
            <a:schemeClr val="tx1"/>
          </a:fontRef>
        </p:style>
      </p:cxnSp>
      <p:pic>
        <p:nvPicPr>
          <p:cNvPr id="9" name="Bildobjekt 8">
            <a:extLst>
              <a:ext uri="{FF2B5EF4-FFF2-40B4-BE49-F238E27FC236}">
                <a16:creationId xmlns:a16="http://schemas.microsoft.com/office/drawing/2014/main" id="{67B861E0-B76B-93AC-FDB9-3A50842EDE01}"/>
              </a:ext>
            </a:extLst>
          </p:cNvPr>
          <p:cNvPicPr>
            <a:picLocks noChangeAspect="1"/>
          </p:cNvPicPr>
          <p:nvPr/>
        </p:nvPicPr>
        <p:blipFill>
          <a:blip r:embed="rId3"/>
          <a:stretch>
            <a:fillRect/>
          </a:stretch>
        </p:blipFill>
        <p:spPr>
          <a:xfrm>
            <a:off x="2774341" y="1679717"/>
            <a:ext cx="6643318" cy="4207695"/>
          </a:xfrm>
          <a:prstGeom prst="rect">
            <a:avLst/>
          </a:prstGeom>
        </p:spPr>
      </p:pic>
    </p:spTree>
    <p:extLst>
      <p:ext uri="{BB962C8B-B14F-4D97-AF65-F5344CB8AC3E}">
        <p14:creationId xmlns:p14="http://schemas.microsoft.com/office/powerpoint/2010/main" val="1584469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FFC9233-F433-A9CE-4EF1-6430C13BC685}"/>
              </a:ext>
            </a:extLst>
          </p:cNvPr>
          <p:cNvSpPr>
            <a:spLocks noGrp="1"/>
          </p:cNvSpPr>
          <p:nvPr>
            <p:ph type="title"/>
          </p:nvPr>
        </p:nvSpPr>
        <p:spPr>
          <a:xfrm>
            <a:off x="601438" y="623163"/>
            <a:ext cx="10515600" cy="846041"/>
          </a:xfrm>
        </p:spPr>
        <p:txBody>
          <a:bodyPr/>
          <a:lstStyle/>
          <a:p>
            <a:r>
              <a:rPr lang="sv-SE" dirty="0"/>
              <a:t>SAMBAND MELLAN SPELPROBLEM, SKULDER OCH SNABBLÅN</a:t>
            </a:r>
          </a:p>
        </p:txBody>
      </p:sp>
      <p:sp>
        <p:nvSpPr>
          <p:cNvPr id="3" name="Platshållare för innehåll 2">
            <a:extLst>
              <a:ext uri="{FF2B5EF4-FFF2-40B4-BE49-F238E27FC236}">
                <a16:creationId xmlns:a16="http://schemas.microsoft.com/office/drawing/2014/main" id="{FD97C51B-7CE1-7081-4CE5-81712C8C56FA}"/>
              </a:ext>
            </a:extLst>
          </p:cNvPr>
          <p:cNvSpPr>
            <a:spLocks noGrp="1"/>
          </p:cNvSpPr>
          <p:nvPr>
            <p:ph type="body" sz="quarter" idx="11"/>
          </p:nvPr>
        </p:nvSpPr>
        <p:spPr>
          <a:xfrm>
            <a:off x="809625" y="6371150"/>
            <a:ext cx="1702833" cy="257369"/>
          </a:xfrm>
        </p:spPr>
        <p:txBody>
          <a:bodyPr wrap="none">
            <a:spAutoFit/>
          </a:bodyPr>
          <a:lstStyle/>
          <a:p>
            <a:r>
              <a:rPr lang="sv-SE" dirty="0"/>
              <a:t>SPELPROBLEM OCH EKONOMI</a:t>
            </a:r>
          </a:p>
        </p:txBody>
      </p:sp>
      <p:sp>
        <p:nvSpPr>
          <p:cNvPr id="5" name="textruta 4">
            <a:extLst>
              <a:ext uri="{FF2B5EF4-FFF2-40B4-BE49-F238E27FC236}">
                <a16:creationId xmlns:a16="http://schemas.microsoft.com/office/drawing/2014/main" id="{1DBEF645-7106-41F6-BE53-521F568DE45B}"/>
              </a:ext>
            </a:extLst>
          </p:cNvPr>
          <p:cNvSpPr txBox="1"/>
          <p:nvPr/>
        </p:nvSpPr>
        <p:spPr>
          <a:xfrm>
            <a:off x="601438" y="1469204"/>
            <a:ext cx="4530107" cy="967957"/>
          </a:xfrm>
          <a:prstGeom prst="rect">
            <a:avLst/>
          </a:prstGeom>
          <a:noFill/>
        </p:spPr>
        <p:txBody>
          <a:bodyPr wrap="square" rtlCol="0">
            <a:spAutoFit/>
          </a:bodyPr>
          <a:lstStyle/>
          <a:p>
            <a:pPr>
              <a:lnSpc>
                <a:spcPct val="150000"/>
              </a:lnSpc>
              <a:tabLst>
                <a:tab pos="214313" algn="l"/>
              </a:tabLst>
            </a:pPr>
            <a:r>
              <a:rPr lang="sv-SE" sz="2000" dirty="0">
                <a:ea typeface="Arial" charset="0"/>
                <a:cs typeface="Arial" charset="0"/>
              </a:rPr>
              <a:t>Ju högre grad av spelproblem desto större högre andel har tagit sms-/snabblån. </a:t>
            </a:r>
          </a:p>
        </p:txBody>
      </p:sp>
      <p:pic>
        <p:nvPicPr>
          <p:cNvPr id="4" name="Platshållare för innehåll 4">
            <a:extLst>
              <a:ext uri="{FF2B5EF4-FFF2-40B4-BE49-F238E27FC236}">
                <a16:creationId xmlns:a16="http://schemas.microsoft.com/office/drawing/2014/main" id="{6DC033D5-17CE-959A-8D3B-5EB40B1704C0}"/>
              </a:ext>
            </a:extLst>
          </p:cNvPr>
          <p:cNvPicPr>
            <a:picLocks noChangeAspect="1"/>
          </p:cNvPicPr>
          <p:nvPr/>
        </p:nvPicPr>
        <p:blipFill>
          <a:blip r:embed="rId3"/>
          <a:stretch>
            <a:fillRect/>
          </a:stretch>
        </p:blipFill>
        <p:spPr>
          <a:xfrm>
            <a:off x="5395856" y="1580735"/>
            <a:ext cx="5721182" cy="4336177"/>
          </a:xfrm>
          <a:prstGeom prst="rect">
            <a:avLst/>
          </a:prstGeom>
        </p:spPr>
      </p:pic>
    </p:spTree>
    <p:extLst>
      <p:ext uri="{BB962C8B-B14F-4D97-AF65-F5344CB8AC3E}">
        <p14:creationId xmlns:p14="http://schemas.microsoft.com/office/powerpoint/2010/main" val="742354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descr="En bild som visar utomhus, natur, sluttning&#10;&#10;Automatiskt genererad beskrivning">
            <a:extLst>
              <a:ext uri="{FF2B5EF4-FFF2-40B4-BE49-F238E27FC236}">
                <a16:creationId xmlns:a16="http://schemas.microsoft.com/office/drawing/2014/main" id="{049A1DC6-D2A7-846C-B594-D55242E3195E}"/>
              </a:ext>
            </a:extLst>
          </p:cNvPr>
          <p:cNvPicPr>
            <a:picLocks noGrp="1" noChangeAspect="1"/>
          </p:cNvPicPr>
          <p:nvPr>
            <p:ph type="pic" sz="quarter" idx="10"/>
          </p:nvPr>
        </p:nvPicPr>
        <p:blipFill>
          <a:blip r:embed="rId3" cstate="email">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1" y="-11648"/>
            <a:ext cx="12192000" cy="6863823"/>
          </a:xfrm>
          <a:solidFill>
            <a:srgbClr val="009CB3">
              <a:alpha val="70000"/>
            </a:srgbClr>
          </a:solidFill>
        </p:spPr>
        <p:txBody>
          <a:bodyPr/>
          <a:lstStyle/>
          <a:p>
            <a:endParaRPr lang="sv-SE" dirty="0"/>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
        <p:nvSpPr>
          <p:cNvPr id="6" name="textruta 5">
            <a:extLst>
              <a:ext uri="{FF2B5EF4-FFF2-40B4-BE49-F238E27FC236}">
                <a16:creationId xmlns:a16="http://schemas.microsoft.com/office/drawing/2014/main" id="{DD007DC5-3D9F-4A8D-8956-3EAF1D3A801A}"/>
              </a:ext>
            </a:extLst>
          </p:cNvPr>
          <p:cNvSpPr txBox="1"/>
          <p:nvPr/>
        </p:nvSpPr>
        <p:spPr>
          <a:xfrm>
            <a:off x="857451" y="860801"/>
            <a:ext cx="10477096" cy="4761066"/>
          </a:xfrm>
          <a:prstGeom prst="rect">
            <a:avLst/>
          </a:prstGeom>
          <a:noFill/>
        </p:spPr>
        <p:txBody>
          <a:bodyPr wrap="square" rtlCol="0" anchor="ctr">
            <a:noAutofit/>
          </a:bodyPr>
          <a:lstStyle/>
          <a:p>
            <a:pPr algn="ctr"/>
            <a:r>
              <a:rPr lang="sv-SE" sz="2800" dirty="0">
                <a:solidFill>
                  <a:schemeClr val="bg1"/>
                </a:solidFill>
                <a:ea typeface="Arial" charset="0"/>
                <a:cs typeface="Calibri Light" panose="020F0302020204030204" pitchFamily="34" charset="0"/>
              </a:rPr>
              <a:t>”Många av spelarna vi möter vill ha en snabb lösning, de är vana att vinna pengar snabbt, och har kanske bara varit spelfria i två veckor. På sikt är skuldsanering en lösning, men de borde först få behandling.”</a:t>
            </a:r>
          </a:p>
          <a:p>
            <a:pPr algn="ctr"/>
            <a:endParaRPr lang="sv-SE" sz="2800" dirty="0">
              <a:solidFill>
                <a:schemeClr val="bg1"/>
              </a:solidFill>
              <a:ea typeface="Arial" charset="0"/>
              <a:cs typeface="Calibri Light" panose="020F0302020204030204" pitchFamily="34" charset="0"/>
            </a:endParaRPr>
          </a:p>
          <a:p>
            <a:pPr algn="ctr"/>
            <a:r>
              <a:rPr lang="sv-SE" sz="2800" dirty="0">
                <a:solidFill>
                  <a:schemeClr val="bg1"/>
                </a:solidFill>
                <a:ea typeface="Arial" charset="0"/>
                <a:cs typeface="Calibri Light" panose="020F0302020204030204" pitchFamily="34" charset="0"/>
              </a:rPr>
              <a:t>”Det som är svårt med gruppen är att det ofta inte är läge att söka en skuldsanering eftersom man kanske fortfarande är kvar i det. Oftast säger man att ’jag spelar inte längre’ eller ’jag har inte det behovet’, men sen ser man ändå att många skulder är nya och att det då är ganska sannolikt att det finns ett spelberoende kvar.”</a:t>
            </a:r>
          </a:p>
        </p:txBody>
      </p:sp>
    </p:spTree>
    <p:extLst>
      <p:ext uri="{BB962C8B-B14F-4D97-AF65-F5344CB8AC3E}">
        <p14:creationId xmlns:p14="http://schemas.microsoft.com/office/powerpoint/2010/main" val="473856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FFC9233-F433-A9CE-4EF1-6430C13BC685}"/>
              </a:ext>
            </a:extLst>
          </p:cNvPr>
          <p:cNvSpPr>
            <a:spLocks noGrp="1"/>
          </p:cNvSpPr>
          <p:nvPr>
            <p:ph type="title"/>
          </p:nvPr>
        </p:nvSpPr>
        <p:spPr>
          <a:xfrm>
            <a:off x="601438" y="623163"/>
            <a:ext cx="10515600" cy="846041"/>
          </a:xfrm>
        </p:spPr>
        <p:txBody>
          <a:bodyPr/>
          <a:lstStyle/>
          <a:p>
            <a:r>
              <a:rPr lang="sv-SE" dirty="0"/>
              <a:t>EKONOMI, PSYKISK HÄLSA OCH SPEL OM PENGAR</a:t>
            </a:r>
          </a:p>
        </p:txBody>
      </p:sp>
      <p:sp>
        <p:nvSpPr>
          <p:cNvPr id="3" name="Platshållare för innehåll 2">
            <a:extLst>
              <a:ext uri="{FF2B5EF4-FFF2-40B4-BE49-F238E27FC236}">
                <a16:creationId xmlns:a16="http://schemas.microsoft.com/office/drawing/2014/main" id="{FD97C51B-7CE1-7081-4CE5-81712C8C56FA}"/>
              </a:ext>
            </a:extLst>
          </p:cNvPr>
          <p:cNvSpPr>
            <a:spLocks noGrp="1"/>
          </p:cNvSpPr>
          <p:nvPr>
            <p:ph type="body" sz="quarter" idx="11"/>
          </p:nvPr>
        </p:nvSpPr>
        <p:spPr>
          <a:xfrm>
            <a:off x="809625" y="6371150"/>
            <a:ext cx="1702833" cy="257369"/>
          </a:xfrm>
        </p:spPr>
        <p:txBody>
          <a:bodyPr wrap="none">
            <a:spAutoFit/>
          </a:bodyPr>
          <a:lstStyle/>
          <a:p>
            <a:r>
              <a:rPr lang="sv-SE" dirty="0"/>
              <a:t>SPELPROBLEM OCH EKONOMI</a:t>
            </a:r>
          </a:p>
        </p:txBody>
      </p:sp>
      <p:grpSp>
        <p:nvGrpSpPr>
          <p:cNvPr id="11" name="Grupp 10">
            <a:extLst>
              <a:ext uri="{FF2B5EF4-FFF2-40B4-BE49-F238E27FC236}">
                <a16:creationId xmlns:a16="http://schemas.microsoft.com/office/drawing/2014/main" id="{32721C9D-57A8-3E87-9717-7E9824D8826F}"/>
              </a:ext>
            </a:extLst>
          </p:cNvPr>
          <p:cNvGrpSpPr/>
          <p:nvPr/>
        </p:nvGrpSpPr>
        <p:grpSpPr>
          <a:xfrm>
            <a:off x="2954797" y="1608666"/>
            <a:ext cx="6282406" cy="3947353"/>
            <a:chOff x="1686735" y="1772989"/>
            <a:chExt cx="5616624" cy="3529030"/>
          </a:xfrm>
        </p:grpSpPr>
        <p:sp>
          <p:nvSpPr>
            <p:cNvPr id="4" name="Rektangel 3">
              <a:extLst>
                <a:ext uri="{FF2B5EF4-FFF2-40B4-BE49-F238E27FC236}">
                  <a16:creationId xmlns:a16="http://schemas.microsoft.com/office/drawing/2014/main" id="{4DF2D2F2-49C4-96DD-D560-9CCD9032464F}"/>
                </a:ext>
              </a:extLst>
            </p:cNvPr>
            <p:cNvSpPr/>
            <p:nvPr/>
          </p:nvSpPr>
          <p:spPr>
            <a:xfrm>
              <a:off x="3558943" y="1772989"/>
              <a:ext cx="1872208" cy="1224136"/>
            </a:xfrm>
            <a:prstGeom prst="rect">
              <a:avLst/>
            </a:prstGeom>
            <a:solidFill>
              <a:srgbClr val="009CB3"/>
            </a:solidFill>
            <a:ln>
              <a:solidFill>
                <a:srgbClr val="009C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t>Ekonomi</a:t>
              </a:r>
            </a:p>
          </p:txBody>
        </p:sp>
        <p:sp>
          <p:nvSpPr>
            <p:cNvPr id="5" name="Rektangel 4">
              <a:extLst>
                <a:ext uri="{FF2B5EF4-FFF2-40B4-BE49-F238E27FC236}">
                  <a16:creationId xmlns:a16="http://schemas.microsoft.com/office/drawing/2014/main" id="{1083D1F8-1624-41F4-169D-CFDFDAEE2977}"/>
                </a:ext>
              </a:extLst>
            </p:cNvPr>
            <p:cNvSpPr/>
            <p:nvPr/>
          </p:nvSpPr>
          <p:spPr>
            <a:xfrm>
              <a:off x="1686735" y="4071355"/>
              <a:ext cx="1872208" cy="1224136"/>
            </a:xfrm>
            <a:prstGeom prst="rect">
              <a:avLst/>
            </a:prstGeom>
            <a:solidFill>
              <a:srgbClr val="009CB3"/>
            </a:solidFill>
            <a:ln>
              <a:solidFill>
                <a:srgbClr val="009C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t>Psykisk hälsa</a:t>
              </a:r>
            </a:p>
          </p:txBody>
        </p:sp>
        <p:sp>
          <p:nvSpPr>
            <p:cNvPr id="7" name="Rektangel 6">
              <a:extLst>
                <a:ext uri="{FF2B5EF4-FFF2-40B4-BE49-F238E27FC236}">
                  <a16:creationId xmlns:a16="http://schemas.microsoft.com/office/drawing/2014/main" id="{454AB64A-8243-691D-F1EB-4EB868C317E3}"/>
                </a:ext>
              </a:extLst>
            </p:cNvPr>
            <p:cNvSpPr/>
            <p:nvPr/>
          </p:nvSpPr>
          <p:spPr>
            <a:xfrm>
              <a:off x="5431151" y="4077883"/>
              <a:ext cx="1872208" cy="1224136"/>
            </a:xfrm>
            <a:prstGeom prst="rect">
              <a:avLst/>
            </a:prstGeom>
            <a:solidFill>
              <a:srgbClr val="009CB3"/>
            </a:solidFill>
            <a:ln>
              <a:solidFill>
                <a:srgbClr val="009C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t>Spelproblem</a:t>
              </a:r>
            </a:p>
          </p:txBody>
        </p:sp>
        <p:cxnSp>
          <p:nvCxnSpPr>
            <p:cNvPr id="8" name="Rak pilkoppling 7">
              <a:extLst>
                <a:ext uri="{FF2B5EF4-FFF2-40B4-BE49-F238E27FC236}">
                  <a16:creationId xmlns:a16="http://schemas.microsoft.com/office/drawing/2014/main" id="{18EE4AF1-AE56-D308-F4A3-1CB92FB39359}"/>
                </a:ext>
              </a:extLst>
            </p:cNvPr>
            <p:cNvCxnSpPr/>
            <p:nvPr/>
          </p:nvCxnSpPr>
          <p:spPr>
            <a:xfrm flipH="1">
              <a:off x="2921402" y="3116124"/>
              <a:ext cx="637542" cy="868738"/>
            </a:xfrm>
            <a:prstGeom prst="straightConnector1">
              <a:avLst/>
            </a:prstGeom>
            <a:ln w="57150">
              <a:solidFill>
                <a:srgbClr val="009CB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Rak pilkoppling 8">
              <a:extLst>
                <a:ext uri="{FF2B5EF4-FFF2-40B4-BE49-F238E27FC236}">
                  <a16:creationId xmlns:a16="http://schemas.microsoft.com/office/drawing/2014/main" id="{C247878B-0A68-0BA1-00E8-C4DF906935F8}"/>
                </a:ext>
              </a:extLst>
            </p:cNvPr>
            <p:cNvCxnSpPr/>
            <p:nvPr/>
          </p:nvCxnSpPr>
          <p:spPr>
            <a:xfrm flipH="1">
              <a:off x="3624495" y="4689951"/>
              <a:ext cx="1679417" cy="0"/>
            </a:xfrm>
            <a:prstGeom prst="straightConnector1">
              <a:avLst/>
            </a:prstGeom>
            <a:ln w="57150">
              <a:solidFill>
                <a:srgbClr val="009CB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Rak pilkoppling 9">
              <a:extLst>
                <a:ext uri="{FF2B5EF4-FFF2-40B4-BE49-F238E27FC236}">
                  <a16:creationId xmlns:a16="http://schemas.microsoft.com/office/drawing/2014/main" id="{79556B13-0BCA-A08F-5179-F67CFA4E2213}"/>
                </a:ext>
              </a:extLst>
            </p:cNvPr>
            <p:cNvCxnSpPr/>
            <p:nvPr/>
          </p:nvCxnSpPr>
          <p:spPr>
            <a:xfrm>
              <a:off x="5459794" y="3116124"/>
              <a:ext cx="606887" cy="868738"/>
            </a:xfrm>
            <a:prstGeom prst="straightConnector1">
              <a:avLst/>
            </a:prstGeom>
            <a:ln w="57150">
              <a:solidFill>
                <a:srgbClr val="009CB3"/>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76089319"/>
      </p:ext>
    </p:extLst>
  </p:cSld>
  <p:clrMapOvr>
    <a:masterClrMapping/>
  </p:clrMapOvr>
</p:sld>
</file>

<file path=ppt/theme/theme1.xml><?xml version="1.0" encoding="utf-8"?>
<a:theme xmlns:a="http://schemas.openxmlformats.org/drawingml/2006/main" name="Office-tema">
  <a:themeElements>
    <a:clrScheme name="budget">
      <a:dk1>
        <a:srgbClr val="000000"/>
      </a:dk1>
      <a:lt1>
        <a:srgbClr val="FFFFFF"/>
      </a:lt1>
      <a:dk2>
        <a:srgbClr val="44546A"/>
      </a:dk2>
      <a:lt2>
        <a:srgbClr val="E7E6E6"/>
      </a:lt2>
      <a:accent1>
        <a:srgbClr val="43989B"/>
      </a:accent1>
      <a:accent2>
        <a:srgbClr val="328189"/>
      </a:accent2>
      <a:accent3>
        <a:srgbClr val="A5A5A5"/>
      </a:accent3>
      <a:accent4>
        <a:srgbClr val="6EB0B5"/>
      </a:accent4>
      <a:accent5>
        <a:srgbClr val="175E67"/>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96EF716-3476-DC43-A037-DB8E34AB3226}" vid="{5F5CCE0B-3AEB-9F40-8E03-A8469FF28B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oHM - Välj när diagram sparas">
    <a:dk1>
      <a:sysClr val="windowText" lastClr="000000"/>
    </a:dk1>
    <a:lt1>
      <a:sysClr val="window" lastClr="FFFFFF"/>
    </a:lt1>
    <a:dk2>
      <a:srgbClr val="A2A2A2"/>
    </a:dk2>
    <a:lt2>
      <a:srgbClr val="D8D8D8"/>
    </a:lt2>
    <a:accent1>
      <a:srgbClr val="009F80"/>
    </a:accent1>
    <a:accent2>
      <a:srgbClr val="82368C"/>
    </a:accent2>
    <a:accent3>
      <a:srgbClr val="ED7026"/>
    </a:accent3>
    <a:accent4>
      <a:srgbClr val="1E3C90"/>
    </a:accent4>
    <a:accent5>
      <a:srgbClr val="E4609F"/>
    </a:accent5>
    <a:accent6>
      <a:srgbClr val="006D68"/>
    </a:accent6>
    <a:hlink>
      <a:srgbClr val="005C9A"/>
    </a:hlink>
    <a:folHlink>
      <a:srgbClr val="005C9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FIIN0056 PPT_mall_budget</Template>
  <TotalTime>7551</TotalTime>
  <Words>1231</Words>
  <Application>Microsoft Office PowerPoint</Application>
  <PresentationFormat>Bredbild</PresentationFormat>
  <Paragraphs>218</Paragraphs>
  <Slides>30</Slides>
  <Notes>30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30</vt:i4>
      </vt:variant>
    </vt:vector>
  </HeadingPairs>
  <TitlesOfParts>
    <vt:vector size="36" baseType="lpstr">
      <vt:lpstr>Arial</vt:lpstr>
      <vt:lpstr>Calibri</vt:lpstr>
      <vt:lpstr>Calibri Light</vt:lpstr>
      <vt:lpstr>Tahoma</vt:lpstr>
      <vt:lpstr>verdana,geneva,sans-serif</vt:lpstr>
      <vt:lpstr>Office-tema</vt:lpstr>
      <vt:lpstr>SPELPROBLEM OCH EKONOMI</vt:lpstr>
      <vt:lpstr>DAGENS PASS</vt:lpstr>
      <vt:lpstr>PROBLEM MED SPEL OM PENGAR SKA FÖREBYGGAS</vt:lpstr>
      <vt:lpstr>SPEL OM PENGAR OCH RISK</vt:lpstr>
      <vt:lpstr>BUDGET- OCH SKULDRÅDGIVARE ÄR VIKTIGA</vt:lpstr>
      <vt:lpstr>BUDGET- OCH SKULDRÅDGIVNINGENS UPPSKATTNING  AV SPELPROBLEM</vt:lpstr>
      <vt:lpstr>SAMBAND MELLAN SPELPROBLEM, SKULDER OCH SNABBLÅN</vt:lpstr>
      <vt:lpstr>PowerPoint-presentation</vt:lpstr>
      <vt:lpstr>EKONOMI, PSYKISK HÄLSA OCH SPEL OM PENGAR</vt:lpstr>
      <vt:lpstr>SPELPROBLEM OCH EKONOMISK UTSATTHET HÄNGER IHOP</vt:lpstr>
      <vt:lpstr>SAMBAND MELLAN RISKABELT SPELANDE OCH SÄMRE EKONOMISK HÄLSA</vt:lpstr>
      <vt:lpstr>SPEL OM PENGAR OCH EKONOMISK UTSATTHET</vt:lpstr>
      <vt:lpstr>FINANSIELLT VÄLBEFINNANDE OCH ALLMÄN HÄLSA I SVERIGE 2024</vt:lpstr>
      <vt:lpstr>PowerPoint-presentation</vt:lpstr>
      <vt:lpstr>SAMBAND MELLAN RISKABELT SPELANDE OCH SÄMRE EKONOMISK HÄLSA</vt:lpstr>
      <vt:lpstr>RISKABELT SPELANDE HAR SAMBAND MED PRIVATA  SKULDER OCH KONSUMTIONSLÅN</vt:lpstr>
      <vt:lpstr>SAMBAND MELLAN RISKABELT SPELANDE OCH SÄMRE EKONOMISKA FÖRUTSÄTTNINGAR</vt:lpstr>
      <vt:lpstr>SAMBAND MELLAN RISKABELT SPELANDE OCH  ”OSMARTA” INKÖP</vt:lpstr>
      <vt:lpstr>PowerPoint-presentation</vt:lpstr>
      <vt:lpstr>STATISTIK</vt:lpstr>
      <vt:lpstr>SJÄLVAVSTÄNGNINGSVERKTYGET SPELPAUS.SE</vt:lpstr>
      <vt:lpstr>ÖVER 100 000 PERSONER AVSTÄNGDA PÅ SPELPAUS.SE  </vt:lpstr>
      <vt:lpstr>BARN HAR RÄTT TILL EN UPPVÄXT FRI FRÅN SPEL OM PENGAR</vt:lpstr>
      <vt:lpstr>UNGAS SPELANDE ÖKAR</vt:lpstr>
      <vt:lpstr>PowerPoint-presentation</vt:lpstr>
      <vt:lpstr>FÖRÄLDRAR TILL UNGA SOM HAR SPELPROBLEM HAR  DÅLIG INSYN I SINA BARNS EKONOMI</vt:lpstr>
      <vt:lpstr>FÖRSTA HJÄLPEN VID SPELPROBLEM</vt:lpstr>
      <vt:lpstr>FÖRSTA HJÄLPEN TILL BUDGET- OCH SKULDRÅDGIVARE</vt:lpstr>
      <vt:lpstr>KUNSKAPSSTÖD</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DINA PRIVATA FÖRSÄKRINGAR</dc:title>
  <dc:creator>Niklas Uppenberg</dc:creator>
  <cp:lastModifiedBy>Vanda Brandt</cp:lastModifiedBy>
  <cp:revision>125</cp:revision>
  <cp:lastPrinted>2023-02-07T12:33:24Z</cp:lastPrinted>
  <dcterms:created xsi:type="dcterms:W3CDTF">2023-02-02T08:57:20Z</dcterms:created>
  <dcterms:modified xsi:type="dcterms:W3CDTF">2024-02-07T06:27:48Z</dcterms:modified>
</cp:coreProperties>
</file>