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82" r:id="rId3"/>
    <p:sldId id="288" r:id="rId4"/>
    <p:sldId id="287"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4" autoAdjust="0"/>
    <p:restoredTop sz="66189" autoAdjust="0"/>
  </p:normalViewPr>
  <p:slideViewPr>
    <p:cSldViewPr snapToGrid="0" showGuides="1">
      <p:cViewPr varScale="1">
        <p:scale>
          <a:sx n="74" d="100"/>
          <a:sy n="74" d="100"/>
        </p:scale>
        <p:origin x="2568" y="6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100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11361"/>
          </a:xfrm>
        </p:spPr>
        <p:txBody>
          <a:bodyPr/>
          <a:lstStyle/>
          <a:p>
            <a:pPr algn="l"/>
            <a:r>
              <a:rPr lang="sv-SE" b="0" i="0" dirty="0">
                <a:solidFill>
                  <a:srgbClr val="201E1A"/>
                </a:solidFill>
                <a:effectLst/>
              </a:rPr>
              <a:t>En undersökning från FI visar att en av fyra svenskar saknar grundläggande kunskaper. I vissa avseenden har kunskaperna minskat sedan motsvarande undersökning genomfördes 2020.</a:t>
            </a:r>
          </a:p>
          <a:p>
            <a:pPr algn="l"/>
            <a:endParaRPr lang="sv-SE" b="0" i="0" dirty="0">
              <a:solidFill>
                <a:srgbClr val="201E1A"/>
              </a:solidFill>
              <a:effectLst/>
            </a:endParaRPr>
          </a:p>
          <a:p>
            <a:pPr algn="l"/>
            <a:r>
              <a:rPr lang="sv-SE" b="0" i="0" dirty="0">
                <a:solidFill>
                  <a:srgbClr val="201E1A"/>
                </a:solidFill>
                <a:effectLst/>
              </a:rPr>
              <a:t>Däremot har självförtroendet att förstå ekonomi ökat. Särskilt män uppger att de har högt finansiellt självförtroende och kunskap medan kvinnor och personer under 30 år uppger att de har lägre självförtroende och kunskap.</a:t>
            </a:r>
          </a:p>
          <a:p>
            <a:pPr algn="l"/>
            <a:endParaRPr lang="sv-SE" b="0" i="0" dirty="0">
              <a:solidFill>
                <a:srgbClr val="201E1A"/>
              </a:solidFill>
              <a:effectLst/>
            </a:endParaRPr>
          </a:p>
          <a:p>
            <a:pPr algn="l"/>
            <a:r>
              <a:rPr lang="sv-SE" b="0" i="0" dirty="0">
                <a:solidFill>
                  <a:srgbClr val="201E1A"/>
                </a:solidFill>
                <a:effectLst/>
              </a:rPr>
              <a:t>En av tre uppger att de är oroade över att pengarna inte ska räcka och en av fyra uppger att de har det ekonomiskt svårt. Även här finns skillnader mellan könen där kvinnor uppger sig vara mer oroade än män över den ekonomiska situationen. Samtidigt visar undersökningen att tre av fyra försöker spara regelbundet för oförutsedda utgifter. Resultaten visar att arbetet med finansiell folkbildning är viktigare än någonsin.</a:t>
            </a:r>
          </a:p>
          <a:p>
            <a:pPr indent="0">
              <a:buNone/>
            </a:pPr>
            <a:endParaRPr lang="sv-SE" dirty="0"/>
          </a:p>
          <a:p>
            <a:pPr indent="0">
              <a:buNone/>
            </a:pPr>
            <a:r>
              <a:rPr lang="sv-SE" dirty="0"/>
              <a:t>Hela undersökningen finns att läsa här: https://www.fi.se/sv/publicerat/nyheter/2023/manga-har-svart-att-forsta-grundlaggande-ekonomi/</a:t>
            </a:r>
          </a:p>
          <a:p>
            <a:pPr indent="0">
              <a:buNone/>
            </a:pPr>
            <a:endParaRPr lang="sv-SE" b="0" i="0" dirty="0">
              <a:solidFill>
                <a:srgbClr val="201E1A"/>
              </a:solidFill>
              <a:effectLst/>
            </a:endParaRPr>
          </a:p>
          <a:p>
            <a:pPr indent="0">
              <a:buNone/>
            </a:pPr>
            <a:r>
              <a:rPr lang="sv-SE" b="0" i="0" dirty="0">
                <a:solidFill>
                  <a:srgbClr val="201E1A"/>
                </a:solidFill>
                <a:effectLst/>
              </a:rPr>
              <a:t>Bristande kunskap: Trots att majoriteten förstår ekonomiska</a:t>
            </a:r>
          </a:p>
          <a:p>
            <a:pPr indent="0">
              <a:buNone/>
            </a:pPr>
            <a:r>
              <a:rPr lang="sv-SE" b="0" i="0" dirty="0">
                <a:solidFill>
                  <a:srgbClr val="201E1A"/>
                </a:solidFill>
                <a:effectLst/>
              </a:rPr>
              <a:t>samband såsom ränta (87 procent), inflation (62 procent) och</a:t>
            </a:r>
          </a:p>
          <a:p>
            <a:pPr indent="0">
              <a:buNone/>
            </a:pPr>
            <a:r>
              <a:rPr lang="sv-SE" b="0" i="0" dirty="0">
                <a:solidFill>
                  <a:srgbClr val="201E1A"/>
                </a:solidFill>
                <a:effectLst/>
              </a:rPr>
              <a:t>riskspridning (56 procent) saknar ändå många vuxna den viktiga</a:t>
            </a:r>
          </a:p>
          <a:p>
            <a:pPr indent="0">
              <a:buNone/>
            </a:pPr>
            <a:r>
              <a:rPr lang="sv-SE" b="0" i="0" dirty="0">
                <a:solidFill>
                  <a:srgbClr val="201E1A"/>
                </a:solidFill>
                <a:effectLst/>
              </a:rPr>
              <a:t>kunskapen och hur det påverkar den egna ekonomin.</a:t>
            </a:r>
          </a:p>
          <a:p>
            <a:pPr indent="0">
              <a:buNone/>
            </a:pPr>
            <a:r>
              <a:rPr lang="sv-SE" b="0" i="0" dirty="0">
                <a:solidFill>
                  <a:srgbClr val="201E1A"/>
                </a:solidFill>
                <a:effectLst/>
              </a:rPr>
              <a:t>• Högt självförtroende: De flesta, 8 av 10, känner sig självsäkra</a:t>
            </a:r>
          </a:p>
          <a:p>
            <a:pPr indent="0">
              <a:buNone/>
            </a:pPr>
            <a:r>
              <a:rPr lang="sv-SE" b="0" i="0" dirty="0">
                <a:solidFill>
                  <a:srgbClr val="201E1A"/>
                </a:solidFill>
                <a:effectLst/>
              </a:rPr>
              <a:t>när det gäller sin kunskapsnivå. Kvinnor och unga (18–29 år)</a:t>
            </a:r>
          </a:p>
          <a:p>
            <a:pPr indent="0">
              <a:buNone/>
            </a:pPr>
            <a:r>
              <a:rPr lang="sv-SE" b="0" i="0" dirty="0">
                <a:solidFill>
                  <a:srgbClr val="201E1A"/>
                </a:solidFill>
                <a:effectLst/>
              </a:rPr>
              <a:t>uppger att de har lägre ekonomiskt självförtroende och kunskap</a:t>
            </a:r>
          </a:p>
          <a:p>
            <a:pPr indent="0">
              <a:buNone/>
            </a:pPr>
            <a:r>
              <a:rPr lang="sv-SE" b="0" i="0" dirty="0">
                <a:solidFill>
                  <a:srgbClr val="201E1A"/>
                </a:solidFill>
                <a:effectLst/>
              </a:rPr>
              <a:t>än vad män uppger.</a:t>
            </a:r>
          </a:p>
          <a:p>
            <a:pPr indent="0">
              <a:buNone/>
            </a:pPr>
            <a:r>
              <a:rPr lang="sv-SE" b="0" i="0" dirty="0">
                <a:solidFill>
                  <a:srgbClr val="201E1A"/>
                </a:solidFill>
                <a:effectLst/>
              </a:rPr>
              <a:t>• Digital misstänksamhet: Även om majoriteten använder digitala</a:t>
            </a:r>
          </a:p>
          <a:p>
            <a:pPr indent="0">
              <a:buNone/>
            </a:pPr>
            <a:r>
              <a:rPr lang="sv-SE" b="0" i="0" dirty="0">
                <a:solidFill>
                  <a:srgbClr val="201E1A"/>
                </a:solidFill>
                <a:effectLst/>
              </a:rPr>
              <a:t>finansiella tjänster har många en skeptisk inställning och är</a:t>
            </a:r>
          </a:p>
          <a:p>
            <a:pPr indent="0">
              <a:buNone/>
            </a:pPr>
            <a:r>
              <a:rPr lang="sv-SE" b="0" i="0" dirty="0">
                <a:solidFill>
                  <a:srgbClr val="201E1A"/>
                </a:solidFill>
                <a:effectLst/>
              </a:rPr>
              <a:t>vaksamma kring säkerheten.</a:t>
            </a:r>
          </a:p>
          <a:p>
            <a:pPr indent="0">
              <a:buNone/>
            </a:pPr>
            <a:r>
              <a:rPr lang="sv-SE" b="0" i="0" dirty="0">
                <a:solidFill>
                  <a:srgbClr val="201E1A"/>
                </a:solidFill>
                <a:effectLst/>
              </a:rPr>
              <a:t>• Hållbarhet är viktigt för många när man investerar och en hållbar</a:t>
            </a:r>
          </a:p>
          <a:p>
            <a:pPr indent="0">
              <a:buNone/>
            </a:pPr>
            <a:r>
              <a:rPr lang="sv-SE" b="0" i="0" dirty="0">
                <a:solidFill>
                  <a:srgbClr val="201E1A"/>
                </a:solidFill>
                <a:effectLst/>
              </a:rPr>
              <a:t>inriktning väger tyngre är själva avkastningen.</a:t>
            </a:r>
          </a:p>
          <a:p>
            <a:pPr indent="0">
              <a:buNone/>
            </a:pPr>
            <a:r>
              <a:rPr lang="sv-SE" b="0" i="0" dirty="0">
                <a:solidFill>
                  <a:srgbClr val="201E1A"/>
                </a:solidFill>
                <a:effectLst/>
              </a:rPr>
              <a:t>• Ekonomisk oro: Nästan en tredjedel (28 procent) känner oro att</a:t>
            </a:r>
          </a:p>
          <a:p>
            <a:pPr indent="0">
              <a:buNone/>
            </a:pPr>
            <a:r>
              <a:rPr lang="sv-SE" b="0" i="0" dirty="0">
                <a:solidFill>
                  <a:srgbClr val="201E1A"/>
                </a:solidFill>
                <a:effectLst/>
              </a:rPr>
              <a:t>pengarna inte ska räcka och över en tredjedel (37 procent) har</a:t>
            </a:r>
          </a:p>
          <a:p>
            <a:pPr indent="0">
              <a:buNone/>
            </a:pPr>
            <a:r>
              <a:rPr lang="sv-SE" b="0" i="0" dirty="0">
                <a:solidFill>
                  <a:srgbClr val="201E1A"/>
                </a:solidFill>
                <a:effectLst/>
              </a:rPr>
              <a:t>någon gång senaste 12 månaderna inte fått ekonomin att gå ihop.</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80783"/>
          </a:xfrm>
        </p:spPr>
        <p:txBody>
          <a:bodyPr/>
          <a:lstStyle/>
          <a:p>
            <a:pPr algn="l"/>
            <a:r>
              <a:rPr lang="sv-SE" b="1" i="0" dirty="0">
                <a:solidFill>
                  <a:srgbClr val="201E1A"/>
                </a:solidFill>
                <a:effectLst/>
              </a:rPr>
              <a:t>Undersökningen visar att:</a:t>
            </a:r>
          </a:p>
          <a:p>
            <a:pPr algn="l"/>
            <a:endParaRPr lang="sv-SE" b="0" i="0" dirty="0">
              <a:solidFill>
                <a:srgbClr val="201E1A"/>
              </a:solidFill>
              <a:effectLst/>
            </a:endParaRPr>
          </a:p>
          <a:p>
            <a:pPr marL="171450" indent="-171450" algn="l">
              <a:buFont typeface="Arial" panose="020B0604020202020204" pitchFamily="34" charset="0"/>
              <a:buChar char="•"/>
            </a:pPr>
            <a:r>
              <a:rPr lang="sv-SE" b="0" i="0" dirty="0">
                <a:solidFill>
                  <a:srgbClr val="201E1A"/>
                </a:solidFill>
                <a:effectLst/>
              </a:rPr>
              <a:t>Majoriteten har en positiv uppfattning om sin livssituation och sin allmänna hälsa.</a:t>
            </a:r>
          </a:p>
          <a:p>
            <a:pPr marL="171450" indent="-171450" algn="l">
              <a:buFont typeface="Arial" panose="020B0604020202020204" pitchFamily="34" charset="0"/>
              <a:buChar char="•"/>
            </a:pPr>
            <a:r>
              <a:rPr lang="sv-SE" b="0" i="0" dirty="0">
                <a:solidFill>
                  <a:srgbClr val="201E1A"/>
                </a:solidFill>
                <a:effectLst/>
              </a:rPr>
              <a:t>Det finns ett tydligt samband mellan finansiellt välbefinnande och individers allmänna hälsa. Personer med bättre upplevd hälsa har också ett bättre finansiellt välbefinnande. Omvänt har ekonomisk oro ett samband med sämre övergripande hälsa. </a:t>
            </a:r>
          </a:p>
          <a:p>
            <a:pPr marL="171450" indent="-171450" algn="l">
              <a:buFont typeface="Arial" panose="020B0604020202020204" pitchFamily="34" charset="0"/>
              <a:buChar char="•"/>
            </a:pPr>
            <a:r>
              <a:rPr lang="sv-SE" b="0" i="0" dirty="0">
                <a:solidFill>
                  <a:srgbClr val="201E1A"/>
                </a:solidFill>
                <a:effectLst/>
              </a:rPr>
              <a:t>En positiv syn på sin vardag kan kopplas till högre privatekonomiskt intresse och bättre finansiellt välbefinnande.</a:t>
            </a:r>
          </a:p>
          <a:p>
            <a:pPr marL="171450" indent="-171450" algn="l">
              <a:buFont typeface="Arial" panose="020B0604020202020204" pitchFamily="34" charset="0"/>
              <a:buChar char="•"/>
            </a:pPr>
            <a:r>
              <a:rPr lang="sv-SE" b="0" i="0" dirty="0">
                <a:solidFill>
                  <a:srgbClr val="201E1A"/>
                </a:solidFill>
                <a:effectLst/>
              </a:rPr>
              <a:t>Personer som har ett riskabelt spelande ägnar sig oftare åt spekulativt sparande i högriskprodukter. </a:t>
            </a:r>
          </a:p>
          <a:p>
            <a:pPr marL="171450" indent="-171450" algn="l">
              <a:buFont typeface="Arial" panose="020B0604020202020204" pitchFamily="34" charset="0"/>
              <a:buChar char="•"/>
            </a:pPr>
            <a:r>
              <a:rPr lang="sv-SE" b="0" i="0" dirty="0">
                <a:solidFill>
                  <a:srgbClr val="201E1A"/>
                </a:solidFill>
                <a:effectLst/>
              </a:rPr>
              <a:t>Män har starkare intresse och självförtroende när det gäller ekonomi och ser mer positivt på sin vardag än kvinnor.</a:t>
            </a:r>
          </a:p>
          <a:p>
            <a:pPr marL="171450" indent="-171450" algn="l">
              <a:buFont typeface="Arial" panose="020B0604020202020204" pitchFamily="34" charset="0"/>
              <a:buChar char="•"/>
            </a:pPr>
            <a:r>
              <a:rPr lang="sv-SE" b="0" i="0" dirty="0">
                <a:solidFill>
                  <a:srgbClr val="201E1A"/>
                </a:solidFill>
                <a:effectLst/>
              </a:rPr>
              <a:t>Unga vuxna är mindre positiva när det gäller sin vardag och anser sig ha lägre ekonomisk kunskap och självförtroende än äldre.</a:t>
            </a:r>
          </a:p>
          <a:p>
            <a:pPr algn="l"/>
            <a:endParaRPr lang="sv-SE" b="0" i="0" dirty="0">
              <a:solidFill>
                <a:srgbClr val="201E1A"/>
              </a:solidFill>
              <a:effectLst/>
            </a:endParaRPr>
          </a:p>
          <a:p>
            <a:pPr algn="l"/>
            <a:r>
              <a:rPr lang="sv-SE" b="1" i="0" dirty="0">
                <a:solidFill>
                  <a:srgbClr val="201E1A"/>
                </a:solidFill>
                <a:effectLst/>
              </a:rPr>
              <a:t>Vad gäller de sex frågeställningarna som rör finansiellt välbefinnande visar undersökningen följande:</a:t>
            </a:r>
          </a:p>
          <a:p>
            <a:pPr algn="l"/>
            <a:endParaRPr lang="sv-SE" b="0" i="0" dirty="0">
              <a:solidFill>
                <a:srgbClr val="201E1A"/>
              </a:solidFill>
              <a:effectLst/>
            </a:endParaRPr>
          </a:p>
          <a:p>
            <a:pPr marL="228600" indent="-228600" algn="l">
              <a:buFont typeface="+mj-lt"/>
              <a:buAutoNum type="arabicPeriod"/>
            </a:pPr>
            <a:r>
              <a:rPr lang="sv-SE" b="0" i="0" dirty="0">
                <a:solidFill>
                  <a:srgbClr val="201E1A"/>
                </a:solidFill>
                <a:effectLst/>
              </a:rPr>
              <a:t>En av tre är inte nöjd med sin nuvarande ekonomiska situation. Nöjdheten med den nuvarande ekonomiska situationen är positivt korrelerad med månadsinkomsten och är som högst bland dem med allra högst hushållsinkomst, över 100 000 kr netto i månaden.</a:t>
            </a:r>
          </a:p>
          <a:p>
            <a:pPr marL="228600" indent="-228600" algn="l">
              <a:buFont typeface="+mj-lt"/>
              <a:buAutoNum type="arabicPeriod"/>
            </a:pPr>
            <a:r>
              <a:rPr lang="sv-SE" b="0" i="0" dirty="0">
                <a:solidFill>
                  <a:srgbClr val="201E1A"/>
                </a:solidFill>
                <a:effectLst/>
              </a:rPr>
              <a:t>Två av fem upplever att deras ekonomiska situation begränsar möjligheterna att göra saker som är viktiga för dem. Personer i åldrarna 65–79 år, tillika ålderspensionärer, uppger sig vara minst begränsade av sin ekonomiska situation.</a:t>
            </a:r>
          </a:p>
          <a:p>
            <a:pPr marL="228600" indent="-228600" algn="l">
              <a:buFont typeface="+mj-lt"/>
              <a:buAutoNum type="arabicPeriod"/>
            </a:pPr>
            <a:r>
              <a:rPr lang="sv-SE" b="0" i="0" dirty="0">
                <a:solidFill>
                  <a:srgbClr val="201E1A"/>
                </a:solidFill>
                <a:effectLst/>
              </a:rPr>
              <a:t>En av tre känner sig ofta orolig eller stressad över sin ekonomiska situation, vilket är den faktor som har starkast negativt samband med allmän hälsa. Bland de 15 procenten med störst oro för sin egen ekonomiska situation finns en överrepresentation av hushåll som består av fem personer eller fler, och av ensamstående. Det finns också en överrepresentation av yngre, 18–44 år, mest bland de allra yngsta i åldrarna 18–24 år, samt bland kvinnor. Personer med en högskoleutbildning känner oro i lägre utsträckning och oron minskar generellt med en ökande inkomstnivå. </a:t>
            </a:r>
          </a:p>
          <a:p>
            <a:pPr marL="228600" indent="-228600" algn="l">
              <a:buFont typeface="+mj-lt"/>
              <a:buAutoNum type="arabicPeriod"/>
            </a:pPr>
            <a:r>
              <a:rPr lang="sv-SE" b="0" i="0" dirty="0">
                <a:solidFill>
                  <a:srgbClr val="201E1A"/>
                </a:solidFill>
                <a:effectLst/>
              </a:rPr>
              <a:t>Endast en av fem uppger sig helt och hållet vara nöjd med sitt sparbelopp varje månad. De som är allra nöjdast med sitt månatliga sparbelopp återfinns till störst del bland män, de allra äldsta i åldrarna 75–79 år, och hushåll med högst månadsinkomst (över 100 000 kr). Att göra en budget och försöka hålla sig till den är vanligast bland personer i åldrarna 25–44 år. Detta är samtidigt den åldersgruppen med lägst andel personer som är nöjda med det belopp de kan spara varje månad.</a:t>
            </a:r>
          </a:p>
          <a:p>
            <a:pPr marL="228600" indent="-228600" algn="l">
              <a:buFont typeface="+mj-lt"/>
              <a:buAutoNum type="arabicPeriod"/>
            </a:pPr>
            <a:r>
              <a:rPr lang="sv-SE" b="0" i="0" dirty="0">
                <a:solidFill>
                  <a:srgbClr val="201E1A"/>
                </a:solidFill>
                <a:effectLst/>
              </a:rPr>
              <a:t>En av tre har under de senaste 12 månaderna haft svårigheter att klara löpande utgifter som till exempel mat och hyra. Personer mellan 18–44 år och personer med hemmaboende barn under 18 år har i högre utsträckning vid något eller flera tillfällen haft svårt att klara löpande utgifter än äldre respektive personer utan hemmaboende barn.</a:t>
            </a:r>
          </a:p>
          <a:p>
            <a:pPr marL="228600" indent="-228600" algn="l">
              <a:buFont typeface="+mj-lt"/>
              <a:buAutoNum type="arabicPeriod"/>
            </a:pPr>
            <a:r>
              <a:rPr lang="sv-SE" b="0" i="0" dirty="0">
                <a:solidFill>
                  <a:srgbClr val="201E1A"/>
                </a:solidFill>
                <a:effectLst/>
              </a:rPr>
              <a:t>Tre av fem skulle ha möjlighet att betala en plötslig stor utgift, motsvarande den egna månadsinkomsten efter skatt, utan att behöva låna pengar eller be sin omgivning om hjälp. Var femte man och var tredje kvinna uppger sig inte ha kapacitet att hantera oväntade utgifter, på 13 000 kr eller motsvarande den egna månadsinkomsten efter skatt. Personer mellan 25 och 44 år upplever också att deras kapacitet att hantera oväntade utgifter är sämre jämfört med personer i andra åldersgrupper.</a:t>
            </a:r>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a:latin typeface="+mn-lt"/>
              </a:rPr>
              <a:t>Podden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4441370" y="4502859"/>
            <a:ext cx="2003879" cy="10920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Ett av tre svenska hushåll känner oro att pengarna inte ska räcka.</a:t>
            </a:r>
          </a:p>
          <a:p>
            <a:pPr>
              <a:tabLst>
                <a:tab pos="214313" algn="l"/>
              </a:tabLst>
            </a:pPr>
            <a:r>
              <a:rPr lang="sv-SE" sz="2000" dirty="0">
                <a:ea typeface="Arial" charset="0"/>
                <a:cs typeface="Arial" charset="0"/>
              </a:rPr>
              <a:t>En av fyra hushåll har det ekonomiskt svårt. </a:t>
            </a:r>
          </a:p>
          <a:p>
            <a:pPr>
              <a:tabLst>
                <a:tab pos="214313" algn="l"/>
              </a:tabLst>
            </a:pPr>
            <a:r>
              <a:rPr lang="sv-SE" sz="2000" dirty="0">
                <a:ea typeface="Arial" charset="0"/>
                <a:cs typeface="Arial" charset="0"/>
              </a:rPr>
              <a:t>En av fyra svenskar saknar grundläggande ekonomiska kunskaper.</a:t>
            </a:r>
          </a:p>
          <a:p>
            <a:pPr>
              <a:tabLst>
                <a:tab pos="214313" algn="l"/>
              </a:tabLst>
            </a:pPr>
            <a:r>
              <a:rPr lang="sv-SE" dirty="0">
                <a:ea typeface="Arial" charset="0"/>
                <a:cs typeface="Arial" charset="0"/>
              </a:rPr>
              <a:t>Det ekonomiska s</a:t>
            </a:r>
            <a:r>
              <a:rPr lang="sv-SE" sz="2000" dirty="0">
                <a:ea typeface="Arial" charset="0"/>
                <a:cs typeface="Arial" charset="0"/>
              </a:rPr>
              <a:t>jälvförtroendet har ökat. </a:t>
            </a: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2023</a:t>
            </a:r>
          </a:p>
        </p:txBody>
      </p:sp>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pic>
        <p:nvPicPr>
          <p:cNvPr id="7" name="Platshållare för bild 6" descr="En bild som visar klädsel, person, person, jeans&#10;&#10;Automatiskt genererad beskrivning">
            <a:extLst>
              <a:ext uri="{FF2B5EF4-FFF2-40B4-BE49-F238E27FC236}">
                <a16:creationId xmlns:a16="http://schemas.microsoft.com/office/drawing/2014/main" id="{6D24501E-2885-6A96-F43C-8DD1996CAB7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67323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FINANSIELLT VÄLBEFINNADE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035808" y="4898183"/>
            <a:ext cx="3409441"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4"/>
            <a:ext cx="5075025" cy="3947795"/>
          </a:xfrm>
          <a:prstGeom prst="rect">
            <a:avLst/>
          </a:prstGeom>
          <a:noFill/>
        </p:spPr>
        <p:txBody>
          <a:bodyPr wrap="square" rtlCol="0" anchor="t">
            <a:noAutofit/>
          </a:bodyPr>
          <a:lstStyle/>
          <a:p>
            <a:pPr>
              <a:tabLst>
                <a:tab pos="214313" algn="l"/>
              </a:tabLst>
            </a:pPr>
            <a:r>
              <a:rPr lang="sv-SE" dirty="0">
                <a:ea typeface="Arial" charset="0"/>
                <a:cs typeface="Arial" charset="0"/>
              </a:rPr>
              <a:t>E</a:t>
            </a:r>
            <a:r>
              <a:rPr lang="sv-SE" sz="2000" dirty="0">
                <a:ea typeface="Arial" charset="0"/>
                <a:cs typeface="Arial" charset="0"/>
              </a:rPr>
              <a:t>konomisk oro och stress har stor påverkan på hälsan.</a:t>
            </a:r>
          </a:p>
          <a:p>
            <a:pPr>
              <a:tabLst>
                <a:tab pos="214313" algn="l"/>
              </a:tabLst>
            </a:pPr>
            <a:r>
              <a:rPr lang="sv-SE" dirty="0">
                <a:ea typeface="Arial" charset="0"/>
                <a:cs typeface="Arial" charset="0"/>
              </a:rPr>
              <a:t>Män har starkare intresse och finansiellt självförtroende.</a:t>
            </a:r>
          </a:p>
          <a:p>
            <a:pPr>
              <a:tabLst>
                <a:tab pos="214313" algn="l"/>
              </a:tabLst>
            </a:pPr>
            <a:r>
              <a:rPr lang="sv-SE" sz="2000" dirty="0">
                <a:ea typeface="Arial" charset="0"/>
                <a:cs typeface="Arial" charset="0"/>
              </a:rPr>
              <a:t>Unga </a:t>
            </a:r>
            <a:r>
              <a:rPr lang="sv-SE" dirty="0">
                <a:ea typeface="Arial" charset="0"/>
                <a:cs typeface="Arial" charset="0"/>
              </a:rPr>
              <a:t>vuxna anser sig ha lägre ekonomisk kunskap och självförtroende än äldre.</a:t>
            </a:r>
          </a:p>
          <a:p>
            <a:pPr>
              <a:tabLst>
                <a:tab pos="214313" algn="l"/>
              </a:tabLst>
            </a:pPr>
            <a:r>
              <a:rPr lang="sv-SE" dirty="0">
                <a:ea typeface="Arial" charset="0"/>
                <a:cs typeface="Arial" charset="0"/>
              </a:rPr>
              <a:t>Stress och oro gör konsumenterna sårbara för skuldsättning och sämre finansiellt välbefinnande. </a:t>
            </a:r>
          </a:p>
          <a:p>
            <a:pPr marL="0" indent="0">
              <a:buNone/>
              <a:tabLst>
                <a:tab pos="214313" algn="l"/>
              </a:tabLst>
            </a:pPr>
            <a:endParaRPr lang="sv-SE" i="1"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Ekonomisk hälsa i Sverige 2024</a:t>
            </a:r>
          </a:p>
        </p:txBody>
      </p:sp>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pic>
        <p:nvPicPr>
          <p:cNvPr id="6" name="Platshållare för bild 5">
            <a:extLst>
              <a:ext uri="{FF2B5EF4-FFF2-40B4-BE49-F238E27FC236}">
                <a16:creationId xmlns:a16="http://schemas.microsoft.com/office/drawing/2014/main" id="{6DF83E07-2A0D-C76C-33BB-3246443C1606}"/>
              </a:ext>
            </a:extLst>
          </p:cNvPr>
          <p:cNvPicPr>
            <a:picLocks noGrp="1" noChangeAspect="1"/>
          </p:cNvPicPr>
          <p:nvPr>
            <p:ph type="pic" sz="quarter" idx="13"/>
          </p:nvPr>
        </p:nvPicPr>
        <p:blipFill>
          <a:blip r:embed="rId3"/>
          <a:srcRect l="1970" r="1970"/>
          <a:stretch/>
        </p:blipFill>
        <p:spPr/>
      </p:pic>
    </p:spTree>
    <p:extLst>
      <p:ext uri="{BB962C8B-B14F-4D97-AF65-F5344CB8AC3E}">
        <p14:creationId xmlns:p14="http://schemas.microsoft.com/office/powerpoint/2010/main" val="201035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41534"/>
            <a:ext cx="5118100" cy="2815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 – beställ gratis</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a:t>
            </a:r>
          </a:p>
          <a:p>
            <a:pPr>
              <a:spcBef>
                <a:spcPts val="0"/>
              </a:spcBef>
            </a:pPr>
            <a:r>
              <a:rPr lang="sv-SE" sz="1800" dirty="0"/>
              <a:t>Amanda.westerstrom@fi.se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716</TotalTime>
  <Words>1541</Words>
  <Application>Microsoft Office PowerPoint</Application>
  <PresentationFormat>Bredbild</PresentationFormat>
  <Paragraphs>110</Paragraphs>
  <Slides>6</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Office-tema</vt:lpstr>
      <vt:lpstr>VÄLKOMMEN TILL KURSEN</vt:lpstr>
      <vt:lpstr>FINANSIELL FOLKBILDNING</vt:lpstr>
      <vt:lpstr>FINANSIELL FÖRMÅGA </vt:lpstr>
      <vt:lpstr>FINANSIELLT VÄLBEFINNADE </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38</cp:revision>
  <dcterms:created xsi:type="dcterms:W3CDTF">2023-02-01T13:26:18Z</dcterms:created>
  <dcterms:modified xsi:type="dcterms:W3CDTF">2024-02-01T08:32:04Z</dcterms:modified>
</cp:coreProperties>
</file>