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7877" r:id="rId3"/>
    <p:sldId id="280" r:id="rId4"/>
    <p:sldId id="3213" r:id="rId5"/>
    <p:sldId id="256" r:id="rId6"/>
    <p:sldId id="7876" r:id="rId7"/>
    <p:sldId id="313" r:id="rId8"/>
    <p:sldId id="7878" r:id="rId9"/>
    <p:sldId id="7879" r:id="rId10"/>
    <p:sldId id="7880" r:id="rId11"/>
    <p:sldId id="315" r:id="rId12"/>
    <p:sldId id="2153" r:id="rId13"/>
    <p:sldId id="300" r:id="rId14"/>
    <p:sldId id="2154" r:id="rId15"/>
    <p:sldId id="2155" r:id="rId16"/>
    <p:sldId id="2156" r:id="rId17"/>
    <p:sldId id="2157" r:id="rId18"/>
    <p:sldId id="2159" r:id="rId19"/>
    <p:sldId id="308" r:id="rId20"/>
    <p:sldId id="27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D"/>
    <a:srgbClr val="E37D61"/>
    <a:srgbClr val="F5D056"/>
    <a:srgbClr val="DB9B3D"/>
    <a:srgbClr val="F5D162"/>
    <a:srgbClr val="E05040"/>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75" autoAdjust="0"/>
    <p:restoredTop sz="96349" autoAdjust="0"/>
  </p:normalViewPr>
  <p:slideViewPr>
    <p:cSldViewPr snapToGrid="0" showGuides="1">
      <p:cViewPr varScale="1">
        <p:scale>
          <a:sx n="63" d="100"/>
          <a:sy n="63" d="100"/>
        </p:scale>
        <p:origin x="96" y="120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tableStyles.xml" Type="http://schemas.openxmlformats.org/officeDocument/2006/relationships/tableStyles" Id="rId26"></Relationship><Relationship Target="slides/slide2.xml" Type="http://schemas.openxmlformats.org/officeDocument/2006/relationships/slide" Id="rId3"></Relationship><Relationship Target="slides/slide20.xml" Type="http://schemas.openxmlformats.org/officeDocument/2006/relationships/slide"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theme/theme1.xml" Type="http://schemas.openxmlformats.org/officeDocument/2006/relationships/theme" Id="rId25"></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viewProps.xml" Type="http://schemas.openxmlformats.org/officeDocument/2006/relationships/viewProps" Id="rId24"></Relationship><Relationship Target="slides/slide4.xml" Type="http://schemas.openxmlformats.org/officeDocument/2006/relationships/slide" Id="rId5"></Relationship><Relationship Target="slides/slide14.xml" Type="http://schemas.openxmlformats.org/officeDocument/2006/relationships/slide" Id="rId15"></Relationship><Relationship Target="presProps.xml" Type="http://schemas.openxmlformats.org/officeDocument/2006/relationships/presProps" Id="rId23"></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notesMasters/notesMaster1.xml" Type="http://schemas.openxmlformats.org/officeDocument/2006/relationships/notesMaster" Id="rId22"></Relationship></Relationships>
</file>

<file path=ppt/charts/_rels/chart1.xml.rels><?xml version="1.0" encoding="UTF-8" ?><Relationships xmlns="http://schemas.openxmlformats.org/package/2006/relationships"><Relationship Target="../theme/themeOverride1.xml" Type="http://schemas.openxmlformats.org/officeDocument/2006/relationships/themeOverride" Id="rId3"></Relationship><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theme/themeOverride2.xml" Type="http://schemas.openxmlformats.org/officeDocument/2006/relationships/themeOverride" Id="rId3"></Relationship><Relationship Target="colors2.xml" Type="http://schemas.microsoft.com/office/2011/relationships/chartColorStyle" Id="rId2"></Relationship><Relationship Target="style2.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Detta år är pensionerna lika mellan könen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4.2255019410262773E-2"/>
          <c:y val="0.10658045977011496"/>
          <c:w val="0.94007593728870187"/>
          <c:h val="0.71607928319304914"/>
        </c:manualLayout>
      </c:layout>
      <c:barChart>
        <c:barDir val="col"/>
        <c:grouping val="clustered"/>
        <c:varyColors val="0"/>
        <c:ser>
          <c:idx val="0"/>
          <c:order val="0"/>
          <c:tx>
            <c:strRef>
              <c:f>Blad1!$B$2</c:f>
              <c:strCache>
                <c:ptCount val="1"/>
                <c:pt idx="0">
                  <c:v>Detta år är pensionerna lika mellan könen                                                                        ÅR</c:v>
                </c:pt>
              </c:strCache>
            </c:strRef>
          </c:tx>
          <c:spPr>
            <a:solidFill>
              <a:schemeClr val="accent1"/>
            </a:solidFill>
            <a:ln>
              <a:noFill/>
            </a:ln>
            <a:effectLst/>
          </c:spPr>
          <c:invertIfNegative val="0"/>
          <c:dPt>
            <c:idx val="21"/>
            <c:invertIfNegative val="0"/>
            <c:bubble3D val="0"/>
            <c:spPr>
              <a:solidFill>
                <a:schemeClr val="accent2"/>
              </a:solidFill>
              <a:ln>
                <a:noFill/>
              </a:ln>
              <a:effectLst/>
            </c:spPr>
            <c:extLst>
              <c:ext xmlns:c16="http://schemas.microsoft.com/office/drawing/2014/chart" uri="{C3380CC4-5D6E-409C-BE32-E72D297353CC}">
                <c16:uniqueId val="{00000001-5DBC-4802-8C8F-BFA1D0E916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Blad1!$A$3:$A$24</c:f>
              <c:strCache>
                <c:ptCount val="22"/>
                <c:pt idx="0">
                  <c:v>Västmanland</c:v>
                </c:pt>
                <c:pt idx="1">
                  <c:v>Kronoberg</c:v>
                </c:pt>
                <c:pt idx="2">
                  <c:v>Jönköping</c:v>
                </c:pt>
                <c:pt idx="3">
                  <c:v>Halland</c:v>
                </c:pt>
                <c:pt idx="4">
                  <c:v>Östergötland</c:v>
                </c:pt>
                <c:pt idx="5">
                  <c:v>Kalmar </c:v>
                </c:pt>
                <c:pt idx="6">
                  <c:v>Dalarna</c:v>
                </c:pt>
                <c:pt idx="7">
                  <c:v>Västra Götaland</c:v>
                </c:pt>
                <c:pt idx="8">
                  <c:v> Stockholm</c:v>
                </c:pt>
                <c:pt idx="9">
                  <c:v>Örebro </c:v>
                </c:pt>
                <c:pt idx="10">
                  <c:v>Värmland</c:v>
                </c:pt>
                <c:pt idx="11">
                  <c:v>Gävleborg</c:v>
                </c:pt>
                <c:pt idx="12">
                  <c:v>Norrbotten</c:v>
                </c:pt>
                <c:pt idx="13">
                  <c:v>Södermanland</c:v>
                </c:pt>
                <c:pt idx="14">
                  <c:v>Skåne </c:v>
                </c:pt>
                <c:pt idx="15">
                  <c:v>Uppsala </c:v>
                </c:pt>
                <c:pt idx="16">
                  <c:v>Västernorrland</c:v>
                </c:pt>
                <c:pt idx="17">
                  <c:v>Blekinge </c:v>
                </c:pt>
                <c:pt idx="18">
                  <c:v>Västerbotten</c:v>
                </c:pt>
                <c:pt idx="19">
                  <c:v>Jämtland</c:v>
                </c:pt>
                <c:pt idx="20">
                  <c:v>Gotland</c:v>
                </c:pt>
                <c:pt idx="21">
                  <c:v>Riket</c:v>
                </c:pt>
              </c:strCache>
            </c:strRef>
          </c:cat>
          <c:val>
            <c:numRef>
              <c:f>Blad1!$B$3:$B$24</c:f>
              <c:numCache>
                <c:formatCode>General</c:formatCode>
                <c:ptCount val="22"/>
                <c:pt idx="0">
                  <c:v>2072</c:v>
                </c:pt>
                <c:pt idx="1">
                  <c:v>2061</c:v>
                </c:pt>
                <c:pt idx="2">
                  <c:v>2064</c:v>
                </c:pt>
                <c:pt idx="3">
                  <c:v>2073</c:v>
                </c:pt>
                <c:pt idx="4">
                  <c:v>2072</c:v>
                </c:pt>
                <c:pt idx="5">
                  <c:v>2067</c:v>
                </c:pt>
                <c:pt idx="6">
                  <c:v>2066</c:v>
                </c:pt>
                <c:pt idx="7">
                  <c:v>2073</c:v>
                </c:pt>
                <c:pt idx="8">
                  <c:v>2071</c:v>
                </c:pt>
                <c:pt idx="9">
                  <c:v>2081</c:v>
                </c:pt>
                <c:pt idx="10">
                  <c:v>2076</c:v>
                </c:pt>
                <c:pt idx="11">
                  <c:v>2072</c:v>
                </c:pt>
                <c:pt idx="12">
                  <c:v>2088</c:v>
                </c:pt>
                <c:pt idx="13">
                  <c:v>2064</c:v>
                </c:pt>
                <c:pt idx="14">
                  <c:v>2074</c:v>
                </c:pt>
                <c:pt idx="15">
                  <c:v>2065</c:v>
                </c:pt>
                <c:pt idx="16">
                  <c:v>2074</c:v>
                </c:pt>
                <c:pt idx="17">
                  <c:v>2065</c:v>
                </c:pt>
                <c:pt idx="18">
                  <c:v>2066</c:v>
                </c:pt>
                <c:pt idx="19">
                  <c:v>2068</c:v>
                </c:pt>
                <c:pt idx="20">
                  <c:v>2079</c:v>
                </c:pt>
                <c:pt idx="21">
                  <c:v>2072</c:v>
                </c:pt>
              </c:numCache>
            </c:numRef>
          </c:val>
          <c:extLst>
            <c:ext xmlns:c16="http://schemas.microsoft.com/office/drawing/2014/chart" uri="{C3380CC4-5D6E-409C-BE32-E72D297353CC}">
              <c16:uniqueId val="{00000002-5DBC-4802-8C8F-BFA1D0E916FF}"/>
            </c:ext>
          </c:extLst>
        </c:ser>
        <c:dLbls>
          <c:showLegendKey val="0"/>
          <c:showVal val="0"/>
          <c:showCatName val="0"/>
          <c:showSerName val="0"/>
          <c:showPercent val="0"/>
          <c:showBubbleSize val="0"/>
        </c:dLbls>
        <c:gapWidth val="219"/>
        <c:overlap val="-27"/>
        <c:axId val="509154784"/>
        <c:axId val="509146464"/>
      </c:barChart>
      <c:catAx>
        <c:axId val="5091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46464"/>
        <c:crosses val="autoZero"/>
        <c:auto val="1"/>
        <c:lblAlgn val="ctr"/>
        <c:lblOffset val="100"/>
        <c:noMultiLvlLbl val="0"/>
      </c:catAx>
      <c:valAx>
        <c:axId val="50914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5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Disponibel inkomst 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'Infostat - Disponibel nettoinko'!$B$6</c:f>
              <c:strCache>
                <c:ptCount val="1"/>
                <c:pt idx="0">
                  <c:v>Kvinnor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nettoinko'!$B$7:$B$11</c:f>
              <c:numCache>
                <c:formatCode>General</c:formatCode>
                <c:ptCount val="5"/>
                <c:pt idx="0">
                  <c:v>288</c:v>
                </c:pt>
                <c:pt idx="1">
                  <c:v>301</c:v>
                </c:pt>
                <c:pt idx="2">
                  <c:v>285</c:v>
                </c:pt>
                <c:pt idx="3">
                  <c:v>282</c:v>
                </c:pt>
                <c:pt idx="4">
                  <c:v>279</c:v>
                </c:pt>
              </c:numCache>
            </c:numRef>
          </c:val>
          <c:extLst>
            <c:ext xmlns:c16="http://schemas.microsoft.com/office/drawing/2014/chart" uri="{C3380CC4-5D6E-409C-BE32-E72D297353CC}">
              <c16:uniqueId val="{00000000-756A-4E0E-86F8-E0B4C2AAA4DA}"/>
            </c:ext>
          </c:extLst>
        </c:ser>
        <c:ser>
          <c:idx val="1"/>
          <c:order val="1"/>
          <c:tx>
            <c:strRef>
              <c:f>'Infostat - Disponibel nettoinko'!$C$6</c:f>
              <c:strCache>
                <c:ptCount val="1"/>
                <c:pt idx="0">
                  <c:v>Män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nettoinko'!$C$7:$C$11</c:f>
              <c:numCache>
                <c:formatCode>General</c:formatCode>
                <c:ptCount val="5"/>
                <c:pt idx="0">
                  <c:v>375</c:v>
                </c:pt>
                <c:pt idx="1">
                  <c:v>391</c:v>
                </c:pt>
                <c:pt idx="2">
                  <c:v>365</c:v>
                </c:pt>
                <c:pt idx="3">
                  <c:v>363</c:v>
                </c:pt>
                <c:pt idx="4">
                  <c:v>360</c:v>
                </c:pt>
              </c:numCache>
            </c:numRef>
          </c:val>
          <c:extLst>
            <c:ext xmlns:c16="http://schemas.microsoft.com/office/drawing/2014/chart" uri="{C3380CC4-5D6E-409C-BE32-E72D297353CC}">
              <c16:uniqueId val="{00000001-756A-4E0E-86F8-E0B4C2AAA4DA}"/>
            </c:ext>
          </c:extLst>
        </c:ser>
        <c:dLbls>
          <c:showLegendKey val="0"/>
          <c:showVal val="0"/>
          <c:showCatName val="0"/>
          <c:showSerName val="0"/>
          <c:showPercent val="0"/>
          <c:showBubbleSize val="0"/>
        </c:dLbls>
        <c:gapWidth val="219"/>
        <c:overlap val="-27"/>
        <c:axId val="1118166639"/>
        <c:axId val="604960127"/>
      </c:barChart>
      <c:catAx>
        <c:axId val="111816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4960127"/>
        <c:crosses val="autoZero"/>
        <c:auto val="1"/>
        <c:lblAlgn val="ctr"/>
        <c:lblOffset val="100"/>
        <c:noMultiLvlLbl val="0"/>
      </c:catAx>
      <c:valAx>
        <c:axId val="60496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8166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ad.oecd-ilibrary.org/view/?ref=127_127000-awfnqj80me&amp;title=Women-at-the-core-of-the-fight-against-COVID-19-crisi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12667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I väntan på ett jämställd samhälle så kan du </a:t>
            </a:r>
            <a:r>
              <a:rPr lang="sv-SE" sz="1200" dirty="0">
                <a:effectLst/>
                <a:ea typeface="Calibri" panose="020F0502020204030204" pitchFamily="34" charset="0"/>
              </a:rPr>
              <a:t>fokusera på det du själv kan påverka.</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61511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32005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69200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Enligt en </a:t>
            </a:r>
            <a:r>
              <a:rPr lang="sv-SE" dirty="0" err="1"/>
              <a:t>novus</a:t>
            </a:r>
            <a:r>
              <a:rPr lang="sv-SE" dirty="0"/>
              <a:t> undersökning på uppdrag av Länsförsäkringar på frågan om hur man känner när man tänker på sitt sparande så svarade 4 av 10 kvinnor att man känner ångest eller stress över ekonomin jämfört med männen.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00183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Men vad är egentligen en trygg privatekonomi?</a:t>
            </a:r>
          </a:p>
          <a:p>
            <a:r>
              <a:rPr lang="sv-SE" b="0" i="0" dirty="0">
                <a:effectLst/>
              </a:rPr>
              <a:t>När lönen ersätts med pension är det extra viktigt att ha en trygghetsbuffert. Vid pension blir din inkomst troligtvis lägre men du kanske inte heller är beredd att ändra din livsstil i någon större utsträckning. </a:t>
            </a:r>
          </a:p>
          <a:p>
            <a:endParaRPr lang="sv-SE" b="0" i="0" dirty="0">
              <a:effectLst/>
            </a:endParaRPr>
          </a:p>
          <a:p>
            <a:r>
              <a:rPr lang="sv-SE" b="0" i="0" dirty="0">
                <a:effectLst/>
              </a:rPr>
              <a:t>Olika hushåll har olika förutsättningar. Några har kunnat samla på sig en hel del sparande. Andra kan ha alla sina tillgångar i sin bostad. Och ytterligare andra kan ha gått igenom en separation och har det väldigt knapert. </a:t>
            </a:r>
          </a:p>
          <a:p>
            <a:endParaRPr lang="sv-SE" sz="1200" b="0" i="0" dirty="0">
              <a:effectLst/>
            </a:endParaRPr>
          </a:p>
          <a:p>
            <a:r>
              <a:rPr lang="sv-SE" b="0" dirty="0">
                <a:effectLst/>
              </a:rPr>
              <a:t>Oavsett tidpunkt i livet behöver all ha ett buffertsparande, en marginal, för det som är oförutsett och för de prylar som behöver bytas ut med tiden. </a:t>
            </a:r>
            <a:r>
              <a:rPr lang="sv-SE" sz="1200" b="0" u="none" strike="noStrike" baseline="0" dirty="0"/>
              <a:t>Ett bra sätt att tänka kring sparandet är att dela upp summan du sparar varje månad i  olika påsar för de olika målen. </a:t>
            </a:r>
            <a:r>
              <a:rPr lang="sv-SE" sz="1200" b="0" dirty="0">
                <a:effectLst/>
              </a:rPr>
              <a:t>Innan du börjar spara till något annat är det bra att ha en buffert som är bra för att klara av oförutsedda händelser, exempelvis en vattenläcka, en trasig tand</a:t>
            </a:r>
            <a:r>
              <a:rPr lang="sv-SE" b="0" dirty="0">
                <a:effectLst/>
              </a:rPr>
              <a:t>, glasögon mm. </a:t>
            </a:r>
            <a:r>
              <a:rPr lang="sv-SE" sz="1200" b="0" u="none" strike="noStrike" baseline="0" dirty="0"/>
              <a:t>och här brukar man säga att målet att stäva efter är 2 månadslöner före skatt. </a:t>
            </a:r>
          </a:p>
          <a:p>
            <a:endParaRPr lang="sv-SE" sz="1200" b="0" i="1" u="none" strike="noStrike" baseline="0" dirty="0"/>
          </a:p>
          <a:p>
            <a:r>
              <a:rPr lang="sv-SE" sz="1200" b="0" i="0" dirty="0">
                <a:effectLst/>
              </a:rPr>
              <a:t>När bufferten är påfylld kan den delen av sparbeloppet istället användas till ett månadssparande om du inte redan har det, för att kunna göra större köp imorgon, till exempel till, semestern eller en ny bil. </a:t>
            </a:r>
            <a:r>
              <a:rPr lang="sv-SE" b="0" i="0" dirty="0">
                <a:effectLst/>
              </a:rPr>
              <a:t>Sluta inte månadsspara bara för att du gått i pension. Tänk på att pengarna ska räcka livet ut och att ett fortsatt månadssparande ger dig möjlighet att uppfylla dina drömmar på ålderns höst. Tänk på att 70 är det nya 50, vilket forskning från Göteborgsuniversitet har visat. Dagens 70 åringar har samma hälsa som 70 talets 50 åringar. Livet tar inte slut bara för att man blir äldre och då är det alltid bra att ha sparande som</a:t>
            </a:r>
            <a:r>
              <a:rPr lang="sv-SE" sz="1200" b="0" i="0" dirty="0">
                <a:effectLst/>
              </a:rPr>
              <a:t> håller drömmar vid liv.</a:t>
            </a:r>
          </a:p>
          <a:p>
            <a:r>
              <a:rPr lang="sv-SE" sz="1200" b="0" i="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en sådan strategi kan alla komma nära en känsla av ett ekonomiskt lugn vad gäller att kunna hantera såväl oväntade utgifter som planerade semesterresor. I förlängningen bidrar det även till ett gott liv som pensionär. </a:t>
            </a:r>
          </a:p>
          <a:p>
            <a:endParaRPr lang="sv-SE" sz="1200" b="0" i="0" dirty="0">
              <a:effectLst/>
            </a:endParaRPr>
          </a:p>
          <a:p>
            <a:r>
              <a:rPr lang="sv-SE" sz="1200" b="0" i="0" dirty="0">
                <a:effectLst/>
              </a:rPr>
              <a:t> </a:t>
            </a:r>
            <a:endParaRPr lang="sv-SE" sz="1200" b="0"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3096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82551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02897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344947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179342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59556"/>
          </a:xfrm>
        </p:spPr>
        <p:txBody>
          <a:bodyPr/>
          <a:lstStyle/>
          <a:p>
            <a:pPr algn="l"/>
            <a:r>
              <a:rPr lang="sv-SE" b="0" i="0" dirty="0">
                <a:effectLst/>
              </a:rPr>
              <a:t>Det är mycket som händer kring ekonomin just nu. Inflationen ökade betydligt mer än både löner och pensioner, vilket har lett till att många har fått en kärvare ekonomisk situation.</a:t>
            </a:r>
          </a:p>
          <a:p>
            <a:pPr algn="l"/>
            <a:endParaRPr lang="sv-SE" b="0" i="0" dirty="0">
              <a:effectLst/>
            </a:endParaRPr>
          </a:p>
          <a:p>
            <a:pPr algn="l"/>
            <a:r>
              <a:rPr lang="sv-SE" b="0" i="0" dirty="0">
                <a:effectLst/>
              </a:rPr>
              <a:t>Erfarenheten från tidigare ekonomiska nedgångar visar att de höga kostnaderna påverkar företag negativt vilket gör att många småföretagare och soloföretagare har nu drabbats initialt, men det betyder samtidigt att en tuff ekonomisk tid som även kommuner och regioner kommer gå till mötes. Många är oroliga över att arbetslösheten stiger, eller att man riskerar minska kostnader och det kan påverka möjligheten att anställa, precis som efter finanskrisen.</a:t>
            </a:r>
          </a:p>
          <a:p>
            <a:pPr algn="l"/>
            <a:endParaRPr lang="sv-SE" b="0" i="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effectLst/>
              </a:rPr>
              <a:t>-Om man tittar på statistik från finanskrisen 2008 och Coronapandemin så var det har fler män som blev av med sina jobb jämfört med kvinnor. Men mäns jobb har i tidigare samhällskriser återhämtat sig snabbare än kvinnors. Under pandemin var de offentliga stödåtgärderna enorma, vilket gjorde att många kvinnor ändå klarade sig ”hyfsat bra”. </a:t>
            </a:r>
            <a:r>
              <a:rPr lang="sv-SE" dirty="0"/>
              <a:t>Höga priset på mat drabbar kvinnor hårdare. </a:t>
            </a:r>
            <a:r>
              <a:rPr lang="sv-SE" b="0" i="0" dirty="0">
                <a:effectLst/>
              </a:rPr>
              <a:t>Erfarenheten från tidigare ekonomiska nedgångar visar att grupper med små ekonomiska marginaler drabbas hårdast. Studier visar att kvinnor tar ett större ansvar för inköp kopplade till hushållet, så som mat och kläder till barn. I takt med att priserna ökar på livsmedel drabbas kvinnors ekonomi hårdare, särskilt ensamstående kvinnor med barn och äldre kvinnor med låga pensioner, som har minst möjligheter att prioritera om sina utgifter drabbas hårt.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effectLst/>
              </a:rPr>
              <a:t>Hur de ekonomiska förändringarna kommer att påverka jämställdheten i Sverige under återhämtningsfasen återstår att se.</a:t>
            </a:r>
            <a:r>
              <a:rPr lang="sv-SE" dirty="0"/>
              <a:t> </a:t>
            </a:r>
            <a:r>
              <a:rPr lang="sv-SE" b="0" i="0" dirty="0">
                <a:effectLst/>
              </a:rPr>
              <a:t>Det gör att kvinnors ekonomi är mer sårbar. Särskilt kvinnor i en redan socioekonomiskt utsatt situation</a:t>
            </a:r>
          </a:p>
          <a:p>
            <a:pPr algn="l"/>
            <a:endParaRPr lang="sv-SE" b="0" i="0" dirty="0">
              <a:effectLst/>
            </a:endParaRPr>
          </a:p>
          <a:p>
            <a:pPr algn="l"/>
            <a:r>
              <a:rPr lang="sv-SE" dirty="0">
                <a:hlinkClick r:id="rId3">
                  <a:extLst>
                    <a:ext uri="{A12FA001-AC4F-418D-AE19-62706E023703}">
                      <ahyp:hlinkClr xmlns:ahyp="http://schemas.microsoft.com/office/drawing/2018/hyperlinkcolor" val="tx"/>
                    </a:ext>
                  </a:extLst>
                </a:hlinkClick>
              </a:rPr>
              <a:t>Rapport från OECD: Kvinnor ökade sina obetalda arbetstimmar</a:t>
            </a:r>
            <a:endParaRPr lang="sv-SE"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8051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Inflation påverkar inte bara svenskarnas boendeekonomi, utan även deras parrelation.</a:t>
            </a:r>
          </a:p>
          <a:p>
            <a:endParaRPr lang="sv-SE" dirty="0"/>
          </a:p>
          <a:p>
            <a:r>
              <a:rPr lang="sv-SE" dirty="0"/>
              <a:t>Enligt en undersökning som </a:t>
            </a:r>
            <a:r>
              <a:rPr lang="sv-SE" dirty="0" err="1"/>
              <a:t>Nordax</a:t>
            </a:r>
            <a:r>
              <a:rPr lang="sv-SE" dirty="0"/>
              <a:t> bank har gjort så uppger hälften av svenskarna att de upplever att relationen till sin partner har påverkas av negativa ekonomiska förändringar så </a:t>
            </a:r>
            <a:r>
              <a:rPr lang="sv-SE" b="0" i="0" dirty="0">
                <a:effectLst/>
              </a:rPr>
              <a:t>som höga elpriser, högre boräntor och inflation, leder till att man tjafsar mer om pengar. Men man ser tydligt att inflation har även en del positiva effekter – mer än var fjärde person i en parrelation säger att de får en bättre insyn den gemensamma ekonomin.</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72344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6153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96718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sz="1200" dirty="0">
                <a:effectLst/>
                <a:latin typeface="Calibri" panose="020F0502020204030204" pitchFamily="34" charset="0"/>
                <a:ea typeface="Calibri" panose="020F0502020204030204" pitchFamily="34" charset="0"/>
              </a:rPr>
              <a:t>Statistiken visar att det fortsatt är mammor som tar det största ansvaret för sjuka barn: 61 procent kvinnor och 39 procent män tog ut </a:t>
            </a:r>
            <a:r>
              <a:rPr lang="sv-SE" sz="1200" dirty="0" err="1">
                <a:effectLst/>
                <a:latin typeface="Calibri" panose="020F0502020204030204" pitchFamily="34" charset="0"/>
                <a:ea typeface="Calibri" panose="020F0502020204030204" pitchFamily="34" charset="0"/>
              </a:rPr>
              <a:t>vab</a:t>
            </a:r>
            <a:r>
              <a:rPr lang="sv-SE" sz="1200" dirty="0">
                <a:effectLst/>
                <a:latin typeface="Calibri" panose="020F0502020204030204" pitchFamily="34" charset="0"/>
                <a:ea typeface="Calibri" panose="020F0502020204030204" pitchFamily="34" charset="0"/>
              </a:rPr>
              <a:t> under 2022. </a:t>
            </a:r>
            <a:r>
              <a:rPr lang="sv-SE" sz="1200" dirty="0">
                <a:effectLst/>
                <a:latin typeface="Calibri" panose="020F0502020204030204" pitchFamily="34" charset="0"/>
                <a:ea typeface="Times New Roman" panose="02020603050405020304" pitchFamily="18" charset="0"/>
                <a:cs typeface="Calibri" panose="020F0502020204030204" pitchFamily="34" charset="0"/>
              </a:rPr>
              <a:t>Många har nog koll på att man förlorar en hel del inkomst när man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vabbar</a:t>
            </a:r>
            <a:r>
              <a:rPr lang="sv-SE" sz="1200" dirty="0">
                <a:effectLst/>
                <a:latin typeface="Calibri" panose="020F0502020204030204" pitchFamily="34" charset="0"/>
                <a:ea typeface="Times New Roman" panose="02020603050405020304" pitchFamily="18" charset="0"/>
                <a:cs typeface="Calibri" panose="020F0502020204030204" pitchFamily="34" charset="0"/>
              </a:rPr>
              <a:t>, men det man kanske inte tänker på är att man även förlorar mycket framtida inkomst, det vill säga pension.</a:t>
            </a:r>
          </a:p>
          <a:p>
            <a:pPr>
              <a:lnSpc>
                <a:spcPct val="107000"/>
              </a:lnSpc>
              <a:spcAft>
                <a:spcPts val="800"/>
              </a:spcAft>
            </a:pPr>
            <a:br>
              <a:rPr lang="sv-SE" dirty="0">
                <a:latin typeface="Calibri" panose="020F0502020204030204" pitchFamily="34" charset="0"/>
                <a:ea typeface="Calibri" panose="020F0502020204030204" pitchFamily="34" charset="0"/>
                <a:cs typeface="Calibri" panose="020F0502020204030204" pitchFamily="34" charset="0"/>
              </a:rPr>
            </a:br>
            <a:r>
              <a:rPr lang="sv-SE" sz="1200" dirty="0">
                <a:effectLst/>
                <a:latin typeface="Calibri" panose="020F0502020204030204" pitchFamily="34" charset="0"/>
                <a:ea typeface="Calibri" panose="020F0502020204030204" pitchFamily="34" charset="0"/>
                <a:cs typeface="Calibri" panose="020F0502020204030204" pitchFamily="34" charset="0"/>
              </a:rPr>
              <a:t>För de allra flesta så är pensionen något som man sällan tänker på förrän det är dags att börja leva på den, och då är det för sent att påverka.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Ofta ser man till familjens totala ekonomi här och nu när man avgör vem som ska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a:t>
            </a:r>
            <a:r>
              <a:rPr lang="sv-SE" sz="1200" dirty="0">
                <a:effectLst/>
                <a:latin typeface="Calibri" panose="020F0502020204030204" pitchFamily="34" charset="0"/>
                <a:ea typeface="Times New Roman" panose="02020603050405020304" pitchFamily="18" charset="0"/>
                <a:cs typeface="Calibri" panose="020F0502020204030204" pitchFamily="34" charset="0"/>
              </a:rPr>
              <a:t> och tänker inte på de långsiktiga konsekvenserna. Och det här riskerar ju att slå orättvist också om det är en förälder som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vabbar</a:t>
            </a:r>
            <a:r>
              <a:rPr lang="sv-SE" sz="1200" dirty="0">
                <a:effectLst/>
                <a:latin typeface="Calibri" panose="020F0502020204030204" pitchFamily="34" charset="0"/>
                <a:ea typeface="Times New Roman" panose="02020603050405020304" pitchFamily="18" charset="0"/>
                <a:cs typeface="Calibri" panose="020F0502020204030204" pitchFamily="34" charset="0"/>
              </a:rPr>
              <a:t> mer än den andra Än idag är det oftast kvinnor som tjänar mindre och som också </a:t>
            </a:r>
            <a:r>
              <a:rPr lang="sv-SE" sz="1200" dirty="0" err="1">
                <a:effectLst/>
                <a:latin typeface="Calibri" panose="020F0502020204030204" pitchFamily="34" charset="0"/>
                <a:ea typeface="Times New Roman" panose="02020603050405020304" pitchFamily="18" charset="0"/>
                <a:cs typeface="Calibri" panose="020F0502020204030204" pitchFamily="34" charset="0"/>
              </a:rPr>
              <a:t>vabbar</a:t>
            </a:r>
            <a:r>
              <a:rPr lang="sv-SE" sz="1200" dirty="0">
                <a:effectLst/>
                <a:latin typeface="Calibri" panose="020F0502020204030204" pitchFamily="34" charset="0"/>
                <a:ea typeface="Times New Roman" panose="02020603050405020304" pitchFamily="18" charset="0"/>
                <a:cs typeface="Calibri" panose="020F0502020204030204" pitchFamily="34" charset="0"/>
              </a:rPr>
              <a:t> mest. </a:t>
            </a:r>
            <a:r>
              <a:rPr lang="sv-SE" sz="1200" dirty="0">
                <a:effectLst/>
                <a:latin typeface="Calibri" panose="020F0502020204030204" pitchFamily="34" charset="0"/>
                <a:ea typeface="Calibri" panose="020F0502020204030204" pitchFamily="34" charset="0"/>
                <a:cs typeface="Calibri" panose="020F0502020204030204" pitchFamily="34" charset="0"/>
              </a:rPr>
              <a:t>Det beror på att efter 33 000 kronor i lön påverkas inte ersättningen för </a:t>
            </a:r>
            <a:r>
              <a:rPr lang="sv-SE" sz="1200" dirty="0" err="1">
                <a:effectLst/>
                <a:latin typeface="Calibri" panose="020F0502020204030204" pitchFamily="34" charset="0"/>
                <a:ea typeface="Calibri" panose="020F0502020204030204" pitchFamily="34" charset="0"/>
                <a:cs typeface="Calibri" panose="020F0502020204030204" pitchFamily="34" charset="0"/>
              </a:rPr>
              <a:t>vab</a:t>
            </a:r>
            <a:r>
              <a:rPr lang="sv-SE" sz="1200" dirty="0">
                <a:effectLst/>
                <a:latin typeface="Calibri" panose="020F0502020204030204" pitchFamily="34" charset="0"/>
                <a:ea typeface="Calibri" panose="020F0502020204030204" pitchFamily="34" charset="0"/>
                <a:cs typeface="Calibri" panose="020F0502020204030204" pitchFamily="34" charset="0"/>
              </a:rPr>
              <a:t> vilket gör att pappor som oftare än mammor tjänar mer, förlorar mer på att vara hemma.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0636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01927"/>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200" dirty="0">
                <a:effectLst/>
                <a:latin typeface="+mn-lt"/>
                <a:ea typeface="Calibri" panose="020F0502020204030204" pitchFamily="34" charset="0"/>
                <a:cs typeface="Calibri" panose="020F0502020204030204" pitchFamily="34" charset="0"/>
              </a:rPr>
              <a:t>Deltidsarbete har stor påverkan på pensionen. Din pension baseras på dina inkomster under hela livet. Både den allmänna pensionen och tjänstepensionen påverkas av deltidsarbete. </a:t>
            </a:r>
            <a:r>
              <a:rPr lang="sv-SE" sz="1200" dirty="0">
                <a:effectLst/>
                <a:latin typeface="+mn-lt"/>
                <a:ea typeface="Calibri" panose="020F0502020204030204" pitchFamily="34" charset="0"/>
                <a:cs typeface="Times New Roman" panose="02020603050405020304" pitchFamily="18" charset="0"/>
              </a:rPr>
              <a:t>Enligt Föräldraledighetslagen har du rätt att jobba deltid till och med att barnet är åtta år. Många utnyttjar självklart den möjligheten för att man vill ha mer tid med sina barn. Föräldraledighet och deltid under det första året har inte så stor påverkan på den framtida pensionen då många arbetsgivare kompenserar för den tiden. Det är när man går ned i tid under flera år man ska kolla upp hur mycket man ska kompensationsspara. </a:t>
            </a:r>
          </a:p>
          <a:p>
            <a:r>
              <a:rPr lang="sv-SE" sz="1200" dirty="0">
                <a:effectLst/>
                <a:latin typeface="+mn-lt"/>
                <a:ea typeface="Calibri" panose="020F0502020204030204" pitchFamily="34" charset="0"/>
                <a:cs typeface="Times New Roman" panose="02020603050405020304" pitchFamily="18" charset="0"/>
              </a:rPr>
              <a:t>Jag har räknat fram att om en  sjuksköterska arbetar deltid och går ner bara 25 procent i arbetstid under 8 år av arbetslivet minskar pensionen med ca 200 000 kronor.  </a:t>
            </a:r>
            <a:r>
              <a:rPr lang="sv-SE" sz="1200" dirty="0">
                <a:effectLst/>
                <a:latin typeface="+mn-lt"/>
                <a:cs typeface="Times New Roman" panose="02020603050405020304" pitchFamily="18" charset="0"/>
              </a:rPr>
              <a:t>För att kompensera själv för här bortfallet behöver man spara ca 1500kr/mån under 8 års tid. </a:t>
            </a:r>
          </a:p>
          <a:p>
            <a:endParaRPr lang="sv-SE"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ea typeface="Calibri" panose="020F0502020204030204" pitchFamily="34" charset="0"/>
              </a:rPr>
              <a:t>Självklart ska alla få gå ner i arbetstid om de vill, och vissa måste arbeta deltid för att få ihop livspusslet med barnen och familjen men ett mer informerat val kanske kan leda till att man börjar fundera och om möjligheten finns avvara en summa till sig själv per månad.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n-lt"/>
              <a:ea typeface="Calibri" panose="020F0502020204030204" pitchFamily="34" charset="0"/>
            </a:endParaRPr>
          </a:p>
          <a:p>
            <a:pPr>
              <a:lnSpc>
                <a:spcPct val="107000"/>
              </a:lnSpc>
              <a:spcAft>
                <a:spcPts val="800"/>
              </a:spcAft>
            </a:pPr>
            <a:r>
              <a:rPr lang="sv-SE" sz="1200" dirty="0">
                <a:effectLst/>
                <a:latin typeface="+mn-lt"/>
                <a:ea typeface="Calibri" panose="020F0502020204030204" pitchFamily="34" charset="0"/>
                <a:cs typeface="Calibri" panose="020F0502020204030204" pitchFamily="34" charset="0"/>
              </a:rPr>
              <a:t>Kom ihåg att </a:t>
            </a:r>
            <a:r>
              <a:rPr lang="sv-SE" sz="1200" dirty="0">
                <a:effectLst/>
                <a:latin typeface="+mn-lt"/>
                <a:ea typeface="Times New Roman" panose="02020603050405020304" pitchFamily="18" charset="0"/>
                <a:cs typeface="Calibri" panose="020F0502020204030204" pitchFamily="34" charset="0"/>
              </a:rPr>
              <a:t>Deltidsarbete påverkar inte enbart din inkomst i framtiden utan även ekonomin den dagen du blir arbetslös eller sjukskriven. Om du skulle bli arbetslös har du endast rätt till ersättning från a-kassan i samma omfattning som du jobbar och inte full ersättning. </a:t>
            </a:r>
            <a:endParaRPr lang="sv-SE"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v-SE" sz="1200" dirty="0">
                <a:effectLst/>
                <a:latin typeface="+mn-lt"/>
                <a:ea typeface="Calibri" panose="020F0502020204030204" pitchFamily="34" charset="0"/>
                <a:cs typeface="Calibri" panose="020F0502020204030204" pitchFamily="34" charset="0"/>
              </a:rPr>
              <a:t>Arbetar du deltid blir lönen lägre och därmed även din sjukpenning den dagen du blir sjukskriven, eftersom Sjukpenningen baseras på 80 procent av din lön. </a:t>
            </a:r>
            <a:r>
              <a:rPr lang="sv-SE" sz="1200" b="0" i="0" dirty="0">
                <a:effectLst/>
                <a:latin typeface="+mn-lt"/>
              </a:rPr>
              <a:t>Sen så minskar självklart sparutrymmet. </a:t>
            </a:r>
            <a:endParaRPr lang="sv-SE"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59110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ctr" latinLnBrk="0" hangingPunct="1">
              <a:lnSpc>
                <a:spcPct val="90000"/>
              </a:lnSpc>
              <a:spcBef>
                <a:spcPts val="0"/>
              </a:spcBef>
              <a:spcAft>
                <a:spcPts val="0"/>
              </a:spcAft>
              <a:buClrTx/>
              <a:buSzTx/>
              <a:buFont typeface="+mj-lt"/>
              <a:buNone/>
              <a:tabLst/>
              <a:defRPr/>
            </a:pPr>
            <a:r>
              <a:rPr lang="sv-SE" dirty="0">
                <a:effectLst/>
                <a:ea typeface="Calibri" panose="020F0502020204030204" pitchFamily="34" charset="0"/>
                <a:cs typeface="Calibri" panose="020F0502020204030204" pitchFamily="34" charset="0"/>
              </a:rPr>
              <a:t>84 procent av de svenska familjerna svarar i en undersökning att de sparar till barnen, medan bara 23 procent av familjerna sparar extra till den som är hemma med barnen mest.</a:t>
            </a:r>
            <a:endParaRPr lang="sv-SE" dirty="0">
              <a:effectLst/>
              <a:ea typeface="Calibri" panose="020F0502020204030204" pitchFamily="34" charset="0"/>
            </a:endParaRPr>
          </a:p>
          <a:p>
            <a:pPr marL="0" lvl="0" indent="0" fontAlgn="ctr">
              <a:lnSpc>
                <a:spcPct val="90000"/>
              </a:lnSpc>
              <a:buFont typeface="+mj-lt"/>
              <a:buNone/>
            </a:pPr>
            <a:endParaRPr lang="sv-SE" dirty="0">
              <a:effectLst/>
            </a:endParaRPr>
          </a:p>
          <a:p>
            <a:pPr marL="342900" lvl="0" indent="-342900" fontAlgn="ctr">
              <a:lnSpc>
                <a:spcPct val="90000"/>
              </a:lnSpc>
              <a:buFont typeface="+mj-lt"/>
              <a:buAutoNum type="arabicPeriod"/>
            </a:pPr>
            <a:endParaRPr lang="sv-SE" dirty="0">
              <a:effectLst/>
            </a:endParaRPr>
          </a:p>
          <a:p>
            <a:pPr marL="342900" lvl="0" indent="-342900" fontAlgn="ctr">
              <a:lnSpc>
                <a:spcPct val="90000"/>
              </a:lnSpc>
              <a:buFont typeface="+mj-lt"/>
              <a:buAutoNum type="arabicPeriod"/>
            </a:pPr>
            <a:r>
              <a:rPr lang="sv-SE" dirty="0">
                <a:effectLst/>
              </a:rPr>
              <a:t>Starta ett kompletterande månadssparande för den som tar lite större ansvar och göra det till enskild egendom, så att det inte inräknas i en eventuell skilsmässa. </a:t>
            </a:r>
          </a:p>
          <a:p>
            <a:pPr marL="342900" lvl="0" indent="-342900" fontAlgn="ctr">
              <a:lnSpc>
                <a:spcPct val="90000"/>
              </a:lnSpc>
              <a:buFont typeface="+mj-lt"/>
              <a:buAutoNum type="arabicPeriod"/>
            </a:pPr>
            <a:r>
              <a:rPr lang="sv-SE" dirty="0">
                <a:effectLst/>
              </a:rPr>
              <a:t>Om ni är gifta kan du ge bort premiepensionen, som är den mindre delen av den allmänna pensionen på 2,5 procent av inkomsten. Det är ett enkelt sätt att föra över pengar till sin maka utan att behöva sätta av pengar här och nu, vilket kan vara skönt för ett hushåll med tajt ekonomi, där man vill kom­pensera sin partner. Det går till exempel att ge bort premiepen­sionen under småbarnsåren. Man gör det hos pen­sionsmyndigheten.se. </a:t>
            </a:r>
          </a:p>
          <a:p>
            <a:pPr marL="342900" lvl="0" indent="-342900" fontAlgn="ctr">
              <a:lnSpc>
                <a:spcPct val="90000"/>
              </a:lnSpc>
              <a:spcAft>
                <a:spcPts val="800"/>
              </a:spcAft>
              <a:buFont typeface="+mj-lt"/>
              <a:buAutoNum type="arabicPeriod"/>
            </a:pPr>
            <a:r>
              <a:rPr lang="sv-SE" dirty="0">
                <a:effectLst/>
              </a:rPr>
              <a:t>Den som tjänar mest kan amortera mest på bostadslånen om man äger den gemensamt.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28836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189560830"/>
      </p:ext>
    </p:extLst>
  </p:cSld>
  <p:clrMapOvr>
    <a:masterClrMapping/>
  </p:clrMapOvr>
</p:notes>
</file>

<file path=ppt/slideLayouts/_rels/slideLayout1.xml.rels><?xml version="1.0" encoding="UTF-8" ?><Relationships xmlns="http://schemas.openxmlformats.org/package/2006/relationships"><Relationship Target="../media/image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5.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4.png" Type="http://schemas.openxmlformats.org/officeDocument/2006/relationships/image" Id="rId3"></Relationship><Relationship Target="../media/image6.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image4.png" Type="http://schemas.openxmlformats.org/officeDocument/2006/relationships/image" Id="rId3"></Relationship><Relationship Target="../media/image7.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media/image4.png" Type="http://schemas.openxmlformats.org/officeDocument/2006/relationships/image" Id="rId3"></Relationship><Relationship Target="../media/image8.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media/image4.png" Type="http://schemas.openxmlformats.org/officeDocument/2006/relationships/image" Id="rId3"></Relationship><Relationship Target="../media/image9.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media/image3.png" Type="http://schemas.openxmlformats.org/officeDocument/2006/relationships/image" Id="rId3"></Relationship><Relationship Target="../media/image10.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media/image3.png" Type="http://schemas.openxmlformats.org/officeDocument/2006/relationships/image" Id="rId3"></Relationship><Relationship Target="../media/image11.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4.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5.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  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  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  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  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  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  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  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  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theme/theme1.xml" Type="http://schemas.openxmlformats.org/officeDocument/2006/relationships/theme" Id="rId1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17.xml" Type="http://schemas.openxmlformats.org/officeDocument/2006/relationships/slideLayout"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
        <p:nvSpPr>
          <p:cNvPr id="4" name="MSIPCMContentMarking" descr="{&quot;HashCode&quot;:-1153307930,&quot;Placement&quot;:&quot;Footer&quot;,&quot;Top&quot;:522.0343,&quot;Left&quot;:435.1878,&quot;SlideWidth&quot;:960,&quot;SlideHeight&quot;:540}">
            <a:extLst>
              <a:ext uri="{FF2B5EF4-FFF2-40B4-BE49-F238E27FC236}">
                <a16:creationId xmlns:a16="http://schemas.microsoft.com/office/drawing/2014/main" id="{A515A701-B5B4-F27E-D383-294000604A95}"/>
              </a:ext>
            </a:extLst>
          </p:cNvPr>
          <p:cNvSpPr txBox="1"/>
          <p:nvPr userDrawn="1"/>
        </p:nvSpPr>
        <p:spPr>
          <a:xfrm>
            <a:off x="5526885" y="6629836"/>
            <a:ext cx="1138231" cy="228163"/>
          </a:xfrm>
          <a:prstGeom prst="rect">
            <a:avLst/>
          </a:prstGeom>
          <a:noFill/>
        </p:spPr>
        <p:txBody>
          <a:bodyPr vert="horz" wrap="square" lIns="0" tIns="0" rIns="0" bIns="0" rtlCol="0" anchor="ctr" anchorCtr="1">
            <a:spAutoFit/>
          </a:bodyPr>
          <a:lstStyle/>
          <a:p>
            <a:pPr algn="ctr">
              <a:spcBef>
                <a:spcPts val="0"/>
              </a:spcBef>
              <a:spcAft>
                <a:spcPts val="0"/>
              </a:spcAft>
            </a:pPr>
            <a:r>
              <a:rPr lang="sv-SE" sz="800">
                <a:solidFill>
                  <a:srgbClr val="000000"/>
                </a:solidFill>
                <a:latin typeface="Calibri" panose="020F0502020204030204" pitchFamily="34" charset="0"/>
              </a:rPr>
              <a:t>Informationsklass: K1</a:t>
            </a:r>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7.jpeg" Type="http://schemas.openxmlformats.org/officeDocument/2006/relationships/image" Id="rId3"></Relationship><Relationship Target="../notesSlides/notesSlide8.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1.xml.rels><?xml version="1.0" encoding="UTF-8" ?><Relationships xmlns="http://schemas.openxmlformats.org/package/2006/relationships"><Relationship Target="../notesSlides/notesSlide9.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notesSlides/notesSlide10.xml" Type="http://schemas.openxmlformats.org/officeDocument/2006/relationships/notesSlide" Id="rId2"></Relationship><Relationship Target="../slideLayouts/slideLayout12.xml" Type="http://schemas.openxmlformats.org/officeDocument/2006/relationships/slideLayout" Id="rId1"></Relationship></Relationships>
</file>

<file path=ppt/slides/_rels/slide13.xml.rels><?xml version="1.0" encoding="UTF-8" ?><Relationships xmlns="http://schemas.openxmlformats.org/package/2006/relationships"><Relationship Target="../notesSlides/notesSlide1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8.jpeg" Type="http://schemas.openxmlformats.org/officeDocument/2006/relationships/image" Id="rId3"></Relationship><Relationship Target="../notesSlides/notesSlide12.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5.xml.rels><?xml version="1.0" encoding="UTF-8" ?><Relationships xmlns="http://schemas.openxmlformats.org/package/2006/relationships"><Relationship Target="../notesSlides/notesSlide13.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6.xml.rels><?xml version="1.0" encoding="UTF-8" ?><Relationships xmlns="http://schemas.openxmlformats.org/package/2006/relationships"><Relationship Target="../notesSlides/notesSlide14.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19.png" Type="http://schemas.openxmlformats.org/officeDocument/2006/relationships/image" Id="rId3"></Relationship><Relationship Target="../notesSlides/notesSlide15.xml" Type="http://schemas.openxmlformats.org/officeDocument/2006/relationships/notesSlide" Id="rId2"></Relationship><Relationship Target="../slideLayouts/slideLayout7.xml" Type="http://schemas.openxmlformats.org/officeDocument/2006/relationships/slideLayout" Id="rId1"></Relationship><Relationship Target="../media/image21.png" Type="http://schemas.openxmlformats.org/officeDocument/2006/relationships/image" Id="rId5"></Relationship><Relationship Target="../media/image20.png" Type="http://schemas.openxmlformats.org/officeDocument/2006/relationships/image" Id="rId4"></Relationship></Relationships>
</file>

<file path=ppt/slides/_rels/slide18.xml.rels><?xml version="1.0" encoding="UTF-8" ?><Relationships xmlns="http://schemas.openxmlformats.org/package/2006/relationships"><Relationship Target="../media/image22.jpeg" Type="http://schemas.openxmlformats.org/officeDocument/2006/relationships/image" Id="rId3"></Relationship><Relationship Target="../notesSlides/notesSlide16.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23.png" Type="http://schemas.openxmlformats.org/officeDocument/2006/relationships/image" Id="rId3"></Relationship><Relationship Target="../notesSlides/notesSlide17.xml" Type="http://schemas.openxmlformats.org/officeDocument/2006/relationships/notesSlide" Id="rId2"></Relationship><Relationship Target="../slideLayouts/slideLayout9.xml" Type="http://schemas.openxmlformats.org/officeDocument/2006/relationships/slideLayout" Id="rId1"></Relationship><Relationship Target="../media/hdphoto1.wdp" Type="http://schemas.microsoft.com/office/2007/relationships/hdphoto" Id="rId4"></Relationship></Relationships>
</file>

<file path=ppt/slides/_rels/slide2.xml.rels><?xml version="1.0" encoding="UTF-8" ?><Relationships xmlns="http://schemas.openxmlformats.org/package/2006/relationships"><Relationship Target="../media/image12.jpeg" Type="http://schemas.openxmlformats.org/officeDocument/2006/relationships/image" Id="rId3"></Relationship><Relationship Target="../notesSlides/notesSlide2.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20.xml.rels><?xml version="1.0" encoding="UTF-8" ?><Relationships xmlns="http://schemas.openxmlformats.org/package/2006/relationships"><Relationship Target="../notesSlides/notesSlide18.xml" Type="http://schemas.openxmlformats.org/officeDocument/2006/relationships/notesSlide" Id="rId2"></Relationship><Relationship Target="../slideLayouts/slideLayout16.xml" Type="http://schemas.openxmlformats.org/officeDocument/2006/relationships/slideLayout" Id="rId1"></Relationship></Relationships>
</file>

<file path=ppt/slides/_rels/slide3.xml.rels><?xml version="1.0" encoding="UTF-8" ?><Relationships xmlns="http://schemas.openxmlformats.org/package/2006/relationships"><Relationship Target="../media/image13.jpeg" Type="http://schemas.openxmlformats.org/officeDocument/2006/relationships/image" Id="rId3"></Relationship><Relationship Target="../notesSlides/notesSlide3.xml" Type="http://schemas.openxmlformats.org/officeDocument/2006/relationships/notesSlide" Id="rId2"></Relationship><Relationship Target="../slideLayouts/slideLayout15.xml" Type="http://schemas.openxmlformats.org/officeDocument/2006/relationships/slideLayout" Id="rId1"></Relationship></Relationships>
</file>

<file path=ppt/slides/_rels/slide4.xml.rels><?xml version="1.0" encoding="UTF-8" ?><Relationships xmlns="http://schemas.openxmlformats.org/package/2006/relationships"><Relationship Target="../charts/chart1.xml" Type="http://schemas.openxmlformats.org/officeDocument/2006/relationships/chart" Id="rId2"></Relationship><Relationship Target="../slideLayouts/slideLayout3.xml" Type="http://schemas.openxmlformats.org/officeDocument/2006/relationships/slideLayout" Id="rId1"></Relationship></Relationships>
</file>

<file path=ppt/slides/_rels/slide5.xml.rels><?xml version="1.0" encoding="UTF-8" ?><Relationships xmlns="http://schemas.openxmlformats.org/package/2006/relationships"><Relationship Target="../charts/chart2.xml" Type="http://schemas.openxmlformats.org/officeDocument/2006/relationships/chart" Id="rId2"></Relationship><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7.xml.rels><?xml version="1.0" encoding="UTF-8" ?><Relationships xmlns="http://schemas.openxmlformats.org/package/2006/relationships"><Relationship Target="../media/image14.jpeg" Type="http://schemas.openxmlformats.org/officeDocument/2006/relationships/image" Id="rId3"></Relationship><Relationship Target="../notesSlides/notesSlide5.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8.xml.rels><?xml version="1.0" encoding="UTF-8" ?><Relationships xmlns="http://schemas.openxmlformats.org/package/2006/relationships"><Relationship Target="../media/image15.png" Type="http://schemas.openxmlformats.org/officeDocument/2006/relationships/image" Id="rId3"></Relationship><Relationship Target="../notesSlides/notesSlide6.xml" Type="http://schemas.openxmlformats.org/officeDocument/2006/relationships/notesSlide" Id="rId2"></Relationship><Relationship Target="../slideLayouts/slideLayout6.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6.png" Type="http://schemas.openxmlformats.org/officeDocument/2006/relationships/image" Id="rId3"></Relationship><Relationship Target="../notesSlides/notesSlide7.xml" Type="http://schemas.openxmlformats.org/officeDocument/2006/relationships/notesSlide" Id="rId2"></Relationship><Relationship Target="../slideLayouts/slideLayout6.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103856"/>
            <a:ext cx="10712227" cy="1086443"/>
          </a:xfrm>
        </p:spPr>
        <p:txBody>
          <a:bodyPr/>
          <a:lstStyle/>
          <a:p>
            <a:r>
              <a:rPr lang="sv-SE" dirty="0"/>
              <a:t>JÄMSTÄLLDHET BÖRJAR I PLÅNBOKEN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782680"/>
            <a:ext cx="3816477" cy="487316"/>
          </a:xfrm>
        </p:spPr>
        <p:txBody>
          <a:bodyPr>
            <a:noAutofit/>
          </a:bodyPr>
          <a:lstStyle/>
          <a:p>
            <a:r>
              <a:rPr lang="sv-SE" dirty="0"/>
              <a:t>Länsförsäkringar</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2800" dirty="0"/>
              <a:t>HUR KAN MAN KOMPENSERA DEN PERSONEN SOM FÖRLORAR MEST?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629662"/>
            <a:ext cx="5118100" cy="4351338"/>
          </a:xfrm>
        </p:spPr>
        <p:txBody>
          <a:bodyPr>
            <a:normAutofit/>
          </a:bodyPr>
          <a:lstStyle/>
          <a:p>
            <a:r>
              <a:rPr lang="sv-SE" dirty="0"/>
              <a:t>Starta ett kompletterande månadssparande för den som tar lite större ansvar och göra det till enskild egendom, så att det inte inräknas i en eventuell skilsmässa. </a:t>
            </a:r>
          </a:p>
          <a:p>
            <a:r>
              <a:rPr lang="sv-SE" dirty="0"/>
              <a:t>Om ni är gifta kan du ge bort premiepensionen, som är den mindre delen av den allmänna pensionen på 2,5 procent av inkomsten. </a:t>
            </a:r>
          </a:p>
          <a:p>
            <a:r>
              <a:rPr lang="sv-SE" dirty="0"/>
              <a:t>Den som tjänar mest kan amortera mest på bostadslånen om man äger den gemensamt.</a:t>
            </a:r>
          </a:p>
          <a:p>
            <a:r>
              <a:rPr lang="sv-SE" dirty="0"/>
              <a:t>Ta hjälp om du tycker ekonomi är svårt.</a:t>
            </a:r>
            <a:endParaRPr lang="sv-SE" sz="1800" dirty="0"/>
          </a:p>
          <a:p>
            <a:endParaRPr lang="sv-SE" sz="1600" dirty="0">
              <a:effectLst/>
            </a:endParaRPr>
          </a:p>
          <a:p>
            <a:endParaRPr lang="sv-SE" sz="1800" dirty="0">
              <a:solidFill>
                <a:srgbClr val="00B050"/>
              </a:solidFill>
              <a:latin typeface="Calibri" panose="020F0502020204030204" pitchFamily="34" charset="0"/>
            </a:endParaRPr>
          </a:p>
          <a:p>
            <a:endParaRPr lang="sv-SE" sz="1800" dirty="0">
              <a:solidFill>
                <a:srgbClr val="00B050"/>
              </a:solidFill>
              <a:latin typeface="Calibri" panose="020F050202020403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3E170C8B-2972-400A-B60E-B8FB85632054}"/>
              </a:ext>
            </a:extLst>
          </p:cNvPr>
          <p:cNvSpPr txBox="1"/>
          <p:nvPr/>
        </p:nvSpPr>
        <p:spPr>
          <a:xfrm>
            <a:off x="11063483" y="6510853"/>
            <a:ext cx="637786" cy="207405"/>
          </a:xfrm>
          <a:prstGeom prst="rect">
            <a:avLst/>
          </a:prstGeom>
          <a:noFill/>
        </p:spPr>
        <p:txBody>
          <a:bodyPr wrap="square" lIns="0" tIns="0" rIns="0" bIns="0" rtlCol="0">
            <a:noAutofit/>
          </a:bodyPr>
          <a:lstStyle/>
          <a:p>
            <a:r>
              <a:rPr lang="sv-SE" sz="1100" i="1" dirty="0">
                <a:solidFill>
                  <a:srgbClr val="000000"/>
                </a:solidFill>
              </a:rPr>
              <a:t>Källa: SCB</a:t>
            </a:r>
          </a:p>
        </p:txBody>
      </p:sp>
      <p:sp>
        <p:nvSpPr>
          <p:cNvPr id="5" name="Rektangel 4">
            <a:extLst>
              <a:ext uri="{FF2B5EF4-FFF2-40B4-BE49-F238E27FC236}">
                <a16:creationId xmlns:a16="http://schemas.microsoft.com/office/drawing/2014/main" id="{206FF181-053F-F1E1-0CBF-21A03470BD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bild 9" descr="En bild som visar person, handled, Lem, finger  Automatiskt genererad beskrivning">
            <a:extLst>
              <a:ext uri="{FF2B5EF4-FFF2-40B4-BE49-F238E27FC236}">
                <a16:creationId xmlns:a16="http://schemas.microsoft.com/office/drawing/2014/main" id="{9225E764-1A38-AEAF-F1F3-37133D3232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2982" r="22982"/>
          <a:stretch>
            <a:fillRect/>
          </a:stretch>
        </p:blipFill>
        <p:spPr/>
      </p:pic>
    </p:spTree>
    <p:extLst>
      <p:ext uri="{BB962C8B-B14F-4D97-AF65-F5344CB8AC3E}">
        <p14:creationId xmlns:p14="http://schemas.microsoft.com/office/powerpoint/2010/main" val="187313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2800" dirty="0">
                <a:latin typeface="Calibri" panose="020F0502020204030204" pitchFamily="34" charset="0"/>
                <a:ea typeface="Arial" charset="0"/>
                <a:cs typeface="Calibri" panose="020F0502020204030204" pitchFamily="34" charset="0"/>
              </a:rPr>
              <a:t>HUR FÅR VI MER JÄMSTÄLLDA LIVSINKOMSTER?</a:t>
            </a: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9" name="Platshållare för innehåll 2">
            <a:extLst>
              <a:ext uri="{FF2B5EF4-FFF2-40B4-BE49-F238E27FC236}">
                <a16:creationId xmlns:a16="http://schemas.microsoft.com/office/drawing/2014/main" id="{34D70449-0862-47F7-A329-5D2F320DC2EA}"/>
              </a:ext>
            </a:extLst>
          </p:cNvPr>
          <p:cNvSpPr txBox="1">
            <a:spLocks/>
          </p:cNvSpPr>
          <p:nvPr/>
        </p:nvSpPr>
        <p:spPr>
          <a:xfrm>
            <a:off x="741138" y="1498240"/>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latin typeface="Calibri" panose="020F0502020204030204" pitchFamily="34" charset="0"/>
              </a:rPr>
              <a:t>Lösning är komplex men några saker är viktiga:</a:t>
            </a:r>
            <a:br>
              <a:rPr lang="sv-SE" sz="2000" dirty="0">
                <a:latin typeface="Calibri" panose="020F0502020204030204" pitchFamily="34" charset="0"/>
              </a:rPr>
            </a:br>
            <a:endParaRPr lang="sv-SE" sz="2000" dirty="0">
              <a:latin typeface="Calibri" panose="020F0502020204030204" pitchFamily="34" charset="0"/>
            </a:endParaRPr>
          </a:p>
          <a:p>
            <a:r>
              <a:rPr lang="sv-SE" sz="2000" dirty="0">
                <a:latin typeface="Calibri" panose="020F0502020204030204" pitchFamily="34" charset="0"/>
                <a:ea typeface="Arial" charset="0"/>
                <a:cs typeface="Calibri" panose="020F0502020204030204" pitchFamily="34" charset="0"/>
              </a:rPr>
              <a:t>Normer påverkar våra livsinkomster</a:t>
            </a:r>
            <a:endParaRPr lang="sv-SE" sz="2000" dirty="0">
              <a:latin typeface="Calibri" panose="020F0502020204030204" pitchFamily="34" charset="0"/>
            </a:endParaRPr>
          </a:p>
          <a:p>
            <a:r>
              <a:rPr lang="sv-SE" sz="2000" dirty="0">
                <a:latin typeface="Calibri" panose="020F0502020204030204" pitchFamily="34" charset="0"/>
              </a:rPr>
              <a:t>Konsekvenserna av olika livsval måste tydliggöras:</a:t>
            </a:r>
          </a:p>
          <a:p>
            <a:pPr>
              <a:buFontTx/>
              <a:buChar char="-"/>
            </a:pPr>
            <a:r>
              <a:rPr lang="sv-SE" sz="2000" dirty="0">
                <a:latin typeface="Calibri" panose="020F0502020204030204" pitchFamily="34" charset="0"/>
              </a:rPr>
              <a:t>Val av utbildning och yrke.</a:t>
            </a:r>
          </a:p>
          <a:p>
            <a:pPr>
              <a:buFontTx/>
              <a:buChar char="-"/>
            </a:pPr>
            <a:r>
              <a:rPr lang="sv-SE" sz="2000" dirty="0">
                <a:latin typeface="Calibri" panose="020F0502020204030204" pitchFamily="34" charset="0"/>
              </a:rPr>
              <a:t>Privatekonomisk kunskap måste prioriteras redan i skolan.</a:t>
            </a:r>
          </a:p>
          <a:p>
            <a:pPr>
              <a:buFontTx/>
              <a:buChar char="-"/>
            </a:pPr>
            <a:r>
              <a:rPr lang="sv-SE" sz="2000" dirty="0">
                <a:latin typeface="Calibri" panose="020F0502020204030204" pitchFamily="34" charset="0"/>
              </a:rPr>
              <a:t>Arbetsgivare bör åläggas att informera om de ekonomiska konsekvenserna av deltidsarbete.</a:t>
            </a:r>
          </a:p>
        </p:txBody>
      </p:sp>
      <p:sp>
        <p:nvSpPr>
          <p:cNvPr id="10" name="Platshållare för innehåll 6">
            <a:extLst>
              <a:ext uri="{FF2B5EF4-FFF2-40B4-BE49-F238E27FC236}">
                <a16:creationId xmlns:a16="http://schemas.microsoft.com/office/drawing/2014/main" id="{951F67E9-C583-4D15-A069-E0924ACA2370}"/>
              </a:ext>
            </a:extLst>
          </p:cNvPr>
          <p:cNvSpPr>
            <a:spLocks noGrp="1"/>
          </p:cNvSpPr>
          <p:nvPr>
            <p:ph idx="10"/>
          </p:nvPr>
        </p:nvSpPr>
        <p:spPr>
          <a:xfrm>
            <a:off x="6108700" y="1498906"/>
            <a:ext cx="5118100" cy="4351337"/>
          </a:xfrm>
        </p:spPr>
        <p:txBody>
          <a:bodyPr/>
          <a:lstStyle/>
          <a:p>
            <a:r>
              <a:rPr lang="sv-SE" sz="2000" dirty="0">
                <a:latin typeface="Calibri" panose="020F0502020204030204" pitchFamily="34" charset="0"/>
              </a:rPr>
              <a:t>Alla måste veta att en jämställd fördelning av hushållssysslor och föräldraledighet lägger grunden för kvinnors framtida inkomstutveckling och därmed en mer jämställd pension. </a:t>
            </a:r>
          </a:p>
          <a:p>
            <a:r>
              <a:rPr lang="sv-SE" sz="2000" dirty="0">
                <a:latin typeface="Calibri" panose="020F0502020204030204" pitchFamily="34" charset="0"/>
              </a:rPr>
              <a:t>En jämställd inkomst ökar möjligheterna för att bygga ett frihetskapital som i sin tur ökar handlingsutrymmet i livet. </a:t>
            </a:r>
          </a:p>
        </p:txBody>
      </p:sp>
      <p:sp>
        <p:nvSpPr>
          <p:cNvPr id="3" name="Rektangel 2">
            <a:extLst>
              <a:ext uri="{FF2B5EF4-FFF2-40B4-BE49-F238E27FC236}">
                <a16:creationId xmlns:a16="http://schemas.microsoft.com/office/drawing/2014/main" id="{C0725F43-19C1-FE40-6EEE-D4E9A097B4FC}"/>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466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9DCB2-3E0C-C1B3-5D78-FF14DE5E7AF9}"/>
              </a:ext>
            </a:extLst>
          </p:cNvPr>
          <p:cNvSpPr>
            <a:spLocks noGrp="1"/>
          </p:cNvSpPr>
          <p:nvPr>
            <p:ph type="title"/>
          </p:nvPr>
        </p:nvSpPr>
        <p:spPr>
          <a:xfrm>
            <a:off x="419714" y="2459381"/>
            <a:ext cx="11165535" cy="1939238"/>
          </a:xfrm>
        </p:spPr>
        <p:txBody>
          <a:bodyPr/>
          <a:lstStyle/>
          <a:p>
            <a:r>
              <a:rPr lang="sv-SE" sz="4400" b="1" dirty="0"/>
              <a:t>I väntan på ett jämställd samhälle </a:t>
            </a:r>
            <a:br>
              <a:rPr lang="sv-SE" sz="4400" b="1" dirty="0"/>
            </a:br>
            <a:r>
              <a:rPr lang="sv-SE" sz="4400" b="1" dirty="0"/>
              <a:t>så kan du </a:t>
            </a:r>
            <a:r>
              <a:rPr lang="sv-SE" sz="4400" b="1" dirty="0">
                <a:effectLst/>
                <a:ea typeface="Calibri" panose="020F0502020204030204" pitchFamily="34" charset="0"/>
              </a:rPr>
              <a:t>fokusera på det </a:t>
            </a:r>
            <a:br>
              <a:rPr lang="sv-SE" sz="4400" b="1" dirty="0">
                <a:effectLst/>
                <a:ea typeface="Calibri" panose="020F0502020204030204" pitchFamily="34" charset="0"/>
              </a:rPr>
            </a:br>
            <a:r>
              <a:rPr lang="sv-SE" sz="4400" b="1" dirty="0">
                <a:effectLst/>
                <a:ea typeface="Calibri" panose="020F0502020204030204" pitchFamily="34" charset="0"/>
              </a:rPr>
              <a:t>du själv kan påverka.</a:t>
            </a:r>
            <a:endParaRPr lang="sv-SE" sz="4400" b="1" dirty="0"/>
          </a:p>
        </p:txBody>
      </p:sp>
    </p:spTree>
    <p:extLst>
      <p:ext uri="{BB962C8B-B14F-4D97-AF65-F5344CB8AC3E}">
        <p14:creationId xmlns:p14="http://schemas.microsoft.com/office/powerpoint/2010/main" val="235913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VÅGA PRATA PENGAR!</a:t>
            </a:r>
          </a:p>
        </p:txBody>
      </p:sp>
      <p:sp>
        <p:nvSpPr>
          <p:cNvPr id="10" name="Platshållare för innehåll 9">
            <a:extLst>
              <a:ext uri="{FF2B5EF4-FFF2-40B4-BE49-F238E27FC236}">
                <a16:creationId xmlns:a16="http://schemas.microsoft.com/office/drawing/2014/main" id="{274D35AB-24A6-7D7B-3CA4-2F06632FF09A}"/>
              </a:ext>
            </a:extLst>
          </p:cNvPr>
          <p:cNvSpPr>
            <a:spLocks noGrp="1"/>
          </p:cNvSpPr>
          <p:nvPr>
            <p:ph idx="1"/>
          </p:nvPr>
        </p:nvSpPr>
        <p:spPr>
          <a:xfrm>
            <a:off x="593585" y="1396890"/>
            <a:ext cx="6832825" cy="4351338"/>
          </a:xfrm>
        </p:spPr>
        <p:txBody>
          <a:bodyPr/>
          <a:lstStyle/>
          <a:p>
            <a:pPr marL="0" indent="0">
              <a:lnSpc>
                <a:spcPct val="100000"/>
              </a:lnSpc>
              <a:spcAft>
                <a:spcPts val="600"/>
              </a:spcAft>
              <a:buNone/>
            </a:pPr>
            <a:r>
              <a:rPr lang="sv-SE" b="1" dirty="0">
                <a:effectLst/>
                <a:ea typeface="Cambria" panose="02040503050406030204" pitchFamily="18" charset="0"/>
                <a:cs typeface="Arial" panose="020B0604020202020204" pitchFamily="34" charset="0"/>
              </a:rPr>
              <a:t>Mina bästa tips att göra i kärlekens namn:</a:t>
            </a:r>
            <a:endParaRPr lang="sv-SE" b="1" dirty="0">
              <a:effectLst/>
              <a:ea typeface="Times New Roman" panose="02020603050405020304" pitchFamily="18" charset="0"/>
              <a:cs typeface="Arial" panose="020B0604020202020204" pitchFamily="34" charset="0"/>
            </a:endParaRPr>
          </a:p>
          <a:p>
            <a:pPr marL="342900" lvl="0" indent="-342900">
              <a:lnSpc>
                <a:spcPct val="100000"/>
              </a:lnSpc>
              <a:spcAft>
                <a:spcPts val="600"/>
              </a:spcAft>
              <a:buFont typeface="Arial" panose="020B0604020202020204" pitchFamily="34" charset="0"/>
              <a:buChar char="•"/>
              <a:tabLst>
                <a:tab pos="457200" algn="l"/>
              </a:tabLst>
            </a:pPr>
            <a:r>
              <a:rPr lang="sv-SE" dirty="0">
                <a:effectLst/>
                <a:ea typeface="Times New Roman" panose="02020603050405020304" pitchFamily="18" charset="0"/>
                <a:cs typeface="Times New Roman" panose="02020603050405020304" pitchFamily="18" charset="0"/>
              </a:rPr>
              <a:t>Våga ta snacket om pengar med varandra.</a:t>
            </a:r>
          </a:p>
          <a:p>
            <a:pPr marL="342900" lvl="0" indent="-342900">
              <a:lnSpc>
                <a:spcPct val="100000"/>
              </a:lnSpc>
              <a:spcAft>
                <a:spcPts val="600"/>
              </a:spcAft>
              <a:buFont typeface="Arial" panose="020B0604020202020204" pitchFamily="34" charset="0"/>
              <a:buChar char="•"/>
              <a:tabLst>
                <a:tab pos="457200" algn="l"/>
              </a:tabLst>
            </a:pPr>
            <a:r>
              <a:rPr lang="sv-SE" dirty="0">
                <a:effectLst/>
                <a:ea typeface="Times New Roman" panose="02020603050405020304" pitchFamily="18" charset="0"/>
                <a:cs typeface="Times New Roman" panose="02020603050405020304" pitchFamily="18" charset="0"/>
              </a:rPr>
              <a:t>Ta hand om din framtida jag.</a:t>
            </a:r>
          </a:p>
          <a:p>
            <a:pPr marL="342900" lvl="0" indent="-342900">
              <a:lnSpc>
                <a:spcPct val="100000"/>
              </a:lnSpc>
              <a:spcAft>
                <a:spcPts val="600"/>
              </a:spcAft>
              <a:buFont typeface="Arial" panose="020B0604020202020204" pitchFamily="34" charset="0"/>
              <a:buChar char="•"/>
              <a:tabLst>
                <a:tab pos="457200" algn="l"/>
              </a:tabLst>
            </a:pPr>
            <a:r>
              <a:rPr lang="en-US" dirty="0">
                <a:effectLst/>
                <a:ea typeface="Times New Roman" panose="02020603050405020304" pitchFamily="18" charset="0"/>
                <a:cs typeface="Times New Roman" panose="02020603050405020304" pitchFamily="18" charset="0"/>
              </a:rPr>
              <a:t>Sätt </a:t>
            </a:r>
            <a:r>
              <a:rPr lang="en-US" dirty="0" err="1">
                <a:effectLst/>
                <a:ea typeface="Times New Roman" panose="02020603050405020304" pitchFamily="18" charset="0"/>
                <a:cs typeface="Times New Roman" panose="02020603050405020304" pitchFamily="18" charset="0"/>
              </a:rPr>
              <a:t>upp</a:t>
            </a:r>
            <a:r>
              <a:rPr lang="en-US" dirty="0">
                <a:effectLst/>
                <a:ea typeface="Times New Roman" panose="02020603050405020304" pitchFamily="18" charset="0"/>
                <a:cs typeface="Times New Roman" panose="02020603050405020304" pitchFamily="18" charset="0"/>
              </a:rPr>
              <a:t> gemensamma sparmål.</a:t>
            </a:r>
            <a:endParaRPr lang="sv-SE" dirty="0">
              <a:effectLst/>
              <a:ea typeface="Times New Roman" panose="02020603050405020304" pitchFamily="18" charset="0"/>
              <a:cs typeface="Times New Roman" panose="02020603050405020304" pitchFamily="18" charset="0"/>
            </a:endParaRPr>
          </a:p>
          <a:p>
            <a:pPr marL="342900" lvl="0" indent="-342900">
              <a:lnSpc>
                <a:spcPct val="100000"/>
              </a:lnSpc>
              <a:spcAft>
                <a:spcPts val="600"/>
              </a:spcAft>
              <a:buFont typeface="Arial" panose="020B0604020202020204" pitchFamily="34" charset="0"/>
              <a:buChar char="•"/>
              <a:tabLst>
                <a:tab pos="457200" algn="l"/>
              </a:tabLst>
            </a:pPr>
            <a:r>
              <a:rPr lang="sv-SE" dirty="0">
                <a:effectLst/>
                <a:ea typeface="Times New Roman" panose="02020603050405020304" pitchFamily="18" charset="0"/>
                <a:cs typeface="Times New Roman" panose="02020603050405020304" pitchFamily="18" charset="0"/>
              </a:rPr>
              <a:t>Hoppas på det bästa, men planera för det värsta.</a:t>
            </a:r>
          </a:p>
          <a:p>
            <a:endParaRPr lang="sv-SE" dirty="0"/>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9ABA980F-B5EA-457F-9793-DAE57ACC9E8B}"/>
              </a:ext>
            </a:extLst>
          </p:cNvPr>
          <p:cNvSpPr txBox="1">
            <a:spLocks/>
          </p:cNvSpPr>
          <p:nvPr/>
        </p:nvSpPr>
        <p:spPr>
          <a:xfrm>
            <a:off x="643383" y="1282817"/>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endParaRPr lang="sv-SE" dirty="0">
              <a:ea typeface="Arial" charset="0"/>
              <a:cs typeface="Arial" charset="0"/>
            </a:endParaRPr>
          </a:p>
        </p:txBody>
      </p:sp>
      <p:sp>
        <p:nvSpPr>
          <p:cNvPr id="3" name="Rektangel 2">
            <a:extLst>
              <a:ext uri="{FF2B5EF4-FFF2-40B4-BE49-F238E27FC236}">
                <a16:creationId xmlns:a16="http://schemas.microsoft.com/office/drawing/2014/main" id="{F24FA6B9-DD4F-E77A-BB59-967F41503067}"/>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3099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VAD SKA VI PRATA OM DÅ?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76697"/>
            <a:ext cx="5118100" cy="4351338"/>
          </a:xfrm>
        </p:spPr>
        <p:txBody>
          <a:bodyPr>
            <a:normAutofit/>
          </a:bodyPr>
          <a:lstStyle/>
          <a:p>
            <a:r>
              <a:rPr lang="sv-SE" dirty="0"/>
              <a:t>Vad händer om jag blir arbetslös?</a:t>
            </a:r>
          </a:p>
          <a:p>
            <a:r>
              <a:rPr lang="sv-SE" dirty="0"/>
              <a:t>Vad händer om jag blir långtidssjukskriven?</a:t>
            </a:r>
          </a:p>
          <a:p>
            <a:r>
              <a:rPr lang="sv-SE" dirty="0"/>
              <a:t>Vad händer vid dödsfall?</a:t>
            </a:r>
          </a:p>
          <a:p>
            <a:r>
              <a:rPr lang="sv-SE" dirty="0"/>
              <a:t>Vad händer om man lever länge, drömmar och mål som pensionär?</a:t>
            </a:r>
          </a:p>
          <a:p>
            <a:r>
              <a:rPr lang="sv-SE" dirty="0"/>
              <a:t>Vad händer om vi separerar?</a:t>
            </a:r>
          </a:p>
          <a:p>
            <a:endParaRPr lang="sv-SE" dirty="0"/>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11" name="Rektangel 10">
            <a:extLst>
              <a:ext uri="{FF2B5EF4-FFF2-40B4-BE49-F238E27FC236}">
                <a16:creationId xmlns:a16="http://schemas.microsoft.com/office/drawing/2014/main" id="{8F8D7604-FA00-AA00-F912-BF9D5DD9FD69}"/>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latshållare för bild 7" descr="En bild som visar mark, person  Automatiskt genererad beskrivning">
            <a:extLst>
              <a:ext uri="{FF2B5EF4-FFF2-40B4-BE49-F238E27FC236}">
                <a16:creationId xmlns:a16="http://schemas.microsoft.com/office/drawing/2014/main" id="{33177B77-2E6C-C2A7-FE31-214000F8CE7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14167" r="31798"/>
          <a:stretch/>
        </p:blipFill>
        <p:spPr>
          <a:xfrm>
            <a:off x="6445250" y="620196"/>
            <a:ext cx="5075025" cy="5283200"/>
          </a:xfrm>
        </p:spPr>
      </p:pic>
    </p:spTree>
    <p:extLst>
      <p:ext uri="{BB962C8B-B14F-4D97-AF65-F5344CB8AC3E}">
        <p14:creationId xmlns:p14="http://schemas.microsoft.com/office/powerpoint/2010/main" val="271204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ÅNGEST ELLER STOLTHET ÖVER SPARANDET?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1438" y="2146521"/>
          <a:ext cx="8004174" cy="180340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Ångest och stress</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42 %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34 %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Stolthet och nöjdhet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65 %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Stress över att inte ha kontroll på ekonomin</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19 %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F6198E86-686F-423B-9EBD-616AB765C588}"/>
              </a:ext>
            </a:extLst>
          </p:cNvPr>
          <p:cNvSpPr txBox="1">
            <a:spLocks/>
          </p:cNvSpPr>
          <p:nvPr/>
        </p:nvSpPr>
        <p:spPr>
          <a:xfrm>
            <a:off x="601438" y="1483740"/>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Vad känner du när du tänker på ditt befintliga sparande?</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580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ÄR EGENTLIGEN EN TRYGG PRIVATEKONOMI?</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3A50BAC9-72BC-7614-5C2E-2D5D1A9514E9}"/>
              </a:ext>
            </a:extLst>
          </p:cNvPr>
          <p:cNvGrpSpPr/>
          <p:nvPr/>
        </p:nvGrpSpPr>
        <p:grpSpPr>
          <a:xfrm>
            <a:off x="646352" y="1561929"/>
            <a:ext cx="10795461" cy="3443664"/>
            <a:chOff x="644237" y="1333329"/>
            <a:chExt cx="10795461" cy="3443664"/>
          </a:xfrm>
        </p:grpSpPr>
        <p:sp>
          <p:nvSpPr>
            <p:cNvPr id="6" name="textruta 5">
              <a:extLst>
                <a:ext uri="{FF2B5EF4-FFF2-40B4-BE49-F238E27FC236}">
                  <a16:creationId xmlns:a16="http://schemas.microsoft.com/office/drawing/2014/main" id="{BB145084-B3EA-7475-A17E-ABB5FD4E0B7E}"/>
                </a:ext>
              </a:extLst>
            </p:cNvPr>
            <p:cNvSpPr txBox="1"/>
            <p:nvPr/>
          </p:nvSpPr>
          <p:spPr>
            <a:xfrm>
              <a:off x="761868" y="2735402"/>
              <a:ext cx="1764173" cy="333307"/>
            </a:xfrm>
            <a:prstGeom prst="rect">
              <a:avLst/>
            </a:prstGeom>
            <a:noFill/>
          </p:spPr>
          <p:txBody>
            <a:bodyPr wrap="square" lIns="0" tIns="0" rIns="0" bIns="0" rtlCol="0">
              <a:noAutofit/>
            </a:bodyPr>
            <a:lstStyle/>
            <a:p>
              <a:r>
                <a:rPr lang="sv-SE" sz="1867" b="1" dirty="0"/>
                <a:t>Trygghet</a:t>
              </a:r>
            </a:p>
          </p:txBody>
        </p:sp>
        <p:sp>
          <p:nvSpPr>
            <p:cNvPr id="7" name="textruta 6">
              <a:extLst>
                <a:ext uri="{FF2B5EF4-FFF2-40B4-BE49-F238E27FC236}">
                  <a16:creationId xmlns:a16="http://schemas.microsoft.com/office/drawing/2014/main" id="{0FB8490A-6343-CD57-FD4D-48935EEC89A0}"/>
                </a:ext>
              </a:extLst>
            </p:cNvPr>
            <p:cNvSpPr txBox="1"/>
            <p:nvPr/>
          </p:nvSpPr>
          <p:spPr>
            <a:xfrm>
              <a:off x="9555628" y="2735402"/>
              <a:ext cx="1764173" cy="333307"/>
            </a:xfrm>
            <a:prstGeom prst="rect">
              <a:avLst/>
            </a:prstGeom>
            <a:noFill/>
          </p:spPr>
          <p:txBody>
            <a:bodyPr wrap="square" lIns="0" tIns="0" rIns="0" bIns="0" rtlCol="0">
              <a:noAutofit/>
            </a:bodyPr>
            <a:lstStyle/>
            <a:p>
              <a:pPr algn="r"/>
              <a:r>
                <a:rPr lang="sv-SE" sz="1867" b="1" dirty="0"/>
                <a:t>Frihet</a:t>
              </a:r>
            </a:p>
          </p:txBody>
        </p:sp>
        <p:grpSp>
          <p:nvGrpSpPr>
            <p:cNvPr id="8" name="Grupp 7">
              <a:extLst>
                <a:ext uri="{FF2B5EF4-FFF2-40B4-BE49-F238E27FC236}">
                  <a16:creationId xmlns:a16="http://schemas.microsoft.com/office/drawing/2014/main" id="{198BCBA5-305F-7B6B-D60B-49423395F9F5}"/>
                </a:ext>
              </a:extLst>
            </p:cNvPr>
            <p:cNvGrpSpPr/>
            <p:nvPr/>
          </p:nvGrpSpPr>
          <p:grpSpPr>
            <a:xfrm>
              <a:off x="674495" y="1333329"/>
              <a:ext cx="10765203" cy="964640"/>
              <a:chOff x="677887" y="1270648"/>
              <a:chExt cx="8073902" cy="723480"/>
            </a:xfrm>
          </p:grpSpPr>
          <p:sp>
            <p:nvSpPr>
              <p:cNvPr id="25" name="Rektangel 24">
                <a:extLst>
                  <a:ext uri="{FF2B5EF4-FFF2-40B4-BE49-F238E27FC236}">
                    <a16:creationId xmlns:a16="http://schemas.microsoft.com/office/drawing/2014/main" id="{86ED1CAE-D484-8B3E-9792-C04EC88B57A6}"/>
                  </a:ext>
                </a:extLst>
              </p:cNvPr>
              <p:cNvSpPr/>
              <p:nvPr/>
            </p:nvSpPr>
            <p:spPr>
              <a:xfrm>
                <a:off x="745006" y="1466985"/>
                <a:ext cx="7926617" cy="349184"/>
              </a:xfrm>
              <a:prstGeom prst="rect">
                <a:avLst/>
              </a:prstGeom>
              <a:solidFill>
                <a:schemeClr val="accent1"/>
              </a:solidFill>
              <a:ln w="38100">
                <a:solidFill>
                  <a:schemeClr val="accent1"/>
                </a:solidFill>
                <a:miter lim="800000"/>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sv-SE" sz="1867" dirty="0" err="1">
                  <a:solidFill>
                    <a:schemeClr val="accent1"/>
                  </a:solidFill>
                  <a:ea typeface="Arial" charset="0"/>
                  <a:cs typeface="Arial" charset="0"/>
                </a:endParaRPr>
              </a:p>
            </p:txBody>
          </p:sp>
          <p:sp>
            <p:nvSpPr>
              <p:cNvPr id="26" name="Rectangle 4">
                <a:extLst>
                  <a:ext uri="{FF2B5EF4-FFF2-40B4-BE49-F238E27FC236}">
                    <a16:creationId xmlns:a16="http://schemas.microsoft.com/office/drawing/2014/main" id="{000801A0-51D2-9B0E-B13E-9D4C77051503}"/>
                  </a:ext>
                </a:extLst>
              </p:cNvPr>
              <p:cNvSpPr>
                <a:spLocks noChangeArrowheads="1"/>
              </p:cNvSpPr>
              <p:nvPr/>
            </p:nvSpPr>
            <p:spPr bwMode="auto">
              <a:xfrm>
                <a:off x="6232426"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Ledighet &amp; Pension</a:t>
                </a:r>
              </a:p>
            </p:txBody>
          </p:sp>
          <p:sp>
            <p:nvSpPr>
              <p:cNvPr id="27" name="Rectangle 6">
                <a:extLst>
                  <a:ext uri="{FF2B5EF4-FFF2-40B4-BE49-F238E27FC236}">
                    <a16:creationId xmlns:a16="http://schemas.microsoft.com/office/drawing/2014/main" id="{0D1596AF-CC1A-2525-C842-D7C05D25FBDE}"/>
                  </a:ext>
                </a:extLst>
              </p:cNvPr>
              <p:cNvSpPr>
                <a:spLocks noChangeArrowheads="1"/>
              </p:cNvSpPr>
              <p:nvPr/>
            </p:nvSpPr>
            <p:spPr bwMode="auto">
              <a:xfrm>
                <a:off x="3407592"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Frihet &amp; Drömmar</a:t>
                </a:r>
              </a:p>
            </p:txBody>
          </p:sp>
          <p:sp>
            <p:nvSpPr>
              <p:cNvPr id="28" name="Rectangle 8">
                <a:extLst>
                  <a:ext uri="{FF2B5EF4-FFF2-40B4-BE49-F238E27FC236}">
                    <a16:creationId xmlns:a16="http://schemas.microsoft.com/office/drawing/2014/main" id="{474A0E2B-F230-277F-A387-3F424E683D67}"/>
                  </a:ext>
                </a:extLst>
              </p:cNvPr>
              <p:cNvSpPr>
                <a:spLocks noChangeArrowheads="1"/>
              </p:cNvSpPr>
              <p:nvPr/>
            </p:nvSpPr>
            <p:spPr bwMode="auto">
              <a:xfrm>
                <a:off x="677887"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Buffert</a:t>
                </a:r>
              </a:p>
            </p:txBody>
          </p:sp>
        </p:grpSp>
        <p:sp>
          <p:nvSpPr>
            <p:cNvPr id="20" name="Text Box 3">
              <a:extLst>
                <a:ext uri="{FF2B5EF4-FFF2-40B4-BE49-F238E27FC236}">
                  <a16:creationId xmlns:a16="http://schemas.microsoft.com/office/drawing/2014/main" id="{7C380475-F6E6-BA81-3781-6A1E4866AA52}"/>
                </a:ext>
              </a:extLst>
            </p:cNvPr>
            <p:cNvSpPr txBox="1">
              <a:spLocks noChangeArrowheads="1"/>
            </p:cNvSpPr>
            <p:nvPr/>
          </p:nvSpPr>
          <p:spPr bwMode="auto">
            <a:xfrm>
              <a:off x="4422658" y="3191080"/>
              <a:ext cx="3359151" cy="1584325"/>
            </a:xfrm>
            <a:prstGeom prst="rect">
              <a:avLst/>
            </a:prstGeom>
            <a:solidFill>
              <a:srgbClr val="DB9B3D"/>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klarar av större, roliga utgifter i framtiden:</a:t>
              </a:r>
            </a:p>
            <a:p>
              <a:r>
                <a:rPr lang="sv-SE" altLang="sv-SE" sz="2000" dirty="0">
                  <a:solidFill>
                    <a:schemeClr val="tx1"/>
                  </a:solidFill>
                </a:rPr>
                <a:t>Beloppet beror på vad du </a:t>
              </a:r>
              <a:br>
                <a:rPr lang="sv-SE" altLang="sv-SE" sz="2000" dirty="0">
                  <a:solidFill>
                    <a:schemeClr val="tx1"/>
                  </a:solidFill>
                </a:rPr>
              </a:br>
              <a:r>
                <a:rPr lang="sv-SE" altLang="sv-SE" sz="2000" dirty="0">
                  <a:solidFill>
                    <a:schemeClr val="tx1"/>
                  </a:solidFill>
                </a:rPr>
                <a:t>sparar till.</a:t>
              </a:r>
            </a:p>
          </p:txBody>
        </p:sp>
        <p:sp>
          <p:nvSpPr>
            <p:cNvPr id="21" name="Text Box 5">
              <a:extLst>
                <a:ext uri="{FF2B5EF4-FFF2-40B4-BE49-F238E27FC236}">
                  <a16:creationId xmlns:a16="http://schemas.microsoft.com/office/drawing/2014/main" id="{8DF80E15-4E79-23FE-DC73-78CBCDED9639}"/>
                </a:ext>
              </a:extLst>
            </p:cNvPr>
            <p:cNvSpPr txBox="1">
              <a:spLocks noChangeArrowheads="1"/>
            </p:cNvSpPr>
            <p:nvPr/>
          </p:nvSpPr>
          <p:spPr bwMode="auto">
            <a:xfrm>
              <a:off x="8023107" y="3191080"/>
              <a:ext cx="3359149" cy="1584325"/>
            </a:xfrm>
            <a:prstGeom prst="rect">
              <a:avLst/>
            </a:prstGeom>
            <a:solidFill>
              <a:schemeClr val="accent6">
                <a:lumMod val="40000"/>
                <a:lumOff val="60000"/>
              </a:schemeClr>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kan fortsätta leva som du vill efter pension:</a:t>
              </a:r>
            </a:p>
            <a:p>
              <a:r>
                <a:rPr lang="sv-SE" altLang="sv-SE" sz="2000" dirty="0">
                  <a:solidFill>
                    <a:schemeClr val="tx1"/>
                  </a:solidFill>
                </a:rPr>
                <a:t>80% av din bruttolön i pension.</a:t>
              </a:r>
            </a:p>
          </p:txBody>
        </p:sp>
        <p:cxnSp>
          <p:nvCxnSpPr>
            <p:cNvPr id="22" name="Rak pil 21">
              <a:extLst>
                <a:ext uri="{FF2B5EF4-FFF2-40B4-BE49-F238E27FC236}">
                  <a16:creationId xmlns:a16="http://schemas.microsoft.com/office/drawing/2014/main" id="{BE03CA92-A4E6-8F57-3D37-878314C23048}"/>
                </a:ext>
              </a:extLst>
            </p:cNvPr>
            <p:cNvCxnSpPr/>
            <p:nvPr/>
          </p:nvCxnSpPr>
          <p:spPr>
            <a:xfrm flipH="1">
              <a:off x="644237" y="2576583"/>
              <a:ext cx="5457995"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Rak pil 23">
              <a:extLst>
                <a:ext uri="{FF2B5EF4-FFF2-40B4-BE49-F238E27FC236}">
                  <a16:creationId xmlns:a16="http://schemas.microsoft.com/office/drawing/2014/main" id="{16554D86-08A9-48D1-BE57-68FB1C0030A5}"/>
                </a:ext>
              </a:extLst>
            </p:cNvPr>
            <p:cNvCxnSpPr/>
            <p:nvPr/>
          </p:nvCxnSpPr>
          <p:spPr>
            <a:xfrm>
              <a:off x="6101597" y="2576583"/>
              <a:ext cx="5331881" cy="2725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a:extLst>
                <a:ext uri="{FF2B5EF4-FFF2-40B4-BE49-F238E27FC236}">
                  <a16:creationId xmlns:a16="http://schemas.microsoft.com/office/drawing/2014/main" id="{85E987EB-2459-1E9A-AEE6-7542898075BE}"/>
                </a:ext>
              </a:extLst>
            </p:cNvPr>
            <p:cNvSpPr txBox="1">
              <a:spLocks noChangeArrowheads="1"/>
            </p:cNvSpPr>
            <p:nvPr/>
          </p:nvSpPr>
          <p:spPr bwMode="auto">
            <a:xfrm>
              <a:off x="824323" y="3191080"/>
              <a:ext cx="3359151" cy="1585913"/>
            </a:xfrm>
            <a:prstGeom prst="rect">
              <a:avLst/>
            </a:prstGeom>
            <a:solidFill>
              <a:schemeClr val="accent2"/>
            </a:solidFill>
            <a:ln w="19050">
              <a:noFill/>
              <a:prstDash val="lgDash"/>
              <a:miter lim="800000"/>
              <a:headEnd/>
              <a:tailEnd/>
            </a:ln>
            <a:effec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spcBef>
                  <a:spcPct val="50000"/>
                </a:spcBef>
              </a:pPr>
              <a:r>
                <a:rPr lang="sv-SE" altLang="sv-SE" sz="2000" dirty="0">
                  <a:latin typeface="+mn-lt"/>
                </a:rPr>
                <a:t>Så att du alltid är rustad för oförutsedda utgifter:</a:t>
              </a:r>
            </a:p>
            <a:p>
              <a:pPr marL="342900" indent="-342900">
                <a:spcBef>
                  <a:spcPct val="50000"/>
                </a:spcBef>
                <a:buFont typeface="Arial" panose="020B0604020202020204" pitchFamily="34" charset="0"/>
                <a:buChar char="•"/>
              </a:pPr>
              <a:r>
                <a:rPr lang="sv-SE" altLang="sv-SE" sz="2000" dirty="0">
                  <a:latin typeface="+mn-lt"/>
                </a:rPr>
                <a:t>2 månadslöner före skatt.</a:t>
              </a:r>
            </a:p>
          </p:txBody>
        </p:sp>
      </p:grpSp>
    </p:spTree>
    <p:extLst>
      <p:ext uri="{BB962C8B-B14F-4D97-AF65-F5344CB8AC3E}">
        <p14:creationId xmlns:p14="http://schemas.microsoft.com/office/powerpoint/2010/main" val="25018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HUR NÅR JAG TILL DEN DÄR TRYGGA EKONOMIN DÅ?</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E6D8E5D4-0087-6DDA-6AC6-9EA085343AE1}"/>
              </a:ext>
            </a:extLst>
          </p:cNvPr>
          <p:cNvGrpSpPr/>
          <p:nvPr/>
        </p:nvGrpSpPr>
        <p:grpSpPr>
          <a:xfrm>
            <a:off x="3318188" y="1424235"/>
            <a:ext cx="5082099" cy="4867752"/>
            <a:chOff x="3113211" y="1138981"/>
            <a:chExt cx="5756877" cy="5514070"/>
          </a:xfrm>
        </p:grpSpPr>
        <p:sp>
          <p:nvSpPr>
            <p:cNvPr id="9" name="Cirkel 15">
              <a:extLst>
                <a:ext uri="{FF2B5EF4-FFF2-40B4-BE49-F238E27FC236}">
                  <a16:creationId xmlns:a16="http://schemas.microsoft.com/office/drawing/2014/main" id="{84432973-F649-507E-98A5-CA9DDFA12332}"/>
                </a:ext>
              </a:extLst>
            </p:cNvPr>
            <p:cNvSpPr/>
            <p:nvPr/>
          </p:nvSpPr>
          <p:spPr>
            <a:xfrm rot="3358528">
              <a:off x="6132313" y="1138981"/>
              <a:ext cx="840185" cy="840185"/>
            </a:xfrm>
            <a:prstGeom prst="pie">
              <a:avLst>
                <a:gd name="adj1" fmla="val 14221445"/>
                <a:gd name="adj2" fmla="val 16200000"/>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sv-SE" sz="1867" dirty="0" err="1">
                <a:solidFill>
                  <a:schemeClr val="accent1"/>
                </a:solidFill>
                <a:ea typeface="Arial" charset="0"/>
                <a:cs typeface="Arial" charset="0"/>
              </a:endParaRPr>
            </a:p>
          </p:txBody>
        </p:sp>
        <p:cxnSp>
          <p:nvCxnSpPr>
            <p:cNvPr id="10" name="Rak pil 9">
              <a:extLst>
                <a:ext uri="{FF2B5EF4-FFF2-40B4-BE49-F238E27FC236}">
                  <a16:creationId xmlns:a16="http://schemas.microsoft.com/office/drawing/2014/main" id="{90F769D9-7733-8C73-7136-C3813E53B09E}"/>
                </a:ext>
              </a:extLst>
            </p:cNvPr>
            <p:cNvCxnSpPr>
              <a:cxnSpLocks/>
            </p:cNvCxnSpPr>
            <p:nvPr/>
          </p:nvCxnSpPr>
          <p:spPr>
            <a:xfrm flipH="1">
              <a:off x="6193239" y="2363153"/>
              <a:ext cx="5371" cy="1035744"/>
            </a:xfrm>
            <a:prstGeom prst="straightConnector1">
              <a:avLst/>
            </a:prstGeom>
            <a:solidFill>
              <a:schemeClr val="bg1"/>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59755A03-3931-AA22-B836-3DD6C0046F03}"/>
                </a:ext>
              </a:extLst>
            </p:cNvPr>
            <p:cNvSpPr txBox="1"/>
            <p:nvPr/>
          </p:nvSpPr>
          <p:spPr>
            <a:xfrm>
              <a:off x="7316108" y="4680076"/>
              <a:ext cx="624000" cy="240000"/>
            </a:xfrm>
            <a:prstGeom prst="rect">
              <a:avLst/>
            </a:prstGeom>
            <a:noFill/>
          </p:spPr>
          <p:txBody>
            <a:bodyPr wrap="square" lIns="0" tIns="0" rIns="0" bIns="0" rtlCol="0" anchor="ctr">
              <a:noAutofit/>
            </a:bodyPr>
            <a:lstStyle>
              <a:defPPr>
                <a:defRPr lang="sv-SE"/>
              </a:defPPr>
              <a:lvl1pPr algn="ctr">
                <a:defRPr sz="1400" b="1">
                  <a:solidFill>
                    <a:schemeClr val="accent1"/>
                  </a:solidFill>
                </a:defRPr>
              </a:lvl1pPr>
            </a:lstStyle>
            <a:p>
              <a:r>
                <a:rPr lang="sv-SE" sz="1867" dirty="0"/>
                <a:t>5%</a:t>
              </a:r>
            </a:p>
          </p:txBody>
        </p:sp>
        <p:sp>
          <p:nvSpPr>
            <p:cNvPr id="12" name="textruta 11">
              <a:extLst>
                <a:ext uri="{FF2B5EF4-FFF2-40B4-BE49-F238E27FC236}">
                  <a16:creationId xmlns:a16="http://schemas.microsoft.com/office/drawing/2014/main" id="{88B961C1-0888-62FB-1685-C85E913A0B36}"/>
                </a:ext>
              </a:extLst>
            </p:cNvPr>
            <p:cNvSpPr txBox="1"/>
            <p:nvPr/>
          </p:nvSpPr>
          <p:spPr>
            <a:xfrm>
              <a:off x="4622888" y="4639228"/>
              <a:ext cx="624000" cy="240000"/>
            </a:xfrm>
            <a:prstGeom prst="rect">
              <a:avLst/>
            </a:prstGeom>
            <a:noFill/>
          </p:spPr>
          <p:txBody>
            <a:bodyPr wrap="square" lIns="0" tIns="0" rIns="0" bIns="0" rtlCol="0" anchor="ctr">
              <a:noAutofit/>
            </a:bodyPr>
            <a:lstStyle>
              <a:defPPr>
                <a:defRPr lang="sv-SE"/>
              </a:defPPr>
              <a:lvl1pPr algn="ctr">
                <a:defRPr sz="1400" b="1">
                  <a:solidFill>
                    <a:schemeClr val="accent1"/>
                  </a:solidFill>
                </a:defRPr>
              </a:lvl1pPr>
            </a:lstStyle>
            <a:p>
              <a:r>
                <a:rPr lang="sv-SE" sz="1867" dirty="0"/>
                <a:t>5%</a:t>
              </a:r>
            </a:p>
          </p:txBody>
        </p:sp>
        <p:pic>
          <p:nvPicPr>
            <p:cNvPr id="13" name="Picture 2" descr="Tankebubbla pengar Digital RGB, NEG, png, svg, eps">
              <a:extLst>
                <a:ext uri="{FF2B5EF4-FFF2-40B4-BE49-F238E27FC236}">
                  <a16:creationId xmlns:a16="http://schemas.microsoft.com/office/drawing/2014/main" id="{C13FC750-8901-6E0D-626B-99178B5B8981}"/>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11755" y="5059417"/>
              <a:ext cx="1058333" cy="13655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ängmatta">
              <a:extLst>
                <a:ext uri="{FF2B5EF4-FFF2-40B4-BE49-F238E27FC236}">
                  <a16:creationId xmlns:a16="http://schemas.microsoft.com/office/drawing/2014/main" id="{F84A016C-F4AD-891F-75E3-1ED63218BBB2}"/>
                </a:ext>
              </a:extLst>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13211" y="4831374"/>
              <a:ext cx="1821677" cy="182167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Rak pilkoppling 14">
              <a:extLst>
                <a:ext uri="{FF2B5EF4-FFF2-40B4-BE49-F238E27FC236}">
                  <a16:creationId xmlns:a16="http://schemas.microsoft.com/office/drawing/2014/main" id="{2607A999-F647-FD88-AA0A-B282571E4C18}"/>
                </a:ext>
              </a:extLst>
            </p:cNvPr>
            <p:cNvCxnSpPr>
              <a:cxnSpLocks/>
            </p:cNvCxnSpPr>
            <p:nvPr/>
          </p:nvCxnSpPr>
          <p:spPr>
            <a:xfrm>
              <a:off x="6831775" y="4759228"/>
              <a:ext cx="796333" cy="7144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E7C95B39-25DF-A05F-BB5A-B8F8D2A7E711}"/>
                </a:ext>
              </a:extLst>
            </p:cNvPr>
            <p:cNvCxnSpPr>
              <a:cxnSpLocks/>
            </p:cNvCxnSpPr>
            <p:nvPr/>
          </p:nvCxnSpPr>
          <p:spPr>
            <a:xfrm flipH="1">
              <a:off x="4934888" y="4740043"/>
              <a:ext cx="662517" cy="6679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Picture 14">
              <a:extLst>
                <a:ext uri="{FF2B5EF4-FFF2-40B4-BE49-F238E27FC236}">
                  <a16:creationId xmlns:a16="http://schemas.microsoft.com/office/drawing/2014/main" id="{435F953A-381D-B9DE-ADCD-C00FE6B0209E}"/>
                </a:ext>
              </a:extLst>
            </p:cNvP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36855" y="3419743"/>
              <a:ext cx="1436171" cy="10933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ruta 17">
              <a:extLst>
                <a:ext uri="{FF2B5EF4-FFF2-40B4-BE49-F238E27FC236}">
                  <a16:creationId xmlns:a16="http://schemas.microsoft.com/office/drawing/2014/main" id="{C0504BBA-E9ED-4749-BC3C-49A7E08983E0}"/>
                </a:ext>
              </a:extLst>
            </p:cNvPr>
            <p:cNvSpPr txBox="1"/>
            <p:nvPr/>
          </p:nvSpPr>
          <p:spPr>
            <a:xfrm>
              <a:off x="5435479" y="1231900"/>
              <a:ext cx="2044700" cy="1093325"/>
            </a:xfrm>
            <a:prstGeom prst="rect">
              <a:avLst/>
            </a:prstGeom>
            <a:noFill/>
          </p:spPr>
          <p:txBody>
            <a:bodyPr wrap="square" lIns="0" tIns="0" rIns="0" bIns="0" rtlCol="0">
              <a:noAutofit/>
            </a:bodyPr>
            <a:lstStyle/>
            <a:p>
              <a:r>
                <a:rPr lang="sv-SE" sz="7200" b="1" dirty="0">
                  <a:solidFill>
                    <a:schemeClr val="accent1"/>
                  </a:solidFill>
                </a:rPr>
                <a:t>10 %</a:t>
              </a:r>
            </a:p>
          </p:txBody>
        </p:sp>
      </p:grpSp>
    </p:spTree>
    <p:extLst>
      <p:ext uri="{BB962C8B-B14F-4D97-AF65-F5344CB8AC3E}">
        <p14:creationId xmlns:p14="http://schemas.microsoft.com/office/powerpoint/2010/main" val="210270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VAD GER PENSION?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76697"/>
            <a:ext cx="5118100" cy="4351338"/>
          </a:xfrm>
        </p:spPr>
        <p:txBody>
          <a:bodyPr>
            <a:normAutofit/>
          </a:bodyPr>
          <a:lstStyle/>
          <a:p>
            <a:r>
              <a:rPr lang="sv-SE" dirty="0">
                <a:latin typeface="Calibri" panose="020F0502020204030204" pitchFamily="34" charset="0"/>
              </a:rPr>
              <a:t>Deklarerad inkomst – vilken lön du har eller har haft</a:t>
            </a:r>
          </a:p>
          <a:p>
            <a:r>
              <a:rPr lang="sv-SE" dirty="0">
                <a:latin typeface="Calibri" panose="020F0502020204030204" pitchFamily="34" charset="0"/>
              </a:rPr>
              <a:t>Hur många år du har jobbat</a:t>
            </a:r>
          </a:p>
          <a:p>
            <a:r>
              <a:rPr lang="sv-SE" dirty="0">
                <a:latin typeface="Calibri" panose="020F0502020204030204" pitchFamily="34" charset="0"/>
              </a:rPr>
              <a:t>Om du har tjänstepension</a:t>
            </a:r>
          </a:p>
          <a:p>
            <a:r>
              <a:rPr lang="sv-SE" dirty="0">
                <a:latin typeface="Calibri" panose="020F0502020204030204" pitchFamily="34" charset="0"/>
              </a:rPr>
              <a:t>Om du har privat sparande</a:t>
            </a:r>
          </a:p>
          <a:p>
            <a:r>
              <a:rPr lang="sv-SE" dirty="0">
                <a:latin typeface="Calibri" panose="020F0502020204030204" pitchFamily="34" charset="0"/>
              </a:rPr>
              <a:t>När du tar ut din pension och under hur lång tid</a:t>
            </a:r>
          </a:p>
          <a:p>
            <a:r>
              <a:rPr lang="sv-SE" dirty="0">
                <a:latin typeface="Calibri" panose="020F0502020204030204" pitchFamily="34" charset="0"/>
              </a:rPr>
              <a:t>Avkastningen på premiepension, tjänstepensionen och ev. privat sparande</a:t>
            </a:r>
          </a:p>
          <a:p>
            <a:r>
              <a:rPr lang="sv-SE" dirty="0">
                <a:latin typeface="Calibri" panose="020F0502020204030204" pitchFamily="34" charset="0"/>
              </a:rPr>
              <a:t>Om du har valt till efterlevandeskydd</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pic>
        <p:nvPicPr>
          <p:cNvPr id="8" name="Platshållare för bild 7">
            <a:extLst>
              <a:ext uri="{FF2B5EF4-FFF2-40B4-BE49-F238E27FC236}">
                <a16:creationId xmlns:a16="http://schemas.microsoft.com/office/drawing/2014/main" id="{A7EB13F9-13CB-EBF1-2974-B17587021FE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9" name="Rektangel 8">
            <a:extLst>
              <a:ext uri="{FF2B5EF4-FFF2-40B4-BE49-F238E27FC236}">
                <a16:creationId xmlns:a16="http://schemas.microsoft.com/office/drawing/2014/main" id="{B49A92E3-15BA-8C55-D43D-707ABDB15220}"/>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5634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0355" y="5824"/>
            <a:ext cx="12171290" cy="6846351"/>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63823"/>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803197"/>
            <a:ext cx="8583319" cy="1325563"/>
          </a:xfrm>
        </p:spPr>
        <p:txBody>
          <a:bodyPr/>
          <a:lstStyle/>
          <a:p>
            <a:pPr algn="l"/>
            <a:r>
              <a:rPr lang="sv-SE" b="1" dirty="0"/>
              <a:t>DET VIKTIGASTE ATT TA MED SIG:</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AC3F2F72-FB4B-4525-A7B7-728A328895ED}"/>
              </a:ext>
            </a:extLst>
          </p:cNvPr>
          <p:cNvSpPr txBox="1"/>
          <p:nvPr/>
        </p:nvSpPr>
        <p:spPr>
          <a:xfrm>
            <a:off x="774673" y="1488787"/>
            <a:ext cx="9521471" cy="3418628"/>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Prata pengar med din eventuella partner.</a:t>
            </a:r>
            <a:endParaRPr lang="sv-SE" sz="2000" dirty="0">
              <a:solidFill>
                <a:schemeClr val="bg1"/>
              </a:solidFill>
              <a:effectLst/>
              <a:ea typeface="Verdana" panose="020B0604030504040204" pitchFamily="34" charset="0"/>
            </a:endParaRPr>
          </a:p>
          <a:p>
            <a:pPr marL="342900" lvl="0" indent="-342900">
              <a:buSzPts val="1000"/>
              <a:buFont typeface="Symbol" panose="05050102010706020507" pitchFamily="18" charset="2"/>
              <a:buChar char=""/>
              <a:tabLst>
                <a:tab pos="457200" algn="l"/>
              </a:tabLst>
            </a:pPr>
            <a:r>
              <a:rPr lang="sv-SE" sz="2000" dirty="0">
                <a:solidFill>
                  <a:schemeClr val="bg1"/>
                </a:solidFill>
                <a:effectLst/>
                <a:ea typeface="Times New Roman" panose="02020603050405020304" pitchFamily="18" charset="0"/>
              </a:rPr>
              <a:t>Lev jämställd, d</a:t>
            </a:r>
            <a:r>
              <a:rPr lang="sv-SE" sz="2000" dirty="0">
                <a:solidFill>
                  <a:schemeClr val="bg1"/>
                </a:solidFill>
                <a:ea typeface="Arial" charset="0"/>
                <a:cs typeface="Arial" charset="0"/>
              </a:rPr>
              <a:t>ela på föräldraledigheten, VAB och deltidsarbete. </a:t>
            </a:r>
            <a:endParaRPr lang="sv-SE" sz="2000" dirty="0">
              <a:solidFill>
                <a:schemeClr val="bg1"/>
              </a:solidFill>
              <a:effectLst/>
              <a:ea typeface="Verdana" panose="020B0604030504040204" pitchFamily="34" charset="0"/>
            </a:endParaRPr>
          </a:p>
          <a:p>
            <a:pPr marL="342900" indent="-342900">
              <a:lnSpc>
                <a:spcPts val="3000"/>
              </a:lnSpc>
              <a:buFont typeface="Arial" panose="020B0604020202020204" pitchFamily="34" charset="0"/>
              <a:buChar char="•"/>
            </a:pPr>
            <a:r>
              <a:rPr lang="sv-SE" sz="2000" dirty="0">
                <a:solidFill>
                  <a:schemeClr val="bg1"/>
                </a:solidFill>
              </a:rPr>
              <a:t>Se till att du har en grundläggande trygghet på plats; buffert, a-kassa, bolåneskydd.</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Hitta sparutrymmet i vardagen och sätt av pengar till sparandet i början av månaden.</a:t>
            </a:r>
          </a:p>
          <a:p>
            <a:pPr marL="342900" indent="-342900">
              <a:lnSpc>
                <a:spcPts val="3000"/>
              </a:lnSpc>
              <a:buFont typeface="Arial" panose="020B0604020202020204" pitchFamily="34" charset="0"/>
              <a:buChar char="•"/>
            </a:pPr>
            <a:r>
              <a:rPr lang="sv-SE" sz="2000" dirty="0">
                <a:solidFill>
                  <a:schemeClr val="bg1"/>
                </a:solidFill>
              </a:rPr>
              <a:t>Nudga dig ”knuffa dig själv” i rätt riktning. </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Gör dig inte beroende av någon annan. Ha gärna ett eget frihetskapital.</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Logga in på minpension och planera din pension.</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Jobba så mycket och länge som möjligt.</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Ta hjälp om du tycker ekonomi är svårt.</a:t>
            </a:r>
          </a:p>
        </p:txBody>
      </p:sp>
    </p:spTree>
    <p:extLst>
      <p:ext uri="{BB962C8B-B14F-4D97-AF65-F5344CB8AC3E}">
        <p14:creationId xmlns:p14="http://schemas.microsoft.com/office/powerpoint/2010/main" val="59244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JÄMSTÄLLDHET PÅVERKAS NEGATIVT AV EKONOMISKA FÖRÄNDRINGAR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2050354"/>
            <a:ext cx="5360850" cy="4351338"/>
          </a:xfrm>
        </p:spPr>
        <p:txBody>
          <a:bodyPr>
            <a:normAutofit/>
          </a:bodyPr>
          <a:lstStyle/>
          <a:p>
            <a:r>
              <a:rPr lang="sv-SE" dirty="0"/>
              <a:t>Risk att arbetslösheten stiger, fler tidsbegränsade anställningar, anställningsstopp och varsel bland kommuner och regioner.</a:t>
            </a:r>
          </a:p>
          <a:p>
            <a:r>
              <a:rPr lang="sv-SE" dirty="0"/>
              <a:t>Män förlorade fler jobb än kvinnor under finanskrisen 2008, men kvinnor ökade sina obetalda arbetstimmar, enligt en OECD-rapport. Dessutom återhämtade sig jobben i mansdominerade sektorer snabbare än kvinnors under återhämtningsfasen.</a:t>
            </a:r>
          </a:p>
          <a:p>
            <a:r>
              <a:rPr lang="sv-SE" dirty="0"/>
              <a:t>Höga priset på mat drabbar kvinnor hårdare</a:t>
            </a:r>
          </a:p>
          <a:p>
            <a:r>
              <a:rPr lang="sv-SE" dirty="0"/>
              <a:t>Ensamstående kvinnor och kvinnliga pensionärer drabbas</a:t>
            </a:r>
          </a:p>
          <a:p>
            <a:pPr marL="0" indent="0">
              <a:buNone/>
            </a:pPr>
            <a:endParaRPr lang="sv-SE" sz="1800" dirty="0"/>
          </a:p>
          <a:p>
            <a:endParaRPr lang="sv-SE" sz="1600" dirty="0">
              <a:effectLst/>
            </a:endParaRPr>
          </a:p>
          <a:p>
            <a:endParaRPr lang="sv-SE" sz="1800" dirty="0">
              <a:solidFill>
                <a:srgbClr val="00B050"/>
              </a:solidFill>
              <a:latin typeface="Calibri" panose="020F0502020204030204" pitchFamily="34" charset="0"/>
            </a:endParaRPr>
          </a:p>
          <a:p>
            <a:endParaRPr lang="sv-SE" sz="1800" dirty="0">
              <a:solidFill>
                <a:srgbClr val="00B050"/>
              </a:solidFill>
              <a:latin typeface="Calibri" panose="020F050202020403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3E170C8B-2972-400A-B60E-B8FB85632054}"/>
              </a:ext>
            </a:extLst>
          </p:cNvPr>
          <p:cNvSpPr txBox="1"/>
          <p:nvPr/>
        </p:nvSpPr>
        <p:spPr>
          <a:xfrm>
            <a:off x="9226797" y="6560697"/>
            <a:ext cx="2537532" cy="145805"/>
          </a:xfrm>
          <a:prstGeom prst="rect">
            <a:avLst/>
          </a:prstGeom>
          <a:noFill/>
        </p:spPr>
        <p:txBody>
          <a:bodyPr wrap="square" lIns="0" tIns="0" rIns="0" bIns="0" rtlCol="0">
            <a:noAutofit/>
          </a:bodyPr>
          <a:lstStyle/>
          <a:p>
            <a:r>
              <a:rPr lang="sv-SE" sz="1100" i="1" dirty="0">
                <a:solidFill>
                  <a:srgbClr val="000000"/>
                </a:solidFill>
              </a:rPr>
              <a:t>Källa: Jämställdhetsmyndigheten och OECD</a:t>
            </a:r>
          </a:p>
        </p:txBody>
      </p:sp>
      <p:sp>
        <p:nvSpPr>
          <p:cNvPr id="5" name="Rektangel 4">
            <a:extLst>
              <a:ext uri="{FF2B5EF4-FFF2-40B4-BE49-F238E27FC236}">
                <a16:creationId xmlns:a16="http://schemas.microsoft.com/office/drawing/2014/main" id="{206FF181-053F-F1E1-0CBF-21A03470BD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bild 9" descr="En bild som visar suddig, Färggrann, suddigt, skärmbild  Automatiskt genererad beskrivning">
            <a:extLst>
              <a:ext uri="{FF2B5EF4-FFF2-40B4-BE49-F238E27FC236}">
                <a16:creationId xmlns:a16="http://schemas.microsoft.com/office/drawing/2014/main" id="{797D6D53-B337-7475-BB82-E4F1E53533E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454044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 för idag!</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a:t>
            </a:r>
          </a:p>
          <a:p>
            <a:pPr>
              <a:spcBef>
                <a:spcPts val="0"/>
              </a:spcBef>
            </a:pPr>
            <a:r>
              <a:rPr lang="sv-SE" sz="1800" b="1" dirty="0"/>
              <a:t>Trifa Chireh</a:t>
            </a:r>
            <a:endParaRPr lang="sv-SE" sz="1800" dirty="0"/>
          </a:p>
          <a:p>
            <a:pPr>
              <a:spcBef>
                <a:spcPts val="0"/>
              </a:spcBef>
            </a:pPr>
            <a:r>
              <a:rPr lang="sv-SE" sz="1800" dirty="0"/>
              <a:t>Trifa.chireh@lansforsakringar.se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INFLATION PÅVERKAR PARRELATIONER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pic>
        <p:nvPicPr>
          <p:cNvPr id="6" name="Platshållare för bild 5" descr="En bild som visar person, dator, inomhus, Människoansikte  Automatiskt genererad beskrivning">
            <a:extLst>
              <a:ext uri="{FF2B5EF4-FFF2-40B4-BE49-F238E27FC236}">
                <a16:creationId xmlns:a16="http://schemas.microsoft.com/office/drawing/2014/main" id="{64FD5363-D5ED-D5C8-AF80-898FBAC16CD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058" b="7058"/>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C4D854E-6075-4DBB-9F58-CBC82FC59CD5}"/>
              </a:ext>
            </a:extLst>
          </p:cNvPr>
          <p:cNvGraphicFramePr>
            <a:graphicFrameLocks/>
          </p:cNvGraphicFramePr>
          <p:nvPr/>
        </p:nvGraphicFramePr>
        <p:xfrm>
          <a:off x="2000249" y="1924049"/>
          <a:ext cx="8024813" cy="3490427"/>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a:extLst>
              <a:ext uri="{FF2B5EF4-FFF2-40B4-BE49-F238E27FC236}">
                <a16:creationId xmlns:a16="http://schemas.microsoft.com/office/drawing/2014/main" id="{B1AFBC3D-1C9D-66B7-2C40-FE8278B6E78A}"/>
              </a:ext>
            </a:extLst>
          </p:cNvPr>
          <p:cNvSpPr>
            <a:spLocks noGrp="1"/>
          </p:cNvSpPr>
          <p:nvPr>
            <p:ph type="title"/>
          </p:nvPr>
        </p:nvSpPr>
        <p:spPr/>
        <p:txBody>
          <a:bodyPr/>
          <a:lstStyle/>
          <a:p>
            <a:r>
              <a:rPr lang="sv-SE" dirty="0"/>
              <a:t>ÅR 2072 KOMMER ÅRSINKOMSTERNA VARA LIKA</a:t>
            </a:r>
          </a:p>
        </p:txBody>
      </p:sp>
      <p:sp>
        <p:nvSpPr>
          <p:cNvPr id="3" name="Platshållare för text 2">
            <a:extLst>
              <a:ext uri="{FF2B5EF4-FFF2-40B4-BE49-F238E27FC236}">
                <a16:creationId xmlns:a16="http://schemas.microsoft.com/office/drawing/2014/main" id="{20781E23-10BC-8986-CB95-DEE38420FF56}"/>
              </a:ext>
            </a:extLst>
          </p:cNvPr>
          <p:cNvSpPr>
            <a:spLocks noGrp="1"/>
          </p:cNvSpPr>
          <p:nvPr>
            <p:ph type="body" sz="quarter" idx="11"/>
          </p:nvPr>
        </p:nvSpPr>
        <p:spPr/>
        <p:txBody>
          <a:bodyPr/>
          <a:lstStyle/>
          <a:p>
            <a:endParaRPr lang="sv-SE"/>
          </a:p>
        </p:txBody>
      </p:sp>
      <p:sp>
        <p:nvSpPr>
          <p:cNvPr id="6" name="textruta 5">
            <a:extLst>
              <a:ext uri="{FF2B5EF4-FFF2-40B4-BE49-F238E27FC236}">
                <a16:creationId xmlns:a16="http://schemas.microsoft.com/office/drawing/2014/main" id="{0F998F5C-7837-5317-D0BD-40E5164F64CB}"/>
              </a:ext>
            </a:extLst>
          </p:cNvPr>
          <p:cNvSpPr txBox="1"/>
          <p:nvPr/>
        </p:nvSpPr>
        <p:spPr>
          <a:xfrm>
            <a:off x="7419975" y="5404357"/>
            <a:ext cx="2605087" cy="307777"/>
          </a:xfrm>
          <a:prstGeom prst="rect">
            <a:avLst/>
          </a:prstGeom>
          <a:noFill/>
        </p:spPr>
        <p:txBody>
          <a:bodyPr wrap="square" rtlCol="0">
            <a:spAutoFit/>
          </a:bodyPr>
          <a:lstStyle/>
          <a:p>
            <a:r>
              <a:rPr lang="sv-SE" sz="1400" i="1" dirty="0"/>
              <a:t>Källa: SCB och Länsförsäkringar</a:t>
            </a:r>
          </a:p>
        </p:txBody>
      </p:sp>
    </p:spTree>
    <p:extLst>
      <p:ext uri="{BB962C8B-B14F-4D97-AF65-F5344CB8AC3E}">
        <p14:creationId xmlns:p14="http://schemas.microsoft.com/office/powerpoint/2010/main" val="210619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962475C-6985-6604-E267-86E32CD6F6DE}"/>
              </a:ext>
            </a:extLst>
          </p:cNvPr>
          <p:cNvGraphicFramePr>
            <a:graphicFrameLocks/>
          </p:cNvGraphicFramePr>
          <p:nvPr/>
        </p:nvGraphicFramePr>
        <p:xfrm>
          <a:off x="2190750" y="2199680"/>
          <a:ext cx="7359326" cy="3204677"/>
        </p:xfrm>
        <a:graphic>
          <a:graphicData uri="http://schemas.openxmlformats.org/drawingml/2006/chart">
            <c:chart xmlns:c="http://schemas.openxmlformats.org/drawingml/2006/chart" xmlns:r="http://schemas.openxmlformats.org/officeDocument/2006/relationships" r:id="rId2"/>
          </a:graphicData>
        </a:graphic>
      </p:graphicFrame>
      <p:sp>
        <p:nvSpPr>
          <p:cNvPr id="6" name="Rubrik 5">
            <a:extLst>
              <a:ext uri="{FF2B5EF4-FFF2-40B4-BE49-F238E27FC236}">
                <a16:creationId xmlns:a16="http://schemas.microsoft.com/office/drawing/2014/main" id="{5E8E42E9-CE19-1F07-86F6-AB6265E2234D}"/>
              </a:ext>
            </a:extLst>
          </p:cNvPr>
          <p:cNvSpPr>
            <a:spLocks noGrp="1"/>
          </p:cNvSpPr>
          <p:nvPr>
            <p:ph type="title"/>
          </p:nvPr>
        </p:nvSpPr>
        <p:spPr>
          <a:xfrm>
            <a:off x="601438" y="623164"/>
            <a:ext cx="10515600" cy="617808"/>
          </a:xfrm>
        </p:spPr>
        <p:txBody>
          <a:bodyPr/>
          <a:lstStyle/>
          <a:p>
            <a:r>
              <a:rPr lang="sv-SE" dirty="0"/>
              <a:t>EKONOMISK JÄMSTÄLLDHET</a:t>
            </a:r>
          </a:p>
        </p:txBody>
      </p:sp>
      <p:sp>
        <p:nvSpPr>
          <p:cNvPr id="9" name="Platshållare för text 8">
            <a:extLst>
              <a:ext uri="{FF2B5EF4-FFF2-40B4-BE49-F238E27FC236}">
                <a16:creationId xmlns:a16="http://schemas.microsoft.com/office/drawing/2014/main" id="{F3781BFC-7D4B-A9FB-5531-3B40631196BD}"/>
              </a:ext>
            </a:extLst>
          </p:cNvPr>
          <p:cNvSpPr>
            <a:spLocks noGrp="1"/>
          </p:cNvSpPr>
          <p:nvPr>
            <p:ph type="body" sz="quarter" idx="11"/>
          </p:nvPr>
        </p:nvSpPr>
        <p:spPr/>
        <p:txBody>
          <a:bodyPr/>
          <a:lstStyle/>
          <a:p>
            <a:endParaRPr lang="sv-SE"/>
          </a:p>
        </p:txBody>
      </p:sp>
      <p:sp>
        <p:nvSpPr>
          <p:cNvPr id="10" name="textruta 9">
            <a:extLst>
              <a:ext uri="{FF2B5EF4-FFF2-40B4-BE49-F238E27FC236}">
                <a16:creationId xmlns:a16="http://schemas.microsoft.com/office/drawing/2014/main" id="{BD5023F0-1F15-FC51-731A-EE7883B0D13E}"/>
              </a:ext>
            </a:extLst>
          </p:cNvPr>
          <p:cNvSpPr txBox="1"/>
          <p:nvPr/>
        </p:nvSpPr>
        <p:spPr>
          <a:xfrm>
            <a:off x="593586" y="1276350"/>
            <a:ext cx="10550664" cy="923330"/>
          </a:xfrm>
          <a:prstGeom prst="rect">
            <a:avLst/>
          </a:prstGeom>
          <a:noFill/>
        </p:spPr>
        <p:txBody>
          <a:bodyPr wrap="square" rtlCol="0">
            <a:spAutoFit/>
          </a:bodyPr>
          <a:lstStyle/>
          <a:p>
            <a:r>
              <a:rPr lang="sv-SE" sz="1800" dirty="0">
                <a:ea typeface="Arial" charset="0"/>
                <a:cs typeface="Arial" charset="0"/>
              </a:rPr>
              <a:t>Att ha lägre inkomst är en utmaning på flera sätt. Kvinnor får en sämre förmåga att bygga upp ett sparkapital, hantera tillfälliga inkomstbortfall och pensionen blir lägre.</a:t>
            </a:r>
          </a:p>
          <a:p>
            <a:endParaRPr lang="sv-SE" dirty="0"/>
          </a:p>
        </p:txBody>
      </p:sp>
      <p:sp>
        <p:nvSpPr>
          <p:cNvPr id="11" name="textruta 10">
            <a:extLst>
              <a:ext uri="{FF2B5EF4-FFF2-40B4-BE49-F238E27FC236}">
                <a16:creationId xmlns:a16="http://schemas.microsoft.com/office/drawing/2014/main" id="{C7B794C5-8E03-A103-85E4-D6AFF3658A85}"/>
              </a:ext>
            </a:extLst>
          </p:cNvPr>
          <p:cNvSpPr txBox="1"/>
          <p:nvPr/>
        </p:nvSpPr>
        <p:spPr>
          <a:xfrm>
            <a:off x="7734300" y="5404357"/>
            <a:ext cx="1695450" cy="307777"/>
          </a:xfrm>
          <a:prstGeom prst="rect">
            <a:avLst/>
          </a:prstGeom>
          <a:noFill/>
        </p:spPr>
        <p:txBody>
          <a:bodyPr wrap="square" rtlCol="0">
            <a:spAutoFit/>
          </a:bodyPr>
          <a:lstStyle/>
          <a:p>
            <a:r>
              <a:rPr lang="sv-SE" sz="1400" i="1" dirty="0"/>
              <a:t>Källa: SCB</a:t>
            </a:r>
          </a:p>
        </p:txBody>
      </p:sp>
    </p:spTree>
    <p:extLst>
      <p:ext uri="{BB962C8B-B14F-4D97-AF65-F5344CB8AC3E}">
        <p14:creationId xmlns:p14="http://schemas.microsoft.com/office/powerpoint/2010/main" val="286145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LÄGRE LIVSINKOMST LEDER TILL OJÄMSTÄLLD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96000" y="1562371"/>
          <a:ext cx="5307900" cy="1837436"/>
        </p:xfrm>
        <a:graphic>
          <a:graphicData uri="http://schemas.openxmlformats.org/drawingml/2006/table">
            <a:tbl>
              <a:tblPr firstRow="1" bandRow="1">
                <a:tableStyleId>{5C22544A-7EE6-4342-B048-85BDC9FD1C3A}</a:tableStyleId>
              </a:tblPr>
              <a:tblGrid>
                <a:gridCol w="1769300">
                  <a:extLst>
                    <a:ext uri="{9D8B030D-6E8A-4147-A177-3AD203B41FA5}">
                      <a16:colId xmlns:a16="http://schemas.microsoft.com/office/drawing/2014/main" val="2336489506"/>
                    </a:ext>
                  </a:extLst>
                </a:gridCol>
                <a:gridCol w="1769300">
                  <a:extLst>
                    <a:ext uri="{9D8B030D-6E8A-4147-A177-3AD203B41FA5}">
                      <a16:colId xmlns:a16="http://schemas.microsoft.com/office/drawing/2014/main" val="3788303289"/>
                    </a:ext>
                  </a:extLst>
                </a:gridCol>
                <a:gridCol w="1769300">
                  <a:extLst>
                    <a:ext uri="{9D8B030D-6E8A-4147-A177-3AD203B41FA5}">
                      <a16:colId xmlns:a16="http://schemas.microsoft.com/office/drawing/2014/main" val="2744437489"/>
                    </a:ext>
                  </a:extLst>
                </a:gridCol>
              </a:tblGrid>
              <a:tr h="479046">
                <a:tc>
                  <a:txBody>
                    <a:bodyPr/>
                    <a:lstStyle/>
                    <a:p>
                      <a:endParaRPr lang="sv-SE" sz="2000" dirty="0">
                        <a:solidFill>
                          <a:schemeClr val="accent1"/>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66220">
                <a:tc>
                  <a:txBody>
                    <a:bodyPr/>
                    <a:lstStyle/>
                    <a:p>
                      <a:r>
                        <a:rPr lang="sv-SE" sz="2000" dirty="0">
                          <a:solidFill>
                            <a:schemeClr val="tx1"/>
                          </a:solidFill>
                          <a:latin typeface="+mj-lt"/>
                        </a:rPr>
                        <a:t>Genomsnittlig total pension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18 200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25 500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92170">
                <a:tc>
                  <a:txBody>
                    <a:bodyPr/>
                    <a:lstStyle/>
                    <a:p>
                      <a:r>
                        <a:rPr lang="sv-SE" sz="2000" dirty="0">
                          <a:solidFill>
                            <a:schemeClr val="tx1"/>
                          </a:solidFill>
                          <a:latin typeface="+mj-lt"/>
                        </a:rPr>
                        <a:t>Medellivslängd</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84,8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81,2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CF595591-B7B8-4DAE-82A0-96C0321A50B9}"/>
              </a:ext>
            </a:extLst>
          </p:cNvPr>
          <p:cNvSpPr txBox="1"/>
          <p:nvPr/>
        </p:nvSpPr>
        <p:spPr>
          <a:xfrm>
            <a:off x="601438" y="1562371"/>
            <a:ext cx="5065585" cy="2756909"/>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Vårt pensionssystem bygger på livsinkomstprincipen.</a:t>
            </a:r>
          </a:p>
          <a:p>
            <a:pPr marL="342900" indent="-342900">
              <a:lnSpc>
                <a:spcPts val="3000"/>
              </a:lnSpc>
              <a:buFont typeface="Arial" panose="020B0604020202020204" pitchFamily="34" charset="0"/>
              <a:buChar char="•"/>
            </a:pPr>
            <a:r>
              <a:rPr lang="sv-SE" sz="2000" dirty="0">
                <a:ea typeface="Arial" charset="0"/>
                <a:cs typeface="Arial" charset="0"/>
              </a:rPr>
              <a:t>Varje intjänad krona påverkar din pension.</a:t>
            </a:r>
          </a:p>
          <a:p>
            <a:pPr marL="342900" indent="-342900">
              <a:lnSpc>
                <a:spcPts val="3000"/>
              </a:lnSpc>
              <a:buFont typeface="Arial" panose="020B0604020202020204" pitchFamily="34" charset="0"/>
              <a:buChar char="•"/>
            </a:pPr>
            <a:r>
              <a:rPr lang="sv-SE" sz="2000" dirty="0">
                <a:ea typeface="Arial" charset="0"/>
                <a:cs typeface="Arial" charset="0"/>
              </a:rPr>
              <a:t>Antal pensionärer med allmän pension är 2,3 miljoner.</a:t>
            </a:r>
          </a:p>
          <a:p>
            <a:pPr marL="342900" indent="-342900">
              <a:lnSpc>
                <a:spcPts val="3000"/>
              </a:lnSpc>
              <a:buFont typeface="Arial" panose="020B0604020202020204" pitchFamily="34" charset="0"/>
              <a:buChar char="•"/>
            </a:pPr>
            <a:r>
              <a:rPr lang="sv-SE" sz="2000" dirty="0"/>
              <a:t>Kvinnor har i genomsnitt 69 procent i genomsnitt av männens pension.</a:t>
            </a:r>
          </a:p>
        </p:txBody>
      </p:sp>
      <p:sp>
        <p:nvSpPr>
          <p:cNvPr id="7" name="textruta 6">
            <a:extLst>
              <a:ext uri="{FF2B5EF4-FFF2-40B4-BE49-F238E27FC236}">
                <a16:creationId xmlns:a16="http://schemas.microsoft.com/office/drawing/2014/main" id="{1527043D-9B6A-44EA-89BD-E84C5025EBC1}"/>
              </a:ext>
            </a:extLst>
          </p:cNvPr>
          <p:cNvSpPr txBox="1"/>
          <p:nvPr/>
        </p:nvSpPr>
        <p:spPr>
          <a:xfrm>
            <a:off x="10026788" y="6536473"/>
            <a:ext cx="1874808" cy="224984"/>
          </a:xfrm>
          <a:prstGeom prst="rect">
            <a:avLst/>
          </a:prstGeom>
          <a:noFill/>
        </p:spPr>
        <p:txBody>
          <a:bodyPr wrap="square" lIns="0" tIns="0" rIns="0" bIns="0" rtlCol="0">
            <a:noAutofit/>
          </a:bodyPr>
          <a:lstStyle/>
          <a:p>
            <a:r>
              <a:rPr lang="sv-SE" sz="1100" i="1" dirty="0">
                <a:solidFill>
                  <a:srgbClr val="000000"/>
                </a:solidFill>
              </a:rPr>
              <a:t>Källa: Pensionsmyndigheten</a:t>
            </a:r>
          </a:p>
        </p:txBody>
      </p:sp>
      <p:sp>
        <p:nvSpPr>
          <p:cNvPr id="3" name="Rektangel 2">
            <a:extLst>
              <a:ext uri="{FF2B5EF4-FFF2-40B4-BE49-F238E27FC236}">
                <a16:creationId xmlns:a16="http://schemas.microsoft.com/office/drawing/2014/main" id="{40BCCA17-36A0-9053-C84C-795ADCE48B1E}"/>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724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VEM LÖSER LIVSPUSSLET?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14351"/>
            <a:ext cx="5118100" cy="4351338"/>
          </a:xfrm>
        </p:spPr>
        <p:txBody>
          <a:bodyPr>
            <a:normAutofit/>
          </a:bodyPr>
          <a:lstStyle/>
          <a:p>
            <a:r>
              <a:rPr lang="sv-SE" dirty="0"/>
              <a:t>I barnfamiljer med barn i åldrarna 3-5 år arbetar 40 procent av kvinnorna deltid </a:t>
            </a:r>
            <a:br>
              <a:rPr lang="sv-SE" dirty="0"/>
            </a:br>
            <a:r>
              <a:rPr lang="sv-SE" dirty="0"/>
              <a:t>– och 11 procent av männen.</a:t>
            </a:r>
          </a:p>
          <a:p>
            <a:r>
              <a:rPr lang="sv-SE" dirty="0"/>
              <a:t>Kvinnor gör i genomsnitt 25 timmar mer oavlönat hushållsarbete per månad.</a:t>
            </a:r>
          </a:p>
          <a:p>
            <a:r>
              <a:rPr lang="sv-SE" dirty="0"/>
              <a:t>Kvinnor tar ut mest föräldraledighet och VAB. </a:t>
            </a:r>
            <a:r>
              <a:rPr lang="sv-SE" dirty="0">
                <a:effectLst/>
              </a:rPr>
              <a:t>Kvinnor tar ut 6 av 10 VAB-dagar och </a:t>
            </a:r>
            <a:r>
              <a:rPr lang="sv-SE" b="0" i="0" dirty="0">
                <a:effectLst/>
              </a:rPr>
              <a:t>54 procent av föräldraledigheten.</a:t>
            </a:r>
          </a:p>
          <a:p>
            <a:r>
              <a:rPr lang="sv-SE" b="0" i="0" u="none" strike="noStrike" baseline="0" dirty="0"/>
              <a:t>Flera studier har också visat att kvinnors löneutveckling avtar efter att första barnet har fötts. </a:t>
            </a:r>
          </a:p>
          <a:p>
            <a:r>
              <a:rPr lang="sv-SE" dirty="0">
                <a:effectLst/>
                <a:ea typeface="Times New Roman" panose="02020603050405020304" pitchFamily="18" charset="0"/>
              </a:rPr>
              <a:t>3 av 10 sysselsatta kvinnor arbetar deltid.</a:t>
            </a:r>
            <a:endParaRPr lang="sv-SE" dirty="0">
              <a:effectLst/>
              <a:ea typeface="Calibri" panose="020F0502020204030204" pitchFamily="34" charset="0"/>
            </a:endParaRPr>
          </a:p>
          <a:p>
            <a:pPr marL="0" indent="0">
              <a:buNone/>
            </a:pPr>
            <a:endParaRPr lang="sv-SE" sz="1800" dirty="0"/>
          </a:p>
          <a:p>
            <a:endParaRPr lang="sv-SE" sz="1600" dirty="0">
              <a:effectLst/>
            </a:endParaRPr>
          </a:p>
          <a:p>
            <a:endParaRPr lang="sv-SE" sz="1800" dirty="0">
              <a:solidFill>
                <a:srgbClr val="00B050"/>
              </a:solidFill>
              <a:latin typeface="Calibri" panose="020F0502020204030204" pitchFamily="34" charset="0"/>
            </a:endParaRPr>
          </a:p>
          <a:p>
            <a:endParaRPr lang="sv-SE" sz="1800" dirty="0">
              <a:solidFill>
                <a:srgbClr val="00B050"/>
              </a:solidFill>
              <a:latin typeface="Calibri" panose="020F050202020403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3E170C8B-2972-400A-B60E-B8FB85632054}"/>
              </a:ext>
            </a:extLst>
          </p:cNvPr>
          <p:cNvSpPr txBox="1"/>
          <p:nvPr/>
        </p:nvSpPr>
        <p:spPr>
          <a:xfrm>
            <a:off x="11063483" y="6510853"/>
            <a:ext cx="637786" cy="207405"/>
          </a:xfrm>
          <a:prstGeom prst="rect">
            <a:avLst/>
          </a:prstGeom>
          <a:noFill/>
        </p:spPr>
        <p:txBody>
          <a:bodyPr wrap="square" lIns="0" tIns="0" rIns="0" bIns="0" rtlCol="0">
            <a:noAutofit/>
          </a:bodyPr>
          <a:lstStyle/>
          <a:p>
            <a:r>
              <a:rPr lang="sv-SE" sz="1100" i="1" dirty="0">
                <a:solidFill>
                  <a:srgbClr val="000000"/>
                </a:solidFill>
              </a:rPr>
              <a:t>Källa: SCB</a:t>
            </a:r>
          </a:p>
        </p:txBody>
      </p:sp>
      <p:sp>
        <p:nvSpPr>
          <p:cNvPr id="5" name="Rektangel 4">
            <a:extLst>
              <a:ext uri="{FF2B5EF4-FFF2-40B4-BE49-F238E27FC236}">
                <a16:creationId xmlns:a16="http://schemas.microsoft.com/office/drawing/2014/main" id="{206FF181-053F-F1E1-0CBF-21A03470BD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latshållare för bild 10" descr="En bild som visar träd, utomhus, mark  Automatiskt genererad beskrivning">
            <a:extLst>
              <a:ext uri="{FF2B5EF4-FFF2-40B4-BE49-F238E27FC236}">
                <a16:creationId xmlns:a16="http://schemas.microsoft.com/office/drawing/2014/main" id="{9A88FACE-617D-320A-E098-E64F9F36549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3950" r="13950"/>
          <a:stretch>
            <a:fillRect/>
          </a:stretch>
        </p:blipFill>
        <p:spPr/>
      </p:pic>
    </p:spTree>
    <p:extLst>
      <p:ext uri="{BB962C8B-B14F-4D97-AF65-F5344CB8AC3E}">
        <p14:creationId xmlns:p14="http://schemas.microsoft.com/office/powerpoint/2010/main" val="421672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VABB - FÖRLORAD INKOMST OCH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8B09A6EB-94BF-4C96-9BC5-241B8498F306}"/>
              </a:ext>
            </a:extLst>
          </p:cNvPr>
          <p:cNvSpPr txBox="1"/>
          <p:nvPr/>
        </p:nvSpPr>
        <p:spPr>
          <a:xfrm>
            <a:off x="685156" y="1200682"/>
            <a:ext cx="10281051" cy="448584"/>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Kvinnor tar ut 6 av 10 VAB-dagar.</a:t>
            </a:r>
          </a:p>
        </p:txBody>
      </p:sp>
      <p:sp>
        <p:nvSpPr>
          <p:cNvPr id="3" name="Rektangel 2">
            <a:extLst>
              <a:ext uri="{FF2B5EF4-FFF2-40B4-BE49-F238E27FC236}">
                <a16:creationId xmlns:a16="http://schemas.microsoft.com/office/drawing/2014/main" id="{82D6AF84-0C69-942F-C3C4-C2E4ED2BB5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3" descr="En bild som visar text, skärmbild, Teckensnitt, nummer  Automatiskt genererad beskrivning">
            <a:extLst>
              <a:ext uri="{FF2B5EF4-FFF2-40B4-BE49-F238E27FC236}">
                <a16:creationId xmlns:a16="http://schemas.microsoft.com/office/drawing/2014/main" id="{FC07D86B-34D0-1F75-A1FD-56A63FBED429}"/>
              </a:ext>
            </a:extLst>
          </p:cNvPr>
          <p:cNvPicPr>
            <a:picLocks noChangeAspect="1"/>
          </p:cNvPicPr>
          <p:nvPr/>
        </p:nvPicPr>
        <p:blipFill>
          <a:blip r:embed="rId3"/>
          <a:stretch>
            <a:fillRect/>
          </a:stretch>
        </p:blipFill>
        <p:spPr>
          <a:xfrm>
            <a:off x="2383367" y="1948726"/>
            <a:ext cx="7425265" cy="3432913"/>
          </a:xfrm>
          <a:prstGeom prst="rect">
            <a:avLst/>
          </a:prstGeom>
          <a:noFill/>
        </p:spPr>
      </p:pic>
    </p:spTree>
    <p:extLst>
      <p:ext uri="{BB962C8B-B14F-4D97-AF65-F5344CB8AC3E}">
        <p14:creationId xmlns:p14="http://schemas.microsoft.com/office/powerpoint/2010/main" val="246791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en-US" sz="3200" dirty="0"/>
              <a:t>SÅ MYCKET FÖRLORAR OLIKA YRKEN PÅ DELTIDSARBETE</a:t>
            </a:r>
            <a:endParaRPr lang="sv-SE" dirty="0"/>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8B09A6EB-94BF-4C96-9BC5-241B8498F306}"/>
              </a:ext>
            </a:extLst>
          </p:cNvPr>
          <p:cNvSpPr txBox="1"/>
          <p:nvPr/>
        </p:nvSpPr>
        <p:spPr>
          <a:xfrm>
            <a:off x="685157" y="1200682"/>
            <a:ext cx="5410844" cy="3911071"/>
          </a:xfrm>
          <a:prstGeom prst="rect">
            <a:avLst/>
          </a:prstGeom>
          <a:noFill/>
        </p:spPr>
        <p:txBody>
          <a:bodyPr wrap="square">
            <a:spAutoFit/>
          </a:bodyPr>
          <a:lstStyle/>
          <a:p>
            <a:pPr>
              <a:lnSpc>
                <a:spcPts val="3000"/>
              </a:lnSpc>
            </a:pPr>
            <a:r>
              <a:rPr lang="sv-SE" sz="2000" b="1" dirty="0">
                <a:ea typeface="Arial" charset="0"/>
                <a:cs typeface="Arial" charset="0"/>
              </a:rPr>
              <a:t>Kortsiktigt: </a:t>
            </a:r>
          </a:p>
          <a:p>
            <a:pPr marL="342900" indent="-342900">
              <a:lnSpc>
                <a:spcPts val="3000"/>
              </a:lnSpc>
              <a:buFont typeface="Arial" panose="020B0604020202020204" pitchFamily="34" charset="0"/>
              <a:buChar char="•"/>
            </a:pPr>
            <a:r>
              <a:rPr lang="sv-SE" sz="2000" dirty="0">
                <a:ea typeface="Arial" charset="0"/>
                <a:cs typeface="Arial" charset="0"/>
              </a:rPr>
              <a:t>Du får lägre inkomst</a:t>
            </a:r>
          </a:p>
          <a:p>
            <a:pPr marL="342900" indent="-342900">
              <a:lnSpc>
                <a:spcPts val="3000"/>
              </a:lnSpc>
              <a:buFont typeface="Arial" panose="020B0604020202020204" pitchFamily="34" charset="0"/>
              <a:buChar char="•"/>
            </a:pPr>
            <a:r>
              <a:rPr lang="sv-SE" sz="2000" dirty="0">
                <a:ea typeface="Arial" charset="0"/>
                <a:cs typeface="Arial" charset="0"/>
              </a:rPr>
              <a:t>Sparutrymmet krymper</a:t>
            </a:r>
          </a:p>
          <a:p>
            <a:pPr marL="342900" indent="-342900">
              <a:lnSpc>
                <a:spcPts val="3000"/>
              </a:lnSpc>
              <a:buFont typeface="Arial" panose="020B0604020202020204" pitchFamily="34" charset="0"/>
              <a:buChar char="•"/>
            </a:pPr>
            <a:r>
              <a:rPr lang="sv-SE" sz="2000" dirty="0">
                <a:ea typeface="Arial" charset="0"/>
                <a:cs typeface="Arial" charset="0"/>
              </a:rPr>
              <a:t>A-kassa påverkas negativt</a:t>
            </a:r>
          </a:p>
          <a:p>
            <a:pPr marL="342900" indent="-342900">
              <a:lnSpc>
                <a:spcPts val="3000"/>
              </a:lnSpc>
              <a:buFont typeface="Arial" panose="020B0604020202020204" pitchFamily="34" charset="0"/>
              <a:buChar char="•"/>
            </a:pPr>
            <a:r>
              <a:rPr lang="sv-SE" sz="2000" dirty="0">
                <a:ea typeface="Arial" charset="0"/>
                <a:cs typeface="Arial" charset="0"/>
              </a:rPr>
              <a:t>Sjuk- och föräldrapenning från Försäkringskassan påverkas negativt</a:t>
            </a:r>
          </a:p>
          <a:p>
            <a:pPr>
              <a:lnSpc>
                <a:spcPts val="3000"/>
              </a:lnSpc>
            </a:pPr>
            <a:endParaRPr lang="sv-SE" sz="2000" dirty="0">
              <a:ea typeface="Arial" charset="0"/>
              <a:cs typeface="Arial" charset="0"/>
            </a:endParaRPr>
          </a:p>
          <a:p>
            <a:pPr>
              <a:lnSpc>
                <a:spcPts val="3000"/>
              </a:lnSpc>
            </a:pPr>
            <a:r>
              <a:rPr lang="sv-SE" sz="2000" b="1" dirty="0">
                <a:ea typeface="Arial" charset="0"/>
                <a:cs typeface="Arial" charset="0"/>
              </a:rPr>
              <a:t>Långsiktigt:</a:t>
            </a:r>
          </a:p>
          <a:p>
            <a:pPr marL="342900" indent="-342900">
              <a:lnSpc>
                <a:spcPts val="3000"/>
              </a:lnSpc>
              <a:buFont typeface="Arial" panose="020B0604020202020204" pitchFamily="34" charset="0"/>
              <a:buChar char="•"/>
            </a:pPr>
            <a:r>
              <a:rPr lang="sv-SE" sz="2000" dirty="0">
                <a:ea typeface="Arial" charset="0"/>
                <a:cs typeface="Arial" charset="0"/>
              </a:rPr>
              <a:t>Du förlorar allmän pension </a:t>
            </a:r>
          </a:p>
          <a:p>
            <a:pPr marL="342900" indent="-342900">
              <a:lnSpc>
                <a:spcPts val="3000"/>
              </a:lnSpc>
              <a:buFont typeface="Arial" panose="020B0604020202020204" pitchFamily="34" charset="0"/>
              <a:buChar char="•"/>
            </a:pPr>
            <a:r>
              <a:rPr lang="sv-SE" sz="2000" dirty="0">
                <a:ea typeface="Arial" charset="0"/>
                <a:cs typeface="Arial" charset="0"/>
              </a:rPr>
              <a:t>Du förlorar tjänstepension</a:t>
            </a:r>
          </a:p>
        </p:txBody>
      </p:sp>
      <p:sp>
        <p:nvSpPr>
          <p:cNvPr id="3" name="Rektangel 2">
            <a:extLst>
              <a:ext uri="{FF2B5EF4-FFF2-40B4-BE49-F238E27FC236}">
                <a16:creationId xmlns:a16="http://schemas.microsoft.com/office/drawing/2014/main" id="{82D6AF84-0C69-942F-C3C4-C2E4ED2BB54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35A083C9-F2CD-8F52-D0ED-B9CA83A79859}"/>
              </a:ext>
            </a:extLst>
          </p:cNvPr>
          <p:cNvPicPr>
            <a:picLocks noChangeAspect="1"/>
          </p:cNvPicPr>
          <p:nvPr/>
        </p:nvPicPr>
        <p:blipFill>
          <a:blip r:embed="rId3"/>
          <a:stretch>
            <a:fillRect/>
          </a:stretch>
        </p:blipFill>
        <p:spPr>
          <a:xfrm>
            <a:off x="5546690" y="1467081"/>
            <a:ext cx="4598573" cy="4610100"/>
          </a:xfrm>
          <a:prstGeom prst="rect">
            <a:avLst/>
          </a:prstGeom>
          <a:noFill/>
        </p:spPr>
      </p:pic>
    </p:spTree>
    <p:extLst>
      <p:ext uri="{BB962C8B-B14F-4D97-AF65-F5344CB8AC3E}">
        <p14:creationId xmlns:p14="http://schemas.microsoft.com/office/powerpoint/2010/main" val="555876712"/>
      </p:ext>
    </p:extLst>
  </p:cSld>
  <p:clrMapOvr>
    <a:masterClrMapping/>
  </p:clrMapOvr>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FIIN0056 PPT_mall_spara_investera_la¦èna</Template>
  <TotalTime>5277</TotalTime>
  <Words>2453</Words>
  <Application>Microsoft Office PowerPoint</Application>
  <PresentationFormat>Bredbild</PresentationFormat>
  <Paragraphs>210</Paragraphs>
  <Slides>20</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Symbol</vt:lpstr>
      <vt:lpstr>Verdana</vt:lpstr>
      <vt:lpstr>familjejuridik</vt:lpstr>
      <vt:lpstr>JÄMSTÄLLDHET BÖRJAR I PLÅNBOKEN</vt:lpstr>
      <vt:lpstr>JÄMSTÄLLDHET PÅVERKAS NEGATIVT AV EKONOMISKA FÖRÄNDRINGAR</vt:lpstr>
      <vt:lpstr>INFLATION PÅVERKAR PARRELATIONER</vt:lpstr>
      <vt:lpstr>ÅR 2072 KOMMER ÅRSINKOMSTERNA VARA LIKA</vt:lpstr>
      <vt:lpstr>EKONOMISK JÄMSTÄLLDHET</vt:lpstr>
      <vt:lpstr>LÄGRE LIVSINKOMST LEDER TILL OJÄMSTÄLLD PENSION</vt:lpstr>
      <vt:lpstr>VEM LÖSER LIVSPUSSLET?</vt:lpstr>
      <vt:lpstr>VABB - FÖRLORAD INKOMST OCH PENSION</vt:lpstr>
      <vt:lpstr>SÅ MYCKET FÖRLORAR OLIKA YRKEN PÅ DELTIDSARBETE</vt:lpstr>
      <vt:lpstr>HUR KAN MAN KOMPENSERA DEN PERSONEN SOM FÖRLORAR MEST?</vt:lpstr>
      <vt:lpstr>HUR FÅR VI MER JÄMSTÄLLDA LIVSINKOMSTER?</vt:lpstr>
      <vt:lpstr>I väntan på ett jämställd samhälle  så kan du fokusera på det  du själv kan påverka.</vt:lpstr>
      <vt:lpstr>VÅGA PRATA PENGAR!</vt:lpstr>
      <vt:lpstr>VAD SKA VI PRATA OM DÅ?</vt:lpstr>
      <vt:lpstr>ÅNGEST ELLER STOLTHET ÖVER SPARANDET?</vt:lpstr>
      <vt:lpstr>VAD ÄR EGENTLIGEN EN TRYGG PRIVATEKONOMI?</vt:lpstr>
      <vt:lpstr>HUR NÅR JAG TILL DEN DÄR TRYGGA EKONOMIN DÅ?</vt:lpstr>
      <vt:lpstr>VAD GER PENSION?</vt:lpstr>
      <vt:lpstr>DET VIKTIGASTE ATT TA MED SIG:</vt:lpstr>
      <vt:lpstr>Tack för idag!</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Jämställdhet börjar i plånboken</dc:title>
  <dc:creator>Niklas Uppenberg</dc:creator>
  <cp:lastModifiedBy>Trifa Chireh</cp:lastModifiedBy>
  <cp:revision>23</cp:revision>
  <dcterms:created xsi:type="dcterms:W3CDTF">2023-01-27T14:08:54Z</dcterms:created>
  <dcterms:modified xsi:type="dcterms:W3CDTF">2024-01-25T12:47:28Z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125809-f7f8-456f-9019-c72184f8814c_Enabled">
    <vt:lpwstr>true</vt:lpwstr>
  </property>
  <property fmtid="{D5CDD505-2E9C-101B-9397-08002B2CF9AE}" pid="3" name="MSIP_Label_5a125809-f7f8-456f-9019-c72184f8814c_SetDate">
    <vt:lpwstr>2024-01-25T12:47:28Z</vt:lpwstr>
  </property>
  <property fmtid="{D5CDD505-2E9C-101B-9397-08002B2CF9AE}" pid="4" name="MSIP_Label_5a125809-f7f8-456f-9019-c72184f8814c_Method">
    <vt:lpwstr>Privileged</vt:lpwstr>
  </property>
  <property fmtid="{D5CDD505-2E9C-101B-9397-08002B2CF9AE}" pid="5" name="MSIP_Label_5a125809-f7f8-456f-9019-c72184f8814c_Name">
    <vt:lpwstr>Publik</vt:lpwstr>
  </property>
  <property fmtid="{D5CDD505-2E9C-101B-9397-08002B2CF9AE}" pid="6" name="MSIP_Label_5a125809-f7f8-456f-9019-c72184f8814c_SiteId">
    <vt:lpwstr>1e4e7cc6-7b26-46be-915e-cd1c8633e92f</vt:lpwstr>
  </property>
  <property fmtid="{D5CDD505-2E9C-101B-9397-08002B2CF9AE}" pid="7" name="MSIP_Label_5a125809-f7f8-456f-9019-c72184f8814c_ActionId">
    <vt:lpwstr>2c39f253-146d-4f80-968f-efb66404d660</vt:lpwstr>
  </property>
  <property fmtid="{D5CDD505-2E9C-101B-9397-08002B2CF9AE}" pid="8" name="MSIP_Label_5a125809-f7f8-456f-9019-c72184f8814c_ContentBits">
    <vt:lpwstr>2</vt:lpwstr>
  </property>
</Properties>
</file>