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63" r:id="rId2"/>
    <p:sldId id="305" r:id="rId3"/>
    <p:sldId id="286" r:id="rId4"/>
    <p:sldId id="287" r:id="rId5"/>
    <p:sldId id="288" r:id="rId6"/>
    <p:sldId id="292" r:id="rId7"/>
    <p:sldId id="301" r:id="rId8"/>
    <p:sldId id="289" r:id="rId9"/>
    <p:sldId id="295" r:id="rId10"/>
    <p:sldId id="296" r:id="rId11"/>
    <p:sldId id="297" r:id="rId12"/>
    <p:sldId id="290" r:id="rId13"/>
    <p:sldId id="300" r:id="rId14"/>
    <p:sldId id="291" r:id="rId15"/>
    <p:sldId id="299" r:id="rId16"/>
    <p:sldId id="302" r:id="rId17"/>
    <p:sldId id="303" r:id="rId18"/>
    <p:sldId id="304" r:id="rId19"/>
    <p:sldId id="272" r:id="rId20"/>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7D61"/>
    <a:srgbClr val="EE7558"/>
    <a:srgbClr val="E05040"/>
    <a:srgbClr val="44999C"/>
    <a:srgbClr val="00A780"/>
    <a:srgbClr val="404040"/>
    <a:srgbClr val="91CAAF"/>
    <a:srgbClr val="00AA80"/>
    <a:srgbClr val="009CB3"/>
    <a:srgbClr val="E8E6E0"/>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Mörkt format 2 - Dekorfärg 1/Dekorfärg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325"/>
    <p:restoredTop sz="74618" autoAdjust="0"/>
  </p:normalViewPr>
  <p:slideViewPr>
    <p:cSldViewPr snapToGrid="0" showGuides="1">
      <p:cViewPr varScale="1">
        <p:scale>
          <a:sx n="85" d="100"/>
          <a:sy n="85" d="100"/>
        </p:scale>
        <p:origin x="2202" y="84"/>
      </p:cViewPr>
      <p:guideLst>
        <p:guide orient="horz" pos="2160"/>
        <p:guide pos="3863"/>
      </p:guideLst>
    </p:cSldViewPr>
  </p:slideViewPr>
  <p:notesTextViewPr>
    <p:cViewPr>
      <p:scale>
        <a:sx n="1" d="1"/>
        <a:sy n="1" d="1"/>
      </p:scale>
      <p:origin x="0" y="0"/>
    </p:cViewPr>
  </p:notesTextViewPr>
  <p:notesViewPr>
    <p:cSldViewPr snapToGrid="0">
      <p:cViewPr varScale="1">
        <p:scale>
          <a:sx n="87" d="100"/>
          <a:sy n="87" d="100"/>
        </p:scale>
        <p:origin x="3840"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1A1090-7399-BE47-B8B1-881EC826E9F9}" type="datetimeFigureOut">
              <a:rPr lang="sv-SE" smtClean="0"/>
              <a:t>2024-01-23</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91D9B3-0424-AE4A-B8B4-BBEE3C89A386}" type="slidenum">
              <a:rPr lang="sv-SE" smtClean="0"/>
              <a:t>‹#›</a:t>
            </a:fld>
            <a:endParaRPr lang="sv-SE"/>
          </a:p>
        </p:txBody>
      </p:sp>
    </p:spTree>
    <p:extLst>
      <p:ext uri="{BB962C8B-B14F-4D97-AF65-F5344CB8AC3E}">
        <p14:creationId xmlns:p14="http://schemas.microsoft.com/office/powerpoint/2010/main" val="33059975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6391D9B3-0424-AE4A-B8B4-BBEE3C89A386}" type="slidenum">
              <a:rPr lang="sv-SE" smtClean="0"/>
              <a:t>1</a:t>
            </a:fld>
            <a:endParaRPr lang="sv-SE"/>
          </a:p>
        </p:txBody>
      </p:sp>
    </p:spTree>
    <p:extLst>
      <p:ext uri="{BB962C8B-B14F-4D97-AF65-F5344CB8AC3E}">
        <p14:creationId xmlns:p14="http://schemas.microsoft.com/office/powerpoint/2010/main" val="32336383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latin typeface="+mn-lt"/>
                <a:ea typeface="+mn-ea"/>
                <a:cs typeface="+mn-cs"/>
              </a:rPr>
              <a:t>När Anna avlider så ska arvet på 300 000 kronor efter henne delas i två lika stora lotter, eftersom Anna hade två barn.</a:t>
            </a:r>
            <a:br>
              <a:rPr lang="sv-SE" sz="1200" kern="1200" dirty="0">
                <a:solidFill>
                  <a:schemeClr val="tx1"/>
                </a:solidFill>
                <a:latin typeface="+mn-lt"/>
                <a:ea typeface="+mn-ea"/>
                <a:cs typeface="+mn-cs"/>
              </a:rPr>
            </a:br>
            <a:endParaRPr lang="sv-SE" sz="1200" kern="1200" dirty="0">
              <a:solidFill>
                <a:schemeClr val="tx1"/>
              </a:solidFill>
              <a:latin typeface="+mn-lt"/>
              <a:ea typeface="+mn-ea"/>
              <a:cs typeface="+mn-cs"/>
            </a:endParaRPr>
          </a:p>
          <a:p>
            <a:r>
              <a:rPr lang="sv-SE" sz="1200" kern="1200" dirty="0">
                <a:solidFill>
                  <a:schemeClr val="tx1"/>
                </a:solidFill>
                <a:latin typeface="+mn-lt"/>
                <a:ea typeface="+mn-ea"/>
                <a:cs typeface="+mn-cs"/>
              </a:rPr>
              <a:t>Det blir 150 000 kronor per barn. Eftersom Sven avled före Anna så ska Svens lott gå vidare till hans barn, Bengt och Bertil, och delas lika mellan dem. Det blir 150 000 kronor var.</a:t>
            </a:r>
          </a:p>
          <a:p>
            <a:br>
              <a:rPr lang="sv-SE" sz="1200" kern="1200" dirty="0">
                <a:solidFill>
                  <a:schemeClr val="tx1"/>
                </a:solidFill>
                <a:latin typeface="+mn-lt"/>
                <a:ea typeface="+mn-ea"/>
                <a:cs typeface="+mn-cs"/>
              </a:rPr>
            </a:br>
            <a:r>
              <a:rPr lang="sv-SE" sz="1200" kern="1200" dirty="0">
                <a:solidFill>
                  <a:schemeClr val="tx1"/>
                </a:solidFill>
                <a:latin typeface="+mn-lt"/>
                <a:ea typeface="+mn-ea"/>
                <a:cs typeface="+mn-cs"/>
              </a:rPr>
              <a:t>Om Sven hade varit barnlös hade hans lott gått till systern Stina.</a:t>
            </a:r>
          </a:p>
        </p:txBody>
      </p:sp>
      <p:sp>
        <p:nvSpPr>
          <p:cNvPr id="4" name="Platshållare för bildnummer 3"/>
          <p:cNvSpPr>
            <a:spLocks noGrp="1"/>
          </p:cNvSpPr>
          <p:nvPr>
            <p:ph type="sldNum" sz="quarter" idx="5"/>
          </p:nvPr>
        </p:nvSpPr>
        <p:spPr/>
        <p:txBody>
          <a:bodyPr/>
          <a:lstStyle/>
          <a:p>
            <a:fld id="{6391D9B3-0424-AE4A-B8B4-BBEE3C89A386}" type="slidenum">
              <a:rPr lang="sv-SE" smtClean="0"/>
              <a:t>10</a:t>
            </a:fld>
            <a:endParaRPr lang="sv-SE"/>
          </a:p>
        </p:txBody>
      </p:sp>
    </p:spTree>
    <p:extLst>
      <p:ext uri="{BB962C8B-B14F-4D97-AF65-F5344CB8AC3E}">
        <p14:creationId xmlns:p14="http://schemas.microsoft.com/office/powerpoint/2010/main" val="37705650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latin typeface="+mn-lt"/>
                <a:ea typeface="+mn-ea"/>
                <a:cs typeface="+mn-cs"/>
              </a:rPr>
              <a:t>Eftersom Elin är barnlös så finns det ingen i första arvsklassen som kan ärva henne. Då går arvet till arvtagare i andra arvsklassen. Föräldrarna hade fått arvet om de varit i livet. Nu är båda döda. Då går arvet till föräldrarnas arvingar i rakt nedstigande led, det vill säga Elins bröder, Per och Pålle.</a:t>
            </a:r>
          </a:p>
        </p:txBody>
      </p:sp>
      <p:sp>
        <p:nvSpPr>
          <p:cNvPr id="4" name="Platshållare för bildnummer 3"/>
          <p:cNvSpPr>
            <a:spLocks noGrp="1"/>
          </p:cNvSpPr>
          <p:nvPr>
            <p:ph type="sldNum" sz="quarter" idx="5"/>
          </p:nvPr>
        </p:nvSpPr>
        <p:spPr/>
        <p:txBody>
          <a:bodyPr/>
          <a:lstStyle/>
          <a:p>
            <a:fld id="{6391D9B3-0424-AE4A-B8B4-BBEE3C89A386}" type="slidenum">
              <a:rPr lang="sv-SE" smtClean="0"/>
              <a:t>11</a:t>
            </a:fld>
            <a:endParaRPr lang="sv-SE"/>
          </a:p>
        </p:txBody>
      </p:sp>
    </p:spTree>
    <p:extLst>
      <p:ext uri="{BB962C8B-B14F-4D97-AF65-F5344CB8AC3E}">
        <p14:creationId xmlns:p14="http://schemas.microsoft.com/office/powerpoint/2010/main" val="19916120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latin typeface="+mn-lt"/>
                <a:ea typeface="+mn-ea"/>
                <a:cs typeface="+mn-cs"/>
              </a:rPr>
              <a:t>Fortfarande gäller att arvet efter Elin går till arvsberättigade i andra arvsklassen eftersom Elin är barnlös. Hade båda hennes föräldrar varit i livet hade de fått hälften var. Nu går hälften till mamma Svea. Den del som skulle ha ärvts av Elins pappa får bröderna Per och Pålle dela på.</a:t>
            </a:r>
            <a:br>
              <a:rPr lang="sv-SE" sz="1200" kern="1200" dirty="0">
                <a:solidFill>
                  <a:schemeClr val="tx1"/>
                </a:solidFill>
                <a:latin typeface="+mn-lt"/>
                <a:ea typeface="+mn-ea"/>
                <a:cs typeface="+mn-cs"/>
              </a:rPr>
            </a:br>
            <a:endParaRPr lang="sv-SE" sz="1200" kern="1200" dirty="0">
              <a:solidFill>
                <a:schemeClr val="tx1"/>
              </a:solidFill>
              <a:latin typeface="+mn-lt"/>
              <a:ea typeface="+mn-ea"/>
              <a:cs typeface="+mn-cs"/>
            </a:endParaRPr>
          </a:p>
          <a:p>
            <a:r>
              <a:rPr lang="sv-SE" sz="1200" kern="1200" dirty="0">
                <a:solidFill>
                  <a:schemeClr val="tx1"/>
                </a:solidFill>
                <a:latin typeface="+mn-lt"/>
                <a:ea typeface="+mn-ea"/>
                <a:cs typeface="+mn-cs"/>
              </a:rPr>
              <a:t>Skulle Per ha avlidit tidigare och han hade två barn så hade dessa fått dela på Pers lott och fått 125 000 kronor var.</a:t>
            </a:r>
          </a:p>
        </p:txBody>
      </p:sp>
      <p:sp>
        <p:nvSpPr>
          <p:cNvPr id="4" name="Platshållare för bildnummer 3"/>
          <p:cNvSpPr>
            <a:spLocks noGrp="1"/>
          </p:cNvSpPr>
          <p:nvPr>
            <p:ph type="sldNum" sz="quarter" idx="5"/>
          </p:nvPr>
        </p:nvSpPr>
        <p:spPr/>
        <p:txBody>
          <a:bodyPr/>
          <a:lstStyle/>
          <a:p>
            <a:fld id="{6391D9B3-0424-AE4A-B8B4-BBEE3C89A386}" type="slidenum">
              <a:rPr lang="sv-SE" smtClean="0"/>
              <a:t>12</a:t>
            </a:fld>
            <a:endParaRPr lang="sv-SE"/>
          </a:p>
        </p:txBody>
      </p:sp>
    </p:spTree>
    <p:extLst>
      <p:ext uri="{BB962C8B-B14F-4D97-AF65-F5344CB8AC3E}">
        <p14:creationId xmlns:p14="http://schemas.microsoft.com/office/powerpoint/2010/main" val="10928913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6391D9B3-0424-AE4A-B8B4-BBEE3C89A386}" type="slidenum">
              <a:rPr lang="sv-SE" smtClean="0"/>
              <a:t>13</a:t>
            </a:fld>
            <a:endParaRPr lang="sv-SE"/>
          </a:p>
        </p:txBody>
      </p:sp>
    </p:spTree>
    <p:extLst>
      <p:ext uri="{BB962C8B-B14F-4D97-AF65-F5344CB8AC3E}">
        <p14:creationId xmlns:p14="http://schemas.microsoft.com/office/powerpoint/2010/main" val="21812793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49"/>
            <a:ext cx="5486400" cy="4633282"/>
          </a:xfrm>
        </p:spPr>
        <p:txBody>
          <a:bodyPr/>
          <a:lstStyle/>
          <a:p>
            <a:r>
              <a:rPr lang="sv-SE" sz="1200" kern="1200" dirty="0">
                <a:solidFill>
                  <a:schemeClr val="tx1"/>
                </a:solidFill>
                <a:latin typeface="+mn-lt"/>
                <a:ea typeface="+mn-ea"/>
                <a:cs typeface="+mn-cs"/>
              </a:rPr>
              <a:t>Från och med juli 2017 har vi en lagstiftning om framtidsfullmakter. Syftet med den är att ge möjlighet att utse någon som kan ta hand om personliga och ekonomiska angelägenheter om personen senare i livet skulle bli </a:t>
            </a:r>
            <a:r>
              <a:rPr lang="sv-SE" sz="1200" kern="1200" dirty="0" err="1">
                <a:solidFill>
                  <a:schemeClr val="tx1"/>
                </a:solidFill>
                <a:latin typeface="+mn-lt"/>
                <a:ea typeface="+mn-ea"/>
                <a:cs typeface="+mn-cs"/>
              </a:rPr>
              <a:t>beslutsoförmögen</a:t>
            </a:r>
            <a:r>
              <a:rPr lang="sv-SE" sz="1200" kern="1200" dirty="0">
                <a:solidFill>
                  <a:schemeClr val="tx1"/>
                </a:solidFill>
                <a:latin typeface="+mn-lt"/>
                <a:ea typeface="+mn-ea"/>
                <a:cs typeface="+mn-cs"/>
              </a:rPr>
              <a:t>. Fullmakten blir giltig när den som utställt fullmakten på grund av sjukdom, psykisk störning eller liknande inte längre kan ta hand om sina angelägenheter. </a:t>
            </a:r>
          </a:p>
          <a:p>
            <a:endParaRPr lang="sv-SE" sz="1200" kern="1200" dirty="0">
              <a:solidFill>
                <a:schemeClr val="tx1"/>
              </a:solidFill>
              <a:latin typeface="+mn-lt"/>
              <a:ea typeface="+mn-ea"/>
              <a:cs typeface="+mn-cs"/>
            </a:endParaRPr>
          </a:p>
          <a:p>
            <a:r>
              <a:rPr lang="sv-SE" sz="1200" kern="1200" dirty="0">
                <a:solidFill>
                  <a:schemeClr val="tx1"/>
                </a:solidFill>
                <a:latin typeface="+mn-lt"/>
                <a:ea typeface="+mn-ea"/>
                <a:cs typeface="+mn-cs"/>
              </a:rPr>
              <a:t>Liknande formkrav som för testamente (skriftligt, undertecknad i två vittnens samtida närvaro,</a:t>
            </a:r>
            <a:r>
              <a:rPr lang="sv-SE" sz="1200" kern="1200" baseline="0" dirty="0">
                <a:solidFill>
                  <a:schemeClr val="tx1"/>
                </a:solidFill>
                <a:latin typeface="+mn-lt"/>
                <a:ea typeface="+mn-ea"/>
                <a:cs typeface="+mn-cs"/>
              </a:rPr>
              <a:t> </a:t>
            </a:r>
            <a:r>
              <a:rPr lang="sv-SE" sz="1200" kern="1200" dirty="0">
                <a:solidFill>
                  <a:schemeClr val="tx1"/>
                </a:solidFill>
                <a:latin typeface="+mn-lt"/>
                <a:ea typeface="+mn-ea"/>
                <a:cs typeface="+mn-cs"/>
              </a:rPr>
              <a:t>18 år och vara </a:t>
            </a:r>
            <a:r>
              <a:rPr lang="sv-SE" sz="1200" kern="1200" dirty="0" err="1">
                <a:solidFill>
                  <a:schemeClr val="tx1"/>
                </a:solidFill>
                <a:latin typeface="+mn-lt"/>
                <a:ea typeface="+mn-ea"/>
                <a:cs typeface="+mn-cs"/>
              </a:rPr>
              <a:t>beslutsoförmögen</a:t>
            </a:r>
            <a:r>
              <a:rPr lang="sv-SE" sz="1200" kern="1200" dirty="0">
                <a:solidFill>
                  <a:schemeClr val="tx1"/>
                </a:solidFill>
                <a:latin typeface="+mn-lt"/>
                <a:ea typeface="+mn-ea"/>
                <a:cs typeface="+mn-cs"/>
              </a:rPr>
              <a:t> vid tillfället för upprättandet). </a:t>
            </a:r>
          </a:p>
          <a:p>
            <a:endParaRPr lang="sv-SE" sz="1200" kern="1200" dirty="0">
              <a:solidFill>
                <a:schemeClr val="tx1"/>
              </a:solidFill>
              <a:latin typeface="+mn-lt"/>
              <a:ea typeface="+mn-ea"/>
              <a:cs typeface="+mn-cs"/>
            </a:endParaRPr>
          </a:p>
          <a:p>
            <a:r>
              <a:rPr lang="sv-SE" sz="1200" kern="1200" dirty="0">
                <a:solidFill>
                  <a:schemeClr val="tx1"/>
                </a:solidFill>
                <a:latin typeface="+mn-lt"/>
                <a:ea typeface="+mn-ea"/>
                <a:cs typeface="+mn-cs"/>
              </a:rPr>
              <a:t>Det ska framgå av fullmakten vem eller vilka som är fullmakthavare, i vilka angelägenheter som den ska gälla samt övriga villkor.</a:t>
            </a:r>
          </a:p>
          <a:p>
            <a:endParaRPr lang="sv-SE" sz="1200" kern="1200" dirty="0">
              <a:solidFill>
                <a:schemeClr val="tx1"/>
              </a:solidFill>
              <a:latin typeface="+mn-lt"/>
              <a:ea typeface="+mn-ea"/>
              <a:cs typeface="+mn-cs"/>
            </a:endParaRPr>
          </a:p>
          <a:p>
            <a:r>
              <a:rPr lang="sv-SE" sz="1200" kern="1200" dirty="0">
                <a:solidFill>
                  <a:schemeClr val="tx1"/>
                </a:solidFill>
                <a:latin typeface="+mn-lt"/>
                <a:ea typeface="+mn-ea"/>
                <a:cs typeface="+mn-cs"/>
              </a:rPr>
              <a:t>Träder i kraft när den enskilde blivit </a:t>
            </a:r>
            <a:r>
              <a:rPr lang="sv-SE" sz="1200" kern="1200" dirty="0" err="1">
                <a:solidFill>
                  <a:schemeClr val="tx1"/>
                </a:solidFill>
                <a:latin typeface="+mn-lt"/>
                <a:ea typeface="+mn-ea"/>
                <a:cs typeface="+mn-cs"/>
              </a:rPr>
              <a:t>beslutsoförmögen</a:t>
            </a:r>
            <a:r>
              <a:rPr lang="sv-SE" sz="1200" kern="1200" dirty="0">
                <a:solidFill>
                  <a:schemeClr val="tx1"/>
                </a:solidFill>
                <a:latin typeface="+mn-lt"/>
                <a:ea typeface="+mn-ea"/>
                <a:cs typeface="+mn-cs"/>
              </a:rPr>
              <a:t>  och fullmaktshavaren bestämmer att den ska gälla om inte annat bestämts.</a:t>
            </a:r>
          </a:p>
          <a:p>
            <a:endParaRPr lang="sv-SE" sz="1200" kern="1200" dirty="0">
              <a:solidFill>
                <a:schemeClr val="tx1"/>
              </a:solidFill>
              <a:latin typeface="+mn-lt"/>
              <a:ea typeface="+mn-ea"/>
              <a:cs typeface="+mn-cs"/>
            </a:endParaRPr>
          </a:p>
          <a:p>
            <a:r>
              <a:rPr lang="sv-SE" sz="1200" kern="1200" dirty="0">
                <a:solidFill>
                  <a:schemeClr val="tx1"/>
                </a:solidFill>
                <a:latin typeface="+mn-lt"/>
                <a:ea typeface="+mn-ea"/>
                <a:cs typeface="+mn-cs"/>
              </a:rPr>
              <a:t>Framtidsfullmakten ska ses som ett alternativ till god man och förvaltare.  När sådan utsetts gäller inte framtidsfullmakten.</a:t>
            </a:r>
          </a:p>
          <a:p>
            <a:endParaRPr lang="sv-SE" sz="1200" kern="1200" dirty="0">
              <a:solidFill>
                <a:schemeClr val="tx1"/>
              </a:solidFill>
              <a:latin typeface="+mn-lt"/>
              <a:ea typeface="+mn-ea"/>
              <a:cs typeface="+mn-cs"/>
            </a:endParaRPr>
          </a:p>
          <a:p>
            <a:r>
              <a:rPr lang="sv-SE" sz="1200" b="1" kern="1200" dirty="0">
                <a:solidFill>
                  <a:schemeClr val="tx1"/>
                </a:solidFill>
                <a:latin typeface="+mn-lt"/>
                <a:ea typeface="+mn-ea"/>
                <a:cs typeface="+mn-cs"/>
              </a:rPr>
              <a:t>Anhörighetsbehörighet</a:t>
            </a:r>
            <a:r>
              <a:rPr lang="sv-SE" sz="1200" kern="1200" dirty="0">
                <a:solidFill>
                  <a:schemeClr val="tx1"/>
                </a:solidFill>
                <a:latin typeface="+mn-lt"/>
                <a:ea typeface="+mn-ea"/>
                <a:cs typeface="+mn-cs"/>
              </a:rPr>
              <a:t> innebär att anhöriga har rätt att företräda enskild som inte längre kan ta hand om sina ekonomiska angelägenheter på grund av sjukdom, försvagat hälsotillstånd eller liknande. Det handlar om att maka/make sambo i första hand kan ta hand om saker dom handlar om den dagliga livsföringen såsom löpande kostnader för boende, läkarbesök med mera. Finns inte maka/make sambo tillfaller samma rätt barn, barnbarn, förälder och syskon i nämnd ordning. </a:t>
            </a:r>
          </a:p>
        </p:txBody>
      </p:sp>
      <p:sp>
        <p:nvSpPr>
          <p:cNvPr id="4" name="Platshållare för bildnummer 3"/>
          <p:cNvSpPr>
            <a:spLocks noGrp="1"/>
          </p:cNvSpPr>
          <p:nvPr>
            <p:ph type="sldNum" sz="quarter" idx="5"/>
          </p:nvPr>
        </p:nvSpPr>
        <p:spPr/>
        <p:txBody>
          <a:bodyPr/>
          <a:lstStyle/>
          <a:p>
            <a:fld id="{6391D9B3-0424-AE4A-B8B4-BBEE3C89A386}" type="slidenum">
              <a:rPr lang="sv-SE" smtClean="0"/>
              <a:t>14</a:t>
            </a:fld>
            <a:endParaRPr lang="sv-SE"/>
          </a:p>
        </p:txBody>
      </p:sp>
    </p:spTree>
    <p:extLst>
      <p:ext uri="{BB962C8B-B14F-4D97-AF65-F5344CB8AC3E}">
        <p14:creationId xmlns:p14="http://schemas.microsoft.com/office/powerpoint/2010/main" val="41570038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6391D9B3-0424-AE4A-B8B4-BBEE3C89A386}" type="slidenum">
              <a:rPr lang="sv-SE" smtClean="0"/>
              <a:t>15</a:t>
            </a:fld>
            <a:endParaRPr lang="sv-SE"/>
          </a:p>
        </p:txBody>
      </p:sp>
    </p:spTree>
    <p:extLst>
      <p:ext uri="{BB962C8B-B14F-4D97-AF65-F5344CB8AC3E}">
        <p14:creationId xmlns:p14="http://schemas.microsoft.com/office/powerpoint/2010/main" val="33068101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49"/>
            <a:ext cx="5486400" cy="4445995"/>
          </a:xfrm>
        </p:spPr>
        <p:txBody>
          <a:bodyPr/>
          <a:lstStyle/>
          <a:p>
            <a:r>
              <a:rPr lang="sv-SE" sz="1200" kern="1200" dirty="0">
                <a:solidFill>
                  <a:schemeClr val="tx1"/>
                </a:solidFill>
                <a:latin typeface="+mn-lt"/>
                <a:ea typeface="+mn-ea"/>
                <a:cs typeface="+mn-cs"/>
              </a:rPr>
              <a:t>Under 18 år = omyndig</a:t>
            </a:r>
          </a:p>
          <a:p>
            <a:r>
              <a:rPr lang="sv-SE" sz="1200" kern="1200" dirty="0">
                <a:solidFill>
                  <a:schemeClr val="tx1"/>
                </a:solidFill>
                <a:latin typeface="+mn-lt"/>
                <a:ea typeface="+mn-ea"/>
                <a:cs typeface="+mn-cs"/>
              </a:rPr>
              <a:t>Förmyndare - Den som är vårdnadshavare är i de flesta fall även barnets förmyndare. Barn står oftast under gemensam vårdnad av båda föräldrarna och det även om det döms äktenskapsskillnad mellan föräldrar.</a:t>
            </a:r>
          </a:p>
          <a:p>
            <a:r>
              <a:rPr lang="sv-SE" sz="1200" kern="1200" dirty="0">
                <a:solidFill>
                  <a:schemeClr val="tx1"/>
                </a:solidFill>
                <a:latin typeface="+mn-lt"/>
                <a:ea typeface="+mn-ea"/>
                <a:cs typeface="+mn-cs"/>
              </a:rPr>
              <a:t>Sambo – faderskapserkännande</a:t>
            </a:r>
          </a:p>
          <a:p>
            <a:r>
              <a:rPr lang="sv-SE" sz="1200" kern="1200" dirty="0">
                <a:solidFill>
                  <a:schemeClr val="tx1"/>
                </a:solidFill>
                <a:latin typeface="+mn-lt"/>
                <a:ea typeface="+mn-ea"/>
                <a:cs typeface="+mn-cs"/>
              </a:rPr>
              <a:t>När bägge föräldrar är förmyndare utövar de detta gemensamt.</a:t>
            </a:r>
          </a:p>
          <a:p>
            <a:r>
              <a:rPr lang="sv-SE" sz="1200" kern="1200" dirty="0">
                <a:solidFill>
                  <a:schemeClr val="tx1"/>
                </a:solidFill>
                <a:latin typeface="+mn-lt"/>
                <a:ea typeface="+mn-ea"/>
                <a:cs typeface="+mn-cs"/>
              </a:rPr>
              <a:t>Vårdnadsprocess – interimistiska beslut tills beslut eller avtal mellan föräldrarna </a:t>
            </a:r>
          </a:p>
          <a:p>
            <a:endParaRPr lang="sv-SE" sz="1200" kern="1200" dirty="0">
              <a:solidFill>
                <a:schemeClr val="tx1"/>
              </a:solidFill>
              <a:latin typeface="+mn-lt"/>
              <a:ea typeface="+mn-ea"/>
              <a:cs typeface="+mn-cs"/>
            </a:endParaRPr>
          </a:p>
          <a:p>
            <a:r>
              <a:rPr lang="sv-SE" sz="1200" kern="1200" dirty="0">
                <a:solidFill>
                  <a:schemeClr val="tx1"/>
                </a:solidFill>
                <a:latin typeface="+mn-lt"/>
                <a:ea typeface="+mn-ea"/>
                <a:cs typeface="+mn-cs"/>
              </a:rPr>
              <a:t>Förmyndare vid del i oskiftat dödsbo – Överförmyndare utse god man</a:t>
            </a:r>
          </a:p>
          <a:p>
            <a:endParaRPr lang="sv-SE" sz="1200" kern="1200" dirty="0">
              <a:solidFill>
                <a:schemeClr val="tx1"/>
              </a:solidFill>
              <a:latin typeface="+mn-lt"/>
              <a:ea typeface="+mn-ea"/>
              <a:cs typeface="+mn-cs"/>
            </a:endParaRPr>
          </a:p>
          <a:p>
            <a:r>
              <a:rPr lang="sv-SE" sz="1200" kern="1200" dirty="0">
                <a:solidFill>
                  <a:schemeClr val="tx1"/>
                </a:solidFill>
                <a:latin typeface="+mn-lt"/>
                <a:ea typeface="+mn-ea"/>
                <a:cs typeface="+mn-cs"/>
              </a:rPr>
              <a:t>Ensamkommande barn – God man ansökan görs av Migrationsverket och av socialnämnden</a:t>
            </a:r>
          </a:p>
          <a:p>
            <a:r>
              <a:rPr lang="sv-SE" sz="1200" kern="1200" dirty="0">
                <a:solidFill>
                  <a:schemeClr val="tx1"/>
                </a:solidFill>
                <a:latin typeface="+mn-lt"/>
                <a:ea typeface="+mn-ea"/>
                <a:cs typeface="+mn-cs"/>
              </a:rPr>
              <a:t>Sparande i eget eller barnets namn – Fördelar och nackdelar att ha koll på</a:t>
            </a:r>
          </a:p>
          <a:p>
            <a:r>
              <a:rPr lang="sv-SE" sz="1200" kern="1200" dirty="0">
                <a:solidFill>
                  <a:schemeClr val="tx1"/>
                </a:solidFill>
                <a:latin typeface="+mn-lt"/>
                <a:ea typeface="+mn-ea"/>
                <a:cs typeface="+mn-cs"/>
              </a:rPr>
              <a:t>Gåvor till omyndig</a:t>
            </a:r>
          </a:p>
          <a:p>
            <a:r>
              <a:rPr lang="sv-SE" sz="1200" kern="1200" dirty="0">
                <a:solidFill>
                  <a:schemeClr val="tx1"/>
                </a:solidFill>
                <a:latin typeface="+mn-lt"/>
                <a:ea typeface="+mn-ea"/>
                <a:cs typeface="+mn-cs"/>
              </a:rPr>
              <a:t>Föräldraförvaltning</a:t>
            </a:r>
          </a:p>
          <a:p>
            <a:r>
              <a:rPr lang="sv-SE" sz="1200" kern="1200" dirty="0">
                <a:solidFill>
                  <a:schemeClr val="tx1"/>
                </a:solidFill>
                <a:latin typeface="+mn-lt"/>
                <a:ea typeface="+mn-ea"/>
                <a:cs typeface="+mn-cs"/>
              </a:rPr>
              <a:t>8 basbeloppsregeln  – kontrollerad förvaltning – ej för egen räkning/sammanblandning</a:t>
            </a:r>
          </a:p>
          <a:p>
            <a:r>
              <a:rPr lang="sv-SE" sz="1200" kern="1200" dirty="0">
                <a:solidFill>
                  <a:schemeClr val="tx1"/>
                </a:solidFill>
                <a:latin typeface="+mn-lt"/>
                <a:ea typeface="+mn-ea"/>
                <a:cs typeface="+mn-cs"/>
              </a:rPr>
              <a:t>16 års gränsen</a:t>
            </a:r>
          </a:p>
          <a:p>
            <a:r>
              <a:rPr lang="sv-SE" sz="1200" kern="1200" dirty="0">
                <a:solidFill>
                  <a:schemeClr val="tx1"/>
                </a:solidFill>
                <a:latin typeface="+mn-lt"/>
                <a:ea typeface="+mn-ea"/>
                <a:cs typeface="+mn-cs"/>
              </a:rPr>
              <a:t>Egendom med villkor </a:t>
            </a:r>
          </a:p>
          <a:p>
            <a:r>
              <a:rPr lang="sv-SE" sz="1200" kern="1200" dirty="0">
                <a:solidFill>
                  <a:schemeClr val="tx1"/>
                </a:solidFill>
                <a:latin typeface="+mn-lt"/>
                <a:ea typeface="+mn-ea"/>
                <a:cs typeface="+mn-cs"/>
              </a:rPr>
              <a:t>Oenighet mellan föräldrar – överförmyndaren</a:t>
            </a:r>
          </a:p>
          <a:p>
            <a:r>
              <a:rPr lang="sv-SE" sz="1200" kern="1200" dirty="0">
                <a:solidFill>
                  <a:schemeClr val="tx1"/>
                </a:solidFill>
                <a:latin typeface="+mn-lt"/>
                <a:ea typeface="+mn-ea"/>
                <a:cs typeface="+mn-cs"/>
              </a:rPr>
              <a:t>Kontrollerad förvaltning (Förteckning, årsräkning och sluträkning)</a:t>
            </a:r>
          </a:p>
        </p:txBody>
      </p:sp>
      <p:sp>
        <p:nvSpPr>
          <p:cNvPr id="4" name="Platshållare för bildnummer 3"/>
          <p:cNvSpPr>
            <a:spLocks noGrp="1"/>
          </p:cNvSpPr>
          <p:nvPr>
            <p:ph type="sldNum" sz="quarter" idx="5"/>
          </p:nvPr>
        </p:nvSpPr>
        <p:spPr/>
        <p:txBody>
          <a:bodyPr/>
          <a:lstStyle/>
          <a:p>
            <a:fld id="{6391D9B3-0424-AE4A-B8B4-BBEE3C89A386}" type="slidenum">
              <a:rPr lang="sv-SE" smtClean="0"/>
              <a:t>16</a:t>
            </a:fld>
            <a:endParaRPr lang="sv-SE"/>
          </a:p>
        </p:txBody>
      </p:sp>
    </p:spTree>
    <p:extLst>
      <p:ext uri="{BB962C8B-B14F-4D97-AF65-F5344CB8AC3E}">
        <p14:creationId xmlns:p14="http://schemas.microsoft.com/office/powerpoint/2010/main" val="24590526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50"/>
            <a:ext cx="5486400" cy="4644298"/>
          </a:xfrm>
        </p:spPr>
        <p:txBody>
          <a:bodyPr/>
          <a:lstStyle/>
          <a:p>
            <a:pPr algn="l"/>
            <a:r>
              <a:rPr lang="sv-SE" b="0" i="0" dirty="0">
                <a:solidFill>
                  <a:srgbClr val="1B1E23"/>
                </a:solidFill>
                <a:effectLst/>
                <a:latin typeface="NeueHaas"/>
              </a:rPr>
              <a:t>Det vanligaste vid växelvis boende är att barnet bor varannan vecka hos föräldrarna. Båda föräldrarna anses då stå för sin del av kostnaderna för barnet. Det betyder att ingen behöver betala underhållsbidrag. Men om föräldrarnas ekonomiska situation skiljer sig mycket åt kan det ändå vara rättvist att den förälder som har bäst ekonomi betalar underhållsbidrag. Barnets levnadsstandard ska inte variera alltför mycket från vecka till vecka.</a:t>
            </a:r>
          </a:p>
          <a:p>
            <a:pPr algn="l"/>
            <a:endParaRPr lang="sv-SE" b="0" i="0" dirty="0">
              <a:solidFill>
                <a:srgbClr val="1B1E23"/>
              </a:solidFill>
              <a:effectLst/>
              <a:latin typeface="NeueHaas"/>
            </a:endParaRPr>
          </a:p>
          <a:p>
            <a:pPr algn="l"/>
            <a:r>
              <a:rPr lang="sv-SE" b="0" i="0" dirty="0">
                <a:solidFill>
                  <a:srgbClr val="1B1E23"/>
                </a:solidFill>
                <a:effectLst/>
                <a:latin typeface="NeueHaas"/>
              </a:rPr>
              <a:t>Att föräldrarnas ekonomiska situation skiljer sig åt kan till exempel bero på stora skillnader i inkomst eller förmögenhet.</a:t>
            </a:r>
          </a:p>
          <a:p>
            <a:pPr algn="l"/>
            <a:endParaRPr lang="sv-SE" b="0" i="0" dirty="0">
              <a:solidFill>
                <a:srgbClr val="1B1E23"/>
              </a:solidFill>
              <a:effectLst/>
              <a:latin typeface="NeueHaas"/>
            </a:endParaRPr>
          </a:p>
          <a:p>
            <a:pPr algn="l"/>
            <a:r>
              <a:rPr lang="sv-SE" b="1" i="0" dirty="0">
                <a:solidFill>
                  <a:srgbClr val="1B1E23"/>
                </a:solidFill>
                <a:effectLst/>
                <a:latin typeface="NeueHaas"/>
              </a:rPr>
              <a:t>Så här beräknas underhållsbidrag</a:t>
            </a:r>
          </a:p>
          <a:p>
            <a:pPr algn="l"/>
            <a:r>
              <a:rPr lang="sv-SE" b="0" i="0" dirty="0">
                <a:solidFill>
                  <a:srgbClr val="1B1E23"/>
                </a:solidFill>
                <a:effectLst/>
                <a:latin typeface="inherit"/>
              </a:rPr>
              <a:t>Underhållsbidraget räknas fram genom att barnets kostnader fördelas mellan föräldrarna beroende på deras ekonomiska situation.</a:t>
            </a:r>
          </a:p>
          <a:p>
            <a:pPr algn="l"/>
            <a:r>
              <a:rPr lang="sv-SE" b="1" i="0" dirty="0">
                <a:solidFill>
                  <a:srgbClr val="1B1E23"/>
                </a:solidFill>
                <a:effectLst/>
                <a:latin typeface="NeueHaas"/>
              </a:rPr>
              <a:t>Vem ska betala underhållsbidrag?</a:t>
            </a:r>
          </a:p>
          <a:p>
            <a:pPr algn="l"/>
            <a:r>
              <a:rPr lang="sv-SE" b="0" i="0" dirty="0">
                <a:solidFill>
                  <a:srgbClr val="1B1E23"/>
                </a:solidFill>
                <a:effectLst/>
                <a:latin typeface="inherit"/>
              </a:rPr>
              <a:t>Om barnen bor hos förälder A ska förälder B betala underhållsbidrag för barnen.</a:t>
            </a:r>
          </a:p>
          <a:p>
            <a:pPr algn="l"/>
            <a:r>
              <a:rPr lang="sv-SE" b="1" i="0" dirty="0">
                <a:solidFill>
                  <a:srgbClr val="1B1E23"/>
                </a:solidFill>
                <a:effectLst/>
                <a:latin typeface="NeueHaas"/>
              </a:rPr>
              <a:t>Vem ska få underhållsbidraget?</a:t>
            </a:r>
          </a:p>
          <a:p>
            <a:pPr algn="l"/>
            <a:r>
              <a:rPr lang="sv-SE" b="0" i="0" dirty="0">
                <a:solidFill>
                  <a:srgbClr val="1B1E23"/>
                </a:solidFill>
                <a:effectLst/>
                <a:latin typeface="inherit"/>
              </a:rPr>
              <a:t>Underhållsbidraget betalas till förälder A om barnet är under 18 år. Om barnet är myndigt ska det betalas direkt till barnet.</a:t>
            </a:r>
          </a:p>
          <a:p>
            <a:pPr algn="l"/>
            <a:r>
              <a:rPr lang="sv-SE" b="0" i="0" dirty="0">
                <a:solidFill>
                  <a:srgbClr val="1B1E23"/>
                </a:solidFill>
                <a:effectLst/>
                <a:latin typeface="inherit"/>
              </a:rPr>
              <a:t>Barn som bor mest med den ena föräldern har rätt till underhållsbidrag från den andra föräldern. Föräldrarna ska bidra till barnets försörjning utifrån var och ens förmåga. Det betyder att underhållet kan bli högt eller lågt beroende av föräldrarnas inkomster och utgifter samt var barnet bor.</a:t>
            </a:r>
          </a:p>
          <a:p>
            <a:pPr algn="l"/>
            <a:r>
              <a:rPr lang="sv-SE" b="0" i="0" dirty="0">
                <a:solidFill>
                  <a:srgbClr val="1B1E23"/>
                </a:solidFill>
                <a:effectLst/>
                <a:latin typeface="inherit"/>
              </a:rPr>
              <a:t>Den förälder som har högst överskott (inkomster – kostnader) ska stå för en större del av barnets underhåll än den andra föräldern. Det gäller oavsett om det är föräldern som barnet bor hos eller den förälder som ska betala underhåll.</a:t>
            </a:r>
          </a:p>
          <a:p>
            <a:pPr algn="l"/>
            <a:endParaRPr lang="sv-SE" b="0" i="0" dirty="0">
              <a:solidFill>
                <a:srgbClr val="1B1E23"/>
              </a:solidFill>
              <a:effectLst/>
              <a:latin typeface="inherit"/>
            </a:endParaRPr>
          </a:p>
          <a:p>
            <a:pPr algn="l"/>
            <a:r>
              <a:rPr lang="sv-SE" b="0" i="0" dirty="0">
                <a:solidFill>
                  <a:srgbClr val="1B1E23"/>
                </a:solidFill>
                <a:effectLst/>
                <a:latin typeface="inherit"/>
              </a:rPr>
              <a:t>Räkneexempel hämtat från Försäkringskassan</a:t>
            </a:r>
          </a:p>
          <a:p>
            <a:pPr algn="l"/>
            <a:r>
              <a:rPr lang="sv-SE" b="1" i="0" dirty="0">
                <a:solidFill>
                  <a:srgbClr val="1B1E23"/>
                </a:solidFill>
                <a:effectLst/>
                <a:latin typeface="NeueHaas"/>
              </a:rPr>
              <a:t>Exempel 1</a:t>
            </a:r>
          </a:p>
          <a:p>
            <a:pPr algn="l"/>
            <a:r>
              <a:rPr lang="sv-SE" b="0" i="0" dirty="0">
                <a:solidFill>
                  <a:srgbClr val="1B1E23"/>
                </a:solidFill>
                <a:effectLst/>
                <a:latin typeface="inherit"/>
              </a:rPr>
              <a:t>Olle, 12 år, bor hos mamma Nina som har en lön på 50 000 kronor per månad. Pappa Klas tjänar 25 000 kronor per månad. Olles spelar hockey och gitarr. Hans behov av underhåll från sina föräldrar är 4 750 kronor – barnbidrag på 1 250 kr = 3 500 kronor per månad. Klas ska betala 500 kronor per månad i underhåll för Olle. Mamma Nina ska stå för resterande 3 000 kronor per månad.</a:t>
            </a:r>
          </a:p>
          <a:p>
            <a:pPr algn="l"/>
            <a:endParaRPr lang="sv-SE" b="1" i="0" dirty="0">
              <a:solidFill>
                <a:srgbClr val="1B1E23"/>
              </a:solidFill>
              <a:effectLst/>
              <a:latin typeface="NeueHaas"/>
            </a:endParaRPr>
          </a:p>
          <a:p>
            <a:pPr algn="l"/>
            <a:r>
              <a:rPr lang="sv-SE" b="1" i="0" dirty="0">
                <a:solidFill>
                  <a:srgbClr val="1B1E23"/>
                </a:solidFill>
                <a:effectLst/>
                <a:latin typeface="NeueHaas"/>
              </a:rPr>
              <a:t>När förälder B är förälder till ett annat barn och bor tillsammans med det</a:t>
            </a:r>
          </a:p>
          <a:p>
            <a:pPr algn="l"/>
            <a:r>
              <a:rPr lang="sv-SE" b="0" i="0" dirty="0">
                <a:solidFill>
                  <a:srgbClr val="1B1E23"/>
                </a:solidFill>
                <a:effectLst/>
                <a:latin typeface="inherit"/>
              </a:rPr>
              <a:t>Om förälder B är förälder till andra barn och bor tillsammans det, ska förälder B stå för en del av det barnets kostnader. Kostnaden för dem räknas ut så här:</a:t>
            </a:r>
          </a:p>
          <a:p>
            <a:pPr algn="l"/>
            <a:endParaRPr lang="sv-SE" b="1" i="0" dirty="0">
              <a:solidFill>
                <a:srgbClr val="1B1E23"/>
              </a:solidFill>
              <a:effectLst/>
              <a:latin typeface="NeueHaas"/>
            </a:endParaRPr>
          </a:p>
          <a:p>
            <a:pPr algn="l"/>
            <a:r>
              <a:rPr lang="sv-SE" b="1" i="0" dirty="0">
                <a:solidFill>
                  <a:srgbClr val="1B1E23"/>
                </a:solidFill>
                <a:effectLst/>
                <a:latin typeface="NeueHaas"/>
              </a:rPr>
              <a:t>Kostnad för barn som bor hos B =</a:t>
            </a:r>
          </a:p>
          <a:p>
            <a:pPr algn="l"/>
            <a:r>
              <a:rPr lang="sv-SE" b="0" i="0" dirty="0">
                <a:solidFill>
                  <a:srgbClr val="1B1E23"/>
                </a:solidFill>
                <a:effectLst/>
                <a:latin typeface="inherit"/>
              </a:rPr>
              <a:t>Förbehållsbelopp + barnomsorg – barnets inkomster = kostnad för barnet</a:t>
            </a:r>
          </a:p>
          <a:p>
            <a:pPr algn="l">
              <a:buFont typeface="Arial" panose="020B0604020202020204" pitchFamily="34" charset="0"/>
              <a:buChar char="•"/>
            </a:pPr>
            <a:r>
              <a:rPr lang="sv-SE" b="0" i="0" dirty="0">
                <a:solidFill>
                  <a:srgbClr val="1B1E23"/>
                </a:solidFill>
                <a:effectLst/>
                <a:latin typeface="NeueHaas"/>
              </a:rPr>
              <a:t>Förbehållsbelopp = 40 procent av prisbasbeloppet /12</a:t>
            </a:r>
          </a:p>
          <a:p>
            <a:pPr algn="l">
              <a:buFont typeface="Arial" panose="020B0604020202020204" pitchFamily="34" charset="0"/>
              <a:buChar char="•"/>
            </a:pPr>
            <a:r>
              <a:rPr lang="sv-SE" b="0" i="0" dirty="0">
                <a:solidFill>
                  <a:srgbClr val="1B1E23"/>
                </a:solidFill>
                <a:effectLst/>
                <a:latin typeface="NeueHaas"/>
              </a:rPr>
              <a:t>Barnets inkomster = till exempel barnbidrag, underhållsstöd, underhållsbidrag.</a:t>
            </a:r>
          </a:p>
          <a:p>
            <a:pPr algn="l"/>
            <a:endParaRPr lang="sv-SE" b="1" i="0" dirty="0">
              <a:solidFill>
                <a:srgbClr val="1B1E23"/>
              </a:solidFill>
              <a:effectLst/>
              <a:latin typeface="NeueHaas"/>
            </a:endParaRPr>
          </a:p>
          <a:p>
            <a:pPr algn="l"/>
            <a:r>
              <a:rPr lang="sv-SE" b="1" i="0" dirty="0">
                <a:solidFill>
                  <a:srgbClr val="1B1E23"/>
                </a:solidFill>
                <a:effectLst/>
                <a:latin typeface="NeueHaas"/>
              </a:rPr>
              <a:t>När förälder B har ett annat barn och bor tillsammans med föräldern till det andra barnet</a:t>
            </a:r>
          </a:p>
          <a:p>
            <a:pPr algn="l"/>
            <a:r>
              <a:rPr lang="sv-SE" b="0" i="0" dirty="0">
                <a:solidFill>
                  <a:srgbClr val="1B1E23"/>
                </a:solidFill>
                <a:effectLst/>
                <a:latin typeface="inherit"/>
              </a:rPr>
              <a:t>Om förälder B är sambo med det andra barnets förälder (förälder C) räknar man även in förälder C:s inkomster och utgifter. Det räknas ut så här:</a:t>
            </a:r>
          </a:p>
          <a:p>
            <a:pPr algn="l"/>
            <a:endParaRPr lang="sv-SE" b="1" i="0" dirty="0">
              <a:solidFill>
                <a:srgbClr val="1B1E23"/>
              </a:solidFill>
              <a:effectLst/>
              <a:latin typeface="NeueHaas"/>
            </a:endParaRPr>
          </a:p>
          <a:p>
            <a:pPr algn="l"/>
            <a:r>
              <a:rPr lang="sv-SE" b="1" i="0" dirty="0">
                <a:solidFill>
                  <a:srgbClr val="1B1E23"/>
                </a:solidFill>
                <a:effectLst/>
                <a:latin typeface="NeueHaas"/>
              </a:rPr>
              <a:t>Kostnad för andra barn som bor med B =</a:t>
            </a:r>
          </a:p>
          <a:p>
            <a:pPr algn="l"/>
            <a:r>
              <a:rPr lang="sv-SE" b="0" i="0" dirty="0">
                <a:solidFill>
                  <a:srgbClr val="1B1E23"/>
                </a:solidFill>
                <a:effectLst/>
                <a:latin typeface="inherit"/>
              </a:rPr>
              <a:t>Förbehållsbelopp + barnomsorg – barnets inkomster – överskott från förälder C</a:t>
            </a:r>
          </a:p>
          <a:p>
            <a:pPr algn="l">
              <a:buFont typeface="Arial" panose="020B0604020202020204" pitchFamily="34" charset="0"/>
              <a:buChar char="•"/>
            </a:pPr>
            <a:r>
              <a:rPr lang="sv-SE" b="0" i="0" dirty="0">
                <a:solidFill>
                  <a:srgbClr val="1B1E23"/>
                </a:solidFill>
                <a:effectLst/>
                <a:latin typeface="NeueHaas"/>
              </a:rPr>
              <a:t>Förbehållsbelopp = 40 procent av prisbasbeloppet /12</a:t>
            </a:r>
          </a:p>
          <a:p>
            <a:pPr algn="l">
              <a:buFont typeface="Arial" panose="020B0604020202020204" pitchFamily="34" charset="0"/>
              <a:buChar char="•"/>
            </a:pPr>
            <a:r>
              <a:rPr lang="sv-SE" b="0" i="0" dirty="0">
                <a:solidFill>
                  <a:srgbClr val="1B1E23"/>
                </a:solidFill>
                <a:effectLst/>
                <a:latin typeface="NeueHaas"/>
              </a:rPr>
              <a:t>Barnets inkomster = till exempel barnbidrag, underhållsstöd, underhållsbidrag.</a:t>
            </a:r>
          </a:p>
          <a:p>
            <a:pPr algn="l"/>
            <a:endParaRPr lang="sv-SE" b="1" i="0" dirty="0">
              <a:solidFill>
                <a:srgbClr val="1B1E23"/>
              </a:solidFill>
              <a:effectLst/>
              <a:latin typeface="NeueHaas"/>
            </a:endParaRPr>
          </a:p>
          <a:p>
            <a:pPr algn="l"/>
            <a:r>
              <a:rPr lang="sv-SE" b="1" i="0" dirty="0">
                <a:solidFill>
                  <a:srgbClr val="1B1E23"/>
                </a:solidFill>
                <a:effectLst/>
                <a:latin typeface="NeueHaas"/>
              </a:rPr>
              <a:t>Om överskottet räcker till alla barn</a:t>
            </a:r>
          </a:p>
          <a:p>
            <a:pPr algn="l"/>
            <a:r>
              <a:rPr lang="sv-SE" b="0" i="0" dirty="0">
                <a:solidFill>
                  <a:srgbClr val="1B1E23"/>
                </a:solidFill>
                <a:effectLst/>
                <a:latin typeface="inherit"/>
              </a:rPr>
              <a:t>Om förälder B har ett tillräckligt stort överskott och kan betala både underhållsbidrag och sin del av kostnaderna för barnen som hen bor med räknas underhållsbidraget ut så här:</a:t>
            </a:r>
          </a:p>
          <a:p>
            <a:pPr algn="l"/>
            <a:endParaRPr lang="sv-SE" b="1" i="0" dirty="0">
              <a:solidFill>
                <a:srgbClr val="1B1E23"/>
              </a:solidFill>
              <a:effectLst/>
              <a:latin typeface="inherit"/>
            </a:endParaRPr>
          </a:p>
          <a:p>
            <a:pPr algn="l"/>
            <a:r>
              <a:rPr lang="sv-SE" b="1" i="0" dirty="0">
                <a:solidFill>
                  <a:srgbClr val="1B1E23"/>
                </a:solidFill>
                <a:effectLst/>
                <a:latin typeface="inherit"/>
              </a:rPr>
              <a:t>Underhållsbidrag = </a:t>
            </a:r>
            <a:r>
              <a:rPr lang="sv-SE" b="0" i="0" dirty="0">
                <a:solidFill>
                  <a:srgbClr val="1B1E23"/>
                </a:solidFill>
                <a:effectLst/>
                <a:latin typeface="inherit"/>
              </a:rPr>
              <a:t>Barnets kostnad × B:s överskott / Överskott för A + B</a:t>
            </a:r>
          </a:p>
          <a:p>
            <a:pPr algn="l"/>
            <a:endParaRPr lang="sv-SE" b="1" i="0" dirty="0">
              <a:solidFill>
                <a:srgbClr val="1B1E23"/>
              </a:solidFill>
              <a:effectLst/>
              <a:latin typeface="NeueHaas"/>
            </a:endParaRPr>
          </a:p>
          <a:p>
            <a:pPr algn="l"/>
            <a:r>
              <a:rPr lang="sv-SE" b="1" i="0" dirty="0">
                <a:solidFill>
                  <a:srgbClr val="1B1E23"/>
                </a:solidFill>
                <a:effectLst/>
                <a:latin typeface="NeueHaas"/>
              </a:rPr>
              <a:t>Om överskottet inte räcker till alla barn</a:t>
            </a:r>
          </a:p>
          <a:p>
            <a:pPr algn="l"/>
            <a:r>
              <a:rPr lang="sv-SE" b="0" i="0" dirty="0">
                <a:solidFill>
                  <a:srgbClr val="1B1E23"/>
                </a:solidFill>
                <a:effectLst/>
                <a:latin typeface="inherit"/>
              </a:rPr>
              <a:t>Om förälder B:s överskott inte räcker till både underhållsbidrag och till den del av kostnaderna för barnen som hen bor med ska kostnaden för barnen hen bor med räknas av först. Det som blir kvar av överskottet fördelas sedan mellan de barn som hen ska betala underhållsbidrag för. Det räknas ut så här:</a:t>
            </a:r>
          </a:p>
          <a:p>
            <a:pPr algn="l"/>
            <a:r>
              <a:rPr lang="sv-SE" b="0" i="0" dirty="0">
                <a:solidFill>
                  <a:srgbClr val="1B1E23"/>
                </a:solidFill>
                <a:effectLst/>
                <a:latin typeface="inherit"/>
              </a:rPr>
              <a:t>Underhållsbidrag (UHB) för ett barn = B:s överskott efter avräkning - kostnad för andra barn som bor hos B</a:t>
            </a:r>
          </a:p>
          <a:p>
            <a:pPr algn="l"/>
            <a:r>
              <a:rPr lang="sv-SE" b="0" i="0" dirty="0">
                <a:solidFill>
                  <a:srgbClr val="1B1E23"/>
                </a:solidFill>
                <a:effectLst/>
                <a:latin typeface="inherit"/>
              </a:rPr>
              <a:t>Underhållsbidrag (UHB) för två barn</a:t>
            </a:r>
          </a:p>
          <a:p>
            <a:pPr algn="l"/>
            <a:r>
              <a:rPr lang="sv-SE" b="0" i="0" dirty="0">
                <a:solidFill>
                  <a:srgbClr val="1B1E23"/>
                </a:solidFill>
                <a:effectLst/>
                <a:latin typeface="inherit"/>
              </a:rPr>
              <a:t>Underhållsbidrag (UHB) barn 1 = B:s överskott efter avräkning × UHB för barn 1 / UHB för barn 1 + UHB för barn 2</a:t>
            </a:r>
          </a:p>
          <a:p>
            <a:pPr algn="l"/>
            <a:r>
              <a:rPr lang="sv-SE" b="0" i="0" dirty="0">
                <a:solidFill>
                  <a:srgbClr val="1B1E23"/>
                </a:solidFill>
                <a:effectLst/>
                <a:latin typeface="inherit"/>
              </a:rPr>
              <a:t>Underhållsbidrag (UHB) barn 2 = B:s överskott efter avräkning × UHB för barn 2 / UHB för barn 1 + UHB för barn 2</a:t>
            </a:r>
          </a:p>
          <a:p>
            <a:pPr algn="l"/>
            <a:r>
              <a:rPr lang="sv-SE" b="0" i="0" dirty="0">
                <a:solidFill>
                  <a:srgbClr val="1B1E23"/>
                </a:solidFill>
                <a:effectLst/>
                <a:latin typeface="inherit"/>
              </a:rPr>
              <a:t>Avräkning = överskott – kostnad för barn som bor hos B.</a:t>
            </a:r>
          </a:p>
          <a:p>
            <a:pPr algn="l"/>
            <a:endParaRPr lang="sv-SE" b="0" i="0" dirty="0">
              <a:solidFill>
                <a:srgbClr val="1B1E23"/>
              </a:solidFill>
              <a:effectLst/>
              <a:latin typeface="inherit"/>
            </a:endParaRPr>
          </a:p>
          <a:p>
            <a:pPr algn="l"/>
            <a:r>
              <a:rPr lang="sv-SE" b="1" i="0" dirty="0">
                <a:solidFill>
                  <a:srgbClr val="1B1E23"/>
                </a:solidFill>
                <a:effectLst/>
                <a:latin typeface="NeueHaas"/>
              </a:rPr>
              <a:t>Så räknar Försäkringskassan ut vad du ska betala</a:t>
            </a:r>
          </a:p>
          <a:p>
            <a:pPr algn="l"/>
            <a:r>
              <a:rPr lang="sv-SE" b="0" i="0" dirty="0">
                <a:solidFill>
                  <a:srgbClr val="1B1E23"/>
                </a:solidFill>
                <a:effectLst/>
                <a:latin typeface="NeueHaas"/>
              </a:rPr>
              <a:t>När Försäkringskassan räknar ut vad du ska betala drar vi först av 120 000 kronor från din årsinkomst. Det beloppet får du behålla för din egen försörjning.</a:t>
            </a:r>
          </a:p>
          <a:p>
            <a:pPr algn="l"/>
            <a:r>
              <a:rPr lang="sv-SE" b="0" i="0" dirty="0">
                <a:solidFill>
                  <a:srgbClr val="1B1E23"/>
                </a:solidFill>
                <a:effectLst/>
                <a:latin typeface="NeueHaas"/>
              </a:rPr>
              <a:t>Det belopp som är kvar multipliceras med ett procenttal som varierar beroende på hur många barn du har. Sedan delar vi beloppet på tolv för att få fram vad du ska betala per månad.</a:t>
            </a:r>
          </a:p>
          <a:p>
            <a:pPr algn="l"/>
            <a:r>
              <a:rPr lang="sv-SE" b="0" i="0" dirty="0">
                <a:solidFill>
                  <a:srgbClr val="1B1E23"/>
                </a:solidFill>
                <a:effectLst/>
                <a:latin typeface="NeueHaas"/>
              </a:rPr>
              <a:t>Beloppet som du ska betala blir aldrig högre än vad Försäkringskassan betalar ut i underhållsstöd:</a:t>
            </a:r>
          </a:p>
          <a:p>
            <a:pPr algn="l">
              <a:buFont typeface="Arial" panose="020B0604020202020204" pitchFamily="34" charset="0"/>
              <a:buChar char="•"/>
            </a:pPr>
            <a:r>
              <a:rPr lang="sv-SE" b="0" i="0" dirty="0">
                <a:solidFill>
                  <a:srgbClr val="1B1E23"/>
                </a:solidFill>
                <a:effectLst/>
                <a:latin typeface="NeueHaas"/>
              </a:rPr>
              <a:t>1 673 kronor per månad till och med den månad barnet fyller 7 år</a:t>
            </a:r>
          </a:p>
          <a:p>
            <a:pPr algn="l">
              <a:buFont typeface="Arial" panose="020B0604020202020204" pitchFamily="34" charset="0"/>
              <a:buChar char="•"/>
            </a:pPr>
            <a:r>
              <a:rPr lang="sv-SE" b="0" i="0" dirty="0">
                <a:solidFill>
                  <a:srgbClr val="1B1E23"/>
                </a:solidFill>
                <a:effectLst/>
                <a:latin typeface="NeueHaas"/>
              </a:rPr>
              <a:t>1 823 kronor per månad från och med månaden efter barnet fyller 7 år</a:t>
            </a:r>
          </a:p>
          <a:p>
            <a:pPr algn="l">
              <a:buFont typeface="Arial" panose="020B0604020202020204" pitchFamily="34" charset="0"/>
              <a:buChar char="•"/>
            </a:pPr>
            <a:r>
              <a:rPr lang="sv-SE" b="0" i="0" dirty="0">
                <a:solidFill>
                  <a:srgbClr val="1B1E23"/>
                </a:solidFill>
                <a:effectLst/>
                <a:latin typeface="NeueHaas"/>
              </a:rPr>
              <a:t>2 223 kronor per månad från och med månad efter att barnet har fyllt 15 år.</a:t>
            </a:r>
          </a:p>
          <a:p>
            <a:pPr algn="l"/>
            <a:r>
              <a:rPr lang="sv-SE" b="0" i="0" dirty="0">
                <a:solidFill>
                  <a:srgbClr val="1B1E23"/>
                </a:solidFill>
                <a:effectLst/>
                <a:latin typeface="NeueHaas"/>
              </a:rPr>
              <a:t>Om ditt barn har haft en inkomst över 60 000 kronor så blir barnets underhållsstöd lägre. I så fall minskar beloppet som du ska betala tillbaka.</a:t>
            </a:r>
            <a:endParaRPr lang="sv-SE" sz="1200" kern="1200" dirty="0">
              <a:solidFill>
                <a:schemeClr val="tx1"/>
              </a:solidFill>
              <a:ea typeface="+mn-ea"/>
              <a:cs typeface="+mn-cs"/>
            </a:endParaRPr>
          </a:p>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17</a:t>
            </a:fld>
            <a:endParaRPr lang="sv-SE"/>
          </a:p>
        </p:txBody>
      </p:sp>
    </p:spTree>
    <p:extLst>
      <p:ext uri="{BB962C8B-B14F-4D97-AF65-F5344CB8AC3E}">
        <p14:creationId xmlns:p14="http://schemas.microsoft.com/office/powerpoint/2010/main" val="22574896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6391D9B3-0424-AE4A-B8B4-BBEE3C89A386}" type="slidenum">
              <a:rPr lang="sv-SE" smtClean="0"/>
              <a:t>18</a:t>
            </a:fld>
            <a:endParaRPr lang="sv-SE"/>
          </a:p>
        </p:txBody>
      </p:sp>
    </p:spTree>
    <p:extLst>
      <p:ext uri="{BB962C8B-B14F-4D97-AF65-F5344CB8AC3E}">
        <p14:creationId xmlns:p14="http://schemas.microsoft.com/office/powerpoint/2010/main" val="36069566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6391D9B3-0424-AE4A-B8B4-BBEE3C89A386}" type="slidenum">
              <a:rPr lang="sv-SE" smtClean="0"/>
              <a:t>19</a:t>
            </a:fld>
            <a:endParaRPr lang="sv-SE"/>
          </a:p>
        </p:txBody>
      </p:sp>
    </p:spTree>
    <p:extLst>
      <p:ext uri="{BB962C8B-B14F-4D97-AF65-F5344CB8AC3E}">
        <p14:creationId xmlns:p14="http://schemas.microsoft.com/office/powerpoint/2010/main" val="23913870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Beställ broschyrer kostnadsfritt: www.gilladinekonomi.se/kursdeltagare-larare/bestall-broschyrer/ </a:t>
            </a:r>
          </a:p>
          <a:p>
            <a:endParaRPr lang="sv-SE" dirty="0"/>
          </a:p>
          <a:p>
            <a:r>
              <a:rPr lang="sv-SE" dirty="0"/>
              <a:t>Se e-utbildning och presentationer från grundkursen: www.gilladinekonomi.se/kursdeltagare-larare/trygga-din-ekonomiska-framtid-grundkurs/</a:t>
            </a:r>
          </a:p>
        </p:txBody>
      </p:sp>
      <p:sp>
        <p:nvSpPr>
          <p:cNvPr id="4" name="Platshållare för bildnummer 3"/>
          <p:cNvSpPr>
            <a:spLocks noGrp="1"/>
          </p:cNvSpPr>
          <p:nvPr>
            <p:ph type="sldNum" sz="quarter" idx="5"/>
          </p:nvPr>
        </p:nvSpPr>
        <p:spPr/>
        <p:txBody>
          <a:bodyPr/>
          <a:lstStyle/>
          <a:p>
            <a:fld id="{6391D9B3-0424-AE4A-B8B4-BBEE3C89A386}" type="slidenum">
              <a:rPr lang="sv-SE" smtClean="0"/>
              <a:t>2</a:t>
            </a:fld>
            <a:endParaRPr lang="sv-SE"/>
          </a:p>
        </p:txBody>
      </p:sp>
    </p:spTree>
    <p:extLst>
      <p:ext uri="{BB962C8B-B14F-4D97-AF65-F5344CB8AC3E}">
        <p14:creationId xmlns:p14="http://schemas.microsoft.com/office/powerpoint/2010/main" val="34790573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6391D9B3-0424-AE4A-B8B4-BBEE3C89A386}" type="slidenum">
              <a:rPr lang="sv-SE" smtClean="0"/>
              <a:t>3</a:t>
            </a:fld>
            <a:endParaRPr lang="sv-SE"/>
          </a:p>
        </p:txBody>
      </p:sp>
    </p:spTree>
    <p:extLst>
      <p:ext uri="{BB962C8B-B14F-4D97-AF65-F5344CB8AC3E}">
        <p14:creationId xmlns:p14="http://schemas.microsoft.com/office/powerpoint/2010/main" val="18455981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6391D9B3-0424-AE4A-B8B4-BBEE3C89A386}" type="slidenum">
              <a:rPr lang="sv-SE" smtClean="0"/>
              <a:t>4</a:t>
            </a:fld>
            <a:endParaRPr lang="sv-SE"/>
          </a:p>
        </p:txBody>
      </p:sp>
    </p:spTree>
    <p:extLst>
      <p:ext uri="{BB962C8B-B14F-4D97-AF65-F5344CB8AC3E}">
        <p14:creationId xmlns:p14="http://schemas.microsoft.com/office/powerpoint/2010/main" val="35701460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6391D9B3-0424-AE4A-B8B4-BBEE3C89A386}" type="slidenum">
              <a:rPr lang="sv-SE" smtClean="0"/>
              <a:t>5</a:t>
            </a:fld>
            <a:endParaRPr lang="sv-SE"/>
          </a:p>
        </p:txBody>
      </p:sp>
    </p:spTree>
    <p:extLst>
      <p:ext uri="{BB962C8B-B14F-4D97-AF65-F5344CB8AC3E}">
        <p14:creationId xmlns:p14="http://schemas.microsoft.com/office/powerpoint/2010/main" val="33040675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6</a:t>
            </a:fld>
            <a:endParaRPr lang="sv-SE"/>
          </a:p>
        </p:txBody>
      </p:sp>
    </p:spTree>
    <p:extLst>
      <p:ext uri="{BB962C8B-B14F-4D97-AF65-F5344CB8AC3E}">
        <p14:creationId xmlns:p14="http://schemas.microsoft.com/office/powerpoint/2010/main" val="7287275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6391D9B3-0424-AE4A-B8B4-BBEE3C89A386}" type="slidenum">
              <a:rPr lang="sv-SE" smtClean="0"/>
              <a:t>7</a:t>
            </a:fld>
            <a:endParaRPr lang="sv-SE"/>
          </a:p>
        </p:txBody>
      </p:sp>
    </p:spTree>
    <p:extLst>
      <p:ext uri="{BB962C8B-B14F-4D97-AF65-F5344CB8AC3E}">
        <p14:creationId xmlns:p14="http://schemas.microsoft.com/office/powerpoint/2010/main" val="38662369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6391D9B3-0424-AE4A-B8B4-BBEE3C89A386}" type="slidenum">
              <a:rPr lang="sv-SE" smtClean="0"/>
              <a:t>8</a:t>
            </a:fld>
            <a:endParaRPr lang="sv-SE"/>
          </a:p>
        </p:txBody>
      </p:sp>
    </p:spTree>
    <p:extLst>
      <p:ext uri="{BB962C8B-B14F-4D97-AF65-F5344CB8AC3E}">
        <p14:creationId xmlns:p14="http://schemas.microsoft.com/office/powerpoint/2010/main" val="32621540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Så fördelas arvet enligt lag</a:t>
            </a:r>
          </a:p>
          <a:p>
            <a:pPr>
              <a:tabLst>
                <a:tab pos="214313" algn="l"/>
              </a:tabLst>
            </a:pPr>
            <a:r>
              <a:rPr lang="sv-SE" sz="1200" dirty="0">
                <a:ea typeface="Arial" charset="0"/>
                <a:cs typeface="Arial" charset="0"/>
              </a:rPr>
              <a:t>• Bröstarvingar, det vill säga barn, barnbarn 	och så vidare.</a:t>
            </a:r>
          </a:p>
          <a:p>
            <a:pPr>
              <a:tabLst>
                <a:tab pos="214313" algn="l"/>
              </a:tabLst>
            </a:pPr>
            <a:r>
              <a:rPr lang="sv-SE" sz="1200" dirty="0">
                <a:ea typeface="Arial" charset="0"/>
                <a:cs typeface="Arial" charset="0"/>
              </a:rPr>
              <a:t>• Föräldrar, syskon, syskonbarn, syskonbarnbarn.</a:t>
            </a:r>
          </a:p>
          <a:p>
            <a:pPr>
              <a:tabLst>
                <a:tab pos="214313" algn="l"/>
              </a:tabLst>
            </a:pPr>
            <a:r>
              <a:rPr lang="sv-SE" sz="1200" dirty="0">
                <a:ea typeface="Arial" charset="0"/>
                <a:cs typeface="Arial" charset="0"/>
              </a:rPr>
              <a:t>• Mor/farföräldrar, mostrar, morbröder, fastrar, farbröder. </a:t>
            </a:r>
          </a:p>
          <a:p>
            <a:pPr>
              <a:tabLst>
                <a:tab pos="214313" algn="l"/>
              </a:tabLst>
            </a:pPr>
            <a:r>
              <a:rPr lang="sv-SE" sz="1200" dirty="0">
                <a:ea typeface="Arial" charset="0"/>
                <a:cs typeface="Arial" charset="0"/>
              </a:rPr>
              <a:t>• Makars arvsrätt är en specialregel.</a:t>
            </a:r>
          </a:p>
          <a:p>
            <a:pPr>
              <a:tabLst>
                <a:tab pos="214313" algn="l"/>
              </a:tabLst>
            </a:pPr>
            <a:r>
              <a:rPr lang="sv-SE" sz="1200" dirty="0">
                <a:ea typeface="Arial" charset="0"/>
                <a:cs typeface="Arial" charset="0"/>
              </a:rPr>
              <a:t>• Efterlevande maken har ingen arvsrätt om 	det enbart finns särkullbarn efter den avlidne maken.</a:t>
            </a:r>
          </a:p>
          <a:p>
            <a:pPr>
              <a:tabLst>
                <a:tab pos="214313" algn="l"/>
              </a:tabLst>
            </a:pPr>
            <a:endParaRPr lang="sv-SE" sz="1200" kern="1200" dirty="0">
              <a:solidFill>
                <a:schemeClr val="tx1"/>
              </a:solidFill>
              <a:ea typeface="+mn-ea"/>
              <a:cs typeface="+mn-cs"/>
            </a:endParaRPr>
          </a:p>
          <a:p>
            <a:pPr>
              <a:tabLst>
                <a:tab pos="214313" algn="l"/>
              </a:tabLst>
            </a:pPr>
            <a:r>
              <a:rPr lang="sv-SE" sz="1200" kern="1200" dirty="0">
                <a:solidFill>
                  <a:schemeClr val="tx1"/>
                </a:solidFill>
                <a:ea typeface="+mn-ea"/>
                <a:cs typeface="+mn-cs"/>
              </a:rPr>
              <a:t>Om en person inte skrivit ett testamente om hur vederbörande vill att arvet efter honom/henne ska fördelas så finns det lagregler (arvsordningen) som säger hur arvet ska fördelas.</a:t>
            </a:r>
          </a:p>
          <a:p>
            <a:endParaRPr lang="sv-SE" sz="1200" kern="1200" dirty="0">
              <a:solidFill>
                <a:schemeClr val="tx1"/>
              </a:solidFill>
              <a:ea typeface="+mn-ea"/>
              <a:cs typeface="+mn-cs"/>
            </a:endParaRPr>
          </a:p>
          <a:p>
            <a:r>
              <a:rPr lang="sv-SE" sz="1200" kern="1200" dirty="0">
                <a:solidFill>
                  <a:schemeClr val="tx1"/>
                </a:solidFill>
                <a:ea typeface="+mn-ea"/>
                <a:cs typeface="+mn-cs"/>
              </a:rPr>
              <a:t>Det finns tre arvsklasser och vid sidan om det ligger makes arvsrätt, i de fall där makar ärver varandra.</a:t>
            </a:r>
            <a:br>
              <a:rPr lang="sv-SE" sz="1200" kern="1200" dirty="0">
                <a:solidFill>
                  <a:schemeClr val="tx1"/>
                </a:solidFill>
                <a:ea typeface="+mn-ea"/>
                <a:cs typeface="+mn-cs"/>
              </a:rPr>
            </a:br>
            <a:endParaRPr lang="sv-SE" sz="1200" kern="1200" dirty="0">
              <a:solidFill>
                <a:schemeClr val="tx1"/>
              </a:solidFill>
              <a:ea typeface="+mn-ea"/>
              <a:cs typeface="+mn-cs"/>
            </a:endParaRPr>
          </a:p>
          <a:p>
            <a:r>
              <a:rPr lang="sv-SE" sz="1200" kern="1200" dirty="0">
                <a:solidFill>
                  <a:schemeClr val="tx1"/>
                </a:solidFill>
                <a:ea typeface="+mn-ea"/>
                <a:cs typeface="+mn-cs"/>
              </a:rPr>
              <a:t>Observera att om en avliden make efterlämnar särkullbarn, men inga gemensamma barn med sin efterlevande make så har den efterlevande maken ingen arvsrätt alls.</a:t>
            </a:r>
          </a:p>
        </p:txBody>
      </p:sp>
      <p:sp>
        <p:nvSpPr>
          <p:cNvPr id="4" name="Platshållare för bildnummer 3"/>
          <p:cNvSpPr>
            <a:spLocks noGrp="1"/>
          </p:cNvSpPr>
          <p:nvPr>
            <p:ph type="sldNum" sz="quarter" idx="5"/>
          </p:nvPr>
        </p:nvSpPr>
        <p:spPr/>
        <p:txBody>
          <a:bodyPr/>
          <a:lstStyle/>
          <a:p>
            <a:fld id="{6391D9B3-0424-AE4A-B8B4-BBEE3C89A386}" type="slidenum">
              <a:rPr lang="sv-SE" smtClean="0"/>
              <a:t>9</a:t>
            </a:fld>
            <a:endParaRPr lang="sv-SE"/>
          </a:p>
        </p:txBody>
      </p:sp>
    </p:spTree>
    <p:extLst>
      <p:ext uri="{BB962C8B-B14F-4D97-AF65-F5344CB8AC3E}">
        <p14:creationId xmlns:p14="http://schemas.microsoft.com/office/powerpoint/2010/main" val="40457469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familjejuridik_framsida">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30F3AEE2-1545-D55C-1DEF-B85AC2BD625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2CE70E46-123C-582A-8E95-750418603968}"/>
              </a:ext>
            </a:extLst>
          </p:cNvPr>
          <p:cNvSpPr>
            <a:spLocks noGrp="1"/>
          </p:cNvSpPr>
          <p:nvPr>
            <p:ph type="ctrTitle" hasCustomPrompt="1"/>
          </p:nvPr>
        </p:nvSpPr>
        <p:spPr>
          <a:xfrm>
            <a:off x="1091083" y="2758198"/>
            <a:ext cx="9144000" cy="1086443"/>
          </a:xfrm>
        </p:spPr>
        <p:txBody>
          <a:bodyPr anchor="t"/>
          <a:lstStyle>
            <a:lvl1pPr algn="l">
              <a:defRPr sz="6000">
                <a:solidFill>
                  <a:srgbClr val="E05040"/>
                </a:solidFill>
              </a:defRPr>
            </a:lvl1pPr>
          </a:lstStyle>
          <a:p>
            <a:r>
              <a:rPr lang="sv-SE" dirty="0"/>
              <a:t>RUBRIK</a:t>
            </a:r>
          </a:p>
        </p:txBody>
      </p:sp>
      <p:sp>
        <p:nvSpPr>
          <p:cNvPr id="3" name="Underrubrik 2">
            <a:extLst>
              <a:ext uri="{FF2B5EF4-FFF2-40B4-BE49-F238E27FC236}">
                <a16:creationId xmlns:a16="http://schemas.microsoft.com/office/drawing/2014/main" id="{DC82ADE2-6FBD-F173-66D3-B118AF906123}"/>
              </a:ext>
            </a:extLst>
          </p:cNvPr>
          <p:cNvSpPr>
            <a:spLocks noGrp="1"/>
          </p:cNvSpPr>
          <p:nvPr>
            <p:ph type="subTitle" idx="1"/>
          </p:nvPr>
        </p:nvSpPr>
        <p:spPr>
          <a:xfrm>
            <a:off x="1091083" y="3665234"/>
            <a:ext cx="9144000" cy="1655762"/>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spTree>
    <p:extLst>
      <p:ext uri="{BB962C8B-B14F-4D97-AF65-F5344CB8AC3E}">
        <p14:creationId xmlns:p14="http://schemas.microsoft.com/office/powerpoint/2010/main" val="11302707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amiljejuridik_avsnittsdelare utan tonplatta">
    <p:spTree>
      <p:nvGrpSpPr>
        <p:cNvPr id="1" name=""/>
        <p:cNvGrpSpPr/>
        <p:nvPr/>
      </p:nvGrpSpPr>
      <p:grpSpPr>
        <a:xfrm>
          <a:off x="0" y="0"/>
          <a:ext cx="0" cy="0"/>
          <a:chOff x="0" y="0"/>
          <a:chExt cx="0" cy="0"/>
        </a:xfrm>
      </p:grpSpPr>
      <p:sp>
        <p:nvSpPr>
          <p:cNvPr id="3" name="Platshållare för bild 2">
            <a:extLst>
              <a:ext uri="{FF2B5EF4-FFF2-40B4-BE49-F238E27FC236}">
                <a16:creationId xmlns:a16="http://schemas.microsoft.com/office/drawing/2014/main" id="{88FABCCB-A2AE-0444-BCCF-576C0D91F27E}"/>
              </a:ext>
            </a:extLst>
          </p:cNvPr>
          <p:cNvSpPr>
            <a:spLocks noGrp="1"/>
          </p:cNvSpPr>
          <p:nvPr>
            <p:ph type="pic" sz="quarter" idx="10" hasCustomPrompt="1"/>
          </p:nvPr>
        </p:nvSpPr>
        <p:spPr>
          <a:xfrm>
            <a:off x="0" y="5824"/>
            <a:ext cx="12192000" cy="6858000"/>
          </a:xfrm>
          <a:solidFill>
            <a:schemeClr val="bg2">
              <a:lumMod val="75000"/>
              <a:alpha val="80066"/>
            </a:schemeClr>
          </a:solidFill>
        </p:spPr>
        <p:txBody>
          <a:bodyPr/>
          <a:lstStyle>
            <a:lvl1pPr>
              <a:defRPr/>
            </a:lvl1pPr>
          </a:lstStyle>
          <a:p>
            <a:r>
              <a:rPr lang="sv-SE" dirty="0"/>
              <a:t>Klicka på bildikonen för att montera bild</a:t>
            </a:r>
          </a:p>
        </p:txBody>
      </p:sp>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
        <p:nvSpPr>
          <p:cNvPr id="8" name="Platshållare för text 4">
            <a:extLst>
              <a:ext uri="{FF2B5EF4-FFF2-40B4-BE49-F238E27FC236}">
                <a16:creationId xmlns:a16="http://schemas.microsoft.com/office/drawing/2014/main" id="{C1F6203D-A46F-1F18-3BCE-C2796B2656F8}"/>
              </a:ext>
            </a:extLst>
          </p:cNvPr>
          <p:cNvSpPr>
            <a:spLocks noGrp="1"/>
          </p:cNvSpPr>
          <p:nvPr>
            <p:ph type="body" sz="quarter" idx="15" hasCustomPrompt="1"/>
          </p:nvPr>
        </p:nvSpPr>
        <p:spPr>
          <a:xfrm>
            <a:off x="258483" y="5917472"/>
            <a:ext cx="440421" cy="687175"/>
          </a:xfrm>
          <a:blipFill>
            <a:blip r:embed="rId2" cstate="email">
              <a:extLst>
                <a:ext uri="{28A0092B-C50C-407E-A947-70E740481C1C}">
                  <a14:useLocalDpi xmlns:a14="http://schemas.microsoft.com/office/drawing/2010/main"/>
                </a:ext>
              </a:extLst>
            </a:blip>
            <a:stretch>
              <a:fillRect/>
            </a:stretch>
          </a:blipFill>
        </p:spPr>
        <p:txBody>
          <a:bodyPr/>
          <a:lstStyle>
            <a:lvl1pPr marL="0" indent="0">
              <a:buNone/>
              <a:defRPr/>
            </a:lvl1pPr>
          </a:lstStyle>
          <a:p>
            <a:pPr lvl="0"/>
            <a:r>
              <a:rPr lang="sv-SE" dirty="0"/>
              <a:t> </a:t>
            </a:r>
          </a:p>
        </p:txBody>
      </p:sp>
    </p:spTree>
    <p:extLst>
      <p:ext uri="{BB962C8B-B14F-4D97-AF65-F5344CB8AC3E}">
        <p14:creationId xmlns:p14="http://schemas.microsoft.com/office/powerpoint/2010/main" val="6871813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amiljejuridik_avsnittsdelare med tonplatta i bild 01">
    <p:spTree>
      <p:nvGrpSpPr>
        <p:cNvPr id="1" name=""/>
        <p:cNvGrpSpPr/>
        <p:nvPr/>
      </p:nvGrpSpPr>
      <p:grpSpPr>
        <a:xfrm>
          <a:off x="0" y="0"/>
          <a:ext cx="0" cy="0"/>
          <a:chOff x="0" y="0"/>
          <a:chExt cx="0" cy="0"/>
        </a:xfrm>
      </p:grpSpPr>
      <p:pic>
        <p:nvPicPr>
          <p:cNvPr id="5" name="Bildobjekt 4" descr="En bild som visar himmel, vatten, utomhus, solnedgång  Automatiskt genererad beskrivning">
            <a:extLst>
              <a:ext uri="{FF2B5EF4-FFF2-40B4-BE49-F238E27FC236}">
                <a16:creationId xmlns:a16="http://schemas.microsoft.com/office/drawing/2014/main" id="{7804E5D7-7EBD-BC24-201E-26A8A126EB2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812A3AB0-C3F1-1236-FF3A-E3B4C819533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Tree>
    <p:extLst>
      <p:ext uri="{BB962C8B-B14F-4D97-AF65-F5344CB8AC3E}">
        <p14:creationId xmlns:p14="http://schemas.microsoft.com/office/powerpoint/2010/main" val="13176765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amiljejuridik_avsnittsdelare med tonplatta i bild 02">
    <p:spTree>
      <p:nvGrpSpPr>
        <p:cNvPr id="1" name=""/>
        <p:cNvGrpSpPr/>
        <p:nvPr/>
      </p:nvGrpSpPr>
      <p:grpSpPr>
        <a:xfrm>
          <a:off x="0" y="0"/>
          <a:ext cx="0" cy="0"/>
          <a:chOff x="0" y="0"/>
          <a:chExt cx="0" cy="0"/>
        </a:xfrm>
      </p:grpSpPr>
      <p:pic>
        <p:nvPicPr>
          <p:cNvPr id="4" name="Bildobjekt 3" descr="En bild som visar himmel, vatten, utomhus, orange  Automatiskt genererad beskrivning">
            <a:extLst>
              <a:ext uri="{FF2B5EF4-FFF2-40B4-BE49-F238E27FC236}">
                <a16:creationId xmlns:a16="http://schemas.microsoft.com/office/drawing/2014/main" id="{E43F6EC9-659C-0702-942A-242D15AA322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812A3AB0-C3F1-1236-FF3A-E3B4C819533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Tree>
    <p:extLst>
      <p:ext uri="{BB962C8B-B14F-4D97-AF65-F5344CB8AC3E}">
        <p14:creationId xmlns:p14="http://schemas.microsoft.com/office/powerpoint/2010/main" val="27940085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amiljejuridik_avsnittsdelare med tonplatta i bild 03">
    <p:spTree>
      <p:nvGrpSpPr>
        <p:cNvPr id="1" name=""/>
        <p:cNvGrpSpPr/>
        <p:nvPr/>
      </p:nvGrpSpPr>
      <p:grpSpPr>
        <a:xfrm>
          <a:off x="0" y="0"/>
          <a:ext cx="0" cy="0"/>
          <a:chOff x="0" y="0"/>
          <a:chExt cx="0" cy="0"/>
        </a:xfrm>
      </p:grpSpPr>
      <p:pic>
        <p:nvPicPr>
          <p:cNvPr id="5" name="Bildobjekt 4" descr="En bild som visar inomhus, mörk  Automatiskt genererad beskrivning">
            <a:extLst>
              <a:ext uri="{FF2B5EF4-FFF2-40B4-BE49-F238E27FC236}">
                <a16:creationId xmlns:a16="http://schemas.microsoft.com/office/drawing/2014/main" id="{48979712-2890-1623-3989-B0E45C391BF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812A3AB0-C3F1-1236-FF3A-E3B4C819533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Tree>
    <p:extLst>
      <p:ext uri="{BB962C8B-B14F-4D97-AF65-F5344CB8AC3E}">
        <p14:creationId xmlns:p14="http://schemas.microsoft.com/office/powerpoint/2010/main" val="40981705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amiljejuridik_avsnittsdelare med tonplatta i bild 04">
    <p:spTree>
      <p:nvGrpSpPr>
        <p:cNvPr id="1" name=""/>
        <p:cNvGrpSpPr/>
        <p:nvPr/>
      </p:nvGrpSpPr>
      <p:grpSpPr>
        <a:xfrm>
          <a:off x="0" y="0"/>
          <a:ext cx="0" cy="0"/>
          <a:chOff x="0" y="0"/>
          <a:chExt cx="0" cy="0"/>
        </a:xfrm>
      </p:grpSpPr>
      <p:pic>
        <p:nvPicPr>
          <p:cNvPr id="4" name="Bildobjekt 3" descr="En bild som visar text  Automatiskt genererad beskrivning">
            <a:extLst>
              <a:ext uri="{FF2B5EF4-FFF2-40B4-BE49-F238E27FC236}">
                <a16:creationId xmlns:a16="http://schemas.microsoft.com/office/drawing/2014/main" id="{A17112CA-FB81-6DAA-2551-9AA6AF0845F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812A3AB0-C3F1-1236-FF3A-E3B4C819533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Tree>
    <p:extLst>
      <p:ext uri="{BB962C8B-B14F-4D97-AF65-F5344CB8AC3E}">
        <p14:creationId xmlns:p14="http://schemas.microsoft.com/office/powerpoint/2010/main" val="362412698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onder_helsidesbild">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668E5D53-C919-41E5-8E0A-4C35B9D9A83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53631" y="5926237"/>
            <a:ext cx="449977" cy="682907"/>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600595" y="620196"/>
            <a:ext cx="11165535" cy="1325563"/>
          </a:xfrm>
        </p:spPr>
        <p:txBody>
          <a:bodyPr anchor="t" anchorCtr="0"/>
          <a:lstStyle>
            <a:lvl1pPr>
              <a:defRPr sz="3000">
                <a:solidFill>
                  <a:schemeClr val="tx1"/>
                </a:solidFill>
              </a:defRPr>
            </a:lvl1pPr>
          </a:lstStyle>
          <a:p>
            <a:r>
              <a:rPr lang="sv-SE" dirty="0"/>
              <a:t>KLICKA HÄR FÖR ATT ÄNDRA MALL FÖR RUBRIKFORMAT</a:t>
            </a:r>
          </a:p>
        </p:txBody>
      </p:sp>
      <p:sp>
        <p:nvSpPr>
          <p:cNvPr id="10" name="Platshållare för text 6">
            <a:extLst>
              <a:ext uri="{FF2B5EF4-FFF2-40B4-BE49-F238E27FC236}">
                <a16:creationId xmlns:a16="http://schemas.microsoft.com/office/drawing/2014/main" id="{84B71AAA-BB27-E76E-4F27-DB3C51D41046}"/>
              </a:ext>
            </a:extLst>
          </p:cNvPr>
          <p:cNvSpPr>
            <a:spLocks noGrp="1"/>
          </p:cNvSpPr>
          <p:nvPr>
            <p:ph type="body" sz="quarter" idx="11" hasCustomPrompt="1"/>
          </p:nvPr>
        </p:nvSpPr>
        <p:spPr>
          <a:xfrm>
            <a:off x="809624" y="6407151"/>
            <a:ext cx="3432498" cy="201993"/>
          </a:xfrm>
          <a:solidFill>
            <a:srgbClr val="E05040"/>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
        <p:nvSpPr>
          <p:cNvPr id="9" name="Platshållare för bild 2">
            <a:extLst>
              <a:ext uri="{FF2B5EF4-FFF2-40B4-BE49-F238E27FC236}">
                <a16:creationId xmlns:a16="http://schemas.microsoft.com/office/drawing/2014/main" id="{EE65278C-B8D3-5605-F85D-109C1C2A80F7}"/>
              </a:ext>
            </a:extLst>
          </p:cNvPr>
          <p:cNvSpPr>
            <a:spLocks noGrp="1"/>
          </p:cNvSpPr>
          <p:nvPr>
            <p:ph type="pic" sz="quarter" idx="10" hasCustomPrompt="1"/>
          </p:nvPr>
        </p:nvSpPr>
        <p:spPr>
          <a:xfrm>
            <a:off x="1603094" y="1295881"/>
            <a:ext cx="8461093" cy="4844397"/>
          </a:xfrm>
          <a:solidFill>
            <a:schemeClr val="bg2">
              <a:lumMod val="75000"/>
              <a:alpha val="80066"/>
            </a:schemeClr>
          </a:solidFill>
        </p:spPr>
        <p:txBody>
          <a:bodyPr/>
          <a:lstStyle>
            <a:lvl1pPr>
              <a:defRPr/>
            </a:lvl1pPr>
          </a:lstStyle>
          <a:p>
            <a:r>
              <a:rPr lang="sv-SE" dirty="0"/>
              <a:t>Klicka på bildikonen för att lägga in bild</a:t>
            </a:r>
          </a:p>
        </p:txBody>
      </p:sp>
      <p:cxnSp>
        <p:nvCxnSpPr>
          <p:cNvPr id="2" name="Rak 1">
            <a:extLst>
              <a:ext uri="{FF2B5EF4-FFF2-40B4-BE49-F238E27FC236}">
                <a16:creationId xmlns:a16="http://schemas.microsoft.com/office/drawing/2014/main" id="{9400723E-ABA2-0E26-C85C-AA108A072C11}"/>
              </a:ext>
            </a:extLst>
          </p:cNvPr>
          <p:cNvCxnSpPr>
            <a:cxnSpLocks/>
          </p:cNvCxnSpPr>
          <p:nvPr userDrawn="1"/>
        </p:nvCxnSpPr>
        <p:spPr>
          <a:xfrm>
            <a:off x="720969" y="1131277"/>
            <a:ext cx="10560303" cy="0"/>
          </a:xfrm>
          <a:prstGeom prst="line">
            <a:avLst/>
          </a:prstGeom>
          <a:ln w="19050">
            <a:solidFill>
              <a:srgbClr val="E05040"/>
            </a:solidFill>
          </a:ln>
        </p:spPr>
        <p:style>
          <a:lnRef idx="1">
            <a:schemeClr val="accent1"/>
          </a:lnRef>
          <a:fillRef idx="0">
            <a:schemeClr val="accent1"/>
          </a:fillRef>
          <a:effectRef idx="0">
            <a:schemeClr val="accent1"/>
          </a:effectRef>
          <a:fontRef idx="minor">
            <a:schemeClr val="tx1"/>
          </a:fontRef>
        </p:style>
      </p:cxnSp>
      <p:pic>
        <p:nvPicPr>
          <p:cNvPr id="4" name="Bildobjekt 3">
            <a:extLst>
              <a:ext uri="{FF2B5EF4-FFF2-40B4-BE49-F238E27FC236}">
                <a16:creationId xmlns:a16="http://schemas.microsoft.com/office/drawing/2014/main" id="{EC273376-7464-072D-08D0-31E48FB8390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991654" y="0"/>
            <a:ext cx="2200345" cy="1343305"/>
          </a:xfrm>
          <a:prstGeom prst="rect">
            <a:avLst/>
          </a:prstGeom>
        </p:spPr>
      </p:pic>
    </p:spTree>
    <p:extLst>
      <p:ext uri="{BB962C8B-B14F-4D97-AF65-F5344CB8AC3E}">
        <p14:creationId xmlns:p14="http://schemas.microsoft.com/office/powerpoint/2010/main" val="290860436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fonder_tacksida">
    <p:spTree>
      <p:nvGrpSpPr>
        <p:cNvPr id="1" name=""/>
        <p:cNvGrpSpPr/>
        <p:nvPr/>
      </p:nvGrpSpPr>
      <p:grpSpPr>
        <a:xfrm>
          <a:off x="0" y="0"/>
          <a:ext cx="0" cy="0"/>
          <a:chOff x="0" y="0"/>
          <a:chExt cx="0" cy="0"/>
        </a:xfrm>
      </p:grpSpPr>
      <p:pic>
        <p:nvPicPr>
          <p:cNvPr id="14" name="Bildobjekt 13">
            <a:extLst>
              <a:ext uri="{FF2B5EF4-FFF2-40B4-BE49-F238E27FC236}">
                <a16:creationId xmlns:a16="http://schemas.microsoft.com/office/drawing/2014/main" id="{612FC81D-5E29-990C-8058-B971BEAEA3ED}"/>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4525406"/>
            <a:ext cx="12192000" cy="2332594"/>
          </a:xfrm>
          <a:prstGeom prst="rect">
            <a:avLst/>
          </a:prstGeom>
        </p:spPr>
      </p:pic>
      <p:sp>
        <p:nvSpPr>
          <p:cNvPr id="2" name="Rubrik 1">
            <a:extLst>
              <a:ext uri="{FF2B5EF4-FFF2-40B4-BE49-F238E27FC236}">
                <a16:creationId xmlns:a16="http://schemas.microsoft.com/office/drawing/2014/main" id="{2CE70E46-123C-582A-8E95-750418603968}"/>
              </a:ext>
            </a:extLst>
          </p:cNvPr>
          <p:cNvSpPr>
            <a:spLocks noGrp="1"/>
          </p:cNvSpPr>
          <p:nvPr>
            <p:ph type="ctrTitle" hasCustomPrompt="1"/>
          </p:nvPr>
        </p:nvSpPr>
        <p:spPr>
          <a:xfrm>
            <a:off x="1044489" y="1389184"/>
            <a:ext cx="9144000" cy="1086443"/>
          </a:xfrm>
        </p:spPr>
        <p:txBody>
          <a:bodyPr anchor="t"/>
          <a:lstStyle>
            <a:lvl1pPr algn="l">
              <a:defRPr sz="6000">
                <a:solidFill>
                  <a:srgbClr val="E05040"/>
                </a:solidFill>
              </a:defRPr>
            </a:lvl1pPr>
          </a:lstStyle>
          <a:p>
            <a:r>
              <a:rPr lang="sv-SE" dirty="0"/>
              <a:t>Tack!</a:t>
            </a:r>
          </a:p>
        </p:txBody>
      </p:sp>
      <p:sp>
        <p:nvSpPr>
          <p:cNvPr id="3" name="Underrubrik 2">
            <a:extLst>
              <a:ext uri="{FF2B5EF4-FFF2-40B4-BE49-F238E27FC236}">
                <a16:creationId xmlns:a16="http://schemas.microsoft.com/office/drawing/2014/main" id="{DC82ADE2-6FBD-F173-66D3-B118AF906123}"/>
              </a:ext>
            </a:extLst>
          </p:cNvPr>
          <p:cNvSpPr>
            <a:spLocks noGrp="1"/>
          </p:cNvSpPr>
          <p:nvPr>
            <p:ph type="subTitle" idx="1" hasCustomPrompt="1"/>
          </p:nvPr>
        </p:nvSpPr>
        <p:spPr>
          <a:xfrm>
            <a:off x="1044489" y="2475627"/>
            <a:ext cx="9144000" cy="1655762"/>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spcBef>
                <a:spcPts val="0"/>
              </a:spcBef>
            </a:pPr>
            <a:r>
              <a:rPr lang="sv-SE" sz="2000" b="1" dirty="0"/>
              <a:t>Kontakt: </a:t>
            </a:r>
          </a:p>
          <a:p>
            <a:pPr>
              <a:spcBef>
                <a:spcPts val="0"/>
              </a:spcBef>
            </a:pPr>
            <a:r>
              <a:rPr lang="sv-SE" sz="2000" dirty="0"/>
              <a:t>Namn Förnamn</a:t>
            </a:r>
          </a:p>
          <a:p>
            <a:pPr>
              <a:spcBef>
                <a:spcPts val="0"/>
              </a:spcBef>
            </a:pPr>
            <a:r>
              <a:rPr lang="sv-SE" sz="2000" dirty="0" err="1"/>
              <a:t>namn.fornamn@foretag.se</a:t>
            </a:r>
            <a:endParaRPr lang="sv-SE" sz="2000" dirty="0"/>
          </a:p>
        </p:txBody>
      </p:sp>
      <p:pic>
        <p:nvPicPr>
          <p:cNvPr id="4" name="Bildobjekt 3">
            <a:extLst>
              <a:ext uri="{FF2B5EF4-FFF2-40B4-BE49-F238E27FC236}">
                <a16:creationId xmlns:a16="http://schemas.microsoft.com/office/drawing/2014/main" id="{A801CA0D-63E7-2647-6FA6-1EE9F6BAE04E}"/>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4277972"/>
            <a:ext cx="12192000" cy="2580027"/>
          </a:xfrm>
          <a:prstGeom prst="rect">
            <a:avLst/>
          </a:prstGeom>
        </p:spPr>
      </p:pic>
      <p:pic>
        <p:nvPicPr>
          <p:cNvPr id="7" name="Bildobjekt 6">
            <a:extLst>
              <a:ext uri="{FF2B5EF4-FFF2-40B4-BE49-F238E27FC236}">
                <a16:creationId xmlns:a16="http://schemas.microsoft.com/office/drawing/2014/main" id="{682565ED-3BCF-CF96-3A70-B795F777F580}"/>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991654" y="0"/>
            <a:ext cx="2200345" cy="1343305"/>
          </a:xfrm>
          <a:prstGeom prst="rect">
            <a:avLst/>
          </a:prstGeom>
        </p:spPr>
      </p:pic>
    </p:spTree>
    <p:extLst>
      <p:ext uri="{BB962C8B-B14F-4D97-AF65-F5344CB8AC3E}">
        <p14:creationId xmlns:p14="http://schemas.microsoft.com/office/powerpoint/2010/main" val="424557672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amiljejuridik_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98536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amiljejuridik_punktlistor">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91E0D18B-E887-099B-0129-DCBCAA98199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5013430"/>
            <a:ext cx="4533900" cy="1844570"/>
          </a:xfrm>
          <a:prstGeom prst="rect">
            <a:avLst/>
          </a:prstGeom>
        </p:spPr>
      </p:pic>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7F6553DB-62FB-65DB-80DD-B2320FF6391A}"/>
              </a:ext>
            </a:extLst>
          </p:cNvPr>
          <p:cNvSpPr>
            <a:spLocks noGrp="1"/>
          </p:cNvSpPr>
          <p:nvPr>
            <p:ph idx="1"/>
          </p:nvPr>
        </p:nvSpPr>
        <p:spPr>
          <a:xfrm>
            <a:off x="593586" y="1817022"/>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2">
            <a:extLst>
              <a:ext uri="{FF2B5EF4-FFF2-40B4-BE49-F238E27FC236}">
                <a16:creationId xmlns:a16="http://schemas.microsoft.com/office/drawing/2014/main" id="{3CC04F58-6A76-67D4-11CC-865F962571A6}"/>
              </a:ext>
            </a:extLst>
          </p:cNvPr>
          <p:cNvSpPr>
            <a:spLocks noGrp="1"/>
          </p:cNvSpPr>
          <p:nvPr>
            <p:ph idx="10"/>
          </p:nvPr>
        </p:nvSpPr>
        <p:spPr>
          <a:xfrm>
            <a:off x="6108028" y="1817022"/>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cxnSp>
        <p:nvCxnSpPr>
          <p:cNvPr id="11" name="Rak 10">
            <a:extLst>
              <a:ext uri="{FF2B5EF4-FFF2-40B4-BE49-F238E27FC236}">
                <a16:creationId xmlns:a16="http://schemas.microsoft.com/office/drawing/2014/main" id="{C70B733E-AD67-1584-AC93-693DFC3A2241}"/>
              </a:ext>
            </a:extLst>
          </p:cNvPr>
          <p:cNvCxnSpPr>
            <a:cxnSpLocks/>
          </p:cNvCxnSpPr>
          <p:nvPr userDrawn="1"/>
        </p:nvCxnSpPr>
        <p:spPr>
          <a:xfrm>
            <a:off x="717550" y="1131277"/>
            <a:ext cx="10508578" cy="0"/>
          </a:xfrm>
          <a:prstGeom prst="line">
            <a:avLst/>
          </a:prstGeom>
          <a:ln w="19050">
            <a:solidFill>
              <a:srgbClr val="E05040"/>
            </a:solidFill>
          </a:ln>
        </p:spPr>
        <p:style>
          <a:lnRef idx="1">
            <a:schemeClr val="accent1"/>
          </a:lnRef>
          <a:fillRef idx="0">
            <a:schemeClr val="accent1"/>
          </a:fillRef>
          <a:effectRef idx="0">
            <a:schemeClr val="accent1"/>
          </a:effectRef>
          <a:fontRef idx="minor">
            <a:schemeClr val="tx1"/>
          </a:fontRef>
        </p:style>
      </p:cxnSp>
      <p:sp>
        <p:nvSpPr>
          <p:cNvPr id="7" name="Platshållare för text 6">
            <a:extLst>
              <a:ext uri="{FF2B5EF4-FFF2-40B4-BE49-F238E27FC236}">
                <a16:creationId xmlns:a16="http://schemas.microsoft.com/office/drawing/2014/main" id="{74808FA7-FE55-1719-A320-B65887C58574}"/>
              </a:ext>
            </a:extLst>
          </p:cNvPr>
          <p:cNvSpPr>
            <a:spLocks noGrp="1"/>
          </p:cNvSpPr>
          <p:nvPr>
            <p:ph type="body" sz="quarter" idx="11" hasCustomPrompt="1"/>
          </p:nvPr>
        </p:nvSpPr>
        <p:spPr>
          <a:xfrm>
            <a:off x="809624" y="6407151"/>
            <a:ext cx="3432498" cy="201993"/>
          </a:xfrm>
          <a:solidFill>
            <a:srgbClr val="E05040"/>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pic>
        <p:nvPicPr>
          <p:cNvPr id="9" name="Bildobjekt 8">
            <a:extLst>
              <a:ext uri="{FF2B5EF4-FFF2-40B4-BE49-F238E27FC236}">
                <a16:creationId xmlns:a16="http://schemas.microsoft.com/office/drawing/2014/main" id="{E49A50CC-2348-4FA1-BA20-B6985FFCD6E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991654" y="0"/>
            <a:ext cx="2200345" cy="1343305"/>
          </a:xfrm>
          <a:prstGeom prst="rect">
            <a:avLst/>
          </a:prstGeom>
        </p:spPr>
      </p:pic>
    </p:spTree>
    <p:extLst>
      <p:ext uri="{BB962C8B-B14F-4D97-AF65-F5344CB8AC3E}">
        <p14:creationId xmlns:p14="http://schemas.microsoft.com/office/powerpoint/2010/main" val="249312400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amiljejuridik_agenda">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14" name="Platshållare för tabell 13">
            <a:extLst>
              <a:ext uri="{FF2B5EF4-FFF2-40B4-BE49-F238E27FC236}">
                <a16:creationId xmlns:a16="http://schemas.microsoft.com/office/drawing/2014/main" id="{92D0884F-9497-513D-38DA-A40C2F04A3C3}"/>
              </a:ext>
            </a:extLst>
          </p:cNvPr>
          <p:cNvSpPr>
            <a:spLocks noGrp="1"/>
          </p:cNvSpPr>
          <p:nvPr>
            <p:ph type="tbl" sz="quarter" idx="12"/>
          </p:nvPr>
        </p:nvSpPr>
        <p:spPr>
          <a:xfrm>
            <a:off x="720725" y="1871663"/>
            <a:ext cx="10396538" cy="3074987"/>
          </a:xfrm>
        </p:spPr>
        <p:txBody>
          <a:bodyPr/>
          <a:lstStyle/>
          <a:p>
            <a:r>
              <a:rPr lang="sv-SE"/>
              <a:t>Klicka på ikonen för att lägga till en tabell</a:t>
            </a:r>
            <a:endParaRPr lang="sv-SE" dirty="0"/>
          </a:p>
        </p:txBody>
      </p:sp>
      <p:pic>
        <p:nvPicPr>
          <p:cNvPr id="5" name="Bildobjekt 4">
            <a:extLst>
              <a:ext uri="{FF2B5EF4-FFF2-40B4-BE49-F238E27FC236}">
                <a16:creationId xmlns:a16="http://schemas.microsoft.com/office/drawing/2014/main" id="{BBBF6EAD-E546-E1C8-11DD-11C50E3FF83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5013430"/>
            <a:ext cx="4533900" cy="1844570"/>
          </a:xfrm>
          <a:prstGeom prst="rect">
            <a:avLst/>
          </a:prstGeom>
        </p:spPr>
      </p:pic>
      <p:cxnSp>
        <p:nvCxnSpPr>
          <p:cNvPr id="8" name="Rak 7">
            <a:extLst>
              <a:ext uri="{FF2B5EF4-FFF2-40B4-BE49-F238E27FC236}">
                <a16:creationId xmlns:a16="http://schemas.microsoft.com/office/drawing/2014/main" id="{8302A90D-D1D5-DD20-DF80-574CCC0EBC90}"/>
              </a:ext>
            </a:extLst>
          </p:cNvPr>
          <p:cNvCxnSpPr>
            <a:cxnSpLocks/>
          </p:cNvCxnSpPr>
          <p:nvPr userDrawn="1"/>
        </p:nvCxnSpPr>
        <p:spPr>
          <a:xfrm>
            <a:off x="717550" y="1131277"/>
            <a:ext cx="10508578" cy="0"/>
          </a:xfrm>
          <a:prstGeom prst="line">
            <a:avLst/>
          </a:prstGeom>
          <a:ln w="19050">
            <a:solidFill>
              <a:srgbClr val="E05040"/>
            </a:solidFill>
          </a:ln>
        </p:spPr>
        <p:style>
          <a:lnRef idx="1">
            <a:schemeClr val="accent1"/>
          </a:lnRef>
          <a:fillRef idx="0">
            <a:schemeClr val="accent1"/>
          </a:fillRef>
          <a:effectRef idx="0">
            <a:schemeClr val="accent1"/>
          </a:effectRef>
          <a:fontRef idx="minor">
            <a:schemeClr val="tx1"/>
          </a:fontRef>
        </p:style>
      </p:cxnSp>
      <p:sp>
        <p:nvSpPr>
          <p:cNvPr id="9" name="Platshållare för text 6">
            <a:extLst>
              <a:ext uri="{FF2B5EF4-FFF2-40B4-BE49-F238E27FC236}">
                <a16:creationId xmlns:a16="http://schemas.microsoft.com/office/drawing/2014/main" id="{D406CFD7-D902-0973-0E9C-3CD4E6652173}"/>
              </a:ext>
            </a:extLst>
          </p:cNvPr>
          <p:cNvSpPr>
            <a:spLocks noGrp="1"/>
          </p:cNvSpPr>
          <p:nvPr>
            <p:ph type="body" sz="quarter" idx="11" hasCustomPrompt="1"/>
          </p:nvPr>
        </p:nvSpPr>
        <p:spPr>
          <a:xfrm>
            <a:off x="809624" y="6407151"/>
            <a:ext cx="3432498" cy="201993"/>
          </a:xfrm>
          <a:solidFill>
            <a:srgbClr val="E05040"/>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pic>
        <p:nvPicPr>
          <p:cNvPr id="10" name="Bildobjekt 9">
            <a:extLst>
              <a:ext uri="{FF2B5EF4-FFF2-40B4-BE49-F238E27FC236}">
                <a16:creationId xmlns:a16="http://schemas.microsoft.com/office/drawing/2014/main" id="{53DA6943-52C9-0035-C787-5CDF1D6DCDE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991654" y="0"/>
            <a:ext cx="2200345" cy="1343305"/>
          </a:xfrm>
          <a:prstGeom prst="rect">
            <a:avLst/>
          </a:prstGeom>
        </p:spPr>
      </p:pic>
    </p:spTree>
    <p:extLst>
      <p:ext uri="{BB962C8B-B14F-4D97-AF65-F5344CB8AC3E}">
        <p14:creationId xmlns:p14="http://schemas.microsoft.com/office/powerpoint/2010/main" val="145945050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amiljejuridik_bild_ver1_punktlista">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E4D185B3-5998-69C1-EE78-9B338EE1A1E3}"/>
              </a:ext>
            </a:extLst>
          </p:cNvPr>
          <p:cNvSpPr/>
          <p:nvPr userDrawn="1"/>
        </p:nvSpPr>
        <p:spPr>
          <a:xfrm>
            <a:off x="7859330" y="322155"/>
            <a:ext cx="3960000" cy="3960000"/>
          </a:xfrm>
          <a:prstGeom prst="rect">
            <a:avLst/>
          </a:prstGeom>
          <a:solidFill>
            <a:srgbClr val="EE7558">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E8A73186-FC59-7909-1E2C-447691E107F1}"/>
              </a:ext>
            </a:extLst>
          </p:cNvPr>
          <p:cNvSpPr>
            <a:spLocks noGrp="1"/>
          </p:cNvSpPr>
          <p:nvPr>
            <p:ph type="title" hasCustomPrompt="1"/>
          </p:nvPr>
        </p:nvSpPr>
        <p:spPr>
          <a:xfrm>
            <a:off x="598516" y="626020"/>
            <a:ext cx="5765800" cy="1325563"/>
          </a:xfrm>
        </p:spPr>
        <p:txBody>
          <a:bodyPr anchor="t" anchorCtr="0"/>
          <a:lstStyle>
            <a:lvl1pPr>
              <a:defRPr sz="3000"/>
            </a:lvl1p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C96C0185-FB16-31C8-9DE4-1678F8FFF7C8}"/>
              </a:ext>
            </a:extLst>
          </p:cNvPr>
          <p:cNvSpPr>
            <a:spLocks noGrp="1"/>
          </p:cNvSpPr>
          <p:nvPr>
            <p:ph idx="1"/>
          </p:nvPr>
        </p:nvSpPr>
        <p:spPr>
          <a:xfrm>
            <a:off x="592692" y="1812925"/>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bild 9">
            <a:extLst>
              <a:ext uri="{FF2B5EF4-FFF2-40B4-BE49-F238E27FC236}">
                <a16:creationId xmlns:a16="http://schemas.microsoft.com/office/drawing/2014/main" id="{4C2FFB19-5838-DEFD-7B21-0E560B947BF4}"/>
              </a:ext>
            </a:extLst>
          </p:cNvPr>
          <p:cNvSpPr>
            <a:spLocks noGrp="1"/>
          </p:cNvSpPr>
          <p:nvPr>
            <p:ph type="pic" sz="quarter" idx="13"/>
          </p:nvPr>
        </p:nvSpPr>
        <p:spPr>
          <a:xfrm>
            <a:off x="6445250" y="620196"/>
            <a:ext cx="5075025" cy="5283200"/>
          </a:xfrm>
          <a:solidFill>
            <a:schemeClr val="bg2">
              <a:lumMod val="90000"/>
            </a:schemeClr>
          </a:solidFill>
        </p:spPr>
        <p:txBody>
          <a:bodyPr anchor="t" anchorCtr="0">
            <a:noAutofit/>
          </a:bodyPr>
          <a:lstStyle>
            <a:lvl1pPr marL="0" indent="0" algn="ctr">
              <a:buFontTx/>
              <a:buNone/>
              <a:defRPr sz="1000"/>
            </a:lvl1pPr>
          </a:lstStyle>
          <a:p>
            <a:r>
              <a:rPr lang="sv-SE"/>
              <a:t>Klicka på ikonen för att lägga till en bild</a:t>
            </a:r>
            <a:endParaRPr lang="sv-SE" dirty="0"/>
          </a:p>
        </p:txBody>
      </p:sp>
      <p:pic>
        <p:nvPicPr>
          <p:cNvPr id="5" name="Bildobjekt 4">
            <a:extLst>
              <a:ext uri="{FF2B5EF4-FFF2-40B4-BE49-F238E27FC236}">
                <a16:creationId xmlns:a16="http://schemas.microsoft.com/office/drawing/2014/main" id="{558AEC9D-1F9A-476B-9A12-8686CFE73FC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5013430"/>
            <a:ext cx="4533900" cy="1844570"/>
          </a:xfrm>
          <a:prstGeom prst="rect">
            <a:avLst/>
          </a:prstGeom>
        </p:spPr>
      </p:pic>
      <p:sp>
        <p:nvSpPr>
          <p:cNvPr id="6" name="Platshållare för text 6">
            <a:extLst>
              <a:ext uri="{FF2B5EF4-FFF2-40B4-BE49-F238E27FC236}">
                <a16:creationId xmlns:a16="http://schemas.microsoft.com/office/drawing/2014/main" id="{16F2890B-14E5-22B2-9BC2-C333B703EF3F}"/>
              </a:ext>
            </a:extLst>
          </p:cNvPr>
          <p:cNvSpPr>
            <a:spLocks noGrp="1"/>
          </p:cNvSpPr>
          <p:nvPr>
            <p:ph type="body" sz="quarter" idx="11" hasCustomPrompt="1"/>
          </p:nvPr>
        </p:nvSpPr>
        <p:spPr>
          <a:xfrm>
            <a:off x="809624" y="6407151"/>
            <a:ext cx="3432498" cy="201993"/>
          </a:xfrm>
          <a:solidFill>
            <a:srgbClr val="E05040"/>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367207038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amiljejuridik_bildver2_punktlista">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A8179ABE-8E8D-B224-26F2-2956C27464EB}"/>
              </a:ext>
            </a:extLst>
          </p:cNvPr>
          <p:cNvSpPr/>
          <p:nvPr userDrawn="1"/>
        </p:nvSpPr>
        <p:spPr>
          <a:xfrm>
            <a:off x="7861954" y="2241971"/>
            <a:ext cx="3960000" cy="3960000"/>
          </a:xfrm>
          <a:prstGeom prst="rect">
            <a:avLst/>
          </a:prstGeom>
          <a:solidFill>
            <a:srgbClr val="EE7558">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E8A73186-FC59-7909-1E2C-447691E107F1}"/>
              </a:ext>
            </a:extLst>
          </p:cNvPr>
          <p:cNvSpPr>
            <a:spLocks noGrp="1"/>
          </p:cNvSpPr>
          <p:nvPr>
            <p:ph type="title" hasCustomPrompt="1"/>
          </p:nvPr>
        </p:nvSpPr>
        <p:spPr>
          <a:xfrm>
            <a:off x="598516" y="626020"/>
            <a:ext cx="5765800" cy="1325563"/>
          </a:xfrm>
        </p:spPr>
        <p:txBody>
          <a:bodyPr anchor="t" anchorCtr="0"/>
          <a:lstStyle>
            <a:lvl1pPr>
              <a:defRPr sz="3000"/>
            </a:lvl1p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C96C0185-FB16-31C8-9DE4-1678F8FFF7C8}"/>
              </a:ext>
            </a:extLst>
          </p:cNvPr>
          <p:cNvSpPr>
            <a:spLocks noGrp="1"/>
          </p:cNvSpPr>
          <p:nvPr>
            <p:ph idx="1"/>
          </p:nvPr>
        </p:nvSpPr>
        <p:spPr>
          <a:xfrm>
            <a:off x="592692" y="1812925"/>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bild 9">
            <a:extLst>
              <a:ext uri="{FF2B5EF4-FFF2-40B4-BE49-F238E27FC236}">
                <a16:creationId xmlns:a16="http://schemas.microsoft.com/office/drawing/2014/main" id="{4C2FFB19-5838-DEFD-7B21-0E560B947BF4}"/>
              </a:ext>
            </a:extLst>
          </p:cNvPr>
          <p:cNvSpPr>
            <a:spLocks noGrp="1"/>
          </p:cNvSpPr>
          <p:nvPr>
            <p:ph type="pic" sz="quarter" idx="13"/>
          </p:nvPr>
        </p:nvSpPr>
        <p:spPr>
          <a:xfrm>
            <a:off x="6445250" y="620196"/>
            <a:ext cx="5075025" cy="5283200"/>
          </a:xfrm>
          <a:solidFill>
            <a:schemeClr val="bg2">
              <a:lumMod val="90000"/>
            </a:schemeClr>
          </a:solidFill>
        </p:spPr>
        <p:txBody>
          <a:bodyPr anchor="t" anchorCtr="0">
            <a:noAutofit/>
          </a:bodyPr>
          <a:lstStyle>
            <a:lvl1pPr marL="0" indent="0" algn="ctr">
              <a:buFontTx/>
              <a:buNone/>
              <a:defRPr sz="1000"/>
            </a:lvl1pPr>
          </a:lstStyle>
          <a:p>
            <a:r>
              <a:rPr lang="sv-SE"/>
              <a:t>Klicka på ikonen för att lägga till en bild</a:t>
            </a:r>
            <a:endParaRPr lang="sv-SE" dirty="0"/>
          </a:p>
        </p:txBody>
      </p:sp>
      <p:pic>
        <p:nvPicPr>
          <p:cNvPr id="5" name="Bildobjekt 4">
            <a:extLst>
              <a:ext uri="{FF2B5EF4-FFF2-40B4-BE49-F238E27FC236}">
                <a16:creationId xmlns:a16="http://schemas.microsoft.com/office/drawing/2014/main" id="{DF2F0F4C-7273-761B-3268-ED9C9235031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5013430"/>
            <a:ext cx="4533900" cy="1844570"/>
          </a:xfrm>
          <a:prstGeom prst="rect">
            <a:avLst/>
          </a:prstGeom>
        </p:spPr>
      </p:pic>
      <p:sp>
        <p:nvSpPr>
          <p:cNvPr id="7" name="Platshållare för text 6">
            <a:extLst>
              <a:ext uri="{FF2B5EF4-FFF2-40B4-BE49-F238E27FC236}">
                <a16:creationId xmlns:a16="http://schemas.microsoft.com/office/drawing/2014/main" id="{3C840E0D-9AA1-C1B5-CE4E-22247E3EE419}"/>
              </a:ext>
            </a:extLst>
          </p:cNvPr>
          <p:cNvSpPr>
            <a:spLocks noGrp="1"/>
          </p:cNvSpPr>
          <p:nvPr>
            <p:ph type="body" sz="quarter" idx="11" hasCustomPrompt="1"/>
          </p:nvPr>
        </p:nvSpPr>
        <p:spPr>
          <a:xfrm>
            <a:off x="809624" y="6407151"/>
            <a:ext cx="3432498" cy="201993"/>
          </a:xfrm>
          <a:solidFill>
            <a:srgbClr val="E05040"/>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38273520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amiljejuridik_diagram">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11" name="Platshållare för diagram 10">
            <a:extLst>
              <a:ext uri="{FF2B5EF4-FFF2-40B4-BE49-F238E27FC236}">
                <a16:creationId xmlns:a16="http://schemas.microsoft.com/office/drawing/2014/main" id="{6DE5C4E8-5DB1-CA6D-F9DC-1630381B0050}"/>
              </a:ext>
            </a:extLst>
          </p:cNvPr>
          <p:cNvSpPr>
            <a:spLocks noGrp="1"/>
          </p:cNvSpPr>
          <p:nvPr>
            <p:ph type="chart" sz="quarter" idx="10"/>
          </p:nvPr>
        </p:nvSpPr>
        <p:spPr>
          <a:xfrm>
            <a:off x="605653" y="1800248"/>
            <a:ext cx="4257509" cy="2852738"/>
          </a:xfrm>
        </p:spPr>
        <p:txBody>
          <a:bodyPr/>
          <a:lstStyle/>
          <a:p>
            <a:r>
              <a:rPr lang="sv-SE"/>
              <a:t>Klicka på ikonen för att lägga till ett diagram</a:t>
            </a:r>
            <a:endParaRPr lang="sv-SE" dirty="0"/>
          </a:p>
        </p:txBody>
      </p:sp>
      <p:sp>
        <p:nvSpPr>
          <p:cNvPr id="13" name="Platshållare för diagram 12">
            <a:extLst>
              <a:ext uri="{FF2B5EF4-FFF2-40B4-BE49-F238E27FC236}">
                <a16:creationId xmlns:a16="http://schemas.microsoft.com/office/drawing/2014/main" id="{5FB2747E-95C8-B808-304D-F3426CD49AA6}"/>
              </a:ext>
            </a:extLst>
          </p:cNvPr>
          <p:cNvSpPr>
            <a:spLocks noGrp="1"/>
          </p:cNvSpPr>
          <p:nvPr>
            <p:ph type="chart" sz="quarter" idx="11"/>
          </p:nvPr>
        </p:nvSpPr>
        <p:spPr>
          <a:xfrm>
            <a:off x="6165141" y="1800540"/>
            <a:ext cx="4411663" cy="2794000"/>
          </a:xfrm>
        </p:spPr>
        <p:txBody>
          <a:bodyPr/>
          <a:lstStyle/>
          <a:p>
            <a:r>
              <a:rPr lang="sv-SE"/>
              <a:t>Klicka på ikonen för att lägga till ett diagram</a:t>
            </a:r>
            <a:endParaRPr lang="sv-SE" dirty="0"/>
          </a:p>
        </p:txBody>
      </p:sp>
      <p:pic>
        <p:nvPicPr>
          <p:cNvPr id="6" name="Bildobjekt 5">
            <a:extLst>
              <a:ext uri="{FF2B5EF4-FFF2-40B4-BE49-F238E27FC236}">
                <a16:creationId xmlns:a16="http://schemas.microsoft.com/office/drawing/2014/main" id="{03E17F58-5B98-423F-24F2-83AAE6D4B63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5013430"/>
            <a:ext cx="4533900" cy="1844570"/>
          </a:xfrm>
          <a:prstGeom prst="rect">
            <a:avLst/>
          </a:prstGeom>
        </p:spPr>
      </p:pic>
      <p:sp>
        <p:nvSpPr>
          <p:cNvPr id="8" name="Platshållare för text 6">
            <a:extLst>
              <a:ext uri="{FF2B5EF4-FFF2-40B4-BE49-F238E27FC236}">
                <a16:creationId xmlns:a16="http://schemas.microsoft.com/office/drawing/2014/main" id="{82821B39-F4D2-CA2C-E8C2-01BC8DEEC120}"/>
              </a:ext>
            </a:extLst>
          </p:cNvPr>
          <p:cNvSpPr>
            <a:spLocks noGrp="1"/>
          </p:cNvSpPr>
          <p:nvPr>
            <p:ph type="body" sz="quarter" idx="12" hasCustomPrompt="1"/>
          </p:nvPr>
        </p:nvSpPr>
        <p:spPr>
          <a:xfrm>
            <a:off x="809624" y="6407151"/>
            <a:ext cx="3432498" cy="201993"/>
          </a:xfrm>
          <a:solidFill>
            <a:srgbClr val="E05040"/>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cxnSp>
        <p:nvCxnSpPr>
          <p:cNvPr id="9" name="Rak 8">
            <a:extLst>
              <a:ext uri="{FF2B5EF4-FFF2-40B4-BE49-F238E27FC236}">
                <a16:creationId xmlns:a16="http://schemas.microsoft.com/office/drawing/2014/main" id="{8E42B78F-C6C0-CB48-177E-4E9A669DD141}"/>
              </a:ext>
            </a:extLst>
          </p:cNvPr>
          <p:cNvCxnSpPr>
            <a:cxnSpLocks/>
          </p:cNvCxnSpPr>
          <p:nvPr userDrawn="1"/>
        </p:nvCxnSpPr>
        <p:spPr>
          <a:xfrm>
            <a:off x="717550" y="1131277"/>
            <a:ext cx="10508578" cy="0"/>
          </a:xfrm>
          <a:prstGeom prst="line">
            <a:avLst/>
          </a:prstGeom>
          <a:ln w="19050">
            <a:solidFill>
              <a:srgbClr val="E05040"/>
            </a:solidFill>
          </a:ln>
        </p:spPr>
        <p:style>
          <a:lnRef idx="1">
            <a:schemeClr val="accent1"/>
          </a:lnRef>
          <a:fillRef idx="0">
            <a:schemeClr val="accent1"/>
          </a:fillRef>
          <a:effectRef idx="0">
            <a:schemeClr val="accent1"/>
          </a:effectRef>
          <a:fontRef idx="minor">
            <a:schemeClr val="tx1"/>
          </a:fontRef>
        </p:style>
      </p:cxnSp>
      <p:pic>
        <p:nvPicPr>
          <p:cNvPr id="10" name="Bildobjekt 9">
            <a:extLst>
              <a:ext uri="{FF2B5EF4-FFF2-40B4-BE49-F238E27FC236}">
                <a16:creationId xmlns:a16="http://schemas.microsoft.com/office/drawing/2014/main" id="{F5B3A734-4286-0723-EC77-ED4F0064AED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991654" y="0"/>
            <a:ext cx="2200345" cy="1343305"/>
          </a:xfrm>
          <a:prstGeom prst="rect">
            <a:avLst/>
          </a:prstGeom>
        </p:spPr>
      </p:pic>
    </p:spTree>
    <p:extLst>
      <p:ext uri="{BB962C8B-B14F-4D97-AF65-F5344CB8AC3E}">
        <p14:creationId xmlns:p14="http://schemas.microsoft.com/office/powerpoint/2010/main" val="3214797936"/>
      </p:ext>
    </p:extLst>
  </p:cSld>
  <p:clrMapOvr>
    <a:masterClrMapping/>
  </p:clrMapOvr>
  <p:extLst>
    <p:ext uri="{DCECCB84-F9BA-43D5-87BE-67443E8EF086}">
      <p15:sldGuideLst xmlns:p15="http://schemas.microsoft.com/office/powerpoint/2012/main">
        <p15:guide id="1" orient="horz" pos="61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amiljejuridik_tabe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4" name="Platshållare för tabell 3">
            <a:extLst>
              <a:ext uri="{FF2B5EF4-FFF2-40B4-BE49-F238E27FC236}">
                <a16:creationId xmlns:a16="http://schemas.microsoft.com/office/drawing/2014/main" id="{3AA35E25-0372-F4A2-32BF-610BB7CA15FE}"/>
              </a:ext>
            </a:extLst>
          </p:cNvPr>
          <p:cNvSpPr>
            <a:spLocks noGrp="1"/>
          </p:cNvSpPr>
          <p:nvPr>
            <p:ph type="tbl" sz="quarter" idx="12"/>
          </p:nvPr>
        </p:nvSpPr>
        <p:spPr>
          <a:xfrm>
            <a:off x="601438" y="1759675"/>
            <a:ext cx="8004175" cy="3149600"/>
          </a:xfrm>
        </p:spPr>
        <p:txBody>
          <a:bodyPr/>
          <a:lstStyle/>
          <a:p>
            <a:r>
              <a:rPr lang="sv-SE"/>
              <a:t>Klicka på ikonen för att lägga till en tabell</a:t>
            </a:r>
          </a:p>
        </p:txBody>
      </p:sp>
      <p:pic>
        <p:nvPicPr>
          <p:cNvPr id="7" name="Bildobjekt 6">
            <a:extLst>
              <a:ext uri="{FF2B5EF4-FFF2-40B4-BE49-F238E27FC236}">
                <a16:creationId xmlns:a16="http://schemas.microsoft.com/office/drawing/2014/main" id="{9C11774F-D030-2875-A9D0-C5A32A97DF1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5013430"/>
            <a:ext cx="4533900" cy="1844570"/>
          </a:xfrm>
          <a:prstGeom prst="rect">
            <a:avLst/>
          </a:prstGeom>
        </p:spPr>
      </p:pic>
      <p:sp>
        <p:nvSpPr>
          <p:cNvPr id="8" name="Platshållare för text 6">
            <a:extLst>
              <a:ext uri="{FF2B5EF4-FFF2-40B4-BE49-F238E27FC236}">
                <a16:creationId xmlns:a16="http://schemas.microsoft.com/office/drawing/2014/main" id="{11C29785-56BA-537D-502E-6EB358F0BE20}"/>
              </a:ext>
            </a:extLst>
          </p:cNvPr>
          <p:cNvSpPr>
            <a:spLocks noGrp="1"/>
          </p:cNvSpPr>
          <p:nvPr>
            <p:ph type="body" sz="quarter" idx="13" hasCustomPrompt="1"/>
          </p:nvPr>
        </p:nvSpPr>
        <p:spPr>
          <a:xfrm>
            <a:off x="809624" y="6407151"/>
            <a:ext cx="3432498" cy="201993"/>
          </a:xfrm>
          <a:solidFill>
            <a:srgbClr val="E05040"/>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cxnSp>
        <p:nvCxnSpPr>
          <p:cNvPr id="10" name="Rak 9">
            <a:extLst>
              <a:ext uri="{FF2B5EF4-FFF2-40B4-BE49-F238E27FC236}">
                <a16:creationId xmlns:a16="http://schemas.microsoft.com/office/drawing/2014/main" id="{B79B8567-531C-36CC-874D-B1038DCB1081}"/>
              </a:ext>
            </a:extLst>
          </p:cNvPr>
          <p:cNvCxnSpPr>
            <a:cxnSpLocks/>
          </p:cNvCxnSpPr>
          <p:nvPr userDrawn="1"/>
        </p:nvCxnSpPr>
        <p:spPr>
          <a:xfrm>
            <a:off x="717550" y="1131277"/>
            <a:ext cx="10508578" cy="0"/>
          </a:xfrm>
          <a:prstGeom prst="line">
            <a:avLst/>
          </a:prstGeom>
          <a:ln w="19050">
            <a:solidFill>
              <a:srgbClr val="E05040"/>
            </a:solidFill>
          </a:ln>
        </p:spPr>
        <p:style>
          <a:lnRef idx="1">
            <a:schemeClr val="accent1"/>
          </a:lnRef>
          <a:fillRef idx="0">
            <a:schemeClr val="accent1"/>
          </a:fillRef>
          <a:effectRef idx="0">
            <a:schemeClr val="accent1"/>
          </a:effectRef>
          <a:fontRef idx="minor">
            <a:schemeClr val="tx1"/>
          </a:fontRef>
        </p:style>
      </p:cxnSp>
      <p:pic>
        <p:nvPicPr>
          <p:cNvPr id="11" name="Bildobjekt 10">
            <a:extLst>
              <a:ext uri="{FF2B5EF4-FFF2-40B4-BE49-F238E27FC236}">
                <a16:creationId xmlns:a16="http://schemas.microsoft.com/office/drawing/2014/main" id="{BCF24E1B-ACC8-58AB-0269-7150E25BB4D7}"/>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991654" y="0"/>
            <a:ext cx="2200345" cy="1343305"/>
          </a:xfrm>
          <a:prstGeom prst="rect">
            <a:avLst/>
          </a:prstGeom>
        </p:spPr>
      </p:pic>
    </p:spTree>
    <p:extLst>
      <p:ext uri="{BB962C8B-B14F-4D97-AF65-F5344CB8AC3E}">
        <p14:creationId xmlns:p14="http://schemas.microsoft.com/office/powerpoint/2010/main" val="2314668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amiljejuridik_färgad helsida">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0323E3AC-3CA5-FD28-B656-45F78F312E6F}"/>
              </a:ext>
            </a:extLst>
          </p:cNvPr>
          <p:cNvSpPr/>
          <p:nvPr userDrawn="1"/>
        </p:nvSpPr>
        <p:spPr>
          <a:xfrm>
            <a:off x="0" y="0"/>
            <a:ext cx="12192000" cy="6858000"/>
          </a:xfrm>
          <a:prstGeom prst="rect">
            <a:avLst/>
          </a:prstGeom>
          <a:solidFill>
            <a:srgbClr val="E37D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6" name="Bildobjekt 5">
            <a:extLst>
              <a:ext uri="{FF2B5EF4-FFF2-40B4-BE49-F238E27FC236}">
                <a16:creationId xmlns:a16="http://schemas.microsoft.com/office/drawing/2014/main" id="{DD117C67-89F7-C4AB-4781-AB20EB00723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621812" y="596900"/>
            <a:ext cx="11165535" cy="1325563"/>
          </a:xfrm>
        </p:spPr>
        <p:txBody>
          <a:bodyPr anchor="t" anchorCtr="0"/>
          <a:lstStyle>
            <a:lvl1pPr>
              <a:defRPr sz="3000">
                <a:solidFill>
                  <a:schemeClr val="bg1"/>
                </a:solidFill>
              </a:defRPr>
            </a:lvl1pPr>
          </a:lstStyle>
          <a:p>
            <a:r>
              <a:rPr lang="sv-SE" dirty="0"/>
              <a:t>KLICKA HÄR FÖR ATT ÄNDRA MALL FÖR RUBRIKFORMAT</a:t>
            </a:r>
          </a:p>
        </p:txBody>
      </p:sp>
      <p:cxnSp>
        <p:nvCxnSpPr>
          <p:cNvPr id="2" name="Rak 1">
            <a:extLst>
              <a:ext uri="{FF2B5EF4-FFF2-40B4-BE49-F238E27FC236}">
                <a16:creationId xmlns:a16="http://schemas.microsoft.com/office/drawing/2014/main" id="{BC3AEEF7-3A9D-5261-F36B-45B9F97D6661}"/>
              </a:ext>
            </a:extLst>
          </p:cNvPr>
          <p:cNvCxnSpPr>
            <a:cxnSpLocks/>
          </p:cNvCxnSpPr>
          <p:nvPr userDrawn="1"/>
        </p:nvCxnSpPr>
        <p:spPr>
          <a:xfrm>
            <a:off x="720969" y="1131277"/>
            <a:ext cx="10300692" cy="0"/>
          </a:xfrm>
          <a:prstGeom prst="line">
            <a:avLst/>
          </a:prstGeom>
          <a:ln w="19050">
            <a:solidFill>
              <a:srgbClr val="E05040"/>
            </a:solidFill>
          </a:ln>
        </p:spPr>
        <p:style>
          <a:lnRef idx="1">
            <a:schemeClr val="accent1"/>
          </a:lnRef>
          <a:fillRef idx="0">
            <a:schemeClr val="accent1"/>
          </a:fillRef>
          <a:effectRef idx="0">
            <a:schemeClr val="accent1"/>
          </a:effectRef>
          <a:fontRef idx="minor">
            <a:schemeClr val="tx1"/>
          </a:fontRef>
        </p:style>
      </p:cxnSp>
      <p:sp>
        <p:nvSpPr>
          <p:cNvPr id="9" name="Platshållare för text 6">
            <a:extLst>
              <a:ext uri="{FF2B5EF4-FFF2-40B4-BE49-F238E27FC236}">
                <a16:creationId xmlns:a16="http://schemas.microsoft.com/office/drawing/2014/main" id="{D140D2A6-597D-45AE-A192-CB27F6815FB8}"/>
              </a:ext>
            </a:extLst>
          </p:cNvPr>
          <p:cNvSpPr>
            <a:spLocks noGrp="1"/>
          </p:cNvSpPr>
          <p:nvPr>
            <p:ph type="body" sz="quarter" idx="13" hasCustomPrompt="1"/>
          </p:nvPr>
        </p:nvSpPr>
        <p:spPr>
          <a:xfrm>
            <a:off x="809624" y="6407151"/>
            <a:ext cx="3432498" cy="201993"/>
          </a:xfrm>
          <a:solidFill>
            <a:srgbClr val="E05040"/>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346885549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amiljejuridik_avsnittsdelare_tonplatta">
    <p:spTree>
      <p:nvGrpSpPr>
        <p:cNvPr id="1" name=""/>
        <p:cNvGrpSpPr/>
        <p:nvPr/>
      </p:nvGrpSpPr>
      <p:grpSpPr>
        <a:xfrm>
          <a:off x="0" y="0"/>
          <a:ext cx="0" cy="0"/>
          <a:chOff x="0" y="0"/>
          <a:chExt cx="0" cy="0"/>
        </a:xfrm>
      </p:grpSpPr>
      <p:sp>
        <p:nvSpPr>
          <p:cNvPr id="12" name="Platshållare för text 11">
            <a:extLst>
              <a:ext uri="{FF2B5EF4-FFF2-40B4-BE49-F238E27FC236}">
                <a16:creationId xmlns:a16="http://schemas.microsoft.com/office/drawing/2014/main" id="{D8E7A50D-E33C-2386-FC56-3963A56F5B69}"/>
              </a:ext>
            </a:extLst>
          </p:cNvPr>
          <p:cNvSpPr>
            <a:spLocks noGrp="1"/>
          </p:cNvSpPr>
          <p:nvPr>
            <p:ph type="body" sz="quarter" idx="16" hasCustomPrompt="1"/>
          </p:nvPr>
        </p:nvSpPr>
        <p:spPr>
          <a:xfrm>
            <a:off x="0" y="5824"/>
            <a:ext cx="12192000" cy="6858000"/>
          </a:xfrm>
          <a:solidFill>
            <a:srgbClr val="E37D61">
              <a:alpha val="70000"/>
            </a:srgbClr>
          </a:solidFill>
        </p:spPr>
        <p:txBody>
          <a:bodyPr/>
          <a:lstStyle>
            <a:lvl1pPr marL="0" indent="0">
              <a:buNone/>
              <a:defRPr/>
            </a:lvl1pPr>
          </a:lstStyle>
          <a:p>
            <a:pPr lvl="0"/>
            <a:r>
              <a:rPr lang="sv-SE" dirty="0"/>
              <a:t> </a:t>
            </a:r>
          </a:p>
        </p:txBody>
      </p:sp>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
        <p:nvSpPr>
          <p:cNvPr id="3" name="Platshållare för bild 2">
            <a:extLst>
              <a:ext uri="{FF2B5EF4-FFF2-40B4-BE49-F238E27FC236}">
                <a16:creationId xmlns:a16="http://schemas.microsoft.com/office/drawing/2014/main" id="{88FABCCB-A2AE-0444-BCCF-576C0D91F27E}"/>
              </a:ext>
            </a:extLst>
          </p:cNvPr>
          <p:cNvSpPr>
            <a:spLocks noGrp="1"/>
          </p:cNvSpPr>
          <p:nvPr>
            <p:ph type="pic" sz="quarter" idx="10" hasCustomPrompt="1"/>
          </p:nvPr>
        </p:nvSpPr>
        <p:spPr>
          <a:xfrm>
            <a:off x="0" y="-5824"/>
            <a:ext cx="12192000" cy="6857999"/>
          </a:xfrm>
          <a:solidFill>
            <a:srgbClr val="E37D61">
              <a:alpha val="80066"/>
            </a:srgbClr>
          </a:solidFill>
        </p:spPr>
        <p:txBody>
          <a:bodyPr/>
          <a:lstStyle>
            <a:lvl1pPr>
              <a:defRPr/>
            </a:lvl1pPr>
          </a:lstStyle>
          <a:p>
            <a:r>
              <a:rPr lang="sv-SE" dirty="0"/>
              <a:t>Montera bilden, högerklicka och lägg längst bak för transparant platta</a:t>
            </a:r>
          </a:p>
        </p:txBody>
      </p:sp>
      <p:sp>
        <p:nvSpPr>
          <p:cNvPr id="8" name="Platshållare för text 4">
            <a:extLst>
              <a:ext uri="{FF2B5EF4-FFF2-40B4-BE49-F238E27FC236}">
                <a16:creationId xmlns:a16="http://schemas.microsoft.com/office/drawing/2014/main" id="{C1F6203D-A46F-1F18-3BCE-C2796B2656F8}"/>
              </a:ext>
            </a:extLst>
          </p:cNvPr>
          <p:cNvSpPr>
            <a:spLocks noGrp="1"/>
          </p:cNvSpPr>
          <p:nvPr>
            <p:ph type="body" sz="quarter" idx="15" hasCustomPrompt="1"/>
          </p:nvPr>
        </p:nvSpPr>
        <p:spPr>
          <a:xfrm>
            <a:off x="258483" y="5917472"/>
            <a:ext cx="440421" cy="687175"/>
          </a:xfrm>
          <a:blipFill>
            <a:blip r:embed="rId2" cstate="email">
              <a:extLst>
                <a:ext uri="{28A0092B-C50C-407E-A947-70E740481C1C}">
                  <a14:useLocalDpi xmlns:a14="http://schemas.microsoft.com/office/drawing/2010/main"/>
                </a:ext>
              </a:extLst>
            </a:blip>
            <a:stretch>
              <a:fillRect/>
            </a:stretch>
          </a:blipFill>
        </p:spPr>
        <p:txBody>
          <a:bodyPr/>
          <a:lstStyle>
            <a:lvl1pPr marL="0" indent="0">
              <a:buNone/>
              <a:defRPr/>
            </a:lvl1pPr>
          </a:lstStyle>
          <a:p>
            <a:pPr lvl="0"/>
            <a:r>
              <a:rPr lang="sv-SE" dirty="0"/>
              <a:t> </a:t>
            </a:r>
          </a:p>
        </p:txBody>
      </p:sp>
    </p:spTree>
    <p:extLst>
      <p:ext uri="{BB962C8B-B14F-4D97-AF65-F5344CB8AC3E}">
        <p14:creationId xmlns:p14="http://schemas.microsoft.com/office/powerpoint/2010/main" val="18010533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8E6E0">
            <a:alpha val="59670"/>
          </a:srgbClr>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B1F89B14-211D-7F37-AFAE-BA63BA27D346}"/>
              </a:ext>
            </a:extLst>
          </p:cNvPr>
          <p:cNvSpPr>
            <a:spLocks noGrp="1"/>
          </p:cNvSpPr>
          <p:nvPr>
            <p:ph type="title"/>
          </p:nvPr>
        </p:nvSpPr>
        <p:spPr>
          <a:xfrm>
            <a:off x="601438" y="623163"/>
            <a:ext cx="10515600" cy="1325563"/>
          </a:xfrm>
          <a:prstGeom prst="rect">
            <a:avLst/>
          </a:prstGeom>
        </p:spPr>
        <p:txBody>
          <a:bodyPr vert="horz" lIns="91440" tIns="45720" rIns="91440" bIns="45720" rtlCol="0" anchor="t" anchorCtr="0">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37EB650A-1293-7417-82B2-8E2B313D4DC1}"/>
              </a:ext>
            </a:extLst>
          </p:cNvPr>
          <p:cNvSpPr>
            <a:spLocks noGrp="1"/>
          </p:cNvSpPr>
          <p:nvPr>
            <p:ph type="body" idx="1"/>
          </p:nvPr>
        </p:nvSpPr>
        <p:spPr>
          <a:xfrm>
            <a:off x="606999" y="1883499"/>
            <a:ext cx="10515600" cy="4351338"/>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0" name="textruta 9">
            <a:extLst>
              <a:ext uri="{FF2B5EF4-FFF2-40B4-BE49-F238E27FC236}">
                <a16:creationId xmlns:a16="http://schemas.microsoft.com/office/drawing/2014/main" id="{6BAF26AE-FB9B-9B46-54C3-9ED5D679E176}"/>
              </a:ext>
            </a:extLst>
          </p:cNvPr>
          <p:cNvSpPr txBox="1"/>
          <p:nvPr userDrawn="1"/>
        </p:nvSpPr>
        <p:spPr>
          <a:xfrm>
            <a:off x="11729945" y="6511460"/>
            <a:ext cx="366925" cy="246221"/>
          </a:xfrm>
          <a:prstGeom prst="rect">
            <a:avLst/>
          </a:prstGeom>
          <a:noFill/>
        </p:spPr>
        <p:txBody>
          <a:bodyPr wrap="square" rtlCol="0">
            <a:spAutoFit/>
          </a:bodyPr>
          <a:lstStyle/>
          <a:p>
            <a:fld id="{11C3D5E0-3B99-BD48-AF92-B6515BC9C4F7}" type="slidenum">
              <a:rPr lang="sv-SE" sz="1000" smtClean="0"/>
              <a:t>‹#›</a:t>
            </a:fld>
            <a:endParaRPr lang="sv-SE" sz="1000" dirty="0"/>
          </a:p>
        </p:txBody>
      </p:sp>
    </p:spTree>
    <p:extLst>
      <p:ext uri="{BB962C8B-B14F-4D97-AF65-F5344CB8AC3E}">
        <p14:creationId xmlns:p14="http://schemas.microsoft.com/office/powerpoint/2010/main" val="229071603"/>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77" r:id="rId3"/>
    <p:sldLayoutId id="2147483670" r:id="rId4"/>
    <p:sldLayoutId id="2147483671" r:id="rId5"/>
    <p:sldLayoutId id="2147483652" r:id="rId6"/>
    <p:sldLayoutId id="2147483673" r:id="rId7"/>
    <p:sldLayoutId id="2147483655" r:id="rId8"/>
    <p:sldLayoutId id="2147483672" r:id="rId9"/>
    <p:sldLayoutId id="2147483678" r:id="rId10"/>
    <p:sldLayoutId id="2147483679" r:id="rId11"/>
    <p:sldLayoutId id="2147483680" r:id="rId12"/>
    <p:sldLayoutId id="2147483681" r:id="rId13"/>
    <p:sldLayoutId id="2147483682" r:id="rId14"/>
    <p:sldLayoutId id="2147483675" r:id="rId15"/>
    <p:sldLayoutId id="2147483676" r:id="rId16"/>
    <p:sldLayoutId id="2147483683" r:id="rId17"/>
  </p:sldLayoutIdLst>
  <p:hf hdr="0" ftr="0" dt="0"/>
  <p:txStyles>
    <p:titleStyle>
      <a:lvl1pPr algn="l" defTabSz="914400" rtl="0" eaLnBrk="1" latinLnBrk="0" hangingPunct="1">
        <a:lnSpc>
          <a:spcPct val="90000"/>
        </a:lnSpc>
        <a:spcBef>
          <a:spcPct val="0"/>
        </a:spcBef>
        <a:buNone/>
        <a:defRPr sz="30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9.xml"/><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9.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microsoft.com/office/2007/relationships/hdphoto" Target="../media/hdphoto3.wdp"/></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9.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microsoft.com/office/2007/relationships/hdphoto" Target="../media/hdphoto2.wdp"/></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microsoft.com/office/2007/relationships/hdphoto" Target="../media/hdphoto2.wdp"/></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9.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15.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CD37A2C-5632-4A05-46B8-AD4119D92F67}"/>
              </a:ext>
            </a:extLst>
          </p:cNvPr>
          <p:cNvSpPr>
            <a:spLocks noGrp="1"/>
          </p:cNvSpPr>
          <p:nvPr>
            <p:ph type="ctrTitle"/>
          </p:nvPr>
        </p:nvSpPr>
        <p:spPr>
          <a:xfrm>
            <a:off x="1091082" y="2758198"/>
            <a:ext cx="10163939" cy="1086443"/>
          </a:xfrm>
        </p:spPr>
        <p:txBody>
          <a:bodyPr/>
          <a:lstStyle/>
          <a:p>
            <a:r>
              <a:rPr lang="sv-SE" dirty="0"/>
              <a:t>FÖRDJUPNING FAMILJEJURIDIK</a:t>
            </a:r>
          </a:p>
        </p:txBody>
      </p:sp>
      <p:sp>
        <p:nvSpPr>
          <p:cNvPr id="3" name="Underrubrik 2">
            <a:extLst>
              <a:ext uri="{FF2B5EF4-FFF2-40B4-BE49-F238E27FC236}">
                <a16:creationId xmlns:a16="http://schemas.microsoft.com/office/drawing/2014/main" id="{02F6C5B9-849C-1F5D-A1AA-5E3C38A46AB5}"/>
              </a:ext>
            </a:extLst>
          </p:cNvPr>
          <p:cNvSpPr>
            <a:spLocks noGrp="1"/>
          </p:cNvSpPr>
          <p:nvPr>
            <p:ph type="subTitle" idx="1"/>
          </p:nvPr>
        </p:nvSpPr>
        <p:spPr/>
        <p:txBody>
          <a:bodyPr/>
          <a:lstStyle/>
          <a:p>
            <a:r>
              <a:rPr lang="sv-SE" dirty="0"/>
              <a:t>Susanne Eliasson, SEB</a:t>
            </a:r>
          </a:p>
          <a:p>
            <a:endParaRPr lang="sv-SE" dirty="0"/>
          </a:p>
        </p:txBody>
      </p:sp>
    </p:spTree>
    <p:extLst>
      <p:ext uri="{BB962C8B-B14F-4D97-AF65-F5344CB8AC3E}">
        <p14:creationId xmlns:p14="http://schemas.microsoft.com/office/powerpoint/2010/main" val="40163422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latshållare för bild 11" descr="En bild som visar inomhus, mörk, lampa  Automatiskt genererad beskrivning">
            <a:extLst>
              <a:ext uri="{FF2B5EF4-FFF2-40B4-BE49-F238E27FC236}">
                <a16:creationId xmlns:a16="http://schemas.microsoft.com/office/drawing/2014/main" id="{6272CE05-485B-413D-B5DC-FACFFFDF1756}"/>
              </a:ext>
            </a:extLst>
          </p:cNvPr>
          <p:cNvPicPr>
            <a:picLocks noGrp="1" noChangeAspect="1"/>
          </p:cNvPicPr>
          <p:nvPr>
            <p:ph type="pic" sz="quarter" idx="10"/>
          </p:nvPr>
        </p:nvPicPr>
        <p:blipFill>
          <a:blip r:embed="rId3" cstate="email">
            <a:extLst>
              <a:ext uri="{BEBA8EAE-BF5A-486C-A8C5-ECC9F3942E4B}">
                <a14:imgProps xmlns:a14="http://schemas.microsoft.com/office/drawing/2010/main">
                  <a14:imgLayer r:embed="rId4">
                    <a14:imgEffect>
                      <a14:saturation sat="0"/>
                    </a14:imgEffect>
                    <a14:imgEffect>
                      <a14:brightnessContrast bright="-40000"/>
                    </a14:imgEffect>
                  </a14:imgLayer>
                </a14:imgProps>
              </a:ext>
              <a:ext uri="{28A0092B-C50C-407E-A947-70E740481C1C}">
                <a14:useLocalDpi xmlns:a14="http://schemas.microsoft.com/office/drawing/2010/main"/>
              </a:ext>
            </a:extLst>
          </a:blip>
          <a:srcRect/>
          <a:stretch>
            <a:fillRect/>
          </a:stretch>
        </p:blipFill>
        <p:spPr/>
      </p:pic>
      <p:sp>
        <p:nvSpPr>
          <p:cNvPr id="2" name="Platshållare för text 1">
            <a:extLst>
              <a:ext uri="{FF2B5EF4-FFF2-40B4-BE49-F238E27FC236}">
                <a16:creationId xmlns:a16="http://schemas.microsoft.com/office/drawing/2014/main" id="{12F773FF-155B-75EB-C94C-62199EF62ED3}"/>
              </a:ext>
            </a:extLst>
          </p:cNvPr>
          <p:cNvSpPr>
            <a:spLocks noGrp="1"/>
          </p:cNvSpPr>
          <p:nvPr>
            <p:ph type="body" sz="quarter" idx="16"/>
          </p:nvPr>
        </p:nvSpPr>
        <p:spPr>
          <a:xfrm>
            <a:off x="0" y="-11823"/>
            <a:ext cx="12192000" cy="6858000"/>
          </a:xfrm>
        </p:spPr>
        <p:txBody>
          <a:bodyPr/>
          <a:lstStyle/>
          <a:p>
            <a:endParaRPr lang="sv-SE" dirty="0"/>
          </a:p>
        </p:txBody>
      </p:sp>
      <p:sp>
        <p:nvSpPr>
          <p:cNvPr id="3" name="Rubrik 2">
            <a:extLst>
              <a:ext uri="{FF2B5EF4-FFF2-40B4-BE49-F238E27FC236}">
                <a16:creationId xmlns:a16="http://schemas.microsoft.com/office/drawing/2014/main" id="{1C884BD2-388C-BC03-1761-678AFAAA8E3D}"/>
              </a:ext>
            </a:extLst>
          </p:cNvPr>
          <p:cNvSpPr>
            <a:spLocks noGrp="1"/>
          </p:cNvSpPr>
          <p:nvPr>
            <p:ph type="title"/>
          </p:nvPr>
        </p:nvSpPr>
        <p:spPr>
          <a:xfrm>
            <a:off x="547772" y="266096"/>
            <a:ext cx="11165535" cy="1325563"/>
          </a:xfrm>
        </p:spPr>
        <p:txBody>
          <a:bodyPr/>
          <a:lstStyle/>
          <a:p>
            <a:pPr algn="l"/>
            <a:r>
              <a:rPr lang="sv-SE" b="1" dirty="0">
                <a:latin typeface="Calibri" panose="020F0502020204030204" pitchFamily="34" charset="0"/>
                <a:ea typeface="Arial" charset="0"/>
                <a:cs typeface="Calibri" panose="020F0502020204030204" pitchFamily="34" charset="0"/>
              </a:rPr>
              <a:t>SÅ FÖRDELAS ARVET NÄR DET FINNS BRÖSTARVINGAR</a:t>
            </a:r>
          </a:p>
        </p:txBody>
      </p:sp>
      <p:sp>
        <p:nvSpPr>
          <p:cNvPr id="5" name="Platshållare för text 4">
            <a:extLst>
              <a:ext uri="{FF2B5EF4-FFF2-40B4-BE49-F238E27FC236}">
                <a16:creationId xmlns:a16="http://schemas.microsoft.com/office/drawing/2014/main" id="{8A6AD881-27D5-95B0-0F8A-629D692F7FD8}"/>
              </a:ext>
            </a:extLst>
          </p:cNvPr>
          <p:cNvSpPr>
            <a:spLocks noGrp="1"/>
          </p:cNvSpPr>
          <p:nvPr>
            <p:ph type="body" sz="quarter" idx="15"/>
          </p:nvPr>
        </p:nvSpPr>
        <p:spPr/>
        <p:txBody>
          <a:bodyPr/>
          <a:lstStyle/>
          <a:p>
            <a:endParaRPr lang="sv-SE"/>
          </a:p>
        </p:txBody>
      </p:sp>
      <p:cxnSp>
        <p:nvCxnSpPr>
          <p:cNvPr id="6" name="Rak koppling 5">
            <a:extLst>
              <a:ext uri="{FF2B5EF4-FFF2-40B4-BE49-F238E27FC236}">
                <a16:creationId xmlns:a16="http://schemas.microsoft.com/office/drawing/2014/main" id="{CF344047-628F-4AA8-B282-A9E078DBC8B4}"/>
              </a:ext>
            </a:extLst>
          </p:cNvPr>
          <p:cNvCxnSpPr>
            <a:cxnSpLocks/>
          </p:cNvCxnSpPr>
          <p:nvPr/>
        </p:nvCxnSpPr>
        <p:spPr>
          <a:xfrm>
            <a:off x="547772" y="786384"/>
            <a:ext cx="995868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Platshållare för innehåll 5">
            <a:extLst>
              <a:ext uri="{FF2B5EF4-FFF2-40B4-BE49-F238E27FC236}">
                <a16:creationId xmlns:a16="http://schemas.microsoft.com/office/drawing/2014/main" id="{E73130C5-7714-4F37-8C68-324C88967020}"/>
              </a:ext>
            </a:extLst>
          </p:cNvPr>
          <p:cNvSpPr txBox="1">
            <a:spLocks/>
          </p:cNvSpPr>
          <p:nvPr/>
        </p:nvSpPr>
        <p:spPr>
          <a:xfrm>
            <a:off x="899316" y="1156066"/>
            <a:ext cx="7247987"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5738" indent="-185738">
              <a:buFont typeface="Arial" panose="020B0604020202020204" pitchFamily="34" charset="0"/>
              <a:buChar char="•"/>
            </a:pPr>
            <a:r>
              <a:rPr lang="sv-SE" dirty="0">
                <a:solidFill>
                  <a:schemeClr val="bg1"/>
                </a:solidFill>
                <a:ea typeface="Arial" charset="0"/>
                <a:cs typeface="Arial" charset="0"/>
              </a:rPr>
              <a:t>Frånskilda Anna avlider.</a:t>
            </a:r>
          </a:p>
          <a:p>
            <a:pPr marL="185738" indent="-185738">
              <a:buFont typeface="Arial" panose="020B0604020202020204" pitchFamily="34" charset="0"/>
              <a:buChar char="•"/>
            </a:pPr>
            <a:r>
              <a:rPr lang="sv-SE" dirty="0">
                <a:solidFill>
                  <a:schemeClr val="bg1"/>
                </a:solidFill>
                <a:ea typeface="Arial" charset="0"/>
                <a:cs typeface="Arial" charset="0"/>
              </a:rPr>
              <a:t>Anna hade två barn, Stina och Sven. </a:t>
            </a:r>
          </a:p>
          <a:p>
            <a:pPr marL="185738" indent="-185738">
              <a:buFont typeface="Arial" panose="020B0604020202020204" pitchFamily="34" charset="0"/>
              <a:buChar char="•"/>
            </a:pPr>
            <a:r>
              <a:rPr lang="sv-SE" dirty="0">
                <a:solidFill>
                  <a:schemeClr val="bg1"/>
                </a:solidFill>
                <a:ea typeface="Arial" charset="0"/>
                <a:cs typeface="Arial" charset="0"/>
              </a:rPr>
              <a:t>Sven avled en tid före Anna. Han efterlämnade två barn, </a:t>
            </a:r>
            <a:br>
              <a:rPr lang="sv-SE" dirty="0">
                <a:solidFill>
                  <a:schemeClr val="bg1"/>
                </a:solidFill>
                <a:ea typeface="Arial" charset="0"/>
                <a:cs typeface="Arial" charset="0"/>
              </a:rPr>
            </a:br>
            <a:r>
              <a:rPr lang="sv-SE" dirty="0">
                <a:solidFill>
                  <a:schemeClr val="bg1"/>
                </a:solidFill>
                <a:ea typeface="Arial" charset="0"/>
                <a:cs typeface="Arial" charset="0"/>
              </a:rPr>
              <a:t>Bengt och Bertil.</a:t>
            </a:r>
          </a:p>
          <a:p>
            <a:pPr marL="185738" indent="-185738">
              <a:buFont typeface="Arial" panose="020B0604020202020204" pitchFamily="34" charset="0"/>
              <a:buChar char="•"/>
            </a:pPr>
            <a:r>
              <a:rPr lang="sv-SE" dirty="0">
                <a:solidFill>
                  <a:schemeClr val="bg1"/>
                </a:solidFill>
                <a:ea typeface="Arial" charset="0"/>
                <a:cs typeface="Arial" charset="0"/>
              </a:rPr>
              <a:t>Så här delas arvet på 300 000 kronor efter Anna:</a:t>
            </a:r>
          </a:p>
          <a:p>
            <a:pPr lvl="1">
              <a:buFontTx/>
              <a:buChar char="-"/>
            </a:pPr>
            <a:r>
              <a:rPr lang="sv-SE" sz="2000" dirty="0">
                <a:solidFill>
                  <a:schemeClr val="bg1"/>
                </a:solidFill>
                <a:ea typeface="Arial" charset="0"/>
                <a:cs typeface="Arial" charset="0"/>
              </a:rPr>
              <a:t>Stina får 150 000 kronor.</a:t>
            </a:r>
          </a:p>
          <a:p>
            <a:pPr lvl="1">
              <a:buFontTx/>
              <a:buChar char="-"/>
            </a:pPr>
            <a:r>
              <a:rPr lang="sv-SE" sz="2000" dirty="0">
                <a:solidFill>
                  <a:schemeClr val="bg1"/>
                </a:solidFill>
                <a:ea typeface="Arial" charset="0"/>
                <a:cs typeface="Arial" charset="0"/>
              </a:rPr>
              <a:t>Svens del, 150 000 kronor, delas mellan Bengt och Bertil.</a:t>
            </a:r>
          </a:p>
          <a:p>
            <a:pPr lvl="1">
              <a:buFontTx/>
              <a:buChar char="-"/>
            </a:pPr>
            <a:endParaRPr lang="sv-SE" sz="2000" b="1" dirty="0">
              <a:solidFill>
                <a:schemeClr val="bg1"/>
              </a:solidFill>
              <a:ea typeface="Arial" charset="0"/>
              <a:cs typeface="Arial" charset="0"/>
            </a:endParaRPr>
          </a:p>
          <a:p>
            <a:pPr marL="0" indent="0">
              <a:buNone/>
            </a:pPr>
            <a:r>
              <a:rPr lang="sv-SE" b="1" dirty="0">
                <a:solidFill>
                  <a:schemeClr val="bg1"/>
                </a:solidFill>
                <a:ea typeface="Arial" charset="0"/>
                <a:cs typeface="Arial" charset="0"/>
              </a:rPr>
              <a:t>Bengt och Bertil får alltså 75 000 kronor var.</a:t>
            </a:r>
          </a:p>
          <a:p>
            <a:endParaRPr lang="sv-SE" dirty="0">
              <a:solidFill>
                <a:schemeClr val="bg1"/>
              </a:solidFill>
            </a:endParaRPr>
          </a:p>
        </p:txBody>
      </p:sp>
    </p:spTree>
    <p:extLst>
      <p:ext uri="{BB962C8B-B14F-4D97-AF65-F5344CB8AC3E}">
        <p14:creationId xmlns:p14="http://schemas.microsoft.com/office/powerpoint/2010/main" val="551510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9E424EB-553F-68D9-2099-36E35354136F}"/>
              </a:ext>
            </a:extLst>
          </p:cNvPr>
          <p:cNvSpPr>
            <a:spLocks noGrp="1"/>
          </p:cNvSpPr>
          <p:nvPr>
            <p:ph type="title"/>
          </p:nvPr>
        </p:nvSpPr>
        <p:spPr/>
        <p:txBody>
          <a:bodyPr/>
          <a:lstStyle/>
          <a:p>
            <a:r>
              <a:rPr lang="sv-SE" sz="3200" b="1" dirty="0">
                <a:latin typeface="Calibri" panose="020F0502020204030204" pitchFamily="34" charset="0"/>
                <a:ea typeface="Arial" charset="0"/>
                <a:cs typeface="Calibri" panose="020F0502020204030204" pitchFamily="34" charset="0"/>
              </a:rPr>
              <a:t>ARVETS FÖRDELNING FÖR OGIFTA BARNLÖSA</a:t>
            </a:r>
          </a:p>
        </p:txBody>
      </p:sp>
      <p:sp>
        <p:nvSpPr>
          <p:cNvPr id="4" name="Platshållare för text 3">
            <a:extLst>
              <a:ext uri="{FF2B5EF4-FFF2-40B4-BE49-F238E27FC236}">
                <a16:creationId xmlns:a16="http://schemas.microsoft.com/office/drawing/2014/main" id="{FF0F235D-6CDA-881C-F097-7D9DBC8608EA}"/>
              </a:ext>
            </a:extLst>
          </p:cNvPr>
          <p:cNvSpPr>
            <a:spLocks noGrp="1"/>
          </p:cNvSpPr>
          <p:nvPr>
            <p:ph type="body" sz="quarter" idx="12"/>
          </p:nvPr>
        </p:nvSpPr>
        <p:spPr>
          <a:xfrm>
            <a:off x="809624" y="6445955"/>
            <a:ext cx="1786820" cy="175181"/>
          </a:xfrm>
        </p:spPr>
        <p:txBody>
          <a:bodyPr>
            <a:noAutofit/>
          </a:bodyPr>
          <a:lstStyle/>
          <a:p>
            <a:r>
              <a:rPr lang="sv-SE" dirty="0"/>
              <a:t>FÖRDJUPNING FAMILJEJURIDIK</a:t>
            </a:r>
          </a:p>
        </p:txBody>
      </p:sp>
      <p:sp>
        <p:nvSpPr>
          <p:cNvPr id="9" name="Platshållare för innehåll 2">
            <a:extLst>
              <a:ext uri="{FF2B5EF4-FFF2-40B4-BE49-F238E27FC236}">
                <a16:creationId xmlns:a16="http://schemas.microsoft.com/office/drawing/2014/main" id="{3F32BE55-8BD4-48DA-BE0E-55F38172527D}"/>
              </a:ext>
            </a:extLst>
          </p:cNvPr>
          <p:cNvSpPr txBox="1">
            <a:spLocks/>
          </p:cNvSpPr>
          <p:nvPr/>
        </p:nvSpPr>
        <p:spPr>
          <a:xfrm>
            <a:off x="601132" y="1368386"/>
            <a:ext cx="5652660"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5738" indent="-185738">
              <a:buFont typeface="Arial" panose="020B0604020202020204" pitchFamily="34" charset="0"/>
              <a:buChar char="•"/>
            </a:pPr>
            <a:r>
              <a:rPr lang="sv-SE" dirty="0">
                <a:ea typeface="Arial" charset="0"/>
                <a:cs typeface="Arial" charset="0"/>
              </a:rPr>
              <a:t>Andra arvsklassens arvingar;  föräldrar och deras bröstarvingar.</a:t>
            </a:r>
          </a:p>
          <a:p>
            <a:pPr marL="185738" indent="-185738">
              <a:buFont typeface="Arial" panose="020B0604020202020204" pitchFamily="34" charset="0"/>
              <a:buChar char="•"/>
            </a:pPr>
            <a:r>
              <a:rPr lang="sv-SE" dirty="0">
                <a:ea typeface="Arial" charset="0"/>
                <a:cs typeface="Arial" charset="0"/>
              </a:rPr>
              <a:t>Barnlösa Elin avlider.</a:t>
            </a:r>
          </a:p>
          <a:p>
            <a:pPr marL="185738" indent="-185738">
              <a:buFont typeface="Arial" panose="020B0604020202020204" pitchFamily="34" charset="0"/>
              <a:buChar char="•"/>
            </a:pPr>
            <a:r>
              <a:rPr lang="sv-SE" dirty="0">
                <a:ea typeface="Arial" charset="0"/>
                <a:cs typeface="Arial" charset="0"/>
              </a:rPr>
              <a:t>Boet efter henne är </a:t>
            </a:r>
            <a:r>
              <a:rPr lang="sv-SE" b="1" dirty="0">
                <a:ea typeface="Arial" charset="0"/>
                <a:cs typeface="Arial" charset="0"/>
              </a:rPr>
              <a:t>värt 1 miljon kronor.</a:t>
            </a:r>
          </a:p>
          <a:p>
            <a:pPr marL="185738" indent="-185738">
              <a:buFont typeface="Arial" panose="020B0604020202020204" pitchFamily="34" charset="0"/>
              <a:buChar char="•"/>
            </a:pPr>
            <a:r>
              <a:rPr lang="sv-SE" dirty="0">
                <a:ea typeface="Arial" charset="0"/>
                <a:cs typeface="Arial" charset="0"/>
              </a:rPr>
              <a:t>Elins föräldrar är avlidna men Elin har två bröder, Per och Pålle, i livet.</a:t>
            </a:r>
          </a:p>
          <a:p>
            <a:pPr marL="185738" indent="-185738">
              <a:buFont typeface="Arial" panose="020B0604020202020204" pitchFamily="34" charset="0"/>
              <a:buChar char="•"/>
            </a:pPr>
            <a:r>
              <a:rPr lang="sv-SE" b="1" dirty="0">
                <a:ea typeface="Arial" charset="0"/>
                <a:cs typeface="Arial" charset="0"/>
              </a:rPr>
              <a:t>De får 500 000 kronor var.</a:t>
            </a:r>
          </a:p>
        </p:txBody>
      </p:sp>
      <p:sp>
        <p:nvSpPr>
          <p:cNvPr id="13" name="Rectangle 12">
            <a:extLst>
              <a:ext uri="{FF2B5EF4-FFF2-40B4-BE49-F238E27FC236}">
                <a16:creationId xmlns:a16="http://schemas.microsoft.com/office/drawing/2014/main" id="{3B3CEF40-BA6F-478B-AC5B-D44BFA63B2A3}"/>
              </a:ext>
            </a:extLst>
          </p:cNvPr>
          <p:cNvSpPr>
            <a:spLocks noChangeArrowheads="1"/>
          </p:cNvSpPr>
          <p:nvPr/>
        </p:nvSpPr>
        <p:spPr bwMode="gray">
          <a:xfrm>
            <a:off x="7588441" y="3197610"/>
            <a:ext cx="1508509" cy="462779"/>
          </a:xfrm>
          <a:prstGeom prst="rect">
            <a:avLst/>
          </a:prstGeom>
          <a:solidFill>
            <a:srgbClr val="F0F0F0"/>
          </a:solidFill>
          <a:ln w="1905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nchor="ctr"/>
          <a:lstStyle/>
          <a:p>
            <a:pPr algn="ctr"/>
            <a:r>
              <a:rPr lang="sv-SE" dirty="0"/>
              <a:t>mamma</a:t>
            </a:r>
          </a:p>
        </p:txBody>
      </p:sp>
      <p:sp>
        <p:nvSpPr>
          <p:cNvPr id="14" name="Rectangle 13">
            <a:extLst>
              <a:ext uri="{FF2B5EF4-FFF2-40B4-BE49-F238E27FC236}">
                <a16:creationId xmlns:a16="http://schemas.microsoft.com/office/drawing/2014/main" id="{B35C2230-1ECF-4663-8BA9-1E1B07B85FD0}"/>
              </a:ext>
            </a:extLst>
          </p:cNvPr>
          <p:cNvSpPr>
            <a:spLocks noChangeArrowheads="1"/>
          </p:cNvSpPr>
          <p:nvPr/>
        </p:nvSpPr>
        <p:spPr bwMode="gray">
          <a:xfrm>
            <a:off x="9677342" y="3197610"/>
            <a:ext cx="1508509" cy="462779"/>
          </a:xfrm>
          <a:prstGeom prst="rect">
            <a:avLst/>
          </a:prstGeom>
          <a:solidFill>
            <a:srgbClr val="F0F0F0"/>
          </a:solidFill>
          <a:ln w="1905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nchor="ctr"/>
          <a:lstStyle/>
          <a:p>
            <a:pPr algn="ctr"/>
            <a:r>
              <a:rPr lang="sv-SE" dirty="0"/>
              <a:t>pappa</a:t>
            </a:r>
          </a:p>
        </p:txBody>
      </p:sp>
      <p:sp>
        <p:nvSpPr>
          <p:cNvPr id="15" name="Rectangle 14">
            <a:extLst>
              <a:ext uri="{FF2B5EF4-FFF2-40B4-BE49-F238E27FC236}">
                <a16:creationId xmlns:a16="http://schemas.microsoft.com/office/drawing/2014/main" id="{98DC831B-8ACC-4063-9B9E-F7E4E0BAA35D}"/>
              </a:ext>
            </a:extLst>
          </p:cNvPr>
          <p:cNvSpPr>
            <a:spLocks noChangeArrowheads="1"/>
          </p:cNvSpPr>
          <p:nvPr/>
        </p:nvSpPr>
        <p:spPr bwMode="gray">
          <a:xfrm>
            <a:off x="5617151" y="4703562"/>
            <a:ext cx="1508509" cy="462781"/>
          </a:xfrm>
          <a:prstGeom prst="rect">
            <a:avLst/>
          </a:prstGeom>
          <a:solidFill>
            <a:srgbClr val="F0F0F0"/>
          </a:solidFill>
          <a:ln w="1905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nchor="ctr"/>
          <a:lstStyle/>
          <a:p>
            <a:pPr algn="ctr"/>
            <a:r>
              <a:rPr lang="sv-SE" dirty="0"/>
              <a:t>Elin</a:t>
            </a:r>
          </a:p>
        </p:txBody>
      </p:sp>
      <p:sp>
        <p:nvSpPr>
          <p:cNvPr id="16" name="Line 15">
            <a:extLst>
              <a:ext uri="{FF2B5EF4-FFF2-40B4-BE49-F238E27FC236}">
                <a16:creationId xmlns:a16="http://schemas.microsoft.com/office/drawing/2014/main" id="{91A89651-EC8B-42A8-BBCF-2450C76DB33A}"/>
              </a:ext>
            </a:extLst>
          </p:cNvPr>
          <p:cNvSpPr>
            <a:spLocks noChangeShapeType="1"/>
          </p:cNvSpPr>
          <p:nvPr/>
        </p:nvSpPr>
        <p:spPr bwMode="gray">
          <a:xfrm flipV="1">
            <a:off x="6082488" y="3778002"/>
            <a:ext cx="1623566" cy="925560"/>
          </a:xfrm>
          <a:prstGeom prst="line">
            <a:avLst/>
          </a:prstGeom>
          <a:noFill/>
          <a:ln w="1905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lstStyle/>
          <a:p>
            <a:endParaRPr lang="sv-SE">
              <a:latin typeface="Georgia" pitchFamily="18" charset="0"/>
            </a:endParaRPr>
          </a:p>
        </p:txBody>
      </p:sp>
      <p:sp>
        <p:nvSpPr>
          <p:cNvPr id="17" name="Line 16">
            <a:extLst>
              <a:ext uri="{FF2B5EF4-FFF2-40B4-BE49-F238E27FC236}">
                <a16:creationId xmlns:a16="http://schemas.microsoft.com/office/drawing/2014/main" id="{4BE69988-844F-4F1F-BA58-3441B28EECDD}"/>
              </a:ext>
            </a:extLst>
          </p:cNvPr>
          <p:cNvSpPr>
            <a:spLocks noChangeShapeType="1"/>
          </p:cNvSpPr>
          <p:nvPr/>
        </p:nvSpPr>
        <p:spPr bwMode="gray">
          <a:xfrm flipV="1">
            <a:off x="6892992" y="3778002"/>
            <a:ext cx="3364743" cy="925560"/>
          </a:xfrm>
          <a:prstGeom prst="line">
            <a:avLst/>
          </a:prstGeom>
          <a:noFill/>
          <a:ln w="1905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lstStyle/>
          <a:p>
            <a:endParaRPr lang="sv-SE">
              <a:latin typeface="Georgia" pitchFamily="18" charset="0"/>
            </a:endParaRPr>
          </a:p>
        </p:txBody>
      </p:sp>
      <p:sp>
        <p:nvSpPr>
          <p:cNvPr id="18" name="Rectangle 17">
            <a:extLst>
              <a:ext uri="{FF2B5EF4-FFF2-40B4-BE49-F238E27FC236}">
                <a16:creationId xmlns:a16="http://schemas.microsoft.com/office/drawing/2014/main" id="{43A9405A-29F4-4475-A2B1-3E41B31DF467}"/>
              </a:ext>
            </a:extLst>
          </p:cNvPr>
          <p:cNvSpPr>
            <a:spLocks noChangeArrowheads="1"/>
          </p:cNvSpPr>
          <p:nvPr/>
        </p:nvSpPr>
        <p:spPr bwMode="gray">
          <a:xfrm>
            <a:off x="10025066" y="5168898"/>
            <a:ext cx="1508509" cy="462781"/>
          </a:xfrm>
          <a:prstGeom prst="rect">
            <a:avLst/>
          </a:prstGeom>
          <a:solidFill>
            <a:srgbClr val="F0F0F0"/>
          </a:solidFill>
          <a:ln w="1905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nchor="ctr"/>
          <a:lstStyle/>
          <a:p>
            <a:pPr algn="ctr"/>
            <a:r>
              <a:rPr lang="sv-SE" dirty="0"/>
              <a:t>Pålle</a:t>
            </a:r>
          </a:p>
        </p:txBody>
      </p:sp>
      <p:sp>
        <p:nvSpPr>
          <p:cNvPr id="19" name="Rectangle 18">
            <a:extLst>
              <a:ext uri="{FF2B5EF4-FFF2-40B4-BE49-F238E27FC236}">
                <a16:creationId xmlns:a16="http://schemas.microsoft.com/office/drawing/2014/main" id="{419658C6-FCD0-4A6C-985C-AB5D60196C3A}"/>
              </a:ext>
            </a:extLst>
          </p:cNvPr>
          <p:cNvSpPr>
            <a:spLocks noChangeArrowheads="1"/>
          </p:cNvSpPr>
          <p:nvPr/>
        </p:nvSpPr>
        <p:spPr bwMode="gray">
          <a:xfrm>
            <a:off x="7936165" y="5168898"/>
            <a:ext cx="1508509" cy="462781"/>
          </a:xfrm>
          <a:prstGeom prst="rect">
            <a:avLst/>
          </a:prstGeom>
          <a:solidFill>
            <a:srgbClr val="F0F0F0"/>
          </a:solidFill>
          <a:ln w="1905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nchor="ctr"/>
          <a:lstStyle/>
          <a:p>
            <a:pPr algn="ctr"/>
            <a:r>
              <a:rPr lang="sv-SE" dirty="0"/>
              <a:t>Per</a:t>
            </a:r>
            <a:r>
              <a:rPr lang="sv-SE" dirty="0">
                <a:latin typeface="Georgia" pitchFamily="18" charset="0"/>
              </a:rPr>
              <a:t> </a:t>
            </a:r>
          </a:p>
        </p:txBody>
      </p:sp>
      <p:sp>
        <p:nvSpPr>
          <p:cNvPr id="20" name="Line 19">
            <a:extLst>
              <a:ext uri="{FF2B5EF4-FFF2-40B4-BE49-F238E27FC236}">
                <a16:creationId xmlns:a16="http://schemas.microsoft.com/office/drawing/2014/main" id="{DB27A82B-C716-4D16-A6B6-003D145C1A39}"/>
              </a:ext>
            </a:extLst>
          </p:cNvPr>
          <p:cNvSpPr>
            <a:spLocks noChangeShapeType="1"/>
          </p:cNvSpPr>
          <p:nvPr/>
        </p:nvSpPr>
        <p:spPr bwMode="gray">
          <a:xfrm>
            <a:off x="8401502" y="3660389"/>
            <a:ext cx="0" cy="1393454"/>
          </a:xfrm>
          <a:prstGeom prst="line">
            <a:avLst/>
          </a:prstGeom>
          <a:noFill/>
          <a:ln w="1905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lstStyle/>
          <a:p>
            <a:endParaRPr lang="sv-SE">
              <a:latin typeface="Georgia" pitchFamily="18" charset="0"/>
            </a:endParaRPr>
          </a:p>
        </p:txBody>
      </p:sp>
      <p:sp>
        <p:nvSpPr>
          <p:cNvPr id="21" name="Line 20">
            <a:extLst>
              <a:ext uri="{FF2B5EF4-FFF2-40B4-BE49-F238E27FC236}">
                <a16:creationId xmlns:a16="http://schemas.microsoft.com/office/drawing/2014/main" id="{4CA88CBA-951F-4400-9ED2-186121E06687}"/>
              </a:ext>
            </a:extLst>
          </p:cNvPr>
          <p:cNvSpPr>
            <a:spLocks noChangeShapeType="1"/>
          </p:cNvSpPr>
          <p:nvPr/>
        </p:nvSpPr>
        <p:spPr bwMode="gray">
          <a:xfrm>
            <a:off x="8401502" y="3660389"/>
            <a:ext cx="2203958" cy="1393454"/>
          </a:xfrm>
          <a:prstGeom prst="line">
            <a:avLst/>
          </a:prstGeom>
          <a:noFill/>
          <a:ln w="1905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lstStyle/>
          <a:p>
            <a:endParaRPr lang="sv-SE">
              <a:latin typeface="Georgia" pitchFamily="18" charset="0"/>
            </a:endParaRPr>
          </a:p>
        </p:txBody>
      </p:sp>
      <p:sp>
        <p:nvSpPr>
          <p:cNvPr id="22" name="Line 21">
            <a:extLst>
              <a:ext uri="{FF2B5EF4-FFF2-40B4-BE49-F238E27FC236}">
                <a16:creationId xmlns:a16="http://schemas.microsoft.com/office/drawing/2014/main" id="{EB5946FF-93BD-4A1E-86AC-9C29CBED55DF}"/>
              </a:ext>
            </a:extLst>
          </p:cNvPr>
          <p:cNvSpPr>
            <a:spLocks noChangeShapeType="1"/>
          </p:cNvSpPr>
          <p:nvPr/>
        </p:nvSpPr>
        <p:spPr bwMode="gray">
          <a:xfrm>
            <a:off x="11068239" y="3660389"/>
            <a:ext cx="0" cy="1393454"/>
          </a:xfrm>
          <a:prstGeom prst="line">
            <a:avLst/>
          </a:prstGeom>
          <a:noFill/>
          <a:ln w="1905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lstStyle/>
          <a:p>
            <a:endParaRPr lang="sv-SE">
              <a:latin typeface="Georgia" pitchFamily="18" charset="0"/>
            </a:endParaRPr>
          </a:p>
        </p:txBody>
      </p:sp>
      <p:sp>
        <p:nvSpPr>
          <p:cNvPr id="23" name="Line 22">
            <a:extLst>
              <a:ext uri="{FF2B5EF4-FFF2-40B4-BE49-F238E27FC236}">
                <a16:creationId xmlns:a16="http://schemas.microsoft.com/office/drawing/2014/main" id="{3699E3F6-09E4-4823-9E15-0C76AD37C9C4}"/>
              </a:ext>
            </a:extLst>
          </p:cNvPr>
          <p:cNvSpPr>
            <a:spLocks noChangeShapeType="1"/>
          </p:cNvSpPr>
          <p:nvPr/>
        </p:nvSpPr>
        <p:spPr bwMode="gray">
          <a:xfrm flipH="1">
            <a:off x="8981894" y="3660389"/>
            <a:ext cx="1853677" cy="1393454"/>
          </a:xfrm>
          <a:prstGeom prst="line">
            <a:avLst/>
          </a:prstGeom>
          <a:noFill/>
          <a:ln w="1905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lstStyle/>
          <a:p>
            <a:endParaRPr lang="sv-SE">
              <a:latin typeface="Georgia" pitchFamily="18" charset="0"/>
            </a:endParaRPr>
          </a:p>
        </p:txBody>
      </p:sp>
      <p:sp>
        <p:nvSpPr>
          <p:cNvPr id="24" name="Line 23">
            <a:extLst>
              <a:ext uri="{FF2B5EF4-FFF2-40B4-BE49-F238E27FC236}">
                <a16:creationId xmlns:a16="http://schemas.microsoft.com/office/drawing/2014/main" id="{1BBF2699-1D97-4449-BBC5-4AC86D40AA0A}"/>
              </a:ext>
            </a:extLst>
          </p:cNvPr>
          <p:cNvSpPr>
            <a:spLocks noChangeShapeType="1"/>
          </p:cNvSpPr>
          <p:nvPr/>
        </p:nvSpPr>
        <p:spPr bwMode="gray">
          <a:xfrm>
            <a:off x="7125660" y="3312665"/>
            <a:ext cx="0" cy="462781"/>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lstStyle/>
          <a:p>
            <a:endParaRPr lang="sv-SE">
              <a:latin typeface="Georgia" pitchFamily="18" charset="0"/>
            </a:endParaRPr>
          </a:p>
        </p:txBody>
      </p:sp>
      <p:sp>
        <p:nvSpPr>
          <p:cNvPr id="25" name="Line 24">
            <a:extLst>
              <a:ext uri="{FF2B5EF4-FFF2-40B4-BE49-F238E27FC236}">
                <a16:creationId xmlns:a16="http://schemas.microsoft.com/office/drawing/2014/main" id="{63F9C074-9B93-49A0-836E-A3A37F028871}"/>
              </a:ext>
            </a:extLst>
          </p:cNvPr>
          <p:cNvSpPr>
            <a:spLocks noChangeShapeType="1"/>
          </p:cNvSpPr>
          <p:nvPr/>
        </p:nvSpPr>
        <p:spPr bwMode="gray">
          <a:xfrm>
            <a:off x="11531019" y="3312665"/>
            <a:ext cx="0" cy="465337"/>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lstStyle/>
          <a:p>
            <a:endParaRPr lang="sv-SE">
              <a:latin typeface="Georgia" pitchFamily="18" charset="0"/>
            </a:endParaRPr>
          </a:p>
        </p:txBody>
      </p:sp>
      <p:sp>
        <p:nvSpPr>
          <p:cNvPr id="26" name="Line 25">
            <a:extLst>
              <a:ext uri="{FF2B5EF4-FFF2-40B4-BE49-F238E27FC236}">
                <a16:creationId xmlns:a16="http://schemas.microsoft.com/office/drawing/2014/main" id="{512F3BB9-AB51-43D5-9528-4AB44EE87E63}"/>
              </a:ext>
            </a:extLst>
          </p:cNvPr>
          <p:cNvSpPr>
            <a:spLocks noChangeShapeType="1"/>
          </p:cNvSpPr>
          <p:nvPr/>
        </p:nvSpPr>
        <p:spPr bwMode="gray">
          <a:xfrm>
            <a:off x="7008047" y="3430278"/>
            <a:ext cx="232669" cy="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lstStyle/>
          <a:p>
            <a:endParaRPr lang="sv-SE">
              <a:latin typeface="Georgia" pitchFamily="18" charset="0"/>
            </a:endParaRPr>
          </a:p>
        </p:txBody>
      </p:sp>
      <p:sp>
        <p:nvSpPr>
          <p:cNvPr id="27" name="Line 26">
            <a:extLst>
              <a:ext uri="{FF2B5EF4-FFF2-40B4-BE49-F238E27FC236}">
                <a16:creationId xmlns:a16="http://schemas.microsoft.com/office/drawing/2014/main" id="{F783B4E0-87CB-4B3B-B0BA-ED6DDC019C95}"/>
              </a:ext>
            </a:extLst>
          </p:cNvPr>
          <p:cNvSpPr>
            <a:spLocks noChangeShapeType="1"/>
          </p:cNvSpPr>
          <p:nvPr/>
        </p:nvSpPr>
        <p:spPr bwMode="gray">
          <a:xfrm>
            <a:off x="11415963" y="3430278"/>
            <a:ext cx="232669" cy="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lstStyle/>
          <a:p>
            <a:endParaRPr lang="sv-SE"/>
          </a:p>
        </p:txBody>
      </p:sp>
      <p:sp>
        <p:nvSpPr>
          <p:cNvPr id="28" name="Line 23">
            <a:extLst>
              <a:ext uri="{FF2B5EF4-FFF2-40B4-BE49-F238E27FC236}">
                <a16:creationId xmlns:a16="http://schemas.microsoft.com/office/drawing/2014/main" id="{373BF885-340F-483D-8128-4116CD492993}"/>
              </a:ext>
            </a:extLst>
          </p:cNvPr>
          <p:cNvSpPr>
            <a:spLocks noChangeShapeType="1"/>
          </p:cNvSpPr>
          <p:nvPr/>
        </p:nvSpPr>
        <p:spPr bwMode="gray">
          <a:xfrm>
            <a:off x="5284668" y="4699505"/>
            <a:ext cx="0" cy="462781"/>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lstStyle/>
          <a:p>
            <a:endParaRPr lang="sv-SE">
              <a:latin typeface="Georgia" pitchFamily="18" charset="0"/>
            </a:endParaRPr>
          </a:p>
        </p:txBody>
      </p:sp>
      <p:sp>
        <p:nvSpPr>
          <p:cNvPr id="29" name="Line 25">
            <a:extLst>
              <a:ext uri="{FF2B5EF4-FFF2-40B4-BE49-F238E27FC236}">
                <a16:creationId xmlns:a16="http://schemas.microsoft.com/office/drawing/2014/main" id="{94A23DC1-02A4-4149-B977-92342FC89ECC}"/>
              </a:ext>
            </a:extLst>
          </p:cNvPr>
          <p:cNvSpPr>
            <a:spLocks noChangeShapeType="1"/>
          </p:cNvSpPr>
          <p:nvPr/>
        </p:nvSpPr>
        <p:spPr bwMode="gray">
          <a:xfrm>
            <a:off x="5167055" y="4817118"/>
            <a:ext cx="232669" cy="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lstStyle/>
          <a:p>
            <a:endParaRPr lang="sv-SE">
              <a:latin typeface="Georgia" pitchFamily="18" charset="0"/>
            </a:endParaRPr>
          </a:p>
        </p:txBody>
      </p:sp>
    </p:spTree>
    <p:extLst>
      <p:ext uri="{BB962C8B-B14F-4D97-AF65-F5344CB8AC3E}">
        <p14:creationId xmlns:p14="http://schemas.microsoft.com/office/powerpoint/2010/main" val="11259128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p:txBody>
          <a:bodyPr/>
          <a:lstStyle/>
          <a:p>
            <a:r>
              <a:rPr lang="sv-SE" b="1" dirty="0">
                <a:latin typeface="Calibri" panose="020F0502020204030204" pitchFamily="34" charset="0"/>
                <a:ea typeface="Arial" charset="0"/>
                <a:cs typeface="Calibri" panose="020F0502020204030204" pitchFamily="34" charset="0"/>
              </a:rPr>
              <a:t>ARVETS FÖRDELNING NÄR EN FÖRÄLDER AVLIDIT</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592692" y="1812925"/>
            <a:ext cx="4921140" cy="4351338"/>
          </a:xfrm>
        </p:spPr>
        <p:txBody>
          <a:bodyPr>
            <a:normAutofit/>
          </a:bodyPr>
          <a:lstStyle/>
          <a:p>
            <a:pPr>
              <a:tabLst>
                <a:tab pos="214313" algn="l"/>
              </a:tabLst>
            </a:pPr>
            <a:r>
              <a:rPr lang="sv-SE" dirty="0">
                <a:ea typeface="Arial" charset="0"/>
                <a:cs typeface="Arial" charset="0"/>
              </a:rPr>
              <a:t>Barnlösa Elin avlider.</a:t>
            </a:r>
          </a:p>
          <a:p>
            <a:pPr>
              <a:tabLst>
                <a:tab pos="214313" algn="l"/>
              </a:tabLst>
            </a:pPr>
            <a:r>
              <a:rPr lang="sv-SE" dirty="0">
                <a:ea typeface="Arial" charset="0"/>
                <a:cs typeface="Arial" charset="0"/>
              </a:rPr>
              <a:t>Pappan är död, men mamma Svea är i livet.</a:t>
            </a:r>
          </a:p>
          <a:p>
            <a:pPr>
              <a:tabLst>
                <a:tab pos="214313" algn="l"/>
              </a:tabLst>
            </a:pPr>
            <a:r>
              <a:rPr lang="sv-SE" dirty="0">
                <a:ea typeface="Arial" charset="0"/>
                <a:cs typeface="Arial" charset="0"/>
              </a:rPr>
              <a:t>Elin har bröderna Per och Pålle.</a:t>
            </a:r>
          </a:p>
          <a:p>
            <a:pPr>
              <a:tabLst>
                <a:tab pos="214313" algn="l"/>
              </a:tabLst>
            </a:pPr>
            <a:r>
              <a:rPr lang="sv-SE" b="1" dirty="0">
                <a:ea typeface="Arial" charset="0"/>
                <a:cs typeface="Arial" charset="0"/>
              </a:rPr>
              <a:t>1 000 000 kronor </a:t>
            </a:r>
            <a:r>
              <a:rPr lang="sv-SE" dirty="0">
                <a:ea typeface="Arial" charset="0"/>
                <a:cs typeface="Arial" charset="0"/>
              </a:rPr>
              <a:t>efter Elin fördelas mellan mamma Svea, som får </a:t>
            </a:r>
            <a:r>
              <a:rPr lang="sv-SE" b="1" dirty="0">
                <a:ea typeface="Arial" charset="0"/>
                <a:cs typeface="Arial" charset="0"/>
              </a:rPr>
              <a:t>500 000 kronor</a:t>
            </a:r>
            <a:r>
              <a:rPr lang="sv-SE" dirty="0">
                <a:ea typeface="Arial" charset="0"/>
                <a:cs typeface="Arial" charset="0"/>
              </a:rPr>
              <a:t>, och Per och Pålle som får </a:t>
            </a:r>
            <a:r>
              <a:rPr lang="sv-SE" b="1" dirty="0">
                <a:ea typeface="Arial" charset="0"/>
                <a:cs typeface="Arial" charset="0"/>
              </a:rPr>
              <a:t>250 000 kronor</a:t>
            </a:r>
            <a:r>
              <a:rPr lang="sv-SE" dirty="0">
                <a:ea typeface="Arial" charset="0"/>
                <a:cs typeface="Arial" charset="0"/>
              </a:rPr>
              <a:t> var.</a:t>
            </a:r>
          </a:p>
          <a:p>
            <a:endParaRPr lang="sv-SE" dirty="0"/>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4" y="6379951"/>
            <a:ext cx="1752527" cy="257369"/>
          </a:xfrm>
        </p:spPr>
        <p:txBody>
          <a:bodyPr wrap="none">
            <a:spAutoFit/>
          </a:bodyPr>
          <a:lstStyle/>
          <a:p>
            <a:r>
              <a:rPr lang="sv-SE" dirty="0"/>
              <a:t>FÖRDJUPNING FAMILJEJURIDIK</a:t>
            </a:r>
          </a:p>
        </p:txBody>
      </p:sp>
      <p:pic>
        <p:nvPicPr>
          <p:cNvPr id="17" name="Platshållare för bild 16" descr="En bild som visar himmel, utomhus, vatten  Automatiskt genererad beskrivning">
            <a:extLst>
              <a:ext uri="{FF2B5EF4-FFF2-40B4-BE49-F238E27FC236}">
                <a16:creationId xmlns:a16="http://schemas.microsoft.com/office/drawing/2014/main" id="{CB169EAE-11F5-49DB-9528-17E5D354906C}"/>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40866694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latshållare för bild 8" descr="En bild som visar himmel, vatten, utomhus, solnedgång  Automatiskt genererad beskrivning">
            <a:extLst>
              <a:ext uri="{FF2B5EF4-FFF2-40B4-BE49-F238E27FC236}">
                <a16:creationId xmlns:a16="http://schemas.microsoft.com/office/drawing/2014/main" id="{75EB33A2-C72B-4ABC-AE36-773718AAB4AB}"/>
              </a:ext>
            </a:extLst>
          </p:cNvPr>
          <p:cNvPicPr>
            <a:picLocks noGrp="1" noChangeAspect="1"/>
          </p:cNvPicPr>
          <p:nvPr>
            <p:ph type="pic" sz="quarter" idx="10"/>
          </p:nvPr>
        </p:nvPicPr>
        <p:blipFill>
          <a:blip r:embed="rId3" cstate="email">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a:fillRect/>
          </a:stretch>
        </p:blipFill>
        <p:spPr/>
      </p:pic>
      <p:sp>
        <p:nvSpPr>
          <p:cNvPr id="2" name="Platshållare för text 1">
            <a:extLst>
              <a:ext uri="{FF2B5EF4-FFF2-40B4-BE49-F238E27FC236}">
                <a16:creationId xmlns:a16="http://schemas.microsoft.com/office/drawing/2014/main" id="{12F773FF-155B-75EB-C94C-62199EF62ED3}"/>
              </a:ext>
            </a:extLst>
          </p:cNvPr>
          <p:cNvSpPr>
            <a:spLocks noGrp="1"/>
          </p:cNvSpPr>
          <p:nvPr>
            <p:ph type="body" sz="quarter" idx="16"/>
          </p:nvPr>
        </p:nvSpPr>
        <p:spPr>
          <a:xfrm>
            <a:off x="-1" y="-5824"/>
            <a:ext cx="12192000" cy="6858000"/>
          </a:xfrm>
        </p:spPr>
        <p:txBody>
          <a:bodyPr/>
          <a:lstStyle/>
          <a:p>
            <a:endParaRPr lang="sv-SE" dirty="0"/>
          </a:p>
        </p:txBody>
      </p:sp>
      <p:sp>
        <p:nvSpPr>
          <p:cNvPr id="3" name="Rubrik 2">
            <a:extLst>
              <a:ext uri="{FF2B5EF4-FFF2-40B4-BE49-F238E27FC236}">
                <a16:creationId xmlns:a16="http://schemas.microsoft.com/office/drawing/2014/main" id="{1C884BD2-388C-BC03-1761-678AFAAA8E3D}"/>
              </a:ext>
            </a:extLst>
          </p:cNvPr>
          <p:cNvSpPr>
            <a:spLocks noGrp="1"/>
          </p:cNvSpPr>
          <p:nvPr>
            <p:ph type="title"/>
          </p:nvPr>
        </p:nvSpPr>
        <p:spPr>
          <a:xfrm>
            <a:off x="513231" y="2293043"/>
            <a:ext cx="11165535" cy="1325563"/>
          </a:xfrm>
        </p:spPr>
        <p:txBody>
          <a:bodyPr/>
          <a:lstStyle/>
          <a:p>
            <a:r>
              <a:rPr lang="sv-SE" sz="5400" dirty="0"/>
              <a:t>FRÅGOR?</a:t>
            </a:r>
          </a:p>
        </p:txBody>
      </p:sp>
      <p:sp>
        <p:nvSpPr>
          <p:cNvPr id="5" name="Platshållare för text 4">
            <a:extLst>
              <a:ext uri="{FF2B5EF4-FFF2-40B4-BE49-F238E27FC236}">
                <a16:creationId xmlns:a16="http://schemas.microsoft.com/office/drawing/2014/main" id="{8A6AD881-27D5-95B0-0F8A-629D692F7FD8}"/>
              </a:ext>
            </a:extLst>
          </p:cNvPr>
          <p:cNvSpPr>
            <a:spLocks noGrp="1"/>
          </p:cNvSpPr>
          <p:nvPr>
            <p:ph type="body" sz="quarter" idx="15"/>
          </p:nvPr>
        </p:nvSpPr>
        <p:spPr/>
        <p:txBody>
          <a:bodyPr/>
          <a:lstStyle/>
          <a:p>
            <a:endParaRPr lang="sv-SE"/>
          </a:p>
        </p:txBody>
      </p:sp>
    </p:spTree>
    <p:extLst>
      <p:ext uri="{BB962C8B-B14F-4D97-AF65-F5344CB8AC3E}">
        <p14:creationId xmlns:p14="http://schemas.microsoft.com/office/powerpoint/2010/main" val="10516066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B311C97-1B07-19FD-9EE6-C6C79033F548}"/>
              </a:ext>
            </a:extLst>
          </p:cNvPr>
          <p:cNvSpPr>
            <a:spLocks noGrp="1"/>
          </p:cNvSpPr>
          <p:nvPr>
            <p:ph type="title"/>
          </p:nvPr>
        </p:nvSpPr>
        <p:spPr/>
        <p:txBody>
          <a:bodyPr/>
          <a:lstStyle/>
          <a:p>
            <a:r>
              <a:rPr lang="sv-SE" sz="3200" b="1" dirty="0">
                <a:latin typeface="Calibri" panose="020F0502020204030204" pitchFamily="34" charset="0"/>
                <a:ea typeface="Arial" charset="0"/>
                <a:cs typeface="Calibri" panose="020F0502020204030204" pitchFamily="34" charset="0"/>
              </a:rPr>
              <a:t>FRAMTIDSFULLMAKT</a:t>
            </a:r>
          </a:p>
        </p:txBody>
      </p:sp>
      <p:sp>
        <p:nvSpPr>
          <p:cNvPr id="6" name="Platshållare för innehåll 5">
            <a:extLst>
              <a:ext uri="{FF2B5EF4-FFF2-40B4-BE49-F238E27FC236}">
                <a16:creationId xmlns:a16="http://schemas.microsoft.com/office/drawing/2014/main" id="{1FC3D253-5568-99C5-81A9-6517621ABB33}"/>
              </a:ext>
            </a:extLst>
          </p:cNvPr>
          <p:cNvSpPr>
            <a:spLocks noGrp="1"/>
          </p:cNvSpPr>
          <p:nvPr>
            <p:ph idx="1"/>
          </p:nvPr>
        </p:nvSpPr>
        <p:spPr>
          <a:xfrm>
            <a:off x="598516" y="1288801"/>
            <a:ext cx="5118100" cy="2420747"/>
          </a:xfrm>
        </p:spPr>
        <p:txBody>
          <a:bodyPr>
            <a:normAutofit/>
          </a:bodyPr>
          <a:lstStyle/>
          <a:p>
            <a:pPr marL="342900" indent="-342900">
              <a:buFont typeface="Arial" panose="020B0604020202020204" pitchFamily="34" charset="0"/>
              <a:buChar char="•"/>
              <a:tabLst>
                <a:tab pos="214313" algn="l"/>
              </a:tabLst>
            </a:pPr>
            <a:r>
              <a:rPr lang="sv-SE" dirty="0">
                <a:ea typeface="Arial" charset="0"/>
                <a:cs typeface="Arial" charset="0"/>
              </a:rPr>
              <a:t>Syfte</a:t>
            </a:r>
          </a:p>
          <a:p>
            <a:pPr marL="342900" indent="-342900">
              <a:buFont typeface="Arial" panose="020B0604020202020204" pitchFamily="34" charset="0"/>
              <a:buChar char="•"/>
              <a:tabLst>
                <a:tab pos="214313" algn="l"/>
              </a:tabLst>
            </a:pPr>
            <a:r>
              <a:rPr lang="sv-SE" dirty="0">
                <a:ea typeface="Arial" charset="0"/>
                <a:cs typeface="Arial" charset="0"/>
              </a:rPr>
              <a:t>Formkrav</a:t>
            </a:r>
          </a:p>
          <a:p>
            <a:pPr marL="342900" indent="-342900">
              <a:buFont typeface="Arial" panose="020B0604020202020204" pitchFamily="34" charset="0"/>
              <a:buChar char="•"/>
              <a:tabLst>
                <a:tab pos="214313" algn="l"/>
              </a:tabLst>
            </a:pPr>
            <a:r>
              <a:rPr lang="sv-SE" dirty="0">
                <a:ea typeface="Arial" charset="0"/>
                <a:cs typeface="Arial" charset="0"/>
              </a:rPr>
              <a:t>Vad får ombudet göra?</a:t>
            </a:r>
          </a:p>
          <a:p>
            <a:pPr marL="342900" indent="-342900">
              <a:buFont typeface="Arial" panose="020B0604020202020204" pitchFamily="34" charset="0"/>
              <a:buChar char="•"/>
              <a:tabLst>
                <a:tab pos="214313" algn="l"/>
              </a:tabLst>
            </a:pPr>
            <a:r>
              <a:rPr lang="sv-SE" dirty="0">
                <a:ea typeface="Arial" charset="0"/>
                <a:cs typeface="Arial" charset="0"/>
              </a:rPr>
              <a:t>När upphör den?</a:t>
            </a:r>
          </a:p>
          <a:p>
            <a:pPr marL="342900" indent="-342900">
              <a:buFont typeface="Arial" panose="020B0604020202020204" pitchFamily="34" charset="0"/>
              <a:buChar char="•"/>
              <a:tabLst>
                <a:tab pos="214313" algn="l"/>
              </a:tabLst>
            </a:pPr>
            <a:r>
              <a:rPr lang="sv-SE" dirty="0">
                <a:ea typeface="Arial" charset="0"/>
                <a:cs typeface="Arial" charset="0"/>
              </a:rPr>
              <a:t>Framtidsfullmakten i banken</a:t>
            </a:r>
          </a:p>
          <a:p>
            <a:pPr marL="342900" indent="-342900">
              <a:buFont typeface="Arial" panose="020B0604020202020204" pitchFamily="34" charset="0"/>
              <a:buChar char="•"/>
              <a:tabLst>
                <a:tab pos="214313" algn="l"/>
              </a:tabLst>
            </a:pPr>
            <a:r>
              <a:rPr lang="sv-SE" sz="2000" b="1" dirty="0">
                <a:ea typeface="Arial" charset="0"/>
                <a:cs typeface="Arial" charset="0"/>
              </a:rPr>
              <a:t>Anhörigbehörighet</a:t>
            </a:r>
            <a:endParaRPr lang="sv-SE" dirty="0">
              <a:ea typeface="Arial" charset="0"/>
              <a:cs typeface="Arial" charset="0"/>
            </a:endParaRPr>
          </a:p>
        </p:txBody>
      </p:sp>
      <p:sp>
        <p:nvSpPr>
          <p:cNvPr id="10" name="Platshållare för text 3">
            <a:extLst>
              <a:ext uri="{FF2B5EF4-FFF2-40B4-BE49-F238E27FC236}">
                <a16:creationId xmlns:a16="http://schemas.microsoft.com/office/drawing/2014/main" id="{91D9AD06-8B58-4806-8D34-B76B75B31451}"/>
              </a:ext>
            </a:extLst>
          </p:cNvPr>
          <p:cNvSpPr>
            <a:spLocks noGrp="1"/>
          </p:cNvSpPr>
          <p:nvPr>
            <p:ph type="body" sz="quarter" idx="11"/>
          </p:nvPr>
        </p:nvSpPr>
        <p:spPr>
          <a:xfrm>
            <a:off x="809624" y="6379951"/>
            <a:ext cx="1752527" cy="257369"/>
          </a:xfrm>
        </p:spPr>
        <p:txBody>
          <a:bodyPr wrap="none">
            <a:spAutoFit/>
          </a:bodyPr>
          <a:lstStyle/>
          <a:p>
            <a:r>
              <a:rPr lang="sv-SE" dirty="0"/>
              <a:t>FÖRDJUPNING FAMILJEJURIDIK</a:t>
            </a:r>
          </a:p>
        </p:txBody>
      </p:sp>
      <p:pic>
        <p:nvPicPr>
          <p:cNvPr id="20" name="Platshållare för bild 19" descr="En bild som visar text, person  Automatiskt genererad beskrivning">
            <a:extLst>
              <a:ext uri="{FF2B5EF4-FFF2-40B4-BE49-F238E27FC236}">
                <a16:creationId xmlns:a16="http://schemas.microsoft.com/office/drawing/2014/main" id="{D1B1BDAA-3695-4269-A98B-6D50617879E1}"/>
              </a:ext>
            </a:extLst>
          </p:cNvPr>
          <p:cNvPicPr>
            <a:picLocks noGrp="1" noChangeAspect="1"/>
          </p:cNvPicPr>
          <p:nvPr>
            <p:ph type="pic" sz="quarter" idx="13"/>
          </p:nvPr>
        </p:nvPicPr>
        <p:blipFill>
          <a:blip r:embed="rId3" cstate="email">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7330075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latshållare för bild 8" descr="En bild som visar himmel, vatten, utomhus, solnedgång  Automatiskt genererad beskrivning">
            <a:extLst>
              <a:ext uri="{FF2B5EF4-FFF2-40B4-BE49-F238E27FC236}">
                <a16:creationId xmlns:a16="http://schemas.microsoft.com/office/drawing/2014/main" id="{75EB33A2-C72B-4ABC-AE36-773718AAB4AB}"/>
              </a:ext>
            </a:extLst>
          </p:cNvPr>
          <p:cNvPicPr>
            <a:picLocks noGrp="1" noChangeAspect="1"/>
          </p:cNvPicPr>
          <p:nvPr>
            <p:ph type="pic" sz="quarter" idx="10"/>
          </p:nvPr>
        </p:nvPicPr>
        <p:blipFill>
          <a:blip r:embed="rId3" cstate="email">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a:fillRect/>
          </a:stretch>
        </p:blipFill>
        <p:spPr/>
      </p:pic>
      <p:sp>
        <p:nvSpPr>
          <p:cNvPr id="2" name="Platshållare för text 1">
            <a:extLst>
              <a:ext uri="{FF2B5EF4-FFF2-40B4-BE49-F238E27FC236}">
                <a16:creationId xmlns:a16="http://schemas.microsoft.com/office/drawing/2014/main" id="{12F773FF-155B-75EB-C94C-62199EF62ED3}"/>
              </a:ext>
            </a:extLst>
          </p:cNvPr>
          <p:cNvSpPr>
            <a:spLocks noGrp="1"/>
          </p:cNvSpPr>
          <p:nvPr>
            <p:ph type="body" sz="quarter" idx="16"/>
          </p:nvPr>
        </p:nvSpPr>
        <p:spPr>
          <a:xfrm>
            <a:off x="-1" y="-5824"/>
            <a:ext cx="12192000" cy="6858000"/>
          </a:xfrm>
        </p:spPr>
        <p:txBody>
          <a:bodyPr/>
          <a:lstStyle/>
          <a:p>
            <a:endParaRPr lang="sv-SE" dirty="0"/>
          </a:p>
        </p:txBody>
      </p:sp>
      <p:sp>
        <p:nvSpPr>
          <p:cNvPr id="3" name="Rubrik 2">
            <a:extLst>
              <a:ext uri="{FF2B5EF4-FFF2-40B4-BE49-F238E27FC236}">
                <a16:creationId xmlns:a16="http://schemas.microsoft.com/office/drawing/2014/main" id="{1C884BD2-388C-BC03-1761-678AFAAA8E3D}"/>
              </a:ext>
            </a:extLst>
          </p:cNvPr>
          <p:cNvSpPr>
            <a:spLocks noGrp="1"/>
          </p:cNvSpPr>
          <p:nvPr>
            <p:ph type="title"/>
          </p:nvPr>
        </p:nvSpPr>
        <p:spPr>
          <a:xfrm>
            <a:off x="513231" y="2293043"/>
            <a:ext cx="11165535" cy="1325563"/>
          </a:xfrm>
        </p:spPr>
        <p:txBody>
          <a:bodyPr/>
          <a:lstStyle/>
          <a:p>
            <a:r>
              <a:rPr lang="sv-SE" sz="5400" dirty="0"/>
              <a:t>FRÅGOR?</a:t>
            </a:r>
          </a:p>
        </p:txBody>
      </p:sp>
      <p:sp>
        <p:nvSpPr>
          <p:cNvPr id="5" name="Platshållare för text 4">
            <a:extLst>
              <a:ext uri="{FF2B5EF4-FFF2-40B4-BE49-F238E27FC236}">
                <a16:creationId xmlns:a16="http://schemas.microsoft.com/office/drawing/2014/main" id="{8A6AD881-27D5-95B0-0F8A-629D692F7FD8}"/>
              </a:ext>
            </a:extLst>
          </p:cNvPr>
          <p:cNvSpPr>
            <a:spLocks noGrp="1"/>
          </p:cNvSpPr>
          <p:nvPr>
            <p:ph type="body" sz="quarter" idx="15"/>
          </p:nvPr>
        </p:nvSpPr>
        <p:spPr/>
        <p:txBody>
          <a:bodyPr/>
          <a:lstStyle/>
          <a:p>
            <a:endParaRPr lang="sv-SE"/>
          </a:p>
        </p:txBody>
      </p:sp>
    </p:spTree>
    <p:extLst>
      <p:ext uri="{BB962C8B-B14F-4D97-AF65-F5344CB8AC3E}">
        <p14:creationId xmlns:p14="http://schemas.microsoft.com/office/powerpoint/2010/main" val="29543181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p:txBody>
          <a:bodyPr/>
          <a:lstStyle/>
          <a:p>
            <a:r>
              <a:rPr lang="sv-SE" b="1" dirty="0">
                <a:latin typeface="Calibri" panose="020F0502020204030204" pitchFamily="34" charset="0"/>
                <a:ea typeface="Arial" charset="0"/>
                <a:cs typeface="Calibri" panose="020F0502020204030204" pitchFamily="34" charset="0"/>
              </a:rPr>
              <a:t>BARNEN I FOKUS </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598516" y="1288801"/>
            <a:ext cx="4582812" cy="2465564"/>
          </a:xfrm>
        </p:spPr>
        <p:txBody>
          <a:bodyPr>
            <a:normAutofit/>
          </a:bodyPr>
          <a:lstStyle/>
          <a:p>
            <a:pPr>
              <a:tabLst>
                <a:tab pos="214313" algn="l"/>
              </a:tabLst>
            </a:pPr>
            <a:r>
              <a:rPr lang="sv-SE" dirty="0">
                <a:cs typeface="Arial" charset="0"/>
              </a:rPr>
              <a:t>Vårdnadshavare/förmyndare</a:t>
            </a:r>
            <a:endParaRPr lang="sv-SE" dirty="0">
              <a:ea typeface="Arial" charset="0"/>
              <a:cs typeface="Arial" charset="0"/>
            </a:endParaRPr>
          </a:p>
          <a:p>
            <a:pPr>
              <a:tabLst>
                <a:tab pos="214313" algn="l"/>
              </a:tabLst>
            </a:pPr>
            <a:r>
              <a:rPr lang="sv-SE" dirty="0">
                <a:ea typeface="Arial" charset="0"/>
                <a:cs typeface="Arial" charset="0"/>
              </a:rPr>
              <a:t>Fri föräldraförvaltning, 8 prisbasbelopp</a:t>
            </a:r>
          </a:p>
          <a:p>
            <a:pPr>
              <a:tabLst>
                <a:tab pos="214313" algn="l"/>
              </a:tabLst>
            </a:pPr>
            <a:r>
              <a:rPr lang="sv-SE" dirty="0">
                <a:ea typeface="Arial" charset="0"/>
                <a:cs typeface="Arial" charset="0"/>
              </a:rPr>
              <a:t>Vad händer när barnet fyller 18?</a:t>
            </a:r>
          </a:p>
          <a:p>
            <a:pPr>
              <a:tabLst>
                <a:tab pos="214313" algn="l"/>
              </a:tabLst>
            </a:pPr>
            <a:r>
              <a:rPr lang="sv-SE" b="1" dirty="0">
                <a:ea typeface="Arial" charset="0"/>
                <a:cs typeface="Arial" charset="0"/>
              </a:rPr>
              <a:t>Barnsparande i eget eller barnets namn?</a:t>
            </a:r>
          </a:p>
          <a:p>
            <a:endParaRPr lang="sv-SE" dirty="0"/>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4" y="6379951"/>
            <a:ext cx="1752527" cy="257369"/>
          </a:xfrm>
        </p:spPr>
        <p:txBody>
          <a:bodyPr wrap="none">
            <a:spAutoFit/>
          </a:bodyPr>
          <a:lstStyle/>
          <a:p>
            <a:r>
              <a:rPr lang="sv-SE" dirty="0"/>
              <a:t>FÖRDJUPNING FAMILJEJURIDIK</a:t>
            </a:r>
          </a:p>
        </p:txBody>
      </p:sp>
      <p:pic>
        <p:nvPicPr>
          <p:cNvPr id="10" name="Platshållare för bild 9" descr="En bild som visar inomhus, mörk, lampa  Automatiskt genererad beskrivning">
            <a:extLst>
              <a:ext uri="{FF2B5EF4-FFF2-40B4-BE49-F238E27FC236}">
                <a16:creationId xmlns:a16="http://schemas.microsoft.com/office/drawing/2014/main" id="{E23E376E-E305-4478-B38B-764CB31E4228}"/>
              </a:ext>
            </a:extLst>
          </p:cNvPr>
          <p:cNvPicPr>
            <a:picLocks noGrp="1" noChangeAspect="1"/>
          </p:cNvPicPr>
          <p:nvPr>
            <p:ph type="pic" sz="quarter" idx="13"/>
          </p:nvPr>
        </p:nvPicPr>
        <p:blipFill>
          <a:blip r:embed="rId3" cstate="email">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a:ext>
            </a:extLst>
          </a:blip>
          <a:srcRect l="22982" r="22982"/>
          <a:stretch>
            <a:fillRect/>
          </a:stretch>
        </p:blipFill>
        <p:spPr/>
      </p:pic>
    </p:spTree>
    <p:extLst>
      <p:ext uri="{BB962C8B-B14F-4D97-AF65-F5344CB8AC3E}">
        <p14:creationId xmlns:p14="http://schemas.microsoft.com/office/powerpoint/2010/main" val="1183132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B311C97-1B07-19FD-9EE6-C6C79033F548}"/>
              </a:ext>
            </a:extLst>
          </p:cNvPr>
          <p:cNvSpPr>
            <a:spLocks noGrp="1"/>
          </p:cNvSpPr>
          <p:nvPr>
            <p:ph type="title"/>
          </p:nvPr>
        </p:nvSpPr>
        <p:spPr/>
        <p:txBody>
          <a:bodyPr/>
          <a:lstStyle/>
          <a:p>
            <a:r>
              <a:rPr lang="sv-SE" b="1" dirty="0">
                <a:latin typeface="Calibri" panose="020F0502020204030204" pitchFamily="34" charset="0"/>
                <a:ea typeface="Arial" charset="0"/>
                <a:cs typeface="Calibri" panose="020F0502020204030204" pitchFamily="34" charset="0"/>
              </a:rPr>
              <a:t>UNDERHÅLLSSKYLDIGHET</a:t>
            </a:r>
            <a:endParaRPr lang="sv-SE" dirty="0"/>
          </a:p>
        </p:txBody>
      </p:sp>
      <p:sp>
        <p:nvSpPr>
          <p:cNvPr id="6" name="Platshållare för innehåll 5">
            <a:extLst>
              <a:ext uri="{FF2B5EF4-FFF2-40B4-BE49-F238E27FC236}">
                <a16:creationId xmlns:a16="http://schemas.microsoft.com/office/drawing/2014/main" id="{1FC3D253-5568-99C5-81A9-6517621ABB33}"/>
              </a:ext>
            </a:extLst>
          </p:cNvPr>
          <p:cNvSpPr>
            <a:spLocks noGrp="1"/>
          </p:cNvSpPr>
          <p:nvPr>
            <p:ph idx="1"/>
          </p:nvPr>
        </p:nvSpPr>
        <p:spPr>
          <a:xfrm>
            <a:off x="598516" y="1288801"/>
            <a:ext cx="5118100" cy="2708615"/>
          </a:xfrm>
        </p:spPr>
        <p:txBody>
          <a:bodyPr>
            <a:normAutofit/>
          </a:bodyPr>
          <a:lstStyle/>
          <a:p>
            <a:pPr>
              <a:tabLst>
                <a:tab pos="214313" algn="l"/>
              </a:tabLst>
            </a:pPr>
            <a:r>
              <a:rPr lang="sv-SE" dirty="0">
                <a:ea typeface="Arial" charset="0"/>
                <a:cs typeface="Arial" charset="0"/>
              </a:rPr>
              <a:t>Avtal mellan föräldrar</a:t>
            </a:r>
          </a:p>
          <a:p>
            <a:pPr>
              <a:tabLst>
                <a:tab pos="214313" algn="l"/>
              </a:tabLst>
            </a:pPr>
            <a:r>
              <a:rPr lang="sv-SE" dirty="0">
                <a:ea typeface="Arial" charset="0"/>
                <a:cs typeface="Arial" charset="0"/>
              </a:rPr>
              <a:t>Underhållsbidrag:</a:t>
            </a:r>
          </a:p>
          <a:p>
            <a:pPr>
              <a:tabLst>
                <a:tab pos="214313" algn="l"/>
              </a:tabLst>
            </a:pPr>
            <a:r>
              <a:rPr lang="sv-SE" dirty="0">
                <a:ea typeface="Arial" charset="0"/>
                <a:cs typeface="Arial" charset="0"/>
              </a:rPr>
              <a:t>Var bor barnet/barnen? Växelvis eller annat</a:t>
            </a:r>
          </a:p>
          <a:p>
            <a:pPr>
              <a:tabLst>
                <a:tab pos="214313" algn="l"/>
              </a:tabLst>
            </a:pPr>
            <a:r>
              <a:rPr lang="sv-SE" dirty="0">
                <a:ea typeface="Arial" charset="0"/>
                <a:cs typeface="Arial" charset="0"/>
              </a:rPr>
              <a:t>Avtal och domar ska indexeras varje år</a:t>
            </a:r>
          </a:p>
          <a:p>
            <a:pPr>
              <a:tabLst>
                <a:tab pos="214313" algn="l"/>
              </a:tabLst>
            </a:pPr>
            <a:r>
              <a:rPr lang="sv-SE" dirty="0">
                <a:ea typeface="Arial" charset="0"/>
                <a:cs typeface="Arial" charset="0"/>
              </a:rPr>
              <a:t>Via FK underhållsstöd</a:t>
            </a:r>
          </a:p>
        </p:txBody>
      </p:sp>
      <p:sp>
        <p:nvSpPr>
          <p:cNvPr id="2" name="Platshållare för text 1">
            <a:extLst>
              <a:ext uri="{FF2B5EF4-FFF2-40B4-BE49-F238E27FC236}">
                <a16:creationId xmlns:a16="http://schemas.microsoft.com/office/drawing/2014/main" id="{4BE32249-6D33-EFAB-8CAE-AF13750DDC16}"/>
              </a:ext>
            </a:extLst>
          </p:cNvPr>
          <p:cNvSpPr>
            <a:spLocks noGrp="1"/>
          </p:cNvSpPr>
          <p:nvPr>
            <p:ph type="body" sz="quarter" idx="11"/>
          </p:nvPr>
        </p:nvSpPr>
        <p:spPr>
          <a:xfrm>
            <a:off x="809624" y="6434667"/>
            <a:ext cx="1752953" cy="208504"/>
          </a:xfrm>
        </p:spPr>
        <p:txBody>
          <a:bodyPr>
            <a:noAutofit/>
          </a:bodyPr>
          <a:lstStyle/>
          <a:p>
            <a:r>
              <a:rPr lang="sv-SE" dirty="0"/>
              <a:t>FÖRDJUPNING FAMILJEJURIDIK</a:t>
            </a:r>
          </a:p>
        </p:txBody>
      </p:sp>
      <p:pic>
        <p:nvPicPr>
          <p:cNvPr id="17" name="Platshållare för bild 9" descr="En bild som visar inomhus, mörk, lampa  Automatiskt genererad beskrivning">
            <a:extLst>
              <a:ext uri="{FF2B5EF4-FFF2-40B4-BE49-F238E27FC236}">
                <a16:creationId xmlns:a16="http://schemas.microsoft.com/office/drawing/2014/main" id="{1D30C971-6899-477F-B34B-CF9D029A72F3}"/>
              </a:ext>
            </a:extLst>
          </p:cNvPr>
          <p:cNvPicPr>
            <a:picLocks noGrp="1" noChangeAspect="1"/>
          </p:cNvPicPr>
          <p:nvPr>
            <p:ph type="pic" sz="quarter" idx="13"/>
          </p:nvPr>
        </p:nvPicPr>
        <p:blipFill>
          <a:blip r:embed="rId3" cstate="email">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a:ext>
            </a:extLst>
          </a:blip>
          <a:srcRect l="22982" r="22982"/>
          <a:stretch>
            <a:fillRect/>
          </a:stretch>
        </p:blipFill>
        <p:spPr>
          <a:xfrm>
            <a:off x="6445250" y="620713"/>
            <a:ext cx="5075238" cy="5283200"/>
          </a:xfrm>
        </p:spPr>
      </p:pic>
    </p:spTree>
    <p:extLst>
      <p:ext uri="{BB962C8B-B14F-4D97-AF65-F5344CB8AC3E}">
        <p14:creationId xmlns:p14="http://schemas.microsoft.com/office/powerpoint/2010/main" val="12995223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latshållare för bild 8" descr="En bild som visar himmel, vatten, utomhus, solnedgång  Automatiskt genererad beskrivning">
            <a:extLst>
              <a:ext uri="{FF2B5EF4-FFF2-40B4-BE49-F238E27FC236}">
                <a16:creationId xmlns:a16="http://schemas.microsoft.com/office/drawing/2014/main" id="{75EB33A2-C72B-4ABC-AE36-773718AAB4AB}"/>
              </a:ext>
            </a:extLst>
          </p:cNvPr>
          <p:cNvPicPr>
            <a:picLocks noGrp="1" noChangeAspect="1"/>
          </p:cNvPicPr>
          <p:nvPr>
            <p:ph type="pic" sz="quarter" idx="10"/>
          </p:nvPr>
        </p:nvPicPr>
        <p:blipFill>
          <a:blip r:embed="rId3" cstate="email">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a:fillRect/>
          </a:stretch>
        </p:blipFill>
        <p:spPr/>
      </p:pic>
      <p:sp>
        <p:nvSpPr>
          <p:cNvPr id="2" name="Platshållare för text 1">
            <a:extLst>
              <a:ext uri="{FF2B5EF4-FFF2-40B4-BE49-F238E27FC236}">
                <a16:creationId xmlns:a16="http://schemas.microsoft.com/office/drawing/2014/main" id="{12F773FF-155B-75EB-C94C-62199EF62ED3}"/>
              </a:ext>
            </a:extLst>
          </p:cNvPr>
          <p:cNvSpPr>
            <a:spLocks noGrp="1"/>
          </p:cNvSpPr>
          <p:nvPr>
            <p:ph type="body" sz="quarter" idx="16"/>
          </p:nvPr>
        </p:nvSpPr>
        <p:spPr>
          <a:xfrm>
            <a:off x="-1" y="-5824"/>
            <a:ext cx="12192000" cy="6858000"/>
          </a:xfrm>
        </p:spPr>
        <p:txBody>
          <a:bodyPr/>
          <a:lstStyle/>
          <a:p>
            <a:endParaRPr lang="sv-SE" dirty="0"/>
          </a:p>
        </p:txBody>
      </p:sp>
      <p:sp>
        <p:nvSpPr>
          <p:cNvPr id="3" name="Rubrik 2">
            <a:extLst>
              <a:ext uri="{FF2B5EF4-FFF2-40B4-BE49-F238E27FC236}">
                <a16:creationId xmlns:a16="http://schemas.microsoft.com/office/drawing/2014/main" id="{1C884BD2-388C-BC03-1761-678AFAAA8E3D}"/>
              </a:ext>
            </a:extLst>
          </p:cNvPr>
          <p:cNvSpPr>
            <a:spLocks noGrp="1"/>
          </p:cNvSpPr>
          <p:nvPr>
            <p:ph type="title"/>
          </p:nvPr>
        </p:nvSpPr>
        <p:spPr>
          <a:xfrm>
            <a:off x="513231" y="2293043"/>
            <a:ext cx="11165535" cy="1325563"/>
          </a:xfrm>
        </p:spPr>
        <p:txBody>
          <a:bodyPr/>
          <a:lstStyle/>
          <a:p>
            <a:r>
              <a:rPr lang="sv-SE" sz="5400" dirty="0"/>
              <a:t>FRÅGOR?</a:t>
            </a:r>
          </a:p>
        </p:txBody>
      </p:sp>
      <p:sp>
        <p:nvSpPr>
          <p:cNvPr id="5" name="Platshållare för text 4">
            <a:extLst>
              <a:ext uri="{FF2B5EF4-FFF2-40B4-BE49-F238E27FC236}">
                <a16:creationId xmlns:a16="http://schemas.microsoft.com/office/drawing/2014/main" id="{8A6AD881-27D5-95B0-0F8A-629D692F7FD8}"/>
              </a:ext>
            </a:extLst>
          </p:cNvPr>
          <p:cNvSpPr>
            <a:spLocks noGrp="1"/>
          </p:cNvSpPr>
          <p:nvPr>
            <p:ph type="body" sz="quarter" idx="15"/>
          </p:nvPr>
        </p:nvSpPr>
        <p:spPr/>
        <p:txBody>
          <a:bodyPr/>
          <a:lstStyle/>
          <a:p>
            <a:endParaRPr lang="sv-SE"/>
          </a:p>
        </p:txBody>
      </p:sp>
    </p:spTree>
    <p:extLst>
      <p:ext uri="{BB962C8B-B14F-4D97-AF65-F5344CB8AC3E}">
        <p14:creationId xmlns:p14="http://schemas.microsoft.com/office/powerpoint/2010/main" val="3211721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83427CB-601F-D5EE-8EB5-AA804079B750}"/>
              </a:ext>
            </a:extLst>
          </p:cNvPr>
          <p:cNvSpPr>
            <a:spLocks noGrp="1"/>
          </p:cNvSpPr>
          <p:nvPr>
            <p:ph type="ctrTitle"/>
          </p:nvPr>
        </p:nvSpPr>
        <p:spPr/>
        <p:txBody>
          <a:bodyPr/>
          <a:lstStyle/>
          <a:p>
            <a:r>
              <a:rPr lang="sv-SE" dirty="0"/>
              <a:t>Tack!</a:t>
            </a:r>
          </a:p>
        </p:txBody>
      </p:sp>
      <p:sp>
        <p:nvSpPr>
          <p:cNvPr id="4" name="Underrubrik 3">
            <a:extLst>
              <a:ext uri="{FF2B5EF4-FFF2-40B4-BE49-F238E27FC236}">
                <a16:creationId xmlns:a16="http://schemas.microsoft.com/office/drawing/2014/main" id="{527FED4A-E9D3-B0A1-5C06-DABA8CA8EDAD}"/>
              </a:ext>
            </a:extLst>
          </p:cNvPr>
          <p:cNvSpPr>
            <a:spLocks noGrp="1"/>
          </p:cNvSpPr>
          <p:nvPr>
            <p:ph type="subTitle" idx="1"/>
          </p:nvPr>
        </p:nvSpPr>
        <p:spPr/>
        <p:txBody>
          <a:bodyPr>
            <a:normAutofit/>
          </a:bodyPr>
          <a:lstStyle/>
          <a:p>
            <a:pPr>
              <a:spcBef>
                <a:spcPts val="0"/>
              </a:spcBef>
            </a:pPr>
            <a:r>
              <a:rPr lang="sv-SE" sz="1800" b="1" dirty="0"/>
              <a:t>Kontakt: </a:t>
            </a:r>
          </a:p>
          <a:p>
            <a:pPr>
              <a:spcBef>
                <a:spcPts val="0"/>
              </a:spcBef>
            </a:pPr>
            <a:r>
              <a:rPr lang="sv-SE" sz="1800" dirty="0"/>
              <a:t>Susanne Eliasson</a:t>
            </a:r>
          </a:p>
          <a:p>
            <a:pPr>
              <a:spcBef>
                <a:spcPts val="0"/>
              </a:spcBef>
            </a:pPr>
            <a:r>
              <a:rPr lang="sv-SE" sz="1800" dirty="0"/>
              <a:t>susanne.eliasson@seb.se</a:t>
            </a:r>
          </a:p>
        </p:txBody>
      </p:sp>
    </p:spTree>
    <p:extLst>
      <p:ext uri="{BB962C8B-B14F-4D97-AF65-F5344CB8AC3E}">
        <p14:creationId xmlns:p14="http://schemas.microsoft.com/office/powerpoint/2010/main" val="7635274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6B4DCA8-7829-3F09-9E01-94DD3C9F8296}"/>
              </a:ext>
            </a:extLst>
          </p:cNvPr>
          <p:cNvSpPr>
            <a:spLocks noGrp="1"/>
          </p:cNvSpPr>
          <p:nvPr>
            <p:ph type="title"/>
          </p:nvPr>
        </p:nvSpPr>
        <p:spPr/>
        <p:txBody>
          <a:bodyPr/>
          <a:lstStyle/>
          <a:p>
            <a:r>
              <a:rPr lang="sv-SE" dirty="0"/>
              <a:t>INNEHÅLL FRÅN GRUNDKURSEN</a:t>
            </a:r>
          </a:p>
        </p:txBody>
      </p:sp>
      <p:sp>
        <p:nvSpPr>
          <p:cNvPr id="3" name="Platshållare för innehåll 2">
            <a:extLst>
              <a:ext uri="{FF2B5EF4-FFF2-40B4-BE49-F238E27FC236}">
                <a16:creationId xmlns:a16="http://schemas.microsoft.com/office/drawing/2014/main" id="{ECED22C7-528F-31E4-4955-78C967914639}"/>
              </a:ext>
            </a:extLst>
          </p:cNvPr>
          <p:cNvSpPr>
            <a:spLocks noGrp="1"/>
          </p:cNvSpPr>
          <p:nvPr>
            <p:ph idx="1"/>
          </p:nvPr>
        </p:nvSpPr>
        <p:spPr>
          <a:xfrm>
            <a:off x="598516" y="1288801"/>
            <a:ext cx="5118100" cy="4351338"/>
          </a:xfrm>
        </p:spPr>
        <p:txBody>
          <a:bodyPr/>
          <a:lstStyle/>
          <a:p>
            <a:r>
              <a:rPr lang="sv-SE" dirty="0"/>
              <a:t>Gift, sambo eller särbo</a:t>
            </a:r>
          </a:p>
          <a:p>
            <a:r>
              <a:rPr lang="sv-SE" dirty="0"/>
              <a:t>Egendom inom äktenskapet</a:t>
            </a:r>
          </a:p>
          <a:p>
            <a:r>
              <a:rPr lang="sv-SE" dirty="0"/>
              <a:t>Bodelning</a:t>
            </a:r>
          </a:p>
          <a:p>
            <a:r>
              <a:rPr lang="sv-SE" dirty="0"/>
              <a:t>Arv </a:t>
            </a:r>
          </a:p>
          <a:p>
            <a:r>
              <a:rPr lang="sv-SE" dirty="0"/>
              <a:t>Sambolagen </a:t>
            </a:r>
          </a:p>
          <a:p>
            <a:r>
              <a:rPr lang="sv-SE" dirty="0"/>
              <a:t>Testamente </a:t>
            </a:r>
          </a:p>
        </p:txBody>
      </p:sp>
      <p:pic>
        <p:nvPicPr>
          <p:cNvPr id="7" name="Platshållare för bild 6" descr="En bild som visar text, bok, logotyp, Pryttlar  Automatiskt genererad beskrivning">
            <a:extLst>
              <a:ext uri="{FF2B5EF4-FFF2-40B4-BE49-F238E27FC236}">
                <a16:creationId xmlns:a16="http://schemas.microsoft.com/office/drawing/2014/main" id="{614A9832-0955-3161-9E7E-25D53CA65143}"/>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p:pic>
      <p:sp>
        <p:nvSpPr>
          <p:cNvPr id="10" name="Platshållare för text 3">
            <a:extLst>
              <a:ext uri="{FF2B5EF4-FFF2-40B4-BE49-F238E27FC236}">
                <a16:creationId xmlns:a16="http://schemas.microsoft.com/office/drawing/2014/main" id="{19485F8C-649A-CD4B-FB1B-C53065274CDC}"/>
              </a:ext>
            </a:extLst>
          </p:cNvPr>
          <p:cNvSpPr txBox="1">
            <a:spLocks/>
          </p:cNvSpPr>
          <p:nvPr/>
        </p:nvSpPr>
        <p:spPr>
          <a:xfrm>
            <a:off x="809624" y="6379951"/>
            <a:ext cx="1752527" cy="257369"/>
          </a:xfrm>
          <a:prstGeom prst="rect">
            <a:avLst/>
          </a:prstGeom>
          <a:solidFill>
            <a:srgbClr val="E05040"/>
          </a:solidFill>
        </p:spPr>
        <p:txBody>
          <a:bodyPr vert="horz" wrap="none" lIns="91440" tIns="72000" rIns="36000" bIns="45720" rtlCol="0" anchor="ctr" anchorCtr="0">
            <a:spAutoFit/>
          </a:bodyPr>
          <a:lstStyle>
            <a:lvl1pPr marL="0" indent="0" algn="l" defTabSz="914400" rtl="0" eaLnBrk="1" latinLnBrk="0" hangingPunct="1">
              <a:lnSpc>
                <a:spcPct val="90000"/>
              </a:lnSpc>
              <a:spcBef>
                <a:spcPts val="1000"/>
              </a:spcBef>
              <a:buFontTx/>
              <a:buNone/>
              <a:defRPr sz="1000" kern="1200">
                <a:solidFill>
                  <a:schemeClr val="bg1"/>
                </a:solidFill>
                <a:latin typeface="+mn-lt"/>
                <a:ea typeface="+mn-ea"/>
                <a:cs typeface="+mn-cs"/>
              </a:defRPr>
            </a:lvl1pPr>
            <a:lvl2pPr marL="457200" indent="0" algn="l" defTabSz="914400" rtl="0" eaLnBrk="1" latinLnBrk="0" hangingPunct="1">
              <a:lnSpc>
                <a:spcPct val="90000"/>
              </a:lnSpc>
              <a:spcBef>
                <a:spcPts val="500"/>
              </a:spcBef>
              <a:buFontTx/>
              <a:buNone/>
              <a:defRPr sz="1000" kern="1200">
                <a:solidFill>
                  <a:schemeClr val="bg1"/>
                </a:solidFill>
                <a:latin typeface="+mn-lt"/>
                <a:ea typeface="+mn-ea"/>
                <a:cs typeface="+mn-cs"/>
              </a:defRPr>
            </a:lvl2pPr>
            <a:lvl3pPr marL="914400" indent="0" algn="l" defTabSz="914400" rtl="0" eaLnBrk="1" latinLnBrk="0" hangingPunct="1">
              <a:lnSpc>
                <a:spcPct val="90000"/>
              </a:lnSpc>
              <a:spcBef>
                <a:spcPts val="500"/>
              </a:spcBef>
              <a:buFontTx/>
              <a:buNone/>
              <a:defRPr sz="1000"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Tx/>
              <a:buNone/>
              <a:defRPr sz="10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a:t>FÖRDJUPNING FAMILJEJURIDIK</a:t>
            </a:r>
            <a:endParaRPr lang="sv-SE" dirty="0"/>
          </a:p>
        </p:txBody>
      </p:sp>
      <p:sp>
        <p:nvSpPr>
          <p:cNvPr id="11" name="Rektangel 10">
            <a:extLst>
              <a:ext uri="{FF2B5EF4-FFF2-40B4-BE49-F238E27FC236}">
                <a16:creationId xmlns:a16="http://schemas.microsoft.com/office/drawing/2014/main" id="{6AF16BFC-AA6F-8052-C2EE-BBF8DFD9D204}"/>
              </a:ext>
            </a:extLst>
          </p:cNvPr>
          <p:cNvSpPr/>
          <p:nvPr/>
        </p:nvSpPr>
        <p:spPr>
          <a:xfrm>
            <a:off x="4119239" y="4439654"/>
            <a:ext cx="2326011" cy="1415748"/>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sv-SE" dirty="0">
                <a:solidFill>
                  <a:schemeClr val="tx1"/>
                </a:solidFill>
              </a:rPr>
              <a:t>Läs mer i broschyren Familjejuridik och på gilladinekonomi.se</a:t>
            </a:r>
          </a:p>
        </p:txBody>
      </p:sp>
    </p:spTree>
    <p:extLst>
      <p:ext uri="{BB962C8B-B14F-4D97-AF65-F5344CB8AC3E}">
        <p14:creationId xmlns:p14="http://schemas.microsoft.com/office/powerpoint/2010/main" val="2353803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p:txBody>
          <a:bodyPr/>
          <a:lstStyle/>
          <a:p>
            <a:r>
              <a:rPr lang="sv-SE" sz="3200" b="1" dirty="0">
                <a:latin typeface="Calibri" panose="020F0502020204030204" pitchFamily="34" charset="0"/>
                <a:ea typeface="Arial" charset="0"/>
                <a:cs typeface="Calibri" panose="020F0502020204030204" pitchFamily="34" charset="0"/>
              </a:rPr>
              <a:t>ALLT MITT ÄR INTE DITT… ÄGANDE ÄR MAKT</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598516" y="1666170"/>
            <a:ext cx="5118100" cy="4351338"/>
          </a:xfrm>
        </p:spPr>
        <p:txBody>
          <a:bodyPr>
            <a:normAutofit/>
          </a:bodyPr>
          <a:lstStyle/>
          <a:p>
            <a:pPr marL="0" indent="0">
              <a:buNone/>
              <a:tabLst>
                <a:tab pos="214313" algn="l"/>
              </a:tabLst>
            </a:pPr>
            <a:r>
              <a:rPr lang="sv-SE" dirty="0">
                <a:ea typeface="Arial" charset="0"/>
                <a:cs typeface="Arial" charset="0"/>
              </a:rPr>
              <a:t>Vardera make äger sina tillgångar och ansvarar för sina skulder under äktenskapet </a:t>
            </a:r>
          </a:p>
          <a:p>
            <a:pPr marL="0" indent="0">
              <a:buNone/>
              <a:tabLst>
                <a:tab pos="214313" algn="l"/>
              </a:tabLst>
            </a:pPr>
            <a:endParaRPr lang="sv-SE" dirty="0">
              <a:ea typeface="Arial" charset="0"/>
              <a:cs typeface="Arial" charset="0"/>
            </a:endParaRPr>
          </a:p>
          <a:p>
            <a:pPr marL="342900" indent="-342900">
              <a:buFont typeface="Arial" panose="020B0604020202020204" pitchFamily="34" charset="0"/>
              <a:buChar char="•"/>
              <a:tabLst>
                <a:tab pos="214313" algn="l"/>
              </a:tabLst>
            </a:pPr>
            <a:r>
              <a:rPr lang="sv-SE" dirty="0">
                <a:ea typeface="Arial" charset="0"/>
                <a:cs typeface="Arial" charset="0"/>
              </a:rPr>
              <a:t>Giftorätt- giftorättsgods</a:t>
            </a:r>
          </a:p>
          <a:p>
            <a:pPr marL="342900" indent="-342900">
              <a:buFont typeface="Arial" panose="020B0604020202020204" pitchFamily="34" charset="0"/>
              <a:buChar char="•"/>
              <a:tabLst>
                <a:tab pos="214313" algn="l"/>
              </a:tabLst>
            </a:pPr>
            <a:r>
              <a:rPr lang="sv-SE" dirty="0">
                <a:ea typeface="Arial" charset="0"/>
                <a:cs typeface="Arial" charset="0"/>
              </a:rPr>
              <a:t>Det är nettot som delas genom bodelning, det vill säga efter att vardera maken dragit av sina skulder.</a:t>
            </a:r>
          </a:p>
          <a:p>
            <a:pPr marL="342900" indent="-342900">
              <a:buFont typeface="Arial" panose="020B0604020202020204" pitchFamily="34" charset="0"/>
              <a:buChar char="•"/>
              <a:tabLst>
                <a:tab pos="214313" algn="l"/>
              </a:tabLst>
            </a:pPr>
            <a:r>
              <a:rPr lang="sv-SE" dirty="0">
                <a:ea typeface="Arial" charset="0"/>
                <a:cs typeface="Arial" charset="0"/>
              </a:rPr>
              <a:t>Enskild egendom undantagen – förstå innebörden och konsekvenser</a:t>
            </a:r>
          </a:p>
          <a:p>
            <a:pPr marL="342900" indent="-342900">
              <a:buFont typeface="Arial" panose="020B0604020202020204" pitchFamily="34" charset="0"/>
              <a:buChar char="•"/>
              <a:tabLst>
                <a:tab pos="214313" algn="l"/>
              </a:tabLst>
            </a:pPr>
            <a:r>
              <a:rPr lang="sv-SE" dirty="0">
                <a:ea typeface="Arial" charset="0"/>
                <a:cs typeface="Arial" charset="0"/>
              </a:rPr>
              <a:t>Bevisbördan för enskild egendom</a:t>
            </a:r>
          </a:p>
          <a:p>
            <a:endParaRPr lang="sv-SE" dirty="0"/>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4" y="6379951"/>
            <a:ext cx="1752527" cy="257369"/>
          </a:xfrm>
        </p:spPr>
        <p:txBody>
          <a:bodyPr wrap="none">
            <a:spAutoFit/>
          </a:bodyPr>
          <a:lstStyle/>
          <a:p>
            <a:r>
              <a:rPr lang="sv-SE" dirty="0"/>
              <a:t>FÖRDJUPNING FAMILJEJURIDIK</a:t>
            </a:r>
          </a:p>
        </p:txBody>
      </p:sp>
      <p:pic>
        <p:nvPicPr>
          <p:cNvPr id="9" name="Platshållare för bild 8" descr="En bild som visar byggnad, utomhus, motorcykel, transport  Automatiskt genererad beskrivning">
            <a:extLst>
              <a:ext uri="{FF2B5EF4-FFF2-40B4-BE49-F238E27FC236}">
                <a16:creationId xmlns:a16="http://schemas.microsoft.com/office/drawing/2014/main" id="{28AC206B-EE72-525D-89B2-6B64358A6A1A}"/>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3288866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B311C97-1B07-19FD-9EE6-C6C79033F548}"/>
              </a:ext>
            </a:extLst>
          </p:cNvPr>
          <p:cNvSpPr>
            <a:spLocks noGrp="1"/>
          </p:cNvSpPr>
          <p:nvPr>
            <p:ph type="title"/>
          </p:nvPr>
        </p:nvSpPr>
        <p:spPr/>
        <p:txBody>
          <a:bodyPr/>
          <a:lstStyle/>
          <a:p>
            <a:r>
              <a:rPr lang="sv-SE" b="1" dirty="0">
                <a:latin typeface="Calibri" panose="020F0502020204030204" pitchFamily="34" charset="0"/>
                <a:ea typeface="Arial" charset="0"/>
                <a:cs typeface="Calibri" panose="020F0502020204030204" pitchFamily="34" charset="0"/>
              </a:rPr>
              <a:t>BODELNING VID SKILSMÄSSA</a:t>
            </a:r>
          </a:p>
        </p:txBody>
      </p:sp>
      <p:sp>
        <p:nvSpPr>
          <p:cNvPr id="6" name="Platshållare för innehåll 5">
            <a:extLst>
              <a:ext uri="{FF2B5EF4-FFF2-40B4-BE49-F238E27FC236}">
                <a16:creationId xmlns:a16="http://schemas.microsoft.com/office/drawing/2014/main" id="{1FC3D253-5568-99C5-81A9-6517621ABB33}"/>
              </a:ext>
            </a:extLst>
          </p:cNvPr>
          <p:cNvSpPr>
            <a:spLocks noGrp="1"/>
          </p:cNvSpPr>
          <p:nvPr>
            <p:ph idx="1"/>
          </p:nvPr>
        </p:nvSpPr>
        <p:spPr>
          <a:xfrm>
            <a:off x="598516" y="1288801"/>
            <a:ext cx="4674486" cy="4351338"/>
          </a:xfrm>
        </p:spPr>
        <p:txBody>
          <a:bodyPr>
            <a:normAutofit/>
          </a:bodyPr>
          <a:lstStyle/>
          <a:p>
            <a:pPr marL="0" indent="0">
              <a:buNone/>
              <a:tabLst>
                <a:tab pos="214313" algn="l"/>
              </a:tabLst>
            </a:pPr>
            <a:r>
              <a:rPr lang="sv-SE" dirty="0">
                <a:ea typeface="Arial" charset="0"/>
                <a:cs typeface="Arial" charset="0"/>
              </a:rPr>
              <a:t>Värdet av vardera makarnas nettoegendom tas fram och delas i två delar. </a:t>
            </a:r>
          </a:p>
          <a:p>
            <a:pPr marL="342900" indent="-342900">
              <a:buFont typeface="Arial" panose="020B0604020202020204" pitchFamily="34" charset="0"/>
              <a:buChar char="•"/>
              <a:tabLst>
                <a:tab pos="214313" algn="l"/>
              </a:tabLst>
            </a:pPr>
            <a:r>
              <a:rPr lang="sv-SE" dirty="0">
                <a:ea typeface="Arial" charset="0"/>
                <a:cs typeface="Arial" charset="0"/>
              </a:rPr>
              <a:t>Datum för ansökan som avgör vilka skulder och tillgångar som ska ingå</a:t>
            </a:r>
          </a:p>
          <a:p>
            <a:pPr marL="342900" indent="-342900">
              <a:buFont typeface="Arial" panose="020B0604020202020204" pitchFamily="34" charset="0"/>
              <a:buChar char="•"/>
              <a:tabLst>
                <a:tab pos="214313" algn="l"/>
              </a:tabLst>
            </a:pPr>
            <a:r>
              <a:rPr lang="sv-SE" dirty="0">
                <a:ea typeface="Arial" charset="0"/>
                <a:cs typeface="Arial" charset="0"/>
              </a:rPr>
              <a:t>Värdet som delas när bodelningen görs</a:t>
            </a:r>
          </a:p>
          <a:p>
            <a:pPr marL="342900" indent="-342900">
              <a:buFont typeface="Arial" panose="020B0604020202020204" pitchFamily="34" charset="0"/>
              <a:buChar char="•"/>
              <a:tabLst>
                <a:tab pos="214313" algn="l"/>
              </a:tabLst>
            </a:pPr>
            <a:r>
              <a:rPr lang="sv-SE" dirty="0">
                <a:ea typeface="Arial" charset="0"/>
                <a:cs typeface="Arial" charset="0"/>
              </a:rPr>
              <a:t>I mellantiden redovisningsskyldighet</a:t>
            </a:r>
          </a:p>
          <a:p>
            <a:pPr marL="342900" indent="-342900">
              <a:buFont typeface="Arial" panose="020B0604020202020204" pitchFamily="34" charset="0"/>
              <a:buChar char="•"/>
              <a:tabLst>
                <a:tab pos="214313" algn="l"/>
              </a:tabLst>
            </a:pPr>
            <a:r>
              <a:rPr lang="sv-SE" dirty="0">
                <a:ea typeface="Arial" charset="0"/>
                <a:cs typeface="Arial" charset="0"/>
              </a:rPr>
              <a:t>Särskild förvaltning om vårdslöshet</a:t>
            </a:r>
          </a:p>
          <a:p>
            <a:pPr marL="342900" indent="-342900">
              <a:buFont typeface="Arial" panose="020B0604020202020204" pitchFamily="34" charset="0"/>
              <a:buChar char="•"/>
              <a:tabLst>
                <a:tab pos="214313" algn="l"/>
              </a:tabLst>
            </a:pPr>
            <a:r>
              <a:rPr lang="sv-SE" dirty="0" err="1">
                <a:ea typeface="Arial" charset="0"/>
                <a:cs typeface="Arial" charset="0"/>
              </a:rPr>
              <a:t>Lottläggning</a:t>
            </a:r>
            <a:r>
              <a:rPr lang="sv-SE" dirty="0">
                <a:ea typeface="Arial" charset="0"/>
                <a:cs typeface="Arial" charset="0"/>
              </a:rPr>
              <a:t> – huvudregel – behålla sin egendom</a:t>
            </a:r>
          </a:p>
          <a:p>
            <a:pPr marL="342900" indent="-342900">
              <a:buFont typeface="Arial" panose="020B0604020202020204" pitchFamily="34" charset="0"/>
              <a:buChar char="•"/>
              <a:tabLst>
                <a:tab pos="214313" algn="l"/>
              </a:tabLst>
            </a:pPr>
            <a:r>
              <a:rPr lang="sv-SE" dirty="0">
                <a:ea typeface="Arial" charset="0"/>
                <a:cs typeface="Arial" charset="0"/>
              </a:rPr>
              <a:t>Undantag - gemensam bostad och bohag – störst behov </a:t>
            </a:r>
          </a:p>
          <a:p>
            <a:pPr marL="342900" indent="-342900">
              <a:buFont typeface="Arial" panose="020B0604020202020204" pitchFamily="34" charset="0"/>
              <a:buChar char="•"/>
              <a:tabLst>
                <a:tab pos="214313" algn="l"/>
              </a:tabLst>
            </a:pPr>
            <a:r>
              <a:rPr lang="sv-SE" dirty="0">
                <a:ea typeface="Arial" charset="0"/>
                <a:cs typeface="Arial" charset="0"/>
              </a:rPr>
              <a:t>Kompensation</a:t>
            </a:r>
          </a:p>
          <a:p>
            <a:endParaRPr lang="sv-SE" sz="1800" dirty="0"/>
          </a:p>
        </p:txBody>
      </p:sp>
      <p:sp>
        <p:nvSpPr>
          <p:cNvPr id="3" name="Rektangel 2">
            <a:extLst>
              <a:ext uri="{FF2B5EF4-FFF2-40B4-BE49-F238E27FC236}">
                <a16:creationId xmlns:a16="http://schemas.microsoft.com/office/drawing/2014/main" id="{ABCBB670-A309-FEA9-593C-80ABDC5F9553}"/>
              </a:ext>
            </a:extLst>
          </p:cNvPr>
          <p:cNvSpPr/>
          <p:nvPr/>
        </p:nvSpPr>
        <p:spPr>
          <a:xfrm>
            <a:off x="4119239" y="4984128"/>
            <a:ext cx="2326011" cy="871273"/>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214313" algn="l"/>
              </a:tabLst>
            </a:pPr>
            <a:r>
              <a:rPr lang="sv-SE" sz="1800" dirty="0">
                <a:solidFill>
                  <a:schemeClr val="tx1"/>
                </a:solidFill>
                <a:ea typeface="Arial" charset="0"/>
                <a:cs typeface="Arial" charset="0"/>
              </a:rPr>
              <a:t>Den som äger mest bestämmer mest!</a:t>
            </a:r>
          </a:p>
        </p:txBody>
      </p:sp>
      <p:pic>
        <p:nvPicPr>
          <p:cNvPr id="9" name="Platshållare för bild 8">
            <a:extLst>
              <a:ext uri="{FF2B5EF4-FFF2-40B4-BE49-F238E27FC236}">
                <a16:creationId xmlns:a16="http://schemas.microsoft.com/office/drawing/2014/main" id="{EEED2666-D803-4F69-B02F-5ED708EB19FB}"/>
              </a:ext>
            </a:extLst>
          </p:cNvPr>
          <p:cNvPicPr>
            <a:picLocks noGrp="1" noChangeAspect="1"/>
          </p:cNvPicPr>
          <p:nvPr>
            <p:ph type="pic" sz="quarter" idx="13"/>
          </p:nvPr>
        </p:nvPicPr>
        <p:blipFill rotWithShape="1">
          <a:blip r:embed="rId3" cstate="email">
            <a:extLst>
              <a:ext uri="{28A0092B-C50C-407E-A947-70E740481C1C}">
                <a14:useLocalDpi xmlns:a14="http://schemas.microsoft.com/office/drawing/2010/main"/>
              </a:ext>
            </a:extLst>
          </a:blip>
          <a:srcRect t="-110"/>
          <a:stretch/>
        </p:blipFill>
        <p:spPr>
          <a:xfrm>
            <a:off x="6445250" y="620196"/>
            <a:ext cx="5075025" cy="5283200"/>
          </a:xfrm>
        </p:spPr>
      </p:pic>
      <p:sp>
        <p:nvSpPr>
          <p:cNvPr id="10" name="Platshållare för text 3">
            <a:extLst>
              <a:ext uri="{FF2B5EF4-FFF2-40B4-BE49-F238E27FC236}">
                <a16:creationId xmlns:a16="http://schemas.microsoft.com/office/drawing/2014/main" id="{91D9AD06-8B58-4806-8D34-B76B75B31451}"/>
              </a:ext>
            </a:extLst>
          </p:cNvPr>
          <p:cNvSpPr>
            <a:spLocks noGrp="1"/>
          </p:cNvSpPr>
          <p:nvPr>
            <p:ph type="body" sz="quarter" idx="11"/>
          </p:nvPr>
        </p:nvSpPr>
        <p:spPr>
          <a:xfrm>
            <a:off x="809624" y="6379951"/>
            <a:ext cx="1752527" cy="257369"/>
          </a:xfrm>
        </p:spPr>
        <p:txBody>
          <a:bodyPr wrap="none">
            <a:spAutoFit/>
          </a:bodyPr>
          <a:lstStyle/>
          <a:p>
            <a:r>
              <a:rPr lang="sv-SE" dirty="0"/>
              <a:t>FÖRDJUPNING FAMILJEJURIDIK</a:t>
            </a:r>
          </a:p>
        </p:txBody>
      </p:sp>
    </p:spTree>
    <p:extLst>
      <p:ext uri="{BB962C8B-B14F-4D97-AF65-F5344CB8AC3E}">
        <p14:creationId xmlns:p14="http://schemas.microsoft.com/office/powerpoint/2010/main" val="6354557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p:txBody>
          <a:bodyPr/>
          <a:lstStyle/>
          <a:p>
            <a:r>
              <a:rPr lang="sv-SE" b="1" dirty="0">
                <a:latin typeface="Calibri" panose="020F0502020204030204" pitchFamily="34" charset="0"/>
                <a:ea typeface="Arial" charset="0"/>
                <a:cs typeface="Calibri" panose="020F0502020204030204" pitchFamily="34" charset="0"/>
              </a:rPr>
              <a:t>BODELNING - PRESUMTIONER</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598516" y="1440063"/>
            <a:ext cx="5118100" cy="4351338"/>
          </a:xfrm>
        </p:spPr>
        <p:txBody>
          <a:bodyPr>
            <a:normAutofit/>
          </a:bodyPr>
          <a:lstStyle/>
          <a:p>
            <a:pPr marL="342900" indent="-342900">
              <a:buFont typeface="Arial" panose="020B0604020202020204" pitchFamily="34" charset="0"/>
              <a:buChar char="•"/>
              <a:tabLst>
                <a:tab pos="214313" algn="l"/>
              </a:tabLst>
            </a:pPr>
            <a:r>
              <a:rPr lang="sv-SE" dirty="0">
                <a:ea typeface="Arial" charset="0"/>
                <a:cs typeface="Arial" charset="0"/>
              </a:rPr>
              <a:t>Lösöre – samägt</a:t>
            </a:r>
          </a:p>
          <a:p>
            <a:pPr marL="342900" indent="-342900">
              <a:buFont typeface="Arial" panose="020B0604020202020204" pitchFamily="34" charset="0"/>
              <a:buChar char="•"/>
              <a:tabLst>
                <a:tab pos="214313" algn="l"/>
              </a:tabLst>
            </a:pPr>
            <a:r>
              <a:rPr lang="sv-SE" dirty="0">
                <a:ea typeface="Arial" charset="0"/>
                <a:cs typeface="Arial" charset="0"/>
              </a:rPr>
              <a:t>Dold samäganderätt</a:t>
            </a:r>
          </a:p>
          <a:p>
            <a:pPr marL="800100" lvl="1" indent="-342900">
              <a:buAutoNum type="arabicPeriod"/>
              <a:tabLst>
                <a:tab pos="214313" algn="l"/>
              </a:tabLst>
            </a:pPr>
            <a:r>
              <a:rPr lang="sv-SE" sz="2000" dirty="0">
                <a:ea typeface="Arial" charset="0"/>
                <a:cs typeface="Arial" charset="0"/>
              </a:rPr>
              <a:t>Avsedd för gemensamt bruk</a:t>
            </a:r>
          </a:p>
          <a:p>
            <a:pPr marL="800100" lvl="1" indent="-342900">
              <a:buAutoNum type="arabicPeriod"/>
              <a:tabLst>
                <a:tab pos="214313" algn="l"/>
              </a:tabLst>
            </a:pPr>
            <a:r>
              <a:rPr lang="sv-SE" sz="2000" dirty="0">
                <a:ea typeface="Arial" charset="0"/>
                <a:cs typeface="Arial" charset="0"/>
              </a:rPr>
              <a:t>Andre maken bidragit ekonomiskt </a:t>
            </a:r>
          </a:p>
          <a:p>
            <a:pPr marL="342900" indent="-342900">
              <a:buFont typeface="Arial" panose="020B0604020202020204" pitchFamily="34" charset="0"/>
              <a:buChar char="•"/>
              <a:tabLst>
                <a:tab pos="214313" algn="l"/>
              </a:tabLst>
            </a:pPr>
            <a:r>
              <a:rPr lang="sv-SE" dirty="0">
                <a:ea typeface="Arial" charset="0"/>
                <a:cs typeface="Arial" charset="0"/>
              </a:rPr>
              <a:t>Pensionsrättigheter?</a:t>
            </a:r>
          </a:p>
          <a:p>
            <a:pPr marL="342900" indent="-342900">
              <a:buFont typeface="Arial" panose="020B0604020202020204" pitchFamily="34" charset="0"/>
              <a:buChar char="•"/>
              <a:tabLst>
                <a:tab pos="214313" algn="l"/>
              </a:tabLst>
            </a:pPr>
            <a:r>
              <a:rPr lang="sv-SE" dirty="0">
                <a:ea typeface="Arial" charset="0"/>
                <a:cs typeface="Arial" charset="0"/>
              </a:rPr>
              <a:t>Oskäligt bodelningsresultat, ex kort äktenskap</a:t>
            </a:r>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4" y="6379951"/>
            <a:ext cx="1752527" cy="257369"/>
          </a:xfrm>
        </p:spPr>
        <p:txBody>
          <a:bodyPr wrap="none">
            <a:spAutoFit/>
          </a:bodyPr>
          <a:lstStyle/>
          <a:p>
            <a:r>
              <a:rPr lang="sv-SE" dirty="0"/>
              <a:t>FÖRDJUPNING FAMILJEJURIDIK</a:t>
            </a:r>
          </a:p>
        </p:txBody>
      </p:sp>
      <p:pic>
        <p:nvPicPr>
          <p:cNvPr id="10" name="Platshållare för bild 9" descr="En bild som visar dekorerat  Automatiskt genererad beskrivning">
            <a:extLst>
              <a:ext uri="{FF2B5EF4-FFF2-40B4-BE49-F238E27FC236}">
                <a16:creationId xmlns:a16="http://schemas.microsoft.com/office/drawing/2014/main" id="{2EB9ACF6-F02F-400A-A277-A02226CFE1FE}"/>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1711111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20BD7C5-3032-75F9-9596-E8FD66BF7A4D}"/>
              </a:ext>
            </a:extLst>
          </p:cNvPr>
          <p:cNvSpPr>
            <a:spLocks noGrp="1"/>
          </p:cNvSpPr>
          <p:nvPr>
            <p:ph type="title"/>
          </p:nvPr>
        </p:nvSpPr>
        <p:spPr>
          <a:xfrm>
            <a:off x="601663" y="575733"/>
            <a:ext cx="10515600" cy="986693"/>
          </a:xfrm>
        </p:spPr>
        <p:txBody>
          <a:bodyPr/>
          <a:lstStyle/>
          <a:p>
            <a:r>
              <a:rPr lang="sv-SE" b="1" dirty="0">
                <a:latin typeface="Calibri" panose="020F0502020204030204" pitchFamily="34" charset="0"/>
                <a:ea typeface="Arial" charset="0"/>
                <a:cs typeface="Calibri" panose="020F0502020204030204" pitchFamily="34" charset="0"/>
              </a:rPr>
              <a:t>BODELNING VID SEPARATION - PROBLEMATISERING</a:t>
            </a:r>
          </a:p>
        </p:txBody>
      </p:sp>
      <p:graphicFrame>
        <p:nvGraphicFramePr>
          <p:cNvPr id="5" name="Tabell 5">
            <a:extLst>
              <a:ext uri="{FF2B5EF4-FFF2-40B4-BE49-F238E27FC236}">
                <a16:creationId xmlns:a16="http://schemas.microsoft.com/office/drawing/2014/main" id="{BF102EBD-95EC-4AD5-4C72-FEAAE7FB9589}"/>
              </a:ext>
            </a:extLst>
          </p:cNvPr>
          <p:cNvGraphicFramePr>
            <a:graphicFrameLocks noGrp="1"/>
          </p:cNvGraphicFramePr>
          <p:nvPr>
            <p:ph type="tbl" sz="quarter" idx="12"/>
            <p:extLst>
              <p:ext uri="{D42A27DB-BD31-4B8C-83A1-F6EECF244321}">
                <p14:modId xmlns:p14="http://schemas.microsoft.com/office/powerpoint/2010/main" val="2412602811"/>
              </p:ext>
            </p:extLst>
          </p:nvPr>
        </p:nvGraphicFramePr>
        <p:xfrm>
          <a:off x="579085" y="1741433"/>
          <a:ext cx="5949243" cy="2919827"/>
        </p:xfrm>
        <a:graphic>
          <a:graphicData uri="http://schemas.openxmlformats.org/drawingml/2006/table">
            <a:tbl>
              <a:tblPr firstRow="1" bandRow="1">
                <a:tableStyleId>{5C22544A-7EE6-4342-B048-85BDC9FD1C3A}</a:tableStyleId>
              </a:tblPr>
              <a:tblGrid>
                <a:gridCol w="4290491">
                  <a:extLst>
                    <a:ext uri="{9D8B030D-6E8A-4147-A177-3AD203B41FA5}">
                      <a16:colId xmlns:a16="http://schemas.microsoft.com/office/drawing/2014/main" val="2336489506"/>
                    </a:ext>
                  </a:extLst>
                </a:gridCol>
                <a:gridCol w="1658752">
                  <a:extLst>
                    <a:ext uri="{9D8B030D-6E8A-4147-A177-3AD203B41FA5}">
                      <a16:colId xmlns:a16="http://schemas.microsoft.com/office/drawing/2014/main" val="3788303289"/>
                    </a:ext>
                  </a:extLst>
                </a:gridCol>
              </a:tblGrid>
              <a:tr h="435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2000" dirty="0">
                          <a:solidFill>
                            <a:srgbClr val="E05040"/>
                          </a:solidFill>
                        </a:rPr>
                        <a:t>Anna egen insats på 2 000 000 kronor</a:t>
                      </a:r>
                    </a:p>
                  </a:txBody>
                  <a:tcPr>
                    <a:lnL w="12700" cmpd="sng">
                      <a:noFill/>
                    </a:lnL>
                    <a:lnR w="12700" cmpd="sng">
                      <a:noFill/>
                    </a:lnR>
                    <a:lnT w="12700" cmpd="sng">
                      <a:noFill/>
                    </a:lnT>
                    <a:lnB w="12700" cap="flat" cmpd="sng" algn="ctr">
                      <a:solidFill>
                        <a:srgbClr val="E0504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sv-SE" dirty="0">
                        <a:solidFill>
                          <a:srgbClr val="E05040"/>
                        </a:solidFill>
                      </a:endParaRPr>
                    </a:p>
                  </a:txBody>
                  <a:tcPr>
                    <a:lnL w="12700" cmpd="sng">
                      <a:noFill/>
                    </a:lnL>
                    <a:lnR w="12700" cmpd="sng">
                      <a:noFill/>
                    </a:lnR>
                    <a:lnT w="12700" cmpd="sng">
                      <a:noFill/>
                    </a:lnT>
                    <a:lnB w="12700" cap="flat" cmpd="sng" algn="ctr">
                      <a:solidFill>
                        <a:srgbClr val="E0504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5749673"/>
                  </a:ext>
                </a:extLst>
              </a:tr>
              <a:tr h="318647">
                <a:tc>
                  <a:txBody>
                    <a:bodyPr/>
                    <a:lstStyle/>
                    <a:p>
                      <a:r>
                        <a:rPr lang="sv-SE" sz="1900" dirty="0">
                          <a:latin typeface="+mj-lt"/>
                        </a:rPr>
                        <a:t>Tillgång</a:t>
                      </a:r>
                    </a:p>
                  </a:txBody>
                  <a:tcPr>
                    <a:lnL w="12700" cmpd="sng">
                      <a:noFill/>
                    </a:lnL>
                    <a:lnR w="12700" cmpd="sng">
                      <a:noFill/>
                    </a:lnR>
                    <a:lnT w="12700" cap="flat" cmpd="sng" algn="ctr">
                      <a:solidFill>
                        <a:srgbClr val="E05040"/>
                      </a:solidFill>
                      <a:prstDash val="solid"/>
                      <a:round/>
                      <a:headEnd type="none" w="med" len="med"/>
                      <a:tailEnd type="none" w="med" len="med"/>
                    </a:lnT>
                    <a:lnB w="6350" cap="flat" cmpd="sng" algn="ctr">
                      <a:solidFill>
                        <a:srgbClr val="E0504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900" dirty="0">
                          <a:latin typeface="+mj-lt"/>
                        </a:rPr>
                        <a:t>2 000 000 kr</a:t>
                      </a:r>
                    </a:p>
                  </a:txBody>
                  <a:tcPr>
                    <a:lnL w="12700" cmpd="sng">
                      <a:noFill/>
                    </a:lnL>
                    <a:lnR w="12700" cmpd="sng">
                      <a:noFill/>
                    </a:lnR>
                    <a:lnT w="12700" cap="flat" cmpd="sng" algn="ctr">
                      <a:solidFill>
                        <a:srgbClr val="E05040"/>
                      </a:solidFill>
                      <a:prstDash val="solid"/>
                      <a:round/>
                      <a:headEnd type="none" w="med" len="med"/>
                      <a:tailEnd type="none" w="med" len="med"/>
                    </a:lnT>
                    <a:lnB w="6350" cap="flat" cmpd="sng" algn="ctr">
                      <a:solidFill>
                        <a:srgbClr val="E0504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45049849"/>
                  </a:ext>
                </a:extLst>
              </a:tr>
              <a:tr h="318647">
                <a:tc>
                  <a:txBody>
                    <a:bodyPr/>
                    <a:lstStyle/>
                    <a:p>
                      <a:r>
                        <a:rPr lang="sv-SE" sz="1900" dirty="0">
                          <a:latin typeface="+mj-lt"/>
                        </a:rPr>
                        <a:t>Lån</a:t>
                      </a:r>
                    </a:p>
                  </a:txBody>
                  <a:tcPr>
                    <a:lnL w="12700" cmpd="sng">
                      <a:noFill/>
                    </a:lnL>
                    <a:lnR w="12700" cmpd="sng">
                      <a:noFill/>
                    </a:lnR>
                    <a:lnT w="6350" cap="flat" cmpd="sng" algn="ctr">
                      <a:solidFill>
                        <a:srgbClr val="E05040"/>
                      </a:solidFill>
                      <a:prstDash val="solid"/>
                      <a:round/>
                      <a:headEnd type="none" w="med" len="med"/>
                      <a:tailEnd type="none" w="med" len="med"/>
                    </a:lnT>
                    <a:lnB w="6350" cap="flat" cmpd="sng" algn="ctr">
                      <a:solidFill>
                        <a:srgbClr val="E0504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900" dirty="0">
                          <a:latin typeface="+mj-lt"/>
                        </a:rPr>
                        <a:t>1 000 000 </a:t>
                      </a:r>
                      <a:r>
                        <a:rPr lang="sv-SE" sz="1900" kern="1200" dirty="0">
                          <a:solidFill>
                            <a:schemeClr val="dk1"/>
                          </a:solidFill>
                          <a:latin typeface="+mn-lt"/>
                          <a:ea typeface="+mn-ea"/>
                          <a:cs typeface="+mn-cs"/>
                        </a:rPr>
                        <a:t>kr</a:t>
                      </a:r>
                      <a:endParaRPr lang="sv-SE" sz="1900" dirty="0">
                        <a:latin typeface="+mj-lt"/>
                      </a:endParaRPr>
                    </a:p>
                  </a:txBody>
                  <a:tcPr>
                    <a:lnL w="12700" cmpd="sng">
                      <a:noFill/>
                    </a:lnL>
                    <a:lnR w="12700" cmpd="sng">
                      <a:noFill/>
                    </a:lnR>
                    <a:lnT w="6350" cap="flat" cmpd="sng" algn="ctr">
                      <a:solidFill>
                        <a:srgbClr val="E05040"/>
                      </a:solidFill>
                      <a:prstDash val="solid"/>
                      <a:round/>
                      <a:headEnd type="none" w="med" len="med"/>
                      <a:tailEnd type="none" w="med" len="med"/>
                    </a:lnT>
                    <a:lnB w="6350" cap="flat" cmpd="sng" algn="ctr">
                      <a:solidFill>
                        <a:srgbClr val="E0504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72535740"/>
                  </a:ext>
                </a:extLst>
              </a:tr>
              <a:tr h="318647">
                <a:tc>
                  <a:txBody>
                    <a:bodyPr/>
                    <a:lstStyle/>
                    <a:p>
                      <a:r>
                        <a:rPr lang="sv-SE" sz="1900" dirty="0">
                          <a:latin typeface="+mj-lt"/>
                        </a:rPr>
                        <a:t>Netto </a:t>
                      </a:r>
                    </a:p>
                  </a:txBody>
                  <a:tcPr>
                    <a:lnL w="12700" cmpd="sng">
                      <a:noFill/>
                    </a:lnL>
                    <a:lnR w="12700" cmpd="sng">
                      <a:noFill/>
                    </a:lnR>
                    <a:lnT w="6350" cap="flat" cmpd="sng" algn="ctr">
                      <a:solidFill>
                        <a:srgbClr val="E05040"/>
                      </a:solidFill>
                      <a:prstDash val="solid"/>
                      <a:round/>
                      <a:headEnd type="none" w="med" len="med"/>
                      <a:tailEnd type="none" w="med" len="med"/>
                    </a:lnT>
                    <a:lnB w="6350" cap="flat" cmpd="sng" algn="ctr">
                      <a:solidFill>
                        <a:srgbClr val="E0504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900" dirty="0">
                          <a:latin typeface="+mj-lt"/>
                        </a:rPr>
                        <a:t>1 000 000 </a:t>
                      </a:r>
                      <a:r>
                        <a:rPr lang="sv-SE" sz="1900" kern="1200" dirty="0">
                          <a:solidFill>
                            <a:schemeClr val="dk1"/>
                          </a:solidFill>
                          <a:latin typeface="+mn-lt"/>
                          <a:ea typeface="+mn-ea"/>
                          <a:cs typeface="+mn-cs"/>
                        </a:rPr>
                        <a:t>kr</a:t>
                      </a:r>
                      <a:endParaRPr lang="sv-SE" sz="1900" dirty="0">
                        <a:latin typeface="+mj-lt"/>
                      </a:endParaRPr>
                    </a:p>
                  </a:txBody>
                  <a:tcPr>
                    <a:lnL w="12700" cmpd="sng">
                      <a:noFill/>
                    </a:lnL>
                    <a:lnR w="12700" cmpd="sng">
                      <a:noFill/>
                    </a:lnR>
                    <a:lnT w="6350" cap="flat" cmpd="sng" algn="ctr">
                      <a:solidFill>
                        <a:srgbClr val="E05040"/>
                      </a:solidFill>
                      <a:prstDash val="solid"/>
                      <a:round/>
                      <a:headEnd type="none" w="med" len="med"/>
                      <a:tailEnd type="none" w="med" len="med"/>
                    </a:lnT>
                    <a:lnB w="6350" cap="flat" cmpd="sng" algn="ctr">
                      <a:solidFill>
                        <a:srgbClr val="E0504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29028917"/>
                  </a:ext>
                </a:extLst>
              </a:tr>
              <a:tr h="560818">
                <a:tc>
                  <a:txBody>
                    <a:bodyPr/>
                    <a:lstStyle/>
                    <a:p>
                      <a:endParaRPr lang="sv-SE" sz="1900" dirty="0">
                        <a:latin typeface="+mj-lt"/>
                      </a:endParaRPr>
                    </a:p>
                    <a:p>
                      <a:endParaRPr lang="sv-SE" sz="1900" dirty="0">
                        <a:latin typeface="+mj-lt"/>
                      </a:endParaRPr>
                    </a:p>
                  </a:txBody>
                  <a:tcPr>
                    <a:lnL w="12700" cmpd="sng">
                      <a:noFill/>
                    </a:lnL>
                    <a:lnR w="12700" cmpd="sng">
                      <a:noFill/>
                    </a:lnR>
                    <a:lnT w="6350" cap="flat" cmpd="sng" algn="ctr">
                      <a:solidFill>
                        <a:srgbClr val="E05040"/>
                      </a:solidFill>
                      <a:prstDash val="solid"/>
                      <a:round/>
                      <a:headEnd type="none" w="med" len="med"/>
                      <a:tailEnd type="none" w="med" len="med"/>
                    </a:lnT>
                    <a:lnB w="6350" cap="flat" cmpd="sng" algn="ctr">
                      <a:solidFill>
                        <a:srgbClr val="E0504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sv-SE" sz="1900" dirty="0">
                        <a:latin typeface="+mj-lt"/>
                      </a:endParaRPr>
                    </a:p>
                  </a:txBody>
                  <a:tcPr>
                    <a:lnL w="12700" cmpd="sng">
                      <a:noFill/>
                    </a:lnL>
                    <a:lnR w="12700" cmpd="sng">
                      <a:noFill/>
                    </a:lnR>
                    <a:lnT w="6350" cap="flat" cmpd="sng" algn="ctr">
                      <a:solidFill>
                        <a:srgbClr val="E05040"/>
                      </a:solidFill>
                      <a:prstDash val="solid"/>
                      <a:round/>
                      <a:headEnd type="none" w="med" len="med"/>
                      <a:tailEnd type="none" w="med" len="med"/>
                    </a:lnT>
                    <a:lnB w="6350" cap="flat" cmpd="sng" algn="ctr">
                      <a:solidFill>
                        <a:srgbClr val="E0504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0673625"/>
                  </a:ext>
                </a:extLst>
              </a:tr>
              <a:tr h="578984">
                <a:tc>
                  <a:txBody>
                    <a:bodyPr/>
                    <a:lstStyle/>
                    <a:p>
                      <a:r>
                        <a:rPr lang="sv-SE" sz="1900" dirty="0">
                          <a:latin typeface="+mj-lt"/>
                        </a:rPr>
                        <a:t>Fordringsrätt/revers, Samboavtal alternativt olika ägarandelar</a:t>
                      </a:r>
                    </a:p>
                  </a:txBody>
                  <a:tcPr>
                    <a:lnL w="12700" cmpd="sng">
                      <a:noFill/>
                    </a:lnL>
                    <a:lnR w="12700" cmpd="sng">
                      <a:noFill/>
                    </a:lnR>
                    <a:lnT w="6350" cap="flat" cmpd="sng" algn="ctr">
                      <a:solidFill>
                        <a:srgbClr val="E05040"/>
                      </a:solidFill>
                      <a:prstDash val="solid"/>
                      <a:round/>
                      <a:headEnd type="none" w="med" len="med"/>
                      <a:tailEnd type="none" w="med" len="med"/>
                    </a:lnT>
                    <a:lnB w="6350" cap="flat" cmpd="sng" algn="ctr">
                      <a:solidFill>
                        <a:srgbClr val="E0504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sv-SE" sz="1900" dirty="0">
                        <a:latin typeface="+mj-lt"/>
                      </a:endParaRPr>
                    </a:p>
                  </a:txBody>
                  <a:tcPr>
                    <a:lnL w="12700" cmpd="sng">
                      <a:noFill/>
                    </a:lnL>
                    <a:lnR w="12700" cmpd="sng">
                      <a:noFill/>
                    </a:lnR>
                    <a:lnT w="6350" cap="flat" cmpd="sng" algn="ctr">
                      <a:solidFill>
                        <a:srgbClr val="E05040"/>
                      </a:solidFill>
                      <a:prstDash val="solid"/>
                      <a:round/>
                      <a:headEnd type="none" w="med" len="med"/>
                      <a:tailEnd type="none" w="med" len="med"/>
                    </a:lnT>
                    <a:lnB w="6350" cap="flat" cmpd="sng" algn="ctr">
                      <a:solidFill>
                        <a:srgbClr val="E0504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2349573"/>
                  </a:ext>
                </a:extLst>
              </a:tr>
            </a:tbl>
          </a:graphicData>
        </a:graphic>
      </p:graphicFrame>
      <p:sp>
        <p:nvSpPr>
          <p:cNvPr id="4" name="Platshållare för text 3">
            <a:extLst>
              <a:ext uri="{FF2B5EF4-FFF2-40B4-BE49-F238E27FC236}">
                <a16:creationId xmlns:a16="http://schemas.microsoft.com/office/drawing/2014/main" id="{6B5F8E86-FF3F-993E-7A45-662623EF3102}"/>
              </a:ext>
            </a:extLst>
          </p:cNvPr>
          <p:cNvSpPr>
            <a:spLocks noGrp="1"/>
          </p:cNvSpPr>
          <p:nvPr>
            <p:ph type="body" sz="quarter" idx="13"/>
          </p:nvPr>
        </p:nvSpPr>
        <p:spPr>
          <a:xfrm>
            <a:off x="809624" y="6434667"/>
            <a:ext cx="1786820" cy="186470"/>
          </a:xfrm>
        </p:spPr>
        <p:txBody>
          <a:bodyPr>
            <a:noAutofit/>
          </a:bodyPr>
          <a:lstStyle/>
          <a:p>
            <a:r>
              <a:rPr lang="sv-SE" dirty="0"/>
              <a:t>FÖRDJUPNING FAMILJEJURIDIK</a:t>
            </a:r>
          </a:p>
        </p:txBody>
      </p:sp>
      <p:graphicFrame>
        <p:nvGraphicFramePr>
          <p:cNvPr id="8" name="Tabell 5">
            <a:extLst>
              <a:ext uri="{FF2B5EF4-FFF2-40B4-BE49-F238E27FC236}">
                <a16:creationId xmlns:a16="http://schemas.microsoft.com/office/drawing/2014/main" id="{9D2FA389-A945-428E-AB39-A912103ABF2F}"/>
              </a:ext>
            </a:extLst>
          </p:cNvPr>
          <p:cNvGraphicFramePr>
            <a:graphicFrameLocks/>
          </p:cNvGraphicFramePr>
          <p:nvPr>
            <p:extLst>
              <p:ext uri="{D42A27DB-BD31-4B8C-83A1-F6EECF244321}">
                <p14:modId xmlns:p14="http://schemas.microsoft.com/office/powerpoint/2010/main" val="4071982306"/>
              </p:ext>
            </p:extLst>
          </p:nvPr>
        </p:nvGraphicFramePr>
        <p:xfrm>
          <a:off x="6751750" y="1752722"/>
          <a:ext cx="5008915" cy="2473591"/>
        </p:xfrm>
        <a:graphic>
          <a:graphicData uri="http://schemas.openxmlformats.org/drawingml/2006/table">
            <a:tbl>
              <a:tblPr firstRow="1" bandRow="1">
                <a:tableStyleId>{5C22544A-7EE6-4342-B048-85BDC9FD1C3A}</a:tableStyleId>
              </a:tblPr>
              <a:tblGrid>
                <a:gridCol w="3534757">
                  <a:extLst>
                    <a:ext uri="{9D8B030D-6E8A-4147-A177-3AD203B41FA5}">
                      <a16:colId xmlns:a16="http://schemas.microsoft.com/office/drawing/2014/main" val="2336489506"/>
                    </a:ext>
                  </a:extLst>
                </a:gridCol>
                <a:gridCol w="1474158">
                  <a:extLst>
                    <a:ext uri="{9D8B030D-6E8A-4147-A177-3AD203B41FA5}">
                      <a16:colId xmlns:a16="http://schemas.microsoft.com/office/drawing/2014/main" val="3788303289"/>
                    </a:ext>
                  </a:extLst>
                </a:gridCol>
              </a:tblGrid>
              <a:tr h="4259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2000" dirty="0">
                          <a:solidFill>
                            <a:srgbClr val="E05040"/>
                          </a:solidFill>
                        </a:rPr>
                        <a:t>Sven ingen insats</a:t>
                      </a:r>
                    </a:p>
                  </a:txBody>
                  <a:tcPr>
                    <a:lnL w="12700" cmpd="sng">
                      <a:noFill/>
                    </a:lnL>
                    <a:lnR w="12700" cmpd="sng">
                      <a:noFill/>
                    </a:lnR>
                    <a:lnT w="12700" cmpd="sng">
                      <a:noFill/>
                    </a:lnT>
                    <a:lnB w="12700" cap="flat" cmpd="sng" algn="ctr">
                      <a:solidFill>
                        <a:srgbClr val="E0504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sv-SE" dirty="0">
                        <a:solidFill>
                          <a:srgbClr val="E05040"/>
                        </a:solidFill>
                      </a:endParaRPr>
                    </a:p>
                  </a:txBody>
                  <a:tcPr>
                    <a:lnL w="12700" cmpd="sng">
                      <a:noFill/>
                    </a:lnL>
                    <a:lnR w="12700" cmpd="sng">
                      <a:noFill/>
                    </a:lnR>
                    <a:lnT w="12700" cmpd="sng">
                      <a:noFill/>
                    </a:lnT>
                    <a:lnB w="12700" cap="flat" cmpd="sng" algn="ctr">
                      <a:solidFill>
                        <a:srgbClr val="E0504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5749673"/>
                  </a:ext>
                </a:extLst>
              </a:tr>
              <a:tr h="409535">
                <a:tc>
                  <a:txBody>
                    <a:bodyPr/>
                    <a:lstStyle/>
                    <a:p>
                      <a:r>
                        <a:rPr lang="sv-SE" sz="1900" dirty="0">
                          <a:latin typeface="+mj-lt"/>
                        </a:rPr>
                        <a:t>Tillgång</a:t>
                      </a:r>
                    </a:p>
                  </a:txBody>
                  <a:tcPr>
                    <a:lnL w="12700" cmpd="sng">
                      <a:noFill/>
                    </a:lnL>
                    <a:lnR w="12700" cmpd="sng">
                      <a:noFill/>
                    </a:lnR>
                    <a:lnT w="12700" cap="flat" cmpd="sng" algn="ctr">
                      <a:solidFill>
                        <a:srgbClr val="E05040"/>
                      </a:solidFill>
                      <a:prstDash val="solid"/>
                      <a:round/>
                      <a:headEnd type="none" w="med" len="med"/>
                      <a:tailEnd type="none" w="med" len="med"/>
                    </a:lnT>
                    <a:lnB w="6350" cap="flat" cmpd="sng" algn="ctr">
                      <a:solidFill>
                        <a:srgbClr val="E0504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900" dirty="0">
                          <a:latin typeface="+mj-lt"/>
                        </a:rPr>
                        <a:t>2 000 000 </a:t>
                      </a:r>
                      <a:r>
                        <a:rPr lang="sv-SE" sz="1900" kern="1200" dirty="0">
                          <a:solidFill>
                            <a:schemeClr val="dk1"/>
                          </a:solidFill>
                          <a:latin typeface="+mn-lt"/>
                          <a:ea typeface="+mn-ea"/>
                          <a:cs typeface="+mn-cs"/>
                        </a:rPr>
                        <a:t>kr</a:t>
                      </a:r>
                      <a:endParaRPr lang="sv-SE" sz="1900" dirty="0">
                        <a:latin typeface="+mj-lt"/>
                      </a:endParaRPr>
                    </a:p>
                  </a:txBody>
                  <a:tcPr>
                    <a:lnL w="12700" cmpd="sng">
                      <a:noFill/>
                    </a:lnL>
                    <a:lnR w="12700" cmpd="sng">
                      <a:noFill/>
                    </a:lnR>
                    <a:lnT w="12700" cap="flat" cmpd="sng" algn="ctr">
                      <a:solidFill>
                        <a:srgbClr val="E05040"/>
                      </a:solidFill>
                      <a:prstDash val="solid"/>
                      <a:round/>
                      <a:headEnd type="none" w="med" len="med"/>
                      <a:tailEnd type="none" w="med" len="med"/>
                    </a:lnT>
                    <a:lnB w="6350" cap="flat" cmpd="sng" algn="ctr">
                      <a:solidFill>
                        <a:srgbClr val="E0504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45049849"/>
                  </a:ext>
                </a:extLst>
              </a:tr>
              <a:tr h="409535">
                <a:tc>
                  <a:txBody>
                    <a:bodyPr/>
                    <a:lstStyle/>
                    <a:p>
                      <a:r>
                        <a:rPr lang="sv-SE" sz="1900" dirty="0">
                          <a:latin typeface="+mj-lt"/>
                        </a:rPr>
                        <a:t>Lån</a:t>
                      </a:r>
                    </a:p>
                  </a:txBody>
                  <a:tcPr>
                    <a:lnL w="12700" cmpd="sng">
                      <a:noFill/>
                    </a:lnL>
                    <a:lnR w="12700" cmpd="sng">
                      <a:noFill/>
                    </a:lnR>
                    <a:lnT w="6350" cap="flat" cmpd="sng" algn="ctr">
                      <a:solidFill>
                        <a:srgbClr val="E05040"/>
                      </a:solidFill>
                      <a:prstDash val="solid"/>
                      <a:round/>
                      <a:headEnd type="none" w="med" len="med"/>
                      <a:tailEnd type="none" w="med" len="med"/>
                    </a:lnT>
                    <a:lnB w="6350" cap="flat" cmpd="sng" algn="ctr">
                      <a:solidFill>
                        <a:srgbClr val="E0504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900" dirty="0">
                          <a:latin typeface="+mj-lt"/>
                        </a:rPr>
                        <a:t>1 000 000 </a:t>
                      </a:r>
                      <a:r>
                        <a:rPr lang="sv-SE" sz="1900" kern="1200" dirty="0">
                          <a:solidFill>
                            <a:schemeClr val="dk1"/>
                          </a:solidFill>
                          <a:latin typeface="+mn-lt"/>
                          <a:ea typeface="+mn-ea"/>
                          <a:cs typeface="+mn-cs"/>
                        </a:rPr>
                        <a:t>kr</a:t>
                      </a:r>
                      <a:endParaRPr lang="sv-SE" sz="1900" dirty="0">
                        <a:latin typeface="+mj-lt"/>
                      </a:endParaRPr>
                    </a:p>
                  </a:txBody>
                  <a:tcPr>
                    <a:lnL w="12700" cmpd="sng">
                      <a:noFill/>
                    </a:lnL>
                    <a:lnR w="12700" cmpd="sng">
                      <a:noFill/>
                    </a:lnR>
                    <a:lnT w="6350" cap="flat" cmpd="sng" algn="ctr">
                      <a:solidFill>
                        <a:srgbClr val="E05040"/>
                      </a:solidFill>
                      <a:prstDash val="solid"/>
                      <a:round/>
                      <a:headEnd type="none" w="med" len="med"/>
                      <a:tailEnd type="none" w="med" len="med"/>
                    </a:lnT>
                    <a:lnB w="6350" cap="flat" cmpd="sng" algn="ctr">
                      <a:solidFill>
                        <a:srgbClr val="E0504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72535740"/>
                  </a:ext>
                </a:extLst>
              </a:tr>
              <a:tr h="409535">
                <a:tc>
                  <a:txBody>
                    <a:bodyPr/>
                    <a:lstStyle/>
                    <a:p>
                      <a:r>
                        <a:rPr lang="sv-SE" sz="1900" dirty="0">
                          <a:latin typeface="+mj-lt"/>
                        </a:rPr>
                        <a:t>Skuld Anna</a:t>
                      </a:r>
                    </a:p>
                  </a:txBody>
                  <a:tcPr>
                    <a:lnL w="12700" cmpd="sng">
                      <a:noFill/>
                    </a:lnL>
                    <a:lnR w="12700" cmpd="sng">
                      <a:noFill/>
                    </a:lnR>
                    <a:lnT w="6350" cap="flat" cmpd="sng" algn="ctr">
                      <a:solidFill>
                        <a:srgbClr val="E05040"/>
                      </a:solidFill>
                      <a:prstDash val="solid"/>
                      <a:round/>
                      <a:headEnd type="none" w="med" len="med"/>
                      <a:tailEnd type="none" w="med" len="med"/>
                    </a:lnT>
                    <a:lnB w="6350" cap="flat" cmpd="sng" algn="ctr">
                      <a:solidFill>
                        <a:srgbClr val="E0504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900" dirty="0">
                          <a:latin typeface="+mj-lt"/>
                        </a:rPr>
                        <a:t>1 000 000 </a:t>
                      </a:r>
                      <a:r>
                        <a:rPr lang="sv-SE" sz="1900" kern="1200" dirty="0">
                          <a:solidFill>
                            <a:schemeClr val="dk1"/>
                          </a:solidFill>
                          <a:latin typeface="+mn-lt"/>
                          <a:ea typeface="+mn-ea"/>
                          <a:cs typeface="+mn-cs"/>
                        </a:rPr>
                        <a:t>kr</a:t>
                      </a:r>
                      <a:endParaRPr lang="sv-SE" sz="1900" dirty="0">
                        <a:latin typeface="+mj-lt"/>
                      </a:endParaRPr>
                    </a:p>
                  </a:txBody>
                  <a:tcPr>
                    <a:lnL w="12700" cmpd="sng">
                      <a:noFill/>
                    </a:lnL>
                    <a:lnR w="12700" cmpd="sng">
                      <a:noFill/>
                    </a:lnR>
                    <a:lnT w="6350" cap="flat" cmpd="sng" algn="ctr">
                      <a:solidFill>
                        <a:srgbClr val="E05040"/>
                      </a:solidFill>
                      <a:prstDash val="solid"/>
                      <a:round/>
                      <a:headEnd type="none" w="med" len="med"/>
                      <a:tailEnd type="none" w="med" len="med"/>
                    </a:lnT>
                    <a:lnB w="6350" cap="flat" cmpd="sng" algn="ctr">
                      <a:solidFill>
                        <a:srgbClr val="E0504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29028917"/>
                  </a:ext>
                </a:extLst>
              </a:tr>
              <a:tr h="409535">
                <a:tc>
                  <a:txBody>
                    <a:bodyPr/>
                    <a:lstStyle/>
                    <a:p>
                      <a:r>
                        <a:rPr lang="sv-SE" sz="1900" dirty="0">
                          <a:latin typeface="+mj-lt"/>
                        </a:rPr>
                        <a:t>Netto</a:t>
                      </a:r>
                    </a:p>
                  </a:txBody>
                  <a:tcPr>
                    <a:lnL w="12700" cmpd="sng">
                      <a:noFill/>
                    </a:lnL>
                    <a:lnR w="12700" cmpd="sng">
                      <a:noFill/>
                    </a:lnR>
                    <a:lnT w="6350" cap="flat" cmpd="sng" algn="ctr">
                      <a:solidFill>
                        <a:srgbClr val="E05040"/>
                      </a:solidFill>
                      <a:prstDash val="solid"/>
                      <a:round/>
                      <a:headEnd type="none" w="med" len="med"/>
                      <a:tailEnd type="none" w="med" len="med"/>
                    </a:lnT>
                    <a:lnB w="6350" cap="flat" cmpd="sng" algn="ctr">
                      <a:solidFill>
                        <a:srgbClr val="E0504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900" dirty="0">
                          <a:latin typeface="+mj-lt"/>
                        </a:rPr>
                        <a:t>                0 kr</a:t>
                      </a:r>
                    </a:p>
                  </a:txBody>
                  <a:tcPr>
                    <a:lnL w="12700" cmpd="sng">
                      <a:noFill/>
                    </a:lnL>
                    <a:lnR w="12700" cmpd="sng">
                      <a:noFill/>
                    </a:lnR>
                    <a:lnT w="6350" cap="flat" cmpd="sng" algn="ctr">
                      <a:solidFill>
                        <a:srgbClr val="E05040"/>
                      </a:solidFill>
                      <a:prstDash val="solid"/>
                      <a:round/>
                      <a:headEnd type="none" w="med" len="med"/>
                      <a:tailEnd type="none" w="med" len="med"/>
                    </a:lnT>
                    <a:lnB w="6350" cap="flat" cmpd="sng" algn="ctr">
                      <a:solidFill>
                        <a:srgbClr val="E0504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0673625"/>
                  </a:ext>
                </a:extLst>
              </a:tr>
              <a:tr h="409535">
                <a:tc>
                  <a:txBody>
                    <a:bodyPr/>
                    <a:lstStyle/>
                    <a:p>
                      <a:endParaRPr lang="sv-SE" sz="1900" dirty="0">
                        <a:latin typeface="+mj-lt"/>
                      </a:endParaRPr>
                    </a:p>
                  </a:txBody>
                  <a:tcPr>
                    <a:lnL w="12700" cmpd="sng">
                      <a:noFill/>
                    </a:lnL>
                    <a:lnR w="12700" cmpd="sng">
                      <a:noFill/>
                    </a:lnR>
                    <a:lnT w="6350" cap="flat" cmpd="sng" algn="ctr">
                      <a:solidFill>
                        <a:srgbClr val="E05040"/>
                      </a:solidFill>
                      <a:prstDash val="solid"/>
                      <a:round/>
                      <a:headEnd type="none" w="med" len="med"/>
                      <a:tailEnd type="none" w="med" len="med"/>
                    </a:lnT>
                    <a:lnB w="6350" cap="flat" cmpd="sng" algn="ctr">
                      <a:solidFill>
                        <a:srgbClr val="E0504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sv-SE" sz="1900" dirty="0">
                        <a:latin typeface="+mj-lt"/>
                      </a:endParaRPr>
                    </a:p>
                  </a:txBody>
                  <a:tcPr>
                    <a:lnL w="12700" cmpd="sng">
                      <a:noFill/>
                    </a:lnL>
                    <a:lnR w="12700" cmpd="sng">
                      <a:noFill/>
                    </a:lnR>
                    <a:lnT w="6350" cap="flat" cmpd="sng" algn="ctr">
                      <a:solidFill>
                        <a:srgbClr val="E05040"/>
                      </a:solidFill>
                      <a:prstDash val="solid"/>
                      <a:round/>
                      <a:headEnd type="none" w="med" len="med"/>
                      <a:tailEnd type="none" w="med" len="med"/>
                    </a:lnT>
                    <a:lnB w="6350" cap="flat" cmpd="sng" algn="ctr">
                      <a:solidFill>
                        <a:srgbClr val="E0504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2349573"/>
                  </a:ext>
                </a:extLst>
              </a:tr>
            </a:tbl>
          </a:graphicData>
        </a:graphic>
      </p:graphicFrame>
      <p:sp>
        <p:nvSpPr>
          <p:cNvPr id="9" name="TextBox 8">
            <a:extLst>
              <a:ext uri="{FF2B5EF4-FFF2-40B4-BE49-F238E27FC236}">
                <a16:creationId xmlns:a16="http://schemas.microsoft.com/office/drawing/2014/main" id="{75A35030-7BE6-49CA-B4B4-D9C91DC9A418}"/>
              </a:ext>
            </a:extLst>
          </p:cNvPr>
          <p:cNvSpPr txBox="1"/>
          <p:nvPr/>
        </p:nvSpPr>
        <p:spPr>
          <a:xfrm>
            <a:off x="3777128" y="5104516"/>
            <a:ext cx="5949243" cy="1200329"/>
          </a:xfrm>
          <a:prstGeom prst="rect">
            <a:avLst/>
          </a:prstGeom>
          <a:noFill/>
        </p:spPr>
        <p:txBody>
          <a:bodyPr wrap="square">
            <a:spAutoFit/>
          </a:bodyPr>
          <a:lstStyle/>
          <a:p>
            <a:pPr algn="ctr"/>
            <a:r>
              <a:rPr lang="sv-SE" sz="2400" b="1" dirty="0">
                <a:latin typeface="Calibri" panose="020F0502020204030204" pitchFamily="34" charset="0"/>
                <a:ea typeface="Arial" charset="0"/>
                <a:cs typeface="Calibri" panose="020F0502020204030204" pitchFamily="34" charset="0"/>
              </a:rPr>
              <a:t>Köpt bostad för 4 000 000 kronor och äger hälften var – olika kontantinsatser </a:t>
            </a:r>
          </a:p>
          <a:p>
            <a:pPr algn="ctr"/>
            <a:r>
              <a:rPr lang="sv-SE" sz="2400" b="1" dirty="0">
                <a:latin typeface="Calibri" panose="020F0502020204030204" pitchFamily="34" charset="0"/>
                <a:ea typeface="Arial" charset="0"/>
                <a:cs typeface="Calibri" panose="020F0502020204030204" pitchFamily="34" charset="0"/>
              </a:rPr>
              <a:t>- Vad bör man tänka på?</a:t>
            </a:r>
            <a:endParaRPr lang="sv-SE" sz="2400" dirty="0"/>
          </a:p>
        </p:txBody>
      </p:sp>
    </p:spTree>
    <p:extLst>
      <p:ext uri="{BB962C8B-B14F-4D97-AF65-F5344CB8AC3E}">
        <p14:creationId xmlns:p14="http://schemas.microsoft.com/office/powerpoint/2010/main" val="38312241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latshållare för bild 8" descr="En bild som visar himmel, vatten, utomhus, solnedgång  Automatiskt genererad beskrivning">
            <a:extLst>
              <a:ext uri="{FF2B5EF4-FFF2-40B4-BE49-F238E27FC236}">
                <a16:creationId xmlns:a16="http://schemas.microsoft.com/office/drawing/2014/main" id="{75EB33A2-C72B-4ABC-AE36-773718AAB4AB}"/>
              </a:ext>
            </a:extLst>
          </p:cNvPr>
          <p:cNvPicPr>
            <a:picLocks noGrp="1" noChangeAspect="1"/>
          </p:cNvPicPr>
          <p:nvPr>
            <p:ph type="pic" sz="quarter" idx="10"/>
          </p:nvPr>
        </p:nvPicPr>
        <p:blipFill>
          <a:blip r:embed="rId3" cstate="email">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a:fillRect/>
          </a:stretch>
        </p:blipFill>
        <p:spPr/>
      </p:pic>
      <p:sp>
        <p:nvSpPr>
          <p:cNvPr id="2" name="Platshållare för text 1">
            <a:extLst>
              <a:ext uri="{FF2B5EF4-FFF2-40B4-BE49-F238E27FC236}">
                <a16:creationId xmlns:a16="http://schemas.microsoft.com/office/drawing/2014/main" id="{12F773FF-155B-75EB-C94C-62199EF62ED3}"/>
              </a:ext>
            </a:extLst>
          </p:cNvPr>
          <p:cNvSpPr>
            <a:spLocks noGrp="1"/>
          </p:cNvSpPr>
          <p:nvPr>
            <p:ph type="body" sz="quarter" idx="16"/>
          </p:nvPr>
        </p:nvSpPr>
        <p:spPr>
          <a:xfrm>
            <a:off x="-1" y="-5824"/>
            <a:ext cx="12192000" cy="6858000"/>
          </a:xfrm>
        </p:spPr>
        <p:txBody>
          <a:bodyPr/>
          <a:lstStyle/>
          <a:p>
            <a:endParaRPr lang="sv-SE" dirty="0"/>
          </a:p>
        </p:txBody>
      </p:sp>
      <p:sp>
        <p:nvSpPr>
          <p:cNvPr id="3" name="Rubrik 2">
            <a:extLst>
              <a:ext uri="{FF2B5EF4-FFF2-40B4-BE49-F238E27FC236}">
                <a16:creationId xmlns:a16="http://schemas.microsoft.com/office/drawing/2014/main" id="{1C884BD2-388C-BC03-1761-678AFAAA8E3D}"/>
              </a:ext>
            </a:extLst>
          </p:cNvPr>
          <p:cNvSpPr>
            <a:spLocks noGrp="1"/>
          </p:cNvSpPr>
          <p:nvPr>
            <p:ph type="title"/>
          </p:nvPr>
        </p:nvSpPr>
        <p:spPr>
          <a:xfrm>
            <a:off x="513231" y="2293043"/>
            <a:ext cx="11165535" cy="1325563"/>
          </a:xfrm>
        </p:spPr>
        <p:txBody>
          <a:bodyPr/>
          <a:lstStyle/>
          <a:p>
            <a:r>
              <a:rPr lang="sv-SE" sz="5400" dirty="0"/>
              <a:t>FRÅGOR?</a:t>
            </a:r>
          </a:p>
        </p:txBody>
      </p:sp>
      <p:sp>
        <p:nvSpPr>
          <p:cNvPr id="5" name="Platshållare för text 4">
            <a:extLst>
              <a:ext uri="{FF2B5EF4-FFF2-40B4-BE49-F238E27FC236}">
                <a16:creationId xmlns:a16="http://schemas.microsoft.com/office/drawing/2014/main" id="{8A6AD881-27D5-95B0-0F8A-629D692F7FD8}"/>
              </a:ext>
            </a:extLst>
          </p:cNvPr>
          <p:cNvSpPr>
            <a:spLocks noGrp="1"/>
          </p:cNvSpPr>
          <p:nvPr>
            <p:ph type="body" sz="quarter" idx="15"/>
          </p:nvPr>
        </p:nvSpPr>
        <p:spPr/>
        <p:txBody>
          <a:bodyPr/>
          <a:lstStyle/>
          <a:p>
            <a:endParaRPr lang="sv-SE"/>
          </a:p>
        </p:txBody>
      </p:sp>
    </p:spTree>
    <p:extLst>
      <p:ext uri="{BB962C8B-B14F-4D97-AF65-F5344CB8AC3E}">
        <p14:creationId xmlns:p14="http://schemas.microsoft.com/office/powerpoint/2010/main" val="39121963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B311C97-1B07-19FD-9EE6-C6C79033F548}"/>
              </a:ext>
            </a:extLst>
          </p:cNvPr>
          <p:cNvSpPr>
            <a:spLocks noGrp="1"/>
          </p:cNvSpPr>
          <p:nvPr>
            <p:ph type="title"/>
          </p:nvPr>
        </p:nvSpPr>
        <p:spPr/>
        <p:txBody>
          <a:bodyPr/>
          <a:lstStyle/>
          <a:p>
            <a:r>
              <a:rPr lang="sv-SE" b="1" dirty="0">
                <a:latin typeface="Calibri" panose="020F0502020204030204" pitchFamily="34" charset="0"/>
                <a:ea typeface="Arial" charset="0"/>
                <a:cs typeface="Calibri" panose="020F0502020204030204" pitchFamily="34" charset="0"/>
              </a:rPr>
              <a:t>LURIGT ATT SKILJA PÅ GIFTORÄTT OCH ARV</a:t>
            </a:r>
          </a:p>
        </p:txBody>
      </p:sp>
      <p:sp>
        <p:nvSpPr>
          <p:cNvPr id="6" name="Platshållare för innehåll 5">
            <a:extLst>
              <a:ext uri="{FF2B5EF4-FFF2-40B4-BE49-F238E27FC236}">
                <a16:creationId xmlns:a16="http://schemas.microsoft.com/office/drawing/2014/main" id="{1FC3D253-5568-99C5-81A9-6517621ABB33}"/>
              </a:ext>
            </a:extLst>
          </p:cNvPr>
          <p:cNvSpPr>
            <a:spLocks noGrp="1"/>
          </p:cNvSpPr>
          <p:nvPr>
            <p:ph idx="1"/>
          </p:nvPr>
        </p:nvSpPr>
        <p:spPr>
          <a:xfrm>
            <a:off x="592692" y="1812924"/>
            <a:ext cx="5118100" cy="3093493"/>
          </a:xfrm>
        </p:spPr>
        <p:txBody>
          <a:bodyPr>
            <a:normAutofit/>
          </a:bodyPr>
          <a:lstStyle/>
          <a:p>
            <a:pPr>
              <a:tabLst>
                <a:tab pos="214313" algn="l"/>
              </a:tabLst>
            </a:pPr>
            <a:r>
              <a:rPr lang="sv-SE" dirty="0">
                <a:ea typeface="Arial" charset="0"/>
                <a:cs typeface="Arial" charset="0"/>
              </a:rPr>
              <a:t>Makars egendomsförhållanden, det vill säga GIFTORÄTTEN, som regleras i Äktenskapsbalken.</a:t>
            </a:r>
          </a:p>
          <a:p>
            <a:pPr>
              <a:tabLst>
                <a:tab pos="214313" algn="l"/>
              </a:tabLst>
            </a:pPr>
            <a:r>
              <a:rPr lang="sv-SE" dirty="0">
                <a:ea typeface="Arial" charset="0"/>
                <a:cs typeface="Arial" charset="0"/>
              </a:rPr>
              <a:t>Makars ARV – som regleras i Ärvdabalken.</a:t>
            </a:r>
          </a:p>
          <a:p>
            <a:pPr>
              <a:tabLst>
                <a:tab pos="214313" algn="l"/>
              </a:tabLst>
            </a:pPr>
            <a:endParaRPr lang="sv-SE" dirty="0">
              <a:ea typeface="Arial" charset="0"/>
              <a:cs typeface="Arial" charset="0"/>
            </a:endParaRPr>
          </a:p>
          <a:p>
            <a:pPr marL="0" indent="0">
              <a:buNone/>
              <a:tabLst>
                <a:tab pos="214313" algn="l"/>
              </a:tabLst>
            </a:pPr>
            <a:r>
              <a:rPr lang="sv-SE" sz="2000" b="1" dirty="0">
                <a:solidFill>
                  <a:schemeClr val="tx1"/>
                </a:solidFill>
                <a:ea typeface="Arial" charset="0"/>
                <a:cs typeface="Arial" charset="0"/>
              </a:rPr>
              <a:t>När en make avlider så får man tänka i två steg: först ”lösa ut” giftorätten, sedan eventuellt arv.</a:t>
            </a:r>
          </a:p>
          <a:p>
            <a:pPr>
              <a:tabLst>
                <a:tab pos="214313" algn="l"/>
              </a:tabLst>
            </a:pPr>
            <a:endParaRPr lang="sv-SE" dirty="0">
              <a:ea typeface="Arial" charset="0"/>
              <a:cs typeface="Arial" charset="0"/>
            </a:endParaRPr>
          </a:p>
          <a:p>
            <a:pPr marL="0" indent="0">
              <a:buNone/>
            </a:pPr>
            <a:endParaRPr lang="sv-SE" dirty="0"/>
          </a:p>
        </p:txBody>
      </p:sp>
      <p:sp>
        <p:nvSpPr>
          <p:cNvPr id="10" name="Platshållare för text 3">
            <a:extLst>
              <a:ext uri="{FF2B5EF4-FFF2-40B4-BE49-F238E27FC236}">
                <a16:creationId xmlns:a16="http://schemas.microsoft.com/office/drawing/2014/main" id="{91D9AD06-8B58-4806-8D34-B76B75B31451}"/>
              </a:ext>
            </a:extLst>
          </p:cNvPr>
          <p:cNvSpPr>
            <a:spLocks noGrp="1"/>
          </p:cNvSpPr>
          <p:nvPr>
            <p:ph type="body" sz="quarter" idx="11"/>
          </p:nvPr>
        </p:nvSpPr>
        <p:spPr>
          <a:xfrm>
            <a:off x="809624" y="6379951"/>
            <a:ext cx="1752527" cy="257369"/>
          </a:xfrm>
        </p:spPr>
        <p:txBody>
          <a:bodyPr wrap="none">
            <a:spAutoFit/>
          </a:bodyPr>
          <a:lstStyle/>
          <a:p>
            <a:r>
              <a:rPr lang="sv-SE" dirty="0"/>
              <a:t>FÖRDJUPNING FAMILJEJURIDIK</a:t>
            </a:r>
          </a:p>
        </p:txBody>
      </p:sp>
      <p:pic>
        <p:nvPicPr>
          <p:cNvPr id="12" name="Platshållare för bild 11" descr="En bild som visar person, utomhus  Automatiskt genererad beskrivning">
            <a:extLst>
              <a:ext uri="{FF2B5EF4-FFF2-40B4-BE49-F238E27FC236}">
                <a16:creationId xmlns:a16="http://schemas.microsoft.com/office/drawing/2014/main" id="{91A21163-1B7D-4FB2-AEDE-FD446AB54A1D}"/>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9601939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2DF209F-1DD5-D822-025C-A9307A4228B7}"/>
              </a:ext>
            </a:extLst>
          </p:cNvPr>
          <p:cNvSpPr>
            <a:spLocks noGrp="1"/>
          </p:cNvSpPr>
          <p:nvPr>
            <p:ph type="title"/>
          </p:nvPr>
        </p:nvSpPr>
        <p:spPr/>
        <p:txBody>
          <a:bodyPr/>
          <a:lstStyle/>
          <a:p>
            <a:r>
              <a:rPr lang="sv-SE" b="1" dirty="0">
                <a:latin typeface="Calibri" panose="020F0502020204030204" pitchFamily="34" charset="0"/>
                <a:ea typeface="Arial" charset="0"/>
                <a:cs typeface="Calibri" panose="020F0502020204030204" pitchFamily="34" charset="0"/>
              </a:rPr>
              <a:t>LEGALA ARVSORDNINGEN</a:t>
            </a:r>
          </a:p>
        </p:txBody>
      </p:sp>
      <p:cxnSp>
        <p:nvCxnSpPr>
          <p:cNvPr id="15" name="Rak 33">
            <a:extLst>
              <a:ext uri="{FF2B5EF4-FFF2-40B4-BE49-F238E27FC236}">
                <a16:creationId xmlns:a16="http://schemas.microsoft.com/office/drawing/2014/main" id="{2683C049-BDF6-404F-BC60-2737079D6D7E}"/>
              </a:ext>
            </a:extLst>
          </p:cNvPr>
          <p:cNvCxnSpPr>
            <a:cxnSpLocks/>
          </p:cNvCxnSpPr>
          <p:nvPr/>
        </p:nvCxnSpPr>
        <p:spPr>
          <a:xfrm>
            <a:off x="745730" y="6445250"/>
            <a:ext cx="0" cy="167472"/>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nvGrpSpPr>
          <p:cNvPr id="185" name="Grupp 184">
            <a:extLst>
              <a:ext uri="{FF2B5EF4-FFF2-40B4-BE49-F238E27FC236}">
                <a16:creationId xmlns:a16="http://schemas.microsoft.com/office/drawing/2014/main" id="{0AE9968C-3C3C-4F98-B010-13F942D0C819}"/>
              </a:ext>
            </a:extLst>
          </p:cNvPr>
          <p:cNvGrpSpPr/>
          <p:nvPr/>
        </p:nvGrpSpPr>
        <p:grpSpPr>
          <a:xfrm>
            <a:off x="1183451" y="1343828"/>
            <a:ext cx="10098584" cy="5369378"/>
            <a:chOff x="288558" y="781053"/>
            <a:chExt cx="11184270" cy="6112048"/>
          </a:xfrm>
        </p:grpSpPr>
        <p:sp>
          <p:nvSpPr>
            <p:cNvPr id="108" name="Rectangle 140">
              <a:extLst>
                <a:ext uri="{FF2B5EF4-FFF2-40B4-BE49-F238E27FC236}">
                  <a16:creationId xmlns:a16="http://schemas.microsoft.com/office/drawing/2014/main" id="{2D7E4FF5-F3B6-42D9-849F-16AAD74631C8}"/>
                </a:ext>
              </a:extLst>
            </p:cNvPr>
            <p:cNvSpPr/>
            <p:nvPr/>
          </p:nvSpPr>
          <p:spPr>
            <a:xfrm>
              <a:off x="9926604" y="2235730"/>
              <a:ext cx="1326914" cy="1014681"/>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9" name="Rectangle 137">
              <a:extLst>
                <a:ext uri="{FF2B5EF4-FFF2-40B4-BE49-F238E27FC236}">
                  <a16:creationId xmlns:a16="http://schemas.microsoft.com/office/drawing/2014/main" id="{B23A8877-0420-4E9F-99B6-4B63313B45B7}"/>
                </a:ext>
              </a:extLst>
            </p:cNvPr>
            <p:cNvSpPr/>
            <p:nvPr/>
          </p:nvSpPr>
          <p:spPr>
            <a:xfrm>
              <a:off x="7656473" y="4443600"/>
              <a:ext cx="990711" cy="911981"/>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0" name="Rectangle 136">
              <a:extLst>
                <a:ext uri="{FF2B5EF4-FFF2-40B4-BE49-F238E27FC236}">
                  <a16:creationId xmlns:a16="http://schemas.microsoft.com/office/drawing/2014/main" id="{812E214B-06CE-41EC-A6FE-29CBEBA0D2AD}"/>
                </a:ext>
              </a:extLst>
            </p:cNvPr>
            <p:cNvSpPr/>
            <p:nvPr/>
          </p:nvSpPr>
          <p:spPr>
            <a:xfrm>
              <a:off x="7656473" y="3240326"/>
              <a:ext cx="1032814" cy="912129"/>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1" name="Rectangle 120">
              <a:extLst>
                <a:ext uri="{FF2B5EF4-FFF2-40B4-BE49-F238E27FC236}">
                  <a16:creationId xmlns:a16="http://schemas.microsoft.com/office/drawing/2014/main" id="{CC5D08B4-FC8C-4D13-A836-80DE1F6E0CED}"/>
                </a:ext>
              </a:extLst>
            </p:cNvPr>
            <p:cNvSpPr/>
            <p:nvPr/>
          </p:nvSpPr>
          <p:spPr>
            <a:xfrm>
              <a:off x="4869267" y="3794476"/>
              <a:ext cx="1431930" cy="417575"/>
            </a:xfrm>
            <a:prstGeom prst="rect">
              <a:avLst/>
            </a:prstGeom>
            <a:solidFill>
              <a:srgbClr val="E37D6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2" name="Rectangle 46">
              <a:extLst>
                <a:ext uri="{FF2B5EF4-FFF2-40B4-BE49-F238E27FC236}">
                  <a16:creationId xmlns:a16="http://schemas.microsoft.com/office/drawing/2014/main" id="{AFDF9578-42DD-4D19-884C-EE5D0C3F70E9}"/>
                </a:ext>
              </a:extLst>
            </p:cNvPr>
            <p:cNvSpPr/>
            <p:nvPr/>
          </p:nvSpPr>
          <p:spPr>
            <a:xfrm>
              <a:off x="3920150" y="5605222"/>
              <a:ext cx="1074840" cy="873092"/>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3" name="Rectangle 45">
              <a:extLst>
                <a:ext uri="{FF2B5EF4-FFF2-40B4-BE49-F238E27FC236}">
                  <a16:creationId xmlns:a16="http://schemas.microsoft.com/office/drawing/2014/main" id="{82654BFA-678D-42F9-81B3-30240E13D516}"/>
                </a:ext>
              </a:extLst>
            </p:cNvPr>
            <p:cNvSpPr/>
            <p:nvPr/>
          </p:nvSpPr>
          <p:spPr>
            <a:xfrm>
              <a:off x="5810140" y="5621661"/>
              <a:ext cx="1027265" cy="873091"/>
            </a:xfrm>
            <a:prstGeom prst="rect">
              <a:avLst/>
            </a:prstGeom>
            <a:solidFill>
              <a:srgbClr val="E37D6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4" name="Rectangle 44">
              <a:extLst>
                <a:ext uri="{FF2B5EF4-FFF2-40B4-BE49-F238E27FC236}">
                  <a16:creationId xmlns:a16="http://schemas.microsoft.com/office/drawing/2014/main" id="{EE17CB97-FD1E-4018-991C-6354DBDF9CE9}"/>
                </a:ext>
              </a:extLst>
            </p:cNvPr>
            <p:cNvSpPr/>
            <p:nvPr/>
          </p:nvSpPr>
          <p:spPr>
            <a:xfrm>
              <a:off x="4418087" y="4407620"/>
              <a:ext cx="822326" cy="822326"/>
            </a:xfrm>
            <a:prstGeom prst="rect">
              <a:avLst/>
            </a:prstGeom>
            <a:solidFill>
              <a:srgbClr val="E37D6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5" name="Rectangle 43">
              <a:extLst>
                <a:ext uri="{FF2B5EF4-FFF2-40B4-BE49-F238E27FC236}">
                  <a16:creationId xmlns:a16="http://schemas.microsoft.com/office/drawing/2014/main" id="{8494B68C-2596-439E-BEAD-E57A691E7885}"/>
                </a:ext>
              </a:extLst>
            </p:cNvPr>
            <p:cNvSpPr/>
            <p:nvPr/>
          </p:nvSpPr>
          <p:spPr>
            <a:xfrm>
              <a:off x="5810141" y="4407620"/>
              <a:ext cx="730842" cy="822326"/>
            </a:xfrm>
            <a:prstGeom prst="rect">
              <a:avLst/>
            </a:prstGeom>
            <a:solidFill>
              <a:srgbClr val="E37D6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6" name="Rectangle 26">
              <a:extLst>
                <a:ext uri="{FF2B5EF4-FFF2-40B4-BE49-F238E27FC236}">
                  <a16:creationId xmlns:a16="http://schemas.microsoft.com/office/drawing/2014/main" id="{33EDA74C-7A5B-487A-9FA0-98AA5BE1ACCE}"/>
                </a:ext>
              </a:extLst>
            </p:cNvPr>
            <p:cNvSpPr/>
            <p:nvPr/>
          </p:nvSpPr>
          <p:spPr>
            <a:xfrm>
              <a:off x="5021434" y="2323820"/>
              <a:ext cx="1150361" cy="1127758"/>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4" name="TextBox 47">
              <a:extLst>
                <a:ext uri="{FF2B5EF4-FFF2-40B4-BE49-F238E27FC236}">
                  <a16:creationId xmlns:a16="http://schemas.microsoft.com/office/drawing/2014/main" id="{9D95DD78-55C7-493A-BDCA-8C2AB2F5694B}"/>
                </a:ext>
              </a:extLst>
            </p:cNvPr>
            <p:cNvSpPr txBox="1"/>
            <p:nvPr/>
          </p:nvSpPr>
          <p:spPr>
            <a:xfrm>
              <a:off x="6220330" y="2365640"/>
              <a:ext cx="1321387" cy="369332"/>
            </a:xfrm>
            <a:prstGeom prst="rect">
              <a:avLst/>
            </a:prstGeom>
            <a:noFill/>
          </p:spPr>
          <p:txBody>
            <a:bodyPr wrap="none" rtlCol="0">
              <a:spAutoFit/>
            </a:bodyPr>
            <a:lstStyle/>
            <a:p>
              <a:r>
                <a:rPr lang="sv-SE" dirty="0"/>
                <a:t>Far och Mor</a:t>
              </a:r>
            </a:p>
          </p:txBody>
        </p:sp>
        <p:sp>
          <p:nvSpPr>
            <p:cNvPr id="135" name="TextBox 48">
              <a:extLst>
                <a:ext uri="{FF2B5EF4-FFF2-40B4-BE49-F238E27FC236}">
                  <a16:creationId xmlns:a16="http://schemas.microsoft.com/office/drawing/2014/main" id="{1BBA0C94-2CBA-4C0B-A9E5-614C74AAF09A}"/>
                </a:ext>
              </a:extLst>
            </p:cNvPr>
            <p:cNvSpPr txBox="1"/>
            <p:nvPr/>
          </p:nvSpPr>
          <p:spPr>
            <a:xfrm>
              <a:off x="6540983" y="4628310"/>
              <a:ext cx="622286" cy="369332"/>
            </a:xfrm>
            <a:prstGeom prst="rect">
              <a:avLst/>
            </a:prstGeom>
            <a:noFill/>
          </p:spPr>
          <p:txBody>
            <a:bodyPr wrap="none" rtlCol="0">
              <a:spAutoFit/>
            </a:bodyPr>
            <a:lstStyle/>
            <a:p>
              <a:r>
                <a:rPr lang="sv-SE" dirty="0"/>
                <a:t>Barn</a:t>
              </a:r>
            </a:p>
          </p:txBody>
        </p:sp>
        <p:sp>
          <p:nvSpPr>
            <p:cNvPr id="136" name="TextBox 50">
              <a:extLst>
                <a:ext uri="{FF2B5EF4-FFF2-40B4-BE49-F238E27FC236}">
                  <a16:creationId xmlns:a16="http://schemas.microsoft.com/office/drawing/2014/main" id="{0A4224DF-9B2F-4E3E-8B20-81BF48CCC77F}"/>
                </a:ext>
              </a:extLst>
            </p:cNvPr>
            <p:cNvSpPr txBox="1"/>
            <p:nvPr/>
          </p:nvSpPr>
          <p:spPr>
            <a:xfrm>
              <a:off x="3716831" y="4608959"/>
              <a:ext cx="898595" cy="369332"/>
            </a:xfrm>
            <a:prstGeom prst="rect">
              <a:avLst/>
            </a:prstGeom>
            <a:noFill/>
          </p:spPr>
          <p:txBody>
            <a:bodyPr wrap="square">
              <a:spAutoFit/>
            </a:bodyPr>
            <a:lstStyle/>
            <a:p>
              <a:r>
                <a:rPr lang="sv-SE" dirty="0"/>
                <a:t>Barn</a:t>
              </a:r>
            </a:p>
          </p:txBody>
        </p:sp>
        <p:sp>
          <p:nvSpPr>
            <p:cNvPr id="137" name="TextBox 51">
              <a:extLst>
                <a:ext uri="{FF2B5EF4-FFF2-40B4-BE49-F238E27FC236}">
                  <a16:creationId xmlns:a16="http://schemas.microsoft.com/office/drawing/2014/main" id="{C0EC7A1F-2E3B-4A2F-AC11-F200A2FBC4B8}"/>
                </a:ext>
              </a:extLst>
            </p:cNvPr>
            <p:cNvSpPr txBox="1"/>
            <p:nvPr/>
          </p:nvSpPr>
          <p:spPr>
            <a:xfrm>
              <a:off x="6817727" y="6145455"/>
              <a:ext cx="1128835" cy="369332"/>
            </a:xfrm>
            <a:prstGeom prst="rect">
              <a:avLst/>
            </a:prstGeom>
            <a:noFill/>
          </p:spPr>
          <p:txBody>
            <a:bodyPr wrap="none" rtlCol="0">
              <a:spAutoFit/>
            </a:bodyPr>
            <a:lstStyle/>
            <a:p>
              <a:r>
                <a:rPr lang="sv-SE" dirty="0"/>
                <a:t>Barnbarn </a:t>
              </a:r>
            </a:p>
          </p:txBody>
        </p:sp>
        <p:sp>
          <p:nvSpPr>
            <p:cNvPr id="138" name="TextBox 53">
              <a:extLst>
                <a:ext uri="{FF2B5EF4-FFF2-40B4-BE49-F238E27FC236}">
                  <a16:creationId xmlns:a16="http://schemas.microsoft.com/office/drawing/2014/main" id="{493B0FEF-AD6D-46F9-8EA0-660016F62C05}"/>
                </a:ext>
              </a:extLst>
            </p:cNvPr>
            <p:cNvSpPr txBox="1"/>
            <p:nvPr/>
          </p:nvSpPr>
          <p:spPr>
            <a:xfrm>
              <a:off x="2760964" y="6101918"/>
              <a:ext cx="1288105" cy="369332"/>
            </a:xfrm>
            <a:prstGeom prst="rect">
              <a:avLst/>
            </a:prstGeom>
            <a:noFill/>
          </p:spPr>
          <p:txBody>
            <a:bodyPr wrap="square">
              <a:spAutoFit/>
            </a:bodyPr>
            <a:lstStyle/>
            <a:p>
              <a:r>
                <a:rPr lang="sv-SE" dirty="0"/>
                <a:t>Barnbarn </a:t>
              </a:r>
            </a:p>
          </p:txBody>
        </p:sp>
        <p:cxnSp>
          <p:nvCxnSpPr>
            <p:cNvPr id="139" name="Straight Arrow Connector 55">
              <a:extLst>
                <a:ext uri="{FF2B5EF4-FFF2-40B4-BE49-F238E27FC236}">
                  <a16:creationId xmlns:a16="http://schemas.microsoft.com/office/drawing/2014/main" id="{631FA8BB-FFDD-4EF8-8D77-21C4221615BC}"/>
                </a:ext>
              </a:extLst>
            </p:cNvPr>
            <p:cNvCxnSpPr>
              <a:stCxn id="112" idx="2"/>
            </p:cNvCxnSpPr>
            <p:nvPr/>
          </p:nvCxnSpPr>
          <p:spPr>
            <a:xfrm>
              <a:off x="4457570" y="6478314"/>
              <a:ext cx="0" cy="137583"/>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40" name="Straight Arrow Connector 59">
              <a:extLst>
                <a:ext uri="{FF2B5EF4-FFF2-40B4-BE49-F238E27FC236}">
                  <a16:creationId xmlns:a16="http://schemas.microsoft.com/office/drawing/2014/main" id="{4AA7923D-48F5-483B-821E-14873D866081}"/>
                </a:ext>
              </a:extLst>
            </p:cNvPr>
            <p:cNvCxnSpPr>
              <a:stCxn id="113" idx="2"/>
            </p:cNvCxnSpPr>
            <p:nvPr/>
          </p:nvCxnSpPr>
          <p:spPr>
            <a:xfrm flipH="1">
              <a:off x="6301197" y="6494752"/>
              <a:ext cx="22576" cy="121145"/>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41" name="Straight Connector 62">
              <a:extLst>
                <a:ext uri="{FF2B5EF4-FFF2-40B4-BE49-F238E27FC236}">
                  <a16:creationId xmlns:a16="http://schemas.microsoft.com/office/drawing/2014/main" id="{3B0B8BDE-DE88-4553-8B40-37953370135D}"/>
                </a:ext>
              </a:extLst>
            </p:cNvPr>
            <p:cNvCxnSpPr>
              <a:cxnSpLocks/>
            </p:cNvCxnSpPr>
            <p:nvPr/>
          </p:nvCxnSpPr>
          <p:spPr>
            <a:xfrm flipH="1">
              <a:off x="5096215" y="3463824"/>
              <a:ext cx="1" cy="322102"/>
            </a:xfrm>
            <a:prstGeom prst="line">
              <a:avLst/>
            </a:prstGeom>
          </p:spPr>
          <p:style>
            <a:lnRef idx="1">
              <a:schemeClr val="accent1"/>
            </a:lnRef>
            <a:fillRef idx="0">
              <a:schemeClr val="accent1"/>
            </a:fillRef>
            <a:effectRef idx="0">
              <a:schemeClr val="accent1"/>
            </a:effectRef>
            <a:fontRef idx="minor">
              <a:schemeClr val="tx1"/>
            </a:fontRef>
          </p:style>
        </p:cxnSp>
        <p:cxnSp>
          <p:nvCxnSpPr>
            <p:cNvPr id="142" name="Straight Connector 64">
              <a:extLst>
                <a:ext uri="{FF2B5EF4-FFF2-40B4-BE49-F238E27FC236}">
                  <a16:creationId xmlns:a16="http://schemas.microsoft.com/office/drawing/2014/main" id="{6BB543DE-6C3F-4B60-9D6D-C267D509490E}"/>
                </a:ext>
              </a:extLst>
            </p:cNvPr>
            <p:cNvCxnSpPr/>
            <p:nvPr/>
          </p:nvCxnSpPr>
          <p:spPr>
            <a:xfrm flipH="1">
              <a:off x="5021434" y="4201297"/>
              <a:ext cx="473204" cy="206323"/>
            </a:xfrm>
            <a:prstGeom prst="line">
              <a:avLst/>
            </a:prstGeom>
          </p:spPr>
          <p:style>
            <a:lnRef idx="1">
              <a:schemeClr val="accent2"/>
            </a:lnRef>
            <a:fillRef idx="0">
              <a:schemeClr val="accent2"/>
            </a:fillRef>
            <a:effectRef idx="0">
              <a:schemeClr val="accent2"/>
            </a:effectRef>
            <a:fontRef idx="minor">
              <a:schemeClr val="tx1"/>
            </a:fontRef>
          </p:style>
        </p:cxnSp>
        <p:cxnSp>
          <p:nvCxnSpPr>
            <p:cNvPr id="143" name="Straight Connector 66">
              <a:extLst>
                <a:ext uri="{FF2B5EF4-FFF2-40B4-BE49-F238E27FC236}">
                  <a16:creationId xmlns:a16="http://schemas.microsoft.com/office/drawing/2014/main" id="{13933866-7FEB-4EBF-A4AF-BB462E3FC03E}"/>
                </a:ext>
              </a:extLst>
            </p:cNvPr>
            <p:cNvCxnSpPr/>
            <p:nvPr/>
          </p:nvCxnSpPr>
          <p:spPr>
            <a:xfrm>
              <a:off x="5666745" y="4196772"/>
              <a:ext cx="314797" cy="210848"/>
            </a:xfrm>
            <a:prstGeom prst="line">
              <a:avLst/>
            </a:prstGeom>
          </p:spPr>
          <p:style>
            <a:lnRef idx="1">
              <a:schemeClr val="accent2"/>
            </a:lnRef>
            <a:fillRef idx="0">
              <a:schemeClr val="accent2"/>
            </a:fillRef>
            <a:effectRef idx="0">
              <a:schemeClr val="accent2"/>
            </a:effectRef>
            <a:fontRef idx="minor">
              <a:schemeClr val="tx1"/>
            </a:fontRef>
          </p:style>
        </p:cxnSp>
        <p:cxnSp>
          <p:nvCxnSpPr>
            <p:cNvPr id="144" name="Straight Connector 68">
              <a:extLst>
                <a:ext uri="{FF2B5EF4-FFF2-40B4-BE49-F238E27FC236}">
                  <a16:creationId xmlns:a16="http://schemas.microsoft.com/office/drawing/2014/main" id="{DBAA1324-AA3C-44F9-BB7A-8E157E3E67BE}"/>
                </a:ext>
              </a:extLst>
            </p:cNvPr>
            <p:cNvCxnSpPr>
              <a:cxnSpLocks/>
            </p:cNvCxnSpPr>
            <p:nvPr/>
          </p:nvCxnSpPr>
          <p:spPr>
            <a:xfrm>
              <a:off x="6309829" y="4054520"/>
              <a:ext cx="1320993" cy="11309"/>
            </a:xfrm>
            <a:prstGeom prst="line">
              <a:avLst/>
            </a:prstGeom>
          </p:spPr>
          <p:style>
            <a:lnRef idx="3">
              <a:schemeClr val="accent6"/>
            </a:lnRef>
            <a:fillRef idx="0">
              <a:schemeClr val="accent6"/>
            </a:fillRef>
            <a:effectRef idx="2">
              <a:schemeClr val="accent6"/>
            </a:effectRef>
            <a:fontRef idx="minor">
              <a:schemeClr val="tx1"/>
            </a:fontRef>
          </p:style>
        </p:cxnSp>
        <p:sp>
          <p:nvSpPr>
            <p:cNvPr id="145" name="TextBox 70">
              <a:extLst>
                <a:ext uri="{FF2B5EF4-FFF2-40B4-BE49-F238E27FC236}">
                  <a16:creationId xmlns:a16="http://schemas.microsoft.com/office/drawing/2014/main" id="{2E20DD18-E225-4385-A7C5-523E8835E1A0}"/>
                </a:ext>
              </a:extLst>
            </p:cNvPr>
            <p:cNvSpPr txBox="1"/>
            <p:nvPr/>
          </p:nvSpPr>
          <p:spPr>
            <a:xfrm>
              <a:off x="4151870" y="6554547"/>
              <a:ext cx="531107" cy="338554"/>
            </a:xfrm>
            <a:prstGeom prst="rect">
              <a:avLst/>
            </a:prstGeom>
            <a:noFill/>
          </p:spPr>
          <p:txBody>
            <a:bodyPr wrap="none" rtlCol="0">
              <a:spAutoFit/>
            </a:bodyPr>
            <a:lstStyle/>
            <a:p>
              <a:r>
                <a:rPr lang="sv-SE" sz="1600" dirty="0"/>
                <a:t>OSV</a:t>
              </a:r>
            </a:p>
          </p:txBody>
        </p:sp>
        <p:sp>
          <p:nvSpPr>
            <p:cNvPr id="146" name="TextBox 71">
              <a:extLst>
                <a:ext uri="{FF2B5EF4-FFF2-40B4-BE49-F238E27FC236}">
                  <a16:creationId xmlns:a16="http://schemas.microsoft.com/office/drawing/2014/main" id="{A0237C6F-6B3F-41B8-A235-EE199742EF10}"/>
                </a:ext>
              </a:extLst>
            </p:cNvPr>
            <p:cNvSpPr txBox="1"/>
            <p:nvPr/>
          </p:nvSpPr>
          <p:spPr>
            <a:xfrm>
              <a:off x="6089485" y="6519972"/>
              <a:ext cx="531107" cy="338554"/>
            </a:xfrm>
            <a:prstGeom prst="rect">
              <a:avLst/>
            </a:prstGeom>
            <a:noFill/>
          </p:spPr>
          <p:txBody>
            <a:bodyPr wrap="none" rtlCol="0">
              <a:spAutoFit/>
            </a:bodyPr>
            <a:lstStyle/>
            <a:p>
              <a:r>
                <a:rPr lang="sv-SE" sz="1600" dirty="0"/>
                <a:t>OSV</a:t>
              </a:r>
            </a:p>
          </p:txBody>
        </p:sp>
        <p:sp>
          <p:nvSpPr>
            <p:cNvPr id="147" name="TextBox 75">
              <a:extLst>
                <a:ext uri="{FF2B5EF4-FFF2-40B4-BE49-F238E27FC236}">
                  <a16:creationId xmlns:a16="http://schemas.microsoft.com/office/drawing/2014/main" id="{9874A857-ABC2-4083-AC64-37111B0BDB77}"/>
                </a:ext>
              </a:extLst>
            </p:cNvPr>
            <p:cNvSpPr txBox="1"/>
            <p:nvPr/>
          </p:nvSpPr>
          <p:spPr>
            <a:xfrm>
              <a:off x="8726851" y="3803943"/>
              <a:ext cx="819583" cy="369332"/>
            </a:xfrm>
            <a:prstGeom prst="rect">
              <a:avLst/>
            </a:prstGeom>
            <a:noFill/>
          </p:spPr>
          <p:txBody>
            <a:bodyPr wrap="none" rtlCol="0">
              <a:spAutoFit/>
            </a:bodyPr>
            <a:lstStyle/>
            <a:p>
              <a:r>
                <a:rPr lang="sv-SE" dirty="0"/>
                <a:t>Syskon</a:t>
              </a:r>
            </a:p>
          </p:txBody>
        </p:sp>
        <p:sp>
          <p:nvSpPr>
            <p:cNvPr id="148" name="TextBox 76">
              <a:extLst>
                <a:ext uri="{FF2B5EF4-FFF2-40B4-BE49-F238E27FC236}">
                  <a16:creationId xmlns:a16="http://schemas.microsoft.com/office/drawing/2014/main" id="{8F730631-946B-49AC-AF7A-EF4C93E5856E}"/>
                </a:ext>
              </a:extLst>
            </p:cNvPr>
            <p:cNvSpPr txBox="1"/>
            <p:nvPr/>
          </p:nvSpPr>
          <p:spPr>
            <a:xfrm>
              <a:off x="1059398" y="3870133"/>
              <a:ext cx="1213153" cy="369332"/>
            </a:xfrm>
            <a:prstGeom prst="rect">
              <a:avLst/>
            </a:prstGeom>
            <a:noFill/>
          </p:spPr>
          <p:txBody>
            <a:bodyPr wrap="none" rtlCol="0">
              <a:spAutoFit/>
            </a:bodyPr>
            <a:lstStyle/>
            <a:p>
              <a:r>
                <a:rPr lang="sv-SE" dirty="0"/>
                <a:t>Halvsyskon</a:t>
              </a:r>
            </a:p>
          </p:txBody>
        </p:sp>
        <p:sp>
          <p:nvSpPr>
            <p:cNvPr id="149" name="TextBox 77">
              <a:extLst>
                <a:ext uri="{FF2B5EF4-FFF2-40B4-BE49-F238E27FC236}">
                  <a16:creationId xmlns:a16="http://schemas.microsoft.com/office/drawing/2014/main" id="{DBCECB81-DA87-4D8C-88EF-60EE1D366664}"/>
                </a:ext>
              </a:extLst>
            </p:cNvPr>
            <p:cNvSpPr txBox="1"/>
            <p:nvPr/>
          </p:nvSpPr>
          <p:spPr>
            <a:xfrm>
              <a:off x="8723351" y="4906535"/>
              <a:ext cx="1359796" cy="369332"/>
            </a:xfrm>
            <a:prstGeom prst="rect">
              <a:avLst/>
            </a:prstGeom>
            <a:noFill/>
          </p:spPr>
          <p:txBody>
            <a:bodyPr wrap="none" rtlCol="0">
              <a:spAutoFit/>
            </a:bodyPr>
            <a:lstStyle/>
            <a:p>
              <a:r>
                <a:rPr lang="sv-SE" dirty="0"/>
                <a:t>Syskon barn </a:t>
              </a:r>
            </a:p>
          </p:txBody>
        </p:sp>
        <p:cxnSp>
          <p:nvCxnSpPr>
            <p:cNvPr id="150" name="Straight Arrow Connector 79">
              <a:extLst>
                <a:ext uri="{FF2B5EF4-FFF2-40B4-BE49-F238E27FC236}">
                  <a16:creationId xmlns:a16="http://schemas.microsoft.com/office/drawing/2014/main" id="{3D833FDB-543D-411D-90BF-75496CC69989}"/>
                </a:ext>
              </a:extLst>
            </p:cNvPr>
            <p:cNvCxnSpPr/>
            <p:nvPr/>
          </p:nvCxnSpPr>
          <p:spPr>
            <a:xfrm>
              <a:off x="8057562" y="5336297"/>
              <a:ext cx="0" cy="285364"/>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sp>
          <p:nvSpPr>
            <p:cNvPr id="151" name="TextBox 80">
              <a:extLst>
                <a:ext uri="{FF2B5EF4-FFF2-40B4-BE49-F238E27FC236}">
                  <a16:creationId xmlns:a16="http://schemas.microsoft.com/office/drawing/2014/main" id="{4B25E3CB-D7B1-4308-BF93-6825B08FF858}"/>
                </a:ext>
              </a:extLst>
            </p:cNvPr>
            <p:cNvSpPr txBox="1"/>
            <p:nvPr/>
          </p:nvSpPr>
          <p:spPr>
            <a:xfrm>
              <a:off x="7823391" y="5520963"/>
              <a:ext cx="496996" cy="369332"/>
            </a:xfrm>
            <a:prstGeom prst="rect">
              <a:avLst/>
            </a:prstGeom>
            <a:noFill/>
          </p:spPr>
          <p:txBody>
            <a:bodyPr wrap="none" rtlCol="0">
              <a:spAutoFit/>
            </a:bodyPr>
            <a:lstStyle/>
            <a:p>
              <a:r>
                <a:rPr lang="sv-SE" dirty="0"/>
                <a:t>osv</a:t>
              </a:r>
            </a:p>
          </p:txBody>
        </p:sp>
        <p:sp>
          <p:nvSpPr>
            <p:cNvPr id="152" name="TextBox 81">
              <a:extLst>
                <a:ext uri="{FF2B5EF4-FFF2-40B4-BE49-F238E27FC236}">
                  <a16:creationId xmlns:a16="http://schemas.microsoft.com/office/drawing/2014/main" id="{F21CA8AD-5232-43AE-A53F-C791B8792BEE}"/>
                </a:ext>
              </a:extLst>
            </p:cNvPr>
            <p:cNvSpPr txBox="1"/>
            <p:nvPr/>
          </p:nvSpPr>
          <p:spPr>
            <a:xfrm>
              <a:off x="5194218" y="3411180"/>
              <a:ext cx="1316322" cy="369332"/>
            </a:xfrm>
            <a:prstGeom prst="rect">
              <a:avLst/>
            </a:prstGeom>
            <a:noFill/>
          </p:spPr>
          <p:txBody>
            <a:bodyPr wrap="none" rtlCol="0">
              <a:spAutoFit/>
            </a:bodyPr>
            <a:lstStyle/>
            <a:p>
              <a:r>
                <a:rPr lang="sv-SE" b="1" dirty="0"/>
                <a:t>Den avlidne</a:t>
              </a:r>
            </a:p>
          </p:txBody>
        </p:sp>
        <p:sp>
          <p:nvSpPr>
            <p:cNvPr id="157" name="TextBox 86">
              <a:extLst>
                <a:ext uri="{FF2B5EF4-FFF2-40B4-BE49-F238E27FC236}">
                  <a16:creationId xmlns:a16="http://schemas.microsoft.com/office/drawing/2014/main" id="{552AC7D7-4CB6-475B-9980-E3234B698667}"/>
                </a:ext>
              </a:extLst>
            </p:cNvPr>
            <p:cNvSpPr txBox="1"/>
            <p:nvPr/>
          </p:nvSpPr>
          <p:spPr>
            <a:xfrm>
              <a:off x="288558" y="5125301"/>
              <a:ext cx="1824695" cy="420416"/>
            </a:xfrm>
            <a:prstGeom prst="rect">
              <a:avLst/>
            </a:prstGeom>
            <a:noFill/>
          </p:spPr>
          <p:txBody>
            <a:bodyPr wrap="none" rtlCol="0">
              <a:spAutoFit/>
            </a:bodyPr>
            <a:lstStyle/>
            <a:p>
              <a:r>
                <a:rPr lang="sv-SE" dirty="0"/>
                <a:t>Halvsyskonbarn</a:t>
              </a:r>
            </a:p>
          </p:txBody>
        </p:sp>
        <p:cxnSp>
          <p:nvCxnSpPr>
            <p:cNvPr id="158" name="Straight Arrow Connector 88">
              <a:extLst>
                <a:ext uri="{FF2B5EF4-FFF2-40B4-BE49-F238E27FC236}">
                  <a16:creationId xmlns:a16="http://schemas.microsoft.com/office/drawing/2014/main" id="{75103AA7-CD9C-4535-ABA0-97FB17C70AA3}"/>
                </a:ext>
              </a:extLst>
            </p:cNvPr>
            <p:cNvCxnSpPr/>
            <p:nvPr/>
          </p:nvCxnSpPr>
          <p:spPr>
            <a:xfrm>
              <a:off x="2592423" y="5465379"/>
              <a:ext cx="0" cy="291806"/>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sp>
          <p:nvSpPr>
            <p:cNvPr id="159" name="TextBox 89">
              <a:extLst>
                <a:ext uri="{FF2B5EF4-FFF2-40B4-BE49-F238E27FC236}">
                  <a16:creationId xmlns:a16="http://schemas.microsoft.com/office/drawing/2014/main" id="{0E27C1FE-F4C6-43A6-8CA9-1B1EBE8FB662}"/>
                </a:ext>
              </a:extLst>
            </p:cNvPr>
            <p:cNvSpPr txBox="1"/>
            <p:nvPr/>
          </p:nvSpPr>
          <p:spPr>
            <a:xfrm>
              <a:off x="2354659" y="5638441"/>
              <a:ext cx="496996" cy="369332"/>
            </a:xfrm>
            <a:prstGeom prst="rect">
              <a:avLst/>
            </a:prstGeom>
            <a:noFill/>
          </p:spPr>
          <p:txBody>
            <a:bodyPr wrap="none" rtlCol="0">
              <a:spAutoFit/>
            </a:bodyPr>
            <a:lstStyle/>
            <a:p>
              <a:r>
                <a:rPr lang="sv-SE" dirty="0"/>
                <a:t>osv</a:t>
              </a:r>
            </a:p>
          </p:txBody>
        </p:sp>
        <p:sp>
          <p:nvSpPr>
            <p:cNvPr id="160" name="TextBox 90">
              <a:extLst>
                <a:ext uri="{FF2B5EF4-FFF2-40B4-BE49-F238E27FC236}">
                  <a16:creationId xmlns:a16="http://schemas.microsoft.com/office/drawing/2014/main" id="{3D564A0D-28AC-477B-96E6-5261F68D1897}"/>
                </a:ext>
              </a:extLst>
            </p:cNvPr>
            <p:cNvSpPr txBox="1"/>
            <p:nvPr/>
          </p:nvSpPr>
          <p:spPr>
            <a:xfrm>
              <a:off x="9759667" y="3319494"/>
              <a:ext cx="1713161" cy="369332"/>
            </a:xfrm>
            <a:prstGeom prst="rect">
              <a:avLst/>
            </a:prstGeom>
            <a:noFill/>
          </p:spPr>
          <p:txBody>
            <a:bodyPr wrap="none" rtlCol="0">
              <a:spAutoFit/>
            </a:bodyPr>
            <a:lstStyle/>
            <a:p>
              <a:r>
                <a:rPr lang="sv-SE" dirty="0"/>
                <a:t>Morbror Moster</a:t>
              </a:r>
            </a:p>
          </p:txBody>
        </p:sp>
        <p:sp>
          <p:nvSpPr>
            <p:cNvPr id="161" name="TextBox 91">
              <a:extLst>
                <a:ext uri="{FF2B5EF4-FFF2-40B4-BE49-F238E27FC236}">
                  <a16:creationId xmlns:a16="http://schemas.microsoft.com/office/drawing/2014/main" id="{93634716-B300-428B-92C0-3235A7322537}"/>
                </a:ext>
              </a:extLst>
            </p:cNvPr>
            <p:cNvSpPr txBox="1"/>
            <p:nvPr/>
          </p:nvSpPr>
          <p:spPr>
            <a:xfrm>
              <a:off x="510388" y="3216209"/>
              <a:ext cx="1495538" cy="369332"/>
            </a:xfrm>
            <a:prstGeom prst="rect">
              <a:avLst/>
            </a:prstGeom>
            <a:noFill/>
          </p:spPr>
          <p:txBody>
            <a:bodyPr wrap="none" rtlCol="0">
              <a:spAutoFit/>
            </a:bodyPr>
            <a:lstStyle/>
            <a:p>
              <a:r>
                <a:rPr lang="sv-SE" dirty="0"/>
                <a:t>Farbror Faster</a:t>
              </a:r>
            </a:p>
          </p:txBody>
        </p:sp>
        <p:cxnSp>
          <p:nvCxnSpPr>
            <p:cNvPr id="166" name="Connector: Elbow 99">
              <a:extLst>
                <a:ext uri="{FF2B5EF4-FFF2-40B4-BE49-F238E27FC236}">
                  <a16:creationId xmlns:a16="http://schemas.microsoft.com/office/drawing/2014/main" id="{5663D741-8C7B-462E-A137-B683EB222F79}"/>
                </a:ext>
              </a:extLst>
            </p:cNvPr>
            <p:cNvCxnSpPr>
              <a:cxnSpLocks/>
            </p:cNvCxnSpPr>
            <p:nvPr/>
          </p:nvCxnSpPr>
          <p:spPr>
            <a:xfrm rot="10800000" flipV="1">
              <a:off x="3275528" y="2855624"/>
              <a:ext cx="1628720" cy="780045"/>
            </a:xfrm>
            <a:prstGeom prst="bentConnector3">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167" name="Straight Connector 101">
              <a:extLst>
                <a:ext uri="{FF2B5EF4-FFF2-40B4-BE49-F238E27FC236}">
                  <a16:creationId xmlns:a16="http://schemas.microsoft.com/office/drawing/2014/main" id="{D8E49686-6183-427B-B6CF-8D5009995F27}"/>
                </a:ext>
              </a:extLst>
            </p:cNvPr>
            <p:cNvCxnSpPr>
              <a:cxnSpLocks/>
            </p:cNvCxnSpPr>
            <p:nvPr/>
          </p:nvCxnSpPr>
          <p:spPr>
            <a:xfrm>
              <a:off x="6194665" y="5241870"/>
              <a:ext cx="16802" cy="335160"/>
            </a:xfrm>
            <a:prstGeom prst="line">
              <a:avLst/>
            </a:prstGeom>
          </p:spPr>
          <p:style>
            <a:lnRef idx="1">
              <a:schemeClr val="accent2"/>
            </a:lnRef>
            <a:fillRef idx="0">
              <a:schemeClr val="accent2"/>
            </a:fillRef>
            <a:effectRef idx="0">
              <a:schemeClr val="accent2"/>
            </a:effectRef>
            <a:fontRef idx="minor">
              <a:schemeClr val="tx1"/>
            </a:fontRef>
          </p:style>
        </p:cxnSp>
        <p:cxnSp>
          <p:nvCxnSpPr>
            <p:cNvPr id="168" name="Straight Connector 103">
              <a:extLst>
                <a:ext uri="{FF2B5EF4-FFF2-40B4-BE49-F238E27FC236}">
                  <a16:creationId xmlns:a16="http://schemas.microsoft.com/office/drawing/2014/main" id="{BBE8C917-C967-4140-9197-7F270F4CFDBB}"/>
                </a:ext>
              </a:extLst>
            </p:cNvPr>
            <p:cNvCxnSpPr>
              <a:cxnSpLocks/>
            </p:cNvCxnSpPr>
            <p:nvPr/>
          </p:nvCxnSpPr>
          <p:spPr>
            <a:xfrm>
              <a:off x="4573258" y="5212860"/>
              <a:ext cx="0" cy="369332"/>
            </a:xfrm>
            <a:prstGeom prst="line">
              <a:avLst/>
            </a:prstGeom>
          </p:spPr>
          <p:style>
            <a:lnRef idx="1">
              <a:schemeClr val="accent2"/>
            </a:lnRef>
            <a:fillRef idx="0">
              <a:schemeClr val="accent2"/>
            </a:fillRef>
            <a:effectRef idx="0">
              <a:schemeClr val="accent2"/>
            </a:effectRef>
            <a:fontRef idx="minor">
              <a:schemeClr val="tx1"/>
            </a:fontRef>
          </p:style>
        </p:cxnSp>
        <p:cxnSp>
          <p:nvCxnSpPr>
            <p:cNvPr id="169" name="Straight Connector 110">
              <a:extLst>
                <a:ext uri="{FF2B5EF4-FFF2-40B4-BE49-F238E27FC236}">
                  <a16:creationId xmlns:a16="http://schemas.microsoft.com/office/drawing/2014/main" id="{911C081E-DF70-4C2D-AF72-E8CF85F2340F}"/>
                </a:ext>
              </a:extLst>
            </p:cNvPr>
            <p:cNvCxnSpPr>
              <a:cxnSpLocks/>
            </p:cNvCxnSpPr>
            <p:nvPr/>
          </p:nvCxnSpPr>
          <p:spPr>
            <a:xfrm flipV="1">
              <a:off x="5743830" y="1947599"/>
              <a:ext cx="0" cy="376221"/>
            </a:xfrm>
            <a:prstGeom prst="line">
              <a:avLst/>
            </a:prstGeom>
          </p:spPr>
          <p:style>
            <a:lnRef idx="3">
              <a:schemeClr val="dk1"/>
            </a:lnRef>
            <a:fillRef idx="0">
              <a:schemeClr val="dk1"/>
            </a:fillRef>
            <a:effectRef idx="2">
              <a:schemeClr val="dk1"/>
            </a:effectRef>
            <a:fontRef idx="minor">
              <a:schemeClr val="tx1"/>
            </a:fontRef>
          </p:style>
        </p:cxnSp>
        <p:cxnSp>
          <p:nvCxnSpPr>
            <p:cNvPr id="170" name="Straight Connector 112">
              <a:extLst>
                <a:ext uri="{FF2B5EF4-FFF2-40B4-BE49-F238E27FC236}">
                  <a16:creationId xmlns:a16="http://schemas.microsoft.com/office/drawing/2014/main" id="{50FB4D05-8441-4378-A8A0-5C62D0A3074F}"/>
                </a:ext>
              </a:extLst>
            </p:cNvPr>
            <p:cNvCxnSpPr>
              <a:cxnSpLocks/>
            </p:cNvCxnSpPr>
            <p:nvPr/>
          </p:nvCxnSpPr>
          <p:spPr>
            <a:xfrm flipV="1">
              <a:off x="5361448" y="1907951"/>
              <a:ext cx="1575" cy="415869"/>
            </a:xfrm>
            <a:prstGeom prst="line">
              <a:avLst/>
            </a:prstGeom>
          </p:spPr>
          <p:style>
            <a:lnRef idx="3">
              <a:schemeClr val="dk1"/>
            </a:lnRef>
            <a:fillRef idx="0">
              <a:schemeClr val="dk1"/>
            </a:fillRef>
            <a:effectRef idx="2">
              <a:schemeClr val="dk1"/>
            </a:effectRef>
            <a:fontRef idx="minor">
              <a:schemeClr val="tx1"/>
            </a:fontRef>
          </p:style>
        </p:cxnSp>
        <p:cxnSp>
          <p:nvCxnSpPr>
            <p:cNvPr id="171" name="Straight Connector 114">
              <a:extLst>
                <a:ext uri="{FF2B5EF4-FFF2-40B4-BE49-F238E27FC236}">
                  <a16:creationId xmlns:a16="http://schemas.microsoft.com/office/drawing/2014/main" id="{01F0F6EE-358E-4275-BA74-C626E35AA078}"/>
                </a:ext>
              </a:extLst>
            </p:cNvPr>
            <p:cNvCxnSpPr>
              <a:cxnSpLocks/>
            </p:cNvCxnSpPr>
            <p:nvPr/>
          </p:nvCxnSpPr>
          <p:spPr>
            <a:xfrm flipV="1">
              <a:off x="5753178" y="1922559"/>
              <a:ext cx="4378842" cy="30975"/>
            </a:xfrm>
            <a:prstGeom prst="line">
              <a:avLst/>
            </a:prstGeom>
          </p:spPr>
          <p:style>
            <a:lnRef idx="3">
              <a:schemeClr val="dk1"/>
            </a:lnRef>
            <a:fillRef idx="0">
              <a:schemeClr val="dk1"/>
            </a:fillRef>
            <a:effectRef idx="2">
              <a:schemeClr val="dk1"/>
            </a:effectRef>
            <a:fontRef idx="minor">
              <a:schemeClr val="tx1"/>
            </a:fontRef>
          </p:style>
        </p:cxnSp>
        <p:cxnSp>
          <p:nvCxnSpPr>
            <p:cNvPr id="172" name="Straight Connector 117">
              <a:extLst>
                <a:ext uri="{FF2B5EF4-FFF2-40B4-BE49-F238E27FC236}">
                  <a16:creationId xmlns:a16="http://schemas.microsoft.com/office/drawing/2014/main" id="{2C47802B-A112-4172-81F9-DD100A18D0D0}"/>
                </a:ext>
              </a:extLst>
            </p:cNvPr>
            <p:cNvCxnSpPr>
              <a:stCxn id="160" idx="0"/>
              <a:endCxn id="160" idx="0"/>
            </p:cNvCxnSpPr>
            <p:nvPr/>
          </p:nvCxnSpPr>
          <p:spPr>
            <a:xfrm>
              <a:off x="10616248" y="3319494"/>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19">
              <a:extLst>
                <a:ext uri="{FF2B5EF4-FFF2-40B4-BE49-F238E27FC236}">
                  <a16:creationId xmlns:a16="http://schemas.microsoft.com/office/drawing/2014/main" id="{10A04BF4-41B7-4300-ABFE-00677F35B3DB}"/>
                </a:ext>
              </a:extLst>
            </p:cNvPr>
            <p:cNvCxnSpPr>
              <a:cxnSpLocks/>
              <a:endCxn id="183" idx="2"/>
            </p:cNvCxnSpPr>
            <p:nvPr/>
          </p:nvCxnSpPr>
          <p:spPr>
            <a:xfrm flipV="1">
              <a:off x="8680788" y="1849286"/>
              <a:ext cx="86992" cy="88760"/>
            </a:xfrm>
            <a:prstGeom prst="line">
              <a:avLst/>
            </a:prstGeom>
          </p:spPr>
          <p:style>
            <a:lnRef idx="3">
              <a:schemeClr val="dk1"/>
            </a:lnRef>
            <a:fillRef idx="0">
              <a:schemeClr val="dk1"/>
            </a:fillRef>
            <a:effectRef idx="2">
              <a:schemeClr val="dk1"/>
            </a:effectRef>
            <a:fontRef idx="minor">
              <a:schemeClr val="tx1"/>
            </a:fontRef>
          </p:style>
        </p:cxnSp>
        <p:cxnSp>
          <p:nvCxnSpPr>
            <p:cNvPr id="174" name="Straight Connector 124">
              <a:extLst>
                <a:ext uri="{FF2B5EF4-FFF2-40B4-BE49-F238E27FC236}">
                  <a16:creationId xmlns:a16="http://schemas.microsoft.com/office/drawing/2014/main" id="{DD0B3F9D-BE78-476B-9A17-27CA9B31210E}"/>
                </a:ext>
              </a:extLst>
            </p:cNvPr>
            <p:cNvCxnSpPr>
              <a:stCxn id="160" idx="0"/>
              <a:endCxn id="160" idx="0"/>
            </p:cNvCxnSpPr>
            <p:nvPr/>
          </p:nvCxnSpPr>
          <p:spPr>
            <a:xfrm>
              <a:off x="10616248" y="3319494"/>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5" name="Straight Connector 129">
              <a:extLst>
                <a:ext uri="{FF2B5EF4-FFF2-40B4-BE49-F238E27FC236}">
                  <a16:creationId xmlns:a16="http://schemas.microsoft.com/office/drawing/2014/main" id="{0A029933-BBC7-4040-87B4-730A6DE6C0A2}"/>
                </a:ext>
              </a:extLst>
            </p:cNvPr>
            <p:cNvCxnSpPr>
              <a:cxnSpLocks/>
            </p:cNvCxnSpPr>
            <p:nvPr/>
          </p:nvCxnSpPr>
          <p:spPr>
            <a:xfrm flipH="1" flipV="1">
              <a:off x="1314047" y="1887400"/>
              <a:ext cx="4038054" cy="33650"/>
            </a:xfrm>
            <a:prstGeom prst="line">
              <a:avLst/>
            </a:prstGeom>
          </p:spPr>
          <p:style>
            <a:lnRef idx="3">
              <a:schemeClr val="dk1"/>
            </a:lnRef>
            <a:fillRef idx="0">
              <a:schemeClr val="dk1"/>
            </a:fillRef>
            <a:effectRef idx="2">
              <a:schemeClr val="dk1"/>
            </a:effectRef>
            <a:fontRef idx="minor">
              <a:schemeClr val="tx1"/>
            </a:fontRef>
          </p:style>
        </p:cxnSp>
        <p:cxnSp>
          <p:nvCxnSpPr>
            <p:cNvPr id="176" name="Straight Connector 131">
              <a:extLst>
                <a:ext uri="{FF2B5EF4-FFF2-40B4-BE49-F238E27FC236}">
                  <a16:creationId xmlns:a16="http://schemas.microsoft.com/office/drawing/2014/main" id="{03205716-2D25-42D8-A745-C8DB2A747ED2}"/>
                </a:ext>
              </a:extLst>
            </p:cNvPr>
            <p:cNvCxnSpPr/>
            <p:nvPr/>
          </p:nvCxnSpPr>
          <p:spPr>
            <a:xfrm flipV="1">
              <a:off x="2934116" y="1762231"/>
              <a:ext cx="0" cy="145720"/>
            </a:xfrm>
            <a:prstGeom prst="line">
              <a:avLst/>
            </a:prstGeom>
          </p:spPr>
          <p:style>
            <a:lnRef idx="3">
              <a:schemeClr val="dk1"/>
            </a:lnRef>
            <a:fillRef idx="0">
              <a:schemeClr val="dk1"/>
            </a:fillRef>
            <a:effectRef idx="2">
              <a:schemeClr val="dk1"/>
            </a:effectRef>
            <a:fontRef idx="minor">
              <a:schemeClr val="tx1"/>
            </a:fontRef>
          </p:style>
        </p:cxnSp>
        <p:cxnSp>
          <p:nvCxnSpPr>
            <p:cNvPr id="177" name="Straight Connector 133">
              <a:extLst>
                <a:ext uri="{FF2B5EF4-FFF2-40B4-BE49-F238E27FC236}">
                  <a16:creationId xmlns:a16="http://schemas.microsoft.com/office/drawing/2014/main" id="{033B61C2-DD1F-4C6E-9A38-678789D6B664}"/>
                </a:ext>
              </a:extLst>
            </p:cNvPr>
            <p:cNvCxnSpPr>
              <a:stCxn id="161" idx="0"/>
              <a:endCxn id="161" idx="0"/>
            </p:cNvCxnSpPr>
            <p:nvPr/>
          </p:nvCxnSpPr>
          <p:spPr>
            <a:xfrm>
              <a:off x="1258157" y="3216209"/>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35">
              <a:extLst>
                <a:ext uri="{FF2B5EF4-FFF2-40B4-BE49-F238E27FC236}">
                  <a16:creationId xmlns:a16="http://schemas.microsoft.com/office/drawing/2014/main" id="{211DB852-5F57-43BE-A956-942E674DBA1F}"/>
                </a:ext>
              </a:extLst>
            </p:cNvPr>
            <p:cNvCxnSpPr/>
            <p:nvPr/>
          </p:nvCxnSpPr>
          <p:spPr>
            <a:xfrm>
              <a:off x="8467354" y="1921050"/>
              <a:ext cx="11628" cy="114"/>
            </a:xfrm>
            <a:prstGeom prst="line">
              <a:avLst/>
            </a:prstGeom>
          </p:spPr>
          <p:style>
            <a:lnRef idx="1">
              <a:schemeClr val="dk1"/>
            </a:lnRef>
            <a:fillRef idx="0">
              <a:schemeClr val="dk1"/>
            </a:fillRef>
            <a:effectRef idx="0">
              <a:schemeClr val="dk1"/>
            </a:effectRef>
            <a:fontRef idx="minor">
              <a:schemeClr val="tx1"/>
            </a:fontRef>
          </p:style>
        </p:cxnSp>
        <p:sp>
          <p:nvSpPr>
            <p:cNvPr id="179" name="Rectangle 138">
              <a:extLst>
                <a:ext uri="{FF2B5EF4-FFF2-40B4-BE49-F238E27FC236}">
                  <a16:creationId xmlns:a16="http://schemas.microsoft.com/office/drawing/2014/main" id="{5B5D8437-D48E-48B7-8EC4-B9D81F06CA1F}"/>
                </a:ext>
              </a:extLst>
            </p:cNvPr>
            <p:cNvSpPr/>
            <p:nvPr/>
          </p:nvSpPr>
          <p:spPr>
            <a:xfrm>
              <a:off x="2420032" y="3386118"/>
              <a:ext cx="1032137" cy="911981"/>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0" name="Rectangle 139">
              <a:extLst>
                <a:ext uri="{FF2B5EF4-FFF2-40B4-BE49-F238E27FC236}">
                  <a16:creationId xmlns:a16="http://schemas.microsoft.com/office/drawing/2014/main" id="{41137B73-ADBE-4C29-A04C-B9788CCF1072}"/>
                </a:ext>
              </a:extLst>
            </p:cNvPr>
            <p:cNvSpPr/>
            <p:nvPr/>
          </p:nvSpPr>
          <p:spPr>
            <a:xfrm>
              <a:off x="2126608" y="4553398"/>
              <a:ext cx="990711" cy="911981"/>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1" name="Rectangle 141">
              <a:extLst>
                <a:ext uri="{FF2B5EF4-FFF2-40B4-BE49-F238E27FC236}">
                  <a16:creationId xmlns:a16="http://schemas.microsoft.com/office/drawing/2014/main" id="{A7BE90A0-9ABE-4A79-93B3-5317344F838E}"/>
                </a:ext>
              </a:extLst>
            </p:cNvPr>
            <p:cNvSpPr/>
            <p:nvPr/>
          </p:nvSpPr>
          <p:spPr>
            <a:xfrm>
              <a:off x="605374" y="2207290"/>
              <a:ext cx="1326914" cy="1014681"/>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2" name="Rectangle 142">
              <a:extLst>
                <a:ext uri="{FF2B5EF4-FFF2-40B4-BE49-F238E27FC236}">
                  <a16:creationId xmlns:a16="http://schemas.microsoft.com/office/drawing/2014/main" id="{62058587-4F3C-4D47-9205-4876E9BD363A}"/>
                </a:ext>
              </a:extLst>
            </p:cNvPr>
            <p:cNvSpPr/>
            <p:nvPr/>
          </p:nvSpPr>
          <p:spPr>
            <a:xfrm>
              <a:off x="2363053" y="781053"/>
              <a:ext cx="1326914" cy="1014681"/>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3" name="Rectangle 143">
              <a:extLst>
                <a:ext uri="{FF2B5EF4-FFF2-40B4-BE49-F238E27FC236}">
                  <a16:creationId xmlns:a16="http://schemas.microsoft.com/office/drawing/2014/main" id="{90F96436-5CAD-4392-B27B-84F94E996B2A}"/>
                </a:ext>
              </a:extLst>
            </p:cNvPr>
            <p:cNvSpPr/>
            <p:nvPr/>
          </p:nvSpPr>
          <p:spPr>
            <a:xfrm>
              <a:off x="8104323" y="834605"/>
              <a:ext cx="1326914" cy="1014681"/>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4" name="TextBox 148">
              <a:extLst>
                <a:ext uri="{FF2B5EF4-FFF2-40B4-BE49-F238E27FC236}">
                  <a16:creationId xmlns:a16="http://schemas.microsoft.com/office/drawing/2014/main" id="{933BFAFD-B0ED-4C12-ADA6-D321E834F4C5}"/>
                </a:ext>
              </a:extLst>
            </p:cNvPr>
            <p:cNvSpPr txBox="1"/>
            <p:nvPr/>
          </p:nvSpPr>
          <p:spPr>
            <a:xfrm>
              <a:off x="4490031" y="959605"/>
              <a:ext cx="2389536" cy="455452"/>
            </a:xfrm>
            <a:prstGeom prst="rect">
              <a:avLst/>
            </a:prstGeom>
            <a:noFill/>
          </p:spPr>
          <p:txBody>
            <a:bodyPr wrap="none" rtlCol="0">
              <a:spAutoFit/>
            </a:bodyPr>
            <a:lstStyle/>
            <a:p>
              <a:r>
                <a:rPr lang="sv-SE" sz="2000" b="1" dirty="0">
                  <a:solidFill>
                    <a:schemeClr val="accent1"/>
                  </a:solidFill>
                </a:rPr>
                <a:t>Kusiner ärver inte!</a:t>
              </a:r>
            </a:p>
          </p:txBody>
        </p:sp>
      </p:grpSp>
      <p:sp>
        <p:nvSpPr>
          <p:cNvPr id="188" name="Platshållare för text 3">
            <a:extLst>
              <a:ext uri="{FF2B5EF4-FFF2-40B4-BE49-F238E27FC236}">
                <a16:creationId xmlns:a16="http://schemas.microsoft.com/office/drawing/2014/main" id="{88EE91EE-FE05-4866-A9E2-9CC6CD7AE498}"/>
              </a:ext>
            </a:extLst>
          </p:cNvPr>
          <p:cNvSpPr>
            <a:spLocks noGrp="1"/>
          </p:cNvSpPr>
          <p:nvPr>
            <p:ph type="body" sz="quarter" idx="11"/>
          </p:nvPr>
        </p:nvSpPr>
        <p:spPr>
          <a:xfrm>
            <a:off x="809624" y="6379951"/>
            <a:ext cx="1752527" cy="257369"/>
          </a:xfrm>
        </p:spPr>
        <p:txBody>
          <a:bodyPr wrap="none">
            <a:spAutoFit/>
          </a:bodyPr>
          <a:lstStyle/>
          <a:p>
            <a:r>
              <a:rPr lang="sv-SE" dirty="0"/>
              <a:t>FÖRDJUPNING FAMILJEJURIDIK</a:t>
            </a:r>
          </a:p>
        </p:txBody>
      </p:sp>
      <p:pic>
        <p:nvPicPr>
          <p:cNvPr id="9" name="Bild 8" descr="Man kontur">
            <a:extLst>
              <a:ext uri="{FF2B5EF4-FFF2-40B4-BE49-F238E27FC236}">
                <a16:creationId xmlns:a16="http://schemas.microsoft.com/office/drawing/2014/main" id="{54BDAE9D-EB4D-44AF-A0E3-C0370A1C3A18}"/>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048991" y="1430092"/>
            <a:ext cx="699718" cy="699718"/>
          </a:xfrm>
          <a:prstGeom prst="rect">
            <a:avLst/>
          </a:prstGeom>
        </p:spPr>
      </p:pic>
      <p:pic>
        <p:nvPicPr>
          <p:cNvPr id="92" name="Bild 91" descr="Man kontur">
            <a:extLst>
              <a:ext uri="{FF2B5EF4-FFF2-40B4-BE49-F238E27FC236}">
                <a16:creationId xmlns:a16="http://schemas.microsoft.com/office/drawing/2014/main" id="{E11BA05C-DA4C-4468-B868-24446BB86F17}"/>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554484" y="1428152"/>
            <a:ext cx="699718" cy="699718"/>
          </a:xfrm>
          <a:prstGeom prst="rect">
            <a:avLst/>
          </a:prstGeom>
        </p:spPr>
      </p:pic>
      <p:pic>
        <p:nvPicPr>
          <p:cNvPr id="93" name="Bild 92" descr="Man kontur">
            <a:extLst>
              <a:ext uri="{FF2B5EF4-FFF2-40B4-BE49-F238E27FC236}">
                <a16:creationId xmlns:a16="http://schemas.microsoft.com/office/drawing/2014/main" id="{03940799-EAC0-44C2-9706-81A86A170D8D}"/>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230812" y="1472342"/>
            <a:ext cx="699718" cy="699718"/>
          </a:xfrm>
          <a:prstGeom prst="rect">
            <a:avLst/>
          </a:prstGeom>
        </p:spPr>
      </p:pic>
      <p:pic>
        <p:nvPicPr>
          <p:cNvPr id="94" name="Bild 93" descr="Man kontur">
            <a:extLst>
              <a:ext uri="{FF2B5EF4-FFF2-40B4-BE49-F238E27FC236}">
                <a16:creationId xmlns:a16="http://schemas.microsoft.com/office/drawing/2014/main" id="{EFF03B6A-076B-4A81-B59B-60550ACCD2F0}"/>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761026" y="1472019"/>
            <a:ext cx="699718" cy="699718"/>
          </a:xfrm>
          <a:prstGeom prst="rect">
            <a:avLst/>
          </a:prstGeom>
        </p:spPr>
      </p:pic>
      <p:pic>
        <p:nvPicPr>
          <p:cNvPr id="95" name="Bild 94" descr="Man kontur">
            <a:extLst>
              <a:ext uri="{FF2B5EF4-FFF2-40B4-BE49-F238E27FC236}">
                <a16:creationId xmlns:a16="http://schemas.microsoft.com/office/drawing/2014/main" id="{54FE3907-E978-43DD-9D33-1B9A1945EF9D}"/>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479001" y="2691940"/>
            <a:ext cx="699718" cy="699718"/>
          </a:xfrm>
          <a:prstGeom prst="rect">
            <a:avLst/>
          </a:prstGeom>
        </p:spPr>
      </p:pic>
      <p:pic>
        <p:nvPicPr>
          <p:cNvPr id="96" name="Bild 95" descr="Man kontur">
            <a:extLst>
              <a:ext uri="{FF2B5EF4-FFF2-40B4-BE49-F238E27FC236}">
                <a16:creationId xmlns:a16="http://schemas.microsoft.com/office/drawing/2014/main" id="{CEB538B2-EC63-408D-83C0-ED263AA2C82F}"/>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920847" y="2688672"/>
            <a:ext cx="699718" cy="699718"/>
          </a:xfrm>
          <a:prstGeom prst="rect">
            <a:avLst/>
          </a:prstGeom>
        </p:spPr>
      </p:pic>
      <p:pic>
        <p:nvPicPr>
          <p:cNvPr id="97" name="Bild 96" descr="Man kontur">
            <a:extLst>
              <a:ext uri="{FF2B5EF4-FFF2-40B4-BE49-F238E27FC236}">
                <a16:creationId xmlns:a16="http://schemas.microsoft.com/office/drawing/2014/main" id="{EAF8876A-BB9A-4F50-809E-732F4566B6C1}"/>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885907" y="2688672"/>
            <a:ext cx="699718" cy="699718"/>
          </a:xfrm>
          <a:prstGeom prst="rect">
            <a:avLst/>
          </a:prstGeom>
        </p:spPr>
      </p:pic>
      <p:pic>
        <p:nvPicPr>
          <p:cNvPr id="98" name="Bild 97" descr="Man kontur">
            <a:extLst>
              <a:ext uri="{FF2B5EF4-FFF2-40B4-BE49-F238E27FC236}">
                <a16:creationId xmlns:a16="http://schemas.microsoft.com/office/drawing/2014/main" id="{6E929DCB-3F39-49EA-81B1-82D661FFFFEA}"/>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379011" y="2688672"/>
            <a:ext cx="699718" cy="699718"/>
          </a:xfrm>
          <a:prstGeom prst="rect">
            <a:avLst/>
          </a:prstGeom>
        </p:spPr>
      </p:pic>
      <p:grpSp>
        <p:nvGrpSpPr>
          <p:cNvPr id="10" name="Grupp 9">
            <a:extLst>
              <a:ext uri="{FF2B5EF4-FFF2-40B4-BE49-F238E27FC236}">
                <a16:creationId xmlns:a16="http://schemas.microsoft.com/office/drawing/2014/main" id="{D63E8041-45EE-44A0-815F-7C8B81C6B362}"/>
              </a:ext>
            </a:extLst>
          </p:cNvPr>
          <p:cNvGrpSpPr/>
          <p:nvPr/>
        </p:nvGrpSpPr>
        <p:grpSpPr>
          <a:xfrm>
            <a:off x="5490935" y="2839380"/>
            <a:ext cx="1052972" cy="701298"/>
            <a:chOff x="5490935" y="2839380"/>
            <a:chExt cx="1052972" cy="701298"/>
          </a:xfrm>
          <a:solidFill>
            <a:schemeClr val="tx2">
              <a:lumMod val="75000"/>
            </a:schemeClr>
          </a:solidFill>
        </p:grpSpPr>
        <p:pic>
          <p:nvPicPr>
            <p:cNvPr id="99" name="Bild 98" descr="Man kontur">
              <a:extLst>
                <a:ext uri="{FF2B5EF4-FFF2-40B4-BE49-F238E27FC236}">
                  <a16:creationId xmlns:a16="http://schemas.microsoft.com/office/drawing/2014/main" id="{1875FCF5-5B33-4851-B0C0-277179768ECE}"/>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490935" y="2840960"/>
              <a:ext cx="699718" cy="699718"/>
            </a:xfrm>
            <a:prstGeom prst="rect">
              <a:avLst/>
            </a:prstGeom>
          </p:spPr>
        </p:pic>
        <p:pic>
          <p:nvPicPr>
            <p:cNvPr id="100" name="Bild 99" descr="Man kontur">
              <a:extLst>
                <a:ext uri="{FF2B5EF4-FFF2-40B4-BE49-F238E27FC236}">
                  <a16:creationId xmlns:a16="http://schemas.microsoft.com/office/drawing/2014/main" id="{6F4B0F4A-09CC-4048-B0C2-5CB037DF322C}"/>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844189" y="2839380"/>
              <a:ext cx="699718" cy="699718"/>
            </a:xfrm>
            <a:prstGeom prst="rect">
              <a:avLst/>
            </a:prstGeom>
          </p:spPr>
        </p:pic>
      </p:grpSp>
      <p:grpSp>
        <p:nvGrpSpPr>
          <p:cNvPr id="104" name="Grupp 103">
            <a:extLst>
              <a:ext uri="{FF2B5EF4-FFF2-40B4-BE49-F238E27FC236}">
                <a16:creationId xmlns:a16="http://schemas.microsoft.com/office/drawing/2014/main" id="{89E59B7B-F227-4D82-A358-D7B6E16E9BAB}"/>
              </a:ext>
            </a:extLst>
          </p:cNvPr>
          <p:cNvGrpSpPr/>
          <p:nvPr/>
        </p:nvGrpSpPr>
        <p:grpSpPr>
          <a:xfrm>
            <a:off x="3019371" y="3682288"/>
            <a:ext cx="1052972" cy="701298"/>
            <a:chOff x="5490935" y="2839380"/>
            <a:chExt cx="1052972" cy="701298"/>
          </a:xfrm>
          <a:solidFill>
            <a:schemeClr val="tx2">
              <a:lumMod val="75000"/>
            </a:schemeClr>
          </a:solidFill>
        </p:grpSpPr>
        <p:pic>
          <p:nvPicPr>
            <p:cNvPr id="105" name="Bild 104" descr="Man kontur">
              <a:extLst>
                <a:ext uri="{FF2B5EF4-FFF2-40B4-BE49-F238E27FC236}">
                  <a16:creationId xmlns:a16="http://schemas.microsoft.com/office/drawing/2014/main" id="{8252D52A-68B5-4F60-95D9-394C6AB50D80}"/>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490935" y="2840960"/>
              <a:ext cx="699718" cy="699718"/>
            </a:xfrm>
            <a:prstGeom prst="rect">
              <a:avLst/>
            </a:prstGeom>
          </p:spPr>
        </p:pic>
        <p:pic>
          <p:nvPicPr>
            <p:cNvPr id="106" name="Bild 105" descr="Man kontur">
              <a:extLst>
                <a:ext uri="{FF2B5EF4-FFF2-40B4-BE49-F238E27FC236}">
                  <a16:creationId xmlns:a16="http://schemas.microsoft.com/office/drawing/2014/main" id="{9BA8287F-EEB3-4151-BEF6-B4B1F3BB5E7E}"/>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844189" y="2839380"/>
              <a:ext cx="699718" cy="699718"/>
            </a:xfrm>
            <a:prstGeom prst="rect">
              <a:avLst/>
            </a:prstGeom>
          </p:spPr>
        </p:pic>
      </p:grpSp>
      <p:grpSp>
        <p:nvGrpSpPr>
          <p:cNvPr id="107" name="Grupp 106">
            <a:extLst>
              <a:ext uri="{FF2B5EF4-FFF2-40B4-BE49-F238E27FC236}">
                <a16:creationId xmlns:a16="http://schemas.microsoft.com/office/drawing/2014/main" id="{F7ECC91D-9CB5-4B6E-9979-DA45E8C560E8}"/>
              </a:ext>
            </a:extLst>
          </p:cNvPr>
          <p:cNvGrpSpPr/>
          <p:nvPr/>
        </p:nvGrpSpPr>
        <p:grpSpPr>
          <a:xfrm>
            <a:off x="7756928" y="3548421"/>
            <a:ext cx="1052972" cy="701298"/>
            <a:chOff x="5490935" y="2839380"/>
            <a:chExt cx="1052972" cy="701298"/>
          </a:xfrm>
          <a:solidFill>
            <a:schemeClr val="tx2">
              <a:lumMod val="75000"/>
            </a:schemeClr>
          </a:solidFill>
        </p:grpSpPr>
        <p:pic>
          <p:nvPicPr>
            <p:cNvPr id="186" name="Bild 185" descr="Man kontur">
              <a:extLst>
                <a:ext uri="{FF2B5EF4-FFF2-40B4-BE49-F238E27FC236}">
                  <a16:creationId xmlns:a16="http://schemas.microsoft.com/office/drawing/2014/main" id="{52EA723E-0A0C-4679-A6F6-C72DCFB94C7C}"/>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490935" y="2840960"/>
              <a:ext cx="699718" cy="699718"/>
            </a:xfrm>
            <a:prstGeom prst="rect">
              <a:avLst/>
            </a:prstGeom>
          </p:spPr>
        </p:pic>
        <p:pic>
          <p:nvPicPr>
            <p:cNvPr id="187" name="Bild 186" descr="Man kontur">
              <a:extLst>
                <a:ext uri="{FF2B5EF4-FFF2-40B4-BE49-F238E27FC236}">
                  <a16:creationId xmlns:a16="http://schemas.microsoft.com/office/drawing/2014/main" id="{6CA1D315-ADE6-4F91-B1D6-C6B5AC474459}"/>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844189" y="2839380"/>
              <a:ext cx="699718" cy="699718"/>
            </a:xfrm>
            <a:prstGeom prst="rect">
              <a:avLst/>
            </a:prstGeom>
          </p:spPr>
        </p:pic>
      </p:grpSp>
      <p:grpSp>
        <p:nvGrpSpPr>
          <p:cNvPr id="189" name="Grupp 188">
            <a:extLst>
              <a:ext uri="{FF2B5EF4-FFF2-40B4-BE49-F238E27FC236}">
                <a16:creationId xmlns:a16="http://schemas.microsoft.com/office/drawing/2014/main" id="{9243B6FF-ADBD-47F7-A95D-8F289AB700FB}"/>
              </a:ext>
            </a:extLst>
          </p:cNvPr>
          <p:cNvGrpSpPr/>
          <p:nvPr/>
        </p:nvGrpSpPr>
        <p:grpSpPr>
          <a:xfrm>
            <a:off x="7775936" y="4618167"/>
            <a:ext cx="1052972" cy="701298"/>
            <a:chOff x="5490935" y="2839380"/>
            <a:chExt cx="1052972" cy="701298"/>
          </a:xfrm>
          <a:solidFill>
            <a:schemeClr val="tx2">
              <a:lumMod val="75000"/>
            </a:schemeClr>
          </a:solidFill>
        </p:grpSpPr>
        <p:pic>
          <p:nvPicPr>
            <p:cNvPr id="190" name="Bild 189" descr="Man kontur">
              <a:extLst>
                <a:ext uri="{FF2B5EF4-FFF2-40B4-BE49-F238E27FC236}">
                  <a16:creationId xmlns:a16="http://schemas.microsoft.com/office/drawing/2014/main" id="{7FA2DF35-6D4C-4222-8FB8-96943BBDEAB4}"/>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490935" y="2840960"/>
              <a:ext cx="699718" cy="699718"/>
            </a:xfrm>
            <a:prstGeom prst="rect">
              <a:avLst/>
            </a:prstGeom>
          </p:spPr>
        </p:pic>
        <p:pic>
          <p:nvPicPr>
            <p:cNvPr id="191" name="Bild 190" descr="Man kontur">
              <a:extLst>
                <a:ext uri="{FF2B5EF4-FFF2-40B4-BE49-F238E27FC236}">
                  <a16:creationId xmlns:a16="http://schemas.microsoft.com/office/drawing/2014/main" id="{426858CA-80D3-44AD-8967-4E6EBC264D0F}"/>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844189" y="2839380"/>
              <a:ext cx="699718" cy="699718"/>
            </a:xfrm>
            <a:prstGeom prst="rect">
              <a:avLst/>
            </a:prstGeom>
          </p:spPr>
        </p:pic>
      </p:grpSp>
      <p:grpSp>
        <p:nvGrpSpPr>
          <p:cNvPr id="192" name="Grupp 191">
            <a:extLst>
              <a:ext uri="{FF2B5EF4-FFF2-40B4-BE49-F238E27FC236}">
                <a16:creationId xmlns:a16="http://schemas.microsoft.com/office/drawing/2014/main" id="{2DFA62F1-6827-4D13-905B-7A4E574CAC76}"/>
              </a:ext>
            </a:extLst>
          </p:cNvPr>
          <p:cNvGrpSpPr/>
          <p:nvPr/>
        </p:nvGrpSpPr>
        <p:grpSpPr>
          <a:xfrm>
            <a:off x="2754725" y="4703927"/>
            <a:ext cx="1052972" cy="701298"/>
            <a:chOff x="5490935" y="2839380"/>
            <a:chExt cx="1052972" cy="701298"/>
          </a:xfrm>
          <a:solidFill>
            <a:schemeClr val="tx2">
              <a:lumMod val="75000"/>
            </a:schemeClr>
          </a:solidFill>
        </p:grpSpPr>
        <p:pic>
          <p:nvPicPr>
            <p:cNvPr id="193" name="Bild 192" descr="Man kontur">
              <a:extLst>
                <a:ext uri="{FF2B5EF4-FFF2-40B4-BE49-F238E27FC236}">
                  <a16:creationId xmlns:a16="http://schemas.microsoft.com/office/drawing/2014/main" id="{B10A071B-23F2-4C9E-9B9B-7D728F8F96A0}"/>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490935" y="2840960"/>
              <a:ext cx="699718" cy="699718"/>
            </a:xfrm>
            <a:prstGeom prst="rect">
              <a:avLst/>
            </a:prstGeom>
          </p:spPr>
        </p:pic>
        <p:pic>
          <p:nvPicPr>
            <p:cNvPr id="194" name="Bild 193" descr="Man kontur">
              <a:extLst>
                <a:ext uri="{FF2B5EF4-FFF2-40B4-BE49-F238E27FC236}">
                  <a16:creationId xmlns:a16="http://schemas.microsoft.com/office/drawing/2014/main" id="{41C49BFC-61F4-4AAE-BB35-2D27D8FC37C8}"/>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844189" y="2839380"/>
              <a:ext cx="699718" cy="699718"/>
            </a:xfrm>
            <a:prstGeom prst="rect">
              <a:avLst/>
            </a:prstGeom>
          </p:spPr>
        </p:pic>
      </p:grpSp>
      <p:pic>
        <p:nvPicPr>
          <p:cNvPr id="197" name="Bild 196" descr="Man kontur">
            <a:extLst>
              <a:ext uri="{FF2B5EF4-FFF2-40B4-BE49-F238E27FC236}">
                <a16:creationId xmlns:a16="http://schemas.microsoft.com/office/drawing/2014/main" id="{6AC0152B-11F2-4559-BF22-41CDC04462DA}"/>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4973376" y="4600428"/>
            <a:ext cx="636702" cy="636702"/>
          </a:xfrm>
          <a:prstGeom prst="rect">
            <a:avLst/>
          </a:prstGeom>
        </p:spPr>
      </p:pic>
      <p:pic>
        <p:nvPicPr>
          <p:cNvPr id="198" name="Bild 197" descr="Man kontur">
            <a:extLst>
              <a:ext uri="{FF2B5EF4-FFF2-40B4-BE49-F238E27FC236}">
                <a16:creationId xmlns:a16="http://schemas.microsoft.com/office/drawing/2014/main" id="{9960A410-49BA-4739-AF47-8EC338C79812}"/>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6198619" y="4603465"/>
            <a:ext cx="636702" cy="636702"/>
          </a:xfrm>
          <a:prstGeom prst="rect">
            <a:avLst/>
          </a:prstGeom>
        </p:spPr>
      </p:pic>
      <p:grpSp>
        <p:nvGrpSpPr>
          <p:cNvPr id="199" name="Grupp 198">
            <a:extLst>
              <a:ext uri="{FF2B5EF4-FFF2-40B4-BE49-F238E27FC236}">
                <a16:creationId xmlns:a16="http://schemas.microsoft.com/office/drawing/2014/main" id="{CA53025B-8295-4584-944D-2B89FC8C54B4}"/>
              </a:ext>
            </a:extLst>
          </p:cNvPr>
          <p:cNvGrpSpPr/>
          <p:nvPr/>
        </p:nvGrpSpPr>
        <p:grpSpPr>
          <a:xfrm>
            <a:off x="4452275" y="5628555"/>
            <a:ext cx="990982" cy="672984"/>
            <a:chOff x="5490935" y="2839380"/>
            <a:chExt cx="1052972" cy="701298"/>
          </a:xfrm>
          <a:solidFill>
            <a:schemeClr val="tx1"/>
          </a:solidFill>
        </p:grpSpPr>
        <p:pic>
          <p:nvPicPr>
            <p:cNvPr id="200" name="Bild 199" descr="Man kontur">
              <a:extLst>
                <a:ext uri="{FF2B5EF4-FFF2-40B4-BE49-F238E27FC236}">
                  <a16:creationId xmlns:a16="http://schemas.microsoft.com/office/drawing/2014/main" id="{D19D2DA8-ADD3-4DB8-8FB3-F47EB480CDE6}"/>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5490935" y="2840960"/>
              <a:ext cx="699718" cy="699718"/>
            </a:xfrm>
            <a:prstGeom prst="rect">
              <a:avLst/>
            </a:prstGeom>
          </p:spPr>
        </p:pic>
        <p:pic>
          <p:nvPicPr>
            <p:cNvPr id="201" name="Bild 200" descr="Man kontur">
              <a:extLst>
                <a:ext uri="{FF2B5EF4-FFF2-40B4-BE49-F238E27FC236}">
                  <a16:creationId xmlns:a16="http://schemas.microsoft.com/office/drawing/2014/main" id="{2E810D7E-C2BC-45AF-A39D-B4D27B813F48}"/>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5844189" y="2839380"/>
              <a:ext cx="699718" cy="699718"/>
            </a:xfrm>
            <a:prstGeom prst="rect">
              <a:avLst/>
            </a:prstGeom>
          </p:spPr>
        </p:pic>
      </p:grpSp>
      <p:grpSp>
        <p:nvGrpSpPr>
          <p:cNvPr id="202" name="Grupp 201">
            <a:extLst>
              <a:ext uri="{FF2B5EF4-FFF2-40B4-BE49-F238E27FC236}">
                <a16:creationId xmlns:a16="http://schemas.microsoft.com/office/drawing/2014/main" id="{08D22458-CF15-4B2C-B32E-F5A8135A8727}"/>
              </a:ext>
            </a:extLst>
          </p:cNvPr>
          <p:cNvGrpSpPr/>
          <p:nvPr/>
        </p:nvGrpSpPr>
        <p:grpSpPr>
          <a:xfrm>
            <a:off x="6144987" y="5663974"/>
            <a:ext cx="990982" cy="672984"/>
            <a:chOff x="5490935" y="2839380"/>
            <a:chExt cx="1052972" cy="701298"/>
          </a:xfrm>
          <a:solidFill>
            <a:schemeClr val="tx1"/>
          </a:solidFill>
        </p:grpSpPr>
        <p:pic>
          <p:nvPicPr>
            <p:cNvPr id="203" name="Bild 202" descr="Man kontur">
              <a:extLst>
                <a:ext uri="{FF2B5EF4-FFF2-40B4-BE49-F238E27FC236}">
                  <a16:creationId xmlns:a16="http://schemas.microsoft.com/office/drawing/2014/main" id="{7720E096-2EBD-442C-AFE7-7DF3743C6D3D}"/>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5490935" y="2840960"/>
              <a:ext cx="699718" cy="699718"/>
            </a:xfrm>
            <a:prstGeom prst="rect">
              <a:avLst/>
            </a:prstGeom>
          </p:spPr>
        </p:pic>
        <p:pic>
          <p:nvPicPr>
            <p:cNvPr id="204" name="Bild 203" descr="Man kontur">
              <a:extLst>
                <a:ext uri="{FF2B5EF4-FFF2-40B4-BE49-F238E27FC236}">
                  <a16:creationId xmlns:a16="http://schemas.microsoft.com/office/drawing/2014/main" id="{45FF0C66-0FCC-4555-B253-73E8F24DE116}"/>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5844189" y="2839380"/>
              <a:ext cx="699718" cy="699718"/>
            </a:xfrm>
            <a:prstGeom prst="rect">
              <a:avLst/>
            </a:prstGeom>
          </p:spPr>
        </p:pic>
      </p:grpSp>
      <p:pic>
        <p:nvPicPr>
          <p:cNvPr id="205" name="Bild 204" descr="Man kontur">
            <a:extLst>
              <a:ext uri="{FF2B5EF4-FFF2-40B4-BE49-F238E27FC236}">
                <a16:creationId xmlns:a16="http://schemas.microsoft.com/office/drawing/2014/main" id="{3ED9856E-20B2-47E2-8A9B-23321784C9A6}"/>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rot="5400000">
            <a:off x="5631559" y="3846939"/>
            <a:ext cx="636702" cy="636702"/>
          </a:xfrm>
          <a:prstGeom prst="rect">
            <a:avLst/>
          </a:prstGeom>
        </p:spPr>
      </p:pic>
      <p:sp>
        <p:nvSpPr>
          <p:cNvPr id="3" name="TextBox 91">
            <a:extLst>
              <a:ext uri="{FF2B5EF4-FFF2-40B4-BE49-F238E27FC236}">
                <a16:creationId xmlns:a16="http://schemas.microsoft.com/office/drawing/2014/main" id="{D700BF85-88C5-66C9-1F0A-6E59B29E3BD0}"/>
              </a:ext>
            </a:extLst>
          </p:cNvPr>
          <p:cNvSpPr txBox="1"/>
          <p:nvPr/>
        </p:nvSpPr>
        <p:spPr>
          <a:xfrm>
            <a:off x="2980441" y="2382665"/>
            <a:ext cx="1289392" cy="369332"/>
          </a:xfrm>
          <a:prstGeom prst="rect">
            <a:avLst/>
          </a:prstGeom>
          <a:noFill/>
        </p:spPr>
        <p:txBody>
          <a:bodyPr wrap="none" rtlCol="0">
            <a:spAutoFit/>
          </a:bodyPr>
          <a:lstStyle/>
          <a:p>
            <a:r>
              <a:rPr lang="sv-SE" dirty="0"/>
              <a:t>Farföräldrar</a:t>
            </a:r>
          </a:p>
        </p:txBody>
      </p:sp>
      <p:sp>
        <p:nvSpPr>
          <p:cNvPr id="4" name="TextBox 91">
            <a:extLst>
              <a:ext uri="{FF2B5EF4-FFF2-40B4-BE49-F238E27FC236}">
                <a16:creationId xmlns:a16="http://schemas.microsoft.com/office/drawing/2014/main" id="{B7661C86-4874-6BA1-00C2-4B67D4C53B45}"/>
              </a:ext>
            </a:extLst>
          </p:cNvPr>
          <p:cNvSpPr txBox="1"/>
          <p:nvPr/>
        </p:nvSpPr>
        <p:spPr>
          <a:xfrm>
            <a:off x="8225632" y="2387943"/>
            <a:ext cx="1398203" cy="369332"/>
          </a:xfrm>
          <a:prstGeom prst="rect">
            <a:avLst/>
          </a:prstGeom>
          <a:noFill/>
        </p:spPr>
        <p:txBody>
          <a:bodyPr wrap="none" rtlCol="0">
            <a:spAutoFit/>
          </a:bodyPr>
          <a:lstStyle/>
          <a:p>
            <a:r>
              <a:rPr lang="sv-SE" dirty="0"/>
              <a:t>Morföräldrar</a:t>
            </a:r>
          </a:p>
        </p:txBody>
      </p:sp>
    </p:spTree>
    <p:extLst>
      <p:ext uri="{BB962C8B-B14F-4D97-AF65-F5344CB8AC3E}">
        <p14:creationId xmlns:p14="http://schemas.microsoft.com/office/powerpoint/2010/main" val="3217557402"/>
      </p:ext>
    </p:extLst>
  </p:cSld>
  <p:clrMapOvr>
    <a:masterClrMapping/>
  </p:clrMapOvr>
</p:sld>
</file>

<file path=ppt/theme/theme1.xml><?xml version="1.0" encoding="utf-8"?>
<a:theme xmlns:a="http://schemas.openxmlformats.org/drawingml/2006/main" name="familjejuridik">
  <a:themeElements>
    <a:clrScheme name="familjejuridik 1">
      <a:dk1>
        <a:srgbClr val="000000"/>
      </a:dk1>
      <a:lt1>
        <a:srgbClr val="FFFFFF"/>
      </a:lt1>
      <a:dk2>
        <a:srgbClr val="44546A"/>
      </a:dk2>
      <a:lt2>
        <a:srgbClr val="E7E6E6"/>
      </a:lt2>
      <a:accent1>
        <a:srgbClr val="C7170A"/>
      </a:accent1>
      <a:accent2>
        <a:srgbClr val="E27C61"/>
      </a:accent2>
      <a:accent3>
        <a:srgbClr val="A5A5A5"/>
      </a:accent3>
      <a:accent4>
        <a:srgbClr val="DD4E3E"/>
      </a:accent4>
      <a:accent5>
        <a:srgbClr val="B60702"/>
      </a:accent5>
      <a:accent6>
        <a:srgbClr val="575A60"/>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IIN0056 PPT_mall_familjejuridik" id="{831298D2-B66E-5F45-AA17-ECDD1DF25D3D}" vid="{FA422EE5-F6AD-714F-8824-2702C5AF8265}"/>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64522a4d-f12f-4888-8028-d80fdde3b7d9}" enabled="1" method="Privileged" siteId="{9a8ff9e3-0e35-4620-a724-e9834dc50b51}" contentBits="0" removed="0"/>
</clbl:labelList>
</file>

<file path=docProps/app.xml><?xml version="1.0" encoding="utf-8"?>
<Properties xmlns="http://schemas.openxmlformats.org/officeDocument/2006/extended-properties" xmlns:vt="http://schemas.openxmlformats.org/officeDocument/2006/docPropsVTypes">
  <Template>FIIN0056 PPT_mall_familjejuridik</Template>
  <TotalTime>2722</TotalTime>
  <Words>2308</Words>
  <Application>Microsoft Office PowerPoint</Application>
  <PresentationFormat>Bredbild</PresentationFormat>
  <Paragraphs>263</Paragraphs>
  <Slides>19</Slides>
  <Notes>19</Notes>
  <HiddenSlides>0</HiddenSlides>
  <MMClips>0</MMClips>
  <ScaleCrop>false</ScaleCrop>
  <HeadingPairs>
    <vt:vector size="6" baseType="variant">
      <vt:variant>
        <vt:lpstr>Använt teckensnitt</vt:lpstr>
      </vt:variant>
      <vt:variant>
        <vt:i4>6</vt:i4>
      </vt:variant>
      <vt:variant>
        <vt:lpstr>Tema</vt:lpstr>
      </vt:variant>
      <vt:variant>
        <vt:i4>1</vt:i4>
      </vt:variant>
      <vt:variant>
        <vt:lpstr>Bildrubriker</vt:lpstr>
      </vt:variant>
      <vt:variant>
        <vt:i4>19</vt:i4>
      </vt:variant>
    </vt:vector>
  </HeadingPairs>
  <TitlesOfParts>
    <vt:vector size="26" baseType="lpstr">
      <vt:lpstr>Arial</vt:lpstr>
      <vt:lpstr>Calibri</vt:lpstr>
      <vt:lpstr>Calibri Light</vt:lpstr>
      <vt:lpstr>Georgia</vt:lpstr>
      <vt:lpstr>inherit</vt:lpstr>
      <vt:lpstr>NeueHaas</vt:lpstr>
      <vt:lpstr>familjejuridik</vt:lpstr>
      <vt:lpstr>FÖRDJUPNING FAMILJEJURIDIK</vt:lpstr>
      <vt:lpstr>INNEHÅLL FRÅN GRUNDKURSEN</vt:lpstr>
      <vt:lpstr>ALLT MITT ÄR INTE DITT… ÄGANDE ÄR MAKT</vt:lpstr>
      <vt:lpstr>BODELNING VID SKILSMÄSSA</vt:lpstr>
      <vt:lpstr>BODELNING - PRESUMTIONER</vt:lpstr>
      <vt:lpstr>BODELNING VID SEPARATION - PROBLEMATISERING</vt:lpstr>
      <vt:lpstr>FRÅGOR?</vt:lpstr>
      <vt:lpstr>LURIGT ATT SKILJA PÅ GIFTORÄTT OCH ARV</vt:lpstr>
      <vt:lpstr>LEGALA ARVSORDNINGEN</vt:lpstr>
      <vt:lpstr>SÅ FÖRDELAS ARVET NÄR DET FINNS BRÖSTARVINGAR</vt:lpstr>
      <vt:lpstr>ARVETS FÖRDELNING FÖR OGIFTA BARNLÖSA</vt:lpstr>
      <vt:lpstr>ARVETS FÖRDELNING NÄR EN FÖRÄLDER AVLIDIT</vt:lpstr>
      <vt:lpstr>FRÅGOR?</vt:lpstr>
      <vt:lpstr>FRAMTIDSFULLMAKT</vt:lpstr>
      <vt:lpstr>FRÅGOR?</vt:lpstr>
      <vt:lpstr>BARNEN I FOKUS </vt:lpstr>
      <vt:lpstr>UNDERHÅLLSSKYLDIGHET</vt:lpstr>
      <vt:lpstr>FRÅGOR?</vt:lpstr>
      <vt:lpstr>Tack!</vt:lpstr>
    </vt:vector>
  </TitlesOfParts>
  <Company>Finansinspektionen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FAMILJENS JURIDIK - DEL 2</dc:title>
  <dc:creator>Niklas Uppenberg</dc:creator>
  <cp:lastModifiedBy>Vanda Brandt</cp:lastModifiedBy>
  <cp:revision>20</cp:revision>
  <dcterms:created xsi:type="dcterms:W3CDTF">2023-02-06T14:25:48Z</dcterms:created>
  <dcterms:modified xsi:type="dcterms:W3CDTF">2024-01-25T12:16:31Z</dcterms:modified>
</cp:coreProperties>
</file>