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63" r:id="rId4"/>
    <p:sldId id="285" r:id="rId5"/>
    <p:sldId id="287" r:id="rId6"/>
    <p:sldId id="288" r:id="rId7"/>
    <p:sldId id="286" r:id="rId8"/>
    <p:sldId id="289" r:id="rId9"/>
    <p:sldId id="291" r:id="rId10"/>
    <p:sldId id="290" r:id="rId11"/>
    <p:sldId id="294" r:id="rId12"/>
    <p:sldId id="293" r:id="rId13"/>
    <p:sldId id="295" r:id="rId14"/>
    <p:sldId id="296" r:id="rId15"/>
    <p:sldId id="284" r:id="rId16"/>
    <p:sldId id="297"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40000"/>
    <a:srgbClr val="90B89D"/>
    <a:srgbClr val="88C8AB"/>
    <a:srgbClr val="00A780"/>
    <a:srgbClr val="91CAAF"/>
    <a:srgbClr val="404040"/>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2011" autoAdjust="0"/>
  </p:normalViewPr>
  <p:slideViewPr>
    <p:cSldViewPr snapToGrid="0" showGuides="1">
      <p:cViewPr varScale="1">
        <p:scale>
          <a:sx n="82" d="100"/>
          <a:sy n="82" d="100"/>
        </p:scale>
        <p:origin x="1734"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oltzé" userId="085a4110-9356-4b8a-b966-47322e775325" providerId="ADAL" clId="{A4BB8B7B-F9B7-4667-BD9F-51E8A7E1D9AA}"/>
    <pc:docChg chg="modSld">
      <pc:chgData name="Philip Scholtzé" userId="085a4110-9356-4b8a-b966-47322e775325" providerId="ADAL" clId="{A4BB8B7B-F9B7-4667-BD9F-51E8A7E1D9AA}" dt="2023-09-28T14:11:25.122" v="1" actId="20577"/>
      <pc:docMkLst>
        <pc:docMk/>
      </pc:docMkLst>
      <pc:sldChg chg="modSp mod">
        <pc:chgData name="Philip Scholtzé" userId="085a4110-9356-4b8a-b966-47322e775325" providerId="ADAL" clId="{A4BB8B7B-F9B7-4667-BD9F-51E8A7E1D9AA}" dt="2023-09-28T14:11:25.122" v="1" actId="20577"/>
        <pc:sldMkLst>
          <pc:docMk/>
          <pc:sldMk cId="3888229457" sldId="295"/>
        </pc:sldMkLst>
        <pc:spChg chg="mod">
          <ac:chgData name="Philip Scholtzé" userId="085a4110-9356-4b8a-b966-47322e775325" providerId="ADAL" clId="{A4BB8B7B-F9B7-4667-BD9F-51E8A7E1D9AA}" dt="2023-09-28T14:11:25.122" v="1" actId="20577"/>
          <ac:spMkLst>
            <pc:docMk/>
            <pc:sldMk cId="3888229457" sldId="295"/>
            <ac:spMk id="7" creationId="{C0B32DBE-6EEA-4D9E-9E88-8FD42CA7D4E4}"/>
          </ac:spMkLst>
        </pc:spChg>
      </pc:sldChg>
    </pc:docChg>
  </pc:docChgLst>
  <pc:docChgLst>
    <pc:chgData name="Philip Scholtzé" userId="085a4110-9356-4b8a-b966-47322e775325" providerId="ADAL" clId="{3DFBDDE0-0B54-470E-A8BD-2580BD033BA6}"/>
    <pc:docChg chg="undo custSel modSld">
      <pc:chgData name="Philip Scholtzé" userId="085a4110-9356-4b8a-b966-47322e775325" providerId="ADAL" clId="{3DFBDDE0-0B54-470E-A8BD-2580BD033BA6}" dt="2024-01-17T14:10:56.215" v="623" actId="20577"/>
      <pc:docMkLst>
        <pc:docMk/>
      </pc:docMkLst>
      <pc:sldChg chg="modSp mod">
        <pc:chgData name="Philip Scholtzé" userId="085a4110-9356-4b8a-b966-47322e775325" providerId="ADAL" clId="{3DFBDDE0-0B54-470E-A8BD-2580BD033BA6}" dt="2024-01-16T13:47:53.361" v="189" actId="20577"/>
        <pc:sldMkLst>
          <pc:docMk/>
          <pc:sldMk cId="763527404" sldId="272"/>
        </pc:sldMkLst>
        <pc:spChg chg="mod">
          <ac:chgData name="Philip Scholtzé" userId="085a4110-9356-4b8a-b966-47322e775325" providerId="ADAL" clId="{3DFBDDE0-0B54-470E-A8BD-2580BD033BA6}" dt="2024-01-16T13:47:53.361" v="189" actId="20577"/>
          <ac:spMkLst>
            <pc:docMk/>
            <pc:sldMk cId="763527404" sldId="272"/>
            <ac:spMk id="4" creationId="{527FED4A-E9D3-B0A1-5C06-DABA8CA8EDAD}"/>
          </ac:spMkLst>
        </pc:spChg>
      </pc:sldChg>
      <pc:sldChg chg="modSp mod">
        <pc:chgData name="Philip Scholtzé" userId="085a4110-9356-4b8a-b966-47322e775325" providerId="ADAL" clId="{3DFBDDE0-0B54-470E-A8BD-2580BD033BA6}" dt="2024-01-16T13:22:27.253" v="4" actId="20577"/>
        <pc:sldMkLst>
          <pc:docMk/>
          <pc:sldMk cId="3902135721" sldId="286"/>
        </pc:sldMkLst>
        <pc:spChg chg="mod">
          <ac:chgData name="Philip Scholtzé" userId="085a4110-9356-4b8a-b966-47322e775325" providerId="ADAL" clId="{3DFBDDE0-0B54-470E-A8BD-2580BD033BA6}" dt="2024-01-16T13:22:27.253" v="4" actId="20577"/>
          <ac:spMkLst>
            <pc:docMk/>
            <pc:sldMk cId="3902135721" sldId="286"/>
            <ac:spMk id="40" creationId="{A20776A1-DF12-4103-8D39-2F52F90A0C67}"/>
          </ac:spMkLst>
        </pc:spChg>
      </pc:sldChg>
      <pc:sldChg chg="modSp mod modNotesTx">
        <pc:chgData name="Philip Scholtzé" userId="085a4110-9356-4b8a-b966-47322e775325" providerId="ADAL" clId="{3DFBDDE0-0B54-470E-A8BD-2580BD033BA6}" dt="2024-01-16T14:03:37.070" v="207" actId="27918"/>
        <pc:sldMkLst>
          <pc:docMk/>
          <pc:sldMk cId="3598072093" sldId="289"/>
        </pc:sldMkLst>
        <pc:spChg chg="mod">
          <ac:chgData name="Philip Scholtzé" userId="085a4110-9356-4b8a-b966-47322e775325" providerId="ADAL" clId="{3DFBDDE0-0B54-470E-A8BD-2580BD033BA6}" dt="2024-01-16T13:28:30.772" v="55" actId="20577"/>
          <ac:spMkLst>
            <pc:docMk/>
            <pc:sldMk cId="3598072093" sldId="289"/>
            <ac:spMk id="2" creationId="{89E424EB-553F-68D9-2099-36E35354136F}"/>
          </ac:spMkLst>
        </pc:spChg>
        <pc:graphicFrameChg chg="modGraphic">
          <ac:chgData name="Philip Scholtzé" userId="085a4110-9356-4b8a-b966-47322e775325" providerId="ADAL" clId="{3DFBDDE0-0B54-470E-A8BD-2580BD033BA6}" dt="2024-01-16T13:29:34.976" v="109" actId="20577"/>
          <ac:graphicFrameMkLst>
            <pc:docMk/>
            <pc:sldMk cId="3598072093" sldId="289"/>
            <ac:graphicFrameMk id="6" creationId="{E5298D78-937F-4064-9EAB-0E5B75BE5CCE}"/>
          </ac:graphicFrameMkLst>
        </pc:graphicFrameChg>
        <pc:graphicFrameChg chg="mod">
          <ac:chgData name="Philip Scholtzé" userId="085a4110-9356-4b8a-b966-47322e775325" providerId="ADAL" clId="{3DFBDDE0-0B54-470E-A8BD-2580BD033BA6}" dt="2024-01-16T13:49:05.972" v="190"/>
          <ac:graphicFrameMkLst>
            <pc:docMk/>
            <pc:sldMk cId="3598072093" sldId="289"/>
            <ac:graphicFrameMk id="9" creationId="{380F2D36-DADD-4526-B128-7CF0D1B9D2FF}"/>
          </ac:graphicFrameMkLst>
        </pc:graphicFrameChg>
      </pc:sldChg>
      <pc:sldChg chg="modSp mod modNotesTx">
        <pc:chgData name="Philip Scholtzé" userId="085a4110-9356-4b8a-b966-47322e775325" providerId="ADAL" clId="{3DFBDDE0-0B54-470E-A8BD-2580BD033BA6}" dt="2024-01-17T14:07:03.246" v="603" actId="27918"/>
        <pc:sldMkLst>
          <pc:docMk/>
          <pc:sldMk cId="1315382210" sldId="290"/>
        </pc:sldMkLst>
        <pc:spChg chg="mod">
          <ac:chgData name="Philip Scholtzé" userId="085a4110-9356-4b8a-b966-47322e775325" providerId="ADAL" clId="{3DFBDDE0-0B54-470E-A8BD-2580BD033BA6}" dt="2024-01-16T14:24:35.706" v="274" actId="20577"/>
          <ac:spMkLst>
            <pc:docMk/>
            <pc:sldMk cId="1315382210" sldId="290"/>
            <ac:spMk id="2" creationId="{89E424EB-553F-68D9-2099-36E35354136F}"/>
          </ac:spMkLst>
        </pc:spChg>
        <pc:spChg chg="mod">
          <ac:chgData name="Philip Scholtzé" userId="085a4110-9356-4b8a-b966-47322e775325" providerId="ADAL" clId="{3DFBDDE0-0B54-470E-A8BD-2580BD033BA6}" dt="2024-01-16T14:24:40.011" v="276" actId="20577"/>
          <ac:spMkLst>
            <pc:docMk/>
            <pc:sldMk cId="1315382210" sldId="290"/>
            <ac:spMk id="8" creationId="{FBBE9A60-4BC0-4A08-8454-32D24C61607F}"/>
          </ac:spMkLst>
        </pc:spChg>
        <pc:graphicFrameChg chg="mod">
          <ac:chgData name="Philip Scholtzé" userId="085a4110-9356-4b8a-b966-47322e775325" providerId="ADAL" clId="{3DFBDDE0-0B54-470E-A8BD-2580BD033BA6}" dt="2024-01-16T16:01:15.715" v="591"/>
          <ac:graphicFrameMkLst>
            <pc:docMk/>
            <pc:sldMk cId="1315382210" sldId="290"/>
            <ac:graphicFrameMk id="32" creationId="{07E9BCDC-BE0D-4A13-9A52-77C80210D5DB}"/>
          </ac:graphicFrameMkLst>
        </pc:graphicFrameChg>
      </pc:sldChg>
      <pc:sldChg chg="modSp mod modNotesTx">
        <pc:chgData name="Philip Scholtzé" userId="085a4110-9356-4b8a-b966-47322e775325" providerId="ADAL" clId="{3DFBDDE0-0B54-470E-A8BD-2580BD033BA6}" dt="2024-01-16T14:20:11.378" v="235" actId="20577"/>
        <pc:sldMkLst>
          <pc:docMk/>
          <pc:sldMk cId="1692696890" sldId="291"/>
        </pc:sldMkLst>
        <pc:spChg chg="mod">
          <ac:chgData name="Philip Scholtzé" userId="085a4110-9356-4b8a-b966-47322e775325" providerId="ADAL" clId="{3DFBDDE0-0B54-470E-A8BD-2580BD033BA6}" dt="2024-01-16T13:31:03.467" v="112" actId="20577"/>
          <ac:spMkLst>
            <pc:docMk/>
            <pc:sldMk cId="1692696890" sldId="291"/>
            <ac:spMk id="2" creationId="{89E424EB-553F-68D9-2099-36E35354136F}"/>
          </ac:spMkLst>
        </pc:spChg>
        <pc:spChg chg="mod">
          <ac:chgData name="Philip Scholtzé" userId="085a4110-9356-4b8a-b966-47322e775325" providerId="ADAL" clId="{3DFBDDE0-0B54-470E-A8BD-2580BD033BA6}" dt="2024-01-16T14:19:43.913" v="222" actId="20577"/>
          <ac:spMkLst>
            <pc:docMk/>
            <pc:sldMk cId="1692696890" sldId="291"/>
            <ac:spMk id="10" creationId="{020F52F2-604A-4559-AC06-AAC2CAF1A64E}"/>
          </ac:spMkLst>
        </pc:spChg>
      </pc:sldChg>
      <pc:sldChg chg="modNotesTx">
        <pc:chgData name="Philip Scholtzé" userId="085a4110-9356-4b8a-b966-47322e775325" providerId="ADAL" clId="{3DFBDDE0-0B54-470E-A8BD-2580BD033BA6}" dt="2024-01-16T13:41:35.704" v="155" actId="20577"/>
        <pc:sldMkLst>
          <pc:docMk/>
          <pc:sldMk cId="970045198" sldId="293"/>
        </pc:sldMkLst>
      </pc:sldChg>
      <pc:sldChg chg="modSp mod modNotesTx">
        <pc:chgData name="Philip Scholtzé" userId="085a4110-9356-4b8a-b966-47322e775325" providerId="ADAL" clId="{3DFBDDE0-0B54-470E-A8BD-2580BD033BA6}" dt="2024-01-16T13:37:24.449" v="136" actId="20577"/>
        <pc:sldMkLst>
          <pc:docMk/>
          <pc:sldMk cId="2787991581" sldId="294"/>
        </pc:sldMkLst>
        <pc:spChg chg="mod">
          <ac:chgData name="Philip Scholtzé" userId="085a4110-9356-4b8a-b966-47322e775325" providerId="ADAL" clId="{3DFBDDE0-0B54-470E-A8BD-2580BD033BA6}" dt="2024-01-16T13:36:48.282" v="120" actId="20577"/>
          <ac:spMkLst>
            <pc:docMk/>
            <pc:sldMk cId="2787991581" sldId="294"/>
            <ac:spMk id="13" creationId="{73815D50-C525-43C0-805E-CF4B105C0AAE}"/>
          </ac:spMkLst>
        </pc:spChg>
      </pc:sldChg>
      <pc:sldChg chg="modSp mod">
        <pc:chgData name="Philip Scholtzé" userId="085a4110-9356-4b8a-b966-47322e775325" providerId="ADAL" clId="{3DFBDDE0-0B54-470E-A8BD-2580BD033BA6}" dt="2024-01-17T14:10:56.215" v="623" actId="20577"/>
        <pc:sldMkLst>
          <pc:docMk/>
          <pc:sldMk cId="2802586861" sldId="296"/>
        </pc:sldMkLst>
        <pc:spChg chg="mod">
          <ac:chgData name="Philip Scholtzé" userId="085a4110-9356-4b8a-b966-47322e775325" providerId="ADAL" clId="{3DFBDDE0-0B54-470E-A8BD-2580BD033BA6}" dt="2024-01-16T16:00:08.200" v="590" actId="20577"/>
          <ac:spMkLst>
            <pc:docMk/>
            <pc:sldMk cId="2802586861" sldId="296"/>
            <ac:spMk id="11" creationId="{7EB39088-F9A9-492C-A54F-786DF95ED706}"/>
          </ac:spMkLst>
        </pc:spChg>
        <pc:graphicFrameChg chg="modGraphic">
          <ac:chgData name="Philip Scholtzé" userId="085a4110-9356-4b8a-b966-47322e775325" providerId="ADAL" clId="{3DFBDDE0-0B54-470E-A8BD-2580BD033BA6}" dt="2024-01-17T14:10:56.215" v="623" actId="20577"/>
          <ac:graphicFrameMkLst>
            <pc:docMk/>
            <pc:sldMk cId="2802586861" sldId="296"/>
            <ac:graphicFrameMk id="9" creationId="{FFA241FF-D9A6-42A2-9E5F-9AA1C55BA59D}"/>
          </ac:graphicFrameMkLst>
        </pc:graphicFrameChg>
      </pc:sldChg>
    </pc:docChg>
  </pc:docChgLst>
  <pc:docChgLst>
    <pc:chgData name="Rebecca Jansson" userId="e8724c67-f277-4784-b751-5fb664516e67" providerId="ADAL" clId="{612A8BB1-1FEE-4488-BA52-7A83CDAA41F7}"/>
    <pc:docChg chg="custSel modSld">
      <pc:chgData name="Rebecca Jansson" userId="e8724c67-f277-4784-b751-5fb664516e67" providerId="ADAL" clId="{612A8BB1-1FEE-4488-BA52-7A83CDAA41F7}" dt="2024-09-11T08:36:57.053" v="34" actId="13926"/>
      <pc:docMkLst>
        <pc:docMk/>
      </pc:docMkLst>
      <pc:sldChg chg="modSp mod">
        <pc:chgData name="Rebecca Jansson" userId="e8724c67-f277-4784-b751-5fb664516e67" providerId="ADAL" clId="{612A8BB1-1FEE-4488-BA52-7A83CDAA41F7}" dt="2024-09-11T08:36:57.053" v="34" actId="13926"/>
        <pc:sldMkLst>
          <pc:docMk/>
          <pc:sldMk cId="763527404" sldId="272"/>
        </pc:sldMkLst>
        <pc:spChg chg="mod">
          <ac:chgData name="Rebecca Jansson" userId="e8724c67-f277-4784-b751-5fb664516e67" providerId="ADAL" clId="{612A8BB1-1FEE-4488-BA52-7A83CDAA41F7}" dt="2024-09-11T08:36:57.053" v="34" actId="13926"/>
          <ac:spMkLst>
            <pc:docMk/>
            <pc:sldMk cId="763527404" sldId="272"/>
            <ac:spMk id="4" creationId="{527FED4A-E9D3-B0A1-5C06-DABA8CA8EDAD}"/>
          </ac:spMkLst>
        </pc:sp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3663648645586E-2"/>
          <c:y val="4.783646661156362E-2"/>
          <c:w val="0.93967321006008886"/>
          <c:h val="0.68599491908431232"/>
        </c:manualLayout>
      </c:layout>
      <c:lineChart>
        <c:grouping val="standard"/>
        <c:varyColors val="0"/>
        <c:ser>
          <c:idx val="0"/>
          <c:order val="0"/>
          <c:tx>
            <c:strRef>
              <c:f>Blad1!$B$1</c:f>
              <c:strCache>
                <c:ptCount val="1"/>
                <c:pt idx="0">
                  <c:v>Aktiefonder</c:v>
                </c:pt>
              </c:strCache>
            </c:strRef>
          </c:tx>
          <c:spPr>
            <a:ln w="28575" cap="rnd">
              <a:solidFill>
                <a:schemeClr val="accent1"/>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Blad1!$B$2:$B$302</c:f>
              <c:numCache>
                <c:formatCode>General</c:formatCode>
                <c:ptCount val="301"/>
                <c:pt idx="0">
                  <c:v>100</c:v>
                </c:pt>
                <c:pt idx="1">
                  <c:v>97.726425642937016</c:v>
                </c:pt>
                <c:pt idx="2">
                  <c:v>100.2049944092434</c:v>
                </c:pt>
                <c:pt idx="3">
                  <c:v>105.8702944465151</c:v>
                </c:pt>
                <c:pt idx="4">
                  <c:v>115.31867312709655</c:v>
                </c:pt>
                <c:pt idx="5">
                  <c:v>115.37458069325383</c:v>
                </c:pt>
                <c:pt idx="6">
                  <c:v>122.43756988445772</c:v>
                </c:pt>
                <c:pt idx="7">
                  <c:v>119.49310473350729</c:v>
                </c:pt>
                <c:pt idx="8">
                  <c:v>121.63622810286994</c:v>
                </c:pt>
                <c:pt idx="9">
                  <c:v>119.23220275810661</c:v>
                </c:pt>
                <c:pt idx="10">
                  <c:v>124.33842713380545</c:v>
                </c:pt>
                <c:pt idx="11">
                  <c:v>139.45210585165859</c:v>
                </c:pt>
                <c:pt idx="12">
                  <c:v>157.92023853894892</c:v>
                </c:pt>
                <c:pt idx="13">
                  <c:v>159.33656354826687</c:v>
                </c:pt>
                <c:pt idx="14">
                  <c:v>168.28177413343272</c:v>
                </c:pt>
                <c:pt idx="15">
                  <c:v>169.88445769660825</c:v>
                </c:pt>
                <c:pt idx="16">
                  <c:v>164.94595601938127</c:v>
                </c:pt>
                <c:pt idx="17">
                  <c:v>159.42974282519566</c:v>
                </c:pt>
                <c:pt idx="18">
                  <c:v>161.64740961610136</c:v>
                </c:pt>
                <c:pt idx="19">
                  <c:v>163.51099515467757</c:v>
                </c:pt>
                <c:pt idx="20">
                  <c:v>173.64890048453225</c:v>
                </c:pt>
                <c:pt idx="21">
                  <c:v>167.03317182258664</c:v>
                </c:pt>
                <c:pt idx="22">
                  <c:v>163.54826686544911</c:v>
                </c:pt>
                <c:pt idx="23">
                  <c:v>153.52217666790904</c:v>
                </c:pt>
                <c:pt idx="24">
                  <c:v>148.54640327991052</c:v>
                </c:pt>
                <c:pt idx="25">
                  <c:v>154.56578456951172</c:v>
                </c:pt>
                <c:pt idx="26">
                  <c:v>145.04286246738724</c:v>
                </c:pt>
                <c:pt idx="27">
                  <c:v>137.29034662691015</c:v>
                </c:pt>
                <c:pt idx="28">
                  <c:v>147.48415952292206</c:v>
                </c:pt>
                <c:pt idx="29">
                  <c:v>153.07491613865071</c:v>
                </c:pt>
                <c:pt idx="30">
                  <c:v>148.6954901229966</c:v>
                </c:pt>
                <c:pt idx="31">
                  <c:v>140.12299664554598</c:v>
                </c:pt>
                <c:pt idx="32">
                  <c:v>132.25866567275435</c:v>
                </c:pt>
                <c:pt idx="33">
                  <c:v>118.63585538576217</c:v>
                </c:pt>
                <c:pt idx="34">
                  <c:v>125.38203503540809</c:v>
                </c:pt>
                <c:pt idx="35">
                  <c:v>135.29631010063358</c:v>
                </c:pt>
                <c:pt idx="36">
                  <c:v>136.09765188222136</c:v>
                </c:pt>
                <c:pt idx="37">
                  <c:v>133.9545285128587</c:v>
                </c:pt>
                <c:pt idx="38">
                  <c:v>131.79276928811029</c:v>
                </c:pt>
                <c:pt idx="39">
                  <c:v>136.84308609765188</c:v>
                </c:pt>
                <c:pt idx="40">
                  <c:v>132.5941110696981</c:v>
                </c:pt>
                <c:pt idx="41">
                  <c:v>126.05292582929556</c:v>
                </c:pt>
                <c:pt idx="42">
                  <c:v>112.15057771151696</c:v>
                </c:pt>
                <c:pt idx="43">
                  <c:v>105.53484904957138</c:v>
                </c:pt>
                <c:pt idx="44">
                  <c:v>103.65262765560938</c:v>
                </c:pt>
                <c:pt idx="45">
                  <c:v>91.72568020872157</c:v>
                </c:pt>
                <c:pt idx="46">
                  <c:v>96.925083861349222</c:v>
                </c:pt>
                <c:pt idx="47">
                  <c:v>102.2549385016772</c:v>
                </c:pt>
                <c:pt idx="48">
                  <c:v>93.551994036526267</c:v>
                </c:pt>
                <c:pt idx="49">
                  <c:v>89.787551248602298</c:v>
                </c:pt>
                <c:pt idx="50">
                  <c:v>86.954901229966438</c:v>
                </c:pt>
                <c:pt idx="51">
                  <c:v>86.395825568393576</c:v>
                </c:pt>
                <c:pt idx="52">
                  <c:v>91.390234811777844</c:v>
                </c:pt>
                <c:pt idx="53">
                  <c:v>92.713380544166967</c:v>
                </c:pt>
                <c:pt idx="54">
                  <c:v>98.229593738352577</c:v>
                </c:pt>
                <c:pt idx="55">
                  <c:v>103.61535594483786</c:v>
                </c:pt>
                <c:pt idx="56">
                  <c:v>109.74655236675362</c:v>
                </c:pt>
                <c:pt idx="57">
                  <c:v>103.85762206485276</c:v>
                </c:pt>
                <c:pt idx="58">
                  <c:v>111.31196421915764</c:v>
                </c:pt>
                <c:pt idx="59">
                  <c:v>110.02609019754006</c:v>
                </c:pt>
                <c:pt idx="60">
                  <c:v>111.77786060380168</c:v>
                </c:pt>
                <c:pt idx="61">
                  <c:v>118.41222512113302</c:v>
                </c:pt>
                <c:pt idx="62">
                  <c:v>121.82258665672752</c:v>
                </c:pt>
                <c:pt idx="63">
                  <c:v>123.03391725680204</c:v>
                </c:pt>
                <c:pt idx="64">
                  <c:v>121.00260901975399</c:v>
                </c:pt>
                <c:pt idx="65">
                  <c:v>117.5922474841595</c:v>
                </c:pt>
                <c:pt idx="66">
                  <c:v>120.96533730898244</c:v>
                </c:pt>
                <c:pt idx="67">
                  <c:v>118.30040998881844</c:v>
                </c:pt>
                <c:pt idx="68">
                  <c:v>117.07044353335814</c:v>
                </c:pt>
                <c:pt idx="69">
                  <c:v>117.83451360417439</c:v>
                </c:pt>
                <c:pt idx="70">
                  <c:v>117.89042117033169</c:v>
                </c:pt>
                <c:pt idx="71">
                  <c:v>119.75400670890792</c:v>
                </c:pt>
                <c:pt idx="72">
                  <c:v>122.75437942601565</c:v>
                </c:pt>
                <c:pt idx="73">
                  <c:v>126.6679090570257</c:v>
                </c:pt>
                <c:pt idx="74">
                  <c:v>130.26462914647783</c:v>
                </c:pt>
                <c:pt idx="75">
                  <c:v>130.05963473723443</c:v>
                </c:pt>
                <c:pt idx="76">
                  <c:v>127.86060380171448</c:v>
                </c:pt>
                <c:pt idx="77">
                  <c:v>135.78084234066341</c:v>
                </c:pt>
                <c:pt idx="78">
                  <c:v>145.39694371971672</c:v>
                </c:pt>
                <c:pt idx="79">
                  <c:v>151.15542303391726</c:v>
                </c:pt>
                <c:pt idx="80">
                  <c:v>149.57137532612748</c:v>
                </c:pt>
                <c:pt idx="81">
                  <c:v>158.47931420052183</c:v>
                </c:pt>
                <c:pt idx="82">
                  <c:v>155.94483786805816</c:v>
                </c:pt>
                <c:pt idx="83">
                  <c:v>165.31867312709653</c:v>
                </c:pt>
                <c:pt idx="84">
                  <c:v>169.88445769660828</c:v>
                </c:pt>
                <c:pt idx="85">
                  <c:v>173.79798732761839</c:v>
                </c:pt>
                <c:pt idx="86">
                  <c:v>181.73686172195306</c:v>
                </c:pt>
                <c:pt idx="87">
                  <c:v>184.58814759597468</c:v>
                </c:pt>
                <c:pt idx="88">
                  <c:v>182.68729034662695</c:v>
                </c:pt>
                <c:pt idx="89">
                  <c:v>168.03950801341784</c:v>
                </c:pt>
                <c:pt idx="90">
                  <c:v>167.08907938874395</c:v>
                </c:pt>
                <c:pt idx="91">
                  <c:v>167.66679090570261</c:v>
                </c:pt>
                <c:pt idx="92">
                  <c:v>172.58665672754381</c:v>
                </c:pt>
                <c:pt idx="93">
                  <c:v>176.94744688781216</c:v>
                </c:pt>
                <c:pt idx="94">
                  <c:v>181.60641073425271</c:v>
                </c:pt>
                <c:pt idx="95">
                  <c:v>179.76146105106221</c:v>
                </c:pt>
                <c:pt idx="96">
                  <c:v>186.35855385762204</c:v>
                </c:pt>
                <c:pt idx="97">
                  <c:v>191.20387625792023</c:v>
                </c:pt>
                <c:pt idx="98">
                  <c:v>191.55795751024974</c:v>
                </c:pt>
                <c:pt idx="99">
                  <c:v>197.05553484904959</c:v>
                </c:pt>
                <c:pt idx="100">
                  <c:v>199.12411479686921</c:v>
                </c:pt>
                <c:pt idx="101">
                  <c:v>209.97018263138284</c:v>
                </c:pt>
                <c:pt idx="102">
                  <c:v>209.485650391353</c:v>
                </c:pt>
                <c:pt idx="103">
                  <c:v>206.03801714498701</c:v>
                </c:pt>
                <c:pt idx="104">
                  <c:v>205.59075661572871</c:v>
                </c:pt>
                <c:pt idx="105">
                  <c:v>205.70257174804328</c:v>
                </c:pt>
                <c:pt idx="106">
                  <c:v>211.14424152068582</c:v>
                </c:pt>
                <c:pt idx="107">
                  <c:v>201.21133060007458</c:v>
                </c:pt>
                <c:pt idx="108">
                  <c:v>200.7640700708163</c:v>
                </c:pt>
                <c:pt idx="109">
                  <c:v>177.97241893402912</c:v>
                </c:pt>
                <c:pt idx="110">
                  <c:v>177.82333209094304</c:v>
                </c:pt>
                <c:pt idx="111">
                  <c:v>167.20089452105859</c:v>
                </c:pt>
                <c:pt idx="112">
                  <c:v>177.2083488632129</c:v>
                </c:pt>
                <c:pt idx="113">
                  <c:v>181.21505777115178</c:v>
                </c:pt>
                <c:pt idx="114">
                  <c:v>165.48639582556848</c:v>
                </c:pt>
                <c:pt idx="115">
                  <c:v>161.83376816995911</c:v>
                </c:pt>
                <c:pt idx="116">
                  <c:v>164.49869549012308</c:v>
                </c:pt>
                <c:pt idx="117">
                  <c:v>148.49049571375335</c:v>
                </c:pt>
                <c:pt idx="118">
                  <c:v>127.4878866939993</c:v>
                </c:pt>
                <c:pt idx="119">
                  <c:v>123.61162877376076</c:v>
                </c:pt>
                <c:pt idx="120">
                  <c:v>124.78568766306375</c:v>
                </c:pt>
                <c:pt idx="121">
                  <c:v>123.36936265374584</c:v>
                </c:pt>
                <c:pt idx="122">
                  <c:v>122.66120014908685</c:v>
                </c:pt>
                <c:pt idx="123">
                  <c:v>121.82258665672757</c:v>
                </c:pt>
                <c:pt idx="124">
                  <c:v>136.91762951919495</c:v>
                </c:pt>
                <c:pt idx="125">
                  <c:v>144.55833022735746</c:v>
                </c:pt>
                <c:pt idx="126">
                  <c:v>147.31643682445025</c:v>
                </c:pt>
                <c:pt idx="127">
                  <c:v>151.56541185240403</c:v>
                </c:pt>
                <c:pt idx="128">
                  <c:v>154.56578456951175</c:v>
                </c:pt>
                <c:pt idx="129">
                  <c:v>160.41744316064108</c:v>
                </c:pt>
                <c:pt idx="130">
                  <c:v>160.95788296682821</c:v>
                </c:pt>
                <c:pt idx="131">
                  <c:v>164.01416325009322</c:v>
                </c:pt>
                <c:pt idx="132">
                  <c:v>171.67349981364148</c:v>
                </c:pt>
                <c:pt idx="133">
                  <c:v>169.62355572120762</c:v>
                </c:pt>
                <c:pt idx="134">
                  <c:v>164.31233693626541</c:v>
                </c:pt>
                <c:pt idx="135">
                  <c:v>177.8792396571003</c:v>
                </c:pt>
                <c:pt idx="136">
                  <c:v>180.05963473723449</c:v>
                </c:pt>
                <c:pt idx="137">
                  <c:v>172.62392843831535</c:v>
                </c:pt>
                <c:pt idx="138">
                  <c:v>169.62355572120762</c:v>
                </c:pt>
                <c:pt idx="139">
                  <c:v>171.33805441669776</c:v>
                </c:pt>
                <c:pt idx="140">
                  <c:v>168.37495341036157</c:v>
                </c:pt>
                <c:pt idx="141">
                  <c:v>172.00894521058521</c:v>
                </c:pt>
                <c:pt idx="142">
                  <c:v>177.02199030935526</c:v>
                </c:pt>
                <c:pt idx="143">
                  <c:v>179.98509131569148</c:v>
                </c:pt>
                <c:pt idx="144">
                  <c:v>186.06038017144996</c:v>
                </c:pt>
                <c:pt idx="145">
                  <c:v>179.50055907566164</c:v>
                </c:pt>
                <c:pt idx="146">
                  <c:v>179.4260156541186</c:v>
                </c:pt>
                <c:pt idx="147">
                  <c:v>181.21505777115175</c:v>
                </c:pt>
                <c:pt idx="148">
                  <c:v>181.66231830041005</c:v>
                </c:pt>
                <c:pt idx="149">
                  <c:v>181.12187849422293</c:v>
                </c:pt>
                <c:pt idx="150">
                  <c:v>180.74916138650769</c:v>
                </c:pt>
                <c:pt idx="151">
                  <c:v>177.37607156168477</c:v>
                </c:pt>
                <c:pt idx="152">
                  <c:v>161.75922474841602</c:v>
                </c:pt>
                <c:pt idx="153">
                  <c:v>154.6589638464406</c:v>
                </c:pt>
                <c:pt idx="154">
                  <c:v>162.72828922847563</c:v>
                </c:pt>
                <c:pt idx="155">
                  <c:v>161.05106224375703</c:v>
                </c:pt>
                <c:pt idx="156">
                  <c:v>161.18151323145733</c:v>
                </c:pt>
                <c:pt idx="157">
                  <c:v>172.10212448751398</c:v>
                </c:pt>
                <c:pt idx="158">
                  <c:v>176.8915393216549</c:v>
                </c:pt>
                <c:pt idx="159">
                  <c:v>176.8542676108834</c:v>
                </c:pt>
                <c:pt idx="160">
                  <c:v>177.26425642937016</c:v>
                </c:pt>
                <c:pt idx="161">
                  <c:v>170.53671263511001</c:v>
                </c:pt>
                <c:pt idx="162">
                  <c:v>169.56764815505036</c:v>
                </c:pt>
                <c:pt idx="163">
                  <c:v>169.97763697353713</c:v>
                </c:pt>
                <c:pt idx="164">
                  <c:v>168.98993663809176</c:v>
                </c:pt>
                <c:pt idx="165">
                  <c:v>173.76071561684688</c:v>
                </c:pt>
                <c:pt idx="166">
                  <c:v>175.32612746925093</c:v>
                </c:pt>
                <c:pt idx="167">
                  <c:v>178.66194558330238</c:v>
                </c:pt>
                <c:pt idx="168">
                  <c:v>179.51919493104742</c:v>
                </c:pt>
                <c:pt idx="169">
                  <c:v>184.62541930674624</c:v>
                </c:pt>
                <c:pt idx="170">
                  <c:v>185.68766306373468</c:v>
                </c:pt>
                <c:pt idx="171">
                  <c:v>188.25941110696985</c:v>
                </c:pt>
                <c:pt idx="172">
                  <c:v>192.07976146105111</c:v>
                </c:pt>
                <c:pt idx="173">
                  <c:v>196.57100260901981</c:v>
                </c:pt>
                <c:pt idx="174">
                  <c:v>190.49571375326133</c:v>
                </c:pt>
                <c:pt idx="175">
                  <c:v>193.88743943347006</c:v>
                </c:pt>
                <c:pt idx="176">
                  <c:v>192.58292955646669</c:v>
                </c:pt>
                <c:pt idx="177">
                  <c:v>197.91278419679469</c:v>
                </c:pt>
                <c:pt idx="178">
                  <c:v>206.52254938501682</c:v>
                </c:pt>
                <c:pt idx="179">
                  <c:v>210.41744316064111</c:v>
                </c:pt>
                <c:pt idx="180">
                  <c:v>209.22474841595235</c:v>
                </c:pt>
                <c:pt idx="181">
                  <c:v>204.34215430488265</c:v>
                </c:pt>
                <c:pt idx="182">
                  <c:v>210.86470368989944</c:v>
                </c:pt>
                <c:pt idx="183">
                  <c:v>213.52963101006344</c:v>
                </c:pt>
                <c:pt idx="184">
                  <c:v>215.50503168095423</c:v>
                </c:pt>
                <c:pt idx="185">
                  <c:v>226.38837122623934</c:v>
                </c:pt>
                <c:pt idx="186">
                  <c:v>230.50689526649276</c:v>
                </c:pt>
                <c:pt idx="187">
                  <c:v>234.28997390980251</c:v>
                </c:pt>
                <c:pt idx="188">
                  <c:v>238.96757361162884</c:v>
                </c:pt>
                <c:pt idx="189">
                  <c:v>236.32128214685062</c:v>
                </c:pt>
                <c:pt idx="190">
                  <c:v>242.11703317182261</c:v>
                </c:pt>
                <c:pt idx="191">
                  <c:v>245.93738352590387</c:v>
                </c:pt>
                <c:pt idx="192">
                  <c:v>249.217294073798</c:v>
                </c:pt>
                <c:pt idx="193">
                  <c:v>263.99552739470744</c:v>
                </c:pt>
                <c:pt idx="194">
                  <c:v>279.2396571002609</c:v>
                </c:pt>
                <c:pt idx="195">
                  <c:v>284.38315318673125</c:v>
                </c:pt>
                <c:pt idx="196">
                  <c:v>287.38352590383897</c:v>
                </c:pt>
                <c:pt idx="197">
                  <c:v>292.35929929183749</c:v>
                </c:pt>
                <c:pt idx="198">
                  <c:v>276.5747297800969</c:v>
                </c:pt>
                <c:pt idx="199">
                  <c:v>283.95452851285876</c:v>
                </c:pt>
                <c:pt idx="200">
                  <c:v>261.74058889303018</c:v>
                </c:pt>
                <c:pt idx="201">
                  <c:v>249.57137532612745</c:v>
                </c:pt>
                <c:pt idx="202">
                  <c:v>269.79127841967949</c:v>
                </c:pt>
                <c:pt idx="203">
                  <c:v>273.85389489377559</c:v>
                </c:pt>
                <c:pt idx="204">
                  <c:v>262.11330600074541</c:v>
                </c:pt>
                <c:pt idx="205">
                  <c:v>246.3660081997763</c:v>
                </c:pt>
                <c:pt idx="206">
                  <c:v>246.45918747670513</c:v>
                </c:pt>
                <c:pt idx="207">
                  <c:v>252.55311218784942</c:v>
                </c:pt>
                <c:pt idx="208">
                  <c:v>253.80171449869547</c:v>
                </c:pt>
                <c:pt idx="209">
                  <c:v>262.74692508386136</c:v>
                </c:pt>
                <c:pt idx="210">
                  <c:v>262.56056653000365</c:v>
                </c:pt>
                <c:pt idx="211">
                  <c:v>277.20834886321279</c:v>
                </c:pt>
                <c:pt idx="212">
                  <c:v>280.8423406634364</c:v>
                </c:pt>
                <c:pt idx="213">
                  <c:v>283.37681699590013</c:v>
                </c:pt>
                <c:pt idx="214">
                  <c:v>291.12933283637722</c:v>
                </c:pt>
                <c:pt idx="215">
                  <c:v>293.9619828550131</c:v>
                </c:pt>
                <c:pt idx="216">
                  <c:v>294.80059634737239</c:v>
                </c:pt>
                <c:pt idx="217">
                  <c:v>293.79426015654127</c:v>
                </c:pt>
                <c:pt idx="218">
                  <c:v>308.25568393589276</c:v>
                </c:pt>
                <c:pt idx="219">
                  <c:v>311.9828550130452</c:v>
                </c:pt>
                <c:pt idx="220">
                  <c:v>317.797241893403</c:v>
                </c:pt>
                <c:pt idx="221">
                  <c:v>320.23853894893784</c:v>
                </c:pt>
                <c:pt idx="222">
                  <c:v>312.76556093924722</c:v>
                </c:pt>
                <c:pt idx="223">
                  <c:v>310.13790532985473</c:v>
                </c:pt>
                <c:pt idx="224">
                  <c:v>307.41707044353348</c:v>
                </c:pt>
                <c:pt idx="225">
                  <c:v>320.79761461051072</c:v>
                </c:pt>
                <c:pt idx="226">
                  <c:v>333.78680581438704</c:v>
                </c:pt>
                <c:pt idx="227">
                  <c:v>335.72493477450632</c:v>
                </c:pt>
                <c:pt idx="228">
                  <c:v>336.50764070070835</c:v>
                </c:pt>
                <c:pt idx="229">
                  <c:v>341.48341408870692</c:v>
                </c:pt>
                <c:pt idx="230">
                  <c:v>344.68878121505804</c:v>
                </c:pt>
                <c:pt idx="231">
                  <c:v>341.85613119642215</c:v>
                </c:pt>
                <c:pt idx="232">
                  <c:v>359.76518822213967</c:v>
                </c:pt>
                <c:pt idx="233">
                  <c:v>359.63473723443929</c:v>
                </c:pt>
                <c:pt idx="234">
                  <c:v>358.64703689899392</c:v>
                </c:pt>
                <c:pt idx="235">
                  <c:v>360.1006336190834</c:v>
                </c:pt>
                <c:pt idx="236">
                  <c:v>370.10808796123774</c:v>
                </c:pt>
                <c:pt idx="237">
                  <c:v>360.2869921729411</c:v>
                </c:pt>
                <c:pt idx="238">
                  <c:v>339.69437197167383</c:v>
                </c:pt>
                <c:pt idx="239">
                  <c:v>342.00521803950835</c:v>
                </c:pt>
                <c:pt idx="240">
                  <c:v>317.62951919493133</c:v>
                </c:pt>
                <c:pt idx="241">
                  <c:v>346.14237793514758</c:v>
                </c:pt>
                <c:pt idx="242">
                  <c:v>361.628773760716</c:v>
                </c:pt>
                <c:pt idx="243">
                  <c:v>366.21319418561347</c:v>
                </c:pt>
                <c:pt idx="244">
                  <c:v>386.00447260529302</c:v>
                </c:pt>
                <c:pt idx="245">
                  <c:v>365.67275437942641</c:v>
                </c:pt>
                <c:pt idx="246">
                  <c:v>378.68058143868842</c:v>
                </c:pt>
                <c:pt idx="247">
                  <c:v>388.87439433470036</c:v>
                </c:pt>
                <c:pt idx="248">
                  <c:v>385.42676108833433</c:v>
                </c:pt>
                <c:pt idx="249">
                  <c:v>392.8624673872535</c:v>
                </c:pt>
                <c:pt idx="250">
                  <c:v>398.09914275065267</c:v>
                </c:pt>
                <c:pt idx="251">
                  <c:v>402.6835631755502</c:v>
                </c:pt>
                <c:pt idx="252">
                  <c:v>409.05702571748088</c:v>
                </c:pt>
                <c:pt idx="253">
                  <c:v>415.18822213939666</c:v>
                </c:pt>
                <c:pt idx="254">
                  <c:v>383.86134923593033</c:v>
                </c:pt>
                <c:pt idx="255">
                  <c:v>332.66865449124151</c:v>
                </c:pt>
                <c:pt idx="256">
                  <c:v>362.44875139768959</c:v>
                </c:pt>
                <c:pt idx="257">
                  <c:v>366.10137905329896</c:v>
                </c:pt>
                <c:pt idx="258">
                  <c:v>376.42564293701128</c:v>
                </c:pt>
                <c:pt idx="259">
                  <c:v>376.36973537085402</c:v>
                </c:pt>
                <c:pt idx="260">
                  <c:v>389.47074170704485</c:v>
                </c:pt>
                <c:pt idx="261">
                  <c:v>395.13604174431651</c:v>
                </c:pt>
                <c:pt idx="262">
                  <c:v>384.02907193440222</c:v>
                </c:pt>
                <c:pt idx="263">
                  <c:v>417.1449869549017</c:v>
                </c:pt>
                <c:pt idx="264">
                  <c:v>423.42527021990355</c:v>
                </c:pt>
                <c:pt idx="265">
                  <c:v>432.25866567275477</c:v>
                </c:pt>
                <c:pt idx="266">
                  <c:v>444.39060752888605</c:v>
                </c:pt>
                <c:pt idx="267">
                  <c:v>466.51136787178581</c:v>
                </c:pt>
                <c:pt idx="268">
                  <c:v>471.4125978382412</c:v>
                </c:pt>
                <c:pt idx="269">
                  <c:v>474.80432351844985</c:v>
                </c:pt>
                <c:pt idx="270">
                  <c:v>487.38352590383931</c:v>
                </c:pt>
                <c:pt idx="271">
                  <c:v>491.89340290719377</c:v>
                </c:pt>
                <c:pt idx="272">
                  <c:v>503.74580693253858</c:v>
                </c:pt>
                <c:pt idx="273">
                  <c:v>489.35892657473011</c:v>
                </c:pt>
                <c:pt idx="274">
                  <c:v>497.55870294446549</c:v>
                </c:pt>
                <c:pt idx="275">
                  <c:v>506.44800596347403</c:v>
                </c:pt>
                <c:pt idx="276">
                  <c:v>520.96533730898284</c:v>
                </c:pt>
                <c:pt idx="277">
                  <c:v>501.36041744316094</c:v>
                </c:pt>
                <c:pt idx="278">
                  <c:v>491.46477823332128</c:v>
                </c:pt>
                <c:pt idx="279">
                  <c:v>489.48937756243049</c:v>
                </c:pt>
                <c:pt idx="280">
                  <c:v>475.77338799850952</c:v>
                </c:pt>
                <c:pt idx="281">
                  <c:v>472.17666790905741</c:v>
                </c:pt>
                <c:pt idx="282">
                  <c:v>450.70816250465936</c:v>
                </c:pt>
                <c:pt idx="283">
                  <c:v>474.24524785687703</c:v>
                </c:pt>
                <c:pt idx="284">
                  <c:v>475.00931792769325</c:v>
                </c:pt>
                <c:pt idx="285">
                  <c:v>444.53969437197202</c:v>
                </c:pt>
                <c:pt idx="286">
                  <c:v>459.74655236675403</c:v>
                </c:pt>
                <c:pt idx="287">
                  <c:v>485.14722325754792</c:v>
                </c:pt>
                <c:pt idx="288">
                  <c:v>468.71039880730569</c:v>
                </c:pt>
                <c:pt idx="289">
                  <c:v>506.28028326500237</c:v>
                </c:pt>
                <c:pt idx="290">
                  <c:v>490.3652627655614</c:v>
                </c:pt>
                <c:pt idx="291">
                  <c:v>495.60193812896051</c:v>
                </c:pt>
                <c:pt idx="292">
                  <c:v>495.0801341781592</c:v>
                </c:pt>
                <c:pt idx="293">
                  <c:v>510.24972046216965</c:v>
                </c:pt>
                <c:pt idx="294">
                  <c:v>527.89787551248639</c:v>
                </c:pt>
                <c:pt idx="295">
                  <c:v>532.29593738352628</c:v>
                </c:pt>
                <c:pt idx="296">
                  <c:v>530.32053671263543</c:v>
                </c:pt>
                <c:pt idx="297">
                  <c:v>505.03168095415612</c:v>
                </c:pt>
                <c:pt idx="298">
                  <c:v>494.7074170704438</c:v>
                </c:pt>
                <c:pt idx="299">
                  <c:v>510.43607901602707</c:v>
                </c:pt>
                <c:pt idx="300">
                  <c:v>522.41893402907215</c:v>
                </c:pt>
              </c:numCache>
            </c:numRef>
          </c:val>
          <c:smooth val="0"/>
          <c:extLst>
            <c:ext xmlns:c16="http://schemas.microsoft.com/office/drawing/2014/chart" uri="{C3380CC4-5D6E-409C-BE32-E72D297353CC}">
              <c16:uniqueId val="{00000000-D1B6-4673-8D98-E32838DBDBD7}"/>
            </c:ext>
          </c:extLst>
        </c:ser>
        <c:ser>
          <c:idx val="1"/>
          <c:order val="1"/>
          <c:tx>
            <c:strRef>
              <c:f>Blad1!$C$1</c:f>
              <c:strCache>
                <c:ptCount val="1"/>
                <c:pt idx="0">
                  <c:v>Blandfonder</c:v>
                </c:pt>
              </c:strCache>
            </c:strRef>
          </c:tx>
          <c:spPr>
            <a:ln w="28575" cap="rnd">
              <a:solidFill>
                <a:schemeClr val="accent5"/>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Blad1!$C$2:$C$302</c:f>
              <c:numCache>
                <c:formatCode>General</c:formatCode>
                <c:ptCount val="301"/>
                <c:pt idx="0">
                  <c:v>100</c:v>
                </c:pt>
                <c:pt idx="1">
                  <c:v>97.66604427847426</c:v>
                </c:pt>
                <c:pt idx="2">
                  <c:v>99.346492397972781</c:v>
                </c:pt>
                <c:pt idx="3">
                  <c:v>100.88023472926113</c:v>
                </c:pt>
                <c:pt idx="4">
                  <c:v>104.36116297679379</c:v>
                </c:pt>
                <c:pt idx="5">
                  <c:v>103.46759135769537</c:v>
                </c:pt>
                <c:pt idx="6">
                  <c:v>104.61456388370229</c:v>
                </c:pt>
                <c:pt idx="7">
                  <c:v>102.68071485729524</c:v>
                </c:pt>
                <c:pt idx="8">
                  <c:v>103.70765537476659</c:v>
                </c:pt>
                <c:pt idx="9">
                  <c:v>102.44065084022405</c:v>
                </c:pt>
                <c:pt idx="10">
                  <c:v>105.22806081621766</c:v>
                </c:pt>
                <c:pt idx="11">
                  <c:v>111.42971459055747</c:v>
                </c:pt>
                <c:pt idx="12">
                  <c:v>118.56495065350759</c:v>
                </c:pt>
                <c:pt idx="13">
                  <c:v>118.09815950920243</c:v>
                </c:pt>
                <c:pt idx="14">
                  <c:v>121.51240330754867</c:v>
                </c:pt>
                <c:pt idx="15">
                  <c:v>122.04587890104027</c:v>
                </c:pt>
                <c:pt idx="16">
                  <c:v>122.2459322485996</c:v>
                </c:pt>
                <c:pt idx="17">
                  <c:v>121.64577220592155</c:v>
                </c:pt>
                <c:pt idx="18">
                  <c:v>121.17898106161641</c:v>
                </c:pt>
                <c:pt idx="19">
                  <c:v>123.08615630834888</c:v>
                </c:pt>
                <c:pt idx="20">
                  <c:v>125.91357695385433</c:v>
                </c:pt>
                <c:pt idx="21">
                  <c:v>124.21979194451852</c:v>
                </c:pt>
                <c:pt idx="22">
                  <c:v>124.33982395305414</c:v>
                </c:pt>
                <c:pt idx="23">
                  <c:v>121.65910909575885</c:v>
                </c:pt>
                <c:pt idx="24">
                  <c:v>120.1253667644705</c:v>
                </c:pt>
                <c:pt idx="25">
                  <c:v>122.45932248599625</c:v>
                </c:pt>
                <c:pt idx="26">
                  <c:v>118.05814883969057</c:v>
                </c:pt>
                <c:pt idx="27">
                  <c:v>114.63056815150706</c:v>
                </c:pt>
                <c:pt idx="28">
                  <c:v>120.07201920512135</c:v>
                </c:pt>
                <c:pt idx="29">
                  <c:v>122.0058682315284</c:v>
                </c:pt>
                <c:pt idx="30">
                  <c:v>119.84529207788741</c:v>
                </c:pt>
                <c:pt idx="31">
                  <c:v>117.44465190717521</c:v>
                </c:pt>
                <c:pt idx="32">
                  <c:v>113.91037610029336</c:v>
                </c:pt>
                <c:pt idx="33">
                  <c:v>109.0957588690317</c:v>
                </c:pt>
                <c:pt idx="34">
                  <c:v>112.21659109095754</c:v>
                </c:pt>
                <c:pt idx="35">
                  <c:v>117.04454521205649</c:v>
                </c:pt>
                <c:pt idx="36">
                  <c:v>116.377700720192</c:v>
                </c:pt>
                <c:pt idx="37">
                  <c:v>113.03014137103222</c:v>
                </c:pt>
                <c:pt idx="38">
                  <c:v>112.02987463323547</c:v>
                </c:pt>
                <c:pt idx="39">
                  <c:v>113.57695385436109</c:v>
                </c:pt>
                <c:pt idx="40">
                  <c:v>110.36276340357422</c:v>
                </c:pt>
                <c:pt idx="41">
                  <c:v>106.49506535076014</c:v>
                </c:pt>
                <c:pt idx="42">
                  <c:v>99.573219525206667</c:v>
                </c:pt>
                <c:pt idx="43">
                  <c:v>96.238997065884192</c:v>
                </c:pt>
                <c:pt idx="44">
                  <c:v>95.63883702320615</c:v>
                </c:pt>
                <c:pt idx="45">
                  <c:v>88.903707655374745</c:v>
                </c:pt>
                <c:pt idx="46">
                  <c:v>92.864763937049858</c:v>
                </c:pt>
                <c:pt idx="47">
                  <c:v>96.23899706588422</c:v>
                </c:pt>
                <c:pt idx="48">
                  <c:v>91.25100026673779</c:v>
                </c:pt>
                <c:pt idx="49">
                  <c:v>88.890370765537469</c:v>
                </c:pt>
                <c:pt idx="50">
                  <c:v>87.476660442784734</c:v>
                </c:pt>
                <c:pt idx="51">
                  <c:v>87.556681781808464</c:v>
                </c:pt>
                <c:pt idx="52">
                  <c:v>90.717524673246174</c:v>
                </c:pt>
                <c:pt idx="53">
                  <c:v>90.930914910642826</c:v>
                </c:pt>
                <c:pt idx="54">
                  <c:v>94.078420912243246</c:v>
                </c:pt>
                <c:pt idx="55">
                  <c:v>96.412376633768986</c:v>
                </c:pt>
                <c:pt idx="56">
                  <c:v>98.732995465457435</c:v>
                </c:pt>
                <c:pt idx="57">
                  <c:v>94.691917844758578</c:v>
                </c:pt>
                <c:pt idx="58">
                  <c:v>98.586289677247237</c:v>
                </c:pt>
                <c:pt idx="59">
                  <c:v>97.9594558548946</c:v>
                </c:pt>
                <c:pt idx="60">
                  <c:v>99.186449719925264</c:v>
                </c:pt>
                <c:pt idx="61">
                  <c:v>102.8274206455054</c:v>
                </c:pt>
                <c:pt idx="62">
                  <c:v>104.77460656174975</c:v>
                </c:pt>
                <c:pt idx="63">
                  <c:v>105.40144038410239</c:v>
                </c:pt>
                <c:pt idx="64">
                  <c:v>104.41451053614294</c:v>
                </c:pt>
                <c:pt idx="65">
                  <c:v>102.60069351827151</c:v>
                </c:pt>
                <c:pt idx="66">
                  <c:v>104.601226993865</c:v>
                </c:pt>
                <c:pt idx="67">
                  <c:v>103.6543078154174</c:v>
                </c:pt>
                <c:pt idx="68">
                  <c:v>102.9874633235529</c:v>
                </c:pt>
                <c:pt idx="69">
                  <c:v>102.85409442518001</c:v>
                </c:pt>
                <c:pt idx="70">
                  <c:v>102.90744198452917</c:v>
                </c:pt>
                <c:pt idx="71">
                  <c:v>103.64097092558012</c:v>
                </c:pt>
                <c:pt idx="72">
                  <c:v>105.01467057882098</c:v>
                </c:pt>
                <c:pt idx="73">
                  <c:v>107.21525740197383</c:v>
                </c:pt>
                <c:pt idx="74">
                  <c:v>108.5756201653774</c:v>
                </c:pt>
                <c:pt idx="75">
                  <c:v>109.14910642838089</c:v>
                </c:pt>
                <c:pt idx="76">
                  <c:v>108.7489997332622</c:v>
                </c:pt>
                <c:pt idx="77">
                  <c:v>112.9634569218458</c:v>
                </c:pt>
                <c:pt idx="78">
                  <c:v>118.39157108562279</c:v>
                </c:pt>
                <c:pt idx="79">
                  <c:v>120.56548412910105</c:v>
                </c:pt>
                <c:pt idx="80">
                  <c:v>119.19178447586019</c:v>
                </c:pt>
                <c:pt idx="81">
                  <c:v>122.99279807948783</c:v>
                </c:pt>
                <c:pt idx="82">
                  <c:v>122.67271272339288</c:v>
                </c:pt>
                <c:pt idx="83">
                  <c:v>126.54041077620695</c:v>
                </c:pt>
                <c:pt idx="84">
                  <c:v>128.19418511603092</c:v>
                </c:pt>
                <c:pt idx="85">
                  <c:v>128.32755401440383</c:v>
                </c:pt>
                <c:pt idx="86">
                  <c:v>132.3686316351027</c:v>
                </c:pt>
                <c:pt idx="87">
                  <c:v>133.60896238997069</c:v>
                </c:pt>
                <c:pt idx="88">
                  <c:v>131.94185116030943</c:v>
                </c:pt>
                <c:pt idx="89">
                  <c:v>125.80688183515605</c:v>
                </c:pt>
                <c:pt idx="90">
                  <c:v>125.40677514003735</c:v>
                </c:pt>
                <c:pt idx="91">
                  <c:v>125.90024006401708</c:v>
                </c:pt>
                <c:pt idx="92">
                  <c:v>128.43424913310216</c:v>
                </c:pt>
                <c:pt idx="93">
                  <c:v>130.91491064283807</c:v>
                </c:pt>
                <c:pt idx="94">
                  <c:v>132.66204321152304</c:v>
                </c:pt>
                <c:pt idx="95">
                  <c:v>130.87489997332619</c:v>
                </c:pt>
                <c:pt idx="96">
                  <c:v>133.36889837289942</c:v>
                </c:pt>
                <c:pt idx="97">
                  <c:v>135.38276873833021</c:v>
                </c:pt>
                <c:pt idx="98">
                  <c:v>136.27634035742864</c:v>
                </c:pt>
                <c:pt idx="99">
                  <c:v>138.61029607895438</c:v>
                </c:pt>
                <c:pt idx="100">
                  <c:v>139.59722592691384</c:v>
                </c:pt>
                <c:pt idx="101">
                  <c:v>143.67831421712455</c:v>
                </c:pt>
                <c:pt idx="102">
                  <c:v>142.18458255534807</c:v>
                </c:pt>
                <c:pt idx="103">
                  <c:v>140.21072285942915</c:v>
                </c:pt>
                <c:pt idx="104">
                  <c:v>140.62416644438514</c:v>
                </c:pt>
                <c:pt idx="105">
                  <c:v>140.11736463056815</c:v>
                </c:pt>
                <c:pt idx="106">
                  <c:v>141.1176313683649</c:v>
                </c:pt>
                <c:pt idx="107">
                  <c:v>138.09015737530009</c:v>
                </c:pt>
                <c:pt idx="108">
                  <c:v>138.14350493464926</c:v>
                </c:pt>
                <c:pt idx="109">
                  <c:v>129.86129634569221</c:v>
                </c:pt>
                <c:pt idx="110">
                  <c:v>129.67457988797014</c:v>
                </c:pt>
                <c:pt idx="111">
                  <c:v>125.96692451320354</c:v>
                </c:pt>
                <c:pt idx="112">
                  <c:v>129.66124299813285</c:v>
                </c:pt>
                <c:pt idx="113">
                  <c:v>130.99493198186184</c:v>
                </c:pt>
                <c:pt idx="114">
                  <c:v>124.27313950386771</c:v>
                </c:pt>
                <c:pt idx="115">
                  <c:v>123.55294745265404</c:v>
                </c:pt>
                <c:pt idx="116">
                  <c:v>125.75353427580689</c:v>
                </c:pt>
                <c:pt idx="117">
                  <c:v>120.3921045612163</c:v>
                </c:pt>
                <c:pt idx="118">
                  <c:v>112.85676180314749</c:v>
                </c:pt>
                <c:pt idx="119">
                  <c:v>113.110162710056</c:v>
                </c:pt>
                <c:pt idx="120">
                  <c:v>115.39077087223257</c:v>
                </c:pt>
                <c:pt idx="121">
                  <c:v>113.60362763403572</c:v>
                </c:pt>
                <c:pt idx="122">
                  <c:v>115.28407575353422</c:v>
                </c:pt>
                <c:pt idx="123">
                  <c:v>113.15017337956785</c:v>
                </c:pt>
                <c:pt idx="124">
                  <c:v>120.11202987463319</c:v>
                </c:pt>
                <c:pt idx="125">
                  <c:v>122.2325953587623</c:v>
                </c:pt>
                <c:pt idx="126">
                  <c:v>124.24646572419307</c:v>
                </c:pt>
                <c:pt idx="127">
                  <c:v>125.34009069085086</c:v>
                </c:pt>
                <c:pt idx="128">
                  <c:v>126.52707388636966</c:v>
                </c:pt>
                <c:pt idx="129">
                  <c:v>128.6209655908242</c:v>
                </c:pt>
                <c:pt idx="130">
                  <c:v>129.96799146439048</c:v>
                </c:pt>
                <c:pt idx="131">
                  <c:v>132.30194718591622</c:v>
                </c:pt>
                <c:pt idx="132">
                  <c:v>134.02240597492661</c:v>
                </c:pt>
                <c:pt idx="133">
                  <c:v>132.83542277940779</c:v>
                </c:pt>
                <c:pt idx="134">
                  <c:v>129.43451587089885</c:v>
                </c:pt>
                <c:pt idx="135">
                  <c:v>135.44945318751664</c:v>
                </c:pt>
                <c:pt idx="136">
                  <c:v>136.20965590824215</c:v>
                </c:pt>
                <c:pt idx="137">
                  <c:v>133.19551880501464</c:v>
                </c:pt>
                <c:pt idx="138">
                  <c:v>131.4083755668178</c:v>
                </c:pt>
                <c:pt idx="139">
                  <c:v>131.87516671112294</c:v>
                </c:pt>
                <c:pt idx="140">
                  <c:v>132.39530541477725</c:v>
                </c:pt>
                <c:pt idx="141">
                  <c:v>132.51533742331284</c:v>
                </c:pt>
                <c:pt idx="142">
                  <c:v>134.39583889037073</c:v>
                </c:pt>
                <c:pt idx="143">
                  <c:v>133.88903707655371</c:v>
                </c:pt>
                <c:pt idx="144">
                  <c:v>135.15604161109627</c:v>
                </c:pt>
                <c:pt idx="145">
                  <c:v>131.91517738063482</c:v>
                </c:pt>
                <c:pt idx="146">
                  <c:v>131.82181915177378</c:v>
                </c:pt>
                <c:pt idx="147">
                  <c:v>132.44865297412642</c:v>
                </c:pt>
                <c:pt idx="148">
                  <c:v>133.23552947452654</c:v>
                </c:pt>
                <c:pt idx="149">
                  <c:v>133.302213923713</c:v>
                </c:pt>
                <c:pt idx="150">
                  <c:v>133.55561483062152</c:v>
                </c:pt>
                <c:pt idx="151">
                  <c:v>132.68871699119765</c:v>
                </c:pt>
                <c:pt idx="152">
                  <c:v>127.36729794611897</c:v>
                </c:pt>
                <c:pt idx="153">
                  <c:v>126.22032542011203</c:v>
                </c:pt>
                <c:pt idx="154">
                  <c:v>128.54094425180048</c:v>
                </c:pt>
                <c:pt idx="155">
                  <c:v>127.75406775140038</c:v>
                </c:pt>
                <c:pt idx="156">
                  <c:v>128.50093358228861</c:v>
                </c:pt>
                <c:pt idx="157">
                  <c:v>132.5153374233129</c:v>
                </c:pt>
                <c:pt idx="158">
                  <c:v>134.30248066150975</c:v>
                </c:pt>
                <c:pt idx="159">
                  <c:v>134.28914377167246</c:v>
                </c:pt>
                <c:pt idx="160">
                  <c:v>134.96932515337426</c:v>
                </c:pt>
                <c:pt idx="161">
                  <c:v>133.76900506801815</c:v>
                </c:pt>
                <c:pt idx="162">
                  <c:v>132.02187249933314</c:v>
                </c:pt>
                <c:pt idx="163">
                  <c:v>132.06188316884501</c:v>
                </c:pt>
                <c:pt idx="164">
                  <c:v>131.46172312616696</c:v>
                </c:pt>
                <c:pt idx="165">
                  <c:v>133.42224593224861</c:v>
                </c:pt>
                <c:pt idx="166">
                  <c:v>134.42251267004536</c:v>
                </c:pt>
                <c:pt idx="167">
                  <c:v>136.18298212856763</c:v>
                </c:pt>
                <c:pt idx="168">
                  <c:v>136.35636169645238</c:v>
                </c:pt>
                <c:pt idx="169">
                  <c:v>138.23686316351029</c:v>
                </c:pt>
                <c:pt idx="170">
                  <c:v>138.41024273139504</c:v>
                </c:pt>
                <c:pt idx="171">
                  <c:v>139.66391037610029</c:v>
                </c:pt>
                <c:pt idx="172">
                  <c:v>141.85116030941583</c:v>
                </c:pt>
                <c:pt idx="173">
                  <c:v>143.33155508135499</c:v>
                </c:pt>
                <c:pt idx="174">
                  <c:v>140.42411309682581</c:v>
                </c:pt>
                <c:pt idx="175">
                  <c:v>141.997866097626</c:v>
                </c:pt>
                <c:pt idx="176">
                  <c:v>141.19765270738861</c:v>
                </c:pt>
                <c:pt idx="177">
                  <c:v>142.6780474793278</c:v>
                </c:pt>
                <c:pt idx="178">
                  <c:v>146.43905041344357</c:v>
                </c:pt>
                <c:pt idx="179">
                  <c:v>148.55961589757268</c:v>
                </c:pt>
                <c:pt idx="180">
                  <c:v>148.23953054147773</c:v>
                </c:pt>
                <c:pt idx="181">
                  <c:v>146.46572419311815</c:v>
                </c:pt>
                <c:pt idx="182">
                  <c:v>149.83995732195248</c:v>
                </c:pt>
                <c:pt idx="183">
                  <c:v>150.9869298479594</c:v>
                </c:pt>
                <c:pt idx="184">
                  <c:v>152.82742064550544</c:v>
                </c:pt>
                <c:pt idx="185">
                  <c:v>157.22859429181113</c:v>
                </c:pt>
                <c:pt idx="186">
                  <c:v>158.64230461456387</c:v>
                </c:pt>
                <c:pt idx="187">
                  <c:v>160.25606828487594</c:v>
                </c:pt>
                <c:pt idx="188">
                  <c:v>162.14990664177111</c:v>
                </c:pt>
                <c:pt idx="189">
                  <c:v>161.36303014137098</c:v>
                </c:pt>
                <c:pt idx="190">
                  <c:v>164.25713523606288</c:v>
                </c:pt>
                <c:pt idx="191">
                  <c:v>166.85782875433443</c:v>
                </c:pt>
                <c:pt idx="192">
                  <c:v>169.16511069618559</c:v>
                </c:pt>
                <c:pt idx="193">
                  <c:v>176.12696719125094</c:v>
                </c:pt>
                <c:pt idx="194">
                  <c:v>182.30194718591619</c:v>
                </c:pt>
                <c:pt idx="195">
                  <c:v>184.15577487329952</c:v>
                </c:pt>
                <c:pt idx="196">
                  <c:v>183.83568951720454</c:v>
                </c:pt>
                <c:pt idx="197">
                  <c:v>185.72952787409969</c:v>
                </c:pt>
                <c:pt idx="198">
                  <c:v>178.50093358228855</c:v>
                </c:pt>
                <c:pt idx="199">
                  <c:v>183.30221392371291</c:v>
                </c:pt>
                <c:pt idx="200">
                  <c:v>175.52680714857291</c:v>
                </c:pt>
                <c:pt idx="201">
                  <c:v>170.09869298479592</c:v>
                </c:pt>
                <c:pt idx="202">
                  <c:v>177.71405708188846</c:v>
                </c:pt>
                <c:pt idx="203">
                  <c:v>178.92771405708183</c:v>
                </c:pt>
                <c:pt idx="204">
                  <c:v>173.5396105628167</c:v>
                </c:pt>
                <c:pt idx="205">
                  <c:v>168.35156041611091</c:v>
                </c:pt>
                <c:pt idx="206">
                  <c:v>168.72499333155505</c:v>
                </c:pt>
                <c:pt idx="207">
                  <c:v>169.52520672179244</c:v>
                </c:pt>
                <c:pt idx="208">
                  <c:v>169.57855428114161</c:v>
                </c:pt>
                <c:pt idx="209">
                  <c:v>173.32622032542005</c:v>
                </c:pt>
                <c:pt idx="210">
                  <c:v>173.39290477460648</c:v>
                </c:pt>
                <c:pt idx="211">
                  <c:v>179.12776740464119</c:v>
                </c:pt>
                <c:pt idx="212">
                  <c:v>180.08802347292607</c:v>
                </c:pt>
                <c:pt idx="213">
                  <c:v>180.76820485462784</c:v>
                </c:pt>
                <c:pt idx="214">
                  <c:v>183.72899439850622</c:v>
                </c:pt>
                <c:pt idx="215">
                  <c:v>184.36916511069617</c:v>
                </c:pt>
                <c:pt idx="216">
                  <c:v>184.36916511069617</c:v>
                </c:pt>
                <c:pt idx="217">
                  <c:v>182.68871699119762</c:v>
                </c:pt>
                <c:pt idx="218">
                  <c:v>188.73032808748997</c:v>
                </c:pt>
                <c:pt idx="219">
                  <c:v>189.2638036809816</c:v>
                </c:pt>
                <c:pt idx="220">
                  <c:v>191.70445452120569</c:v>
                </c:pt>
                <c:pt idx="221">
                  <c:v>193.07815417444658</c:v>
                </c:pt>
                <c:pt idx="222">
                  <c:v>189.34382502000537</c:v>
                </c:pt>
                <c:pt idx="223">
                  <c:v>186.92984795945588</c:v>
                </c:pt>
                <c:pt idx="224">
                  <c:v>185.22272606028278</c:v>
                </c:pt>
                <c:pt idx="225">
                  <c:v>190.71752467324626</c:v>
                </c:pt>
                <c:pt idx="226">
                  <c:v>195.73219525206727</c:v>
                </c:pt>
                <c:pt idx="227">
                  <c:v>196.73246198986402</c:v>
                </c:pt>
                <c:pt idx="228">
                  <c:v>195.66551080288085</c:v>
                </c:pt>
                <c:pt idx="229">
                  <c:v>196.29234462523348</c:v>
                </c:pt>
                <c:pt idx="230">
                  <c:v>198.67964790610839</c:v>
                </c:pt>
                <c:pt idx="231">
                  <c:v>198.0128034142439</c:v>
                </c:pt>
                <c:pt idx="232">
                  <c:v>204.98799679914652</c:v>
                </c:pt>
                <c:pt idx="233">
                  <c:v>203.96105628167521</c:v>
                </c:pt>
                <c:pt idx="234">
                  <c:v>204.42784742598033</c:v>
                </c:pt>
                <c:pt idx="235">
                  <c:v>204.54787943451595</c:v>
                </c:pt>
                <c:pt idx="236">
                  <c:v>210.40277407308622</c:v>
                </c:pt>
                <c:pt idx="237">
                  <c:v>205.9349159775941</c:v>
                </c:pt>
                <c:pt idx="238">
                  <c:v>199.59989330488139</c:v>
                </c:pt>
                <c:pt idx="239">
                  <c:v>199.29314483862373</c:v>
                </c:pt>
                <c:pt idx="240">
                  <c:v>190.97092558015478</c:v>
                </c:pt>
                <c:pt idx="241">
                  <c:v>200.93358228861038</c:v>
                </c:pt>
                <c:pt idx="242">
                  <c:v>206.56174979994674</c:v>
                </c:pt>
                <c:pt idx="243">
                  <c:v>207.81541744465198</c:v>
                </c:pt>
                <c:pt idx="244">
                  <c:v>215.65750866897847</c:v>
                </c:pt>
                <c:pt idx="245">
                  <c:v>209.52253934382512</c:v>
                </c:pt>
                <c:pt idx="246">
                  <c:v>213.71032275273421</c:v>
                </c:pt>
                <c:pt idx="247">
                  <c:v>218.31154974659921</c:v>
                </c:pt>
                <c:pt idx="248">
                  <c:v>219.15177380634847</c:v>
                </c:pt>
                <c:pt idx="249">
                  <c:v>220.56548412910121</c:v>
                </c:pt>
                <c:pt idx="250">
                  <c:v>221.64577220592173</c:v>
                </c:pt>
                <c:pt idx="251">
                  <c:v>221.75246732462006</c:v>
                </c:pt>
                <c:pt idx="252">
                  <c:v>222.68604961323032</c:v>
                </c:pt>
                <c:pt idx="253">
                  <c:v>227.36729794611907</c:v>
                </c:pt>
                <c:pt idx="254">
                  <c:v>217.99146439050423</c:v>
                </c:pt>
                <c:pt idx="255">
                  <c:v>200.82688716991208</c:v>
                </c:pt>
                <c:pt idx="256">
                  <c:v>209.77594025073361</c:v>
                </c:pt>
                <c:pt idx="257">
                  <c:v>210.17604694585231</c:v>
                </c:pt>
                <c:pt idx="258">
                  <c:v>212.83008802347302</c:v>
                </c:pt>
                <c:pt idx="259">
                  <c:v>212.81675113363571</c:v>
                </c:pt>
                <c:pt idx="260">
                  <c:v>217.36463056815157</c:v>
                </c:pt>
                <c:pt idx="261">
                  <c:v>220.07201920512142</c:v>
                </c:pt>
                <c:pt idx="262">
                  <c:v>215.24406508402245</c:v>
                </c:pt>
                <c:pt idx="263">
                  <c:v>224.3531608428915</c:v>
                </c:pt>
                <c:pt idx="264">
                  <c:v>224.61989863963728</c:v>
                </c:pt>
                <c:pt idx="265">
                  <c:v>227.11389703921054</c:v>
                </c:pt>
                <c:pt idx="266">
                  <c:v>230.08802347292621</c:v>
                </c:pt>
                <c:pt idx="267">
                  <c:v>237.81008268871707</c:v>
                </c:pt>
                <c:pt idx="268">
                  <c:v>239.38383568951727</c:v>
                </c:pt>
                <c:pt idx="269">
                  <c:v>239.41050946919185</c:v>
                </c:pt>
                <c:pt idx="270">
                  <c:v>243.62496665777545</c:v>
                </c:pt>
                <c:pt idx="271">
                  <c:v>247.15924246465727</c:v>
                </c:pt>
                <c:pt idx="272">
                  <c:v>250.09335822886106</c:v>
                </c:pt>
                <c:pt idx="273">
                  <c:v>244.63857028540946</c:v>
                </c:pt>
                <c:pt idx="274">
                  <c:v>245.93224859962655</c:v>
                </c:pt>
                <c:pt idx="275">
                  <c:v>251.80048012803414</c:v>
                </c:pt>
                <c:pt idx="276">
                  <c:v>256.98853027473996</c:v>
                </c:pt>
                <c:pt idx="277">
                  <c:v>251.64043744998668</c:v>
                </c:pt>
                <c:pt idx="278">
                  <c:v>248.10616164310485</c:v>
                </c:pt>
                <c:pt idx="279">
                  <c:v>246.26567084555884</c:v>
                </c:pt>
                <c:pt idx="280">
                  <c:v>241.304347826087</c:v>
                </c:pt>
                <c:pt idx="281">
                  <c:v>240.05068018138175</c:v>
                </c:pt>
                <c:pt idx="282">
                  <c:v>233.10216057615369</c:v>
                </c:pt>
                <c:pt idx="283">
                  <c:v>239.94398506268342</c:v>
                </c:pt>
                <c:pt idx="284">
                  <c:v>240.1173646305682</c:v>
                </c:pt>
                <c:pt idx="285">
                  <c:v>231.34169111763143</c:v>
                </c:pt>
                <c:pt idx="286">
                  <c:v>236.3030141371033</c:v>
                </c:pt>
                <c:pt idx="287">
                  <c:v>243.07815417444658</c:v>
                </c:pt>
                <c:pt idx="288">
                  <c:v>238.21018938383577</c:v>
                </c:pt>
                <c:pt idx="289">
                  <c:v>250.40010669511875</c:v>
                </c:pt>
                <c:pt idx="290">
                  <c:v>243.37156575086695</c:v>
                </c:pt>
                <c:pt idx="291">
                  <c:v>246.81248332888777</c:v>
                </c:pt>
                <c:pt idx="292">
                  <c:v>248.01280341424388</c:v>
                </c:pt>
                <c:pt idx="293">
                  <c:v>254.30781541744471</c:v>
                </c:pt>
                <c:pt idx="294">
                  <c:v>259.61589757268609</c:v>
                </c:pt>
                <c:pt idx="295">
                  <c:v>260.0960256068285</c:v>
                </c:pt>
                <c:pt idx="296">
                  <c:v>261.2429981328354</c:v>
                </c:pt>
                <c:pt idx="297">
                  <c:v>252.57401973859692</c:v>
                </c:pt>
                <c:pt idx="298">
                  <c:v>251.01360362763401</c:v>
                </c:pt>
                <c:pt idx="299">
                  <c:v>256.66844491864492</c:v>
                </c:pt>
                <c:pt idx="300">
                  <c:v>261.74979994665239</c:v>
                </c:pt>
              </c:numCache>
            </c:numRef>
          </c:val>
          <c:smooth val="0"/>
          <c:extLst>
            <c:ext xmlns:c16="http://schemas.microsoft.com/office/drawing/2014/chart" uri="{C3380CC4-5D6E-409C-BE32-E72D297353CC}">
              <c16:uniqueId val="{00000001-D1B6-4673-8D98-E32838DBDBD7}"/>
            </c:ext>
          </c:extLst>
        </c:ser>
        <c:ser>
          <c:idx val="2"/>
          <c:order val="2"/>
          <c:tx>
            <c:strRef>
              <c:f>Blad1!$D$1</c:f>
              <c:strCache>
                <c:ptCount val="1"/>
                <c:pt idx="0">
                  <c:v>Långa räntefonder</c:v>
                </c:pt>
              </c:strCache>
            </c:strRef>
          </c:tx>
          <c:spPr>
            <a:ln w="28575" cap="rnd">
              <a:solidFill>
                <a:schemeClr val="accent3"/>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Blad1!$D$2:$D$302</c:f>
              <c:numCache>
                <c:formatCode>General</c:formatCode>
                <c:ptCount val="301"/>
                <c:pt idx="0">
                  <c:v>100</c:v>
                </c:pt>
                <c:pt idx="1">
                  <c:v>101.17387101229114</c:v>
                </c:pt>
                <c:pt idx="2">
                  <c:v>100.45573815771303</c:v>
                </c:pt>
                <c:pt idx="3">
                  <c:v>101.22911200110482</c:v>
                </c:pt>
                <c:pt idx="4">
                  <c:v>101.86438337246238</c:v>
                </c:pt>
                <c:pt idx="5">
                  <c:v>100.78718409059523</c:v>
                </c:pt>
                <c:pt idx="6">
                  <c:v>99.66855406711781</c:v>
                </c:pt>
                <c:pt idx="7">
                  <c:v>98.881369976522578</c:v>
                </c:pt>
                <c:pt idx="8">
                  <c:v>98.646595774064366</c:v>
                </c:pt>
                <c:pt idx="9">
                  <c:v>98.563734290843811</c:v>
                </c:pt>
                <c:pt idx="10">
                  <c:v>98.895180223726015</c:v>
                </c:pt>
                <c:pt idx="11">
                  <c:v>99.599502831100693</c:v>
                </c:pt>
                <c:pt idx="12">
                  <c:v>99.696174561524671</c:v>
                </c:pt>
                <c:pt idx="13">
                  <c:v>99.406159370252752</c:v>
                </c:pt>
                <c:pt idx="14">
                  <c:v>99.91713851677946</c:v>
                </c:pt>
                <c:pt idx="15">
                  <c:v>101.40864521474938</c:v>
                </c:pt>
                <c:pt idx="16">
                  <c:v>101.62960917000419</c:v>
                </c:pt>
                <c:pt idx="17">
                  <c:v>102.47203424941311</c:v>
                </c:pt>
                <c:pt idx="18">
                  <c:v>102.78966993509188</c:v>
                </c:pt>
                <c:pt idx="19">
                  <c:v>103.14873636238092</c:v>
                </c:pt>
                <c:pt idx="20">
                  <c:v>103.74257699212819</c:v>
                </c:pt>
                <c:pt idx="21">
                  <c:v>104.37784836348573</c:v>
                </c:pt>
                <c:pt idx="22">
                  <c:v>105.17884270128438</c:v>
                </c:pt>
                <c:pt idx="23">
                  <c:v>105.99364728628646</c:v>
                </c:pt>
                <c:pt idx="24">
                  <c:v>107.34705151222211</c:v>
                </c:pt>
                <c:pt idx="25">
                  <c:v>108.16185609722417</c:v>
                </c:pt>
                <c:pt idx="26">
                  <c:v>108.36900980527555</c:v>
                </c:pt>
                <c:pt idx="27">
                  <c:v>109.32191686231187</c:v>
                </c:pt>
                <c:pt idx="28">
                  <c:v>108.1756663444276</c:v>
                </c:pt>
                <c:pt idx="29">
                  <c:v>107.71992818671457</c:v>
                </c:pt>
                <c:pt idx="30">
                  <c:v>107.52658472586661</c:v>
                </c:pt>
                <c:pt idx="31">
                  <c:v>108.92141969341253</c:v>
                </c:pt>
                <c:pt idx="32">
                  <c:v>109.87432675044884</c:v>
                </c:pt>
                <c:pt idx="33">
                  <c:v>110.26101367214474</c:v>
                </c:pt>
                <c:pt idx="34">
                  <c:v>111.76633061731808</c:v>
                </c:pt>
                <c:pt idx="35">
                  <c:v>111.40726419002903</c:v>
                </c:pt>
                <c:pt idx="36">
                  <c:v>110.70294158265435</c:v>
                </c:pt>
                <c:pt idx="37">
                  <c:v>110.81342356028173</c:v>
                </c:pt>
                <c:pt idx="38">
                  <c:v>110.951526032316</c:v>
                </c:pt>
                <c:pt idx="39">
                  <c:v>110.46816738019611</c:v>
                </c:pt>
                <c:pt idx="40">
                  <c:v>111.21392072918105</c:v>
                </c:pt>
                <c:pt idx="41">
                  <c:v>111.66965888689407</c:v>
                </c:pt>
                <c:pt idx="42">
                  <c:v>112.76066841596464</c:v>
                </c:pt>
                <c:pt idx="43">
                  <c:v>114.04502140588316</c:v>
                </c:pt>
                <c:pt idx="44">
                  <c:v>114.94268747410578</c:v>
                </c:pt>
                <c:pt idx="45">
                  <c:v>116.2960917000414</c:v>
                </c:pt>
                <c:pt idx="46">
                  <c:v>116.26847120563455</c:v>
                </c:pt>
                <c:pt idx="47">
                  <c:v>116.82088109377156</c:v>
                </c:pt>
                <c:pt idx="48">
                  <c:v>118.7819361966579</c:v>
                </c:pt>
                <c:pt idx="49">
                  <c:v>119.72103300649079</c:v>
                </c:pt>
                <c:pt idx="50">
                  <c:v>120.77061179395109</c:v>
                </c:pt>
                <c:pt idx="51">
                  <c:v>120.43916586106889</c:v>
                </c:pt>
                <c:pt idx="52">
                  <c:v>120.66012981632372</c:v>
                </c:pt>
                <c:pt idx="53">
                  <c:v>123.17359480734704</c:v>
                </c:pt>
                <c:pt idx="54">
                  <c:v>123.42217925700871</c:v>
                </c:pt>
                <c:pt idx="55">
                  <c:v>122.70404640243059</c:v>
                </c:pt>
                <c:pt idx="56">
                  <c:v>122.16544676149701</c:v>
                </c:pt>
                <c:pt idx="57">
                  <c:v>123.65695345946693</c:v>
                </c:pt>
                <c:pt idx="58">
                  <c:v>122.15163651429361</c:v>
                </c:pt>
                <c:pt idx="59">
                  <c:v>122.41403121115869</c:v>
                </c:pt>
                <c:pt idx="60">
                  <c:v>123.98839939234912</c:v>
                </c:pt>
                <c:pt idx="61">
                  <c:v>124.74796298853749</c:v>
                </c:pt>
                <c:pt idx="62">
                  <c:v>126.17041845049027</c:v>
                </c:pt>
                <c:pt idx="63">
                  <c:v>127.84145836210467</c:v>
                </c:pt>
                <c:pt idx="64">
                  <c:v>126.34995166413478</c:v>
                </c:pt>
                <c:pt idx="65">
                  <c:v>126.51567463057587</c:v>
                </c:pt>
                <c:pt idx="66">
                  <c:v>126.584725866593</c:v>
                </c:pt>
                <c:pt idx="67">
                  <c:v>127.41334069879852</c:v>
                </c:pt>
                <c:pt idx="68">
                  <c:v>128.38005800303824</c:v>
                </c:pt>
                <c:pt idx="69">
                  <c:v>129.00151912719238</c:v>
                </c:pt>
                <c:pt idx="70">
                  <c:v>129.83013395939787</c:v>
                </c:pt>
                <c:pt idx="71">
                  <c:v>130.92114348846843</c:v>
                </c:pt>
                <c:pt idx="72">
                  <c:v>131.88786079270818</c:v>
                </c:pt>
                <c:pt idx="73">
                  <c:v>133.29650600745754</c:v>
                </c:pt>
                <c:pt idx="74">
                  <c:v>133.14459328821985</c:v>
                </c:pt>
                <c:pt idx="75">
                  <c:v>133.69700317635687</c:v>
                </c:pt>
                <c:pt idx="76">
                  <c:v>135.67186852644664</c:v>
                </c:pt>
                <c:pt idx="77">
                  <c:v>136.6385858306864</c:v>
                </c:pt>
                <c:pt idx="78">
                  <c:v>138.51677945035217</c:v>
                </c:pt>
                <c:pt idx="79">
                  <c:v>138.19914376467341</c:v>
                </c:pt>
                <c:pt idx="80">
                  <c:v>138.37867697831794</c:v>
                </c:pt>
                <c:pt idx="81">
                  <c:v>138.19914376467341</c:v>
                </c:pt>
                <c:pt idx="82">
                  <c:v>137.3567186852645</c:v>
                </c:pt>
                <c:pt idx="83">
                  <c:v>137.05289324678915</c:v>
                </c:pt>
                <c:pt idx="84">
                  <c:v>137.17718547161999</c:v>
                </c:pt>
                <c:pt idx="85">
                  <c:v>136.88717028034807</c:v>
                </c:pt>
                <c:pt idx="86">
                  <c:v>137.55006214611245</c:v>
                </c:pt>
                <c:pt idx="87">
                  <c:v>136.51429360585558</c:v>
                </c:pt>
                <c:pt idx="88">
                  <c:v>136.00331445932886</c:v>
                </c:pt>
                <c:pt idx="89">
                  <c:v>136.3485706394145</c:v>
                </c:pt>
                <c:pt idx="90">
                  <c:v>135.85140174009121</c:v>
                </c:pt>
                <c:pt idx="91">
                  <c:v>136.8595497859412</c:v>
                </c:pt>
                <c:pt idx="92">
                  <c:v>137.53625189890903</c:v>
                </c:pt>
                <c:pt idx="93">
                  <c:v>138.11628228145287</c:v>
                </c:pt>
                <c:pt idx="94">
                  <c:v>138.21295401187683</c:v>
                </c:pt>
                <c:pt idx="95">
                  <c:v>138.9310868664549</c:v>
                </c:pt>
                <c:pt idx="96">
                  <c:v>138.10247203424942</c:v>
                </c:pt>
                <c:pt idx="97">
                  <c:v>137.46720066289188</c:v>
                </c:pt>
                <c:pt idx="98">
                  <c:v>138.98632785526863</c:v>
                </c:pt>
                <c:pt idx="99">
                  <c:v>138.73774340560698</c:v>
                </c:pt>
                <c:pt idx="100">
                  <c:v>138.22676425908028</c:v>
                </c:pt>
                <c:pt idx="101">
                  <c:v>137.88150807899467</c:v>
                </c:pt>
                <c:pt idx="102">
                  <c:v>137.19099571882342</c:v>
                </c:pt>
                <c:pt idx="103">
                  <c:v>138.13009252865632</c:v>
                </c:pt>
                <c:pt idx="104">
                  <c:v>138.97251760806523</c:v>
                </c:pt>
                <c:pt idx="105">
                  <c:v>138.90346637204811</c:v>
                </c:pt>
                <c:pt idx="106">
                  <c:v>139.49730700179538</c:v>
                </c:pt>
                <c:pt idx="107">
                  <c:v>140.10495787874606</c:v>
                </c:pt>
                <c:pt idx="108">
                  <c:v>139.82875293467757</c:v>
                </c:pt>
                <c:pt idx="109">
                  <c:v>142.28697693688719</c:v>
                </c:pt>
                <c:pt idx="110">
                  <c:v>141.96934125120839</c:v>
                </c:pt>
                <c:pt idx="111">
                  <c:v>142.06601298163235</c:v>
                </c:pt>
                <c:pt idx="112">
                  <c:v>141.80361828476728</c:v>
                </c:pt>
                <c:pt idx="113">
                  <c:v>140.56069603645903</c:v>
                </c:pt>
                <c:pt idx="114">
                  <c:v>139.77351194586379</c:v>
                </c:pt>
                <c:pt idx="115">
                  <c:v>141.48598259908852</c:v>
                </c:pt>
                <c:pt idx="116">
                  <c:v>142.78414583621046</c:v>
                </c:pt>
                <c:pt idx="117">
                  <c:v>143.46084794917826</c:v>
                </c:pt>
                <c:pt idx="118">
                  <c:v>146.54053307554202</c:v>
                </c:pt>
                <c:pt idx="119">
                  <c:v>149.68926943792289</c:v>
                </c:pt>
                <c:pt idx="120">
                  <c:v>152.61704184504899</c:v>
                </c:pt>
                <c:pt idx="121">
                  <c:v>150.73884822538321</c:v>
                </c:pt>
                <c:pt idx="122">
                  <c:v>152.7827648114901</c:v>
                </c:pt>
                <c:pt idx="123">
                  <c:v>152.0093909680983</c:v>
                </c:pt>
                <c:pt idx="124">
                  <c:v>151.74699627123323</c:v>
                </c:pt>
                <c:pt idx="125">
                  <c:v>150.25548957326333</c:v>
                </c:pt>
                <c:pt idx="126">
                  <c:v>152.10606269852229</c:v>
                </c:pt>
                <c:pt idx="127">
                  <c:v>154.08092804861204</c:v>
                </c:pt>
                <c:pt idx="128">
                  <c:v>155.00621461124152</c:v>
                </c:pt>
                <c:pt idx="129">
                  <c:v>155.7105372186162</c:v>
                </c:pt>
                <c:pt idx="130">
                  <c:v>156.77392625327991</c:v>
                </c:pt>
                <c:pt idx="131">
                  <c:v>157.60254108548543</c:v>
                </c:pt>
                <c:pt idx="132">
                  <c:v>157.51967960226489</c:v>
                </c:pt>
                <c:pt idx="133">
                  <c:v>158.74879160336971</c:v>
                </c:pt>
                <c:pt idx="134">
                  <c:v>159.60502692998207</c:v>
                </c:pt>
                <c:pt idx="135">
                  <c:v>160.90319016710404</c:v>
                </c:pt>
                <c:pt idx="136">
                  <c:v>162.60185057312529</c:v>
                </c:pt>
                <c:pt idx="137">
                  <c:v>163.25093219168625</c:v>
                </c:pt>
                <c:pt idx="138">
                  <c:v>162.98853749482117</c:v>
                </c:pt>
                <c:pt idx="139">
                  <c:v>163.65142936058558</c:v>
                </c:pt>
                <c:pt idx="140">
                  <c:v>166.80016572296645</c:v>
                </c:pt>
                <c:pt idx="141">
                  <c:v>165.68153569948902</c:v>
                </c:pt>
                <c:pt idx="142">
                  <c:v>164.16240850711227</c:v>
                </c:pt>
                <c:pt idx="143">
                  <c:v>163.52713713575471</c:v>
                </c:pt>
                <c:pt idx="144">
                  <c:v>162.11849192100539</c:v>
                </c:pt>
                <c:pt idx="145">
                  <c:v>161.63513326888551</c:v>
                </c:pt>
                <c:pt idx="146">
                  <c:v>162.02182019058139</c:v>
                </c:pt>
                <c:pt idx="147">
                  <c:v>162.54660958431154</c:v>
                </c:pt>
                <c:pt idx="148">
                  <c:v>163.58237812456838</c:v>
                </c:pt>
                <c:pt idx="149">
                  <c:v>165.40533075542044</c:v>
                </c:pt>
                <c:pt idx="150">
                  <c:v>165.93012014915058</c:v>
                </c:pt>
                <c:pt idx="151">
                  <c:v>168.27786217373281</c:v>
                </c:pt>
                <c:pt idx="152">
                  <c:v>170.41845049026369</c:v>
                </c:pt>
                <c:pt idx="153">
                  <c:v>172.07568015467467</c:v>
                </c:pt>
                <c:pt idx="154">
                  <c:v>171.46802927772399</c:v>
                </c:pt>
                <c:pt idx="155">
                  <c:v>173.028587211711</c:v>
                </c:pt>
                <c:pt idx="156">
                  <c:v>174.27150946001922</c:v>
                </c:pt>
                <c:pt idx="157">
                  <c:v>175.03107305620756</c:v>
                </c:pt>
                <c:pt idx="158">
                  <c:v>174.86535008976645</c:v>
                </c:pt>
                <c:pt idx="159">
                  <c:v>174.82391934815618</c:v>
                </c:pt>
                <c:pt idx="160">
                  <c:v>175.94254937163359</c:v>
                </c:pt>
                <c:pt idx="161">
                  <c:v>178.34553238502951</c:v>
                </c:pt>
                <c:pt idx="162">
                  <c:v>177.24071260875556</c:v>
                </c:pt>
                <c:pt idx="163">
                  <c:v>179.16033697003161</c:v>
                </c:pt>
                <c:pt idx="164">
                  <c:v>180.00276204944055</c:v>
                </c:pt>
                <c:pt idx="165">
                  <c:v>180.87280762325631</c:v>
                </c:pt>
                <c:pt idx="166">
                  <c:v>181.4114072641899</c:v>
                </c:pt>
                <c:pt idx="167">
                  <c:v>182.11572987156455</c:v>
                </c:pt>
                <c:pt idx="168">
                  <c:v>182.57146802927755</c:v>
                </c:pt>
                <c:pt idx="169">
                  <c:v>181.03853058969742</c:v>
                </c:pt>
                <c:pt idx="170">
                  <c:v>181.57713023063098</c:v>
                </c:pt>
                <c:pt idx="171">
                  <c:v>182.44717580444677</c:v>
                </c:pt>
                <c:pt idx="172">
                  <c:v>184.18726695207829</c:v>
                </c:pt>
                <c:pt idx="173">
                  <c:v>183.24817014224539</c:v>
                </c:pt>
                <c:pt idx="174">
                  <c:v>181.2456842977488</c:v>
                </c:pt>
                <c:pt idx="175">
                  <c:v>182.19859135478509</c:v>
                </c:pt>
                <c:pt idx="176">
                  <c:v>181.14901256732477</c:v>
                </c:pt>
                <c:pt idx="177">
                  <c:v>182.17097086037825</c:v>
                </c:pt>
                <c:pt idx="178">
                  <c:v>183.73152879436529</c:v>
                </c:pt>
                <c:pt idx="179">
                  <c:v>184.80872807623243</c:v>
                </c:pt>
                <c:pt idx="180">
                  <c:v>184.14583621046805</c:v>
                </c:pt>
                <c:pt idx="181">
                  <c:v>185.92735809970986</c:v>
                </c:pt>
                <c:pt idx="182">
                  <c:v>186.50738848225373</c:v>
                </c:pt>
                <c:pt idx="183">
                  <c:v>187.36362380886604</c:v>
                </c:pt>
                <c:pt idx="184">
                  <c:v>188.82751001242909</c:v>
                </c:pt>
                <c:pt idx="185">
                  <c:v>190.01519127192364</c:v>
                </c:pt>
                <c:pt idx="186">
                  <c:v>190.92666758734967</c:v>
                </c:pt>
                <c:pt idx="187">
                  <c:v>192.11434884684422</c:v>
                </c:pt>
                <c:pt idx="188">
                  <c:v>193.68871702803463</c:v>
                </c:pt>
                <c:pt idx="189">
                  <c:v>193.37108134235586</c:v>
                </c:pt>
                <c:pt idx="190">
                  <c:v>194.9454495235463</c:v>
                </c:pt>
                <c:pt idx="191">
                  <c:v>195.55310040049699</c:v>
                </c:pt>
                <c:pt idx="192">
                  <c:v>195.45642867007302</c:v>
                </c:pt>
                <c:pt idx="193">
                  <c:v>197.40367352575592</c:v>
                </c:pt>
                <c:pt idx="194">
                  <c:v>197.45891451456961</c:v>
                </c:pt>
                <c:pt idx="195">
                  <c:v>198.83993923491209</c:v>
                </c:pt>
                <c:pt idx="196">
                  <c:v>198.5637342908436</c:v>
                </c:pt>
                <c:pt idx="197">
                  <c:v>197.12746858168742</c:v>
                </c:pt>
                <c:pt idx="198">
                  <c:v>194.80734705151201</c:v>
                </c:pt>
                <c:pt idx="199">
                  <c:v>196.40933572710927</c:v>
                </c:pt>
                <c:pt idx="200">
                  <c:v>196.87888413202572</c:v>
                </c:pt>
                <c:pt idx="201">
                  <c:v>196.10551028863392</c:v>
                </c:pt>
                <c:pt idx="202">
                  <c:v>196.45076646871956</c:v>
                </c:pt>
                <c:pt idx="203">
                  <c:v>196.10551028863395</c:v>
                </c:pt>
                <c:pt idx="204">
                  <c:v>194.57257284905376</c:v>
                </c:pt>
                <c:pt idx="205">
                  <c:v>196.68554067117776</c:v>
                </c:pt>
                <c:pt idx="206">
                  <c:v>197.5417759977901</c:v>
                </c:pt>
                <c:pt idx="207">
                  <c:v>197.63844772821412</c:v>
                </c:pt>
                <c:pt idx="208">
                  <c:v>197.14127882889079</c:v>
                </c:pt>
                <c:pt idx="209">
                  <c:v>198.02513464990997</c:v>
                </c:pt>
                <c:pt idx="210">
                  <c:v>200.77337384339154</c:v>
                </c:pt>
                <c:pt idx="211">
                  <c:v>201.85057312525868</c:v>
                </c:pt>
                <c:pt idx="212">
                  <c:v>202.19582930534432</c:v>
                </c:pt>
                <c:pt idx="213">
                  <c:v>202.03010633890321</c:v>
                </c:pt>
                <c:pt idx="214">
                  <c:v>201.72628090042787</c:v>
                </c:pt>
                <c:pt idx="215">
                  <c:v>200.06905123601689</c:v>
                </c:pt>
                <c:pt idx="216">
                  <c:v>199.75141555033809</c:v>
                </c:pt>
                <c:pt idx="217">
                  <c:v>198.61897527965726</c:v>
                </c:pt>
                <c:pt idx="218">
                  <c:v>200.13810247203401</c:v>
                </c:pt>
                <c:pt idx="219">
                  <c:v>199.77903604474497</c:v>
                </c:pt>
                <c:pt idx="220">
                  <c:v>200.24858444966145</c:v>
                </c:pt>
                <c:pt idx="221">
                  <c:v>201.03576854025667</c:v>
                </c:pt>
                <c:pt idx="222">
                  <c:v>199.88951802237241</c:v>
                </c:pt>
                <c:pt idx="223">
                  <c:v>199.83427703355869</c:v>
                </c:pt>
                <c:pt idx="224">
                  <c:v>200.49716889932313</c:v>
                </c:pt>
                <c:pt idx="225">
                  <c:v>200.01381024720325</c:v>
                </c:pt>
                <c:pt idx="226">
                  <c:v>200.85623532661216</c:v>
                </c:pt>
                <c:pt idx="227">
                  <c:v>201.35340422593546</c:v>
                </c:pt>
                <c:pt idx="228">
                  <c:v>200.63527137135736</c:v>
                </c:pt>
                <c:pt idx="229">
                  <c:v>199.97237950559298</c:v>
                </c:pt>
                <c:pt idx="230">
                  <c:v>200.73194310178133</c:v>
                </c:pt>
                <c:pt idx="231">
                  <c:v>201.4915066979697</c:v>
                </c:pt>
                <c:pt idx="232">
                  <c:v>201.67103991161423</c:v>
                </c:pt>
                <c:pt idx="233">
                  <c:v>202.69299820466767</c:v>
                </c:pt>
                <c:pt idx="234">
                  <c:v>202.74823919348137</c:v>
                </c:pt>
                <c:pt idx="235">
                  <c:v>202.08534732771699</c:v>
                </c:pt>
                <c:pt idx="236">
                  <c:v>202.62394696865053</c:v>
                </c:pt>
                <c:pt idx="237">
                  <c:v>201.60198867559706</c:v>
                </c:pt>
                <c:pt idx="238">
                  <c:v>201.53293743957994</c:v>
                </c:pt>
                <c:pt idx="239">
                  <c:v>202.15439856373405</c:v>
                </c:pt>
                <c:pt idx="240">
                  <c:v>202.07153708051348</c:v>
                </c:pt>
                <c:pt idx="241">
                  <c:v>202.77585968788819</c:v>
                </c:pt>
                <c:pt idx="242">
                  <c:v>202.99682364314299</c:v>
                </c:pt>
                <c:pt idx="243">
                  <c:v>204.32260737467178</c:v>
                </c:pt>
                <c:pt idx="244">
                  <c:v>204.86120701560537</c:v>
                </c:pt>
                <c:pt idx="245">
                  <c:v>205.86935506145537</c:v>
                </c:pt>
                <c:pt idx="246">
                  <c:v>207.04322607374647</c:v>
                </c:pt>
                <c:pt idx="247">
                  <c:v>208.23090733324102</c:v>
                </c:pt>
                <c:pt idx="248">
                  <c:v>209.75003452561774</c:v>
                </c:pt>
                <c:pt idx="249">
                  <c:v>208.56235326612321</c:v>
                </c:pt>
                <c:pt idx="250">
                  <c:v>207.05703632094989</c:v>
                </c:pt>
                <c:pt idx="251">
                  <c:v>205.99364728628618</c:v>
                </c:pt>
                <c:pt idx="252">
                  <c:v>205.26170418450465</c:v>
                </c:pt>
                <c:pt idx="253">
                  <c:v>206.75321088247458</c:v>
                </c:pt>
                <c:pt idx="254">
                  <c:v>208.12042535561361</c:v>
                </c:pt>
                <c:pt idx="255">
                  <c:v>204.46070984670604</c:v>
                </c:pt>
                <c:pt idx="256">
                  <c:v>205.41361690374237</c:v>
                </c:pt>
                <c:pt idx="257">
                  <c:v>205.67601160060741</c:v>
                </c:pt>
                <c:pt idx="258">
                  <c:v>206.84988261289851</c:v>
                </c:pt>
                <c:pt idx="259">
                  <c:v>207.25037978179779</c:v>
                </c:pt>
                <c:pt idx="260">
                  <c:v>207.27800027620466</c:v>
                </c:pt>
                <c:pt idx="261">
                  <c:v>208.24471758044442</c:v>
                </c:pt>
                <c:pt idx="262">
                  <c:v>208.3966302996821</c:v>
                </c:pt>
                <c:pt idx="263">
                  <c:v>208.47949178290267</c:v>
                </c:pt>
                <c:pt idx="264">
                  <c:v>208.31376881646156</c:v>
                </c:pt>
                <c:pt idx="265">
                  <c:v>208.2170970860376</c:v>
                </c:pt>
                <c:pt idx="266">
                  <c:v>205.99364728628615</c:v>
                </c:pt>
                <c:pt idx="267">
                  <c:v>206.24223173594783</c:v>
                </c:pt>
                <c:pt idx="268">
                  <c:v>206.2698522303547</c:v>
                </c:pt>
                <c:pt idx="269">
                  <c:v>205.89697555586221</c:v>
                </c:pt>
                <c:pt idx="270">
                  <c:v>206.32509321916837</c:v>
                </c:pt>
                <c:pt idx="271">
                  <c:v>207.98232288357934</c:v>
                </c:pt>
                <c:pt idx="272">
                  <c:v>207.62325645629031</c:v>
                </c:pt>
                <c:pt idx="273">
                  <c:v>206.02126778069302</c:v>
                </c:pt>
                <c:pt idx="274">
                  <c:v>204.94406849882589</c:v>
                </c:pt>
                <c:pt idx="275">
                  <c:v>206.38033420798206</c:v>
                </c:pt>
                <c:pt idx="276">
                  <c:v>205.7864935782348</c:v>
                </c:pt>
                <c:pt idx="277">
                  <c:v>204.36403811628202</c:v>
                </c:pt>
                <c:pt idx="278">
                  <c:v>201.94724485568267</c:v>
                </c:pt>
                <c:pt idx="279">
                  <c:v>196.49219721032983</c:v>
                </c:pt>
                <c:pt idx="280">
                  <c:v>193.28821985913527</c:v>
                </c:pt>
                <c:pt idx="281">
                  <c:v>192.10053859964069</c:v>
                </c:pt>
                <c:pt idx="282">
                  <c:v>189.26943792293861</c:v>
                </c:pt>
                <c:pt idx="283">
                  <c:v>192.39055379091263</c:v>
                </c:pt>
                <c:pt idx="284">
                  <c:v>188.52368457395366</c:v>
                </c:pt>
                <c:pt idx="285">
                  <c:v>186.41071675182963</c:v>
                </c:pt>
                <c:pt idx="286">
                  <c:v>187.23933158403514</c:v>
                </c:pt>
                <c:pt idx="287">
                  <c:v>190.11186300234752</c:v>
                </c:pt>
                <c:pt idx="288">
                  <c:v>188.10937715785093</c:v>
                </c:pt>
                <c:pt idx="289">
                  <c:v>191.86576439718252</c:v>
                </c:pt>
                <c:pt idx="290">
                  <c:v>187.46029553928997</c:v>
                </c:pt>
                <c:pt idx="291">
                  <c:v>190.48473967684004</c:v>
                </c:pt>
                <c:pt idx="292">
                  <c:v>191.16144178980784</c:v>
                </c:pt>
                <c:pt idx="293">
                  <c:v>190.95428808175649</c:v>
                </c:pt>
                <c:pt idx="294">
                  <c:v>189.37991990056602</c:v>
                </c:pt>
                <c:pt idx="295">
                  <c:v>190.63665239607769</c:v>
                </c:pt>
                <c:pt idx="296">
                  <c:v>190.41568844082289</c:v>
                </c:pt>
                <c:pt idx="297">
                  <c:v>189.69755558624482</c:v>
                </c:pt>
                <c:pt idx="298">
                  <c:v>190.8023753625188</c:v>
                </c:pt>
                <c:pt idx="299">
                  <c:v>194.47590111862982</c:v>
                </c:pt>
                <c:pt idx="300">
                  <c:v>199.47521060626963</c:v>
                </c:pt>
              </c:numCache>
            </c:numRef>
          </c:val>
          <c:smooth val="0"/>
          <c:extLst>
            <c:ext xmlns:c16="http://schemas.microsoft.com/office/drawing/2014/chart" uri="{C3380CC4-5D6E-409C-BE32-E72D297353CC}">
              <c16:uniqueId val="{00000002-D1B6-4673-8D98-E32838DBDBD7}"/>
            </c:ext>
          </c:extLst>
        </c:ser>
        <c:ser>
          <c:idx val="3"/>
          <c:order val="3"/>
          <c:tx>
            <c:strRef>
              <c:f>Blad1!$E$1</c:f>
              <c:strCache>
                <c:ptCount val="1"/>
                <c:pt idx="0">
                  <c:v>Korta räntefonder</c:v>
                </c:pt>
              </c:strCache>
            </c:strRef>
          </c:tx>
          <c:spPr>
            <a:ln w="28575" cap="rnd">
              <a:solidFill>
                <a:schemeClr val="accent4"/>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Blad1!$E$2:$E$302</c:f>
              <c:numCache>
                <c:formatCode>General</c:formatCode>
                <c:ptCount val="301"/>
                <c:pt idx="0">
                  <c:v>100</c:v>
                </c:pt>
                <c:pt idx="1">
                  <c:v>100.35017508754378</c:v>
                </c:pt>
                <c:pt idx="2">
                  <c:v>100.52526263131566</c:v>
                </c:pt>
                <c:pt idx="3">
                  <c:v>100.90045022511258</c:v>
                </c:pt>
                <c:pt idx="4">
                  <c:v>101.1255627813907</c:v>
                </c:pt>
                <c:pt idx="5">
                  <c:v>101.23811905952977</c:v>
                </c:pt>
                <c:pt idx="6">
                  <c:v>101.38819409704851</c:v>
                </c:pt>
                <c:pt idx="7">
                  <c:v>101.55077538769385</c:v>
                </c:pt>
                <c:pt idx="8">
                  <c:v>101.76338169084542</c:v>
                </c:pt>
                <c:pt idx="9">
                  <c:v>101.95097548774386</c:v>
                </c:pt>
                <c:pt idx="10">
                  <c:v>102.18859429714857</c:v>
                </c:pt>
                <c:pt idx="11">
                  <c:v>102.4512256128064</c:v>
                </c:pt>
                <c:pt idx="12">
                  <c:v>102.67633816908453</c:v>
                </c:pt>
                <c:pt idx="13">
                  <c:v>102.91395697848925</c:v>
                </c:pt>
                <c:pt idx="14">
                  <c:v>103.11405702851427</c:v>
                </c:pt>
                <c:pt idx="15">
                  <c:v>103.52676338169086</c:v>
                </c:pt>
                <c:pt idx="16">
                  <c:v>103.81440720360183</c:v>
                </c:pt>
                <c:pt idx="17">
                  <c:v>104.20210105052527</c:v>
                </c:pt>
                <c:pt idx="18">
                  <c:v>104.48974487243622</c:v>
                </c:pt>
                <c:pt idx="19">
                  <c:v>104.80240120060029</c:v>
                </c:pt>
                <c:pt idx="20">
                  <c:v>105.22761380690345</c:v>
                </c:pt>
                <c:pt idx="21">
                  <c:v>105.5527763881941</c:v>
                </c:pt>
                <c:pt idx="22">
                  <c:v>105.9529764882441</c:v>
                </c:pt>
                <c:pt idx="23">
                  <c:v>106.21560780390195</c:v>
                </c:pt>
                <c:pt idx="24">
                  <c:v>106.57828914457227</c:v>
                </c:pt>
                <c:pt idx="25">
                  <c:v>106.96598299149572</c:v>
                </c:pt>
                <c:pt idx="26">
                  <c:v>107.25362681340668</c:v>
                </c:pt>
                <c:pt idx="27">
                  <c:v>107.64132066033012</c:v>
                </c:pt>
                <c:pt idx="28">
                  <c:v>107.84142071035515</c:v>
                </c:pt>
                <c:pt idx="29">
                  <c:v>108.16658329164578</c:v>
                </c:pt>
                <c:pt idx="30">
                  <c:v>108.34167083541766</c:v>
                </c:pt>
                <c:pt idx="31">
                  <c:v>108.79189594797394</c:v>
                </c:pt>
                <c:pt idx="32">
                  <c:v>109.1795897948974</c:v>
                </c:pt>
                <c:pt idx="33">
                  <c:v>109.71735867933961</c:v>
                </c:pt>
                <c:pt idx="34">
                  <c:v>110.09254627313649</c:v>
                </c:pt>
                <c:pt idx="35">
                  <c:v>110.34267133566776</c:v>
                </c:pt>
                <c:pt idx="36">
                  <c:v>110.63031515757871</c:v>
                </c:pt>
                <c:pt idx="37">
                  <c:v>110.88044022010997</c:v>
                </c:pt>
                <c:pt idx="38">
                  <c:v>111.14307153576782</c:v>
                </c:pt>
                <c:pt idx="39">
                  <c:v>111.40570285142563</c:v>
                </c:pt>
                <c:pt idx="40">
                  <c:v>111.76838419209598</c:v>
                </c:pt>
                <c:pt idx="41">
                  <c:v>112.15607803901945</c:v>
                </c:pt>
                <c:pt idx="42">
                  <c:v>112.51875937968977</c:v>
                </c:pt>
                <c:pt idx="43">
                  <c:v>112.93146573286636</c:v>
                </c:pt>
                <c:pt idx="44">
                  <c:v>113.30665332666325</c:v>
                </c:pt>
                <c:pt idx="45">
                  <c:v>113.7318659329664</c:v>
                </c:pt>
                <c:pt idx="46">
                  <c:v>114.14457228614299</c:v>
                </c:pt>
                <c:pt idx="47">
                  <c:v>114.55727863931958</c:v>
                </c:pt>
                <c:pt idx="48">
                  <c:v>115.00750375187586</c:v>
                </c:pt>
                <c:pt idx="49">
                  <c:v>115.32016008003994</c:v>
                </c:pt>
                <c:pt idx="50">
                  <c:v>115.69534767383685</c:v>
                </c:pt>
                <c:pt idx="51">
                  <c:v>116.00800400200092</c:v>
                </c:pt>
                <c:pt idx="52">
                  <c:v>116.30815407703844</c:v>
                </c:pt>
                <c:pt idx="53">
                  <c:v>116.74587293646815</c:v>
                </c:pt>
                <c:pt idx="54">
                  <c:v>117.10855427713848</c:v>
                </c:pt>
                <c:pt idx="55">
                  <c:v>117.3336668334166</c:v>
                </c:pt>
                <c:pt idx="56">
                  <c:v>117.50875437718848</c:v>
                </c:pt>
                <c:pt idx="57">
                  <c:v>117.82141070535256</c:v>
                </c:pt>
                <c:pt idx="58">
                  <c:v>118.00900450225102</c:v>
                </c:pt>
                <c:pt idx="59">
                  <c:v>118.25912956478228</c:v>
                </c:pt>
                <c:pt idx="60">
                  <c:v>118.57178589294637</c:v>
                </c:pt>
                <c:pt idx="61">
                  <c:v>118.84692346173075</c:v>
                </c:pt>
                <c:pt idx="62">
                  <c:v>119.10955477738858</c:v>
                </c:pt>
                <c:pt idx="63">
                  <c:v>119.48474237118548</c:v>
                </c:pt>
                <c:pt idx="64">
                  <c:v>119.6098049024511</c:v>
                </c:pt>
                <c:pt idx="65">
                  <c:v>119.77238619309642</c:v>
                </c:pt>
                <c:pt idx="66">
                  <c:v>119.9474737368683</c:v>
                </c:pt>
                <c:pt idx="67">
                  <c:v>120.14757378689332</c:v>
                </c:pt>
                <c:pt idx="68">
                  <c:v>120.3226613306652</c:v>
                </c:pt>
                <c:pt idx="69">
                  <c:v>120.48524262131053</c:v>
                </c:pt>
                <c:pt idx="70">
                  <c:v>120.67283641820896</c:v>
                </c:pt>
                <c:pt idx="71">
                  <c:v>120.88544272136052</c:v>
                </c:pt>
                <c:pt idx="72">
                  <c:v>121.08554277138552</c:v>
                </c:pt>
                <c:pt idx="73">
                  <c:v>121.28564282141055</c:v>
                </c:pt>
                <c:pt idx="74">
                  <c:v>121.43571785892929</c:v>
                </c:pt>
                <c:pt idx="75">
                  <c:v>121.59829914957464</c:v>
                </c:pt>
                <c:pt idx="76">
                  <c:v>121.84842421210593</c:v>
                </c:pt>
                <c:pt idx="77">
                  <c:v>122.06103051525749</c:v>
                </c:pt>
                <c:pt idx="78">
                  <c:v>122.36118059029502</c:v>
                </c:pt>
                <c:pt idx="79">
                  <c:v>122.44872436218097</c:v>
                </c:pt>
                <c:pt idx="80">
                  <c:v>122.52376188094036</c:v>
                </c:pt>
                <c:pt idx="81">
                  <c:v>122.62381190595285</c:v>
                </c:pt>
                <c:pt idx="82">
                  <c:v>122.74887443721848</c:v>
                </c:pt>
                <c:pt idx="83">
                  <c:v>122.82391195597783</c:v>
                </c:pt>
                <c:pt idx="84">
                  <c:v>122.91145572786378</c:v>
                </c:pt>
                <c:pt idx="85">
                  <c:v>123.04902451225597</c:v>
                </c:pt>
                <c:pt idx="86">
                  <c:v>123.23661830915444</c:v>
                </c:pt>
                <c:pt idx="87">
                  <c:v>123.33666833416694</c:v>
                </c:pt>
                <c:pt idx="88">
                  <c:v>123.47423711855913</c:v>
                </c:pt>
                <c:pt idx="89">
                  <c:v>123.64932466233103</c:v>
                </c:pt>
                <c:pt idx="90">
                  <c:v>123.79939969984979</c:v>
                </c:pt>
                <c:pt idx="91">
                  <c:v>123.99949974987481</c:v>
                </c:pt>
                <c:pt idx="92">
                  <c:v>124.16208104052014</c:v>
                </c:pt>
                <c:pt idx="93">
                  <c:v>124.38719359679826</c:v>
                </c:pt>
                <c:pt idx="94">
                  <c:v>124.61230615307642</c:v>
                </c:pt>
                <c:pt idx="95">
                  <c:v>124.84992496248113</c:v>
                </c:pt>
                <c:pt idx="96">
                  <c:v>125.06253126563271</c:v>
                </c:pt>
                <c:pt idx="97">
                  <c:v>125.3376688344171</c:v>
                </c:pt>
                <c:pt idx="98">
                  <c:v>125.6503251625812</c:v>
                </c:pt>
                <c:pt idx="99">
                  <c:v>125.96298149074526</c:v>
                </c:pt>
                <c:pt idx="100">
                  <c:v>126.21310655327653</c:v>
                </c:pt>
                <c:pt idx="101">
                  <c:v>126.55077538769373</c:v>
                </c:pt>
                <c:pt idx="102">
                  <c:v>126.800900450225</c:v>
                </c:pt>
                <c:pt idx="103">
                  <c:v>127.11355677838908</c:v>
                </c:pt>
                <c:pt idx="104">
                  <c:v>127.43871935967974</c:v>
                </c:pt>
                <c:pt idx="105">
                  <c:v>127.72636318159068</c:v>
                </c:pt>
                <c:pt idx="106">
                  <c:v>128.07653826913443</c:v>
                </c:pt>
                <c:pt idx="107">
                  <c:v>128.38919459729851</c:v>
                </c:pt>
                <c:pt idx="108">
                  <c:v>128.75187593796886</c:v>
                </c:pt>
                <c:pt idx="109">
                  <c:v>129.27713856928452</c:v>
                </c:pt>
                <c:pt idx="110">
                  <c:v>129.52726363181574</c:v>
                </c:pt>
                <c:pt idx="111">
                  <c:v>129.88994497248606</c:v>
                </c:pt>
                <c:pt idx="112">
                  <c:v>130.30265132566265</c:v>
                </c:pt>
                <c:pt idx="113">
                  <c:v>130.69034517258612</c:v>
                </c:pt>
                <c:pt idx="114">
                  <c:v>131.10305152576271</c:v>
                </c:pt>
                <c:pt idx="115">
                  <c:v>131.59079539769866</c:v>
                </c:pt>
                <c:pt idx="116">
                  <c:v>132.05352676338151</c:v>
                </c:pt>
                <c:pt idx="117">
                  <c:v>132.27863931965965</c:v>
                </c:pt>
                <c:pt idx="118">
                  <c:v>132.99149574787376</c:v>
                </c:pt>
                <c:pt idx="119">
                  <c:v>133.47923961980973</c:v>
                </c:pt>
                <c:pt idx="120">
                  <c:v>134.17958979489728</c:v>
                </c:pt>
                <c:pt idx="121">
                  <c:v>134.59229614807387</c:v>
                </c:pt>
                <c:pt idx="122">
                  <c:v>135.03001500750358</c:v>
                </c:pt>
                <c:pt idx="123">
                  <c:v>135.23011505752859</c:v>
                </c:pt>
                <c:pt idx="124">
                  <c:v>135.39269634817393</c:v>
                </c:pt>
                <c:pt idx="125">
                  <c:v>135.55527763881926</c:v>
                </c:pt>
                <c:pt idx="126">
                  <c:v>135.75537768884428</c:v>
                </c:pt>
                <c:pt idx="127">
                  <c:v>136.08054027013492</c:v>
                </c:pt>
                <c:pt idx="128">
                  <c:v>136.19309654827401</c:v>
                </c:pt>
                <c:pt idx="129">
                  <c:v>136.35567783891935</c:v>
                </c:pt>
                <c:pt idx="130">
                  <c:v>136.46823411705842</c:v>
                </c:pt>
                <c:pt idx="131">
                  <c:v>136.54327163581777</c:v>
                </c:pt>
                <c:pt idx="132">
                  <c:v>136.58079039519745</c:v>
                </c:pt>
                <c:pt idx="133">
                  <c:v>136.69334667333652</c:v>
                </c:pt>
                <c:pt idx="134">
                  <c:v>136.83091545772871</c:v>
                </c:pt>
                <c:pt idx="135">
                  <c:v>136.89344672336154</c:v>
                </c:pt>
                <c:pt idx="136">
                  <c:v>136.98099049524751</c:v>
                </c:pt>
                <c:pt idx="137">
                  <c:v>136.98099049524751</c:v>
                </c:pt>
                <c:pt idx="138">
                  <c:v>137.01850925462722</c:v>
                </c:pt>
                <c:pt idx="139">
                  <c:v>137.08104052026002</c:v>
                </c:pt>
                <c:pt idx="140">
                  <c:v>137.16858429214597</c:v>
                </c:pt>
                <c:pt idx="141">
                  <c:v>137.19359679839911</c:v>
                </c:pt>
                <c:pt idx="142">
                  <c:v>137.18109054527253</c:v>
                </c:pt>
                <c:pt idx="143">
                  <c:v>137.29364682341162</c:v>
                </c:pt>
                <c:pt idx="144">
                  <c:v>137.40620310155072</c:v>
                </c:pt>
                <c:pt idx="145">
                  <c:v>137.55627813906946</c:v>
                </c:pt>
                <c:pt idx="146">
                  <c:v>137.70635317658821</c:v>
                </c:pt>
                <c:pt idx="147">
                  <c:v>137.95647823911946</c:v>
                </c:pt>
                <c:pt idx="148">
                  <c:v>138.21910955477728</c:v>
                </c:pt>
                <c:pt idx="149">
                  <c:v>138.48174087043512</c:v>
                </c:pt>
                <c:pt idx="150">
                  <c:v>138.75687843921949</c:v>
                </c:pt>
                <c:pt idx="151">
                  <c:v>139.0195097548773</c:v>
                </c:pt>
                <c:pt idx="152">
                  <c:v>139.31965982991485</c:v>
                </c:pt>
                <c:pt idx="153">
                  <c:v>139.59479739869923</c:v>
                </c:pt>
                <c:pt idx="154">
                  <c:v>139.79489744872424</c:v>
                </c:pt>
                <c:pt idx="155">
                  <c:v>140.0450225112555</c:v>
                </c:pt>
                <c:pt idx="156">
                  <c:v>140.28264132066019</c:v>
                </c:pt>
                <c:pt idx="157">
                  <c:v>140.57028514257115</c:v>
                </c:pt>
                <c:pt idx="158">
                  <c:v>140.87043521760867</c:v>
                </c:pt>
                <c:pt idx="159">
                  <c:v>141.14557278639307</c:v>
                </c:pt>
                <c:pt idx="160">
                  <c:v>141.40820410205092</c:v>
                </c:pt>
                <c:pt idx="161">
                  <c:v>141.68334167083532</c:v>
                </c:pt>
                <c:pt idx="162">
                  <c:v>141.90845422711345</c:v>
                </c:pt>
                <c:pt idx="163">
                  <c:v>142.19609804902439</c:v>
                </c:pt>
                <c:pt idx="164">
                  <c:v>142.43371685842908</c:v>
                </c:pt>
                <c:pt idx="165">
                  <c:v>142.7338669334666</c:v>
                </c:pt>
                <c:pt idx="166">
                  <c:v>142.95897948974476</c:v>
                </c:pt>
                <c:pt idx="167">
                  <c:v>143.14657328664322</c:v>
                </c:pt>
                <c:pt idx="168">
                  <c:v>143.32166083041508</c:v>
                </c:pt>
                <c:pt idx="169">
                  <c:v>143.55927963981978</c:v>
                </c:pt>
                <c:pt idx="170">
                  <c:v>143.68434217108538</c:v>
                </c:pt>
                <c:pt idx="171">
                  <c:v>143.809404702351</c:v>
                </c:pt>
                <c:pt idx="172">
                  <c:v>144.00950475237602</c:v>
                </c:pt>
                <c:pt idx="173">
                  <c:v>144.18459229614791</c:v>
                </c:pt>
                <c:pt idx="174">
                  <c:v>144.24712356178071</c:v>
                </c:pt>
                <c:pt idx="175">
                  <c:v>144.42221110555261</c:v>
                </c:pt>
                <c:pt idx="176">
                  <c:v>144.55977988994479</c:v>
                </c:pt>
                <c:pt idx="177">
                  <c:v>144.78489244622293</c:v>
                </c:pt>
                <c:pt idx="178">
                  <c:v>144.95997998999482</c:v>
                </c:pt>
                <c:pt idx="179">
                  <c:v>145.19759879939954</c:v>
                </c:pt>
                <c:pt idx="180">
                  <c:v>145.36018009004485</c:v>
                </c:pt>
                <c:pt idx="181">
                  <c:v>145.54777388694328</c:v>
                </c:pt>
                <c:pt idx="182">
                  <c:v>145.67283641820893</c:v>
                </c:pt>
                <c:pt idx="183">
                  <c:v>145.81040520260112</c:v>
                </c:pt>
                <c:pt idx="184">
                  <c:v>145.93546773386674</c:v>
                </c:pt>
                <c:pt idx="185">
                  <c:v>146.04802401200581</c:v>
                </c:pt>
                <c:pt idx="186">
                  <c:v>146.19809904952459</c:v>
                </c:pt>
                <c:pt idx="187">
                  <c:v>146.38569284642304</c:v>
                </c:pt>
                <c:pt idx="188">
                  <c:v>146.43571785892931</c:v>
                </c:pt>
                <c:pt idx="189">
                  <c:v>146.51075537768867</c:v>
                </c:pt>
                <c:pt idx="190">
                  <c:v>146.59829914957459</c:v>
                </c:pt>
                <c:pt idx="191">
                  <c:v>146.61080540270117</c:v>
                </c:pt>
                <c:pt idx="192">
                  <c:v>146.58579289644803</c:v>
                </c:pt>
                <c:pt idx="193">
                  <c:v>146.69834917458709</c:v>
                </c:pt>
                <c:pt idx="194">
                  <c:v>146.76088044021992</c:v>
                </c:pt>
                <c:pt idx="195">
                  <c:v>146.82341170585275</c:v>
                </c:pt>
                <c:pt idx="196">
                  <c:v>146.81090545272619</c:v>
                </c:pt>
                <c:pt idx="197">
                  <c:v>146.7983991995996</c:v>
                </c:pt>
                <c:pt idx="198">
                  <c:v>146.67333666833397</c:v>
                </c:pt>
                <c:pt idx="199">
                  <c:v>146.67333666833397</c:v>
                </c:pt>
                <c:pt idx="200">
                  <c:v>146.66083041520741</c:v>
                </c:pt>
                <c:pt idx="201">
                  <c:v>146.51075537768867</c:v>
                </c:pt>
                <c:pt idx="202">
                  <c:v>146.43571785892928</c:v>
                </c:pt>
                <c:pt idx="203">
                  <c:v>146.36068034016989</c:v>
                </c:pt>
                <c:pt idx="204">
                  <c:v>146.28564282141051</c:v>
                </c:pt>
                <c:pt idx="205">
                  <c:v>146.28564282141051</c:v>
                </c:pt>
                <c:pt idx="206">
                  <c:v>146.27313656828395</c:v>
                </c:pt>
                <c:pt idx="207">
                  <c:v>146.24812406203083</c:v>
                </c:pt>
                <c:pt idx="208">
                  <c:v>146.23561780890427</c:v>
                </c:pt>
                <c:pt idx="209">
                  <c:v>146.23561780890427</c:v>
                </c:pt>
                <c:pt idx="210">
                  <c:v>146.21060530265115</c:v>
                </c:pt>
                <c:pt idx="211">
                  <c:v>146.21060530265115</c:v>
                </c:pt>
                <c:pt idx="212">
                  <c:v>146.17308654327144</c:v>
                </c:pt>
                <c:pt idx="213">
                  <c:v>146.11055527763864</c:v>
                </c:pt>
                <c:pt idx="214">
                  <c:v>146.09804902451208</c:v>
                </c:pt>
                <c:pt idx="215">
                  <c:v>146.04802401200584</c:v>
                </c:pt>
                <c:pt idx="216">
                  <c:v>145.97298649324645</c:v>
                </c:pt>
                <c:pt idx="217">
                  <c:v>145.92296148074021</c:v>
                </c:pt>
                <c:pt idx="218">
                  <c:v>145.88544272136053</c:v>
                </c:pt>
                <c:pt idx="219">
                  <c:v>145.83541770885427</c:v>
                </c:pt>
                <c:pt idx="220">
                  <c:v>145.82291145572768</c:v>
                </c:pt>
                <c:pt idx="221">
                  <c:v>145.81040520260115</c:v>
                </c:pt>
                <c:pt idx="222">
                  <c:v>145.6603301650824</c:v>
                </c:pt>
                <c:pt idx="223">
                  <c:v>145.62281140570272</c:v>
                </c:pt>
                <c:pt idx="224">
                  <c:v>145.58529264632301</c:v>
                </c:pt>
                <c:pt idx="225">
                  <c:v>145.56028014006989</c:v>
                </c:pt>
                <c:pt idx="226">
                  <c:v>145.51025512756362</c:v>
                </c:pt>
                <c:pt idx="227">
                  <c:v>145.47273636818392</c:v>
                </c:pt>
                <c:pt idx="228">
                  <c:v>145.33516758379173</c:v>
                </c:pt>
                <c:pt idx="229">
                  <c:v>145.33516758379173</c:v>
                </c:pt>
                <c:pt idx="230">
                  <c:v>145.28514257128549</c:v>
                </c:pt>
                <c:pt idx="231">
                  <c:v>145.23511755877922</c:v>
                </c:pt>
                <c:pt idx="232">
                  <c:v>145.23511755877922</c:v>
                </c:pt>
                <c:pt idx="233">
                  <c:v>145.17258629314642</c:v>
                </c:pt>
                <c:pt idx="234">
                  <c:v>145.11005502751362</c:v>
                </c:pt>
                <c:pt idx="235">
                  <c:v>145.04752376188083</c:v>
                </c:pt>
                <c:pt idx="236">
                  <c:v>144.984992496248</c:v>
                </c:pt>
                <c:pt idx="237">
                  <c:v>144.90995497748861</c:v>
                </c:pt>
                <c:pt idx="238">
                  <c:v>144.82241120560266</c:v>
                </c:pt>
                <c:pt idx="239">
                  <c:v>144.69734867433704</c:v>
                </c:pt>
                <c:pt idx="240">
                  <c:v>144.58479239619797</c:v>
                </c:pt>
                <c:pt idx="241">
                  <c:v>144.55977988994485</c:v>
                </c:pt>
                <c:pt idx="242">
                  <c:v>144.57228614307141</c:v>
                </c:pt>
                <c:pt idx="243">
                  <c:v>144.59729864932456</c:v>
                </c:pt>
                <c:pt idx="244">
                  <c:v>144.64732366183082</c:v>
                </c:pt>
                <c:pt idx="245">
                  <c:v>144.60980490245112</c:v>
                </c:pt>
                <c:pt idx="246">
                  <c:v>144.67233616808397</c:v>
                </c:pt>
                <c:pt idx="247">
                  <c:v>144.69734867433709</c:v>
                </c:pt>
                <c:pt idx="248">
                  <c:v>144.70985492746365</c:v>
                </c:pt>
                <c:pt idx="249">
                  <c:v>144.62231115557773</c:v>
                </c:pt>
                <c:pt idx="250">
                  <c:v>144.48474237118555</c:v>
                </c:pt>
                <c:pt idx="251">
                  <c:v>144.44722361180584</c:v>
                </c:pt>
                <c:pt idx="252">
                  <c:v>144.40970485242613</c:v>
                </c:pt>
                <c:pt idx="253">
                  <c:v>144.49724862431208</c:v>
                </c:pt>
                <c:pt idx="254">
                  <c:v>144.53476738369176</c:v>
                </c:pt>
                <c:pt idx="255">
                  <c:v>143.9469734867433</c:v>
                </c:pt>
                <c:pt idx="256">
                  <c:v>144.18459229614803</c:v>
                </c:pt>
                <c:pt idx="257">
                  <c:v>144.32216108054021</c:v>
                </c:pt>
                <c:pt idx="258">
                  <c:v>144.53476738369176</c:v>
                </c:pt>
                <c:pt idx="259">
                  <c:v>144.67233616808397</c:v>
                </c:pt>
                <c:pt idx="260">
                  <c:v>144.80990495247616</c:v>
                </c:pt>
                <c:pt idx="261">
                  <c:v>144.8599299649824</c:v>
                </c:pt>
                <c:pt idx="262">
                  <c:v>144.83491745872928</c:v>
                </c:pt>
                <c:pt idx="263">
                  <c:v>144.93496748374179</c:v>
                </c:pt>
                <c:pt idx="264">
                  <c:v>144.95997998999491</c:v>
                </c:pt>
                <c:pt idx="265">
                  <c:v>145.03501750875429</c:v>
                </c:pt>
                <c:pt idx="266">
                  <c:v>145.03501750875429</c:v>
                </c:pt>
                <c:pt idx="267">
                  <c:v>145.03501750875429</c:v>
                </c:pt>
                <c:pt idx="268">
                  <c:v>145.072536268134</c:v>
                </c:pt>
                <c:pt idx="269">
                  <c:v>145.06003001500741</c:v>
                </c:pt>
                <c:pt idx="270">
                  <c:v>145.06003001500741</c:v>
                </c:pt>
                <c:pt idx="271">
                  <c:v>145.09754877438712</c:v>
                </c:pt>
                <c:pt idx="272">
                  <c:v>145.12256128064027</c:v>
                </c:pt>
                <c:pt idx="273">
                  <c:v>145.12256128064027</c:v>
                </c:pt>
                <c:pt idx="274">
                  <c:v>145.03501750875432</c:v>
                </c:pt>
                <c:pt idx="275">
                  <c:v>144.98499249624808</c:v>
                </c:pt>
                <c:pt idx="276">
                  <c:v>144.99749874937464</c:v>
                </c:pt>
                <c:pt idx="277">
                  <c:v>144.93496748374184</c:v>
                </c:pt>
                <c:pt idx="278">
                  <c:v>144.62231115557776</c:v>
                </c:pt>
                <c:pt idx="279">
                  <c:v>144.29714857428712</c:v>
                </c:pt>
                <c:pt idx="280">
                  <c:v>144.09704852426211</c:v>
                </c:pt>
                <c:pt idx="281">
                  <c:v>143.75937968984491</c:v>
                </c:pt>
                <c:pt idx="282">
                  <c:v>143.29664832416205</c:v>
                </c:pt>
                <c:pt idx="283">
                  <c:v>143.4842421210605</c:v>
                </c:pt>
                <c:pt idx="284">
                  <c:v>143.55927963981986</c:v>
                </c:pt>
                <c:pt idx="285">
                  <c:v>143.37168584292141</c:v>
                </c:pt>
                <c:pt idx="286">
                  <c:v>143.62181090545269</c:v>
                </c:pt>
                <c:pt idx="287">
                  <c:v>144.00950475237616</c:v>
                </c:pt>
                <c:pt idx="288">
                  <c:v>144.23461730865429</c:v>
                </c:pt>
                <c:pt idx="289">
                  <c:v>144.88494247123558</c:v>
                </c:pt>
                <c:pt idx="290">
                  <c:v>144.93496748374184</c:v>
                </c:pt>
                <c:pt idx="291">
                  <c:v>145.32266133066531</c:v>
                </c:pt>
                <c:pt idx="292">
                  <c:v>145.89794897448721</c:v>
                </c:pt>
                <c:pt idx="293">
                  <c:v>146.23561780890444</c:v>
                </c:pt>
                <c:pt idx="294">
                  <c:v>146.51075537768881</c:v>
                </c:pt>
                <c:pt idx="295">
                  <c:v>147.11105552776382</c:v>
                </c:pt>
                <c:pt idx="296">
                  <c:v>147.66133066533263</c:v>
                </c:pt>
                <c:pt idx="297">
                  <c:v>148.11155577788892</c:v>
                </c:pt>
                <c:pt idx="298">
                  <c:v>148.67433716858426</c:v>
                </c:pt>
                <c:pt idx="299">
                  <c:v>149.46223111555776</c:v>
                </c:pt>
                <c:pt idx="300">
                  <c:v>150.21260630315155</c:v>
                </c:pt>
              </c:numCache>
            </c:numRef>
          </c:val>
          <c:smooth val="0"/>
          <c:extLst>
            <c:ext xmlns:c16="http://schemas.microsoft.com/office/drawing/2014/chart" uri="{C3380CC4-5D6E-409C-BE32-E72D297353CC}">
              <c16:uniqueId val="{00000003-D1B6-4673-8D98-E32838DBDBD7}"/>
            </c:ext>
          </c:extLst>
        </c:ser>
        <c:dLbls>
          <c:showLegendKey val="0"/>
          <c:showVal val="0"/>
          <c:showCatName val="0"/>
          <c:showSerName val="0"/>
          <c:showPercent val="0"/>
          <c:showBubbleSize val="0"/>
        </c:dLbls>
        <c:smooth val="0"/>
        <c:axId val="294325248"/>
        <c:axId val="294326032"/>
      </c:lineChart>
      <c:catAx>
        <c:axId val="294325248"/>
        <c:scaling>
          <c:orientation val="minMax"/>
          <c:max val="313"/>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6032"/>
        <c:crosses val="autoZero"/>
        <c:auto val="0"/>
        <c:lblAlgn val="ctr"/>
        <c:lblOffset val="100"/>
        <c:tickLblSkip val="12"/>
        <c:noMultiLvlLbl val="1"/>
      </c:catAx>
      <c:valAx>
        <c:axId val="294326032"/>
        <c:scaling>
          <c:orientation val="minMax"/>
          <c:max val="6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524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Blad1!$B$1</c:f>
              <c:strCache>
                <c:ptCount val="1"/>
                <c:pt idx="0">
                  <c:v>IB</c:v>
                </c:pt>
              </c:strCache>
            </c:strRef>
          </c:tx>
          <c:spPr>
            <a:solidFill>
              <a:schemeClr val="accent1"/>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Blad1!$B$2:$B$46</c:f>
              <c:numCache>
                <c:formatCode>General</c:formatCode>
                <c:ptCount val="45"/>
                <c:pt idx="0">
                  <c:v>0.89400000000000002</c:v>
                </c:pt>
                <c:pt idx="1">
                  <c:v>0.89400000000000002</c:v>
                </c:pt>
                <c:pt idx="2">
                  <c:v>0.89400000000000002</c:v>
                </c:pt>
                <c:pt idx="3">
                  <c:v>0.89400000000000002</c:v>
                </c:pt>
                <c:pt idx="4">
                  <c:v>0.89400000000000002</c:v>
                </c:pt>
                <c:pt idx="5">
                  <c:v>0.89400000000000002</c:v>
                </c:pt>
                <c:pt idx="6">
                  <c:v>0.89400000000000002</c:v>
                </c:pt>
                <c:pt idx="7">
                  <c:v>0.89400000000000002</c:v>
                </c:pt>
                <c:pt idx="8">
                  <c:v>0.89400000000000002</c:v>
                </c:pt>
                <c:pt idx="9">
                  <c:v>0.89400000000000002</c:v>
                </c:pt>
                <c:pt idx="10">
                  <c:v>0.89400000000000002</c:v>
                </c:pt>
                <c:pt idx="11">
                  <c:v>0.89400000000000002</c:v>
                </c:pt>
                <c:pt idx="12">
                  <c:v>0.89400000000000002</c:v>
                </c:pt>
                <c:pt idx="13">
                  <c:v>0.89400000000000002</c:v>
                </c:pt>
                <c:pt idx="14">
                  <c:v>0.89400000000000002</c:v>
                </c:pt>
                <c:pt idx="15">
                  <c:v>0.89400000000000002</c:v>
                </c:pt>
                <c:pt idx="16">
                  <c:v>0.89400000000000002</c:v>
                </c:pt>
                <c:pt idx="17">
                  <c:v>0.89400000000000002</c:v>
                </c:pt>
                <c:pt idx="18">
                  <c:v>0.89400000000000002</c:v>
                </c:pt>
                <c:pt idx="19">
                  <c:v>0.89400000000000002</c:v>
                </c:pt>
                <c:pt idx="20">
                  <c:v>0.89400000000000002</c:v>
                </c:pt>
                <c:pt idx="21">
                  <c:v>0.89400000000000002</c:v>
                </c:pt>
                <c:pt idx="22">
                  <c:v>0.89400000000000002</c:v>
                </c:pt>
                <c:pt idx="23">
                  <c:v>0.89400000000000002</c:v>
                </c:pt>
                <c:pt idx="24">
                  <c:v>0.89400000000000002</c:v>
                </c:pt>
                <c:pt idx="25">
                  <c:v>0.89400000000000002</c:v>
                </c:pt>
                <c:pt idx="26">
                  <c:v>0.89400000000000002</c:v>
                </c:pt>
                <c:pt idx="27">
                  <c:v>0.89400000000000002</c:v>
                </c:pt>
                <c:pt idx="28">
                  <c:v>0.89400000000000002</c:v>
                </c:pt>
                <c:pt idx="29">
                  <c:v>0.89400000000000002</c:v>
                </c:pt>
                <c:pt idx="30">
                  <c:v>0.89400000000000002</c:v>
                </c:pt>
                <c:pt idx="31">
                  <c:v>0.89400000000000002</c:v>
                </c:pt>
                <c:pt idx="32">
                  <c:v>0.89400000000000002</c:v>
                </c:pt>
                <c:pt idx="33">
                  <c:v>0.89400000000000002</c:v>
                </c:pt>
                <c:pt idx="34">
                  <c:v>0.89400000000000002</c:v>
                </c:pt>
                <c:pt idx="35">
                  <c:v>0.89400000000000002</c:v>
                </c:pt>
                <c:pt idx="36">
                  <c:v>0.89400000000000002</c:v>
                </c:pt>
                <c:pt idx="37">
                  <c:v>0.89400000000000002</c:v>
                </c:pt>
                <c:pt idx="38">
                  <c:v>0.89400000000000002</c:v>
                </c:pt>
                <c:pt idx="39">
                  <c:v>0.89400000000000002</c:v>
                </c:pt>
                <c:pt idx="40">
                  <c:v>0.89400000000000002</c:v>
                </c:pt>
                <c:pt idx="41">
                  <c:v>0.89400000000000002</c:v>
                </c:pt>
                <c:pt idx="42">
                  <c:v>0.89400000000000002</c:v>
                </c:pt>
                <c:pt idx="43">
                  <c:v>0.89400000000000002</c:v>
                </c:pt>
                <c:pt idx="44">
                  <c:v>0.89400000000000002</c:v>
                </c:pt>
              </c:numCache>
            </c:numRef>
          </c:val>
          <c:extLst>
            <c:ext xmlns:c16="http://schemas.microsoft.com/office/drawing/2014/chart" uri="{C3380CC4-5D6E-409C-BE32-E72D297353CC}">
              <c16:uniqueId val="{00000000-571F-467B-81CB-645B6016D53B}"/>
            </c:ext>
          </c:extLst>
        </c:ser>
        <c:ser>
          <c:idx val="1"/>
          <c:order val="1"/>
          <c:tx>
            <c:strRef>
              <c:f>Blad1!$C$1</c:f>
              <c:strCache>
                <c:ptCount val="1"/>
                <c:pt idx="0">
                  <c:v>Ackumulerat sparande</c:v>
                </c:pt>
              </c:strCache>
            </c:strRef>
          </c:tx>
          <c:spPr>
            <a:solidFill>
              <a:schemeClr val="accent2"/>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Blad1!$C$2:$C$46</c:f>
              <c:numCache>
                <c:formatCode>General</c:formatCode>
                <c:ptCount val="45"/>
                <c:pt idx="0">
                  <c:v>6.2E-2</c:v>
                </c:pt>
                <c:pt idx="1">
                  <c:v>0.13300000000000001</c:v>
                </c:pt>
                <c:pt idx="2">
                  <c:v>1.444</c:v>
                </c:pt>
                <c:pt idx="3">
                  <c:v>3.0419999999999998</c:v>
                </c:pt>
                <c:pt idx="4">
                  <c:v>5.032</c:v>
                </c:pt>
                <c:pt idx="5">
                  <c:v>4.8449999999999998</c:v>
                </c:pt>
                <c:pt idx="6">
                  <c:v>6.5640000000000001</c:v>
                </c:pt>
                <c:pt idx="7">
                  <c:v>8.6490000000000009</c:v>
                </c:pt>
                <c:pt idx="8">
                  <c:v>12.030000000000001</c:v>
                </c:pt>
                <c:pt idx="9">
                  <c:v>20.89</c:v>
                </c:pt>
                <c:pt idx="10">
                  <c:v>27.189</c:v>
                </c:pt>
                <c:pt idx="11">
                  <c:v>37.424594860000006</c:v>
                </c:pt>
                <c:pt idx="12">
                  <c:v>41.83759486000001</c:v>
                </c:pt>
                <c:pt idx="13">
                  <c:v>42.071594860000012</c:v>
                </c:pt>
                <c:pt idx="14">
                  <c:v>43.958594860000012</c:v>
                </c:pt>
                <c:pt idx="15">
                  <c:v>51.41059486000001</c:v>
                </c:pt>
                <c:pt idx="16">
                  <c:v>59.569594860000009</c:v>
                </c:pt>
                <c:pt idx="17">
                  <c:v>74.978594860000015</c:v>
                </c:pt>
                <c:pt idx="18">
                  <c:v>145.91359486000002</c:v>
                </c:pt>
                <c:pt idx="19">
                  <c:v>188.47859486000002</c:v>
                </c:pt>
                <c:pt idx="20">
                  <c:v>246.61559486000002</c:v>
                </c:pt>
                <c:pt idx="21">
                  <c:v>345.67159486000003</c:v>
                </c:pt>
                <c:pt idx="22">
                  <c:v>402.98559486000005</c:v>
                </c:pt>
                <c:pt idx="23">
                  <c:v>460.14859486000006</c:v>
                </c:pt>
                <c:pt idx="24">
                  <c:v>529.78059486000006</c:v>
                </c:pt>
                <c:pt idx="25">
                  <c:v>585.48159486000009</c:v>
                </c:pt>
                <c:pt idx="26">
                  <c:v>668.19859486000007</c:v>
                </c:pt>
                <c:pt idx="27">
                  <c:v>754.6205948600001</c:v>
                </c:pt>
                <c:pt idx="28">
                  <c:v>781.16659486000015</c:v>
                </c:pt>
                <c:pt idx="29">
                  <c:v>773.37559486000009</c:v>
                </c:pt>
                <c:pt idx="30">
                  <c:v>908.34359486000005</c:v>
                </c:pt>
                <c:pt idx="31">
                  <c:v>994.13559486000008</c:v>
                </c:pt>
                <c:pt idx="32">
                  <c:v>1010.1305948600001</c:v>
                </c:pt>
                <c:pt idx="33">
                  <c:v>1084.60859486</c:v>
                </c:pt>
                <c:pt idx="34">
                  <c:v>1189.97359486</c:v>
                </c:pt>
                <c:pt idx="35">
                  <c:v>1342.7615948600001</c:v>
                </c:pt>
                <c:pt idx="36">
                  <c:v>1427.0095948600001</c:v>
                </c:pt>
                <c:pt idx="37">
                  <c:v>1480.22459486</c:v>
                </c:pt>
                <c:pt idx="38">
                  <c:v>1592.7005948599999</c:v>
                </c:pt>
                <c:pt idx="39">
                  <c:v>1647.11059486</c:v>
                </c:pt>
                <c:pt idx="40">
                  <c:v>1774.4345948600001</c:v>
                </c:pt>
                <c:pt idx="41">
                  <c:v>1850.2985948600001</c:v>
                </c:pt>
                <c:pt idx="42">
                  <c:v>2045.56059486</c:v>
                </c:pt>
                <c:pt idx="43">
                  <c:v>2064.51359486</c:v>
                </c:pt>
                <c:pt idx="44">
                  <c:v>2162</c:v>
                </c:pt>
              </c:numCache>
            </c:numRef>
          </c:val>
          <c:extLst>
            <c:ext xmlns:c16="http://schemas.microsoft.com/office/drawing/2014/chart" uri="{C3380CC4-5D6E-409C-BE32-E72D297353CC}">
              <c16:uniqueId val="{00000001-571F-467B-81CB-645B6016D53B}"/>
            </c:ext>
          </c:extLst>
        </c:ser>
        <c:ser>
          <c:idx val="2"/>
          <c:order val="2"/>
          <c:tx>
            <c:strRef>
              <c:f>Blad1!$D$1</c:f>
              <c:strCache>
                <c:ptCount val="1"/>
                <c:pt idx="0">
                  <c:v>Ackumulerad avkastning</c:v>
                </c:pt>
              </c:strCache>
            </c:strRef>
          </c:tx>
          <c:spPr>
            <a:solidFill>
              <a:srgbClr val="68726A"/>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Blad1!$D$2:$D$46</c:f>
              <c:numCache>
                <c:formatCode>General</c:formatCode>
                <c:ptCount val="45"/>
                <c:pt idx="0">
                  <c:v>6.6999999999999893E-2</c:v>
                </c:pt>
                <c:pt idx="1">
                  <c:v>0.24199999999999988</c:v>
                </c:pt>
                <c:pt idx="2">
                  <c:v>1.117</c:v>
                </c:pt>
                <c:pt idx="3">
                  <c:v>4.7479999999999993</c:v>
                </c:pt>
                <c:pt idx="4">
                  <c:v>12.988000000000001</c:v>
                </c:pt>
                <c:pt idx="5">
                  <c:v>18.748999999999999</c:v>
                </c:pt>
                <c:pt idx="6">
                  <c:v>27.948</c:v>
                </c:pt>
                <c:pt idx="7">
                  <c:v>55.051499999999997</c:v>
                </c:pt>
                <c:pt idx="8">
                  <c:v>58.477499999999999</c:v>
                </c:pt>
                <c:pt idx="9">
                  <c:v>85.678799999999995</c:v>
                </c:pt>
                <c:pt idx="10">
                  <c:v>118.4342</c:v>
                </c:pt>
                <c:pt idx="11">
                  <c:v>81.984005140000008</c:v>
                </c:pt>
                <c:pt idx="12">
                  <c:v>72.170305139999996</c:v>
                </c:pt>
                <c:pt idx="13">
                  <c:v>85.147105139999994</c:v>
                </c:pt>
                <c:pt idx="14">
                  <c:v>158.11370513999998</c:v>
                </c:pt>
                <c:pt idx="15">
                  <c:v>154.78170513999999</c:v>
                </c:pt>
                <c:pt idx="16">
                  <c:v>181.89990513999999</c:v>
                </c:pt>
                <c:pt idx="17">
                  <c:v>243.15910514000001</c:v>
                </c:pt>
                <c:pt idx="18">
                  <c:v>309.10740514000003</c:v>
                </c:pt>
                <c:pt idx="19">
                  <c:v>371.55200513999995</c:v>
                </c:pt>
                <c:pt idx="20">
                  <c:v>607.11100513999997</c:v>
                </c:pt>
                <c:pt idx="21">
                  <c:v>536.27020514000003</c:v>
                </c:pt>
                <c:pt idx="22">
                  <c:v>463.56540514000005</c:v>
                </c:pt>
                <c:pt idx="23">
                  <c:v>229.69340513999998</c:v>
                </c:pt>
                <c:pt idx="24">
                  <c:v>335.13340513999998</c:v>
                </c:pt>
                <c:pt idx="25">
                  <c:v>415.34240513999998</c:v>
                </c:pt>
                <c:pt idx="26">
                  <c:v>673.68940513999996</c:v>
                </c:pt>
                <c:pt idx="27">
                  <c:v>873.79740513999991</c:v>
                </c:pt>
                <c:pt idx="28">
                  <c:v>898.31140514000003</c:v>
                </c:pt>
                <c:pt idx="29">
                  <c:v>484.63540513999993</c:v>
                </c:pt>
                <c:pt idx="30">
                  <c:v>789.31640514000014</c:v>
                </c:pt>
                <c:pt idx="31">
                  <c:v>969.97040514000003</c:v>
                </c:pt>
                <c:pt idx="32">
                  <c:v>807.97540514000002</c:v>
                </c:pt>
                <c:pt idx="33">
                  <c:v>963.07640514000013</c:v>
                </c:pt>
                <c:pt idx="34">
                  <c:v>1290.1324051399999</c:v>
                </c:pt>
                <c:pt idx="35">
                  <c:v>1658.1034051399999</c:v>
                </c:pt>
                <c:pt idx="36">
                  <c:v>1818.12840514</c:v>
                </c:pt>
                <c:pt idx="37">
                  <c:v>2086.5504051400003</c:v>
                </c:pt>
                <c:pt idx="38">
                  <c:v>2424.8694051399998</c:v>
                </c:pt>
                <c:pt idx="39">
                  <c:v>2330.4534051400001</c:v>
                </c:pt>
                <c:pt idx="40">
                  <c:v>3279.3784051400003</c:v>
                </c:pt>
                <c:pt idx="41">
                  <c:v>3603.6434051400001</c:v>
                </c:pt>
                <c:pt idx="42">
                  <c:v>4904.28540514</c:v>
                </c:pt>
                <c:pt idx="43">
                  <c:v>4001.6134051399999</c:v>
                </c:pt>
                <c:pt idx="44">
                  <c:v>4766</c:v>
                </c:pt>
              </c:numCache>
            </c:numRef>
          </c:val>
          <c:extLst>
            <c:ext xmlns:c16="http://schemas.microsoft.com/office/drawing/2014/chart" uri="{C3380CC4-5D6E-409C-BE32-E72D297353CC}">
              <c16:uniqueId val="{00000002-571F-467B-81CB-645B6016D53B}"/>
            </c:ext>
          </c:extLst>
        </c:ser>
        <c:dLbls>
          <c:showLegendKey val="0"/>
          <c:showVal val="0"/>
          <c:showCatName val="0"/>
          <c:showSerName val="0"/>
          <c:showPercent val="0"/>
          <c:showBubbleSize val="0"/>
        </c:dLbls>
        <c:axId val="518012680"/>
        <c:axId val="518013464"/>
      </c:areaChart>
      <c:catAx>
        <c:axId val="518012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518013464"/>
        <c:crosses val="autoZero"/>
        <c:auto val="1"/>
        <c:lblAlgn val="ctr"/>
        <c:lblOffset val="100"/>
        <c:noMultiLvlLbl val="0"/>
      </c:catAx>
      <c:valAx>
        <c:axId val="518013464"/>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18012680"/>
        <c:crosses val="autoZero"/>
        <c:crossBetween val="midCat"/>
      </c:valAx>
      <c:spPr>
        <a:noFill/>
        <a:ln>
          <a:noFill/>
        </a:ln>
        <a:effectLst/>
      </c:spPr>
    </c:plotArea>
    <c:legend>
      <c:legendPos val="b"/>
      <c:legendEntry>
        <c:idx val="0"/>
        <c:delete val="1"/>
      </c:legendEntry>
      <c:layout>
        <c:manualLayout>
          <c:xMode val="edge"/>
          <c:yMode val="edge"/>
          <c:x val="0.26768736939439736"/>
          <c:y val="0.94238116656669824"/>
          <c:w val="0.47704119499289177"/>
          <c:h val="5.76188334333016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7A-45E3-A58B-A7D17CEF0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7A-45E3-A58B-A7D17CEF0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7A-45E3-A58B-A7D17CEF0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7A-45E3-A58B-A7D17CEF0F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7A-45E3-A58B-A7D17CEF0F1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97A-45E3-A58B-A7D17CEF0F1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97A-45E3-A58B-A7D17CEF0F1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97A-45E3-A58B-A7D17CEF0F1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97A-45E3-A58B-A7D17CEF0F1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97A-45E3-A58B-A7D17CEF0F14}"/>
              </c:ext>
            </c:extLst>
          </c:dPt>
          <c:dLbls>
            <c:dLbl>
              <c:idx val="0"/>
              <c:layout>
                <c:manualLayout>
                  <c:x val="-0.15825238194045918"/>
                  <c:y val="-1.0581270495552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7A-45E3-A58B-A7D17CEF0F14}"/>
                </c:ext>
              </c:extLst>
            </c:dLbl>
            <c:dLbl>
              <c:idx val="2"/>
              <c:layout>
                <c:manualLayout>
                  <c:x val="6.3713253999930497E-3"/>
                  <c:y val="-2.007849935166699E-2"/>
                </c:manualLayout>
              </c:layout>
              <c:numFmt formatCode="0%" sourceLinked="0"/>
              <c:spPr>
                <a:noFill/>
                <a:ln w="15875">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7.780613807772338E-2"/>
                      <c:h val="8.5252756235190824E-2"/>
                    </c:manualLayout>
                  </c15:layout>
                </c:ext>
                <c:ext xmlns:c16="http://schemas.microsoft.com/office/drawing/2014/chart" uri="{C3380CC4-5D6E-409C-BE32-E72D297353CC}">
                  <c16:uniqueId val="{00000005-097A-45E3-A58B-A7D17CEF0F14}"/>
                </c:ext>
              </c:extLst>
            </c:dLbl>
            <c:dLbl>
              <c:idx val="3"/>
              <c:layout>
                <c:manualLayout>
                  <c:x val="1.0726239499887413E-2"/>
                  <c:y val="1.843026899032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7A-45E3-A58B-A7D17CEF0F14}"/>
                </c:ext>
              </c:extLst>
            </c:dLbl>
            <c:dLbl>
              <c:idx val="8"/>
              <c:layout>
                <c:manualLayout>
                  <c:x val="-4.3252861010136456E-3"/>
                  <c:y val="-1.800595660898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7A-45E3-A58B-A7D17CEF0F14}"/>
                </c:ext>
              </c:extLst>
            </c:dLbl>
            <c:dLbl>
              <c:idx val="9"/>
              <c:layout>
                <c:manualLayout>
                  <c:x val="5.8763426409970551E-2"/>
                  <c:y val="-5.7556894878802616E-4"/>
                </c:manualLayout>
              </c:layout>
              <c:numFmt formatCode="0.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7A-45E3-A58B-A7D17CEF0F14}"/>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Blad1!$A$2:$A$11</c:f>
              <c:strCache>
                <c:ptCount val="10"/>
                <c:pt idx="0">
                  <c:v>Global </c:v>
                </c:pt>
                <c:pt idx="1">
                  <c:v>Sverige </c:v>
                </c:pt>
                <c:pt idx="2">
                  <c:v>Sverige &amp; Global </c:v>
                </c:pt>
                <c:pt idx="3">
                  <c:v>Branscher </c:v>
                </c:pt>
                <c:pt idx="4">
                  <c:v>Nordamerika </c:v>
                </c:pt>
                <c:pt idx="5">
                  <c:v>Europa</c:v>
                </c:pt>
                <c:pt idx="6">
                  <c:v>Norden </c:v>
                </c:pt>
                <c:pt idx="7">
                  <c:v>Andra marknader </c:v>
                </c:pt>
                <c:pt idx="8">
                  <c:v>Asien</c:v>
                </c:pt>
                <c:pt idx="9">
                  <c:v>Japan</c:v>
                </c:pt>
              </c:strCache>
            </c:strRef>
          </c:cat>
          <c:val>
            <c:numRef>
              <c:f>Blad1!$B$2:$B$11</c:f>
              <c:numCache>
                <c:formatCode>0.0%</c:formatCode>
                <c:ptCount val="10"/>
                <c:pt idx="0">
                  <c:v>0.46866258469739897</c:v>
                </c:pt>
                <c:pt idx="1">
                  <c:v>0.23166874791253095</c:v>
                </c:pt>
                <c:pt idx="2">
                  <c:v>7.9966379707993515E-2</c:v>
                </c:pt>
                <c:pt idx="3">
                  <c:v>6.9599762242282134E-2</c:v>
                </c:pt>
                <c:pt idx="4">
                  <c:v>5.2569478220947138E-2</c:v>
                </c:pt>
                <c:pt idx="5">
                  <c:v>2.8859076818644153E-2</c:v>
                </c:pt>
                <c:pt idx="6">
                  <c:v>2.5162186738946397E-2</c:v>
                </c:pt>
                <c:pt idx="7">
                  <c:v>2.3914088595054058E-2</c:v>
                </c:pt>
                <c:pt idx="8">
                  <c:v>1.1940701701296736E-2</c:v>
                </c:pt>
                <c:pt idx="9">
                  <c:v>3.7609617152496336E-3</c:v>
                </c:pt>
              </c:numCache>
            </c:numRef>
          </c:val>
          <c:extLst>
            <c:ext xmlns:c16="http://schemas.microsoft.com/office/drawing/2014/chart" uri="{C3380CC4-5D6E-409C-BE32-E72D297353CC}">
              <c16:uniqueId val="{0000001C-097A-45E3-A58B-A7D17CEF0F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3.1444148945419574E-2"/>
          <c:w val="0.25086676608617758"/>
          <c:h val="0.949286339217534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8F-4F51-B368-1C3EB1FB193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8F-4F51-B368-1C3EB1FB193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8F-4F51-B368-1C3EB1FB193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58F-4F51-B368-1C3EB1FB1937}"/>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58F-4F51-B368-1C3EB1FB1937}"/>
              </c:ext>
            </c:extLst>
          </c:dPt>
          <c:dLbls>
            <c:dLbl>
              <c:idx val="0"/>
              <c:layout>
                <c:manualLayout>
                  <c:x val="-4.0312155711224193E-2"/>
                  <c:y val="5.4074833351899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F-4F51-B368-1C3EB1FB1937}"/>
                </c:ext>
              </c:extLst>
            </c:dLbl>
            <c:dLbl>
              <c:idx val="1"/>
              <c:layout>
                <c:manualLayout>
                  <c:x val="1.1440680151183892E-2"/>
                  <c:y val="-1.1219445891642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F-4F51-B368-1C3EB1FB1937}"/>
                </c:ext>
              </c:extLst>
            </c:dLbl>
            <c:dLbl>
              <c:idx val="2"/>
              <c:layout>
                <c:manualLayout>
                  <c:x val="7.5586123699510621E-3"/>
                  <c:y val="2.8904976341461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8F-4F51-B368-1C3EB1FB1937}"/>
                </c:ext>
              </c:extLst>
            </c:dLbl>
            <c:dLbl>
              <c:idx val="3"/>
              <c:layout>
                <c:manualLayout>
                  <c:x val="9.4662102737641737E-3"/>
                  <c:y val="6.9573347991704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8F-4F51-B368-1C3EB1FB19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övriga</c:v>
                </c:pt>
              </c:strCache>
            </c:strRef>
          </c:cat>
          <c:val>
            <c:numRef>
              <c:f>Blad1!$B$2:$B$6</c:f>
              <c:numCache>
                <c:formatCode>General</c:formatCode>
                <c:ptCount val="5"/>
                <c:pt idx="0">
                  <c:v>0.6643014707580327</c:v>
                </c:pt>
                <c:pt idx="1">
                  <c:v>0.19985186194410703</c:v>
                </c:pt>
                <c:pt idx="2">
                  <c:v>8.3343821153606348E-2</c:v>
                </c:pt>
                <c:pt idx="3">
                  <c:v>4.1172680709954231E-2</c:v>
                </c:pt>
                <c:pt idx="4">
                  <c:v>1.1330165434299676E-2</c:v>
                </c:pt>
              </c:numCache>
            </c:numRef>
          </c:val>
          <c:extLst>
            <c:ext xmlns:c16="http://schemas.microsoft.com/office/drawing/2014/chart" uri="{C3380CC4-5D6E-409C-BE32-E72D297353CC}">
              <c16:uniqueId val="{0000000A-B58F-4F51-B368-1C3EB1FB19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0.81014</cdr:x>
      <cdr:y>0.41384</cdr:y>
    </cdr:from>
    <cdr:to>
      <cdr:x>0.97872</cdr:x>
      <cdr:y>0.56581</cdr:y>
    </cdr:to>
    <cdr:sp macro="" textlink="">
      <cdr:nvSpPr>
        <cdr:cNvPr id="2" name="textruta 1"/>
        <cdr:cNvSpPr txBox="1"/>
      </cdr:nvSpPr>
      <cdr:spPr>
        <a:xfrm xmlns:a="http://schemas.openxmlformats.org/drawingml/2006/main">
          <a:off x="4714852" y="1452576"/>
          <a:ext cx="981098"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100" dirty="0">
              <a:solidFill>
                <a:schemeClr val="bg1"/>
              </a:solidFill>
            </a:rPr>
            <a:t>4 766 mdkr</a:t>
          </a:r>
          <a:br>
            <a:rPr lang="sv-SE" sz="1100" dirty="0">
              <a:solidFill>
                <a:schemeClr val="bg1"/>
              </a:solidFill>
            </a:rPr>
          </a:br>
          <a:r>
            <a:rPr lang="sv-SE" sz="1100" dirty="0">
              <a:solidFill>
                <a:schemeClr val="bg1"/>
              </a:solidFill>
            </a:rPr>
            <a:t>69 %</a:t>
          </a:r>
        </a:p>
      </cdr:txBody>
    </cdr:sp>
  </cdr:relSizeAnchor>
  <cdr:relSizeAnchor xmlns:cdr="http://schemas.openxmlformats.org/drawingml/2006/chartDrawing">
    <cdr:from>
      <cdr:x>0.80906</cdr:x>
      <cdr:y>0.64947</cdr:y>
    </cdr:from>
    <cdr:to>
      <cdr:x>0.97763</cdr:x>
      <cdr:y>0.80144</cdr:y>
    </cdr:to>
    <cdr:sp macro="" textlink="">
      <cdr:nvSpPr>
        <cdr:cNvPr id="3" name="textruta 1"/>
        <cdr:cNvSpPr txBox="1"/>
      </cdr:nvSpPr>
      <cdr:spPr>
        <a:xfrm xmlns:a="http://schemas.openxmlformats.org/drawingml/2006/main">
          <a:off x="4708528" y="2279631"/>
          <a:ext cx="981039"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solidFill>
                <a:schemeClr val="bg1"/>
              </a:solidFill>
            </a:rPr>
            <a:t>2 162 mdkr</a:t>
          </a:r>
          <a:br>
            <a:rPr lang="sv-SE" sz="1100" dirty="0">
              <a:solidFill>
                <a:schemeClr val="bg1"/>
              </a:solidFill>
            </a:rPr>
          </a:br>
          <a:r>
            <a:rPr lang="sv-SE" sz="1100" dirty="0">
              <a:solidFill>
                <a:schemeClr val="bg1"/>
              </a:solidFill>
            </a:rPr>
            <a:t>31 %</a:t>
          </a:r>
        </a:p>
      </cdr:txBody>
    </cdr:sp>
  </cdr:relSizeAnchor>
  <cdr:relSizeAnchor xmlns:cdr="http://schemas.openxmlformats.org/drawingml/2006/chartDrawing">
    <cdr:from>
      <cdr:x>0.79106</cdr:x>
      <cdr:y>0.13387</cdr:y>
    </cdr:from>
    <cdr:to>
      <cdr:x>0.92963</cdr:x>
      <cdr:y>0.28584</cdr:y>
    </cdr:to>
    <cdr:sp macro="" textlink="">
      <cdr:nvSpPr>
        <cdr:cNvPr id="4" name="textruta 1"/>
        <cdr:cNvSpPr txBox="1"/>
      </cdr:nvSpPr>
      <cdr:spPr>
        <a:xfrm xmlns:a="http://schemas.openxmlformats.org/drawingml/2006/main">
          <a:off x="4603773" y="469894"/>
          <a:ext cx="806446"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t>6 929 mdkr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384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234712"/>
          </a:xfrm>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När du vet vilken </a:t>
            </a:r>
            <a:r>
              <a:rPr lang="sv-SE" dirty="0" err="1">
                <a:effectLst/>
                <a:latin typeface="Calibri" panose="020F0502020204030204" pitchFamily="34" charset="0"/>
                <a:ea typeface="Calibri" panose="020F0502020204030204" pitchFamily="34" charset="0"/>
                <a:cs typeface="Times New Roman" panose="02020603050405020304" pitchFamily="18" charset="0"/>
              </a:rPr>
              <a:t>fondtyp</a:t>
            </a:r>
            <a:r>
              <a:rPr lang="sv-SE" dirty="0">
                <a:effectLst/>
                <a:latin typeface="Calibri" panose="020F0502020204030204" pitchFamily="34" charset="0"/>
                <a:ea typeface="Calibri" panose="020F0502020204030204" pitchFamily="34" charset="0"/>
                <a:cs typeface="Times New Roman" panose="02020603050405020304" pitchFamily="18" charset="0"/>
              </a:rPr>
              <a:t> du vill ha är det dags att välja fond. Det finns oftast flera fonder med samma placeringsinriktning att välja bland.</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Vad bör man jämföra?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Avkastning och avgift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bra att vara prismedveten. Det innebär att du både ser till vad det kostar och vad du får för pengarna.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Vid jämförelse av fonder med liknande inriktning bör du ta hänsyn till både avkastning och avgift. Även om det är framtiden som vi är mest intresserade av, ger den historiska avkastningen ändå värdefull information om hur fonden har lyckats hittills.</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 många sparare har hållbarhetsfrågan blivit allt viktigare och kan därmed också bli en faktor att ta hänsyn till vid val av fond. Fondbolag kan arbeta med frågan på olika sätt: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bort bolag, exempelvis de som sysslar med till exempel vapen, tobak och alkohol. </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in bolag vilket innebär att fonden ”väljer in” aktier i företag som exempelvis arbetar aktivt för en bättre miljö eller ökad jämställdhet.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Påverkansarbete. Som ägare kan fondbolaget (ensamt eller tillsammans med andra) påverka de bolag som fonden har valt att investera i till exempel genom att delta och rösta på bolagsstämmor eller göra besök ute på och genom sitt ägarskap och engagemang påverka bolagen i positiv riktning.</a:t>
            </a:r>
          </a:p>
          <a:p>
            <a:pPr marL="0" lvl="0" indent="0">
              <a:lnSpc>
                <a:spcPct val="107000"/>
              </a:lnSpc>
              <a:spcAft>
                <a:spcPts val="800"/>
              </a:spcAft>
              <a:buFont typeface="+mj-lt"/>
              <a:buNone/>
              <a:tabLst>
                <a:tab pos="457200" algn="l"/>
              </a:tabLst>
            </a:pPr>
            <a:r>
              <a:rPr lang="sv-SE" b="1" dirty="0">
                <a:effectLst/>
                <a:latin typeface="Calibri" panose="020F0502020204030204" pitchFamily="34" charset="0"/>
                <a:ea typeface="Calibri" panose="020F0502020204030204" pitchFamily="34" charset="0"/>
                <a:cs typeface="Times New Roman" panose="02020603050405020304" pitchFamily="18" charset="0"/>
              </a:rPr>
              <a:t>När du vill jämföra fonder med varandra finns det ett par hjälpmedel du kan använda dig av: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a:t>
            </a:r>
            <a:r>
              <a:rPr lang="sv-SE" b="1" dirty="0">
                <a:effectLst/>
                <a:latin typeface="Calibri" panose="020F0502020204030204" pitchFamily="34" charset="0"/>
                <a:ea typeface="Calibri" panose="020F0502020204030204" pitchFamily="34" charset="0"/>
                <a:cs typeface="Times New Roman" panose="02020603050405020304" pitchFamily="18" charset="0"/>
              </a:rPr>
              <a:t>aktablad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fonder har faktablad med basfakta om fonden, till exempel placeringsinriktning, risk, resultatscenarier och avgifter.</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Faktabladen finns på fondbolagens hemsidor och där du köper dina fonder. De kan underlätta jämförelser när du väljer mellan olika fonder.</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Fondkollen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På fondkollen.se finns ett verktyg som kan användas för att jämföra fonder med varandra. Verktyget ”kolla fonden” används för att jämföra fonder du redan har med andra fonder som placerar på samma sätt. Med verktyget kan du också få upp en lista med de fonder som finns att välja på inom en viss kategori och se hur de har gått i jämförelse med varandra.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Hållbarhetsinformation: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2021 kom det ett nytt regelverk från EU som innebär att fonder måste informera om sitt hållbarhetsarbete. Det finns två olika kategorier: fonder som har hållbara investeringar som mål (artikel 9) och fonder som främjar miljörelaterade eller sociala egenskaper (artikel 8).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främjar miljörelaterade eller sociala egenskaper (artikel 8): Detta är en bred kategori som innebär att om en fond exempelvis exkluderar bolag vars verksamhet är förknippad med kärnvapen eller barnarbete.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har hållbara investeringar som mål: Det innebär att alla fondens innehav måste uppfylla krav på att vara hållbara investeringar, men återigen är det inte begränsat till enbart miljömål.</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Morningstars hållbarhetsrating (glober)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822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dirty="0"/>
              <a:t>Inom FN är hållbarhet en högt prioriterad fråga, vilket bland annat visar sig i de globala målen som förhandlats av medlemsländerna i vad som kallas FN:s Agenda 2030.</a:t>
            </a:r>
          </a:p>
          <a:p>
            <a:endParaRPr lang="sv-SE" dirty="0"/>
          </a:p>
          <a:p>
            <a:r>
              <a:rPr lang="sv-SE" dirty="0"/>
              <a:t>Finans- och fondindustrin kan bidra till att uppnå dessa mål då de genom sina investeringar kan styra kapitalet till företag som bidrar till en hållbar utveckling.</a:t>
            </a:r>
          </a:p>
          <a:p>
            <a:endParaRPr lang="sv-SE" dirty="0"/>
          </a:p>
          <a:p>
            <a:r>
              <a:rPr lang="sv-SE" dirty="0"/>
              <a:t>Inom EU pågår det ett stort arbete för att fonderna tydligare ska redovisa vad som anses vara en hållbar investering. Det finns därför regelverk som bestämmer hur fonder ska informera om sitt hållbarhetsarbete. Fondbolag har krav på sig att definiera vad som är hållbart för just deras fonder. Informationskraven skiljer sig för fonder som har hållbarhet som mål, fonder som främjar miljörelaterade eller sociala egenskaper, samt för övriga fonder som integrerar hållbarhetsrisker i investeringsbesluten.</a:t>
            </a:r>
          </a:p>
          <a:p>
            <a:endParaRPr lang="sv-SE" dirty="0"/>
          </a:p>
          <a:p>
            <a:r>
              <a:rPr lang="sv-SE" b="1" dirty="0"/>
              <a:t>Fonder som har hållbarhet som mål:</a:t>
            </a:r>
          </a:p>
          <a:p>
            <a:r>
              <a:rPr lang="sv-SE" dirty="0"/>
              <a:t>Har som mål att investera hållbart. Exempelvis genom att investera i små företag som levererar klimatlösningar som minskar koldioxidutsläpp.</a:t>
            </a:r>
          </a:p>
          <a:p>
            <a:endParaRPr lang="sv-SE" dirty="0"/>
          </a:p>
          <a:p>
            <a:r>
              <a:rPr lang="sv-SE" b="1" dirty="0"/>
              <a:t>Fonder som främjar miljörelaterade eller sociala egenskaper:</a:t>
            </a:r>
          </a:p>
          <a:p>
            <a:r>
              <a:rPr lang="sv-SE" dirty="0"/>
              <a:t>Bidrar till hållbarhet utan att ha hållbarhet som mål med förvaltningen. Exempelvis genom att aktivt välja in eller välja bort vissa investeringar.</a:t>
            </a:r>
          </a:p>
          <a:p>
            <a:endParaRPr lang="sv-SE" dirty="0"/>
          </a:p>
          <a:p>
            <a:r>
              <a:rPr lang="sv-SE" b="1" dirty="0"/>
              <a:t>Övriga fonder:</a:t>
            </a:r>
          </a:p>
          <a:p>
            <a:r>
              <a:rPr lang="sv-SE" dirty="0"/>
              <a:t>Fonder där hållbarhetsrisker är integrerade i investeringsbesluten, utan att de främjar miljörelaterade eller sociala egenskaper eller har hållbarhet som mål och/eller beaktar negativa konsekvenser på hållbarhet för fonden.</a:t>
            </a:r>
          </a:p>
          <a:p>
            <a:endParaRPr lang="sv-SE" dirty="0"/>
          </a:p>
          <a:p>
            <a:r>
              <a:rPr lang="sv-SE" b="1" dirty="0"/>
              <a:t>EU:s taxonomi</a:t>
            </a:r>
          </a:p>
          <a:p>
            <a:r>
              <a:rPr lang="sv-SE" dirty="0"/>
              <a:t>Det finns också ett annat </a:t>
            </a:r>
            <a:r>
              <a:rPr lang="sv-SE" dirty="0" err="1"/>
              <a:t>EU-regelverk</a:t>
            </a:r>
            <a:r>
              <a:rPr lang="sv-SE" dirty="0"/>
              <a:t> som kallas EU:s taxonomi. Den är i dagsläget inriktad på miljömässiga mål men kräver vissa grundläggande sociala skyddsåtgärder. Det ska framgå i upplysningarna hur stor del av investeringarna i en fond som är miljömässigt hållbara enligt taxonomin.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hittar jag informationen?</a:t>
            </a:r>
          </a:p>
          <a:p>
            <a:r>
              <a:rPr lang="sv-SE" dirty="0"/>
              <a:t>Sedan 2023 presenterar fonder en hållbarhetsdeklaration. I deklarationen kan du läsa om förvaltningsstrategi, hur den främjar miljörelaterade och sociala egenskaper samt om man har hållbara investeringar som mål. Information ska också ges om hur fonden beaktar hållbarhetsrisker, vilken inverkan dessa har på investeringsbesluten och hur de kan påverka fondens avkastning.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6227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i="0" u="none" strike="noStrike" kern="1200" baseline="0" dirty="0">
                <a:solidFill>
                  <a:schemeClr val="tx1"/>
                </a:solidFill>
              </a:rPr>
              <a:t>Årlig avgift/förvaltningsavgifter och andra administrations- eller driftskostnader</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Ett EU-standardiserat avgiftsmått som inkluderar förvaltningsavgift samt övriga kostnader som tas från fonden exklusive transaktionsavgifter. För svenska fonder överensstämmer detta ofta med förvaltningsavgiften.</a:t>
            </a:r>
          </a:p>
          <a:p>
            <a:endParaRPr lang="sv-SE" b="0" i="0" u="none" strike="noStrike" kern="1200" baseline="0" dirty="0">
              <a:solidFill>
                <a:schemeClr val="tx1"/>
              </a:solidFill>
            </a:endParaRPr>
          </a:p>
          <a:p>
            <a:r>
              <a:rPr lang="sv-SE" b="1" i="0" u="none" strike="noStrike" kern="1200" baseline="0" dirty="0">
                <a:solidFill>
                  <a:schemeClr val="tx1"/>
                </a:solidFill>
              </a:rPr>
              <a:t>Förvaltningsavgift</a:t>
            </a:r>
          </a:p>
          <a:p>
            <a:r>
              <a:rPr lang="sv-SE" b="0" i="0" u="none" strike="noStrike" kern="1200" baseline="0" dirty="0">
                <a:solidFill>
                  <a:schemeClr val="tx1"/>
                </a:solidFill>
              </a:rPr>
              <a:t>Det pris du betalar fondbolaget och som ska täcka kostnader för bland annat förvaltning, analys, information och administration. Anges i procent.</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Totalkostnad/Löpande kostnader</a:t>
            </a:r>
          </a:p>
          <a:p>
            <a:r>
              <a:rPr lang="sv-SE" b="0" i="0" u="none" strike="noStrike" kern="1200" baseline="0" dirty="0">
                <a:solidFill>
                  <a:schemeClr val="tx1"/>
                </a:solidFill>
              </a:rPr>
              <a:t>Visar fondens totala kostnader. Här ingår förutom förvaltningsavgiften även courtage som fonden betalar till mäklare vid köp och försäljning av värdepapper i fonden. Måttet redovisas i kronor på årsbeskeden för var och ens individuella 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23655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44271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64165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2673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43460"/>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a:spcBef>
                <a:spcPct val="0"/>
              </a:spcBef>
            </a:pPr>
            <a:endParaRPr lang="sv-SE" dirty="0"/>
          </a:p>
          <a:p>
            <a:pPr>
              <a:spcBef>
                <a:spcPct val="0"/>
              </a:spcBef>
            </a:pPr>
            <a:r>
              <a:rPr lang="sv-SE" dirty="0"/>
              <a:t>I</a:t>
            </a:r>
            <a:r>
              <a:rPr lang="sv-SE" baseline="0" dirty="0">
                <a:latin typeface="+mn-lt"/>
              </a:rPr>
              <a:t> åldern 18-76 år sparar 73 procent av svenskarna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758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9708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5319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0573"/>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413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25 åren,</a:t>
            </a:r>
            <a:r>
              <a:rPr lang="sv-SE" b="0" dirty="0">
                <a:latin typeface="+mn-lt"/>
              </a:rPr>
              <a:t> 1998-12-31 – 2023-12-31.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566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69 procent, drygt två tredjedelar, kommer ifrån ackumulerad avkastning. Utan avkastningen skulle den svenska fondförmögenheten endast varit 31 procent av vad den var vid slutet av 2023.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36777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2023:</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(20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(47 procent). Sen kommer Sverigefonder (23 procent). I de gamla allemansfonderna (kategorin Sverige &amp; Global) finns ungefär 8 procent av pengarna som finns placerade i aktiefonder. Resterande 22 procent finns fördelade på branscher samt övriga marknader i världen.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10056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eller vilka fondtyper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4812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nder_fram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78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er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nder_avsnittsdelare utan tonplatta">
    <p:spTree>
      <p:nvGrpSpPr>
        <p:cNvPr id="1" name=""/>
        <p:cNvGrpSpPr/>
        <p:nvPr/>
      </p:nvGrpSpPr>
      <p:grpSpPr>
        <a:xfrm>
          <a:off x="0" y="0"/>
          <a:ext cx="0" cy="0"/>
          <a:chOff x="0" y="0"/>
          <a:chExt cx="0" cy="0"/>
        </a:xfrm>
      </p:grpSpPr>
      <p:pic>
        <p:nvPicPr>
          <p:cNvPr id="5" name="Bildobjekt 4" descr="En bild som visar utomhus, trottoar  Automatiskt genererad beskrivning">
            <a:extLst>
              <a:ext uri="{FF2B5EF4-FFF2-40B4-BE49-F238E27FC236}">
                <a16:creationId xmlns:a16="http://schemas.microsoft.com/office/drawing/2014/main" id="{5B00EADA-9D86-73F3-8FA0-D051E4965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nder_avsnittsdelare utan tonplatta">
    <p:spTree>
      <p:nvGrpSpPr>
        <p:cNvPr id="1" name=""/>
        <p:cNvGrpSpPr/>
        <p:nvPr/>
      </p:nvGrpSpPr>
      <p:grpSpPr>
        <a:xfrm>
          <a:off x="0" y="0"/>
          <a:ext cx="0" cy="0"/>
          <a:chOff x="0" y="0"/>
          <a:chExt cx="0" cy="0"/>
        </a:xfrm>
      </p:grpSpPr>
      <p:pic>
        <p:nvPicPr>
          <p:cNvPr id="4" name="Bildobjekt 3" descr="En bild som visar text, elektronik, krets  Automatiskt genererad beskrivning">
            <a:extLst>
              <a:ext uri="{FF2B5EF4-FFF2-40B4-BE49-F238E27FC236}">
                <a16:creationId xmlns:a16="http://schemas.microsoft.com/office/drawing/2014/main" id="{8A14ECFA-9624-4E55-E839-DFDDD66376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nder_avsnittsdelare utan tonplatta">
    <p:spTree>
      <p:nvGrpSpPr>
        <p:cNvPr id="1" name=""/>
        <p:cNvGrpSpPr/>
        <p:nvPr/>
      </p:nvGrpSpPr>
      <p:grpSpPr>
        <a:xfrm>
          <a:off x="0" y="0"/>
          <a:ext cx="0" cy="0"/>
          <a:chOff x="0" y="0"/>
          <a:chExt cx="0" cy="0"/>
        </a:xfrm>
      </p:grpSpPr>
      <p:pic>
        <p:nvPicPr>
          <p:cNvPr id="5" name="Bildobjekt 4" descr="En bild som visar person, inomhus  Automatiskt genererad beskrivning">
            <a:extLst>
              <a:ext uri="{FF2B5EF4-FFF2-40B4-BE49-F238E27FC236}">
                <a16:creationId xmlns:a16="http://schemas.microsoft.com/office/drawing/2014/main" id="{387FB078-13B4-63EC-DE6F-EB0EAE2AEF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onder_avsnittsdelare utan tonplatta">
    <p:spTree>
      <p:nvGrpSpPr>
        <p:cNvPr id="1" name=""/>
        <p:cNvGrpSpPr/>
        <p:nvPr/>
      </p:nvGrpSpPr>
      <p:grpSpPr>
        <a:xfrm>
          <a:off x="0" y="0"/>
          <a:ext cx="0" cy="0"/>
          <a:chOff x="0" y="0"/>
          <a:chExt cx="0" cy="0"/>
        </a:xfrm>
      </p:grpSpPr>
      <p:pic>
        <p:nvPicPr>
          <p:cNvPr id="4" name="Bildobjekt 3" descr="En bild som visar text, utomhus, grön  Automatiskt genererad beskrivning">
            <a:extLst>
              <a:ext uri="{FF2B5EF4-FFF2-40B4-BE49-F238E27FC236}">
                <a16:creationId xmlns:a16="http://schemas.microsoft.com/office/drawing/2014/main" id="{D246CAA4-49FE-33F6-376A-448468E83A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B54B1FCB-368D-7030-6E3E-1BE9CC8B7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5" name="Rak 4">
            <a:extLst>
              <a:ext uri="{FF2B5EF4-FFF2-40B4-BE49-F238E27FC236}">
                <a16:creationId xmlns:a16="http://schemas.microsoft.com/office/drawing/2014/main" id="{01F47C92-214D-FB94-AD03-A308DDA4A4DD}"/>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78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81D9FCC9-50DE-0748-2F7E-61636398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der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er_punktlis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er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F632122F-0B1F-34A9-99AE-0E51035C262F}"/>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er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B7D73E-CA4F-C443-BF9C-22F28C696B34}"/>
              </a:ext>
            </a:extLst>
          </p:cNvPr>
          <p:cNvSpPr/>
          <p:nvPr userDrawn="1"/>
        </p:nvSpPr>
        <p:spPr>
          <a:xfrm>
            <a:off x="7859330" y="322155"/>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F3352A9D-F166-BCD8-ABC4-65DCAE8CA569}"/>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er_bildver3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AF5312-11BE-19D8-3424-54431037A864}"/>
              </a:ext>
            </a:extLst>
          </p:cNvPr>
          <p:cNvSpPr/>
          <p:nvPr userDrawn="1"/>
        </p:nvSpPr>
        <p:spPr>
          <a:xfrm>
            <a:off x="7861954" y="2241971"/>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8743EF51-046A-3D47-7DBB-3E5AB3B0E088}"/>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er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90AD21AC-E8E4-903C-94FA-201373EDFD94}"/>
              </a:ext>
            </a:extLst>
          </p:cNvPr>
          <p:cNvSpPr>
            <a:spLocks noGrp="1"/>
          </p:cNvSpPr>
          <p:nvPr>
            <p:ph type="body" sz="quarter" idx="12"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er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sp>
        <p:nvSpPr>
          <p:cNvPr id="7" name="Platshållare för text 6">
            <a:extLst>
              <a:ext uri="{FF2B5EF4-FFF2-40B4-BE49-F238E27FC236}">
                <a16:creationId xmlns:a16="http://schemas.microsoft.com/office/drawing/2014/main" id="{D09B109F-0DE6-22D8-4D1A-9333B601C0A5}"/>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er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91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er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780">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1"/>
            <a:ext cx="12192000" cy="6852174"/>
          </a:xfrm>
          <a:solidFill>
            <a:srgbClr val="00A780">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758198"/>
            <a:ext cx="10009834" cy="1086443"/>
          </a:xfrm>
        </p:spPr>
        <p:txBody>
          <a:bodyPr/>
          <a:lstStyle/>
          <a:p>
            <a:r>
              <a:rPr lang="sv-SE" dirty="0"/>
              <a:t>FONDER OCH FONDSPARANDE</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Fondbolagens förening</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7"/>
            <a:ext cx="11165535" cy="768894"/>
          </a:xfrm>
        </p:spPr>
        <p:txBody>
          <a:bodyPr/>
          <a:lstStyle/>
          <a:p>
            <a:r>
              <a:rPr lang="sv-SE" dirty="0"/>
              <a:t>ATT VÄLJA FONDER - STEG 2</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14" name="Grupp 13">
            <a:extLst>
              <a:ext uri="{FF2B5EF4-FFF2-40B4-BE49-F238E27FC236}">
                <a16:creationId xmlns:a16="http://schemas.microsoft.com/office/drawing/2014/main" id="{6452E2CD-6997-4CAF-8A8D-2CD0A6E64125}"/>
              </a:ext>
            </a:extLst>
          </p:cNvPr>
          <p:cNvGrpSpPr/>
          <p:nvPr/>
        </p:nvGrpSpPr>
        <p:grpSpPr>
          <a:xfrm>
            <a:off x="809624" y="2528481"/>
            <a:ext cx="5474944" cy="2908593"/>
            <a:chOff x="547743" y="2315368"/>
            <a:chExt cx="5474944" cy="2908593"/>
          </a:xfrm>
        </p:grpSpPr>
        <p:sp>
          <p:nvSpPr>
            <p:cNvPr id="15" name="Pil: höger 14">
              <a:extLst>
                <a:ext uri="{FF2B5EF4-FFF2-40B4-BE49-F238E27FC236}">
                  <a16:creationId xmlns:a16="http://schemas.microsoft.com/office/drawing/2014/main" id="{71F91C41-EBC4-492F-8932-7DDF486617E4}"/>
                </a:ext>
              </a:extLst>
            </p:cNvPr>
            <p:cNvSpPr/>
            <p:nvPr/>
          </p:nvSpPr>
          <p:spPr>
            <a:xfrm>
              <a:off x="900964" y="2315368"/>
              <a:ext cx="5121723" cy="290859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dirty="0"/>
            </a:p>
          </p:txBody>
        </p:sp>
        <p:sp>
          <p:nvSpPr>
            <p:cNvPr id="16" name="Frihandsfigur: Form 15">
              <a:extLst>
                <a:ext uri="{FF2B5EF4-FFF2-40B4-BE49-F238E27FC236}">
                  <a16:creationId xmlns:a16="http://schemas.microsoft.com/office/drawing/2014/main" id="{C8D106A7-A92B-4DB4-8635-95807E8A970E}"/>
                </a:ext>
              </a:extLst>
            </p:cNvPr>
            <p:cNvSpPr/>
            <p:nvPr/>
          </p:nvSpPr>
          <p:spPr>
            <a:xfrm>
              <a:off x="547743" y="3310468"/>
              <a:ext cx="1547171" cy="1001647"/>
            </a:xfrm>
            <a:custGeom>
              <a:avLst/>
              <a:gdLst>
                <a:gd name="connsiteX0" fmla="*/ 0 w 1547171"/>
                <a:gd name="connsiteY0" fmla="*/ 166945 h 1001647"/>
                <a:gd name="connsiteX1" fmla="*/ 166945 w 1547171"/>
                <a:gd name="connsiteY1" fmla="*/ 0 h 1001647"/>
                <a:gd name="connsiteX2" fmla="*/ 1380226 w 1547171"/>
                <a:gd name="connsiteY2" fmla="*/ 0 h 1001647"/>
                <a:gd name="connsiteX3" fmla="*/ 1547171 w 1547171"/>
                <a:gd name="connsiteY3" fmla="*/ 166945 h 1001647"/>
                <a:gd name="connsiteX4" fmla="*/ 1547171 w 1547171"/>
                <a:gd name="connsiteY4" fmla="*/ 834702 h 1001647"/>
                <a:gd name="connsiteX5" fmla="*/ 1380226 w 1547171"/>
                <a:gd name="connsiteY5" fmla="*/ 1001647 h 1001647"/>
                <a:gd name="connsiteX6" fmla="*/ 166945 w 1547171"/>
                <a:gd name="connsiteY6" fmla="*/ 1001647 h 1001647"/>
                <a:gd name="connsiteX7" fmla="*/ 0 w 1547171"/>
                <a:gd name="connsiteY7" fmla="*/ 834702 h 1001647"/>
                <a:gd name="connsiteX8" fmla="*/ 0 w 1547171"/>
                <a:gd name="connsiteY8" fmla="*/ 166945 h 10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71" h="1001647">
                  <a:moveTo>
                    <a:pt x="0" y="166945"/>
                  </a:moveTo>
                  <a:cubicBezTo>
                    <a:pt x="0" y="74744"/>
                    <a:pt x="74744" y="0"/>
                    <a:pt x="166945" y="0"/>
                  </a:cubicBezTo>
                  <a:lnTo>
                    <a:pt x="1380226" y="0"/>
                  </a:lnTo>
                  <a:cubicBezTo>
                    <a:pt x="1472427" y="0"/>
                    <a:pt x="1547171" y="74744"/>
                    <a:pt x="1547171" y="166945"/>
                  </a:cubicBezTo>
                  <a:lnTo>
                    <a:pt x="1547171" y="834702"/>
                  </a:lnTo>
                  <a:cubicBezTo>
                    <a:pt x="1547171" y="926903"/>
                    <a:pt x="1472427" y="1001647"/>
                    <a:pt x="1380226" y="1001647"/>
                  </a:cubicBezTo>
                  <a:lnTo>
                    <a:pt x="166945" y="1001647"/>
                  </a:lnTo>
                  <a:cubicBezTo>
                    <a:pt x="74744" y="1001647"/>
                    <a:pt x="0" y="926903"/>
                    <a:pt x="0" y="834702"/>
                  </a:cubicBezTo>
                  <a:lnTo>
                    <a:pt x="0" y="166945"/>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6" tIns="132716" rIns="132716" bIns="132716" numCol="1" spcCol="1270" anchor="ctr" anchorCtr="0">
              <a:noAutofit/>
            </a:bodyPr>
            <a:lstStyle/>
            <a:p>
              <a:pPr marL="0" lvl="0" indent="0" algn="ctr" defTabSz="977900">
                <a:lnSpc>
                  <a:spcPct val="90000"/>
                </a:lnSpc>
                <a:spcBef>
                  <a:spcPct val="0"/>
                </a:spcBef>
                <a:spcAft>
                  <a:spcPct val="35000"/>
                </a:spcAft>
                <a:buNone/>
              </a:pPr>
              <a:r>
                <a:rPr lang="sv-SE" sz="2200" kern="1200" dirty="0"/>
                <a:t>Avkastning</a:t>
              </a:r>
            </a:p>
          </p:txBody>
        </p:sp>
        <p:sp>
          <p:nvSpPr>
            <p:cNvPr id="17" name="Frihandsfigur: Form 16">
              <a:extLst>
                <a:ext uri="{FF2B5EF4-FFF2-40B4-BE49-F238E27FC236}">
                  <a16:creationId xmlns:a16="http://schemas.microsoft.com/office/drawing/2014/main" id="{D29DF918-F9E0-43D1-ADA6-ABF8D3D837D2}"/>
                </a:ext>
              </a:extLst>
            </p:cNvPr>
            <p:cNvSpPr/>
            <p:nvPr/>
          </p:nvSpPr>
          <p:spPr>
            <a:xfrm>
              <a:off x="2200597" y="3320717"/>
              <a:ext cx="1639886" cy="981146"/>
            </a:xfrm>
            <a:custGeom>
              <a:avLst/>
              <a:gdLst>
                <a:gd name="connsiteX0" fmla="*/ 0 w 1639886"/>
                <a:gd name="connsiteY0" fmla="*/ 163528 h 981146"/>
                <a:gd name="connsiteX1" fmla="*/ 163528 w 1639886"/>
                <a:gd name="connsiteY1" fmla="*/ 0 h 981146"/>
                <a:gd name="connsiteX2" fmla="*/ 1476358 w 1639886"/>
                <a:gd name="connsiteY2" fmla="*/ 0 h 981146"/>
                <a:gd name="connsiteX3" fmla="*/ 1639886 w 1639886"/>
                <a:gd name="connsiteY3" fmla="*/ 163528 h 981146"/>
                <a:gd name="connsiteX4" fmla="*/ 1639886 w 1639886"/>
                <a:gd name="connsiteY4" fmla="*/ 817618 h 981146"/>
                <a:gd name="connsiteX5" fmla="*/ 1476358 w 1639886"/>
                <a:gd name="connsiteY5" fmla="*/ 981146 h 981146"/>
                <a:gd name="connsiteX6" fmla="*/ 163528 w 1639886"/>
                <a:gd name="connsiteY6" fmla="*/ 981146 h 981146"/>
                <a:gd name="connsiteX7" fmla="*/ 0 w 1639886"/>
                <a:gd name="connsiteY7" fmla="*/ 817618 h 981146"/>
                <a:gd name="connsiteX8" fmla="*/ 0 w 1639886"/>
                <a:gd name="connsiteY8" fmla="*/ 163528 h 98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886" h="981146">
                  <a:moveTo>
                    <a:pt x="0" y="163528"/>
                  </a:moveTo>
                  <a:cubicBezTo>
                    <a:pt x="0" y="73214"/>
                    <a:pt x="73214" y="0"/>
                    <a:pt x="163528" y="0"/>
                  </a:cubicBezTo>
                  <a:lnTo>
                    <a:pt x="1476358" y="0"/>
                  </a:lnTo>
                  <a:cubicBezTo>
                    <a:pt x="1566672" y="0"/>
                    <a:pt x="1639886" y="73214"/>
                    <a:pt x="1639886" y="163528"/>
                  </a:cubicBezTo>
                  <a:lnTo>
                    <a:pt x="1639886" y="817618"/>
                  </a:lnTo>
                  <a:cubicBezTo>
                    <a:pt x="1639886" y="907932"/>
                    <a:pt x="1566672" y="981146"/>
                    <a:pt x="1476358" y="981146"/>
                  </a:cubicBezTo>
                  <a:lnTo>
                    <a:pt x="163528" y="981146"/>
                  </a:lnTo>
                  <a:cubicBezTo>
                    <a:pt x="73214" y="981146"/>
                    <a:pt x="0" y="907932"/>
                    <a:pt x="0" y="817618"/>
                  </a:cubicBezTo>
                  <a:lnTo>
                    <a:pt x="0" y="163528"/>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716" tIns="131716" rIns="131716" bIns="131716" numCol="1" spcCol="1270" anchor="ctr" anchorCtr="0">
              <a:noAutofit/>
            </a:bodyPr>
            <a:lstStyle/>
            <a:p>
              <a:pPr marL="0" lvl="0" indent="0" algn="ctr" defTabSz="977900">
                <a:lnSpc>
                  <a:spcPct val="90000"/>
                </a:lnSpc>
                <a:spcBef>
                  <a:spcPct val="0"/>
                </a:spcBef>
                <a:spcAft>
                  <a:spcPct val="35000"/>
                </a:spcAft>
                <a:buNone/>
              </a:pPr>
              <a:r>
                <a:rPr lang="sv-SE" sz="2200" kern="1200" dirty="0"/>
                <a:t>Avgift</a:t>
              </a:r>
            </a:p>
          </p:txBody>
        </p:sp>
        <p:sp>
          <p:nvSpPr>
            <p:cNvPr id="18" name="Frihandsfigur: Form 17">
              <a:extLst>
                <a:ext uri="{FF2B5EF4-FFF2-40B4-BE49-F238E27FC236}">
                  <a16:creationId xmlns:a16="http://schemas.microsoft.com/office/drawing/2014/main" id="{4DEBD26C-04DD-4D5E-90D6-9986D054B161}"/>
                </a:ext>
              </a:extLst>
            </p:cNvPr>
            <p:cNvSpPr/>
            <p:nvPr/>
          </p:nvSpPr>
          <p:spPr>
            <a:xfrm>
              <a:off x="3946166" y="3310461"/>
              <a:ext cx="1590359" cy="1001659"/>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a:t>
              </a:r>
            </a:p>
          </p:txBody>
        </p:sp>
      </p:grpSp>
      <p:sp>
        <p:nvSpPr>
          <p:cNvPr id="22" name="Frihandsfigur: Form 21">
            <a:extLst>
              <a:ext uri="{FF2B5EF4-FFF2-40B4-BE49-F238E27FC236}">
                <a16:creationId xmlns:a16="http://schemas.microsoft.com/office/drawing/2014/main" id="{0FFD72E1-A497-46F4-B1D1-FB60017D4483}"/>
              </a:ext>
            </a:extLst>
          </p:cNvPr>
          <p:cNvSpPr/>
          <p:nvPr/>
        </p:nvSpPr>
        <p:spPr>
          <a:xfrm>
            <a:off x="10236046" y="3133678"/>
            <a:ext cx="1767575" cy="1656028"/>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a:t>
            </a:r>
          </a:p>
        </p:txBody>
      </p:sp>
      <p:sp>
        <p:nvSpPr>
          <p:cNvPr id="23" name="Pil: höger 22">
            <a:extLst>
              <a:ext uri="{FF2B5EF4-FFF2-40B4-BE49-F238E27FC236}">
                <a16:creationId xmlns:a16="http://schemas.microsoft.com/office/drawing/2014/main" id="{EBF80832-B101-4D75-960D-32BCD4825CCD}"/>
              </a:ext>
            </a:extLst>
          </p:cNvPr>
          <p:cNvSpPr/>
          <p:nvPr/>
        </p:nvSpPr>
        <p:spPr>
          <a:xfrm>
            <a:off x="8759061" y="3598331"/>
            <a:ext cx="1310806" cy="768894"/>
          </a:xfrm>
          <a:prstGeom prst="rightArrow">
            <a:avLst/>
          </a:prstGeom>
          <a:solidFill>
            <a:srgbClr val="91CAA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42C6EFD-A833-45B7-BE86-742EA9212B12}"/>
              </a:ext>
            </a:extLst>
          </p:cNvPr>
          <p:cNvSpPr/>
          <p:nvPr/>
        </p:nvSpPr>
        <p:spPr>
          <a:xfrm>
            <a:off x="6521335" y="2357087"/>
            <a:ext cx="2098657" cy="904422"/>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Faktablad</a:t>
            </a:r>
          </a:p>
        </p:txBody>
      </p:sp>
      <p:sp>
        <p:nvSpPr>
          <p:cNvPr id="25" name="Frihandsfigur: Form 24">
            <a:extLst>
              <a:ext uri="{FF2B5EF4-FFF2-40B4-BE49-F238E27FC236}">
                <a16:creationId xmlns:a16="http://schemas.microsoft.com/office/drawing/2014/main" id="{4C37558C-69B0-4377-BD85-EC5718D21876}"/>
              </a:ext>
            </a:extLst>
          </p:cNvPr>
          <p:cNvSpPr/>
          <p:nvPr/>
        </p:nvSpPr>
        <p:spPr>
          <a:xfrm>
            <a:off x="6494225" y="3573395"/>
            <a:ext cx="2098657" cy="904423"/>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A7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Fondkollen</a:t>
            </a:r>
          </a:p>
        </p:txBody>
      </p:sp>
      <p:sp>
        <p:nvSpPr>
          <p:cNvPr id="26" name="Frihandsfigur: Form 25">
            <a:extLst>
              <a:ext uri="{FF2B5EF4-FFF2-40B4-BE49-F238E27FC236}">
                <a16:creationId xmlns:a16="http://schemas.microsoft.com/office/drawing/2014/main" id="{F6FB3B3C-F304-477E-A78E-41850EDA06AF}"/>
              </a:ext>
            </a:extLst>
          </p:cNvPr>
          <p:cNvSpPr/>
          <p:nvPr/>
        </p:nvSpPr>
        <p:spPr>
          <a:xfrm>
            <a:off x="6450747" y="4789704"/>
            <a:ext cx="2172940" cy="822965"/>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Hållbarhets-</a:t>
            </a:r>
          </a:p>
          <a:p>
            <a:pPr marL="0" lvl="0" indent="0" algn="ctr" defTabSz="977900">
              <a:lnSpc>
                <a:spcPct val="90000"/>
              </a:lnSpc>
              <a:spcBef>
                <a:spcPct val="0"/>
              </a:spcBef>
              <a:spcAft>
                <a:spcPct val="35000"/>
              </a:spcAft>
              <a:buNone/>
            </a:pPr>
            <a:r>
              <a:rPr lang="sv-SE" sz="2200" dirty="0"/>
              <a:t>information</a:t>
            </a:r>
            <a:endParaRPr lang="sv-SE" sz="2200" kern="1200" dirty="0"/>
          </a:p>
        </p:txBody>
      </p:sp>
      <p:sp>
        <p:nvSpPr>
          <p:cNvPr id="27" name="textruta 26">
            <a:extLst>
              <a:ext uri="{FF2B5EF4-FFF2-40B4-BE49-F238E27FC236}">
                <a16:creationId xmlns:a16="http://schemas.microsoft.com/office/drawing/2014/main" id="{7189910F-9043-4047-B9DA-A23E37305328}"/>
              </a:ext>
            </a:extLst>
          </p:cNvPr>
          <p:cNvSpPr txBox="1"/>
          <p:nvPr/>
        </p:nvSpPr>
        <p:spPr>
          <a:xfrm>
            <a:off x="809624" y="1389091"/>
            <a:ext cx="8882762" cy="600027"/>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Välj specifik fond genom att jämföra fonder inom samma kategori</a:t>
            </a:r>
          </a:p>
          <a:p>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97004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SPARA HÅLLBART I FONDER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r>
              <a:rPr lang="sv-SE" dirty="0">
                <a:ea typeface="Arial" charset="0"/>
                <a:cs typeface="Arial" charset="0"/>
              </a:rPr>
              <a:t>FN:s Agenda 2030 definierar 17 globala mål som förhandlats av medlemsländerna</a:t>
            </a:r>
          </a:p>
          <a:p>
            <a:r>
              <a:rPr lang="sv-SE" dirty="0">
                <a:ea typeface="Arial" charset="0"/>
                <a:cs typeface="Arial" charset="0"/>
              </a:rPr>
              <a:t>Finans- och fondindustrin kan bidra till att uppnå målen genom sina investeringar</a:t>
            </a:r>
          </a:p>
          <a:p>
            <a:r>
              <a:rPr lang="sv-SE" dirty="0">
                <a:ea typeface="Arial" charset="0"/>
                <a:cs typeface="Arial" charset="0"/>
              </a:rPr>
              <a:t>Inom EU delas informationskravet på fonders hållbarhetsarbete in i tre kategorier:</a:t>
            </a:r>
          </a:p>
          <a:p>
            <a:pPr marL="914400" lvl="1" indent="-457200">
              <a:buFont typeface="+mj-lt"/>
              <a:buAutoNum type="arabicPeriod"/>
            </a:pPr>
            <a:r>
              <a:rPr lang="sv-SE" dirty="0">
                <a:ea typeface="Arial" charset="0"/>
                <a:cs typeface="Arial" charset="0"/>
              </a:rPr>
              <a:t>Fonder som har hållbara investeringar som mål</a:t>
            </a:r>
          </a:p>
          <a:p>
            <a:pPr marL="914400" lvl="1" indent="-457200">
              <a:buFont typeface="+mj-lt"/>
              <a:buAutoNum type="arabicPeriod"/>
            </a:pPr>
            <a:r>
              <a:rPr lang="sv-SE" dirty="0">
                <a:ea typeface="Arial" charset="0"/>
                <a:cs typeface="Arial" charset="0"/>
              </a:rPr>
              <a:t>Fonder som främjar miljörelaterade eller sociala egenskaper</a:t>
            </a:r>
          </a:p>
          <a:p>
            <a:pPr marL="914400" lvl="1" indent="-457200">
              <a:buFont typeface="+mj-lt"/>
              <a:buAutoNum type="arabicPeriod"/>
            </a:pPr>
            <a:r>
              <a:rPr lang="sv-SE" dirty="0">
                <a:ea typeface="Arial" charset="0"/>
                <a:cs typeface="Arial" charset="0"/>
              </a:rPr>
              <a:t>Övriga fonder</a:t>
            </a:r>
          </a:p>
          <a:p>
            <a:endParaRPr lang="sv-SE" sz="1800" dirty="0"/>
          </a:p>
        </p:txBody>
      </p:sp>
      <p:pic>
        <p:nvPicPr>
          <p:cNvPr id="6" name="Platshållare för bild 5" descr="En bild som visar träd, utomhus, folksamling  Automatiskt genererad beskrivning">
            <a:extLst>
              <a:ext uri="{FF2B5EF4-FFF2-40B4-BE49-F238E27FC236}">
                <a16:creationId xmlns:a16="http://schemas.microsoft.com/office/drawing/2014/main" id="{DD815F24-2D7C-39A8-7D92-281AF1011C9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Rektangel 6">
            <a:extLst>
              <a:ext uri="{FF2B5EF4-FFF2-40B4-BE49-F238E27FC236}">
                <a16:creationId xmlns:a16="http://schemas.microsoft.com/office/drawing/2014/main" id="{C0B32DBE-6EEA-4D9E-9E88-8FD42CA7D4E4}"/>
              </a:ext>
            </a:extLst>
          </p:cNvPr>
          <p:cNvSpPr/>
          <p:nvPr/>
        </p:nvSpPr>
        <p:spPr>
          <a:xfrm>
            <a:off x="2539709" y="4906419"/>
            <a:ext cx="3905541" cy="9969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0" i="0" dirty="0">
                <a:solidFill>
                  <a:srgbClr val="212529"/>
                </a:solidFill>
                <a:effectLst/>
              </a:rPr>
              <a:t>De flesta fondsparare (57 procent) tycker det är viktigt att fonden de investerar i är hållbar. </a:t>
            </a:r>
          </a:p>
          <a:p>
            <a:endParaRPr lang="sv-SE" sz="1000" b="0" i="1" dirty="0">
              <a:solidFill>
                <a:srgbClr val="212529"/>
              </a:solidFill>
              <a:effectLst/>
            </a:endParaRPr>
          </a:p>
          <a:p>
            <a:r>
              <a:rPr lang="sv-SE" sz="1400" b="0" i="1" dirty="0">
                <a:solidFill>
                  <a:srgbClr val="212529"/>
                </a:solidFill>
                <a:effectLst/>
              </a:rPr>
              <a:t>Källa: Kantar Sifo </a:t>
            </a:r>
            <a:r>
              <a:rPr lang="sv-SE" sz="1400" b="0" i="1" dirty="0" err="1">
                <a:solidFill>
                  <a:srgbClr val="212529"/>
                </a:solidFill>
                <a:effectLst/>
              </a:rPr>
              <a:t>Prospera</a:t>
            </a:r>
            <a:r>
              <a:rPr lang="sv-SE" sz="1400" b="0" i="1" dirty="0">
                <a:solidFill>
                  <a:srgbClr val="212529"/>
                </a:solidFill>
                <a:effectLst/>
              </a:rPr>
              <a:t>, 2023</a:t>
            </a:r>
            <a:endParaRPr lang="sv-SE" sz="1400" i="1" dirty="0"/>
          </a:p>
        </p:txBody>
      </p:sp>
    </p:spTree>
    <p:extLst>
      <p:ext uri="{BB962C8B-B14F-4D97-AF65-F5344CB8AC3E}">
        <p14:creationId xmlns:p14="http://schemas.microsoft.com/office/powerpoint/2010/main" val="388822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FONDAVGIFTER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textruta 6">
            <a:extLst>
              <a:ext uri="{FF2B5EF4-FFF2-40B4-BE49-F238E27FC236}">
                <a16:creationId xmlns:a16="http://schemas.microsoft.com/office/drawing/2014/main" id="{DEBD798F-F6BA-4432-A09F-EA6200691240}"/>
              </a:ext>
            </a:extLst>
          </p:cNvPr>
          <p:cNvSpPr txBox="1"/>
          <p:nvPr/>
        </p:nvSpPr>
        <p:spPr>
          <a:xfrm>
            <a:off x="693877" y="1396275"/>
            <a:ext cx="3538153" cy="422170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Årlig avgift – inkluderar förvaltnings- samt övriga kostnader som tas från fonden exklusive transaktionsavgifter</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1/365 av avgiften dras från värdet på dina fondandelar varje dag</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sp>
        <p:nvSpPr>
          <p:cNvPr id="11" name="textruta 16">
            <a:extLst>
              <a:ext uri="{FF2B5EF4-FFF2-40B4-BE49-F238E27FC236}">
                <a16:creationId xmlns:a16="http://schemas.microsoft.com/office/drawing/2014/main" id="{7EB39088-F9A9-492C-A54F-786DF95ED706}"/>
              </a:ext>
            </a:extLst>
          </p:cNvPr>
          <p:cNvSpPr txBox="1"/>
          <p:nvPr/>
        </p:nvSpPr>
        <p:spPr>
          <a:xfrm>
            <a:off x="10455839" y="5960805"/>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t>Källa: ESMA 2023</a:t>
            </a:r>
          </a:p>
        </p:txBody>
      </p:sp>
      <p:graphicFrame>
        <p:nvGraphicFramePr>
          <p:cNvPr id="9" name="Tabell 5">
            <a:extLst>
              <a:ext uri="{FF2B5EF4-FFF2-40B4-BE49-F238E27FC236}">
                <a16:creationId xmlns:a16="http://schemas.microsoft.com/office/drawing/2014/main" id="{FFA241FF-D9A6-42A2-9E5F-9AA1C55BA59D}"/>
              </a:ext>
            </a:extLst>
          </p:cNvPr>
          <p:cNvGraphicFramePr>
            <a:graphicFrameLocks/>
          </p:cNvGraphicFramePr>
          <p:nvPr>
            <p:extLst>
              <p:ext uri="{D42A27DB-BD31-4B8C-83A1-F6EECF244321}">
                <p14:modId xmlns:p14="http://schemas.microsoft.com/office/powerpoint/2010/main" val="2442200921"/>
              </p:ext>
            </p:extLst>
          </p:nvPr>
        </p:nvGraphicFramePr>
        <p:xfrm>
          <a:off x="4488503" y="1670670"/>
          <a:ext cx="7356471" cy="3947312"/>
        </p:xfrm>
        <a:graphic>
          <a:graphicData uri="http://schemas.openxmlformats.org/drawingml/2006/table">
            <a:tbl>
              <a:tblPr firstRow="1" bandRow="1">
                <a:tableStyleId>{5C22544A-7EE6-4342-B048-85BDC9FD1C3A}</a:tableStyleId>
              </a:tblPr>
              <a:tblGrid>
                <a:gridCol w="1304125">
                  <a:extLst>
                    <a:ext uri="{9D8B030D-6E8A-4147-A177-3AD203B41FA5}">
                      <a16:colId xmlns:a16="http://schemas.microsoft.com/office/drawing/2014/main" val="3788303289"/>
                    </a:ext>
                  </a:extLst>
                </a:gridCol>
                <a:gridCol w="1163310">
                  <a:extLst>
                    <a:ext uri="{9D8B030D-6E8A-4147-A177-3AD203B41FA5}">
                      <a16:colId xmlns:a16="http://schemas.microsoft.com/office/drawing/2014/main" val="3200830401"/>
                    </a:ext>
                  </a:extLst>
                </a:gridCol>
                <a:gridCol w="1437101">
                  <a:extLst>
                    <a:ext uri="{9D8B030D-6E8A-4147-A177-3AD203B41FA5}">
                      <a16:colId xmlns:a16="http://schemas.microsoft.com/office/drawing/2014/main" val="3714940486"/>
                    </a:ext>
                  </a:extLst>
                </a:gridCol>
                <a:gridCol w="1007417">
                  <a:extLst>
                    <a:ext uri="{9D8B030D-6E8A-4147-A177-3AD203B41FA5}">
                      <a16:colId xmlns:a16="http://schemas.microsoft.com/office/drawing/2014/main" val="798332500"/>
                    </a:ext>
                  </a:extLst>
                </a:gridCol>
                <a:gridCol w="1828820">
                  <a:extLst>
                    <a:ext uri="{9D8B030D-6E8A-4147-A177-3AD203B41FA5}">
                      <a16:colId xmlns:a16="http://schemas.microsoft.com/office/drawing/2014/main" val="2744437489"/>
                    </a:ext>
                  </a:extLst>
                </a:gridCol>
                <a:gridCol w="615698">
                  <a:extLst>
                    <a:ext uri="{9D8B030D-6E8A-4147-A177-3AD203B41FA5}">
                      <a16:colId xmlns:a16="http://schemas.microsoft.com/office/drawing/2014/main" val="3653318376"/>
                    </a:ext>
                  </a:extLst>
                </a:gridCol>
              </a:tblGrid>
              <a:tr h="419312">
                <a:tc>
                  <a:txBody>
                    <a:bodyPr/>
                    <a:lstStyle/>
                    <a:p>
                      <a:r>
                        <a:rPr lang="sv-SE" sz="1400" dirty="0">
                          <a:solidFill>
                            <a:srgbClr val="00A780"/>
                          </a:solidFill>
                        </a:rPr>
                        <a:t>AKTIEFONDER</a:t>
                      </a: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400" dirty="0">
                        <a:solidFill>
                          <a:srgbClr val="00A780"/>
                        </a:solidFill>
                      </a:endParaRP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A780"/>
                          </a:solidFill>
                        </a:rPr>
                        <a:t>BLANDFONDER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400" dirty="0">
                          <a:solidFill>
                            <a:srgbClr val="00A780"/>
                          </a:solidFill>
                        </a:rPr>
                        <a:t>OBLIGATIONSFONDER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52000">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0,37</a:t>
                      </a:r>
                      <a:endParaRPr lang="sv-SE" sz="1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5049849"/>
                  </a:ext>
                </a:extLst>
              </a:tr>
              <a:tr h="252000">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056830"/>
                  </a:ext>
                </a:extLst>
              </a:tr>
              <a:tr h="252000">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296252"/>
                  </a:ext>
                </a:extLst>
              </a:tr>
              <a:tr h="252000">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0,55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029209"/>
                  </a:ext>
                </a:extLst>
              </a:tr>
              <a:tr h="252000">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0,64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21622"/>
                  </a:ext>
                </a:extLst>
              </a:tr>
              <a:tr h="252000">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76954"/>
                  </a:ext>
                </a:extLst>
              </a:tr>
              <a:tr h="252000">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685427"/>
                  </a:ext>
                </a:extLst>
              </a:tr>
              <a:tr h="252000">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52000">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52000">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52000">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52000">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1,04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52000">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52000">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Tree>
    <p:extLst>
      <p:ext uri="{BB962C8B-B14F-4D97-AF65-F5344CB8AC3E}">
        <p14:creationId xmlns:p14="http://schemas.microsoft.com/office/powerpoint/2010/main" val="28025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a:xfrm>
            <a:off x="513232" y="2672006"/>
            <a:ext cx="11165535" cy="1325563"/>
          </a:xfrm>
        </p:spPr>
        <p:txBody>
          <a:bodyPr/>
          <a:lstStyle/>
          <a:p>
            <a:r>
              <a:rPr lang="sv-SE" sz="5400" dirty="0">
                <a:solidFill>
                  <a:schemeClr val="bg1"/>
                </a:solidFill>
                <a:ea typeface="Arial" charset="0"/>
                <a:cs typeface="Calibri Light" panose="020F0302020204030204" pitchFamily="34" charset="0"/>
              </a:rPr>
              <a:t>Avgiften är alltid avdragen </a:t>
            </a:r>
            <a:br>
              <a:rPr lang="sv-SE" sz="5400" dirty="0">
                <a:solidFill>
                  <a:schemeClr val="bg1"/>
                </a:solidFill>
                <a:ea typeface="Arial" charset="0"/>
                <a:cs typeface="Calibri Light" panose="020F0302020204030204" pitchFamily="34" charset="0"/>
              </a:rPr>
            </a:br>
            <a:r>
              <a:rPr lang="sv-SE" sz="5400" dirty="0">
                <a:solidFill>
                  <a:schemeClr val="bg1"/>
                </a:solidFill>
                <a:ea typeface="Arial" charset="0"/>
                <a:cs typeface="Calibri Light" panose="020F0302020204030204" pitchFamily="34" charset="0"/>
              </a:rPr>
              <a:t>när avkastningen visas!</a:t>
            </a:r>
            <a:br>
              <a:rPr lang="sv-SE" sz="5400" dirty="0">
                <a:solidFill>
                  <a:schemeClr val="bg1"/>
                </a:solidFill>
                <a:ea typeface="Arial" charset="0"/>
                <a:cs typeface="Calibri Light" panose="020F0302020204030204" pitchFamily="34" charset="0"/>
              </a:rPr>
            </a:br>
            <a:endParaRPr lang="sv-SE" sz="5400" dirty="0"/>
          </a:p>
        </p:txBody>
      </p:sp>
    </p:spTree>
    <p:extLst>
      <p:ext uri="{BB962C8B-B14F-4D97-AF65-F5344CB8AC3E}">
        <p14:creationId xmlns:p14="http://schemas.microsoft.com/office/powerpoint/2010/main" val="375156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FONDKOLLEN.SE </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7" name="Grupp 6">
            <a:extLst>
              <a:ext uri="{FF2B5EF4-FFF2-40B4-BE49-F238E27FC236}">
                <a16:creationId xmlns:a16="http://schemas.microsoft.com/office/drawing/2014/main" id="{C36D21EB-90F5-4F4F-875A-68397BD324D2}"/>
              </a:ext>
            </a:extLst>
          </p:cNvPr>
          <p:cNvGrpSpPr/>
          <p:nvPr/>
        </p:nvGrpSpPr>
        <p:grpSpPr>
          <a:xfrm>
            <a:off x="2485383" y="1651000"/>
            <a:ext cx="7221234" cy="4669601"/>
            <a:chOff x="1645137" y="2624512"/>
            <a:chExt cx="5744308" cy="3523933"/>
          </a:xfrm>
        </p:grpSpPr>
        <p:pic>
          <p:nvPicPr>
            <p:cNvPr id="8" name="Platshållare för bild 4" descr="laptop-start.png">
              <a:extLst>
                <a:ext uri="{FF2B5EF4-FFF2-40B4-BE49-F238E27FC236}">
                  <a16:creationId xmlns:a16="http://schemas.microsoft.com/office/drawing/2014/main" id="{9C74346F-1BDD-4B90-82A0-6595E8332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5B666892-2D3D-46CF-A41F-FECE849C8E18}"/>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034620E-AEFD-46A9-BAAD-6E0990122A3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48321" y="2873725"/>
              <a:ext cx="4368335" cy="2691329"/>
            </a:xfrm>
            <a:prstGeom prst="rect">
              <a:avLst/>
            </a:prstGeom>
          </p:spPr>
        </p:pic>
      </p:grpSp>
    </p:spTree>
    <p:extLst>
      <p:ext uri="{BB962C8B-B14F-4D97-AF65-F5344CB8AC3E}">
        <p14:creationId xmlns:p14="http://schemas.microsoft.com/office/powerpoint/2010/main" val="312923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Rebecca Jansson</a:t>
            </a:r>
          </a:p>
          <a:p>
            <a:pPr>
              <a:spcBef>
                <a:spcPts val="0"/>
              </a:spcBef>
            </a:pPr>
            <a:r>
              <a:rPr lang="sv-SE" sz="1800" dirty="0"/>
              <a:t>Rebecca.jansson@fondbolagen.se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NÄSTAN ALLA SVENSKAR SPARAR I FONDER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0521" y="6381684"/>
            <a:ext cx="1730085" cy="257369"/>
          </a:xfrm>
        </p:spPr>
        <p:txBody>
          <a:bodyPr wrap="none">
            <a:spAutoFit/>
          </a:bodyPr>
          <a:lstStyle/>
          <a:p>
            <a:r>
              <a:rPr lang="sv-SE" dirty="0"/>
              <a:t>FONDER OCH FONDSPARANDE</a:t>
            </a:r>
          </a:p>
        </p:txBody>
      </p:sp>
      <p:sp>
        <p:nvSpPr>
          <p:cNvPr id="9" name="textruta 8">
            <a:extLst>
              <a:ext uri="{FF2B5EF4-FFF2-40B4-BE49-F238E27FC236}">
                <a16:creationId xmlns:a16="http://schemas.microsoft.com/office/drawing/2014/main" id="{436015C5-C227-494D-848F-35D575A00090}"/>
              </a:ext>
            </a:extLst>
          </p:cNvPr>
          <p:cNvSpPr txBox="1"/>
          <p:nvPr/>
        </p:nvSpPr>
        <p:spPr>
          <a:xfrm>
            <a:off x="1132562" y="2936740"/>
            <a:ext cx="2952328" cy="400110"/>
          </a:xfrm>
          <a:prstGeom prst="rect">
            <a:avLst/>
          </a:prstGeom>
          <a:noFill/>
        </p:spPr>
        <p:txBody>
          <a:bodyPr wrap="square" rtlCol="0">
            <a:spAutoFit/>
          </a:bodyPr>
          <a:lstStyle/>
          <a:p>
            <a:r>
              <a:rPr lang="sv-SE" sz="2000" dirty="0"/>
              <a:t>Privat fondsparande</a:t>
            </a:r>
          </a:p>
        </p:txBody>
      </p:sp>
      <p:sp>
        <p:nvSpPr>
          <p:cNvPr id="10" name="textruta 9">
            <a:extLst>
              <a:ext uri="{FF2B5EF4-FFF2-40B4-BE49-F238E27FC236}">
                <a16:creationId xmlns:a16="http://schemas.microsoft.com/office/drawing/2014/main" id="{8C2F949D-1BCC-40DA-B4BE-3FEF9D08263B}"/>
              </a:ext>
            </a:extLst>
          </p:cNvPr>
          <p:cNvSpPr txBox="1"/>
          <p:nvPr/>
        </p:nvSpPr>
        <p:spPr>
          <a:xfrm>
            <a:off x="1168909" y="4409328"/>
            <a:ext cx="2952328" cy="400110"/>
          </a:xfrm>
          <a:prstGeom prst="rect">
            <a:avLst/>
          </a:prstGeom>
          <a:noFill/>
        </p:spPr>
        <p:txBody>
          <a:bodyPr wrap="square" rtlCol="0">
            <a:spAutoFit/>
          </a:bodyPr>
          <a:lstStyle/>
          <a:p>
            <a:r>
              <a:rPr lang="sv-SE" sz="2000" dirty="0"/>
              <a:t>Fonder till tjänstepension</a:t>
            </a:r>
          </a:p>
        </p:txBody>
      </p:sp>
      <p:sp>
        <p:nvSpPr>
          <p:cNvPr id="12" name="textruta 11">
            <a:extLst>
              <a:ext uri="{FF2B5EF4-FFF2-40B4-BE49-F238E27FC236}">
                <a16:creationId xmlns:a16="http://schemas.microsoft.com/office/drawing/2014/main" id="{C3F0A1CC-D50D-4EF4-BA26-C66FCCE3EF2D}"/>
              </a:ext>
            </a:extLst>
          </p:cNvPr>
          <p:cNvSpPr txBox="1"/>
          <p:nvPr/>
        </p:nvSpPr>
        <p:spPr>
          <a:xfrm>
            <a:off x="1171757" y="1464885"/>
            <a:ext cx="2952328" cy="400110"/>
          </a:xfrm>
          <a:prstGeom prst="rect">
            <a:avLst/>
          </a:prstGeom>
          <a:noFill/>
        </p:spPr>
        <p:txBody>
          <a:bodyPr wrap="square" rtlCol="0">
            <a:spAutoFit/>
          </a:bodyPr>
          <a:lstStyle/>
          <a:p>
            <a:r>
              <a:rPr lang="sv-SE" sz="2000" dirty="0"/>
              <a:t>Premiepension</a:t>
            </a:r>
          </a:p>
        </p:txBody>
      </p:sp>
      <p:grpSp>
        <p:nvGrpSpPr>
          <p:cNvPr id="13" name="Grupp 12">
            <a:extLst>
              <a:ext uri="{FF2B5EF4-FFF2-40B4-BE49-F238E27FC236}">
                <a16:creationId xmlns:a16="http://schemas.microsoft.com/office/drawing/2014/main" id="{92FE7D87-9C07-4008-9E9A-6C124BD28F81}"/>
              </a:ext>
            </a:extLst>
          </p:cNvPr>
          <p:cNvGrpSpPr/>
          <p:nvPr/>
        </p:nvGrpSpPr>
        <p:grpSpPr>
          <a:xfrm>
            <a:off x="1231276" y="2075813"/>
            <a:ext cx="4878134" cy="538585"/>
            <a:chOff x="2948200" y="605934"/>
            <a:chExt cx="4878134" cy="538585"/>
          </a:xfrm>
          <a:solidFill>
            <a:schemeClr val="accent1"/>
          </a:solidFill>
        </p:grpSpPr>
        <p:grpSp>
          <p:nvGrpSpPr>
            <p:cNvPr id="14" name="Grupp 13">
              <a:extLst>
                <a:ext uri="{FF2B5EF4-FFF2-40B4-BE49-F238E27FC236}">
                  <a16:creationId xmlns:a16="http://schemas.microsoft.com/office/drawing/2014/main" id="{67A307E6-10F3-4F70-9597-2389E97689E2}"/>
                </a:ext>
              </a:extLst>
            </p:cNvPr>
            <p:cNvGrpSpPr/>
            <p:nvPr/>
          </p:nvGrpSpPr>
          <p:grpSpPr>
            <a:xfrm>
              <a:off x="2948200" y="607177"/>
              <a:ext cx="462191" cy="515252"/>
              <a:chOff x="3194099" y="910733"/>
              <a:chExt cx="771775" cy="860377"/>
            </a:xfrm>
            <a:grpFill/>
          </p:grpSpPr>
          <p:sp>
            <p:nvSpPr>
              <p:cNvPr id="42" name="Rektangel med rundade hörn på samma sida 214">
                <a:extLst>
                  <a:ext uri="{FF2B5EF4-FFF2-40B4-BE49-F238E27FC236}">
                    <a16:creationId xmlns:a16="http://schemas.microsoft.com/office/drawing/2014/main" id="{DDA47A2D-3A52-4FA6-BA37-A57DACFFA315}"/>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0F4A9F41-01F5-4D31-AF00-9269132F192A}"/>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E49D709D-E10B-4393-9DD6-4053626EDE71}"/>
                </a:ext>
              </a:extLst>
            </p:cNvPr>
            <p:cNvGrpSpPr/>
            <p:nvPr/>
          </p:nvGrpSpPr>
          <p:grpSpPr>
            <a:xfrm>
              <a:off x="3445326" y="610555"/>
              <a:ext cx="462191" cy="515252"/>
              <a:chOff x="3194099" y="910733"/>
              <a:chExt cx="771775" cy="860377"/>
            </a:xfrm>
            <a:grpFill/>
          </p:grpSpPr>
          <p:sp>
            <p:nvSpPr>
              <p:cNvPr id="40" name="Rektangel med rundade hörn på samma sida 212">
                <a:extLst>
                  <a:ext uri="{FF2B5EF4-FFF2-40B4-BE49-F238E27FC236}">
                    <a16:creationId xmlns:a16="http://schemas.microsoft.com/office/drawing/2014/main" id="{D8E336A0-763F-404D-B017-DF48CAF95367}"/>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71DCDCE8-1D82-4602-BAD4-9F3139F16CA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60D2406D-4189-40FA-85A6-78051C575733}"/>
                </a:ext>
              </a:extLst>
            </p:cNvPr>
            <p:cNvGrpSpPr/>
            <p:nvPr/>
          </p:nvGrpSpPr>
          <p:grpSpPr>
            <a:xfrm>
              <a:off x="3940400" y="610555"/>
              <a:ext cx="462191" cy="515252"/>
              <a:chOff x="3194099" y="910733"/>
              <a:chExt cx="771775" cy="860377"/>
            </a:xfrm>
            <a:grpFill/>
          </p:grpSpPr>
          <p:sp>
            <p:nvSpPr>
              <p:cNvPr id="38" name="Rektangel med rundade hörn på samma sida 210">
                <a:extLst>
                  <a:ext uri="{FF2B5EF4-FFF2-40B4-BE49-F238E27FC236}">
                    <a16:creationId xmlns:a16="http://schemas.microsoft.com/office/drawing/2014/main" id="{9528D023-8C89-452E-AB65-15765D7D2B26}"/>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F98C932A-EC46-47AF-B02F-CE133FDF1343}"/>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02BCFF-E6E5-40E6-A3A9-4424FCEE3D2D}"/>
                </a:ext>
              </a:extLst>
            </p:cNvPr>
            <p:cNvGrpSpPr/>
            <p:nvPr/>
          </p:nvGrpSpPr>
          <p:grpSpPr>
            <a:xfrm>
              <a:off x="4433881" y="605934"/>
              <a:ext cx="462191" cy="519873"/>
              <a:chOff x="3194099" y="910733"/>
              <a:chExt cx="771775" cy="868094"/>
            </a:xfrm>
            <a:grpFill/>
          </p:grpSpPr>
          <p:sp>
            <p:nvSpPr>
              <p:cNvPr id="36" name="Rektangel med rundade hörn på samma sida 208">
                <a:extLst>
                  <a:ext uri="{FF2B5EF4-FFF2-40B4-BE49-F238E27FC236}">
                    <a16:creationId xmlns:a16="http://schemas.microsoft.com/office/drawing/2014/main" id="{E23FCBDF-5EF5-4C10-9C0A-54589675C98F}"/>
                  </a:ext>
                </a:extLst>
              </p:cNvPr>
              <p:cNvSpPr/>
              <p:nvPr/>
            </p:nvSpPr>
            <p:spPr>
              <a:xfrm>
                <a:off x="3194099" y="1319301"/>
                <a:ext cx="771775" cy="45952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01784067-BDD2-4ECA-8FCC-5389C61A69D8}"/>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0EC23CC6-2C6E-4A71-9455-55367A97643F}"/>
                </a:ext>
              </a:extLst>
            </p:cNvPr>
            <p:cNvGrpSpPr/>
            <p:nvPr/>
          </p:nvGrpSpPr>
          <p:grpSpPr>
            <a:xfrm>
              <a:off x="4925769" y="605934"/>
              <a:ext cx="462191" cy="527337"/>
              <a:chOff x="3194099" y="910733"/>
              <a:chExt cx="771775" cy="880557"/>
            </a:xfrm>
            <a:grpFill/>
          </p:grpSpPr>
          <p:sp>
            <p:nvSpPr>
              <p:cNvPr id="34" name="Rektangel med rundade hörn på samma sida 206">
                <a:extLst>
                  <a:ext uri="{FF2B5EF4-FFF2-40B4-BE49-F238E27FC236}">
                    <a16:creationId xmlns:a16="http://schemas.microsoft.com/office/drawing/2014/main" id="{8E0C1C05-FB72-4BD7-82B9-FA0D216C81BC}"/>
                  </a:ext>
                </a:extLst>
              </p:cNvPr>
              <p:cNvSpPr/>
              <p:nvPr/>
            </p:nvSpPr>
            <p:spPr>
              <a:xfrm>
                <a:off x="3194099" y="1290271"/>
                <a:ext cx="771775" cy="501019"/>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20823112-B370-418E-82FD-6457F57192E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7DCE6BA-FB31-4CC2-8A97-55066FA2101C}"/>
                </a:ext>
              </a:extLst>
            </p:cNvPr>
            <p:cNvGrpSpPr/>
            <p:nvPr/>
          </p:nvGrpSpPr>
          <p:grpSpPr>
            <a:xfrm>
              <a:off x="5416064" y="610555"/>
              <a:ext cx="462191" cy="522716"/>
              <a:chOff x="3194099" y="910733"/>
              <a:chExt cx="771775" cy="872840"/>
            </a:xfrm>
            <a:grpFill/>
          </p:grpSpPr>
          <p:sp>
            <p:nvSpPr>
              <p:cNvPr id="32" name="Rektangel med rundade hörn på samma sida 204">
                <a:extLst>
                  <a:ext uri="{FF2B5EF4-FFF2-40B4-BE49-F238E27FC236}">
                    <a16:creationId xmlns:a16="http://schemas.microsoft.com/office/drawing/2014/main" id="{9D144B66-06E5-4956-932F-E80F326742D4}"/>
                  </a:ext>
                </a:extLst>
              </p:cNvPr>
              <p:cNvSpPr/>
              <p:nvPr/>
            </p:nvSpPr>
            <p:spPr>
              <a:xfrm>
                <a:off x="3194099" y="1305451"/>
                <a:ext cx="771775" cy="478122"/>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97030F0-117D-44F8-8B18-E20F2A426634}"/>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C9401C5B-32CC-41F1-BA7C-19D5C771865E}"/>
                </a:ext>
              </a:extLst>
            </p:cNvPr>
            <p:cNvGrpSpPr/>
            <p:nvPr/>
          </p:nvGrpSpPr>
          <p:grpSpPr>
            <a:xfrm>
              <a:off x="7364143" y="610555"/>
              <a:ext cx="462191" cy="533964"/>
              <a:chOff x="3194099" y="910733"/>
              <a:chExt cx="771775" cy="891622"/>
            </a:xfrm>
            <a:grpFill/>
          </p:grpSpPr>
          <p:sp>
            <p:nvSpPr>
              <p:cNvPr id="30" name="Rektangel med rundade hörn på samma sida 202">
                <a:extLst>
                  <a:ext uri="{FF2B5EF4-FFF2-40B4-BE49-F238E27FC236}">
                    <a16:creationId xmlns:a16="http://schemas.microsoft.com/office/drawing/2014/main" id="{A88F9756-C771-4C09-821C-989D80585D43}"/>
                  </a:ext>
                </a:extLst>
              </p:cNvPr>
              <p:cNvSpPr/>
              <p:nvPr/>
            </p:nvSpPr>
            <p:spPr>
              <a:xfrm>
                <a:off x="3194099" y="1305451"/>
                <a:ext cx="771775" cy="496904"/>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8158107C-EB04-44E2-A665-3494B2EE863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CF78B86C-EDBD-4763-9E40-48418BEA84FA}"/>
                </a:ext>
              </a:extLst>
            </p:cNvPr>
            <p:cNvGrpSpPr/>
            <p:nvPr/>
          </p:nvGrpSpPr>
          <p:grpSpPr>
            <a:xfrm>
              <a:off x="6878590" y="605934"/>
              <a:ext cx="462191" cy="538585"/>
              <a:chOff x="3194099" y="910733"/>
              <a:chExt cx="771775" cy="899338"/>
            </a:xfrm>
            <a:grpFill/>
          </p:grpSpPr>
          <p:sp>
            <p:nvSpPr>
              <p:cNvPr id="28" name="Rektangel med rundade hörn på samma sida 200">
                <a:extLst>
                  <a:ext uri="{FF2B5EF4-FFF2-40B4-BE49-F238E27FC236}">
                    <a16:creationId xmlns:a16="http://schemas.microsoft.com/office/drawing/2014/main" id="{31913AA1-8F5E-4069-93B8-5C20C6F71425}"/>
                  </a:ext>
                </a:extLst>
              </p:cNvPr>
              <p:cNvSpPr/>
              <p:nvPr/>
            </p:nvSpPr>
            <p:spPr>
              <a:xfrm>
                <a:off x="3194099" y="1305451"/>
                <a:ext cx="771775" cy="504620"/>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F904990-429C-48B8-A763-6FDC07AEB27D}"/>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888DDB4-F332-4C17-9AF9-2ABD1816CEFC}"/>
                </a:ext>
              </a:extLst>
            </p:cNvPr>
            <p:cNvGrpSpPr/>
            <p:nvPr/>
          </p:nvGrpSpPr>
          <p:grpSpPr>
            <a:xfrm>
              <a:off x="6391875" y="610555"/>
              <a:ext cx="462191" cy="533964"/>
              <a:chOff x="3194099" y="910733"/>
              <a:chExt cx="771775" cy="891623"/>
            </a:xfrm>
            <a:grpFill/>
          </p:grpSpPr>
          <p:sp>
            <p:nvSpPr>
              <p:cNvPr id="26" name="Rektangel med rundade hörn på samma sida 198">
                <a:extLst>
                  <a:ext uri="{FF2B5EF4-FFF2-40B4-BE49-F238E27FC236}">
                    <a16:creationId xmlns:a16="http://schemas.microsoft.com/office/drawing/2014/main" id="{51663052-1E1F-4E00-AC71-83DDF22411CB}"/>
                  </a:ext>
                </a:extLst>
              </p:cNvPr>
              <p:cNvSpPr/>
              <p:nvPr/>
            </p:nvSpPr>
            <p:spPr>
              <a:xfrm>
                <a:off x="3194099" y="1305450"/>
                <a:ext cx="771775" cy="49690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E4474FBE-1F1A-4CCF-BFEE-542DBD9EA4E9}"/>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B31E2D16-07C8-4030-BCF9-46F075C50034}"/>
                </a:ext>
              </a:extLst>
            </p:cNvPr>
            <p:cNvGrpSpPr/>
            <p:nvPr/>
          </p:nvGrpSpPr>
          <p:grpSpPr>
            <a:xfrm>
              <a:off x="5904766" y="605934"/>
              <a:ext cx="462191" cy="527338"/>
              <a:chOff x="3194099" y="910733"/>
              <a:chExt cx="771775" cy="880560"/>
            </a:xfrm>
            <a:grpFill/>
          </p:grpSpPr>
          <p:sp>
            <p:nvSpPr>
              <p:cNvPr id="24" name="Rektangel med rundade hörn på samma sida 196">
                <a:extLst>
                  <a:ext uri="{FF2B5EF4-FFF2-40B4-BE49-F238E27FC236}">
                    <a16:creationId xmlns:a16="http://schemas.microsoft.com/office/drawing/2014/main" id="{55EFD6D2-23A6-4EB5-BA7B-9335C25F8497}"/>
                  </a:ext>
                </a:extLst>
              </p:cNvPr>
              <p:cNvSpPr/>
              <p:nvPr/>
            </p:nvSpPr>
            <p:spPr>
              <a:xfrm>
                <a:off x="3194099" y="1305452"/>
                <a:ext cx="771775" cy="485841"/>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06EF55CD-A576-4546-9DC6-E4D86CF0CC4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44" name="Grupp 43">
            <a:extLst>
              <a:ext uri="{FF2B5EF4-FFF2-40B4-BE49-F238E27FC236}">
                <a16:creationId xmlns:a16="http://schemas.microsoft.com/office/drawing/2014/main" id="{BDA1CFB2-FD27-4EB7-A5BD-CEDBA8186E51}"/>
              </a:ext>
            </a:extLst>
          </p:cNvPr>
          <p:cNvGrpSpPr/>
          <p:nvPr/>
        </p:nvGrpSpPr>
        <p:grpSpPr>
          <a:xfrm>
            <a:off x="1235712" y="3688774"/>
            <a:ext cx="3660401" cy="390385"/>
            <a:chOff x="738877" y="3908907"/>
            <a:chExt cx="3660401" cy="390385"/>
          </a:xfrm>
        </p:grpSpPr>
        <p:grpSp>
          <p:nvGrpSpPr>
            <p:cNvPr id="45" name="Grupp 44">
              <a:extLst>
                <a:ext uri="{FF2B5EF4-FFF2-40B4-BE49-F238E27FC236}">
                  <a16:creationId xmlns:a16="http://schemas.microsoft.com/office/drawing/2014/main" id="{F842E283-6BBD-4FF2-8C0A-52D33B77135B}"/>
                </a:ext>
              </a:extLst>
            </p:cNvPr>
            <p:cNvGrpSpPr/>
            <p:nvPr/>
          </p:nvGrpSpPr>
          <p:grpSpPr>
            <a:xfrm>
              <a:off x="738877" y="3915370"/>
              <a:ext cx="342143" cy="381421"/>
              <a:chOff x="3451929" y="910733"/>
              <a:chExt cx="771775" cy="860377"/>
            </a:xfrm>
            <a:solidFill>
              <a:srgbClr val="009AB0"/>
            </a:solidFill>
          </p:grpSpPr>
          <p:sp>
            <p:nvSpPr>
              <p:cNvPr id="73" name="Rektangel med rundade hörn på samma sida 184">
                <a:extLst>
                  <a:ext uri="{FF2B5EF4-FFF2-40B4-BE49-F238E27FC236}">
                    <a16:creationId xmlns:a16="http://schemas.microsoft.com/office/drawing/2014/main" id="{CEBCA533-0126-4238-A919-65D3BCF1185E}"/>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7FA11A85-6D77-48D2-AE7F-0B691882CBBD}"/>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ACC5A96A-0703-4BAA-8CDF-7F6A4634D589}"/>
                </a:ext>
              </a:extLst>
            </p:cNvPr>
            <p:cNvGrpSpPr/>
            <p:nvPr/>
          </p:nvGrpSpPr>
          <p:grpSpPr>
            <a:xfrm>
              <a:off x="1106881" y="3917871"/>
              <a:ext cx="342143" cy="381421"/>
              <a:chOff x="3451929" y="910733"/>
              <a:chExt cx="771775" cy="860377"/>
            </a:xfrm>
            <a:solidFill>
              <a:srgbClr val="009AB0"/>
            </a:solidFill>
          </p:grpSpPr>
          <p:sp>
            <p:nvSpPr>
              <p:cNvPr id="71" name="Rektangel med rundade hörn på samma sida 182">
                <a:extLst>
                  <a:ext uri="{FF2B5EF4-FFF2-40B4-BE49-F238E27FC236}">
                    <a16:creationId xmlns:a16="http://schemas.microsoft.com/office/drawing/2014/main" id="{1A7375DD-5530-43B9-A783-DC1C8DE67A1C}"/>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6EB2872A-2C30-474C-B63D-8DE903D7100A}"/>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7" name="Grupp 46">
              <a:extLst>
                <a:ext uri="{FF2B5EF4-FFF2-40B4-BE49-F238E27FC236}">
                  <a16:creationId xmlns:a16="http://schemas.microsoft.com/office/drawing/2014/main" id="{C409D620-D2C9-4089-8BD7-8C65F183E33A}"/>
                </a:ext>
              </a:extLst>
            </p:cNvPr>
            <p:cNvGrpSpPr/>
            <p:nvPr/>
          </p:nvGrpSpPr>
          <p:grpSpPr>
            <a:xfrm>
              <a:off x="1473365" y="3917871"/>
              <a:ext cx="342143" cy="381421"/>
              <a:chOff x="3451929" y="910733"/>
              <a:chExt cx="771775" cy="860377"/>
            </a:xfrm>
            <a:solidFill>
              <a:srgbClr val="009AB0"/>
            </a:solidFill>
          </p:grpSpPr>
          <p:sp>
            <p:nvSpPr>
              <p:cNvPr id="69" name="Rektangel med rundade hörn på samma sida 180">
                <a:extLst>
                  <a:ext uri="{FF2B5EF4-FFF2-40B4-BE49-F238E27FC236}">
                    <a16:creationId xmlns:a16="http://schemas.microsoft.com/office/drawing/2014/main" id="{B6D83419-CA0D-4A5A-B4B1-EDB5D2CE05E6}"/>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3E993CAF-DB65-4E9C-81FE-9E6D23280CAF}"/>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8" name="Grupp 47">
              <a:extLst>
                <a:ext uri="{FF2B5EF4-FFF2-40B4-BE49-F238E27FC236}">
                  <a16:creationId xmlns:a16="http://schemas.microsoft.com/office/drawing/2014/main" id="{D26C9001-CD97-4944-844C-794363FCE0E4}"/>
                </a:ext>
              </a:extLst>
            </p:cNvPr>
            <p:cNvGrpSpPr/>
            <p:nvPr/>
          </p:nvGrpSpPr>
          <p:grpSpPr>
            <a:xfrm>
              <a:off x="1838671" y="3914450"/>
              <a:ext cx="342143" cy="381421"/>
              <a:chOff x="3451929" y="910733"/>
              <a:chExt cx="771775" cy="860377"/>
            </a:xfrm>
            <a:solidFill>
              <a:srgbClr val="009AB0"/>
            </a:solidFill>
          </p:grpSpPr>
          <p:sp>
            <p:nvSpPr>
              <p:cNvPr id="67" name="Rektangel med rundade hörn på samma sida 178">
                <a:extLst>
                  <a:ext uri="{FF2B5EF4-FFF2-40B4-BE49-F238E27FC236}">
                    <a16:creationId xmlns:a16="http://schemas.microsoft.com/office/drawing/2014/main" id="{1CA7A536-7EAB-48CE-8B9A-324A8E8958C7}"/>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AB70A4C3-E6F1-4905-8AD8-58A14997F737}"/>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4C233AFC-1624-48BF-BF03-ED4D6CBF5DC3}"/>
                </a:ext>
              </a:extLst>
            </p:cNvPr>
            <p:cNvGrpSpPr/>
            <p:nvPr/>
          </p:nvGrpSpPr>
          <p:grpSpPr>
            <a:xfrm>
              <a:off x="2202797" y="3914450"/>
              <a:ext cx="342143" cy="381421"/>
              <a:chOff x="3451929" y="910733"/>
              <a:chExt cx="771775" cy="860377"/>
            </a:xfrm>
            <a:solidFill>
              <a:srgbClr val="009AB0"/>
            </a:solidFill>
          </p:grpSpPr>
          <p:sp>
            <p:nvSpPr>
              <p:cNvPr id="65" name="Rektangel med rundade hörn på samma sida 176">
                <a:extLst>
                  <a:ext uri="{FF2B5EF4-FFF2-40B4-BE49-F238E27FC236}">
                    <a16:creationId xmlns:a16="http://schemas.microsoft.com/office/drawing/2014/main" id="{EC936520-CBFC-4EA7-9EC7-B71A7E9A937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CB87103-0C5E-4ECA-8548-35EE3D0A4761}"/>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0BDC1B97-478B-4262-BA5A-490519CB8FEB}"/>
                </a:ext>
              </a:extLst>
            </p:cNvPr>
            <p:cNvGrpSpPr/>
            <p:nvPr/>
          </p:nvGrpSpPr>
          <p:grpSpPr>
            <a:xfrm>
              <a:off x="2565744" y="3917871"/>
              <a:ext cx="342143" cy="381421"/>
              <a:chOff x="3451929" y="910733"/>
              <a:chExt cx="771775" cy="860377"/>
            </a:xfrm>
            <a:solidFill>
              <a:srgbClr val="009AB0"/>
            </a:solidFill>
          </p:grpSpPr>
          <p:sp>
            <p:nvSpPr>
              <p:cNvPr id="63" name="Rektangel med rundade hörn på samma sida 174">
                <a:extLst>
                  <a:ext uri="{FF2B5EF4-FFF2-40B4-BE49-F238E27FC236}">
                    <a16:creationId xmlns:a16="http://schemas.microsoft.com/office/drawing/2014/main" id="{555F98BB-F2DE-4CBF-BB96-40CB11ECA0D8}"/>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594AD7F6-94F3-4B4F-B684-9126B1793FCB}"/>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5E5CF796-ED6D-48ED-A516-B1F1DD42BADE}"/>
                </a:ext>
              </a:extLst>
            </p:cNvPr>
            <p:cNvGrpSpPr/>
            <p:nvPr/>
          </p:nvGrpSpPr>
          <p:grpSpPr>
            <a:xfrm>
              <a:off x="4057135" y="3908907"/>
              <a:ext cx="342143" cy="381421"/>
              <a:chOff x="3451929" y="910733"/>
              <a:chExt cx="771775" cy="860377"/>
            </a:xfrm>
            <a:solidFill>
              <a:srgbClr val="009AB0"/>
            </a:solidFill>
          </p:grpSpPr>
          <p:sp>
            <p:nvSpPr>
              <p:cNvPr id="61" name="Rektangel med rundade hörn på samma sida 172">
                <a:extLst>
                  <a:ext uri="{FF2B5EF4-FFF2-40B4-BE49-F238E27FC236}">
                    <a16:creationId xmlns:a16="http://schemas.microsoft.com/office/drawing/2014/main" id="{9068C3B0-7E5C-41CA-9E87-8A6B69660177}"/>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2" name="Ellips 61">
                <a:extLst>
                  <a:ext uri="{FF2B5EF4-FFF2-40B4-BE49-F238E27FC236}">
                    <a16:creationId xmlns:a16="http://schemas.microsoft.com/office/drawing/2014/main" id="{1FC35252-FC12-4453-916D-004CDE515349}"/>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CCA5B446-E884-4A4C-B143-DCF5534E180E}"/>
                </a:ext>
              </a:extLst>
            </p:cNvPr>
            <p:cNvGrpSpPr/>
            <p:nvPr/>
          </p:nvGrpSpPr>
          <p:grpSpPr>
            <a:xfrm>
              <a:off x="3679771" y="3909968"/>
              <a:ext cx="342143" cy="381421"/>
              <a:chOff x="3451929" y="910733"/>
              <a:chExt cx="771775" cy="860377"/>
            </a:xfrm>
            <a:solidFill>
              <a:srgbClr val="009AB0"/>
            </a:solidFill>
          </p:grpSpPr>
          <p:sp>
            <p:nvSpPr>
              <p:cNvPr id="59" name="Rektangel med rundade hörn på samma sida 170">
                <a:extLst>
                  <a:ext uri="{FF2B5EF4-FFF2-40B4-BE49-F238E27FC236}">
                    <a16:creationId xmlns:a16="http://schemas.microsoft.com/office/drawing/2014/main" id="{900F279B-4945-4BF1-A5DF-C643CBA2E31F}"/>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0" name="Ellips 59">
                <a:extLst>
                  <a:ext uri="{FF2B5EF4-FFF2-40B4-BE49-F238E27FC236}">
                    <a16:creationId xmlns:a16="http://schemas.microsoft.com/office/drawing/2014/main" id="{8A1371CA-38CD-4216-BA10-DAB83C3033B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3" name="Grupp 52">
              <a:extLst>
                <a:ext uri="{FF2B5EF4-FFF2-40B4-BE49-F238E27FC236}">
                  <a16:creationId xmlns:a16="http://schemas.microsoft.com/office/drawing/2014/main" id="{6F378C82-3298-4783-BF95-2F187C5D42D9}"/>
                </a:ext>
              </a:extLst>
            </p:cNvPr>
            <p:cNvGrpSpPr/>
            <p:nvPr/>
          </p:nvGrpSpPr>
          <p:grpSpPr>
            <a:xfrm>
              <a:off x="3301546" y="3908907"/>
              <a:ext cx="342143" cy="381421"/>
              <a:chOff x="3451929" y="910733"/>
              <a:chExt cx="771775" cy="860377"/>
            </a:xfrm>
            <a:solidFill>
              <a:srgbClr val="009AB0"/>
            </a:solidFill>
          </p:grpSpPr>
          <p:sp>
            <p:nvSpPr>
              <p:cNvPr id="57" name="Rektangel med rundade hörn på samma sida 168">
                <a:extLst>
                  <a:ext uri="{FF2B5EF4-FFF2-40B4-BE49-F238E27FC236}">
                    <a16:creationId xmlns:a16="http://schemas.microsoft.com/office/drawing/2014/main" id="{4A94ADBB-AC14-4028-B8E9-8831DFEBBE2D}"/>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58" name="Ellips 57">
                <a:extLst>
                  <a:ext uri="{FF2B5EF4-FFF2-40B4-BE49-F238E27FC236}">
                    <a16:creationId xmlns:a16="http://schemas.microsoft.com/office/drawing/2014/main" id="{B110231E-2877-4C8D-8544-BDB57C38FD3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4" name="Grupp 53">
              <a:extLst>
                <a:ext uri="{FF2B5EF4-FFF2-40B4-BE49-F238E27FC236}">
                  <a16:creationId xmlns:a16="http://schemas.microsoft.com/office/drawing/2014/main" id="{AEA6D7A8-DD64-4190-921F-979D3E5E0CAE}"/>
                </a:ext>
              </a:extLst>
            </p:cNvPr>
            <p:cNvGrpSpPr/>
            <p:nvPr/>
          </p:nvGrpSpPr>
          <p:grpSpPr>
            <a:xfrm>
              <a:off x="2927512" y="3914450"/>
              <a:ext cx="342143" cy="381421"/>
              <a:chOff x="3451929" y="910733"/>
              <a:chExt cx="771775" cy="860377"/>
            </a:xfrm>
            <a:solidFill>
              <a:srgbClr val="009AB0"/>
            </a:solidFill>
          </p:grpSpPr>
          <p:sp>
            <p:nvSpPr>
              <p:cNvPr id="55" name="Rektangel med rundade hörn på samma sida 166">
                <a:extLst>
                  <a:ext uri="{FF2B5EF4-FFF2-40B4-BE49-F238E27FC236}">
                    <a16:creationId xmlns:a16="http://schemas.microsoft.com/office/drawing/2014/main" id="{B8D36D70-B69D-4770-BBCB-AF4E779C95D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Ellips 55">
                <a:extLst>
                  <a:ext uri="{FF2B5EF4-FFF2-40B4-BE49-F238E27FC236}">
                    <a16:creationId xmlns:a16="http://schemas.microsoft.com/office/drawing/2014/main" id="{51DCF1EA-F8C1-4DD9-9B8D-91D1E83884CC}"/>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5" name="Grupp 74">
            <a:extLst>
              <a:ext uri="{FF2B5EF4-FFF2-40B4-BE49-F238E27FC236}">
                <a16:creationId xmlns:a16="http://schemas.microsoft.com/office/drawing/2014/main" id="{446BC184-2BB1-415B-9311-A76EF0457ECF}"/>
              </a:ext>
            </a:extLst>
          </p:cNvPr>
          <p:cNvGrpSpPr/>
          <p:nvPr/>
        </p:nvGrpSpPr>
        <p:grpSpPr>
          <a:xfrm>
            <a:off x="5877181" y="4303913"/>
            <a:ext cx="3660401" cy="390385"/>
            <a:chOff x="5647154" y="4491664"/>
            <a:chExt cx="3660401" cy="390385"/>
          </a:xfrm>
        </p:grpSpPr>
        <p:grpSp>
          <p:nvGrpSpPr>
            <p:cNvPr id="76" name="Grupp 75">
              <a:extLst>
                <a:ext uri="{FF2B5EF4-FFF2-40B4-BE49-F238E27FC236}">
                  <a16:creationId xmlns:a16="http://schemas.microsoft.com/office/drawing/2014/main" id="{FC2FC9AB-7448-4E0F-8DF6-38BD48D7177E}"/>
                </a:ext>
              </a:extLst>
            </p:cNvPr>
            <p:cNvGrpSpPr/>
            <p:nvPr/>
          </p:nvGrpSpPr>
          <p:grpSpPr>
            <a:xfrm>
              <a:off x="5647154" y="4498127"/>
              <a:ext cx="342143" cy="381421"/>
              <a:chOff x="3194099" y="910733"/>
              <a:chExt cx="771775" cy="860377"/>
            </a:xfrm>
            <a:solidFill>
              <a:srgbClr val="009AB0"/>
            </a:solidFill>
          </p:grpSpPr>
          <p:sp>
            <p:nvSpPr>
              <p:cNvPr id="104" name="Rektangel med rundade hörn på samma sida 152">
                <a:extLst>
                  <a:ext uri="{FF2B5EF4-FFF2-40B4-BE49-F238E27FC236}">
                    <a16:creationId xmlns:a16="http://schemas.microsoft.com/office/drawing/2014/main" id="{A7471455-D46C-43D9-BAEE-CEECF97E136A}"/>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5" name="Ellips 104">
                <a:extLst>
                  <a:ext uri="{FF2B5EF4-FFF2-40B4-BE49-F238E27FC236}">
                    <a16:creationId xmlns:a16="http://schemas.microsoft.com/office/drawing/2014/main" id="{0235C871-54E1-4775-A9A0-E70E59428D1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7" name="Grupp 76">
              <a:extLst>
                <a:ext uri="{FF2B5EF4-FFF2-40B4-BE49-F238E27FC236}">
                  <a16:creationId xmlns:a16="http://schemas.microsoft.com/office/drawing/2014/main" id="{D058C000-EC0B-4D5E-B13D-F6DDE4DA9243}"/>
                </a:ext>
              </a:extLst>
            </p:cNvPr>
            <p:cNvGrpSpPr/>
            <p:nvPr/>
          </p:nvGrpSpPr>
          <p:grpSpPr>
            <a:xfrm>
              <a:off x="6015158" y="4500628"/>
              <a:ext cx="342143" cy="381421"/>
              <a:chOff x="3194099" y="910733"/>
              <a:chExt cx="771775" cy="860377"/>
            </a:xfrm>
            <a:solidFill>
              <a:srgbClr val="009AB0"/>
            </a:solidFill>
          </p:grpSpPr>
          <p:sp>
            <p:nvSpPr>
              <p:cNvPr id="102" name="Rektangel med rundade hörn på samma sida 150">
                <a:extLst>
                  <a:ext uri="{FF2B5EF4-FFF2-40B4-BE49-F238E27FC236}">
                    <a16:creationId xmlns:a16="http://schemas.microsoft.com/office/drawing/2014/main" id="{852EA705-402B-443F-A027-E1D3EE72D109}"/>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3" name="Ellips 102">
                <a:extLst>
                  <a:ext uri="{FF2B5EF4-FFF2-40B4-BE49-F238E27FC236}">
                    <a16:creationId xmlns:a16="http://schemas.microsoft.com/office/drawing/2014/main" id="{F564E5C2-F73D-4ADE-87F8-5D83876E11F7}"/>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55BDBC08-1B77-4C7A-A3CC-09ADD5F92A5E}"/>
                </a:ext>
              </a:extLst>
            </p:cNvPr>
            <p:cNvGrpSpPr/>
            <p:nvPr/>
          </p:nvGrpSpPr>
          <p:grpSpPr>
            <a:xfrm>
              <a:off x="6381642" y="4500628"/>
              <a:ext cx="342143" cy="381421"/>
              <a:chOff x="3194099" y="910733"/>
              <a:chExt cx="771775" cy="860377"/>
            </a:xfrm>
            <a:solidFill>
              <a:srgbClr val="009AB0"/>
            </a:solidFill>
          </p:grpSpPr>
          <p:sp>
            <p:nvSpPr>
              <p:cNvPr id="100" name="Rektangel med rundade hörn på samma sida 148">
                <a:extLst>
                  <a:ext uri="{FF2B5EF4-FFF2-40B4-BE49-F238E27FC236}">
                    <a16:creationId xmlns:a16="http://schemas.microsoft.com/office/drawing/2014/main" id="{7847786A-CDAF-4C91-BA8A-AB83C25584C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1" name="Ellips 100">
                <a:extLst>
                  <a:ext uri="{FF2B5EF4-FFF2-40B4-BE49-F238E27FC236}">
                    <a16:creationId xmlns:a16="http://schemas.microsoft.com/office/drawing/2014/main" id="{A094240A-D060-4B48-BCA0-85D42265B47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9" name="Grupp 78">
              <a:extLst>
                <a:ext uri="{FF2B5EF4-FFF2-40B4-BE49-F238E27FC236}">
                  <a16:creationId xmlns:a16="http://schemas.microsoft.com/office/drawing/2014/main" id="{D320F2E4-0276-46A4-B000-EEE2A89C5358}"/>
                </a:ext>
              </a:extLst>
            </p:cNvPr>
            <p:cNvGrpSpPr/>
            <p:nvPr/>
          </p:nvGrpSpPr>
          <p:grpSpPr>
            <a:xfrm>
              <a:off x="6746948" y="4497207"/>
              <a:ext cx="342143" cy="381421"/>
              <a:chOff x="3194099" y="910733"/>
              <a:chExt cx="771775" cy="860377"/>
            </a:xfrm>
            <a:solidFill>
              <a:srgbClr val="009AB0"/>
            </a:solidFill>
          </p:grpSpPr>
          <p:sp>
            <p:nvSpPr>
              <p:cNvPr id="98" name="Rektangel med rundade hörn på samma sida 146">
                <a:extLst>
                  <a:ext uri="{FF2B5EF4-FFF2-40B4-BE49-F238E27FC236}">
                    <a16:creationId xmlns:a16="http://schemas.microsoft.com/office/drawing/2014/main" id="{D4BB4FCE-43A1-4145-879A-9D2BAFD6E67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9" name="Ellips 98">
                <a:extLst>
                  <a:ext uri="{FF2B5EF4-FFF2-40B4-BE49-F238E27FC236}">
                    <a16:creationId xmlns:a16="http://schemas.microsoft.com/office/drawing/2014/main" id="{1A175A5C-4088-4ED9-AA3A-09251E3A7040}"/>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0" name="Grupp 79">
              <a:extLst>
                <a:ext uri="{FF2B5EF4-FFF2-40B4-BE49-F238E27FC236}">
                  <a16:creationId xmlns:a16="http://schemas.microsoft.com/office/drawing/2014/main" id="{F833EE3B-1123-44AD-83F5-051D9AC27257}"/>
                </a:ext>
              </a:extLst>
            </p:cNvPr>
            <p:cNvGrpSpPr/>
            <p:nvPr/>
          </p:nvGrpSpPr>
          <p:grpSpPr>
            <a:xfrm>
              <a:off x="7111074" y="4497207"/>
              <a:ext cx="342143" cy="381421"/>
              <a:chOff x="3194099" y="910733"/>
              <a:chExt cx="771775" cy="860377"/>
            </a:xfrm>
            <a:solidFill>
              <a:srgbClr val="009AB0"/>
            </a:solidFill>
          </p:grpSpPr>
          <p:sp>
            <p:nvSpPr>
              <p:cNvPr id="96" name="Rektangel med rundade hörn på samma sida 144">
                <a:extLst>
                  <a:ext uri="{FF2B5EF4-FFF2-40B4-BE49-F238E27FC236}">
                    <a16:creationId xmlns:a16="http://schemas.microsoft.com/office/drawing/2014/main" id="{C2CF6B6D-9457-4D4C-83E0-8A8678A67AD1}"/>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7" name="Ellips 96">
                <a:extLst>
                  <a:ext uri="{FF2B5EF4-FFF2-40B4-BE49-F238E27FC236}">
                    <a16:creationId xmlns:a16="http://schemas.microsoft.com/office/drawing/2014/main" id="{E48997B9-3C68-4273-824B-6CD8DB2435F8}"/>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1" name="Grupp 80">
              <a:extLst>
                <a:ext uri="{FF2B5EF4-FFF2-40B4-BE49-F238E27FC236}">
                  <a16:creationId xmlns:a16="http://schemas.microsoft.com/office/drawing/2014/main" id="{7A2C27CC-94A5-4290-B9FC-BA80D1F94FE3}"/>
                </a:ext>
              </a:extLst>
            </p:cNvPr>
            <p:cNvGrpSpPr/>
            <p:nvPr/>
          </p:nvGrpSpPr>
          <p:grpSpPr>
            <a:xfrm>
              <a:off x="7474021" y="4500628"/>
              <a:ext cx="342143" cy="381421"/>
              <a:chOff x="3194099" y="910733"/>
              <a:chExt cx="771775" cy="860377"/>
            </a:xfrm>
            <a:solidFill>
              <a:srgbClr val="009AB0"/>
            </a:solidFill>
          </p:grpSpPr>
          <p:sp>
            <p:nvSpPr>
              <p:cNvPr id="94" name="Rektangel med rundade hörn på samma sida 142">
                <a:extLst>
                  <a:ext uri="{FF2B5EF4-FFF2-40B4-BE49-F238E27FC236}">
                    <a16:creationId xmlns:a16="http://schemas.microsoft.com/office/drawing/2014/main" id="{3C6C2FD1-F639-4478-B3AA-5B22693329E4}"/>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5" name="Ellips 94">
                <a:extLst>
                  <a:ext uri="{FF2B5EF4-FFF2-40B4-BE49-F238E27FC236}">
                    <a16:creationId xmlns:a16="http://schemas.microsoft.com/office/drawing/2014/main" id="{FD3847FA-7889-46C2-B59F-DD4A8C61F59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2" name="Grupp 81">
              <a:extLst>
                <a:ext uri="{FF2B5EF4-FFF2-40B4-BE49-F238E27FC236}">
                  <a16:creationId xmlns:a16="http://schemas.microsoft.com/office/drawing/2014/main" id="{1D010556-E5E5-4F16-8A81-386A5B052FDE}"/>
                </a:ext>
              </a:extLst>
            </p:cNvPr>
            <p:cNvGrpSpPr/>
            <p:nvPr/>
          </p:nvGrpSpPr>
          <p:grpSpPr>
            <a:xfrm>
              <a:off x="8965412" y="4491664"/>
              <a:ext cx="342143" cy="381421"/>
              <a:chOff x="3194099" y="910733"/>
              <a:chExt cx="771775" cy="860377"/>
            </a:xfrm>
            <a:solidFill>
              <a:srgbClr val="009AB0"/>
            </a:solidFill>
          </p:grpSpPr>
          <p:sp>
            <p:nvSpPr>
              <p:cNvPr id="92" name="Rektangel med rundade hörn på samma sida 140">
                <a:extLst>
                  <a:ext uri="{FF2B5EF4-FFF2-40B4-BE49-F238E27FC236}">
                    <a16:creationId xmlns:a16="http://schemas.microsoft.com/office/drawing/2014/main" id="{A497657A-88D2-456B-BBEF-422F69A90A9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3" name="Ellips 92">
                <a:extLst>
                  <a:ext uri="{FF2B5EF4-FFF2-40B4-BE49-F238E27FC236}">
                    <a16:creationId xmlns:a16="http://schemas.microsoft.com/office/drawing/2014/main" id="{F9BC663A-633F-41CB-9B4F-F7B635EE73A3}"/>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3" name="Grupp 82">
              <a:extLst>
                <a:ext uri="{FF2B5EF4-FFF2-40B4-BE49-F238E27FC236}">
                  <a16:creationId xmlns:a16="http://schemas.microsoft.com/office/drawing/2014/main" id="{9E747294-F67C-4512-B245-C3DFF0C4D3C4}"/>
                </a:ext>
              </a:extLst>
            </p:cNvPr>
            <p:cNvGrpSpPr/>
            <p:nvPr/>
          </p:nvGrpSpPr>
          <p:grpSpPr>
            <a:xfrm>
              <a:off x="8588048" y="4492725"/>
              <a:ext cx="342143" cy="381421"/>
              <a:chOff x="3194099" y="910733"/>
              <a:chExt cx="771775" cy="860377"/>
            </a:xfrm>
            <a:solidFill>
              <a:srgbClr val="009AB0"/>
            </a:solidFill>
          </p:grpSpPr>
          <p:sp>
            <p:nvSpPr>
              <p:cNvPr id="90" name="Rektangel med rundade hörn på samma sida 138">
                <a:extLst>
                  <a:ext uri="{FF2B5EF4-FFF2-40B4-BE49-F238E27FC236}">
                    <a16:creationId xmlns:a16="http://schemas.microsoft.com/office/drawing/2014/main" id="{34F57AD5-86CE-4BEA-A464-871973354669}"/>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1" name="Ellips 90">
                <a:extLst>
                  <a:ext uri="{FF2B5EF4-FFF2-40B4-BE49-F238E27FC236}">
                    <a16:creationId xmlns:a16="http://schemas.microsoft.com/office/drawing/2014/main" id="{A9A8538A-7109-434A-9DF7-8E5507DA5575}"/>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4" name="Grupp 83">
              <a:extLst>
                <a:ext uri="{FF2B5EF4-FFF2-40B4-BE49-F238E27FC236}">
                  <a16:creationId xmlns:a16="http://schemas.microsoft.com/office/drawing/2014/main" id="{B452393D-29AA-4171-A87D-98CF8B3A120E}"/>
                </a:ext>
              </a:extLst>
            </p:cNvPr>
            <p:cNvGrpSpPr/>
            <p:nvPr/>
          </p:nvGrpSpPr>
          <p:grpSpPr>
            <a:xfrm>
              <a:off x="7835789" y="4497207"/>
              <a:ext cx="342143" cy="381421"/>
              <a:chOff x="3194099" y="910733"/>
              <a:chExt cx="771775" cy="860377"/>
            </a:xfrm>
            <a:solidFill>
              <a:srgbClr val="009AB0"/>
            </a:solidFill>
          </p:grpSpPr>
          <p:sp>
            <p:nvSpPr>
              <p:cNvPr id="88" name="Rektangel med rundade hörn på samma sida 136">
                <a:extLst>
                  <a:ext uri="{FF2B5EF4-FFF2-40B4-BE49-F238E27FC236}">
                    <a16:creationId xmlns:a16="http://schemas.microsoft.com/office/drawing/2014/main" id="{8E4093E7-11D0-44BD-8FCF-8745A64037A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9" name="Ellips 88">
                <a:extLst>
                  <a:ext uri="{FF2B5EF4-FFF2-40B4-BE49-F238E27FC236}">
                    <a16:creationId xmlns:a16="http://schemas.microsoft.com/office/drawing/2014/main" id="{386E16DB-A5F0-4E20-8FC1-2305D7A2DC05}"/>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5" name="Grupp 84">
              <a:extLst>
                <a:ext uri="{FF2B5EF4-FFF2-40B4-BE49-F238E27FC236}">
                  <a16:creationId xmlns:a16="http://schemas.microsoft.com/office/drawing/2014/main" id="{5B88105A-073C-4106-B9C5-6EFA2B8DCA9A}"/>
                </a:ext>
              </a:extLst>
            </p:cNvPr>
            <p:cNvGrpSpPr/>
            <p:nvPr/>
          </p:nvGrpSpPr>
          <p:grpSpPr>
            <a:xfrm>
              <a:off x="8211329" y="4500628"/>
              <a:ext cx="342143" cy="381421"/>
              <a:chOff x="3194099" y="910733"/>
              <a:chExt cx="771775" cy="860377"/>
            </a:xfrm>
            <a:solidFill>
              <a:srgbClr val="009AB0"/>
            </a:solidFill>
          </p:grpSpPr>
          <p:sp>
            <p:nvSpPr>
              <p:cNvPr id="86" name="Rektangel med rundade hörn på samma sida 134">
                <a:extLst>
                  <a:ext uri="{FF2B5EF4-FFF2-40B4-BE49-F238E27FC236}">
                    <a16:creationId xmlns:a16="http://schemas.microsoft.com/office/drawing/2014/main" id="{9B4F3E1D-3A6B-4DD3-A5EB-1AC757D434B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7" name="Ellips 86">
                <a:extLst>
                  <a:ext uri="{FF2B5EF4-FFF2-40B4-BE49-F238E27FC236}">
                    <a16:creationId xmlns:a16="http://schemas.microsoft.com/office/drawing/2014/main" id="{85906557-46A2-42C6-ABDD-AEF35712925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06" name="Grupp 105">
            <a:extLst>
              <a:ext uri="{FF2B5EF4-FFF2-40B4-BE49-F238E27FC236}">
                <a16:creationId xmlns:a16="http://schemas.microsoft.com/office/drawing/2014/main" id="{41A0A202-8BA1-4148-AAA0-11D636F9A865}"/>
              </a:ext>
            </a:extLst>
          </p:cNvPr>
          <p:cNvGrpSpPr/>
          <p:nvPr/>
        </p:nvGrpSpPr>
        <p:grpSpPr>
          <a:xfrm>
            <a:off x="1171757" y="4934423"/>
            <a:ext cx="3685799" cy="386152"/>
            <a:chOff x="944800" y="5154556"/>
            <a:chExt cx="3685799" cy="386152"/>
          </a:xfrm>
        </p:grpSpPr>
        <p:grpSp>
          <p:nvGrpSpPr>
            <p:cNvPr id="107" name="Grupp 106">
              <a:extLst>
                <a:ext uri="{FF2B5EF4-FFF2-40B4-BE49-F238E27FC236}">
                  <a16:creationId xmlns:a16="http://schemas.microsoft.com/office/drawing/2014/main" id="{21E7E06A-BC7C-459C-BD74-934CF9D28F20}"/>
                </a:ext>
              </a:extLst>
            </p:cNvPr>
            <p:cNvGrpSpPr/>
            <p:nvPr/>
          </p:nvGrpSpPr>
          <p:grpSpPr>
            <a:xfrm>
              <a:off x="944800" y="5154556"/>
              <a:ext cx="3685799" cy="386152"/>
              <a:chOff x="624577" y="5183384"/>
              <a:chExt cx="3685799" cy="386152"/>
            </a:xfrm>
          </p:grpSpPr>
          <p:grpSp>
            <p:nvGrpSpPr>
              <p:cNvPr id="111" name="Grupp 110">
                <a:extLst>
                  <a:ext uri="{FF2B5EF4-FFF2-40B4-BE49-F238E27FC236}">
                    <a16:creationId xmlns:a16="http://schemas.microsoft.com/office/drawing/2014/main" id="{F844B5E3-1AA7-42D6-B949-FC3C10B901C8}"/>
                  </a:ext>
                </a:extLst>
              </p:cNvPr>
              <p:cNvGrpSpPr/>
              <p:nvPr/>
            </p:nvGrpSpPr>
            <p:grpSpPr>
              <a:xfrm>
                <a:off x="624577" y="5185614"/>
                <a:ext cx="342143" cy="381421"/>
                <a:chOff x="3194099" y="910733"/>
                <a:chExt cx="771775" cy="860377"/>
              </a:xfrm>
              <a:solidFill>
                <a:srgbClr val="009AB0"/>
              </a:solidFill>
            </p:grpSpPr>
            <p:sp>
              <p:nvSpPr>
                <p:cNvPr id="136" name="Rektangel med rundade hörn på samma sida 241">
                  <a:extLst>
                    <a:ext uri="{FF2B5EF4-FFF2-40B4-BE49-F238E27FC236}">
                      <a16:creationId xmlns:a16="http://schemas.microsoft.com/office/drawing/2014/main" id="{8C4C3A85-55C5-4F48-BAFB-FAA70FA6E4E3}"/>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7" name="Ellips 136">
                  <a:extLst>
                    <a:ext uri="{FF2B5EF4-FFF2-40B4-BE49-F238E27FC236}">
                      <a16:creationId xmlns:a16="http://schemas.microsoft.com/office/drawing/2014/main" id="{369F3CF7-7D17-4C21-A75D-0CBB3F60048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2" name="Grupp 111">
                <a:extLst>
                  <a:ext uri="{FF2B5EF4-FFF2-40B4-BE49-F238E27FC236}">
                    <a16:creationId xmlns:a16="http://schemas.microsoft.com/office/drawing/2014/main" id="{0EA1A418-AA92-42B7-8C7A-3ADBAE86405F}"/>
                  </a:ext>
                </a:extLst>
              </p:cNvPr>
              <p:cNvGrpSpPr/>
              <p:nvPr/>
            </p:nvGrpSpPr>
            <p:grpSpPr>
              <a:xfrm>
                <a:off x="992581" y="5188115"/>
                <a:ext cx="342143" cy="381421"/>
                <a:chOff x="3194099" y="910733"/>
                <a:chExt cx="771775" cy="860377"/>
              </a:xfrm>
              <a:solidFill>
                <a:srgbClr val="009AB0"/>
              </a:solidFill>
            </p:grpSpPr>
            <p:sp>
              <p:nvSpPr>
                <p:cNvPr id="134" name="Rektangel med rundade hörn på samma sida 244">
                  <a:extLst>
                    <a:ext uri="{FF2B5EF4-FFF2-40B4-BE49-F238E27FC236}">
                      <a16:creationId xmlns:a16="http://schemas.microsoft.com/office/drawing/2014/main" id="{1D7A5071-0213-434B-A472-C4D7E5CE3FBF}"/>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5" name="Ellips 134">
                  <a:extLst>
                    <a:ext uri="{FF2B5EF4-FFF2-40B4-BE49-F238E27FC236}">
                      <a16:creationId xmlns:a16="http://schemas.microsoft.com/office/drawing/2014/main" id="{32C5ED78-30EF-4C9D-9B11-71442ABB1C82}"/>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D2A9EE47-8F3B-4468-B729-DA24969DE30F}"/>
                  </a:ext>
                </a:extLst>
              </p:cNvPr>
              <p:cNvGrpSpPr/>
              <p:nvPr/>
            </p:nvGrpSpPr>
            <p:grpSpPr>
              <a:xfrm>
                <a:off x="1359065" y="5188115"/>
                <a:ext cx="342143" cy="381421"/>
                <a:chOff x="3194099" y="910733"/>
                <a:chExt cx="771775" cy="860377"/>
              </a:xfrm>
              <a:solidFill>
                <a:srgbClr val="009AB0"/>
              </a:solidFill>
            </p:grpSpPr>
            <p:sp>
              <p:nvSpPr>
                <p:cNvPr id="132" name="Rektangel med rundade hörn på samma sida 247">
                  <a:extLst>
                    <a:ext uri="{FF2B5EF4-FFF2-40B4-BE49-F238E27FC236}">
                      <a16:creationId xmlns:a16="http://schemas.microsoft.com/office/drawing/2014/main" id="{F6A3C65E-3929-4308-85C7-7A87365DCF1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355A58F2-349A-47E8-A097-A8B160F8A031}"/>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94B359C3-668D-4627-94AC-557DCCE457BF}"/>
                  </a:ext>
                </a:extLst>
              </p:cNvPr>
              <p:cNvGrpSpPr/>
              <p:nvPr/>
            </p:nvGrpSpPr>
            <p:grpSpPr>
              <a:xfrm>
                <a:off x="1724371" y="5184694"/>
                <a:ext cx="342143" cy="381421"/>
                <a:chOff x="3194099" y="910733"/>
                <a:chExt cx="771775" cy="860377"/>
              </a:xfrm>
              <a:solidFill>
                <a:srgbClr val="009AB0"/>
              </a:solidFill>
            </p:grpSpPr>
            <p:sp>
              <p:nvSpPr>
                <p:cNvPr id="130" name="Rektangel med rundade hörn på samma sida 250">
                  <a:extLst>
                    <a:ext uri="{FF2B5EF4-FFF2-40B4-BE49-F238E27FC236}">
                      <a16:creationId xmlns:a16="http://schemas.microsoft.com/office/drawing/2014/main" id="{3AC78900-5B20-4DF3-A083-DBB4B39DCE3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68BBE20F-01D9-496F-93E2-8526EE949EE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EE530384-1C6C-4119-B6D3-A4F45C05D793}"/>
                  </a:ext>
                </a:extLst>
              </p:cNvPr>
              <p:cNvGrpSpPr/>
              <p:nvPr/>
            </p:nvGrpSpPr>
            <p:grpSpPr>
              <a:xfrm>
                <a:off x="2098837" y="5184694"/>
                <a:ext cx="342143" cy="381421"/>
                <a:chOff x="3217423" y="910733"/>
                <a:chExt cx="771775" cy="860377"/>
              </a:xfrm>
              <a:solidFill>
                <a:srgbClr val="009AB0"/>
              </a:solidFill>
            </p:grpSpPr>
            <p:sp>
              <p:nvSpPr>
                <p:cNvPr id="128" name="Rektangel med rundade hörn på samma sida 253">
                  <a:extLst>
                    <a:ext uri="{FF2B5EF4-FFF2-40B4-BE49-F238E27FC236}">
                      <a16:creationId xmlns:a16="http://schemas.microsoft.com/office/drawing/2014/main" id="{451DBE17-2D0E-47B2-BC75-9E45927BE454}"/>
                    </a:ext>
                  </a:extLst>
                </p:cNvPr>
                <p:cNvSpPr/>
                <p:nvPr/>
              </p:nvSpPr>
              <p:spPr>
                <a:xfrm>
                  <a:off x="3217423" y="1305452"/>
                  <a:ext cx="771775" cy="465658"/>
                </a:xfrm>
                <a:prstGeom prst="round2SameRect">
                  <a:avLst/>
                </a:prstGeom>
                <a:solidFill>
                  <a:schemeClr val="bg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9" name="Ellips 128">
                  <a:extLst>
                    <a:ext uri="{FF2B5EF4-FFF2-40B4-BE49-F238E27FC236}">
                      <a16:creationId xmlns:a16="http://schemas.microsoft.com/office/drawing/2014/main" id="{A4CED2E9-ADA2-4C68-BD26-6E12625017AE}"/>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6" name="Grupp 115">
                <a:extLst>
                  <a:ext uri="{FF2B5EF4-FFF2-40B4-BE49-F238E27FC236}">
                    <a16:creationId xmlns:a16="http://schemas.microsoft.com/office/drawing/2014/main" id="{4480AF2D-1B06-4774-AE1A-81082473B5C8}"/>
                  </a:ext>
                </a:extLst>
              </p:cNvPr>
              <p:cNvGrpSpPr/>
              <p:nvPr/>
            </p:nvGrpSpPr>
            <p:grpSpPr>
              <a:xfrm>
                <a:off x="2459910" y="5183882"/>
                <a:ext cx="342143" cy="381421"/>
                <a:chOff x="3194099" y="910733"/>
                <a:chExt cx="771775" cy="860377"/>
              </a:xfrm>
              <a:solidFill>
                <a:srgbClr val="009AB0"/>
              </a:solidFill>
            </p:grpSpPr>
            <p:sp>
              <p:nvSpPr>
                <p:cNvPr id="126" name="Rektangel med rundade hörn på samma sida 256">
                  <a:extLst>
                    <a:ext uri="{FF2B5EF4-FFF2-40B4-BE49-F238E27FC236}">
                      <a16:creationId xmlns:a16="http://schemas.microsoft.com/office/drawing/2014/main" id="{B7EE0D29-418A-4363-B0DA-8872672DD17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7" name="Ellips 126">
                  <a:extLst>
                    <a:ext uri="{FF2B5EF4-FFF2-40B4-BE49-F238E27FC236}">
                      <a16:creationId xmlns:a16="http://schemas.microsoft.com/office/drawing/2014/main" id="{F05BA370-A1F6-4BB6-9E49-7D066C43CFE0}"/>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7" name="Grupp 116">
                <a:extLst>
                  <a:ext uri="{FF2B5EF4-FFF2-40B4-BE49-F238E27FC236}">
                    <a16:creationId xmlns:a16="http://schemas.microsoft.com/office/drawing/2014/main" id="{460E33F8-6FD1-4BDD-91A6-1D827664376E}"/>
                  </a:ext>
                </a:extLst>
              </p:cNvPr>
              <p:cNvGrpSpPr/>
              <p:nvPr/>
            </p:nvGrpSpPr>
            <p:grpSpPr>
              <a:xfrm>
                <a:off x="3968233" y="5183384"/>
                <a:ext cx="342143" cy="381421"/>
                <a:chOff x="3194099" y="910733"/>
                <a:chExt cx="771775" cy="860377"/>
              </a:xfrm>
              <a:solidFill>
                <a:srgbClr val="009AB0"/>
              </a:solidFill>
            </p:grpSpPr>
            <p:sp>
              <p:nvSpPr>
                <p:cNvPr id="124" name="Rektangel med rundade hörn på samma sida 259">
                  <a:extLst>
                    <a:ext uri="{FF2B5EF4-FFF2-40B4-BE49-F238E27FC236}">
                      <a16:creationId xmlns:a16="http://schemas.microsoft.com/office/drawing/2014/main" id="{966FD761-5A04-41D4-ACD3-11C9F2FE5B4B}"/>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5" name="Ellips 124">
                  <a:extLst>
                    <a:ext uri="{FF2B5EF4-FFF2-40B4-BE49-F238E27FC236}">
                      <a16:creationId xmlns:a16="http://schemas.microsoft.com/office/drawing/2014/main" id="{A4A20983-7859-44FE-B294-E7D346FAC18F}"/>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8" name="Grupp 117">
                <a:extLst>
                  <a:ext uri="{FF2B5EF4-FFF2-40B4-BE49-F238E27FC236}">
                    <a16:creationId xmlns:a16="http://schemas.microsoft.com/office/drawing/2014/main" id="{1271D34D-D150-40AF-85B3-11F7E0E2286A}"/>
                  </a:ext>
                </a:extLst>
              </p:cNvPr>
              <p:cNvGrpSpPr/>
              <p:nvPr/>
            </p:nvGrpSpPr>
            <p:grpSpPr>
              <a:xfrm>
                <a:off x="3590869" y="5184445"/>
                <a:ext cx="342143" cy="381421"/>
                <a:chOff x="3194099" y="910733"/>
                <a:chExt cx="771775" cy="860377"/>
              </a:xfrm>
              <a:solidFill>
                <a:srgbClr val="009AB0"/>
              </a:solidFill>
            </p:grpSpPr>
            <p:sp>
              <p:nvSpPr>
                <p:cNvPr id="122" name="Rektangel med rundade hörn på samma sida 262">
                  <a:extLst>
                    <a:ext uri="{FF2B5EF4-FFF2-40B4-BE49-F238E27FC236}">
                      <a16:creationId xmlns:a16="http://schemas.microsoft.com/office/drawing/2014/main" id="{2544C147-DC94-4C72-924D-F802E50EFA20}"/>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3" name="Ellips 122">
                  <a:extLst>
                    <a:ext uri="{FF2B5EF4-FFF2-40B4-BE49-F238E27FC236}">
                      <a16:creationId xmlns:a16="http://schemas.microsoft.com/office/drawing/2014/main" id="{68D13478-52DD-410A-9B54-DA9D1641EE9D}"/>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9" name="Grupp 118">
                <a:extLst>
                  <a:ext uri="{FF2B5EF4-FFF2-40B4-BE49-F238E27FC236}">
                    <a16:creationId xmlns:a16="http://schemas.microsoft.com/office/drawing/2014/main" id="{91D8D006-EAD6-46B8-BB65-A9775D6A8BD5}"/>
                  </a:ext>
                </a:extLst>
              </p:cNvPr>
              <p:cNvGrpSpPr/>
              <p:nvPr/>
            </p:nvGrpSpPr>
            <p:grpSpPr>
              <a:xfrm>
                <a:off x="2838610" y="5184694"/>
                <a:ext cx="342143" cy="381421"/>
                <a:chOff x="3194099" y="910733"/>
                <a:chExt cx="771775" cy="860377"/>
              </a:xfrm>
              <a:solidFill>
                <a:srgbClr val="009AB0"/>
              </a:solidFill>
            </p:grpSpPr>
            <p:sp>
              <p:nvSpPr>
                <p:cNvPr id="120" name="Rektangel med rundade hörn på samma sida 265">
                  <a:extLst>
                    <a:ext uri="{FF2B5EF4-FFF2-40B4-BE49-F238E27FC236}">
                      <a16:creationId xmlns:a16="http://schemas.microsoft.com/office/drawing/2014/main" id="{E2388F43-E415-4F27-BAB0-ADEB6086300F}"/>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1" name="Ellips 120">
                  <a:extLst>
                    <a:ext uri="{FF2B5EF4-FFF2-40B4-BE49-F238E27FC236}">
                      <a16:creationId xmlns:a16="http://schemas.microsoft.com/office/drawing/2014/main" id="{33316C78-02BF-4E97-A363-CB89C91831B2}"/>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108" name="Grupp 107">
              <a:extLst>
                <a:ext uri="{FF2B5EF4-FFF2-40B4-BE49-F238E27FC236}">
                  <a16:creationId xmlns:a16="http://schemas.microsoft.com/office/drawing/2014/main" id="{BFD3B2D4-381F-4A9B-846F-93370EA420EA}"/>
                </a:ext>
              </a:extLst>
            </p:cNvPr>
            <p:cNvGrpSpPr/>
            <p:nvPr/>
          </p:nvGrpSpPr>
          <p:grpSpPr>
            <a:xfrm>
              <a:off x="3530790" y="5154556"/>
              <a:ext cx="342143" cy="381421"/>
              <a:chOff x="3194099" y="910733"/>
              <a:chExt cx="771775" cy="860377"/>
            </a:xfrm>
            <a:solidFill>
              <a:srgbClr val="009AB0"/>
            </a:solidFill>
          </p:grpSpPr>
          <p:sp>
            <p:nvSpPr>
              <p:cNvPr id="109" name="Rektangel med rundade hörn på samma sida 349">
                <a:extLst>
                  <a:ext uri="{FF2B5EF4-FFF2-40B4-BE49-F238E27FC236}">
                    <a16:creationId xmlns:a16="http://schemas.microsoft.com/office/drawing/2014/main" id="{EEA27184-AE86-4A04-8E6D-086489BEAD48}"/>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0" name="Ellips 109">
                <a:extLst>
                  <a:ext uri="{FF2B5EF4-FFF2-40B4-BE49-F238E27FC236}">
                    <a16:creationId xmlns:a16="http://schemas.microsoft.com/office/drawing/2014/main" id="{F606CAD9-3AF1-4692-8BF3-27B3D4FDFEFB}"/>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138" name="textruta 8">
            <a:extLst>
              <a:ext uri="{FF2B5EF4-FFF2-40B4-BE49-F238E27FC236}">
                <a16:creationId xmlns:a16="http://schemas.microsoft.com/office/drawing/2014/main" id="{EB8691C6-5D8D-4B42-B714-E99BB571C38E}"/>
              </a:ext>
            </a:extLst>
          </p:cNvPr>
          <p:cNvSpPr txBox="1"/>
          <p:nvPr/>
        </p:nvSpPr>
        <p:spPr>
          <a:xfrm>
            <a:off x="5844922" y="3738580"/>
            <a:ext cx="4060063" cy="400110"/>
          </a:xfrm>
          <a:prstGeom prst="rect">
            <a:avLst/>
          </a:prstGeom>
          <a:noFill/>
        </p:spPr>
        <p:txBody>
          <a:bodyPr wrap="square" rtlCol="0">
            <a:spAutoFit/>
          </a:bodyPr>
          <a:lstStyle/>
          <a:p>
            <a:r>
              <a:rPr lang="sv-SE" sz="2000" dirty="0"/>
              <a:t>Privat fondsparande + tjänstepension</a:t>
            </a:r>
          </a:p>
        </p:txBody>
      </p:sp>
      <p:sp>
        <p:nvSpPr>
          <p:cNvPr id="139" name="Höger klammerparentes 138">
            <a:extLst>
              <a:ext uri="{FF2B5EF4-FFF2-40B4-BE49-F238E27FC236}">
                <a16:creationId xmlns:a16="http://schemas.microsoft.com/office/drawing/2014/main" id="{F1E96388-46A6-47EB-930E-889A940F54C2}"/>
              </a:ext>
            </a:extLst>
          </p:cNvPr>
          <p:cNvSpPr/>
          <p:nvPr/>
        </p:nvSpPr>
        <p:spPr>
          <a:xfrm>
            <a:off x="4984299" y="3501411"/>
            <a:ext cx="690107" cy="2050325"/>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69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EN FOND?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60007" y="1288801"/>
            <a:ext cx="5118100" cy="2993853"/>
          </a:xfrm>
        </p:spPr>
        <p:txBody>
          <a:bodyPr>
            <a:normAutofit/>
          </a:bodyPr>
          <a:lstStyle/>
          <a:p>
            <a:pPr marL="0" indent="0">
              <a:spcBef>
                <a:spcPct val="20000"/>
              </a:spcBef>
              <a:spcAft>
                <a:spcPct val="0"/>
              </a:spcAft>
              <a:buNone/>
              <a:tabLst>
                <a:tab pos="214313" algn="l"/>
              </a:tabLst>
            </a:pPr>
            <a:r>
              <a:rPr lang="sv-SE" dirty="0">
                <a:ea typeface="+mn-lt"/>
                <a:cs typeface="+mn-lt"/>
              </a:rPr>
              <a:t>En fond är en samling/portfölj av värdepapper (aktier och räntor). Som fondsparare får du del av fondens samlade tillgångar. </a:t>
            </a:r>
          </a:p>
          <a:p>
            <a:pPr marL="0" indent="0">
              <a:spcBef>
                <a:spcPct val="20000"/>
              </a:spcBef>
              <a:spcAft>
                <a:spcPct val="0"/>
              </a:spcAft>
              <a:buNone/>
              <a:tabLst>
                <a:tab pos="214313" algn="l"/>
              </a:tabLst>
            </a:pPr>
            <a:endParaRPr lang="sv-SE" dirty="0">
              <a:ea typeface="+mn-lt"/>
              <a:cs typeface="+mn-lt"/>
            </a:endParaRPr>
          </a:p>
          <a:p>
            <a:pPr marL="0" indent="0">
              <a:spcBef>
                <a:spcPct val="20000"/>
              </a:spcBef>
              <a:spcAft>
                <a:spcPct val="0"/>
              </a:spcAft>
              <a:buNone/>
              <a:tabLst>
                <a:tab pos="214313" algn="l"/>
              </a:tabLst>
            </a:pPr>
            <a:r>
              <a:rPr lang="sv-SE" sz="2000" b="1" dirty="0">
                <a:ea typeface="+mn-lt"/>
                <a:cs typeface="+mn-lt"/>
              </a:rPr>
              <a:t>Detta innebär att du även med en mindre insättning kan få:</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Tillgång till placeringar över hela världen</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Automatisk riskspridning</a:t>
            </a:r>
          </a:p>
          <a:p>
            <a:pPr marL="0" indent="0">
              <a:spcBef>
                <a:spcPct val="20000"/>
              </a:spcBef>
              <a:spcAft>
                <a:spcPct val="0"/>
              </a:spcAft>
              <a:buNone/>
              <a:tabLst>
                <a:tab pos="214313" algn="l"/>
              </a:tabLst>
            </a:pPr>
            <a:endParaRPr lang="sv-SE" dirty="0">
              <a:ea typeface="+mn-lt"/>
              <a:cs typeface="+mn-lt"/>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pic>
        <p:nvPicPr>
          <p:cNvPr id="39" name="Platshållare för bild 38">
            <a:extLst>
              <a:ext uri="{FF2B5EF4-FFF2-40B4-BE49-F238E27FC236}">
                <a16:creationId xmlns:a16="http://schemas.microsoft.com/office/drawing/2014/main" id="{D44B79A0-181C-4F19-BDE3-36CC3735C80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4135" r="24135"/>
          <a:stretch>
            <a:fillRect/>
          </a:stretch>
        </p:blipFill>
        <p:spPr/>
      </p:pic>
    </p:spTree>
    <p:extLst>
      <p:ext uri="{BB962C8B-B14F-4D97-AF65-F5344CB8AC3E}">
        <p14:creationId xmlns:p14="http://schemas.microsoft.com/office/powerpoint/2010/main" val="33726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KONSUMENTSKYDDET ÄR OMFATTANDE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85982"/>
            <a:ext cx="1730085" cy="257369"/>
          </a:xfrm>
        </p:spPr>
        <p:txBody>
          <a:bodyPr wrap="none">
            <a:spAutoFit/>
          </a:bodyPr>
          <a:lstStyle/>
          <a:p>
            <a:r>
              <a:rPr lang="sv-SE" dirty="0"/>
              <a:t>FONDER OCH FONDSPARANDE</a:t>
            </a:r>
          </a:p>
        </p:txBody>
      </p:sp>
      <p:pic>
        <p:nvPicPr>
          <p:cNvPr id="8" name="Bildobjekt 7">
            <a:extLst>
              <a:ext uri="{FF2B5EF4-FFF2-40B4-BE49-F238E27FC236}">
                <a16:creationId xmlns:a16="http://schemas.microsoft.com/office/drawing/2014/main" id="{D378B1AA-E60C-4F7E-95B2-69C28119C5A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88381" y="3439481"/>
            <a:ext cx="1597155" cy="1615443"/>
          </a:xfrm>
          <a:prstGeom prst="rect">
            <a:avLst/>
          </a:prstGeom>
        </p:spPr>
      </p:pic>
      <p:pic>
        <p:nvPicPr>
          <p:cNvPr id="9" name="Bildobjekt 8">
            <a:extLst>
              <a:ext uri="{FF2B5EF4-FFF2-40B4-BE49-F238E27FC236}">
                <a16:creationId xmlns:a16="http://schemas.microsoft.com/office/drawing/2014/main" id="{42304D12-8454-49A1-A6C5-961DC18AD24E}"/>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4516756" y="1593500"/>
            <a:ext cx="1597155" cy="1615443"/>
          </a:xfrm>
          <a:prstGeom prst="flowChartConnector">
            <a:avLst/>
          </a:prstGeom>
        </p:spPr>
      </p:pic>
      <p:sp>
        <p:nvSpPr>
          <p:cNvPr id="10" name="textruta 9">
            <a:extLst>
              <a:ext uri="{FF2B5EF4-FFF2-40B4-BE49-F238E27FC236}">
                <a16:creationId xmlns:a16="http://schemas.microsoft.com/office/drawing/2014/main" id="{D0DA7096-149E-4382-9D5D-8A0FDD19B9E7}"/>
              </a:ext>
            </a:extLst>
          </p:cNvPr>
          <p:cNvSpPr txBox="1"/>
          <p:nvPr/>
        </p:nvSpPr>
        <p:spPr>
          <a:xfrm>
            <a:off x="5599562" y="1827536"/>
            <a:ext cx="3143250" cy="1015663"/>
          </a:xfrm>
          <a:prstGeom prst="rect">
            <a:avLst/>
          </a:prstGeom>
          <a:noFill/>
        </p:spPr>
        <p:txBody>
          <a:bodyPr wrap="square" rtlCol="0">
            <a:spAutoFit/>
          </a:bodyPr>
          <a:lstStyle/>
          <a:p>
            <a:pPr algn="ctr"/>
            <a:r>
              <a:rPr lang="sv-SE" sz="2400" b="1" dirty="0"/>
              <a:t>Fond</a:t>
            </a:r>
          </a:p>
          <a:p>
            <a:pPr algn="ctr"/>
            <a:r>
              <a:rPr lang="sv-SE" dirty="0"/>
              <a:t>Ägs gemensamt </a:t>
            </a:r>
            <a:br>
              <a:rPr lang="sv-SE" dirty="0"/>
            </a:br>
            <a:r>
              <a:rPr lang="sv-SE" dirty="0"/>
              <a:t>av spararna</a:t>
            </a:r>
          </a:p>
        </p:txBody>
      </p:sp>
      <p:pic>
        <p:nvPicPr>
          <p:cNvPr id="11" name="Bildobjekt 10">
            <a:extLst>
              <a:ext uri="{FF2B5EF4-FFF2-40B4-BE49-F238E27FC236}">
                <a16:creationId xmlns:a16="http://schemas.microsoft.com/office/drawing/2014/main" id="{4012E4CB-DFA1-4661-8A05-C4C6EBBCF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561" y="3429000"/>
            <a:ext cx="1597155" cy="1615443"/>
          </a:xfrm>
          <a:prstGeom prst="rect">
            <a:avLst/>
          </a:prstGeom>
        </p:spPr>
      </p:pic>
      <p:sp>
        <p:nvSpPr>
          <p:cNvPr id="12" name="textruta 11">
            <a:extLst>
              <a:ext uri="{FF2B5EF4-FFF2-40B4-BE49-F238E27FC236}">
                <a16:creationId xmlns:a16="http://schemas.microsoft.com/office/drawing/2014/main" id="{BB78ED5D-0B81-494F-AFB2-B5319206E166}"/>
              </a:ext>
            </a:extLst>
          </p:cNvPr>
          <p:cNvSpPr txBox="1"/>
          <p:nvPr/>
        </p:nvSpPr>
        <p:spPr>
          <a:xfrm>
            <a:off x="2486514" y="5190129"/>
            <a:ext cx="3143250" cy="738664"/>
          </a:xfrm>
          <a:prstGeom prst="rect">
            <a:avLst/>
          </a:prstGeom>
          <a:noFill/>
        </p:spPr>
        <p:txBody>
          <a:bodyPr wrap="square" rtlCol="0">
            <a:spAutoFit/>
          </a:bodyPr>
          <a:lstStyle/>
          <a:p>
            <a:pPr algn="ctr"/>
            <a:r>
              <a:rPr lang="sv-SE" sz="2400" b="1" dirty="0"/>
              <a:t>Fondbolag</a:t>
            </a:r>
          </a:p>
          <a:p>
            <a:pPr algn="ctr"/>
            <a:r>
              <a:rPr lang="sv-SE" dirty="0"/>
              <a:t>Förvaltar</a:t>
            </a:r>
          </a:p>
        </p:txBody>
      </p:sp>
      <p:sp>
        <p:nvSpPr>
          <p:cNvPr id="13" name="textruta 12">
            <a:extLst>
              <a:ext uri="{FF2B5EF4-FFF2-40B4-BE49-F238E27FC236}">
                <a16:creationId xmlns:a16="http://schemas.microsoft.com/office/drawing/2014/main" id="{2381C756-B9E1-458C-9FCC-AA5BFAEF7ED9}"/>
              </a:ext>
            </a:extLst>
          </p:cNvPr>
          <p:cNvSpPr txBox="1"/>
          <p:nvPr/>
        </p:nvSpPr>
        <p:spPr>
          <a:xfrm>
            <a:off x="5315334" y="5190129"/>
            <a:ext cx="3143250" cy="738664"/>
          </a:xfrm>
          <a:prstGeom prst="rect">
            <a:avLst/>
          </a:prstGeom>
          <a:noFill/>
        </p:spPr>
        <p:txBody>
          <a:bodyPr wrap="square" rtlCol="0">
            <a:spAutoFit/>
          </a:bodyPr>
          <a:lstStyle/>
          <a:p>
            <a:pPr algn="ctr"/>
            <a:r>
              <a:rPr lang="sv-SE" sz="2400" b="1" dirty="0"/>
              <a:t>Förvaringsinstitut</a:t>
            </a:r>
          </a:p>
          <a:p>
            <a:pPr algn="ctr"/>
            <a:r>
              <a:rPr lang="sv-SE" dirty="0"/>
              <a:t>Förvarar fondens tillgångar</a:t>
            </a:r>
          </a:p>
        </p:txBody>
      </p:sp>
    </p:spTree>
    <p:extLst>
      <p:ext uri="{BB962C8B-B14F-4D97-AF65-F5344CB8AC3E}">
        <p14:creationId xmlns:p14="http://schemas.microsoft.com/office/powerpoint/2010/main" val="12392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VILKA FONDER FINNS ATT VÄLJA PÅ?</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pSp>
        <p:nvGrpSpPr>
          <p:cNvPr id="9" name="Grupp 8">
            <a:extLst>
              <a:ext uri="{FF2B5EF4-FFF2-40B4-BE49-F238E27FC236}">
                <a16:creationId xmlns:a16="http://schemas.microsoft.com/office/drawing/2014/main" id="{0348E1F5-ADA7-42B4-A9F5-5382EC889E97}"/>
              </a:ext>
            </a:extLst>
          </p:cNvPr>
          <p:cNvGrpSpPr/>
          <p:nvPr/>
        </p:nvGrpSpPr>
        <p:grpSpPr>
          <a:xfrm>
            <a:off x="2393193" y="2002720"/>
            <a:ext cx="7405613" cy="4322749"/>
            <a:chOff x="369888" y="2106413"/>
            <a:chExt cx="7635875" cy="4567238"/>
          </a:xfrm>
        </p:grpSpPr>
        <p:sp>
          <p:nvSpPr>
            <p:cNvPr id="10" name="Line 7">
              <a:extLst>
                <a:ext uri="{FF2B5EF4-FFF2-40B4-BE49-F238E27FC236}">
                  <a16:creationId xmlns:a16="http://schemas.microsoft.com/office/drawing/2014/main" id="{97842A62-72AF-415B-BCC7-E4D7CCA86512}"/>
                </a:ext>
              </a:extLst>
            </p:cNvPr>
            <p:cNvSpPr>
              <a:spLocks noChangeShapeType="1"/>
            </p:cNvSpPr>
            <p:nvPr/>
          </p:nvSpPr>
          <p:spPr bwMode="auto">
            <a:xfrm flipV="1">
              <a:off x="1433513" y="2454472"/>
              <a:ext cx="6234112" cy="3698479"/>
            </a:xfrm>
            <a:prstGeom prst="line">
              <a:avLst/>
            </a:prstGeom>
            <a:noFill/>
            <a:ln w="508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2" name="Group 29">
              <a:extLst>
                <a:ext uri="{FF2B5EF4-FFF2-40B4-BE49-F238E27FC236}">
                  <a16:creationId xmlns:a16="http://schemas.microsoft.com/office/drawing/2014/main" id="{53766AA2-DE9F-48D4-8608-AAE11A2C175D}"/>
                </a:ext>
              </a:extLst>
            </p:cNvPr>
            <p:cNvGrpSpPr>
              <a:grpSpLocks/>
            </p:cNvGrpSpPr>
            <p:nvPr/>
          </p:nvGrpSpPr>
          <p:grpSpPr bwMode="auto">
            <a:xfrm>
              <a:off x="369888" y="2106413"/>
              <a:ext cx="7512050" cy="4567238"/>
              <a:chOff x="233" y="1215"/>
              <a:chExt cx="4732" cy="2877"/>
            </a:xfrm>
          </p:grpSpPr>
          <p:sp>
            <p:nvSpPr>
              <p:cNvPr id="33" name="Line 5">
                <a:extLst>
                  <a:ext uri="{FF2B5EF4-FFF2-40B4-BE49-F238E27FC236}">
                    <a16:creationId xmlns:a16="http://schemas.microsoft.com/office/drawing/2014/main" id="{BA946C93-8DFC-4E5C-ADE6-A0CE9750F8EA}"/>
                  </a:ext>
                </a:extLst>
              </p:cNvPr>
              <p:cNvSpPr>
                <a:spLocks noChangeShapeType="1"/>
              </p:cNvSpPr>
              <p:nvPr/>
            </p:nvSpPr>
            <p:spPr bwMode="auto">
              <a:xfrm>
                <a:off x="882" y="3776"/>
                <a:ext cx="4083" cy="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4" name="Line 6">
                <a:extLst>
                  <a:ext uri="{FF2B5EF4-FFF2-40B4-BE49-F238E27FC236}">
                    <a16:creationId xmlns:a16="http://schemas.microsoft.com/office/drawing/2014/main" id="{A7274FF1-4FC4-4CD7-9B17-01B93DE8FF5B}"/>
                  </a:ext>
                </a:extLst>
              </p:cNvPr>
              <p:cNvSpPr>
                <a:spLocks noChangeShapeType="1"/>
              </p:cNvSpPr>
              <p:nvPr/>
            </p:nvSpPr>
            <p:spPr bwMode="auto">
              <a:xfrm flipV="1">
                <a:off x="882" y="1418"/>
                <a:ext cx="0" cy="23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5" name="Text Box 8">
                <a:extLst>
                  <a:ext uri="{FF2B5EF4-FFF2-40B4-BE49-F238E27FC236}">
                    <a16:creationId xmlns:a16="http://schemas.microsoft.com/office/drawing/2014/main" id="{D0AE1ED7-C43B-468A-9B9F-FDC2AA50063D}"/>
                  </a:ext>
                </a:extLst>
              </p:cNvPr>
              <p:cNvSpPr txBox="1">
                <a:spLocks noChangeArrowheads="1"/>
              </p:cNvSpPr>
              <p:nvPr/>
            </p:nvSpPr>
            <p:spPr bwMode="auto">
              <a:xfrm>
                <a:off x="544" y="3572"/>
                <a:ext cx="303" cy="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36" name="Text Box 9">
                <a:extLst>
                  <a:ext uri="{FF2B5EF4-FFF2-40B4-BE49-F238E27FC236}">
                    <a16:creationId xmlns:a16="http://schemas.microsoft.com/office/drawing/2014/main" id="{F3B96BAD-EAB1-41D8-B53F-0BAF0D2EDF17}"/>
                  </a:ext>
                </a:extLst>
              </p:cNvPr>
              <p:cNvSpPr txBox="1">
                <a:spLocks noChangeArrowheads="1"/>
              </p:cNvSpPr>
              <p:nvPr/>
            </p:nvSpPr>
            <p:spPr bwMode="auto">
              <a:xfrm>
                <a:off x="544" y="1215"/>
                <a:ext cx="309"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Hög</a:t>
                </a:r>
              </a:p>
            </p:txBody>
          </p:sp>
          <p:sp>
            <p:nvSpPr>
              <p:cNvPr id="37" name="Text Box 10">
                <a:extLst>
                  <a:ext uri="{FF2B5EF4-FFF2-40B4-BE49-F238E27FC236}">
                    <a16:creationId xmlns:a16="http://schemas.microsoft.com/office/drawing/2014/main" id="{95200F54-FFC8-4C29-AE2B-5DEAB6449F06}"/>
                  </a:ext>
                </a:extLst>
              </p:cNvPr>
              <p:cNvSpPr txBox="1">
                <a:spLocks noChangeArrowheads="1"/>
              </p:cNvSpPr>
              <p:nvPr/>
            </p:nvSpPr>
            <p:spPr bwMode="auto">
              <a:xfrm>
                <a:off x="4588" y="3849"/>
                <a:ext cx="342"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Lång</a:t>
                </a:r>
              </a:p>
            </p:txBody>
          </p:sp>
          <p:sp>
            <p:nvSpPr>
              <p:cNvPr id="38" name="Text Box 11">
                <a:extLst>
                  <a:ext uri="{FF2B5EF4-FFF2-40B4-BE49-F238E27FC236}">
                    <a16:creationId xmlns:a16="http://schemas.microsoft.com/office/drawing/2014/main" id="{A51B82E8-BA47-4CA2-AA46-8A0704E75718}"/>
                  </a:ext>
                </a:extLst>
              </p:cNvPr>
              <p:cNvSpPr txBox="1">
                <a:spLocks noChangeArrowheads="1"/>
              </p:cNvSpPr>
              <p:nvPr/>
            </p:nvSpPr>
            <p:spPr bwMode="auto">
              <a:xfrm>
                <a:off x="233" y="2344"/>
                <a:ext cx="564" cy="4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Risk/</a:t>
                </a:r>
              </a:p>
              <a:p>
                <a:r>
                  <a:rPr lang="sv-SE" sz="1200" dirty="0">
                    <a:latin typeface="+mn-lt"/>
                    <a:ea typeface="ＭＳ Ｐゴシック" pitchFamily="34" charset="-128"/>
                    <a:cs typeface="Arial" pitchFamily="34" charset="0"/>
                  </a:rPr>
                  <a:t>Möjlig</a:t>
                </a:r>
              </a:p>
              <a:p>
                <a:r>
                  <a:rPr lang="sv-SE" sz="1200" dirty="0">
                    <a:latin typeface="+mn-lt"/>
                    <a:ea typeface="ＭＳ Ｐゴシック" pitchFamily="34" charset="-128"/>
                    <a:cs typeface="Arial" pitchFamily="34" charset="0"/>
                  </a:rPr>
                  <a:t>avkastning</a:t>
                </a:r>
              </a:p>
            </p:txBody>
          </p:sp>
          <p:sp>
            <p:nvSpPr>
              <p:cNvPr id="39" name="Text Box 12">
                <a:extLst>
                  <a:ext uri="{FF2B5EF4-FFF2-40B4-BE49-F238E27FC236}">
                    <a16:creationId xmlns:a16="http://schemas.microsoft.com/office/drawing/2014/main" id="{57325250-D4F0-479E-B0D0-00B673809E93}"/>
                  </a:ext>
                </a:extLst>
              </p:cNvPr>
              <p:cNvSpPr txBox="1">
                <a:spLocks noChangeArrowheads="1"/>
              </p:cNvSpPr>
              <p:nvPr/>
            </p:nvSpPr>
            <p:spPr bwMode="auto">
              <a:xfrm>
                <a:off x="2705" y="3846"/>
                <a:ext cx="567" cy="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Spartid</a:t>
                </a:r>
              </a:p>
            </p:txBody>
          </p:sp>
        </p:grpSp>
        <p:sp>
          <p:nvSpPr>
            <p:cNvPr id="13" name="Text Box 14">
              <a:extLst>
                <a:ext uri="{FF2B5EF4-FFF2-40B4-BE49-F238E27FC236}">
                  <a16:creationId xmlns:a16="http://schemas.microsoft.com/office/drawing/2014/main" id="{90BEDB30-3819-4A36-8753-32675A153D66}"/>
                </a:ext>
              </a:extLst>
            </p:cNvPr>
            <p:cNvSpPr txBox="1">
              <a:spLocks noChangeArrowheads="1"/>
            </p:cNvSpPr>
            <p:nvPr/>
          </p:nvSpPr>
          <p:spPr bwMode="auto">
            <a:xfrm>
              <a:off x="3208164" y="3803166"/>
              <a:ext cx="1281418"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002060"/>
                  </a:solidFill>
                  <a:latin typeface="+mn-lt"/>
                  <a:ea typeface="ＭＳ Ｐゴシック" pitchFamily="34" charset="-128"/>
                  <a:cs typeface="Arial" pitchFamily="34" charset="0"/>
                </a:rPr>
                <a:t>Blandfonder</a:t>
              </a:r>
            </a:p>
          </p:txBody>
        </p:sp>
        <p:sp>
          <p:nvSpPr>
            <p:cNvPr id="14" name="Text Box 15">
              <a:extLst>
                <a:ext uri="{FF2B5EF4-FFF2-40B4-BE49-F238E27FC236}">
                  <a16:creationId xmlns:a16="http://schemas.microsoft.com/office/drawing/2014/main" id="{87A1E273-696B-41C1-A2AD-7E8D451556E0}"/>
                </a:ext>
              </a:extLst>
            </p:cNvPr>
            <p:cNvSpPr txBox="1">
              <a:spLocks noChangeArrowheads="1"/>
            </p:cNvSpPr>
            <p:nvPr/>
          </p:nvSpPr>
          <p:spPr bwMode="auto">
            <a:xfrm>
              <a:off x="3522899" y="3463937"/>
              <a:ext cx="1933366"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Globala aktiefonder</a:t>
              </a:r>
            </a:p>
          </p:txBody>
        </p:sp>
        <p:grpSp>
          <p:nvGrpSpPr>
            <p:cNvPr id="15" name="Group 33">
              <a:extLst>
                <a:ext uri="{FF2B5EF4-FFF2-40B4-BE49-F238E27FC236}">
                  <a16:creationId xmlns:a16="http://schemas.microsoft.com/office/drawing/2014/main" id="{642C16AF-4BA5-45B8-9B1C-ED128EC386B0}"/>
                </a:ext>
              </a:extLst>
            </p:cNvPr>
            <p:cNvGrpSpPr>
              <a:grpSpLocks/>
            </p:cNvGrpSpPr>
            <p:nvPr/>
          </p:nvGrpSpPr>
          <p:grpSpPr bwMode="auto">
            <a:xfrm>
              <a:off x="4238627" y="2973185"/>
              <a:ext cx="2120901" cy="536574"/>
              <a:chOff x="2670" y="1761"/>
              <a:chExt cx="1336" cy="338"/>
            </a:xfrm>
          </p:grpSpPr>
          <p:sp>
            <p:nvSpPr>
              <p:cNvPr id="31" name="Text Box 16">
                <a:extLst>
                  <a:ext uri="{FF2B5EF4-FFF2-40B4-BE49-F238E27FC236}">
                    <a16:creationId xmlns:a16="http://schemas.microsoft.com/office/drawing/2014/main" id="{06EFA29A-C59B-4E43-A1A7-DA38AA13FA24}"/>
                  </a:ext>
                </a:extLst>
              </p:cNvPr>
              <p:cNvSpPr txBox="1">
                <a:spLocks noChangeArrowheads="1"/>
              </p:cNvSpPr>
              <p:nvPr/>
            </p:nvSpPr>
            <p:spPr bwMode="auto">
              <a:xfrm>
                <a:off x="2670" y="1761"/>
                <a:ext cx="1336"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Regionala aktiefonder</a:t>
                </a:r>
              </a:p>
            </p:txBody>
          </p:sp>
          <p:sp>
            <p:nvSpPr>
              <p:cNvPr id="32" name="Text Box 20">
                <a:extLst>
                  <a:ext uri="{FF2B5EF4-FFF2-40B4-BE49-F238E27FC236}">
                    <a16:creationId xmlns:a16="http://schemas.microsoft.com/office/drawing/2014/main" id="{6DEF73C0-2F61-4C17-90A2-8510832C1BDB}"/>
                  </a:ext>
                </a:extLst>
              </p:cNvPr>
              <p:cNvSpPr txBox="1">
                <a:spLocks noChangeArrowheads="1"/>
              </p:cNvSpPr>
              <p:nvPr/>
            </p:nvSpPr>
            <p:spPr bwMode="auto">
              <a:xfrm>
                <a:off x="3098" y="1915"/>
                <a:ext cx="67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Europafonder</a:t>
                </a:r>
              </a:p>
            </p:txBody>
          </p:sp>
        </p:grpSp>
        <p:grpSp>
          <p:nvGrpSpPr>
            <p:cNvPr id="16" name="Group 34">
              <a:extLst>
                <a:ext uri="{FF2B5EF4-FFF2-40B4-BE49-F238E27FC236}">
                  <a16:creationId xmlns:a16="http://schemas.microsoft.com/office/drawing/2014/main" id="{EEF2FC9A-73AF-44F7-941C-BC8E174BE01F}"/>
                </a:ext>
              </a:extLst>
            </p:cNvPr>
            <p:cNvGrpSpPr>
              <a:grpSpLocks/>
            </p:cNvGrpSpPr>
            <p:nvPr/>
          </p:nvGrpSpPr>
          <p:grpSpPr bwMode="auto">
            <a:xfrm>
              <a:off x="5599109" y="2503291"/>
              <a:ext cx="1382711" cy="506413"/>
              <a:chOff x="3527" y="1465"/>
              <a:chExt cx="871" cy="319"/>
            </a:xfrm>
          </p:grpSpPr>
          <p:sp>
            <p:nvSpPr>
              <p:cNvPr id="29" name="Text Box 17">
                <a:extLst>
                  <a:ext uri="{FF2B5EF4-FFF2-40B4-BE49-F238E27FC236}">
                    <a16:creationId xmlns:a16="http://schemas.microsoft.com/office/drawing/2014/main" id="{2A15009F-D591-4EF1-BFDC-60265598F1F4}"/>
                  </a:ext>
                </a:extLst>
              </p:cNvPr>
              <p:cNvSpPr txBox="1">
                <a:spLocks noChangeArrowheads="1"/>
              </p:cNvSpPr>
              <p:nvPr/>
            </p:nvSpPr>
            <p:spPr bwMode="auto">
              <a:xfrm>
                <a:off x="3527" y="1465"/>
                <a:ext cx="871"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Länderfonder</a:t>
                </a:r>
              </a:p>
            </p:txBody>
          </p:sp>
          <p:sp>
            <p:nvSpPr>
              <p:cNvPr id="30" name="Text Box 21">
                <a:extLst>
                  <a:ext uri="{FF2B5EF4-FFF2-40B4-BE49-F238E27FC236}">
                    <a16:creationId xmlns:a16="http://schemas.microsoft.com/office/drawing/2014/main" id="{1A7D9AB8-F0B8-4C5E-BAA3-885F49F7DB0D}"/>
                  </a:ext>
                </a:extLst>
              </p:cNvPr>
              <p:cNvSpPr txBox="1">
                <a:spLocks noChangeArrowheads="1"/>
              </p:cNvSpPr>
              <p:nvPr/>
            </p:nvSpPr>
            <p:spPr bwMode="auto">
              <a:xfrm>
                <a:off x="3632" y="1600"/>
                <a:ext cx="680"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Sverigefonder</a:t>
                </a:r>
              </a:p>
            </p:txBody>
          </p:sp>
        </p:grpSp>
        <p:grpSp>
          <p:nvGrpSpPr>
            <p:cNvPr id="17" name="Group 35">
              <a:extLst>
                <a:ext uri="{FF2B5EF4-FFF2-40B4-BE49-F238E27FC236}">
                  <a16:creationId xmlns:a16="http://schemas.microsoft.com/office/drawing/2014/main" id="{E5C63EBA-26CF-4D27-9984-A0F440BD6CA7}"/>
                </a:ext>
              </a:extLst>
            </p:cNvPr>
            <p:cNvGrpSpPr>
              <a:grpSpLocks/>
            </p:cNvGrpSpPr>
            <p:nvPr/>
          </p:nvGrpSpPr>
          <p:grpSpPr bwMode="auto">
            <a:xfrm>
              <a:off x="6069019" y="2114352"/>
              <a:ext cx="1474789" cy="517526"/>
              <a:chOff x="3823" y="1220"/>
              <a:chExt cx="929" cy="326"/>
            </a:xfrm>
          </p:grpSpPr>
          <p:sp>
            <p:nvSpPr>
              <p:cNvPr id="27" name="Text Box 18">
                <a:extLst>
                  <a:ext uri="{FF2B5EF4-FFF2-40B4-BE49-F238E27FC236}">
                    <a16:creationId xmlns:a16="http://schemas.microsoft.com/office/drawing/2014/main" id="{EDE18567-0570-4433-8B8A-E903883272EB}"/>
                  </a:ext>
                </a:extLst>
              </p:cNvPr>
              <p:cNvSpPr txBox="1">
                <a:spLocks noChangeArrowheads="1"/>
              </p:cNvSpPr>
              <p:nvPr/>
            </p:nvSpPr>
            <p:spPr bwMode="auto">
              <a:xfrm>
                <a:off x="3823" y="1220"/>
                <a:ext cx="929"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Branschfonder</a:t>
                </a:r>
              </a:p>
            </p:txBody>
          </p:sp>
          <p:sp>
            <p:nvSpPr>
              <p:cNvPr id="28" name="Text Box 22">
                <a:extLst>
                  <a:ext uri="{FF2B5EF4-FFF2-40B4-BE49-F238E27FC236}">
                    <a16:creationId xmlns:a16="http://schemas.microsoft.com/office/drawing/2014/main" id="{2F0A728A-2CBE-45F1-99C5-F18B280551A2}"/>
                  </a:ext>
                </a:extLst>
              </p:cNvPr>
              <p:cNvSpPr txBox="1">
                <a:spLocks noChangeArrowheads="1"/>
              </p:cNvSpPr>
              <p:nvPr/>
            </p:nvSpPr>
            <p:spPr bwMode="auto">
              <a:xfrm>
                <a:off x="4008" y="1362"/>
                <a:ext cx="6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n-lt"/>
                    <a:ea typeface="ＭＳ Ｐゴシック" pitchFamily="34" charset="-128"/>
                    <a:cs typeface="Arial" pitchFamily="34" charset="0"/>
                  </a:rPr>
                  <a:t>Teknikfonder</a:t>
                </a:r>
              </a:p>
            </p:txBody>
          </p:sp>
        </p:grpSp>
        <p:grpSp>
          <p:nvGrpSpPr>
            <p:cNvPr id="18" name="Group 31">
              <a:extLst>
                <a:ext uri="{FF2B5EF4-FFF2-40B4-BE49-F238E27FC236}">
                  <a16:creationId xmlns:a16="http://schemas.microsoft.com/office/drawing/2014/main" id="{C9F63A9B-2888-4CF1-9361-1425AE24CA25}"/>
                </a:ext>
              </a:extLst>
            </p:cNvPr>
            <p:cNvGrpSpPr>
              <a:grpSpLocks/>
            </p:cNvGrpSpPr>
            <p:nvPr/>
          </p:nvGrpSpPr>
          <p:grpSpPr bwMode="auto">
            <a:xfrm>
              <a:off x="2178052" y="4273354"/>
              <a:ext cx="1797051" cy="539751"/>
              <a:chOff x="1261" y="2816"/>
              <a:chExt cx="1132" cy="340"/>
            </a:xfrm>
          </p:grpSpPr>
          <p:sp>
            <p:nvSpPr>
              <p:cNvPr id="25" name="Text Box 24">
                <a:extLst>
                  <a:ext uri="{FF2B5EF4-FFF2-40B4-BE49-F238E27FC236}">
                    <a16:creationId xmlns:a16="http://schemas.microsoft.com/office/drawing/2014/main" id="{DB5FB166-D025-4CAA-B29D-C2B456AEA702}"/>
                  </a:ext>
                </a:extLst>
              </p:cNvPr>
              <p:cNvSpPr txBox="1">
                <a:spLocks noChangeArrowheads="1"/>
              </p:cNvSpPr>
              <p:nvPr/>
            </p:nvSpPr>
            <p:spPr bwMode="auto">
              <a:xfrm>
                <a:off x="1261" y="2816"/>
                <a:ext cx="113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Långa räntefonder</a:t>
                </a:r>
              </a:p>
            </p:txBody>
          </p:sp>
          <p:sp>
            <p:nvSpPr>
              <p:cNvPr id="26" name="Text Box 25">
                <a:extLst>
                  <a:ext uri="{FF2B5EF4-FFF2-40B4-BE49-F238E27FC236}">
                    <a16:creationId xmlns:a16="http://schemas.microsoft.com/office/drawing/2014/main" id="{3A4206D8-C36F-4313-B2BF-65862D684FFA}"/>
                  </a:ext>
                </a:extLst>
              </p:cNvPr>
              <p:cNvSpPr txBox="1">
                <a:spLocks noChangeArrowheads="1"/>
              </p:cNvSpPr>
              <p:nvPr/>
            </p:nvSpPr>
            <p:spPr bwMode="auto">
              <a:xfrm>
                <a:off x="1399" y="2972"/>
                <a:ext cx="8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Obligationsfonder</a:t>
                </a:r>
              </a:p>
            </p:txBody>
          </p:sp>
        </p:grpSp>
        <p:grpSp>
          <p:nvGrpSpPr>
            <p:cNvPr id="19" name="Group 30">
              <a:extLst>
                <a:ext uri="{FF2B5EF4-FFF2-40B4-BE49-F238E27FC236}">
                  <a16:creationId xmlns:a16="http://schemas.microsoft.com/office/drawing/2014/main" id="{830AE6AF-C38B-4BA6-BBF7-EB9F104FED60}"/>
                </a:ext>
              </a:extLst>
            </p:cNvPr>
            <p:cNvGrpSpPr>
              <a:grpSpLocks/>
            </p:cNvGrpSpPr>
            <p:nvPr/>
          </p:nvGrpSpPr>
          <p:grpSpPr bwMode="auto">
            <a:xfrm>
              <a:off x="1408113" y="4725793"/>
              <a:ext cx="1765301" cy="519113"/>
              <a:chOff x="887" y="2865"/>
              <a:chExt cx="1112" cy="327"/>
            </a:xfrm>
          </p:grpSpPr>
          <p:sp>
            <p:nvSpPr>
              <p:cNvPr id="23" name="Text Box 26">
                <a:extLst>
                  <a:ext uri="{FF2B5EF4-FFF2-40B4-BE49-F238E27FC236}">
                    <a16:creationId xmlns:a16="http://schemas.microsoft.com/office/drawing/2014/main" id="{C16D3F5A-4E0D-4352-B71E-A0710A204C59}"/>
                  </a:ext>
                </a:extLst>
              </p:cNvPr>
              <p:cNvSpPr txBox="1">
                <a:spLocks noChangeArrowheads="1"/>
              </p:cNvSpPr>
              <p:nvPr/>
            </p:nvSpPr>
            <p:spPr bwMode="auto">
              <a:xfrm>
                <a:off x="887" y="2865"/>
                <a:ext cx="111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Korta räntefonder</a:t>
                </a:r>
              </a:p>
            </p:txBody>
          </p:sp>
          <p:sp>
            <p:nvSpPr>
              <p:cNvPr id="24" name="Text Box 27">
                <a:extLst>
                  <a:ext uri="{FF2B5EF4-FFF2-40B4-BE49-F238E27FC236}">
                    <a16:creationId xmlns:a16="http://schemas.microsoft.com/office/drawing/2014/main" id="{2316B7B7-B907-4DBD-A4F6-A0AC8C6A4168}"/>
                  </a:ext>
                </a:extLst>
              </p:cNvPr>
              <p:cNvSpPr txBox="1">
                <a:spLocks noChangeArrowheads="1"/>
              </p:cNvSpPr>
              <p:nvPr/>
            </p:nvSpPr>
            <p:spPr bwMode="auto">
              <a:xfrm>
                <a:off x="911" y="3018"/>
                <a:ext cx="1069" cy="1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0" name="Text Box 28">
              <a:extLst>
                <a:ext uri="{FF2B5EF4-FFF2-40B4-BE49-F238E27FC236}">
                  <a16:creationId xmlns:a16="http://schemas.microsoft.com/office/drawing/2014/main" id="{31D8EC5D-C4DC-45B6-AFAD-A5149ED690D1}"/>
                </a:ext>
              </a:extLst>
            </p:cNvPr>
            <p:cNvSpPr txBox="1">
              <a:spLocks noChangeArrowheads="1"/>
            </p:cNvSpPr>
            <p:nvPr/>
          </p:nvSpPr>
          <p:spPr bwMode="auto">
            <a:xfrm rot="19740000">
              <a:off x="2173288" y="4105997"/>
              <a:ext cx="5832475"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1" name="Text Box 25">
              <a:extLst>
                <a:ext uri="{FF2B5EF4-FFF2-40B4-BE49-F238E27FC236}">
                  <a16:creationId xmlns:a16="http://schemas.microsoft.com/office/drawing/2014/main" id="{34E9C2CA-5C94-4685-B8EF-3099FB557FE9}"/>
                </a:ext>
              </a:extLst>
            </p:cNvPr>
            <p:cNvSpPr txBox="1">
              <a:spLocks noChangeArrowheads="1"/>
            </p:cNvSpPr>
            <p:nvPr/>
          </p:nvSpPr>
          <p:spPr bwMode="auto">
            <a:xfrm>
              <a:off x="3270249" y="4025539"/>
              <a:ext cx="1404059" cy="292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Generationsfonder</a:t>
              </a:r>
            </a:p>
          </p:txBody>
        </p:sp>
        <p:sp>
          <p:nvSpPr>
            <p:cNvPr id="22" name="Text Box 15">
              <a:extLst>
                <a:ext uri="{FF2B5EF4-FFF2-40B4-BE49-F238E27FC236}">
                  <a16:creationId xmlns:a16="http://schemas.microsoft.com/office/drawing/2014/main" id="{4A0B783A-724F-4447-A8CA-635955875B5C}"/>
                </a:ext>
              </a:extLst>
            </p:cNvPr>
            <p:cNvSpPr txBox="1">
              <a:spLocks noChangeArrowheads="1"/>
            </p:cNvSpPr>
            <p:nvPr/>
          </p:nvSpPr>
          <p:spPr bwMode="auto">
            <a:xfrm>
              <a:off x="5723609" y="4241021"/>
              <a:ext cx="1187537"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solidFill>
                    <a:schemeClr val="accent6">
                      <a:lumMod val="50000"/>
                    </a:schemeClr>
                  </a:solidFill>
                  <a:latin typeface="+mn-lt"/>
                  <a:ea typeface="ＭＳ Ｐゴシック" pitchFamily="34" charset="-128"/>
                  <a:cs typeface="Arial" pitchFamily="34" charset="0"/>
                </a:rPr>
                <a:t>Hed</a:t>
              </a:r>
              <a:r>
                <a:rPr lang="sv-SE" sz="1400" dirty="0">
                  <a:solidFill>
                    <a:srgbClr val="002060"/>
                  </a:solidFill>
                  <a:latin typeface="+mn-lt"/>
                  <a:ea typeface="ＭＳ Ｐゴシック" pitchFamily="34" charset="-128"/>
                  <a:cs typeface="Arial" pitchFamily="34" charset="0"/>
                </a:rPr>
                <a:t>gefo</a:t>
              </a:r>
              <a:r>
                <a:rPr lang="sv-SE" sz="1400" dirty="0">
                  <a:solidFill>
                    <a:srgbClr val="CC3300"/>
                  </a:solidFill>
                  <a:latin typeface="+mn-lt"/>
                  <a:ea typeface="ＭＳ Ｐゴシック" pitchFamily="34" charset="-128"/>
                  <a:cs typeface="Arial" pitchFamily="34" charset="0"/>
                </a:rPr>
                <a:t>nder</a:t>
              </a:r>
            </a:p>
          </p:txBody>
        </p:sp>
      </p:grpSp>
      <p:sp>
        <p:nvSpPr>
          <p:cNvPr id="40" name="textruta 39">
            <a:extLst>
              <a:ext uri="{FF2B5EF4-FFF2-40B4-BE49-F238E27FC236}">
                <a16:creationId xmlns:a16="http://schemas.microsoft.com/office/drawing/2014/main" id="{A20776A1-DF12-4103-8D39-2F52F90A0C67}"/>
              </a:ext>
            </a:extLst>
          </p:cNvPr>
          <p:cNvSpPr txBox="1"/>
          <p:nvPr/>
        </p:nvSpPr>
        <p:spPr>
          <a:xfrm>
            <a:off x="662718" y="1301112"/>
            <a:ext cx="8143022" cy="600027"/>
          </a:xfrm>
          <a:prstGeom prst="rect">
            <a:avLst/>
          </a:prstGeom>
          <a:noFill/>
        </p:spPr>
        <p:txBody>
          <a:bodyPr wrap="square" rtlCol="0" anchor="t">
            <a:noAutofit/>
          </a:bodyPr>
          <a:lstStyle/>
          <a:p>
            <a:pPr marL="342900" indent="-342900" algn="ctr">
              <a:buFont typeface="Arial" panose="020B0604020202020204" pitchFamily="34" charset="0"/>
              <a:buChar char="•"/>
            </a:pPr>
            <a:r>
              <a:rPr lang="sv-SE" sz="2000" dirty="0">
                <a:ea typeface="Arial" charset="0"/>
                <a:cs typeface="Arial" charset="0"/>
              </a:rPr>
              <a:t>Olika fondtyper har olika risknivå och är därför lämpliga för olika spartider</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390213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AVKASTNING FÖR OLIKA FONDTYPER 1998-12-31 –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9" name="Chart 3">
            <a:extLst>
              <a:ext uri="{FF2B5EF4-FFF2-40B4-BE49-F238E27FC236}">
                <a16:creationId xmlns:a16="http://schemas.microsoft.com/office/drawing/2014/main" id="{380F2D36-DADD-4526-B128-7CF0D1B9D2FF}"/>
              </a:ext>
            </a:extLst>
          </p:cNvPr>
          <p:cNvGraphicFramePr>
            <a:graphicFrameLocks noGrp="1"/>
          </p:cNvGraphicFramePr>
          <p:nvPr>
            <p:ph type="chart" sz="quarter" idx="10"/>
            <p:extLst>
              <p:ext uri="{D42A27DB-BD31-4B8C-83A1-F6EECF244321}">
                <p14:modId xmlns:p14="http://schemas.microsoft.com/office/powerpoint/2010/main" val="2513253533"/>
              </p:ext>
            </p:extLst>
          </p:nvPr>
        </p:nvGraphicFramePr>
        <p:xfrm>
          <a:off x="1972732" y="1659468"/>
          <a:ext cx="7984371" cy="441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E5298D78-937F-4064-9EAB-0E5B75BE5CCE}"/>
              </a:ext>
            </a:extLst>
          </p:cNvPr>
          <p:cNvGraphicFramePr>
            <a:graphicFrameLocks noGrp="1"/>
          </p:cNvGraphicFramePr>
          <p:nvPr>
            <p:extLst>
              <p:ext uri="{D42A27DB-BD31-4B8C-83A1-F6EECF244321}">
                <p14:modId xmlns:p14="http://schemas.microsoft.com/office/powerpoint/2010/main" val="701585574"/>
              </p:ext>
            </p:extLst>
          </p:nvPr>
        </p:nvGraphicFramePr>
        <p:xfrm>
          <a:off x="9545741" y="6379463"/>
          <a:ext cx="3142593" cy="258597"/>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n-lt"/>
                        </a:rPr>
                        <a:t>Källa: Morningstar 2023-12-31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807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FONDFÖRMÖGENHETENS UTVECKLING 1979-2023</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8" name="Platshållare för diagram 7">
            <a:extLst>
              <a:ext uri="{FF2B5EF4-FFF2-40B4-BE49-F238E27FC236}">
                <a16:creationId xmlns:a16="http://schemas.microsoft.com/office/drawing/2014/main" id="{62FFF1B4-C608-4991-97DE-4DF20B2D9CF2}"/>
              </a:ext>
            </a:extLst>
          </p:cNvPr>
          <p:cNvGraphicFramePr>
            <a:graphicFrameLocks noGrp="1"/>
          </p:cNvGraphicFramePr>
          <p:nvPr>
            <p:ph type="chart" sz="quarter" idx="10"/>
            <p:extLst>
              <p:ext uri="{D42A27DB-BD31-4B8C-83A1-F6EECF244321}">
                <p14:modId xmlns:p14="http://schemas.microsoft.com/office/powerpoint/2010/main" val="1740075265"/>
              </p:ext>
            </p:extLst>
          </p:nvPr>
        </p:nvGraphicFramePr>
        <p:xfrm>
          <a:off x="1340193" y="1511468"/>
          <a:ext cx="9038089" cy="4606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020F52F2-604A-4559-AC06-AAC2CAF1A64E}"/>
              </a:ext>
            </a:extLst>
          </p:cNvPr>
          <p:cNvSpPr txBox="1"/>
          <p:nvPr/>
        </p:nvSpPr>
        <p:spPr>
          <a:xfrm>
            <a:off x="9332903" y="6379463"/>
            <a:ext cx="2652761" cy="276999"/>
          </a:xfrm>
          <a:prstGeom prst="rect">
            <a:avLst/>
          </a:prstGeom>
          <a:noFill/>
        </p:spPr>
        <p:txBody>
          <a:bodyPr wrap="square" rtlCol="0">
            <a:spAutoFit/>
          </a:bodyPr>
          <a:lstStyle/>
          <a:p>
            <a:r>
              <a:rPr lang="sv-SE" sz="1200" dirty="0"/>
              <a:t>Källa: Fondbolagens förening 2024</a:t>
            </a:r>
          </a:p>
        </p:txBody>
      </p:sp>
    </p:spTree>
    <p:extLst>
      <p:ext uri="{BB962C8B-B14F-4D97-AF65-F5344CB8AC3E}">
        <p14:creationId xmlns:p14="http://schemas.microsoft.com/office/powerpoint/2010/main" val="169269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MEST PENGAR FINNS I AKTIEFONDER PER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31" name="Diagram 30">
            <a:extLst>
              <a:ext uri="{FF2B5EF4-FFF2-40B4-BE49-F238E27FC236}">
                <a16:creationId xmlns:a16="http://schemas.microsoft.com/office/drawing/2014/main" id="{6B2599A5-D5C6-4B4C-8319-B91DD2B56C8E}"/>
              </a:ext>
            </a:extLst>
          </p:cNvPr>
          <p:cNvGraphicFramePr>
            <a:graphicFrameLocks/>
          </p:cNvGraphicFramePr>
          <p:nvPr>
            <p:extLst>
              <p:ext uri="{D42A27DB-BD31-4B8C-83A1-F6EECF244321}">
                <p14:modId xmlns:p14="http://schemas.microsoft.com/office/powerpoint/2010/main" val="3239975271"/>
              </p:ext>
            </p:extLst>
          </p:nvPr>
        </p:nvGraphicFramePr>
        <p:xfrm>
          <a:off x="5887814" y="1948726"/>
          <a:ext cx="5494562" cy="333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iagram 31">
            <a:extLst>
              <a:ext uri="{FF2B5EF4-FFF2-40B4-BE49-F238E27FC236}">
                <a16:creationId xmlns:a16="http://schemas.microsoft.com/office/drawing/2014/main" id="{07E9BCDC-BE0D-4A13-9A52-77C80210D5DB}"/>
              </a:ext>
            </a:extLst>
          </p:cNvPr>
          <p:cNvGraphicFramePr/>
          <p:nvPr>
            <p:extLst>
              <p:ext uri="{D42A27DB-BD31-4B8C-83A1-F6EECF244321}">
                <p14:modId xmlns:p14="http://schemas.microsoft.com/office/powerpoint/2010/main" val="2395804967"/>
              </p:ext>
            </p:extLst>
          </p:nvPr>
        </p:nvGraphicFramePr>
        <p:xfrm>
          <a:off x="84513" y="1559013"/>
          <a:ext cx="6011487" cy="383307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ruta 32">
            <a:extLst>
              <a:ext uri="{FF2B5EF4-FFF2-40B4-BE49-F238E27FC236}">
                <a16:creationId xmlns:a16="http://schemas.microsoft.com/office/drawing/2014/main" id="{75BA4DCB-962C-4BA8-9830-A2E9F298881B}"/>
              </a:ext>
            </a:extLst>
          </p:cNvPr>
          <p:cNvSpPr txBox="1"/>
          <p:nvPr/>
        </p:nvSpPr>
        <p:spPr>
          <a:xfrm>
            <a:off x="809624" y="5002377"/>
            <a:ext cx="3804264"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Total </a:t>
            </a:r>
            <a:br>
              <a:rPr lang="sv-SE" sz="1600" dirty="0">
                <a:solidFill>
                  <a:srgbClr val="000000"/>
                </a:solidFill>
              </a:rPr>
            </a:br>
            <a:r>
              <a:rPr lang="sv-SE" sz="1600" dirty="0">
                <a:solidFill>
                  <a:srgbClr val="000000"/>
                </a:solidFill>
              </a:rPr>
              <a:t>fondförmögenhet</a:t>
            </a:r>
          </a:p>
        </p:txBody>
      </p:sp>
      <p:sp>
        <p:nvSpPr>
          <p:cNvPr id="34" name="textruta 33">
            <a:extLst>
              <a:ext uri="{FF2B5EF4-FFF2-40B4-BE49-F238E27FC236}">
                <a16:creationId xmlns:a16="http://schemas.microsoft.com/office/drawing/2014/main" id="{763DEFFC-A976-4620-8558-5CF96C2D97EE}"/>
              </a:ext>
            </a:extLst>
          </p:cNvPr>
          <p:cNvSpPr txBox="1"/>
          <p:nvPr/>
        </p:nvSpPr>
        <p:spPr>
          <a:xfrm>
            <a:off x="5522381" y="5002377"/>
            <a:ext cx="4810336"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Fondförmögenhet i </a:t>
            </a:r>
            <a:br>
              <a:rPr lang="sv-SE" sz="1600" dirty="0">
                <a:solidFill>
                  <a:srgbClr val="000000"/>
                </a:solidFill>
              </a:rPr>
            </a:br>
            <a:r>
              <a:rPr lang="sv-SE" sz="1600" dirty="0">
                <a:solidFill>
                  <a:srgbClr val="000000"/>
                </a:solidFill>
              </a:rPr>
              <a:t>aktiefonder</a:t>
            </a:r>
          </a:p>
        </p:txBody>
      </p:sp>
      <p:sp>
        <p:nvSpPr>
          <p:cNvPr id="8" name="textruta 7">
            <a:extLst>
              <a:ext uri="{FF2B5EF4-FFF2-40B4-BE49-F238E27FC236}">
                <a16:creationId xmlns:a16="http://schemas.microsoft.com/office/drawing/2014/main" id="{FBBE9A60-4BC0-4A08-8454-32D24C61607F}"/>
              </a:ext>
            </a:extLst>
          </p:cNvPr>
          <p:cNvSpPr txBox="1"/>
          <p:nvPr/>
        </p:nvSpPr>
        <p:spPr>
          <a:xfrm>
            <a:off x="9380530" y="6359833"/>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rPr>
              <a:t>Källa: Fondbolagens förening 2024</a:t>
            </a:r>
          </a:p>
        </p:txBody>
      </p:sp>
    </p:spTree>
    <p:extLst>
      <p:ext uri="{BB962C8B-B14F-4D97-AF65-F5344CB8AC3E}">
        <p14:creationId xmlns:p14="http://schemas.microsoft.com/office/powerpoint/2010/main" val="13153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ATT VÄLJA FONDER - STEG 1</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5" name="Grupp 4">
            <a:extLst>
              <a:ext uri="{FF2B5EF4-FFF2-40B4-BE49-F238E27FC236}">
                <a16:creationId xmlns:a16="http://schemas.microsoft.com/office/drawing/2014/main" id="{E03935C7-776F-4F38-BF68-FB082282EAEB}"/>
              </a:ext>
            </a:extLst>
          </p:cNvPr>
          <p:cNvGrpSpPr/>
          <p:nvPr/>
        </p:nvGrpSpPr>
        <p:grpSpPr>
          <a:xfrm>
            <a:off x="910708" y="1846798"/>
            <a:ext cx="10370583" cy="3774004"/>
            <a:chOff x="1312335" y="1541998"/>
            <a:chExt cx="10370583" cy="3774004"/>
          </a:xfrm>
        </p:grpSpPr>
        <p:sp>
          <p:nvSpPr>
            <p:cNvPr id="8" name="Rektangel 7">
              <a:extLst>
                <a:ext uri="{FF2B5EF4-FFF2-40B4-BE49-F238E27FC236}">
                  <a16:creationId xmlns:a16="http://schemas.microsoft.com/office/drawing/2014/main" id="{CD7CE337-0A0D-485D-8A1F-4791713FE509}"/>
                </a:ext>
              </a:extLst>
            </p:cNvPr>
            <p:cNvSpPr/>
            <p:nvPr/>
          </p:nvSpPr>
          <p:spPr>
            <a:xfrm>
              <a:off x="1312335" y="1541998"/>
              <a:ext cx="8796866" cy="3774004"/>
            </a:xfrm>
            <a:prstGeom prst="rect">
              <a:avLst/>
            </a:prstGeom>
            <a:ln>
              <a:noFill/>
            </a:ln>
          </p:spPr>
          <p:txBody>
            <a:bodyPr/>
            <a:lstStyle/>
            <a:p>
              <a:endParaRPr lang="sv-SE"/>
            </a:p>
          </p:txBody>
        </p:sp>
        <p:sp>
          <p:nvSpPr>
            <p:cNvPr id="9" name="Pil: höger 8">
              <a:extLst>
                <a:ext uri="{FF2B5EF4-FFF2-40B4-BE49-F238E27FC236}">
                  <a16:creationId xmlns:a16="http://schemas.microsoft.com/office/drawing/2014/main" id="{78EA7102-9762-4BD2-B9FB-CD91FC928F73}"/>
                </a:ext>
              </a:extLst>
            </p:cNvPr>
            <p:cNvSpPr/>
            <p:nvPr/>
          </p:nvSpPr>
          <p:spPr>
            <a:xfrm>
              <a:off x="1972099" y="1541998"/>
              <a:ext cx="7477336" cy="377400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0" name="Frihandsfigur: Form 9">
              <a:extLst>
                <a:ext uri="{FF2B5EF4-FFF2-40B4-BE49-F238E27FC236}">
                  <a16:creationId xmlns:a16="http://schemas.microsoft.com/office/drawing/2014/main" id="{0B501709-B41D-4FF7-8953-15F288617047}"/>
                </a:ext>
              </a:extLst>
            </p:cNvPr>
            <p:cNvSpPr/>
            <p:nvPr/>
          </p:nvSpPr>
          <p:spPr>
            <a:xfrm>
              <a:off x="1315641"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Spartid/mål</a:t>
              </a:r>
            </a:p>
          </p:txBody>
        </p:sp>
        <p:sp>
          <p:nvSpPr>
            <p:cNvPr id="11" name="Frihandsfigur: Form 10">
              <a:extLst>
                <a:ext uri="{FF2B5EF4-FFF2-40B4-BE49-F238E27FC236}">
                  <a16:creationId xmlns:a16="http://schemas.microsoft.com/office/drawing/2014/main" id="{2FA40384-2EE7-457A-BFF0-E8253D769784}"/>
                </a:ext>
              </a:extLst>
            </p:cNvPr>
            <p:cNvSpPr/>
            <p:nvPr/>
          </p:nvSpPr>
          <p:spPr>
            <a:xfrm>
              <a:off x="3549124"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Inställning till risk</a:t>
              </a:r>
            </a:p>
          </p:txBody>
        </p:sp>
        <p:sp>
          <p:nvSpPr>
            <p:cNvPr id="12" name="Frihandsfigur: Form 11">
              <a:extLst>
                <a:ext uri="{FF2B5EF4-FFF2-40B4-BE49-F238E27FC236}">
                  <a16:creationId xmlns:a16="http://schemas.microsoft.com/office/drawing/2014/main" id="{E6F5F682-0703-4E9D-9B4A-8539F1CF8834}"/>
                </a:ext>
              </a:extLst>
            </p:cNvPr>
            <p:cNvSpPr/>
            <p:nvPr/>
          </p:nvSpPr>
          <p:spPr>
            <a:xfrm>
              <a:off x="5782607"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Riskspridning</a:t>
              </a:r>
            </a:p>
          </p:txBody>
        </p:sp>
        <p:sp>
          <p:nvSpPr>
            <p:cNvPr id="13" name="Frihandsfigur: Form 12">
              <a:extLst>
                <a:ext uri="{FF2B5EF4-FFF2-40B4-BE49-F238E27FC236}">
                  <a16:creationId xmlns:a16="http://schemas.microsoft.com/office/drawing/2014/main" id="{73815D50-C525-43C0-805E-CF4B105C0AAE}"/>
                </a:ext>
              </a:extLst>
            </p:cNvPr>
            <p:cNvSpPr/>
            <p:nvPr/>
          </p:nvSpPr>
          <p:spPr>
            <a:xfrm>
              <a:off x="9593115" y="2606466"/>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err="1"/>
                <a:t>Fondtyp</a:t>
              </a:r>
              <a:r>
                <a:rPr lang="sv-SE" sz="2500" kern="1200" dirty="0"/>
                <a:t>(er)</a:t>
              </a:r>
            </a:p>
          </p:txBody>
        </p:sp>
      </p:grpSp>
      <p:sp>
        <p:nvSpPr>
          <p:cNvPr id="14" name="textruta 13">
            <a:extLst>
              <a:ext uri="{FF2B5EF4-FFF2-40B4-BE49-F238E27FC236}">
                <a16:creationId xmlns:a16="http://schemas.microsoft.com/office/drawing/2014/main" id="{FCFD5DCB-0ED9-46E7-8860-0BCE31D4ABD1}"/>
              </a:ext>
            </a:extLst>
          </p:cNvPr>
          <p:cNvSpPr txBox="1"/>
          <p:nvPr/>
        </p:nvSpPr>
        <p:spPr>
          <a:xfrm>
            <a:off x="910708" y="1371190"/>
            <a:ext cx="6097604" cy="400110"/>
          </a:xfrm>
          <a:prstGeom prst="rect">
            <a:avLst/>
          </a:prstGeom>
          <a:noFill/>
        </p:spPr>
        <p:txBody>
          <a:bodyPr wrap="square">
            <a:spAutoFit/>
          </a:bodyPr>
          <a:lstStyle/>
          <a:p>
            <a:pPr marL="342900" indent="-342900">
              <a:buFont typeface="Arial" panose="020B0604020202020204" pitchFamily="34" charset="0"/>
              <a:buChar char="•"/>
            </a:pPr>
            <a:r>
              <a:rPr lang="sv-SE" sz="2000" dirty="0">
                <a:ea typeface="Arial" charset="0"/>
                <a:cs typeface="Arial" charset="0"/>
              </a:rPr>
              <a:t>Hitta rätt sorts fond</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2787991581"/>
      </p:ext>
    </p:extLst>
  </p:cSld>
  <p:clrMapOvr>
    <a:masterClrMapping/>
  </p:clrMapOvr>
</p:sld>
</file>

<file path=ppt/theme/theme1.xml><?xml version="1.0" encoding="utf-8"?>
<a:theme xmlns:a="http://schemas.openxmlformats.org/drawingml/2006/main" name="Office-tema">
  <a:themeElements>
    <a:clrScheme name="Egen 4">
      <a:dk1>
        <a:srgbClr val="000000"/>
      </a:dk1>
      <a:lt1>
        <a:srgbClr val="FFFFFF"/>
      </a:lt1>
      <a:dk2>
        <a:srgbClr val="44546A"/>
      </a:dk2>
      <a:lt2>
        <a:srgbClr val="E7E6E6"/>
      </a:lt2>
      <a:accent1>
        <a:srgbClr val="00A87C"/>
      </a:accent1>
      <a:accent2>
        <a:srgbClr val="8FB89D"/>
      </a:accent2>
      <a:accent3>
        <a:srgbClr val="A5A5A5"/>
      </a:accent3>
      <a:accent4>
        <a:srgbClr val="404040"/>
      </a:accent4>
      <a:accent5>
        <a:srgbClr val="009CB3"/>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094E8E5-779E-8146-B6CA-6987839264D7}" vid="{C90A5D64-0899-D74A-B8A6-50F17302C7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8" ma:contentTypeDescription="Skapa ett nytt dokument." ma:contentTypeScope="" ma:versionID="5e1dc48c00823854db86047ed6bc2a52">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5bb2bedf15ef8a58e4af2ff0df59ac70"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0136b68f-6cad-4777-ae5b-b41c7d92e7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81d076ce-eea9-4f86-8a79-f1babfa30dc6}" ma:internalName="TaxCatchAll" ma:showField="CatchAllData" ma:web="4607566f-1f79-4f5d-83a9-e2ecf0037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5C4EA-8739-409D-99BC-1EEE285BD122}">
  <ds:schemaRefs>
    <ds:schemaRef ds:uri="http://schemas.microsoft.com/sharepoint/v3/contenttype/forms"/>
  </ds:schemaRefs>
</ds:datastoreItem>
</file>

<file path=customXml/itemProps2.xml><?xml version="1.0" encoding="utf-8"?>
<ds:datastoreItem xmlns:ds="http://schemas.openxmlformats.org/officeDocument/2006/customXml" ds:itemID="{B10C3106-14AC-42F0-83C7-877C49589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FIIN0056 PPT_mall_fonder</Template>
  <TotalTime>9315</TotalTime>
  <Words>3532</Words>
  <Application>Microsoft Office PowerPoint</Application>
  <PresentationFormat>Bredbild</PresentationFormat>
  <Paragraphs>348</Paragraphs>
  <Slides>15</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Georgia</vt:lpstr>
      <vt:lpstr>Office-tema</vt:lpstr>
      <vt:lpstr>FONDER OCH FONDSPARANDE</vt:lpstr>
      <vt:lpstr>NÄSTAN ALLA SVENSKAR SPARAR I FONDER</vt:lpstr>
      <vt:lpstr>VAD ÄR EN FOND?</vt:lpstr>
      <vt:lpstr>KONSUMENTSKYDDET ÄR OMFATTANDE</vt:lpstr>
      <vt:lpstr>VILKA FONDER FINNS ATT VÄLJA PÅ?</vt:lpstr>
      <vt:lpstr>AVKASTNING FÖR OLIKA FONDTYPER 1998-12-31 – 2023-12-31</vt:lpstr>
      <vt:lpstr>FONDFÖRMÖGENHETENS UTVECKLING 1979-2023</vt:lpstr>
      <vt:lpstr>MEST PENGAR FINNS I AKTIEFONDER PER 2023-12-31</vt:lpstr>
      <vt:lpstr>ATT VÄLJA FONDER - STEG 1</vt:lpstr>
      <vt:lpstr>ATT VÄLJA FONDER - STEG 2</vt:lpstr>
      <vt:lpstr>SPARA HÅLLBART I FONDER</vt:lpstr>
      <vt:lpstr>FONDAVGIFTER</vt:lpstr>
      <vt:lpstr>Avgiften är alltid avdragen  när avkastningen visas! </vt:lpstr>
      <vt:lpstr>FONDKOLLEN.SE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Fonder och fondsparande</dc:title>
  <dc:creator>Niklas Uppenberg</dc:creator>
  <cp:lastModifiedBy>Vanda Brandt</cp:lastModifiedBy>
  <cp:revision>19</cp:revision>
  <dcterms:created xsi:type="dcterms:W3CDTF">2023-01-25T13:06:59Z</dcterms:created>
  <dcterms:modified xsi:type="dcterms:W3CDTF">2024-09-30T08:04:03Z</dcterms:modified>
</cp:coreProperties>
</file>