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3" r:id="rId2"/>
    <p:sldId id="301" r:id="rId3"/>
    <p:sldId id="302" r:id="rId4"/>
    <p:sldId id="307" r:id="rId5"/>
    <p:sldId id="308" r:id="rId6"/>
    <p:sldId id="295" r:id="rId7"/>
    <p:sldId id="310" r:id="rId8"/>
    <p:sldId id="311" r:id="rId9"/>
    <p:sldId id="312" r:id="rId10"/>
    <p:sldId id="313" r:id="rId11"/>
    <p:sldId id="272"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5040"/>
    <a:srgbClr val="FF6600"/>
    <a:srgbClr val="BE3E69"/>
    <a:srgbClr val="DB9B3D"/>
    <a:srgbClr val="F5D162"/>
    <a:srgbClr val="E37D61"/>
    <a:srgbClr val="44999C"/>
    <a:srgbClr val="00A780"/>
    <a:srgbClr val="404040"/>
    <a:srgbClr val="91CAA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4DD16B-6921-401D-8EEC-FDB0224403ED}" v="14" dt="2024-01-29T10:58:36.054"/>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803" autoAdjust="0"/>
  </p:normalViewPr>
  <p:slideViewPr>
    <p:cSldViewPr snapToGrid="0" showGuides="1">
      <p:cViewPr varScale="1">
        <p:scale>
          <a:sx n="94" d="100"/>
          <a:sy n="94" d="100"/>
        </p:scale>
        <p:origin x="1194" y="90"/>
      </p:cViewPr>
      <p:guideLst>
        <p:guide orient="horz" pos="2160"/>
        <p:guide pos="3863"/>
      </p:guideLst>
    </p:cSldViewPr>
  </p:slideViewPr>
  <p:notesTextViewPr>
    <p:cViewPr>
      <p:scale>
        <a:sx n="1" d="1"/>
        <a:sy n="1" d="1"/>
      </p:scale>
      <p:origin x="0" y="0"/>
    </p:cViewPr>
  </p:notesTextViewPr>
  <p:notesViewPr>
    <p:cSldViewPr snapToGrid="0" showGuide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2024-01-29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2851399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När man har bestämt sig får man en att-göra-lista med vilka datum som gäller för det pensionsuttag som man har valt. För den allmänna pensionen kan man ansöka direkt via Pensionsmyndigheten (och de val som man själv har gjort i Uttagsplaneraren följer med som förval). I de flesta andra fall ansöker man om tjänstepension och privat pension med e-legitimation men det är inte alla pensionsbolag som har systemstöd för det så i vissa fall är den blankett som gäller.</a:t>
            </a:r>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3762542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277228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a:latin typeface="+mn-lt"/>
              </a:rPr>
              <a:t>Minpension är ett samarbete mellan staten och pensionsbolagen. Här kan du se vad du tjänat in till din pension, både den allmänna</a:t>
            </a:r>
            <a:r>
              <a:rPr lang="sv-SE" baseline="0" dirty="0">
                <a:latin typeface="+mn-lt"/>
              </a:rPr>
              <a:t> </a:t>
            </a:r>
            <a:r>
              <a:rPr lang="sv-SE" dirty="0">
                <a:latin typeface="+mn-lt"/>
              </a:rPr>
              <a:t>tjänstepensionen och eventuellt privat sparande. Du kan dessutom göra en prognos för att se vad du kan förväntas få i pension.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latin typeface="+mn-lt"/>
              </a:rPr>
              <a:t>Du kan göra olika typer av beräkningar, till exempel kan du se vad som händer om du väljer att arbeta ett år längre än du tänkt.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latin typeface="+mn-lt"/>
              </a:rPr>
              <a:t>Hos </a:t>
            </a:r>
            <a:r>
              <a:rPr lang="sv-SE" dirty="0" err="1">
                <a:latin typeface="+mn-lt"/>
              </a:rPr>
              <a:t>minPension</a:t>
            </a:r>
            <a:r>
              <a:rPr lang="sv-SE" dirty="0">
                <a:latin typeface="+mn-lt"/>
              </a:rPr>
              <a:t> har drygt 4,8 miljoner människor loggat in sedan start. Under fjolåret genomfördes cirka 50 miljoner prognoser.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latin typeface="+mn-lt"/>
              </a:rPr>
              <a:t>Finns dock begränsningar: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personer med skyddad identitet.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personer där personnumret har upphört.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personer som är under 16 år eller äldre än 80 år.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personer med sjukersättning kan inte få en prognos som stämmer.</a:t>
            </a:r>
            <a:endParaRPr lang="sv-SE" u="sng" dirty="0">
              <a:solidFill>
                <a:srgbClr val="FF0000"/>
              </a:solidFill>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4277709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Så här ser det ut när du loggat in på din sida, med mobilt bank-id och ditt personnummer. Har du inget mobilt bank-id kan du gå till ett servicekontor eller ringa till Pensionsmyndigheten 0771-776 776 för att få hjälp. </a:t>
            </a:r>
          </a:p>
          <a:p>
            <a:endParaRPr lang="sv-SE" dirty="0">
              <a:latin typeface="+mn-lt"/>
            </a:endParaRPr>
          </a:p>
          <a:p>
            <a:r>
              <a:rPr lang="sv-SE" dirty="0">
                <a:latin typeface="+mn-lt"/>
              </a:rPr>
              <a:t>Den här prognosen visar vad du har i lön nu och vad dina pensionsutbetalningar förväntas bli. Observera att du kan ha tjänstepension och privat pensionssparande som inte betalas ut livsvarigt. Därför minskar pensionen i det här diagrammet. Det går ofta att ändra utbetalningstidens längd om du gör det innan du börjar ta ut pensionen. </a:t>
            </a:r>
            <a:r>
              <a:rPr lang="sv-SE" u="none" dirty="0">
                <a:latin typeface="+mn-lt"/>
              </a:rPr>
              <a:t>Du kan också se vad den förväntade medellivslängden är. </a:t>
            </a:r>
            <a:r>
              <a:rPr lang="sv-SE" dirty="0">
                <a:latin typeface="+mn-lt"/>
              </a:rPr>
              <a:t>Drar du i reglaget kan du snabbt se vad som händer om du jobbar längre eller väljer att sluta tidigare och hur det påverkar din pension. </a:t>
            </a:r>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2899131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Det är enkelt att välja en annan tidpunkt för att ta ut pension. Drar du i reglaget kan du snabbt se vad som händer om du jobbar längre eller väljer att sluta tidigare och hur det påverkar din pension. </a:t>
            </a:r>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135931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dirty="0">
                <a:effectLst/>
              </a:rPr>
              <a:t>Prognosberäkningen utgår alltid från den pension som du hittills tjänat in. Det är beloppen som du hittar i fliken "Intjänad pension" när du har loggat in på </a:t>
            </a:r>
            <a:r>
              <a:rPr lang="sv-SE" b="0" i="0" dirty="0" err="1">
                <a:effectLst/>
              </a:rPr>
              <a:t>minPension</a:t>
            </a:r>
            <a:r>
              <a:rPr lang="sv-SE" b="0" i="0" dirty="0">
                <a:effectLst/>
              </a:rPr>
              <a:t>. Men vid uträkning av vad du kan tänkas tjäna in till din pension i framtiden behövs vissa antaganden. Här är det viktigt att det val av tjänstepensionsavtal och den löneuppgift som finns registrerat stämmer. Annars kommer prognosen visa fel. Kolla i ’Inställningar’ och uppdatera vid byte av jobb/avtal eller vid ny lön.</a:t>
            </a:r>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267640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dirty="0">
                <a:effectLst/>
              </a:rPr>
              <a:t>Verktyget ”Intjänad pension” visar din hittills intjänade pension med uppgifter från Pensionsmyndigheten och pensionsbolagen. Det tar normalt några minuter innan alla 30-talet pensionsaktörer har hunnit svara. Du kan sedan fördjupa dig i dina försäkringar och läsa på om dem. Förutom att titta på detaljerna i dina pensioner kan man se uppdelningen mellan olika pensionsbolag och vilka pensioner som du själv kan påverka genom olika val.</a:t>
            </a:r>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714693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dirty="0">
                <a:effectLst/>
              </a:rPr>
              <a:t>Om du istället vill simulera vad som händer om du gör andra val för dina pensioner, eller kanske se din prognos i detalj, ska du välja ”Simulatorn” i menyn. </a:t>
            </a:r>
          </a:p>
          <a:p>
            <a:pPr algn="l"/>
            <a:endParaRPr lang="sv-SE" dirty="0"/>
          </a:p>
          <a:p>
            <a:pPr algn="l"/>
            <a:r>
              <a:rPr lang="sv-SE" b="0" i="0" dirty="0">
                <a:effectLst/>
              </a:rPr>
              <a:t>Här ser du vad som händer med din pension om du:</a:t>
            </a:r>
          </a:p>
          <a:p>
            <a:pPr algn="l">
              <a:buFont typeface="Arial" panose="020B0604020202020204" pitchFamily="34" charset="0"/>
              <a:buChar char="•"/>
            </a:pPr>
            <a:r>
              <a:rPr lang="sv-SE" b="0" i="0" dirty="0">
                <a:effectLst/>
              </a:rPr>
              <a:t>byter jobb.</a:t>
            </a:r>
          </a:p>
          <a:p>
            <a:pPr algn="l">
              <a:buFont typeface="Arial" panose="020B0604020202020204" pitchFamily="34" charset="0"/>
              <a:buChar char="•"/>
            </a:pPr>
            <a:r>
              <a:rPr lang="sv-SE" b="0" i="0" dirty="0">
                <a:effectLst/>
              </a:rPr>
              <a:t>får en annan lön.</a:t>
            </a:r>
          </a:p>
          <a:p>
            <a:pPr algn="l">
              <a:buFont typeface="Arial" panose="020B0604020202020204" pitchFamily="34" charset="0"/>
              <a:buChar char="•"/>
            </a:pPr>
            <a:r>
              <a:rPr lang="sv-SE" b="0" i="0" dirty="0">
                <a:effectLst/>
              </a:rPr>
              <a:t>tar ut dina pensioner vid andra tillfällen eller under en annan period än den avtalade. Observera att du här kan ändra varje pensionsförsäkring för sig.</a:t>
            </a:r>
          </a:p>
          <a:p>
            <a:pPr algn="l">
              <a:buFont typeface="Arial" panose="020B0604020202020204" pitchFamily="34" charset="0"/>
              <a:buChar char="•"/>
            </a:pPr>
            <a:r>
              <a:rPr lang="sv-SE" b="0" i="0" dirty="0">
                <a:effectLst/>
              </a:rPr>
              <a:t>får en annan värdeutveckling på dina pengar.</a:t>
            </a:r>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1036581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effectLst/>
              </a:rPr>
              <a:t>Den vanligaste pensionsfrågan är: Hur mycket blir det? Många undrar även om deras pension är bra eller dålig. Behovet av jämförelser är stort. Inte minst mitt i livet när man kan påverka sitt yrkesliv men även inför uttag av pension. Det finns flera sätt att få en högre pension. Tiden i yrkeslivet, att man har tjänstepension och när och hur man tar ut sin pension har stor betydelse för den framtida ekonomin.</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501702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På minpension.se kan du ta hjälp av Uttagsplaneraren, ett verktyg anpassat för alla som har mindre än ett år kvar till du kan börja ta ut någon av dina pensioner. Här beräknas vad pensionen blir efter skatt och du får en checklista på hur du ska göra för att ta ut alla dina pensioner. I vissa fall är beloppen som visas mer exakta än i den vanliga pensionsprognosen. För att kunna räkna på skatten behöver man mata in vilken kommun man bor i.</a:t>
            </a: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19403265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ension_framsida">
    <p:spTree>
      <p:nvGrpSpPr>
        <p:cNvPr id="1" name=""/>
        <p:cNvGrpSpPr/>
        <p:nvPr/>
      </p:nvGrpSpPr>
      <p:grpSpPr>
        <a:xfrm>
          <a:off x="0" y="0"/>
          <a:ext cx="0" cy="0"/>
          <a:chOff x="0" y="0"/>
          <a:chExt cx="0" cy="0"/>
        </a:xfrm>
      </p:grpSpPr>
      <p:pic>
        <p:nvPicPr>
          <p:cNvPr id="12" name="Bildobjekt 11" descr="En bild som visar text, klocka  Automatiskt genererad beskrivning">
            <a:extLst>
              <a:ext uri="{FF2B5EF4-FFF2-40B4-BE49-F238E27FC236}">
                <a16:creationId xmlns:a16="http://schemas.microsoft.com/office/drawing/2014/main" id="{825EFA5D-D27A-7814-1CAD-081BFD0C657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BE3E69"/>
                </a:solidFill>
              </a:defRPr>
            </a:lvl1pPr>
          </a:lstStyle>
          <a:p>
            <a:r>
              <a:rPr lang="sv-SE"/>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ension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ension_avsnittsdelare med tonplatta i bild 01">
    <p:spTree>
      <p:nvGrpSpPr>
        <p:cNvPr id="1" name=""/>
        <p:cNvGrpSpPr/>
        <p:nvPr/>
      </p:nvGrpSpPr>
      <p:grpSpPr>
        <a:xfrm>
          <a:off x="0" y="0"/>
          <a:ext cx="0" cy="0"/>
          <a:chOff x="0" y="0"/>
          <a:chExt cx="0" cy="0"/>
        </a:xfrm>
      </p:grpSpPr>
      <p:pic>
        <p:nvPicPr>
          <p:cNvPr id="4" name="Bildobjekt 3" descr="En bild som visar person, person  Automatiskt genererad beskrivning">
            <a:extLst>
              <a:ext uri="{FF2B5EF4-FFF2-40B4-BE49-F238E27FC236}">
                <a16:creationId xmlns:a16="http://schemas.microsoft.com/office/drawing/2014/main" id="{1452CA60-EE17-A74A-DB98-4A9F1979169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ension_avsnittsdelare med tonplatta i bild 02">
    <p:spTree>
      <p:nvGrpSpPr>
        <p:cNvPr id="1" name=""/>
        <p:cNvGrpSpPr/>
        <p:nvPr/>
      </p:nvGrpSpPr>
      <p:grpSpPr>
        <a:xfrm>
          <a:off x="0" y="0"/>
          <a:ext cx="0" cy="0"/>
          <a:chOff x="0" y="0"/>
          <a:chExt cx="0" cy="0"/>
        </a:xfrm>
      </p:grpSpPr>
      <p:pic>
        <p:nvPicPr>
          <p:cNvPr id="4" name="Bildobjekt 3" descr="En bild som visar person, vatten, utomhus, arm  Automatiskt genererad beskrivning">
            <a:extLst>
              <a:ext uri="{FF2B5EF4-FFF2-40B4-BE49-F238E27FC236}">
                <a16:creationId xmlns:a16="http://schemas.microsoft.com/office/drawing/2014/main" id="{BC2DA6E0-C15E-7CBF-FE0D-EB96C632F7A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ension_avsnittsdelare med tonplatta i bild 03">
    <p:spTree>
      <p:nvGrpSpPr>
        <p:cNvPr id="1" name=""/>
        <p:cNvGrpSpPr/>
        <p:nvPr/>
      </p:nvGrpSpPr>
      <p:grpSpPr>
        <a:xfrm>
          <a:off x="0" y="0"/>
          <a:ext cx="0" cy="0"/>
          <a:chOff x="0" y="0"/>
          <a:chExt cx="0" cy="0"/>
        </a:xfrm>
      </p:grpSpPr>
      <p:pic>
        <p:nvPicPr>
          <p:cNvPr id="5" name="Bildobjekt 4" descr="En bild som visar inomhus, belamrad  Automatiskt genererad beskrivning">
            <a:extLst>
              <a:ext uri="{FF2B5EF4-FFF2-40B4-BE49-F238E27FC236}">
                <a16:creationId xmlns:a16="http://schemas.microsoft.com/office/drawing/2014/main" id="{90F3D637-DDBC-18D2-66C8-EED8857891BF}"/>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ension_avsnittsdelare med tonplatta i bild 04">
    <p:spTree>
      <p:nvGrpSpPr>
        <p:cNvPr id="1" name=""/>
        <p:cNvGrpSpPr/>
        <p:nvPr/>
      </p:nvGrpSpPr>
      <p:grpSpPr>
        <a:xfrm>
          <a:off x="0" y="0"/>
          <a:ext cx="0" cy="0"/>
          <a:chOff x="0" y="0"/>
          <a:chExt cx="0" cy="0"/>
        </a:xfrm>
      </p:grpSpPr>
      <p:pic>
        <p:nvPicPr>
          <p:cNvPr id="6" name="Bildobjekt 5" descr="En bild som visar text  Automatiskt genererad beskrivning">
            <a:extLst>
              <a:ext uri="{FF2B5EF4-FFF2-40B4-BE49-F238E27FC236}">
                <a16:creationId xmlns:a16="http://schemas.microsoft.com/office/drawing/2014/main" id="{F012852F-28BE-034C-FFF5-037F4A32B0C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ension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560303"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2148168E-938B-B5F8-6043-B99D0AF7EB4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739718" y="0"/>
            <a:ext cx="1452282" cy="1851818"/>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pension_tacksida">
    <p:spTree>
      <p:nvGrpSpPr>
        <p:cNvPr id="1" name=""/>
        <p:cNvGrpSpPr/>
        <p:nvPr/>
      </p:nvGrpSpPr>
      <p:grpSpPr>
        <a:xfrm>
          <a:off x="0" y="0"/>
          <a:ext cx="0" cy="0"/>
          <a:chOff x="0" y="0"/>
          <a:chExt cx="0" cy="0"/>
        </a:xfrm>
      </p:grpSpPr>
      <p:pic>
        <p:nvPicPr>
          <p:cNvPr id="7" name="Bildobjekt 6" descr="En bild som visar text, klocka  Automatiskt genererad beskrivning">
            <a:extLst>
              <a:ext uri="{FF2B5EF4-FFF2-40B4-BE49-F238E27FC236}">
                <a16:creationId xmlns:a16="http://schemas.microsoft.com/office/drawing/2014/main" id="{C98CC935-F956-AA87-223F-80DF4A457892}"/>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3962398"/>
            <a:ext cx="12192000" cy="2895601"/>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BE3E69"/>
                </a:solidFill>
              </a:defRPr>
            </a:lvl1pPr>
          </a:lstStyle>
          <a:p>
            <a:r>
              <a:rPr lang="sv-SE"/>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a:t>Kontakt: </a:t>
            </a:r>
          </a:p>
          <a:p>
            <a:pPr>
              <a:spcBef>
                <a:spcPts val="0"/>
              </a:spcBef>
            </a:pPr>
            <a:r>
              <a:rPr lang="sv-SE" sz="2000"/>
              <a:t>Namn Förnamn</a:t>
            </a:r>
          </a:p>
          <a:p>
            <a:pPr>
              <a:spcBef>
                <a:spcPts val="0"/>
              </a:spcBef>
            </a:pPr>
            <a:r>
              <a:rPr lang="sv-SE" sz="2000" err="1"/>
              <a:t>namn.fornamn@foretag.se</a:t>
            </a:r>
            <a:endParaRPr lang="sv-SE" sz="2000"/>
          </a:p>
        </p:txBody>
      </p:sp>
      <p:pic>
        <p:nvPicPr>
          <p:cNvPr id="4" name="Bildobjekt 3">
            <a:extLst>
              <a:ext uri="{FF2B5EF4-FFF2-40B4-BE49-F238E27FC236}">
                <a16:creationId xmlns:a16="http://schemas.microsoft.com/office/drawing/2014/main" id="{19AC827F-194A-435A-CB0E-846974C963FD}"/>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739718" y="0"/>
            <a:ext cx="1452282" cy="1851818"/>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ension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4812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ension_punktlistor">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ABAE74FC-B30F-CD02-13B8-C6151512062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620" y="5017154"/>
            <a:ext cx="4533900" cy="184457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17550" y="1131277"/>
            <a:ext cx="10339070"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a:t>KLICKA HÄR FÖR ATT ÄNDRA FORMAT PÅ BAKGRUNDSTEXTEN</a:t>
            </a:r>
          </a:p>
        </p:txBody>
      </p:sp>
      <p:pic>
        <p:nvPicPr>
          <p:cNvPr id="10" name="Bildobjekt 9">
            <a:extLst>
              <a:ext uri="{FF2B5EF4-FFF2-40B4-BE49-F238E27FC236}">
                <a16:creationId xmlns:a16="http://schemas.microsoft.com/office/drawing/2014/main" id="{940B5ADF-BCA8-ADD5-6841-BDEC4AA9A8B4}"/>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739718" y="0"/>
            <a:ext cx="1452282" cy="1851818"/>
          </a:xfrm>
          <a:prstGeom prst="rect">
            <a:avLst/>
          </a:prstGeom>
        </p:spPr>
      </p:pic>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ension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p>
        </p:txBody>
      </p:sp>
      <p:pic>
        <p:nvPicPr>
          <p:cNvPr id="10" name="Bildobjekt 9">
            <a:extLst>
              <a:ext uri="{FF2B5EF4-FFF2-40B4-BE49-F238E27FC236}">
                <a16:creationId xmlns:a16="http://schemas.microsoft.com/office/drawing/2014/main" id="{DD46C013-71B8-C134-7CEE-2F0D809A588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620" y="5017154"/>
            <a:ext cx="4533900" cy="1844570"/>
          </a:xfrm>
          <a:prstGeom prst="rect">
            <a:avLst/>
          </a:prstGeom>
        </p:spPr>
      </p:pic>
      <p:cxnSp>
        <p:nvCxnSpPr>
          <p:cNvPr id="11" name="Rak 10">
            <a:extLst>
              <a:ext uri="{FF2B5EF4-FFF2-40B4-BE49-F238E27FC236}">
                <a16:creationId xmlns:a16="http://schemas.microsoft.com/office/drawing/2014/main" id="{9686483A-6F6C-778E-7214-473F525A8B90}"/>
              </a:ext>
            </a:extLst>
          </p:cNvPr>
          <p:cNvCxnSpPr>
            <a:cxnSpLocks/>
          </p:cNvCxnSpPr>
          <p:nvPr userDrawn="1"/>
        </p:nvCxnSpPr>
        <p:spPr>
          <a:xfrm>
            <a:off x="717550" y="1131277"/>
            <a:ext cx="10339070"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sp>
        <p:nvSpPr>
          <p:cNvPr id="12" name="Platshållare för text 6">
            <a:extLst>
              <a:ext uri="{FF2B5EF4-FFF2-40B4-BE49-F238E27FC236}">
                <a16:creationId xmlns:a16="http://schemas.microsoft.com/office/drawing/2014/main" id="{C15C0740-7D9B-2059-5F63-9D62435CF03F}"/>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a:t>KLICKA HÄR FÖR ATT ÄNDRA FORMAT PÅ BAKGRUNDSTEXTEN</a:t>
            </a:r>
          </a:p>
        </p:txBody>
      </p:sp>
      <p:pic>
        <p:nvPicPr>
          <p:cNvPr id="13" name="Bildobjekt 12">
            <a:extLst>
              <a:ext uri="{FF2B5EF4-FFF2-40B4-BE49-F238E27FC236}">
                <a16:creationId xmlns:a16="http://schemas.microsoft.com/office/drawing/2014/main" id="{3D75CD59-A3FF-7DD5-3B7A-C1894559F48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739718" y="0"/>
            <a:ext cx="1452282" cy="1851818"/>
          </a:xfrm>
          <a:prstGeom prst="rect">
            <a:avLst/>
          </a:prstGeom>
        </p:spPr>
      </p:pic>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ension_bild_ver1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767AB68D-6E63-2F8F-CBEB-0175BD7478BD}"/>
              </a:ext>
            </a:extLst>
          </p:cNvPr>
          <p:cNvSpPr/>
          <p:nvPr userDrawn="1"/>
        </p:nvSpPr>
        <p:spPr>
          <a:xfrm>
            <a:off x="7859330" y="322155"/>
            <a:ext cx="3960000" cy="3960000"/>
          </a:xfrm>
          <a:prstGeom prst="rect">
            <a:avLst/>
          </a:prstGeom>
          <a:solidFill>
            <a:srgbClr val="BE3E6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p>
        </p:txBody>
      </p:sp>
      <p:pic>
        <p:nvPicPr>
          <p:cNvPr id="5" name="Bildobjekt 4">
            <a:extLst>
              <a:ext uri="{FF2B5EF4-FFF2-40B4-BE49-F238E27FC236}">
                <a16:creationId xmlns:a16="http://schemas.microsoft.com/office/drawing/2014/main" id="{3469259C-0254-D79E-A606-79764E995F6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620" y="5017154"/>
            <a:ext cx="4533900" cy="1844570"/>
          </a:xfrm>
          <a:prstGeom prst="rect">
            <a:avLst/>
          </a:prstGeom>
        </p:spPr>
      </p:pic>
      <p:sp>
        <p:nvSpPr>
          <p:cNvPr id="6" name="Platshållare för text 6">
            <a:extLst>
              <a:ext uri="{FF2B5EF4-FFF2-40B4-BE49-F238E27FC236}">
                <a16:creationId xmlns:a16="http://schemas.microsoft.com/office/drawing/2014/main" id="{753ED751-27C3-FA31-33A2-A8FDB7EC7DAC}"/>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ension_bildver2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562DCA4-78A2-6AED-3CBB-67F1FE10917A}"/>
              </a:ext>
            </a:extLst>
          </p:cNvPr>
          <p:cNvSpPr/>
          <p:nvPr userDrawn="1"/>
        </p:nvSpPr>
        <p:spPr>
          <a:xfrm>
            <a:off x="7861954" y="2241971"/>
            <a:ext cx="3960000" cy="3960000"/>
          </a:xfrm>
          <a:prstGeom prst="rect">
            <a:avLst/>
          </a:prstGeom>
          <a:solidFill>
            <a:srgbClr val="BE3E6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p>
        </p:txBody>
      </p:sp>
      <p:pic>
        <p:nvPicPr>
          <p:cNvPr id="5" name="Bildobjekt 4">
            <a:extLst>
              <a:ext uri="{FF2B5EF4-FFF2-40B4-BE49-F238E27FC236}">
                <a16:creationId xmlns:a16="http://schemas.microsoft.com/office/drawing/2014/main" id="{0D68CAC9-DBE9-864C-9357-75C293D6E1C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620" y="5017154"/>
            <a:ext cx="4533900" cy="1844570"/>
          </a:xfrm>
          <a:prstGeom prst="rect">
            <a:avLst/>
          </a:prstGeom>
        </p:spPr>
      </p:pic>
      <p:sp>
        <p:nvSpPr>
          <p:cNvPr id="7" name="Platshållare för text 6">
            <a:extLst>
              <a:ext uri="{FF2B5EF4-FFF2-40B4-BE49-F238E27FC236}">
                <a16:creationId xmlns:a16="http://schemas.microsoft.com/office/drawing/2014/main" id="{CB36777E-5233-A020-7CAC-B198C83C0660}"/>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ension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p>
        </p:txBody>
      </p:sp>
      <p:pic>
        <p:nvPicPr>
          <p:cNvPr id="6" name="Bildobjekt 5">
            <a:extLst>
              <a:ext uri="{FF2B5EF4-FFF2-40B4-BE49-F238E27FC236}">
                <a16:creationId xmlns:a16="http://schemas.microsoft.com/office/drawing/2014/main" id="{EB086C14-EA81-B556-91F4-10786A8ABF3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620" y="5017154"/>
            <a:ext cx="4533900" cy="1844570"/>
          </a:xfrm>
          <a:prstGeom prst="rect">
            <a:avLst/>
          </a:prstGeom>
        </p:spPr>
      </p:pic>
      <p:cxnSp>
        <p:nvCxnSpPr>
          <p:cNvPr id="8" name="Rak 7">
            <a:extLst>
              <a:ext uri="{FF2B5EF4-FFF2-40B4-BE49-F238E27FC236}">
                <a16:creationId xmlns:a16="http://schemas.microsoft.com/office/drawing/2014/main" id="{7EFFCE48-6215-413C-1ABD-EFD7B0F0C16E}"/>
              </a:ext>
            </a:extLst>
          </p:cNvPr>
          <p:cNvCxnSpPr>
            <a:cxnSpLocks/>
          </p:cNvCxnSpPr>
          <p:nvPr userDrawn="1"/>
        </p:nvCxnSpPr>
        <p:spPr>
          <a:xfrm>
            <a:off x="717550" y="1131277"/>
            <a:ext cx="10339070"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4521FA0C-254F-0FF0-ACA3-751107823ED8}"/>
              </a:ext>
            </a:extLst>
          </p:cNvPr>
          <p:cNvSpPr>
            <a:spLocks noGrp="1"/>
          </p:cNvSpPr>
          <p:nvPr>
            <p:ph type="body" sz="quarter" idx="12"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a:t>KLICKA HÄR FÖR ATT ÄNDRA FORMAT PÅ BAKGRUNDSTEXTEN</a:t>
            </a:r>
          </a:p>
        </p:txBody>
      </p:sp>
      <p:pic>
        <p:nvPicPr>
          <p:cNvPr id="10" name="Bildobjekt 9">
            <a:extLst>
              <a:ext uri="{FF2B5EF4-FFF2-40B4-BE49-F238E27FC236}">
                <a16:creationId xmlns:a16="http://schemas.microsoft.com/office/drawing/2014/main" id="{DFF3C6F6-EE61-C9D4-D3FA-2C9CB16D6764}"/>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739718" y="0"/>
            <a:ext cx="1452282" cy="1851818"/>
          </a:xfrm>
          <a:prstGeom prst="rect">
            <a:avLst/>
          </a:prstGeom>
        </p:spPr>
      </p:pic>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ension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pic>
        <p:nvPicPr>
          <p:cNvPr id="7" name="Bildobjekt 6">
            <a:extLst>
              <a:ext uri="{FF2B5EF4-FFF2-40B4-BE49-F238E27FC236}">
                <a16:creationId xmlns:a16="http://schemas.microsoft.com/office/drawing/2014/main" id="{6B4C6A67-5D00-F123-3A11-4C3E08ED32C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620" y="5017154"/>
            <a:ext cx="4533900" cy="1844570"/>
          </a:xfrm>
          <a:prstGeom prst="rect">
            <a:avLst/>
          </a:prstGeom>
        </p:spPr>
      </p:pic>
      <p:cxnSp>
        <p:nvCxnSpPr>
          <p:cNvPr id="8" name="Rak 7">
            <a:extLst>
              <a:ext uri="{FF2B5EF4-FFF2-40B4-BE49-F238E27FC236}">
                <a16:creationId xmlns:a16="http://schemas.microsoft.com/office/drawing/2014/main" id="{984255A5-2DA2-DED8-A773-CE1E10C1B1F3}"/>
              </a:ext>
            </a:extLst>
          </p:cNvPr>
          <p:cNvCxnSpPr>
            <a:cxnSpLocks/>
          </p:cNvCxnSpPr>
          <p:nvPr userDrawn="1"/>
        </p:nvCxnSpPr>
        <p:spPr>
          <a:xfrm>
            <a:off x="717550" y="1131277"/>
            <a:ext cx="10339070"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sp>
        <p:nvSpPr>
          <p:cNvPr id="10" name="Platshållare för text 6">
            <a:extLst>
              <a:ext uri="{FF2B5EF4-FFF2-40B4-BE49-F238E27FC236}">
                <a16:creationId xmlns:a16="http://schemas.microsoft.com/office/drawing/2014/main" id="{B2F5116C-17A4-0152-EAE9-0495D9C4D17E}"/>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a:t>KLICKA HÄR FÖR ATT ÄNDRA FORMAT PÅ BAKGRUNDSTEXTEN</a:t>
            </a:r>
          </a:p>
        </p:txBody>
      </p:sp>
      <p:pic>
        <p:nvPicPr>
          <p:cNvPr id="11" name="Bildobjekt 10">
            <a:extLst>
              <a:ext uri="{FF2B5EF4-FFF2-40B4-BE49-F238E27FC236}">
                <a16:creationId xmlns:a16="http://schemas.microsoft.com/office/drawing/2014/main" id="{DA3F354B-485A-8707-C1BD-0985CA028610}"/>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739718" y="0"/>
            <a:ext cx="1452282" cy="1851818"/>
          </a:xfrm>
          <a:prstGeom prst="rect">
            <a:avLst/>
          </a:prstGeom>
        </p:spPr>
      </p:pic>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ension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a:t>KLICKA HÄR FÖR ATT ÄNDRA MALL FÖR RUBRIKFORMAT</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D140D2A6-597D-45AE-A192-CB27F6815FB8}"/>
              </a:ext>
            </a:extLst>
          </p:cNvPr>
          <p:cNvSpPr>
            <a:spLocks noGrp="1"/>
          </p:cNvSpPr>
          <p:nvPr>
            <p:ph type="body" sz="quarter" idx="13"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a:t>KLICKA HÄR FÖR ATT ÄNDRA FORMAT PÅ BAKGRUNDSTEXTEN</a:t>
            </a:r>
          </a:p>
        </p:txBody>
      </p: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ension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1">
              <a:lumMod val="20000"/>
              <a:lumOff val="80000"/>
              <a:alpha val="70000"/>
            </a:schemeClr>
          </a:solidFill>
        </p:spPr>
        <p:txBody>
          <a:bodyPr/>
          <a:lstStyle>
            <a:lvl1pPr marL="0" indent="0">
              <a:buNone/>
              <a:defRPr/>
            </a:lvl1pPr>
          </a:lstStyle>
          <a:p>
            <a:pPr lvl="0"/>
            <a:r>
              <a:rPr lang="sv-SE"/>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5"/>
            <a:ext cx="12192000" cy="6858000"/>
          </a:xfrm>
          <a:solidFill>
            <a:schemeClr val="accent1">
              <a:lumMod val="20000"/>
              <a:lumOff val="80000"/>
              <a:alpha val="80066"/>
            </a:schemeClr>
          </a:solidFill>
        </p:spPr>
        <p:txBody>
          <a:bodyPr/>
          <a:lstStyle>
            <a:lvl1pPr>
              <a:defRPr/>
            </a:lvl1pPr>
          </a:lstStyle>
          <a:p>
            <a:r>
              <a:rPr lang="sv-SE"/>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1091083" y="2038670"/>
            <a:ext cx="6786248" cy="1086443"/>
          </a:xfrm>
        </p:spPr>
        <p:txBody>
          <a:bodyPr/>
          <a:lstStyle/>
          <a:p>
            <a:r>
              <a:rPr lang="sv-SE" dirty="0"/>
              <a:t>ATT GÖRA EN PENSIONSPROGNOS</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p:txBody>
          <a:bodyPr/>
          <a:lstStyle/>
          <a:p>
            <a:r>
              <a:rPr lang="sv-SE"/>
              <a:t>Min pension</a:t>
            </a:r>
          </a:p>
          <a:p>
            <a:endParaRPr lang="sv-SE"/>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sz="3200" dirty="0">
                <a:latin typeface="Calibri" panose="020F0502020204030204" pitchFamily="34" charset="0"/>
                <a:ea typeface="Arial" charset="0"/>
                <a:cs typeface="Calibri" panose="020F0502020204030204" pitchFamily="34" charset="0"/>
              </a:rPr>
              <a:t>UTTAGSPLANERAREN – ATT-GÖRA-LISTA</a:t>
            </a:r>
            <a:endParaRPr lang="sv-SE" sz="3200" b="1" dirty="0">
              <a:latin typeface="Calibri" panose="020F0502020204030204" pitchFamily="34" charset="0"/>
              <a:ea typeface="Arial" charset="0"/>
              <a:cs typeface="Calibri" panose="020F0502020204030204" pitchFamily="34" charset="0"/>
            </a:endParaRP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925651" cy="257369"/>
          </a:xfrm>
        </p:spPr>
        <p:txBody>
          <a:bodyPr wrap="none">
            <a:spAutoFit/>
          </a:bodyPr>
          <a:lstStyle/>
          <a:p>
            <a:r>
              <a:rPr lang="sv-SE" dirty="0"/>
              <a:t>ATT GÖRA EN PENSIONSPROGNOS</a:t>
            </a:r>
          </a:p>
        </p:txBody>
      </p:sp>
      <p:pic>
        <p:nvPicPr>
          <p:cNvPr id="6" name="Bildobjekt 5" descr="En bild som visar text, skärmbild, programvara, Webbsida  Automatiskt genererad beskrivning">
            <a:extLst>
              <a:ext uri="{FF2B5EF4-FFF2-40B4-BE49-F238E27FC236}">
                <a16:creationId xmlns:a16="http://schemas.microsoft.com/office/drawing/2014/main" id="{DE9B9392-38E6-2F0C-A90A-773FF9B90A3A}"/>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 r="1832"/>
          <a:stretch/>
        </p:blipFill>
        <p:spPr>
          <a:xfrm>
            <a:off x="3915170" y="1431560"/>
            <a:ext cx="4014628" cy="5276538"/>
          </a:xfrm>
          <a:prstGeom prst="rect">
            <a:avLst/>
          </a:prstGeom>
        </p:spPr>
      </p:pic>
    </p:spTree>
    <p:extLst>
      <p:ext uri="{BB962C8B-B14F-4D97-AF65-F5344CB8AC3E}">
        <p14:creationId xmlns:p14="http://schemas.microsoft.com/office/powerpoint/2010/main" val="3954699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Dan Adolphson Björck</a:t>
            </a:r>
          </a:p>
          <a:p>
            <a:pPr>
              <a:spcBef>
                <a:spcPts val="0"/>
              </a:spcBef>
            </a:pPr>
            <a:r>
              <a:rPr lang="sv-SE" sz="1800" dirty="0"/>
              <a:t>dan.adolphson-bjorck@minpension.se</a:t>
            </a:r>
          </a:p>
        </p:txBody>
      </p:sp>
    </p:spTree>
    <p:extLst>
      <p:ext uri="{BB962C8B-B14F-4D97-AF65-F5344CB8AC3E}">
        <p14:creationId xmlns:p14="http://schemas.microsoft.com/office/powerpoint/2010/main" val="76352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sz="3200" b="1">
                <a:latin typeface="Calibri" panose="020F0502020204030204" pitchFamily="34" charset="0"/>
                <a:ea typeface="Arial" charset="0"/>
                <a:cs typeface="Calibri" panose="020F0502020204030204" pitchFamily="34" charset="0"/>
              </a:rPr>
              <a:t>MINPENSION.SE – SÅ ENKELT ATT DU VILL VETA MER</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925651" cy="257369"/>
          </a:xfrm>
        </p:spPr>
        <p:txBody>
          <a:bodyPr wrap="none">
            <a:spAutoFit/>
          </a:bodyPr>
          <a:lstStyle/>
          <a:p>
            <a:r>
              <a:rPr lang="sv-SE" dirty="0"/>
              <a:t>ATT GÖRA EN PENSIONSPROGNOS</a:t>
            </a:r>
          </a:p>
        </p:txBody>
      </p:sp>
      <p:grpSp>
        <p:nvGrpSpPr>
          <p:cNvPr id="7" name="Grupp 6">
            <a:extLst>
              <a:ext uri="{FF2B5EF4-FFF2-40B4-BE49-F238E27FC236}">
                <a16:creationId xmlns:a16="http://schemas.microsoft.com/office/drawing/2014/main" id="{4C8C4F8F-3C83-6187-EFF2-47C0072C428F}"/>
              </a:ext>
            </a:extLst>
          </p:cNvPr>
          <p:cNvGrpSpPr/>
          <p:nvPr/>
        </p:nvGrpSpPr>
        <p:grpSpPr>
          <a:xfrm>
            <a:off x="2356942" y="1489333"/>
            <a:ext cx="7478116" cy="4587564"/>
            <a:chOff x="5491424" y="2747150"/>
            <a:chExt cx="5744308" cy="3523933"/>
          </a:xfrm>
        </p:grpSpPr>
        <p:pic>
          <p:nvPicPr>
            <p:cNvPr id="8" name="Platshållare för bild 4" descr="laptop-start.png">
              <a:extLst>
                <a:ext uri="{FF2B5EF4-FFF2-40B4-BE49-F238E27FC236}">
                  <a16:creationId xmlns:a16="http://schemas.microsoft.com/office/drawing/2014/main" id="{9C29B96C-4B1C-CF7F-6C76-4ABEE205DE6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012" r="-761"/>
            <a:stretch/>
          </p:blipFill>
          <p:spPr bwMode="auto">
            <a:xfrm>
              <a:off x="5491424" y="2747150"/>
              <a:ext cx="5744308" cy="352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objekt 8">
              <a:extLst>
                <a:ext uri="{FF2B5EF4-FFF2-40B4-BE49-F238E27FC236}">
                  <a16:creationId xmlns:a16="http://schemas.microsoft.com/office/drawing/2014/main" id="{F0232C8A-0332-C3C6-8C6B-E688CA3E6D1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183086" y="2888894"/>
              <a:ext cx="4384431" cy="2807409"/>
            </a:xfrm>
            <a:prstGeom prst="rect">
              <a:avLst/>
            </a:prstGeom>
          </p:spPr>
        </p:pic>
      </p:grpSp>
    </p:spTree>
    <p:extLst>
      <p:ext uri="{BB962C8B-B14F-4D97-AF65-F5344CB8AC3E}">
        <p14:creationId xmlns:p14="http://schemas.microsoft.com/office/powerpoint/2010/main" val="2169503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sz="3200" b="1">
                <a:latin typeface="Calibri" panose="020F0502020204030204" pitchFamily="34" charset="0"/>
                <a:ea typeface="Arial" charset="0"/>
                <a:cs typeface="Calibri" panose="020F0502020204030204" pitchFamily="34" charset="0"/>
              </a:rPr>
              <a:t>VAD FÅR JAG I MÅNADEN? – KOLLA PÅ MINPENSION.SE</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925651" cy="257369"/>
          </a:xfrm>
        </p:spPr>
        <p:txBody>
          <a:bodyPr wrap="none">
            <a:spAutoFit/>
          </a:bodyPr>
          <a:lstStyle/>
          <a:p>
            <a:r>
              <a:rPr lang="sv-SE" dirty="0"/>
              <a:t>ATT GÖRA EN PENSIONSPROGNOS</a:t>
            </a:r>
          </a:p>
        </p:txBody>
      </p:sp>
      <p:pic>
        <p:nvPicPr>
          <p:cNvPr id="6" name="Bildobjekt 5" descr="En bild som visar text, skärmbild, programvara, Multimedieprogram  Automatiskt genererad beskrivning">
            <a:extLst>
              <a:ext uri="{FF2B5EF4-FFF2-40B4-BE49-F238E27FC236}">
                <a16:creationId xmlns:a16="http://schemas.microsoft.com/office/drawing/2014/main" id="{C2171D77-59FC-1CAB-D08C-8E053FC5FF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7285" y="1750200"/>
            <a:ext cx="7887801" cy="4182059"/>
          </a:xfrm>
          <a:prstGeom prst="rect">
            <a:avLst/>
          </a:prstGeom>
        </p:spPr>
      </p:pic>
    </p:spTree>
    <p:extLst>
      <p:ext uri="{BB962C8B-B14F-4D97-AF65-F5344CB8AC3E}">
        <p14:creationId xmlns:p14="http://schemas.microsoft.com/office/powerpoint/2010/main" val="167096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sz="3200" b="1">
                <a:latin typeface="Calibri" panose="020F0502020204030204" pitchFamily="34" charset="0"/>
                <a:ea typeface="Arial" charset="0"/>
                <a:cs typeface="Calibri" panose="020F0502020204030204" pitchFamily="34" charset="0"/>
              </a:rPr>
              <a:t>VAD FÅR JAG I MÅNADEN? – KOLLA PÅ MINPENSION.SE</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925651" cy="257369"/>
          </a:xfrm>
        </p:spPr>
        <p:txBody>
          <a:bodyPr wrap="none">
            <a:spAutoFit/>
          </a:bodyPr>
          <a:lstStyle/>
          <a:p>
            <a:r>
              <a:rPr lang="sv-SE" dirty="0"/>
              <a:t>ATT GÖRA EN PENSIONSPROGNOS</a:t>
            </a:r>
          </a:p>
        </p:txBody>
      </p:sp>
      <p:pic>
        <p:nvPicPr>
          <p:cNvPr id="10" name="Bildobjekt 9" descr="En bild som visar text, skärmbild, programvara, Multimedieprogram  Automatiskt genererad beskrivning">
            <a:extLst>
              <a:ext uri="{FF2B5EF4-FFF2-40B4-BE49-F238E27FC236}">
                <a16:creationId xmlns:a16="http://schemas.microsoft.com/office/drawing/2014/main" id="{9D0605B9-8D1D-7A16-1C4F-0050DF1BE05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300169" y="1569331"/>
            <a:ext cx="7113654" cy="4256178"/>
          </a:xfrm>
          <a:prstGeom prst="rect">
            <a:avLst/>
          </a:prstGeom>
        </p:spPr>
      </p:pic>
    </p:spTree>
    <p:extLst>
      <p:ext uri="{BB962C8B-B14F-4D97-AF65-F5344CB8AC3E}">
        <p14:creationId xmlns:p14="http://schemas.microsoft.com/office/powerpoint/2010/main" val="1435951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sz="3200" dirty="0">
                <a:latin typeface="Calibri" panose="020F0502020204030204" pitchFamily="34" charset="0"/>
                <a:ea typeface="Arial" charset="0"/>
                <a:cs typeface="Calibri" panose="020F0502020204030204" pitchFamily="34" charset="0"/>
              </a:rPr>
              <a:t>HUR FUNGERAR PROGNOSEN?</a:t>
            </a:r>
            <a:endParaRPr lang="sv-SE" sz="3200" b="1" dirty="0">
              <a:latin typeface="Calibri" panose="020F0502020204030204" pitchFamily="34" charset="0"/>
              <a:ea typeface="Arial" charset="0"/>
              <a:cs typeface="Calibri" panose="020F0502020204030204" pitchFamily="34" charset="0"/>
            </a:endParaRP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925651" cy="257369"/>
          </a:xfrm>
        </p:spPr>
        <p:txBody>
          <a:bodyPr wrap="none">
            <a:spAutoFit/>
          </a:bodyPr>
          <a:lstStyle/>
          <a:p>
            <a:r>
              <a:rPr lang="sv-SE" dirty="0"/>
              <a:t>ATT GÖRA EN PENSIONSPROGNOS</a:t>
            </a:r>
          </a:p>
        </p:txBody>
      </p:sp>
      <p:pic>
        <p:nvPicPr>
          <p:cNvPr id="5" name="Bildobjekt 4" descr="En bild som visar text, skärmbild, diagram, Teckensnitt  Automatiskt genererad beskrivning">
            <a:extLst>
              <a:ext uri="{FF2B5EF4-FFF2-40B4-BE49-F238E27FC236}">
                <a16:creationId xmlns:a16="http://schemas.microsoft.com/office/drawing/2014/main" id="{9CD3C97E-921E-0A93-AB0B-2D66476A03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6997" y="1566185"/>
            <a:ext cx="6373114" cy="4115374"/>
          </a:xfrm>
          <a:prstGeom prst="rect">
            <a:avLst/>
          </a:prstGeom>
        </p:spPr>
      </p:pic>
    </p:spTree>
    <p:extLst>
      <p:ext uri="{BB962C8B-B14F-4D97-AF65-F5344CB8AC3E}">
        <p14:creationId xmlns:p14="http://schemas.microsoft.com/office/powerpoint/2010/main" val="166416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INTJÄNAD PENSION – KOLLA I DETALJ</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925651" cy="257369"/>
          </a:xfrm>
        </p:spPr>
        <p:txBody>
          <a:bodyPr wrap="none">
            <a:spAutoFit/>
          </a:bodyPr>
          <a:lstStyle/>
          <a:p>
            <a:r>
              <a:rPr lang="sv-SE" dirty="0"/>
              <a:t>ATT GÖRA EN PENSIONSPROGNOS</a:t>
            </a:r>
          </a:p>
        </p:txBody>
      </p:sp>
      <p:pic>
        <p:nvPicPr>
          <p:cNvPr id="7" name="Bildobjekt 6" descr="En bild som visar text, skärmbild, programvara, Datorikon  Automatiskt genererad beskrivning">
            <a:extLst>
              <a:ext uri="{FF2B5EF4-FFF2-40B4-BE49-F238E27FC236}">
                <a16:creationId xmlns:a16="http://schemas.microsoft.com/office/drawing/2014/main" id="{5F8EF677-3AA3-A272-9582-D7E8CA3D4FE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2927" y="1294220"/>
            <a:ext cx="6110196" cy="4565008"/>
          </a:xfrm>
          <a:prstGeom prst="rect">
            <a:avLst/>
          </a:prstGeom>
        </p:spPr>
      </p:pic>
      <p:pic>
        <p:nvPicPr>
          <p:cNvPr id="10" name="Bildobjekt 9" descr="En bild som visar text, skärmbild, Webbplats, Webbsida  Automatiskt genererad beskrivning">
            <a:extLst>
              <a:ext uri="{FF2B5EF4-FFF2-40B4-BE49-F238E27FC236}">
                <a16:creationId xmlns:a16="http://schemas.microsoft.com/office/drawing/2014/main" id="{E2F70859-3E19-3E8A-6C9A-FBC0A2FA2A0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955455" y="2179143"/>
            <a:ext cx="4891471" cy="3680085"/>
          </a:xfrm>
          <a:prstGeom prst="rect">
            <a:avLst/>
          </a:prstGeom>
        </p:spPr>
      </p:pic>
    </p:spTree>
    <p:extLst>
      <p:ext uri="{BB962C8B-B14F-4D97-AF65-F5344CB8AC3E}">
        <p14:creationId xmlns:p14="http://schemas.microsoft.com/office/powerpoint/2010/main" val="680829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sz="3200" dirty="0">
                <a:latin typeface="Calibri" panose="020F0502020204030204" pitchFamily="34" charset="0"/>
                <a:ea typeface="Arial" charset="0"/>
                <a:cs typeface="Calibri" panose="020F0502020204030204" pitchFamily="34" charset="0"/>
              </a:rPr>
              <a:t>SIMULERA OLIKA SCENARION</a:t>
            </a:r>
            <a:endParaRPr lang="sv-SE" sz="3200" b="1" dirty="0">
              <a:latin typeface="Calibri" panose="020F0502020204030204" pitchFamily="34" charset="0"/>
              <a:ea typeface="Arial" charset="0"/>
              <a:cs typeface="Calibri" panose="020F0502020204030204" pitchFamily="34" charset="0"/>
            </a:endParaRP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925651" cy="257369"/>
          </a:xfrm>
        </p:spPr>
        <p:txBody>
          <a:bodyPr wrap="none">
            <a:spAutoFit/>
          </a:bodyPr>
          <a:lstStyle/>
          <a:p>
            <a:r>
              <a:rPr lang="sv-SE" dirty="0"/>
              <a:t>ATT GÖRA EN PENSIONSPROGNOS</a:t>
            </a:r>
          </a:p>
        </p:txBody>
      </p:sp>
      <p:pic>
        <p:nvPicPr>
          <p:cNvPr id="5" name="Bildobjekt 4" descr="En bild som visar text, skärmbild, programvara, Webbsida  Automatiskt genererad beskrivning">
            <a:extLst>
              <a:ext uri="{FF2B5EF4-FFF2-40B4-BE49-F238E27FC236}">
                <a16:creationId xmlns:a16="http://schemas.microsoft.com/office/drawing/2014/main" id="{C60D94DB-6562-DAAB-2ACA-B3F1A9207BE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2189" y="1454048"/>
            <a:ext cx="4414448" cy="4281298"/>
          </a:xfrm>
          <a:prstGeom prst="rect">
            <a:avLst/>
          </a:prstGeom>
        </p:spPr>
      </p:pic>
      <p:pic>
        <p:nvPicPr>
          <p:cNvPr id="8" name="Bildobjekt 7" descr="En bild som visar text, skärmbild, programvara, nummer  Automatiskt genererad beskrivning">
            <a:extLst>
              <a:ext uri="{FF2B5EF4-FFF2-40B4-BE49-F238E27FC236}">
                <a16:creationId xmlns:a16="http://schemas.microsoft.com/office/drawing/2014/main" id="{F4FC54EA-E4CE-EE99-E846-EB99B001379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818048" y="1282977"/>
            <a:ext cx="3817615" cy="5209082"/>
          </a:xfrm>
          <a:prstGeom prst="rect">
            <a:avLst/>
          </a:prstGeom>
        </p:spPr>
      </p:pic>
    </p:spTree>
    <p:extLst>
      <p:ext uri="{BB962C8B-B14F-4D97-AF65-F5344CB8AC3E}">
        <p14:creationId xmlns:p14="http://schemas.microsoft.com/office/powerpoint/2010/main" val="1334332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sz="3200" dirty="0">
                <a:latin typeface="Calibri" panose="020F0502020204030204" pitchFamily="34" charset="0"/>
                <a:ea typeface="Arial" charset="0"/>
                <a:cs typeface="Calibri" panose="020F0502020204030204" pitchFamily="34" charset="0"/>
              </a:rPr>
              <a:t>JÄMFÖR MED ANDRA</a:t>
            </a:r>
            <a:endParaRPr lang="sv-SE" sz="3200" b="1" dirty="0">
              <a:latin typeface="Calibri" panose="020F0502020204030204" pitchFamily="34" charset="0"/>
              <a:ea typeface="Arial" charset="0"/>
              <a:cs typeface="Calibri" panose="020F0502020204030204" pitchFamily="34" charset="0"/>
            </a:endParaRP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925651" cy="257369"/>
          </a:xfrm>
        </p:spPr>
        <p:txBody>
          <a:bodyPr wrap="none">
            <a:spAutoFit/>
          </a:bodyPr>
          <a:lstStyle/>
          <a:p>
            <a:r>
              <a:rPr lang="sv-SE" dirty="0"/>
              <a:t>ATT GÖRA EN PENSIONSPROGNOS</a:t>
            </a:r>
          </a:p>
        </p:txBody>
      </p:sp>
      <p:pic>
        <p:nvPicPr>
          <p:cNvPr id="6" name="Bildobjekt 5" descr="En bild som visar text, skärmbild, design  Automatiskt genererad beskrivning">
            <a:extLst>
              <a:ext uri="{FF2B5EF4-FFF2-40B4-BE49-F238E27FC236}">
                <a16:creationId xmlns:a16="http://schemas.microsoft.com/office/drawing/2014/main" id="{3FD4BE20-7B49-A024-EF7B-8F27E361FE9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05528" y="1445415"/>
            <a:ext cx="6042289" cy="4788641"/>
          </a:xfrm>
          <a:prstGeom prst="rect">
            <a:avLst/>
          </a:prstGeom>
        </p:spPr>
      </p:pic>
    </p:spTree>
    <p:extLst>
      <p:ext uri="{BB962C8B-B14F-4D97-AF65-F5344CB8AC3E}">
        <p14:creationId xmlns:p14="http://schemas.microsoft.com/office/powerpoint/2010/main" val="227478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sz="3200" dirty="0">
                <a:latin typeface="Calibri" panose="020F0502020204030204" pitchFamily="34" charset="0"/>
                <a:ea typeface="Arial" charset="0"/>
                <a:cs typeface="Calibri" panose="020F0502020204030204" pitchFamily="34" charset="0"/>
              </a:rPr>
              <a:t>UTTAGSPLANERAREN – PROGNOS NÄRA UTTAG</a:t>
            </a:r>
            <a:endParaRPr lang="sv-SE" sz="3200" b="1" dirty="0">
              <a:latin typeface="Calibri" panose="020F0502020204030204" pitchFamily="34" charset="0"/>
              <a:ea typeface="Arial" charset="0"/>
              <a:cs typeface="Calibri" panose="020F0502020204030204" pitchFamily="34" charset="0"/>
            </a:endParaRP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925651" cy="257369"/>
          </a:xfrm>
        </p:spPr>
        <p:txBody>
          <a:bodyPr wrap="none">
            <a:spAutoFit/>
          </a:bodyPr>
          <a:lstStyle/>
          <a:p>
            <a:r>
              <a:rPr lang="sv-SE" dirty="0"/>
              <a:t>ATT GÖRA EN PENSIONSPROGNOS</a:t>
            </a:r>
          </a:p>
        </p:txBody>
      </p:sp>
      <p:pic>
        <p:nvPicPr>
          <p:cNvPr id="5" name="Bildobjekt 4" descr="En bild som visar text, skärmbild, programvara, skärm  Automatiskt genererad beskrivning">
            <a:extLst>
              <a:ext uri="{FF2B5EF4-FFF2-40B4-BE49-F238E27FC236}">
                <a16:creationId xmlns:a16="http://schemas.microsoft.com/office/drawing/2014/main" id="{0CCB0D34-4829-B937-107F-2B9E134C66C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04590" y="1506510"/>
            <a:ext cx="4995555" cy="5036695"/>
          </a:xfrm>
          <a:prstGeom prst="rect">
            <a:avLst/>
          </a:prstGeom>
        </p:spPr>
      </p:pic>
    </p:spTree>
    <p:extLst>
      <p:ext uri="{BB962C8B-B14F-4D97-AF65-F5344CB8AC3E}">
        <p14:creationId xmlns:p14="http://schemas.microsoft.com/office/powerpoint/2010/main" val="3414112598"/>
      </p:ext>
    </p:extLst>
  </p:cSld>
  <p:clrMapOvr>
    <a:masterClrMapping/>
  </p:clrMapOvr>
</p:sld>
</file>

<file path=ppt/theme/theme1.xml><?xml version="1.0" encoding="utf-8"?>
<a:theme xmlns:a="http://schemas.openxmlformats.org/drawingml/2006/main" name="familjejuridik">
  <a:themeElements>
    <a:clrScheme name="pension">
      <a:dk1>
        <a:srgbClr val="000000"/>
      </a:dk1>
      <a:lt1>
        <a:srgbClr val="FFFFFF"/>
      </a:lt1>
      <a:dk2>
        <a:srgbClr val="44546A"/>
      </a:dk2>
      <a:lt2>
        <a:srgbClr val="E7E6E6"/>
      </a:lt2>
      <a:accent1>
        <a:srgbClr val="BD3D69"/>
      </a:accent1>
      <a:accent2>
        <a:srgbClr val="A32425"/>
      </a:accent2>
      <a:accent3>
        <a:srgbClr val="A5A5A5"/>
      </a:accent3>
      <a:accent4>
        <a:srgbClr val="CF366D"/>
      </a:accent4>
      <a:accent5>
        <a:srgbClr val="009CB3"/>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IN0056 PPT_mall_pension" id="{FB09127F-4431-854F-A472-C7BB9A387971}" vid="{C982BD04-C075-854A-A222-551F175638B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PPT_mall_pension</Template>
  <TotalTime>817</TotalTime>
  <Words>941</Words>
  <Application>Microsoft Office PowerPoint</Application>
  <PresentationFormat>Bredbild</PresentationFormat>
  <Paragraphs>62</Paragraphs>
  <Slides>11</Slides>
  <Notes>11</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11</vt:i4>
      </vt:variant>
    </vt:vector>
  </HeadingPairs>
  <TitlesOfParts>
    <vt:vector size="14" baseType="lpstr">
      <vt:lpstr>Arial</vt:lpstr>
      <vt:lpstr>Calibri</vt:lpstr>
      <vt:lpstr>familjejuridik</vt:lpstr>
      <vt:lpstr>ATT GÖRA EN PENSIONSPROGNOS</vt:lpstr>
      <vt:lpstr>MINPENSION.SE – SÅ ENKELT ATT DU VILL VETA MER</vt:lpstr>
      <vt:lpstr>VAD FÅR JAG I MÅNADEN? – KOLLA PÅ MINPENSION.SE</vt:lpstr>
      <vt:lpstr>VAD FÅR JAG I MÅNADEN? – KOLLA PÅ MINPENSION.SE</vt:lpstr>
      <vt:lpstr>HUR FUNGERAR PROGNOSEN?</vt:lpstr>
      <vt:lpstr>INTJÄNAD PENSION – KOLLA I DETALJ</vt:lpstr>
      <vt:lpstr>SIMULERA OLIKA SCENARION</vt:lpstr>
      <vt:lpstr>JÄMFÖR MED ANDRA</vt:lpstr>
      <vt:lpstr>UTTAGSPLANERAREN – PROGNOS NÄRA UTTAG</vt:lpstr>
      <vt:lpstr>UTTAGSPLANERAREN – ATT-GÖRA-LISTA</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Pensionspyramiden</dc:title>
  <dc:creator>Niklas Uppenberg;Adolphson Björck, Dan</dc:creator>
  <cp:lastModifiedBy>Vanda Brandt</cp:lastModifiedBy>
  <cp:revision>6</cp:revision>
  <dcterms:created xsi:type="dcterms:W3CDTF">2023-03-01T09:50:52Z</dcterms:created>
  <dcterms:modified xsi:type="dcterms:W3CDTF">2024-01-29T14:17:42Z</dcterms:modified>
</cp:coreProperties>
</file>