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64" r:id="rId3"/>
    <p:sldId id="261" r:id="rId4"/>
    <p:sldId id="286" r:id="rId5"/>
    <p:sldId id="268" r:id="rId6"/>
    <p:sldId id="274" r:id="rId7"/>
    <p:sldId id="287" r:id="rId8"/>
    <p:sldId id="296" r:id="rId9"/>
    <p:sldId id="288" r:id="rId10"/>
    <p:sldId id="289" r:id="rId11"/>
    <p:sldId id="290" r:id="rId12"/>
    <p:sldId id="291" r:id="rId13"/>
    <p:sldId id="292" r:id="rId14"/>
    <p:sldId id="307" r:id="rId15"/>
    <p:sldId id="295" r:id="rId16"/>
    <p:sldId id="297" r:id="rId17"/>
    <p:sldId id="306" r:id="rId18"/>
    <p:sldId id="272"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0D5"/>
    <a:srgbClr val="44999C"/>
    <a:srgbClr val="00A780"/>
    <a:srgbClr val="404040"/>
    <a:srgbClr val="91CAAF"/>
    <a:srgbClr val="00AA80"/>
    <a:srgbClr val="009CB3"/>
    <a:srgbClr val="E8E6E0"/>
    <a:srgbClr val="90B89D"/>
    <a:srgbClr val="069E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9145" autoAdjust="0"/>
  </p:normalViewPr>
  <p:slideViewPr>
    <p:cSldViewPr snapToGrid="0" showGuides="1">
      <p:cViewPr varScale="1">
        <p:scale>
          <a:sx n="56" d="100"/>
          <a:sy n="56" d="100"/>
        </p:scale>
        <p:origin x="2712" y="60"/>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2024-02-29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68633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743451"/>
          </a:xfrm>
        </p:spPr>
        <p:txBody>
          <a:bodyPr/>
          <a:lstStyle/>
          <a:p>
            <a:r>
              <a:rPr lang="sv-SE" b="0" i="0" dirty="0">
                <a:solidFill>
                  <a:srgbClr val="22252A"/>
                </a:solidFill>
                <a:effectLst/>
              </a:rPr>
              <a:t>Alla försäkringsbolag ersätter stöld vid inbrott i din bostad. Men du måste kunna bevisa att du har drabbats av ett inbrott. Tänk på hur du förvarar dina värdefulla saker och att inte lämna ut din nyckel i onödan. Det påverkar möjligheten att få ersättning från din försäkring.</a:t>
            </a:r>
            <a:br>
              <a:rPr lang="sv-SE" b="0" i="0" dirty="0">
                <a:solidFill>
                  <a:srgbClr val="22252A"/>
                </a:solidFill>
                <a:effectLst/>
              </a:rPr>
            </a:br>
            <a:endParaRPr lang="sv-SE" b="0" i="0" dirty="0">
              <a:solidFill>
                <a:srgbClr val="22252A"/>
              </a:solidFill>
              <a:effectLst/>
            </a:endParaRPr>
          </a:p>
          <a:p>
            <a:pPr algn="l"/>
            <a:r>
              <a:rPr lang="sv-SE" b="0" i="0" dirty="0">
                <a:solidFill>
                  <a:srgbClr val="22252A"/>
                </a:solidFill>
                <a:effectLst/>
              </a:rPr>
              <a:t>Finns det brytmärken, ett förstört lås eller andra spår så räcker det normalt som bevis för att det har skett ett inbrott. Om det saknas spår på dörrar eller fönster måste du kunna bevisa att ett inbrott har ägt rum. Om någon har kommit in i din bostad genom en öppen altandörr kan du få svårt att bevisa att dina saker har blivit stulna. När en person som har haft tillgång till din nyckel har gått in i din bostad och stulit dina saker betraktas det normalt inte som stöld, om du själv har lämnat ut nyckeln. Hemförsäkringen ersätter då inte de saker som du har blivit av med. Tänk därför på att inte lämna ut din nyckel annat än i undantagsfall.</a:t>
            </a:r>
          </a:p>
          <a:p>
            <a:pPr marL="171450" indent="-171450" algn="l">
              <a:buFontTx/>
              <a:buChar char="-"/>
            </a:pPr>
            <a:endParaRPr lang="sv-SE" b="0" i="0" dirty="0">
              <a:solidFill>
                <a:srgbClr val="22252A"/>
              </a:solidFill>
              <a:effectLst/>
            </a:endParaRPr>
          </a:p>
          <a:p>
            <a:pPr algn="l"/>
            <a:r>
              <a:rPr lang="sv-SE" b="1" i="0" dirty="0">
                <a:solidFill>
                  <a:srgbClr val="22252A"/>
                </a:solidFill>
                <a:effectLst/>
              </a:rPr>
              <a:t>Stöld på äldreboende</a:t>
            </a:r>
          </a:p>
          <a:p>
            <a:pPr algn="l"/>
            <a:r>
              <a:rPr lang="sv-SE" b="0" i="0" dirty="0">
                <a:solidFill>
                  <a:srgbClr val="22252A"/>
                </a:solidFill>
                <a:effectLst/>
              </a:rPr>
              <a:t>Om du har hemtjänst eller bor i särskilt boende där vårdpersonal har tillgång till din nyckel till bostaden kan du ändå få ersättning om du blir bestulen, trots att din nyckel har använts vid inbrottet. Hos flera försäkringsbolag finns det ett särskilt skydd i grundskyddet för denna situation medan andra bolag kan ersätta dig om du har en allriskförsäkring och stölden betraktas som en plötslig och oförutsedd händelse.</a:t>
            </a:r>
          </a:p>
          <a:p>
            <a:pPr algn="l"/>
            <a:endParaRPr lang="sv-SE" b="1" dirty="0">
              <a:solidFill>
                <a:srgbClr val="22252A"/>
              </a:solidFill>
            </a:endParaRPr>
          </a:p>
          <a:p>
            <a:pPr algn="l"/>
            <a:r>
              <a:rPr lang="sv-SE" b="1" i="0" dirty="0">
                <a:solidFill>
                  <a:srgbClr val="22252A"/>
                </a:solidFill>
                <a:effectLst/>
              </a:rPr>
              <a:t>Bevisa värdet på dina saker</a:t>
            </a:r>
          </a:p>
          <a:p>
            <a:pPr algn="l"/>
            <a:r>
              <a:rPr lang="sv-SE" b="0" i="0" dirty="0">
                <a:solidFill>
                  <a:srgbClr val="22252A"/>
                </a:solidFill>
                <a:effectLst/>
              </a:rPr>
              <a:t>Om du har blivit bestulen måste du kunna visa försäkringsbolaget att du har ägt de saker som du har blivit av med. Du måste också kunna visa värdet på det stulna. Dina saker ersätts normalt till marknadsvärdet.</a:t>
            </a:r>
          </a:p>
          <a:p>
            <a:pPr algn="l"/>
            <a:endParaRPr lang="sv-SE" b="0" i="0" dirty="0">
              <a:solidFill>
                <a:srgbClr val="22252A"/>
              </a:solidFill>
              <a:effectLst/>
            </a:endParaRPr>
          </a:p>
          <a:p>
            <a:pPr algn="l"/>
            <a:r>
              <a:rPr lang="sv-SE" b="0" i="0" dirty="0">
                <a:solidFill>
                  <a:srgbClr val="22252A"/>
                </a:solidFill>
                <a:effectLst/>
              </a:rPr>
              <a:t>Det är bra om du har kvar kvitton men det är inte ett krav för att du ska ha rätt till ersättning. Andra sätt att bevisa vad du äger och vilket värde dina saker har är till exempel genom värderingsbevis, kontoutdrag och fotografier.</a:t>
            </a:r>
          </a:p>
          <a:p>
            <a:pPr marL="171450" indent="-171450" algn="l">
              <a:buFontTx/>
              <a:buChar char="-"/>
            </a:pPr>
            <a:endParaRPr lang="sv-SE" b="0" i="0" dirty="0">
              <a:solidFill>
                <a:srgbClr val="22252A"/>
              </a:solidFill>
              <a:effectLst/>
            </a:endParaRPr>
          </a:p>
          <a:p>
            <a:pPr algn="l"/>
            <a:r>
              <a:rPr lang="sv-SE" b="0" i="0" dirty="0">
                <a:solidFill>
                  <a:srgbClr val="22252A"/>
                </a:solidFill>
                <a:effectLst/>
              </a:rPr>
              <a:t>Tre alternativ att ersättas: </a:t>
            </a:r>
          </a:p>
          <a:p>
            <a:pPr marL="171450" indent="-171450" algn="l">
              <a:buFontTx/>
              <a:buChar char="-"/>
            </a:pPr>
            <a:r>
              <a:rPr lang="sv-SE" b="0" i="0" dirty="0">
                <a:solidFill>
                  <a:srgbClr val="22252A"/>
                </a:solidFill>
                <a:effectLst/>
              </a:rPr>
              <a:t>Grundskyddet angivet maxbelopp i villkoren (100 000-200 000) </a:t>
            </a:r>
          </a:p>
          <a:p>
            <a:pPr marL="171450" indent="-171450" algn="l">
              <a:buFontTx/>
              <a:buChar char="-"/>
            </a:pPr>
            <a:r>
              <a:rPr lang="sv-SE" b="0" i="0" dirty="0">
                <a:solidFill>
                  <a:srgbClr val="22252A"/>
                </a:solidFill>
                <a:effectLst/>
              </a:rPr>
              <a:t>Grundskyddet enligt valt försäkringsbelopp eller fullvärde (t ex 1-1,5 </a:t>
            </a:r>
            <a:r>
              <a:rPr lang="sv-SE" b="0" i="0" dirty="0" err="1">
                <a:solidFill>
                  <a:srgbClr val="22252A"/>
                </a:solidFill>
                <a:effectLst/>
              </a:rPr>
              <a:t>milj</a:t>
            </a:r>
            <a:r>
              <a:rPr lang="sv-SE" b="0" i="0" dirty="0">
                <a:solidFill>
                  <a:srgbClr val="22252A"/>
                </a:solidFill>
                <a:effectLst/>
              </a:rPr>
              <a:t>)</a:t>
            </a:r>
          </a:p>
          <a:p>
            <a:pPr marL="171450" indent="-171450" algn="l">
              <a:buFontTx/>
              <a:buChar char="-"/>
            </a:pPr>
            <a:r>
              <a:rPr lang="sv-SE" b="0" i="0" dirty="0">
                <a:solidFill>
                  <a:srgbClr val="22252A"/>
                </a:solidFill>
                <a:effectLst/>
              </a:rPr>
              <a:t>Genom allriskskyddet (35 000 – 200 000)</a:t>
            </a:r>
          </a:p>
          <a:p>
            <a:pPr marL="0" indent="0" algn="l">
              <a:buFontTx/>
              <a:buNone/>
            </a:pPr>
            <a:endParaRPr lang="sv-SE" b="0" i="0" dirty="0">
              <a:solidFill>
                <a:srgbClr val="22252A"/>
              </a:solidFill>
              <a:effectLst/>
            </a:endParaRPr>
          </a:p>
          <a:p>
            <a:pPr marL="0" indent="0" algn="l">
              <a:buFontTx/>
              <a:buNone/>
            </a:pPr>
            <a:r>
              <a:rPr lang="sv-SE" b="0" i="0" dirty="0">
                <a:solidFill>
                  <a:srgbClr val="22252A"/>
                </a:solidFill>
                <a:effectLst/>
              </a:rPr>
              <a:t>I villkoren exempel: </a:t>
            </a:r>
            <a:r>
              <a:rPr lang="sv-SE" dirty="0"/>
              <a:t>Utökat stöldskydd enligt eget valt försäkringsbelopp eller fullvärde: ”Har du stöd i bostaden enligt socialtjänstlagen eller får insatser i bostaden enligt lagen om stöd och service för vissa funktionshindrade eller får hemsjukvård enligt hälso- och sjukvårdslagen ersätts stöld i bostaden om gärningspersonen behörigen innehaft nyckel och </a:t>
            </a:r>
            <a:r>
              <a:rPr lang="sv-SE" dirty="0" err="1"/>
              <a:t>lovligen</a:t>
            </a:r>
            <a:r>
              <a:rPr lang="sv-SE" dirty="0"/>
              <a:t> befunnit sig i bostaden i sin roll som vårdgivare enligt lagarna ovan.”</a:t>
            </a:r>
          </a:p>
          <a:p>
            <a:pPr marL="171450" indent="-171450" algn="l">
              <a:buFontTx/>
              <a:buChar char="-"/>
            </a:pPr>
            <a:endParaRPr lang="sv-SE" b="0" i="0" dirty="0">
              <a:solidFill>
                <a:srgbClr val="22252A"/>
              </a:solidFill>
              <a:effectLst/>
            </a:endParaRPr>
          </a:p>
          <a:p>
            <a:pPr algn="l"/>
            <a:r>
              <a:rPr lang="sv-SE" b="0" i="0" dirty="0">
                <a:solidFill>
                  <a:srgbClr val="22252A"/>
                </a:solidFill>
                <a:effectLst/>
              </a:rPr>
              <a:t>Villkor tex angivet maxbelopp - u</a:t>
            </a:r>
            <a:r>
              <a:rPr lang="sv-SE" dirty="0"/>
              <a:t>tökat skydd: ”</a:t>
            </a:r>
            <a:r>
              <a:rPr lang="sv-SE" b="0" dirty="0"/>
              <a:t>Har du stöd i bostaden enligt socialtjänstlagen eller får insatser i bostaden enligt lagen om stöd och service för vissa funktionshindrade eller får du hemsjukvård enligt hälso- och sjukvårdslagen, </a:t>
            </a:r>
            <a:r>
              <a:rPr lang="sv-SE" dirty="0"/>
              <a:t>gäller försäkringen vid stöld i bostaden även om gärningsmannen inte tagit sig in olovligen. Vid skada enligt Utökat skydd om du har stöd i bostaden är högsta ersättningsbelopp 100 000 kronor, varav pengar högst 5 000 kronor.”</a:t>
            </a:r>
            <a:endParaRPr lang="sv-SE" b="0" i="0" dirty="0">
              <a:solidFill>
                <a:srgbClr val="22252A"/>
              </a:solidFill>
              <a:effectLs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94486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alla hemförsäkringar finns ett reseskydd som innehåller det absolut viktigaste skyddet, om du behöver sjukhusvård utomlands eller hemtransport.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Förläng reseskyddet i god tid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Reseskyddet gäller i minst 45 dagar och i 60 dagar hos några få försäkringsbolag. Om ni planerar att vara borta längre, är det viktigt att ni i förväg förlänger hemförsäkringens reseskydd, eller tecknar en särskild reseförsäkring, som ska gälla efter dag 45, så att ni inte är oförsäkrade.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Medicinskt förhandsbesked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Reseskyddet hjälper dig bland annat om du blir akut sjuk eller skadad på din resa. Om du har en pågående sjukdom eller skada ska du kontakta ditt försäkringsbolag före resan. Du kan behöva kontakta ditt försäkringsbolag för att få ett medicinskt förhandsbesked så du vet hur ditt reseskydd gäller.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Avbeställningsskydd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Ett avbeställningsskydd kan ingå i mer omfattande hemförsäkringar, men kan också ingå i kortförsäkringen när du betalar resan med kort. Kontrollera maxbeloppen om dyr resa.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Riskfylld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Ska du ägna dig åt riskfyllda aktiviteter behöver du oftast teckna en separat försäkring eftersom de flesta hemförsäkringar undantar riskfyllda aktiviteter.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Kom om ihåg resebeviset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Ta med ditt personliga resebevis när du ska ut och resa. Det visar att du har en försäkring med reseskydd om något skulle hända. Det visar också vart du ska vända dig för att få kvalitetssäkrad vård om du blir sjuk eller skadad under resan.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EU-kort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EU-kortet (det europeiska sjukförsäkringskortet) ger dig rätt till vård när du reser inom EU/EES och Schweiz. Du har rätt till vård vid sjukhus, läkar- och tandläkarmottagningar som är anslutna till landets allmänna sjukvårdssystem. Du betalar enbart de patientavgifter som landets egna invånare betalar. Beställ EU-kortet från Försäkringskassan. EU-kortet ersätter inte hemresor med till exempel ambulansflyg. En reseförsäkring kan, till skillnad från EU-kortet, även ge tillgång till privat sjukvård.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Jämför hemförsäkringens reseskydd: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https://www.konsumenternas.se/konsumentstod/jamforelser/boendeforsakringar/jamfor-hemforsakringar/jamfor-villkor/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08065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34131"/>
          </a:xfrm>
        </p:spPr>
        <p:txBody>
          <a:bodyPr/>
          <a:lstStyle/>
          <a:p>
            <a:pPr marL="0" indent="0">
              <a:buFont typeface="Arial" panose="020B0604020202020204" pitchFamily="34" charset="0"/>
              <a:buNone/>
              <a:defRPr/>
            </a:pPr>
            <a:r>
              <a:rPr lang="sv-SE" b="0" i="0" dirty="0">
                <a:solidFill>
                  <a:srgbClr val="22252A"/>
                </a:solidFill>
                <a:effectLst/>
                <a:latin typeface="Muli"/>
              </a:rPr>
              <a:t>Rättsskyddet kan ersätta kostnader för ett juridiskt ombud om du hamnar i en tvist med någon. </a:t>
            </a:r>
            <a:r>
              <a:rPr lang="sv-SE" dirty="0"/>
              <a:t>Skyddet täcker ditt juridiska ombud för de tvister som omfattas av försäkringen.</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Tvist: </a:t>
            </a:r>
            <a:br>
              <a:rPr lang="sv-SE" b="0" dirty="0"/>
            </a:br>
            <a:r>
              <a:rPr lang="sv-SE" b="0" dirty="0"/>
              <a:t>Tvist uppstår när ett framställt krav till någon som tillbakavisas/bestrids.</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1" dirty="0"/>
              <a:t>Rättsskyddet omfattar:</a:t>
            </a:r>
          </a:p>
          <a:p>
            <a:pPr marL="0" indent="0">
              <a:buFont typeface="Arial" panose="020B0604020202020204" pitchFamily="34" charset="0"/>
              <a:buNone/>
              <a:defRPr/>
            </a:pPr>
            <a:r>
              <a:rPr lang="sv-SE" b="0" i="0" dirty="0">
                <a:solidFill>
                  <a:srgbClr val="22252A"/>
                </a:solidFill>
                <a:effectLst/>
              </a:rPr>
              <a:t>Ombuds- och rättegångskostnader om du hamnar i en tvist som kan prövas i tingsrätten, hovrätten och Högsta domstolen. </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Juridiskt ombud:</a:t>
            </a:r>
          </a:p>
          <a:p>
            <a:pPr marL="0" indent="0">
              <a:buFont typeface="Arial" panose="020B0604020202020204" pitchFamily="34" charset="0"/>
              <a:buNone/>
              <a:defRPr/>
            </a:pPr>
            <a:r>
              <a:rPr lang="sv-SE" b="0" i="0" dirty="0">
                <a:solidFill>
                  <a:srgbClr val="22252A"/>
                </a:solidFill>
                <a:effectLst/>
              </a:rPr>
              <a:t>För att rättsskyddsförsäkringen ska gälla måste du anlita ett ombud som företräder dig i tvisten. Det är viktigt att din advokat ansöker om rättskydd så att du vet om du kan få ombudskostnaderna ersatta via rättskyddet.</a:t>
            </a:r>
          </a:p>
          <a:p>
            <a:pPr marL="0" indent="0">
              <a:buFont typeface="Arial" panose="020B0604020202020204" pitchFamily="34" charset="0"/>
              <a:buNone/>
              <a:defRPr/>
            </a:pPr>
            <a:endParaRPr lang="sv-SE" b="1" dirty="0"/>
          </a:p>
          <a:p>
            <a:pPr marL="0" indent="0">
              <a:buFont typeface="Arial" panose="020B0604020202020204" pitchFamily="34" charset="0"/>
              <a:buNone/>
              <a:defRPr/>
            </a:pPr>
            <a:r>
              <a:rPr lang="sv-SE" b="1" dirty="0"/>
              <a:t>Karenstid: </a:t>
            </a:r>
          </a:p>
          <a:p>
            <a:pPr marL="0" indent="0">
              <a:buFont typeface="Arial" panose="020B0604020202020204" pitchFamily="34" charset="0"/>
              <a:buNone/>
              <a:defRPr/>
            </a:pPr>
            <a:r>
              <a:rPr lang="sv-SE" b="0" dirty="0"/>
              <a:t>Du måste ha en giltig försäkring när tvisten uppstår. Huvudregeln är att försäkringen måste varit gällande under en sammanhängande period under minst 2 år. OBS! Inga glapp får finnas.</a:t>
            </a:r>
          </a:p>
          <a:p>
            <a:pPr marL="0" indent="0">
              <a:buFont typeface="Arial" panose="020B0604020202020204" pitchFamily="34" charset="0"/>
              <a:buNone/>
              <a:defRPr/>
            </a:pPr>
            <a:endParaRPr lang="sv-SE" b="0" i="0" dirty="0">
              <a:solidFill>
                <a:srgbClr val="111111"/>
              </a:solidFill>
              <a:effectLst/>
            </a:endParaRPr>
          </a:p>
          <a:p>
            <a:pPr>
              <a:defRPr/>
            </a:pPr>
            <a:r>
              <a:rPr lang="sv-SE" b="1" dirty="0"/>
              <a:t>Självrisk: </a:t>
            </a:r>
          </a:p>
          <a:p>
            <a:pPr>
              <a:defRPr/>
            </a:pPr>
            <a:r>
              <a:rPr lang="sv-SE" dirty="0"/>
              <a:t>Självrisken är cirka 20-25 procent av ombudskostnaderna, men detta varierar så kontrollera med ditt försäkringsbolag. </a:t>
            </a:r>
          </a:p>
          <a:p>
            <a:pPr>
              <a:defRPr/>
            </a:pPr>
            <a:endParaRPr lang="sv-SE" b="1" dirty="0"/>
          </a:p>
          <a:p>
            <a:pPr>
              <a:defRPr/>
            </a:pPr>
            <a:r>
              <a:rPr lang="sv-SE" b="1" dirty="0"/>
              <a:t>Maxbelopp:</a:t>
            </a:r>
          </a:p>
          <a:p>
            <a:pPr marL="0" indent="0">
              <a:buFont typeface="Arial" panose="020B0604020202020204" pitchFamily="34" charset="0"/>
              <a:buNone/>
              <a:defRPr/>
            </a:pPr>
            <a:r>
              <a:rPr lang="sv-SE" dirty="0"/>
              <a:t>Du kan få 130 000 – 400 000 kronor beroende på bolag.</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0" dirty="0"/>
              <a:t>Det finns rättskydd även i motorförsäkringar, till exempel vid personskador.</a:t>
            </a:r>
          </a:p>
          <a:p>
            <a:pPr marL="0" indent="0">
              <a:buFont typeface="Arial" panose="020B0604020202020204" pitchFamily="34" charset="0"/>
              <a:buNone/>
              <a:defRPr/>
            </a:pPr>
            <a:endParaRPr lang="sv-SE" b="0" dirty="0"/>
          </a:p>
          <a:p>
            <a:pPr marL="0" indent="0">
              <a:buFont typeface="Arial" panose="020B0604020202020204" pitchFamily="34" charset="0"/>
              <a:buNone/>
              <a:defRPr/>
            </a:pPr>
            <a:endParaRPr lang="sv-SE" b="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15301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089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ea typeface="Calibri" panose="020F0502020204030204" pitchFamily="34" charset="0"/>
                <a:cs typeface="Times New Roman" panose="02020603050405020304" pitchFamily="18" charset="0"/>
              </a:rPr>
              <a:t>Ansvarsskyddets syfte är att utreda och betala skadeståndskrav, vid person- eller sakskador. Skulle man till exempel orsaka en brand eller vattenskada kan den delen av försäkringen vara viktig. En situation inte är helt ovanlig är att man glömmer slå av spisen eller duschen, och det är inte uteslutet att man råkar skada någon annan på till exempel äldreboendet.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kern="1200" dirty="0">
              <a:cs typeface="Arial" panose="020B0604020202020204" pitchFamily="34" charset="0"/>
            </a:endParaRPr>
          </a:p>
          <a:p>
            <a:pPr marR="0" lvl="0" indent="0" algn="l" fontAlgn="auto">
              <a:lnSpc>
                <a:spcPct val="100000"/>
              </a:lnSpc>
              <a:spcBef>
                <a:spcPts val="0"/>
              </a:spcBef>
              <a:spcAft>
                <a:spcPts val="0"/>
              </a:spcAft>
              <a:buClrTx/>
              <a:buSzTx/>
              <a:buFontTx/>
              <a:buNone/>
              <a:tabLst/>
              <a:defRPr/>
            </a:pPr>
            <a:r>
              <a:rPr lang="sv-SE" b="1" kern="1200" dirty="0">
                <a:cs typeface="Arial" panose="020B0604020202020204" pitchFamily="34" charset="0"/>
              </a:rPr>
              <a:t>Ansvarsskydd: </a:t>
            </a:r>
            <a:r>
              <a:rPr lang="sv-SE" kern="1200" dirty="0">
                <a:cs typeface="Arial" panose="020B0604020202020204" pitchFamily="34" charset="0"/>
              </a:rPr>
              <a:t>täcker </a:t>
            </a:r>
            <a:r>
              <a:rPr lang="sv-SE" dirty="0"/>
              <a:t>upp till 5 miljoner kronor oavsett bolag. Krävs du på skadestånd kan försäkringen dels utreda ansvaret, dels betala skadeståndet. Skyddet har en grundsjälvrisk. Maxbeloppet gäller per skada eller per </a:t>
            </a:r>
            <a:r>
              <a:rPr lang="sv-SE" dirty="0" err="1"/>
              <a:t>försäkringsår</a:t>
            </a:r>
            <a:r>
              <a:rPr lang="sv-SE" dirty="0"/>
              <a:t>.</a:t>
            </a:r>
          </a:p>
          <a:p>
            <a:pPr marR="0" lvl="0" indent="0" algn="l" fontAlgn="auto">
              <a:lnSpc>
                <a:spcPct val="100000"/>
              </a:lnSpc>
              <a:spcBef>
                <a:spcPts val="0"/>
              </a:spcBef>
              <a:spcAft>
                <a:spcPts val="0"/>
              </a:spcAft>
              <a:buClrTx/>
              <a:buSzTx/>
              <a:buFontTx/>
              <a:buNone/>
              <a:tabLst/>
              <a:defRPr/>
            </a:pPr>
            <a:endParaRPr lang="sv-SE" dirty="0"/>
          </a:p>
          <a:p>
            <a:pPr algn="l"/>
            <a:r>
              <a:rPr lang="sv-SE" dirty="0"/>
              <a:t>Om du blir krävd på ersättning från någon som anser att du har orsakat honom eller henne en skada kan du få hjälp ur ansvarsskyddet i din hemförsäkring. Ditt försäkringsbolag utreder om du är vållande till skadan. Om du anses vara vållande betalar försäkringsbolaget ut ersättning till den som drabbats av skadan.</a:t>
            </a:r>
          </a:p>
          <a:p>
            <a:pPr algn="l"/>
            <a:r>
              <a:rPr lang="sv-SE" dirty="0"/>
              <a:t>Om du inte anses som vållande till skadan avvisar försäkringsbolaget kravet och du behöver normalt inte heller ersätta den som kräver dig på ersättning.</a:t>
            </a:r>
          </a:p>
          <a:p>
            <a:pPr algn="l"/>
            <a:endParaRPr lang="sv-SE" dirty="0"/>
          </a:p>
          <a:p>
            <a:pPr algn="l"/>
            <a:r>
              <a:rPr lang="sv-SE" b="1" dirty="0"/>
              <a:t>När kan ansvarsskyddet användas</a:t>
            </a:r>
          </a:p>
          <a:p>
            <a:pPr algn="l"/>
            <a:r>
              <a:rPr lang="sv-SE" dirty="0"/>
              <a:t>Ansvarsskyddet kan till exempel användas om du får ett skadeståndskrav riktat mot dig för att:</a:t>
            </a:r>
          </a:p>
          <a:p>
            <a:pPr marL="171450" indent="-171450" algn="l">
              <a:buFont typeface="Arial" panose="020B0604020202020204" pitchFamily="34" charset="0"/>
              <a:buChar char="•"/>
            </a:pPr>
            <a:r>
              <a:rPr lang="sv-SE" dirty="0"/>
              <a:t>du har tagit sönder ett handfat i din hyreslägenhet</a:t>
            </a:r>
          </a:p>
          <a:p>
            <a:pPr marL="171450" indent="-171450" algn="l">
              <a:buFont typeface="Arial" panose="020B0604020202020204" pitchFamily="34" charset="0"/>
              <a:buChar char="•"/>
            </a:pPr>
            <a:r>
              <a:rPr lang="sv-SE" dirty="0"/>
              <a:t>du har vållat en vattenskada i din bostadsrätt som har orsakat skada i grannens lägenhet</a:t>
            </a:r>
          </a:p>
          <a:p>
            <a:pPr marL="171450" indent="-171450" algn="l">
              <a:buFont typeface="Arial" panose="020B0604020202020204" pitchFamily="34" charset="0"/>
              <a:buChar char="•"/>
            </a:pPr>
            <a:r>
              <a:rPr lang="sv-SE" dirty="0"/>
              <a:t>din hund har bitit grannens hund.</a:t>
            </a:r>
          </a:p>
          <a:p>
            <a:pPr algn="l">
              <a:buFont typeface="Arial" panose="020B0604020202020204" pitchFamily="34" charset="0"/>
              <a:buChar char="•"/>
            </a:pPr>
            <a:endParaRPr lang="sv-SE" dirty="0"/>
          </a:p>
          <a:p>
            <a:pPr algn="l"/>
            <a:r>
              <a:rPr lang="sv-SE" dirty="0"/>
              <a:t>Ansvarsskyddet skiljer sig från andra försäkringsskydd på så sätt att det är tre parter inblandade. Det är du själv som får ett krav, den som har lidit skada och kräver dig på ersättning och ditt försäkringsbolag som utreder skadeståndsskyldigheten.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Överfallsskydd: Gäller våldsbrott och sexualbrott, upp till 8 000-150 000 kronor. Kan även gälla vid överfall i nära relation och mobbing hos vissa bolag. </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Våldsbrott och sexualbrott - Lägsta beloppet visar ersättning vid misshandel av normalgraden, högsta vid mord/dråpförsök och grov våldtäkt. Även sexuellt tvång och våldtäkt ersätts.</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 ersätts normalt med schablonbelopp som inkluderar kränkning, sveda och värk samt kostnader. Du ska visa att du utsatts för brottet men gärningsmannen behöver inte dömas (utom i två bolag, kolla vad som gäller i din försäkring). E</a:t>
            </a:r>
            <a:r>
              <a:rPr lang="sv-SE" b="0" i="0" dirty="0">
                <a:effectLst/>
              </a:rPr>
              <a:t>rsättning i olika utsträckning vid sexualbrott mot barn enligt 6 kap brottsbalken. Intervall med maxbelopp.</a:t>
            </a:r>
            <a:r>
              <a:rPr lang="sv-SE" dirty="0"/>
              <a:t> Vanligen ingår kristerapi 10 tillfällen (kristerapi kan ersättas även vid omfattande skador i bostaden).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b="0" i="0" dirty="0">
                <a:effectLst/>
              </a:rPr>
              <a:t>Drabbas du av ett överfall som utförs av någon som ingår i samma hemförsäkring som du kan du få ersättning hos några bolag.</a:t>
            </a:r>
            <a:r>
              <a:rPr lang="sv-SE" dirty="0"/>
              <a: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35984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Allriskskydd även kallad drulle- eller otursskydd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Generellt sett behövs ingen produktförsäkring om du har ett allriskskydd som täcker alla dina saker. Ett allriskskydd ingår vanligen i mer omfattande hemförsäkringar. Annars kan du teckna den som ett tillägg. Om en sak skadas vid en plötslig och oförutsedd händelse gäller hemförsäkringens allriskskydd. Tänk på att ett allriskskydd gäller för alla dina saker till skillnad från en produktförsäkring som bara gäller för en viss sak.</a:t>
            </a:r>
          </a:p>
          <a:p>
            <a:endParaRPr lang="sv-SE" dirty="0"/>
          </a:p>
          <a:p>
            <a:pPr algn="l"/>
            <a:r>
              <a:rPr lang="sv-SE" b="1" i="0" dirty="0">
                <a:solidFill>
                  <a:srgbClr val="22252A"/>
                </a:solidFill>
                <a:effectLst/>
              </a:rPr>
              <a:t>Produktförsäkring - lägre självrisk och högre värdering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du köper till exempel en TV, mobiltelefon, dator, klocka eller smycke så erbjuds du ofta att teckna en särskild produktförsäkring. En sådan försäkring ersätter produkten om den slutar fungera eller blir skadad av någon plötslig, oförutsedd händelse. </a:t>
            </a:r>
            <a:r>
              <a:rPr lang="sv-SE" b="0" i="0" dirty="0">
                <a:solidFill>
                  <a:srgbClr val="22252A"/>
                </a:solidFill>
                <a:effectLst/>
              </a:rPr>
              <a:t>En produktförsäkring kan däremot ha lägre självrisk än hemförsäkringen eller ingen självrisk alls. De kan ha förmånligare åldersavdrag. Din ersättning kan därför bli högre än genom din hemförsäkring. Men en produktförsäkring är ofta dyr i förhållande till produktens värde.</a:t>
            </a:r>
          </a:p>
          <a:p>
            <a:endParaRPr lang="sv-SE" b="0" dirty="0"/>
          </a:p>
          <a:p>
            <a:r>
              <a:rPr lang="sv-SE" b="1" dirty="0"/>
              <a:t>Hemförsäkringar med nyvärdes- eller elektronikskydd </a:t>
            </a:r>
          </a:p>
          <a:p>
            <a:r>
              <a:rPr lang="sv-SE" dirty="0"/>
              <a:t>För en del saker som till exempel TV-apparater, surfplattor, datorer (ej mobiler) och hushållsmaskiner kan det även genom din hemförsäkring ingå ett särskilt nyvärdesskydd eller elektronikskydd som gäller i 2-4 år. </a:t>
            </a:r>
            <a:r>
              <a:rPr lang="sv-SE" dirty="0">
                <a:solidFill>
                  <a:srgbClr val="22252A"/>
                </a:solidFill>
                <a:effectLst/>
                <a:ea typeface="Times New Roman" panose="02020603050405020304" pitchFamily="18" charset="0"/>
              </a:rPr>
              <a:t>Med ett nyvärdesskydd ersätts din produkt med samma prestanda till dagens inköpspris i 2-4 år, det vill säga försäkringsbolaget gör då inget åldersavdrag.</a:t>
            </a:r>
            <a:endParaRPr lang="sv-SE" dirty="0">
              <a:effectLst/>
              <a:ea typeface="Times New Roman" panose="02020603050405020304" pitchFamily="18" charset="0"/>
            </a:endParaRPr>
          </a:p>
          <a:p>
            <a:endParaRPr lang="sv-SE" dirty="0"/>
          </a:p>
          <a:p>
            <a:r>
              <a:rPr lang="sv-SE" b="1" dirty="0"/>
              <a:t>ID-skyddsförsäkringar: </a:t>
            </a:r>
            <a:br>
              <a:rPr lang="sv-SE" dirty="0"/>
            </a:br>
            <a:r>
              <a:rPr lang="sv-SE" dirty="0"/>
              <a:t>Separata </a:t>
            </a:r>
            <a:r>
              <a:rPr lang="sv-SE" kern="1200" dirty="0"/>
              <a:t>Id-skyddsförsäkringar är </a:t>
            </a:r>
            <a:r>
              <a:rPr lang="sv-SE" dirty="0"/>
              <a:t>oftast onödiga eftersom ett liknande skydd i många fall ingår i en hemförsäkring. ID-skyddet i hemförsäkringen innehåller </a:t>
            </a:r>
            <a:r>
              <a:rPr lang="sv-SE" b="0" i="0" dirty="0">
                <a:effectLst/>
              </a:rPr>
              <a:t>rådgivning för att förebygga och begränsa följderna av obehöriga handlingar, assistans med att avvisa betalningskrav samt hjälp att radera betalningsanmärkningar.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145657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793881"/>
          </a:xfrm>
        </p:spPr>
        <p:txBody>
          <a:bodyPr/>
          <a:lstStyle/>
          <a:p>
            <a:pPr marL="0" algn="l" defTabSz="914400" rtl="0" eaLnBrk="1" latinLnBrk="0" hangingPunct="1"/>
            <a:r>
              <a:rPr lang="sv-SE" sz="1200" b="0" i="0" kern="1200" dirty="0">
                <a:solidFill>
                  <a:srgbClr val="22252A"/>
                </a:solidFill>
                <a:effectLst/>
                <a:latin typeface="+mn-lt"/>
                <a:ea typeface="+mn-ea"/>
                <a:cs typeface="+mn-cs"/>
              </a:rPr>
              <a:t>En livförsäkring tecknar du för dina efterlevande. Om du dör under den tid som försäkringen gäller betalas det ut ett engångsbelopp till dem som du skrivit in som förmånstagare.</a:t>
            </a:r>
            <a:r>
              <a:rPr lang="sv-SE" sz="1200" b="0" i="0" kern="1200" baseline="0" dirty="0">
                <a:solidFill>
                  <a:srgbClr val="22252A"/>
                </a:solidFill>
                <a:effectLst/>
                <a:latin typeface="+mn-lt"/>
                <a:ea typeface="+mn-ea"/>
                <a:cs typeface="+mn-cs"/>
              </a:rPr>
              <a:t> </a:t>
            </a:r>
            <a:r>
              <a:rPr lang="sv-SE" sz="1200" b="0" i="0" kern="1200" dirty="0">
                <a:solidFill>
                  <a:srgbClr val="22252A"/>
                </a:solidFill>
                <a:effectLst/>
                <a:latin typeface="+mn-lt"/>
                <a:ea typeface="+mn-ea"/>
                <a:cs typeface="+mn-cs"/>
              </a:rPr>
              <a:t>En livförsäkring är inte ett sparande utan en så kallad riskförsäkring. Du betalar löpande en premie för ett visst försäkringsbelopp, som du väljer själv. När du dör betalas det ut ett engångsbelopp till dem du skrivit in som förmånstagare, förutsatt att försäkringen fortfarande gäller. De flesta livförsäkringar slutar att gälla mellan 65 och 85 års ålder; det står i villkoren. Efter det betalas inget från försäkringen längre.</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0" i="0" kern="1200" dirty="0">
                <a:solidFill>
                  <a:srgbClr val="22252A"/>
                </a:solidFill>
                <a:effectLst/>
                <a:latin typeface="+mn-lt"/>
                <a:ea typeface="+mn-ea"/>
                <a:cs typeface="+mn-cs"/>
              </a:rPr>
              <a:t>Försäkringsvillkoren för rena livförsäkringar är relativt lika mellan försäkringsbolagen. Det som varierar är premien, som är beroende av din ålder och vilket försäkringsbelopp du väljer.</a:t>
            </a:r>
            <a:r>
              <a:rPr lang="sv-SE" sz="1200" b="0" i="0" kern="1200" baseline="0" dirty="0">
                <a:solidFill>
                  <a:srgbClr val="22252A"/>
                </a:solidFill>
                <a:effectLst/>
                <a:latin typeface="+mn-lt"/>
                <a:ea typeface="+mn-ea"/>
                <a:cs typeface="+mn-cs"/>
              </a:rPr>
              <a:t> </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Vad har ni för livförsäkringar idag?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rgbClr val="22252A"/>
                </a:solidFill>
                <a:effectLst/>
                <a:latin typeface="+mn-lt"/>
                <a:ea typeface="+mn-ea"/>
                <a:cs typeface="+mn-cs"/>
              </a:rPr>
              <a:t>Andra försäkringar kan fungera som en livförsäkring, till </a:t>
            </a:r>
            <a:r>
              <a:rPr lang="sv-SE" sz="1200" b="0" i="0" u="none" kern="1200" dirty="0">
                <a:solidFill>
                  <a:srgbClr val="22252A"/>
                </a:solidFill>
                <a:effectLst/>
                <a:latin typeface="+mn-lt"/>
                <a:ea typeface="+mn-ea"/>
                <a:cs typeface="+mn-cs"/>
              </a:rPr>
              <a:t>exempel låneskydd och det återbetalningsskydd som ingår eller kan väljas till i tjänstepensioner.</a:t>
            </a:r>
          </a:p>
          <a:p>
            <a:pPr marL="0" algn="l" defTabSz="914400" rtl="0" eaLnBrk="1" latinLnBrk="0" hangingPunct="1"/>
            <a:r>
              <a:rPr lang="sv-SE" sz="1200" b="0" i="0" kern="1200" dirty="0">
                <a:solidFill>
                  <a:srgbClr val="22252A"/>
                </a:solidFill>
                <a:effectLst/>
                <a:latin typeface="+mn-lt"/>
                <a:ea typeface="+mn-ea"/>
                <a:cs typeface="+mn-cs"/>
              </a:rPr>
              <a:t>Efter att ha funderat på behovet bör ni undersöka hur behovet är täckt idag. Det kan vara lätt att missa någon av de försäkringar man redan har. Till exempel kan det finnas gruppförsäkringar och försäkringar som formellt inte kallas för livförsäkringar men som fungerar på samma sätt. </a:t>
            </a:r>
          </a:p>
          <a:p>
            <a:pPr marL="0" algn="l" defTabSz="914400" rtl="0" eaLnBrk="1" latinLnBrk="0" hangingPunct="1"/>
            <a:endParaRPr lang="sv-SE" sz="1200" b="1"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Leta till exempel efter om ni har: </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Tjänstegrupplivförsäkring, via arbetsgivaren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Låneskydd, via banken.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Gruppförsäkringspaket, där livförsäkring ingår.</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Tjänstepensioner med återbetalningsskydd</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Kapitalförsäkring med sambo/partner som förmånstagare</a:t>
            </a:r>
          </a:p>
          <a:p>
            <a:pPr marL="0" algn="l" defTabSz="914400" rtl="0" eaLnBrk="1" latinLnBrk="0" hangingPunct="1">
              <a:buFont typeface="Arial" panose="020B0604020202020204" pitchFamily="34" charset="0"/>
              <a:buChar char="•"/>
            </a:pPr>
            <a:endParaRPr lang="sv-SE" sz="1200" b="0" i="0" kern="1200" dirty="0">
              <a:solidFill>
                <a:srgbClr val="22252A"/>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lang="sv-SE" sz="1200" b="0" i="0" kern="1200" dirty="0">
                <a:solidFill>
                  <a:srgbClr val="22252A"/>
                </a:solidFill>
                <a:effectLst/>
                <a:latin typeface="+mn-lt"/>
                <a:ea typeface="+mn-ea"/>
                <a:cs typeface="+mn-cs"/>
              </a:rPr>
              <a:t>En ansökan kräver ofta hälsodeklaration. Gruppförsäkringar kan man slippa hälsodeklaration.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44059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28794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1" i="0" dirty="0">
                <a:solidFill>
                  <a:srgbClr val="22252A"/>
                </a:solidFill>
                <a:effectLst/>
                <a:latin typeface="Muli"/>
              </a:rPr>
              <a:t>Hållbarhet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22252A"/>
                </a:solidFill>
                <a:effectLst/>
                <a:latin typeface="Muli"/>
              </a:rPr>
              <a:t>Vi arbetar även med hållbarhet på Försäkringsbyrån. Vi ger skadeförebyggande tips till konsumenter, eftersom det allra bästa för hållbarhet är om en skada aldrig inträffar. Vi har också två hållbarhetsjämförelser på vår webbplats, som visar på hur bolagen arbetar konkret med hållbarhet inom motorförsäkringar och boendeförsäkringar.</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lang="sv-SE" b="0" i="0" dirty="0">
              <a:solidFill>
                <a:srgbClr val="FFFFFF"/>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FFFFFF"/>
                </a:solidFill>
                <a:effectLst/>
                <a:latin typeface="Muli"/>
              </a:rPr>
              <a:t>Hållbarhet inom boendeförsäkringar:</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FFFFFF"/>
                </a:solidFill>
                <a:effectLst/>
                <a:latin typeface="Muli"/>
              </a:rPr>
              <a:t>https://www.konsumenternas.se/konsumentstod/jamforelser/boendeforsakringar/jamfor-hemforsakringar/hallbarhet-i-hemforsakringar/</a:t>
            </a:r>
          </a:p>
          <a:p>
            <a:pPr lvl="0">
              <a:tabLst>
                <a:tab pos="457200" algn="l"/>
              </a:tabLst>
            </a:pPr>
            <a:endParaRPr lang="sv-SE" b="0" i="0" dirty="0">
              <a:solidFill>
                <a:srgbClr val="FFFFFF"/>
              </a:solidFill>
              <a:effectLst/>
              <a:latin typeface="Muli"/>
            </a:endParaRPr>
          </a:p>
          <a:p>
            <a:pPr lvl="0">
              <a:tabLst>
                <a:tab pos="457200" algn="l"/>
              </a:tabLst>
            </a:pPr>
            <a:r>
              <a:rPr lang="sv-SE" b="0" i="0" dirty="0">
                <a:solidFill>
                  <a:srgbClr val="FFFFFF"/>
                </a:solidFill>
                <a:effectLst/>
                <a:latin typeface="Muli"/>
              </a:rPr>
              <a:t>Hållbarhet inom motorförsäkringar:</a:t>
            </a:r>
          </a:p>
          <a:p>
            <a:pPr lvl="0">
              <a:tabLst>
                <a:tab pos="457200" algn="l"/>
              </a:tabLst>
            </a:pPr>
            <a:r>
              <a:rPr lang="sv-SE" b="0" i="0" dirty="0">
                <a:solidFill>
                  <a:srgbClr val="FFFFFF"/>
                </a:solidFill>
                <a:effectLst/>
                <a:latin typeface="Muli"/>
              </a:rPr>
              <a:t>https://www.konsumenternas.se/konsumentstod/jamforelser/fordons---batforsakringar/jamfor-bilforsakringar/hallbarhet/</a:t>
            </a:r>
          </a:p>
          <a:p>
            <a:endParaRPr lang="sv-SE" sz="1200" dirty="0"/>
          </a:p>
          <a:p>
            <a:endParaRPr lang="sv-SE" sz="1200" dirty="0"/>
          </a:p>
          <a:p>
            <a:endParaRPr lang="sv-SE" sz="120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502566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221157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897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Konsumenternas Försäkringsbyrå är en stiftelse som bildades 1979. Enligt våra stadgar ska vi vägleda, informera och hjälpa konsumenter i försäkringsfrågor.</a:t>
            </a:r>
          </a:p>
          <a:p>
            <a:r>
              <a:rPr lang="sv-SE" dirty="0"/>
              <a:t>Konsumenterna försäkringsbyrå är helt oberoende. Hur är vi det? Vi har tre huvudmän. Det är Finansinspektionen, Konsumentverket och Svensk Försäkring.</a:t>
            </a:r>
          </a:p>
          <a:p>
            <a:r>
              <a:rPr lang="sv-SE" dirty="0"/>
              <a:t>Svenska Försäkring är en branschorganisation. Myndigheterna, dvs Finansinspektionen och Konsumentverket har majoritet i vår styrelse. Försäkringsbranschen finansierar vår verksamhet, men myndigheterna är i majoritet och därför är vi oberoende. Vi har alltid ett konsumentperspektiv i det vi gör. Vår huvuduppgift är att ge oberoende kostnadsfri vägledning till konsumenter. Sedan återkopplar vi de konsumentproblem vi ser till våra huvudmän, alltså till både myndigheterna och försäkringsbranschen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402896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Konsumenternas.se är ett samarbete mellan Konsumenternas Bank- och finansbyrå och Konsumenternas Försäkringsbyrå. Besök oss på www.konsumenternas.se.</a:t>
            </a:r>
          </a:p>
          <a:p>
            <a:endParaRPr lang="sv-SE" dirty="0"/>
          </a:p>
          <a:p>
            <a:r>
              <a:rPr lang="sv-SE" dirty="0"/>
              <a:t>Webbplatsen fokuserar på hjälp till självhjälp genom fakta och olika verktyg för att utvärdera bank- och försäkringstjänster. </a:t>
            </a:r>
          </a:p>
          <a:p>
            <a:endParaRPr lang="sv-SE" dirty="0"/>
          </a:p>
          <a:p>
            <a:r>
              <a:rPr lang="sv-SE" dirty="0"/>
              <a:t>För personlig vägledning kan konsumenter ringa, mejla eller skriva brev till oss. </a:t>
            </a:r>
          </a:p>
          <a:p>
            <a:endParaRPr lang="sv-SE" dirty="0"/>
          </a:p>
          <a:p>
            <a:r>
              <a:rPr lang="sv-SE" dirty="0"/>
              <a:t>Guider och checklistor:  Reseguide, flygförsening, Begära ersättning för personskador, Pensions guider etc.</a:t>
            </a:r>
          </a:p>
          <a:p>
            <a:r>
              <a:rPr lang="sv-SE" dirty="0"/>
              <a:t>https://www.konsumenternas.se/konsumentstod/guider--checklistor/</a:t>
            </a: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3660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256173"/>
          </a:xfrm>
        </p:spPr>
        <p:txBody>
          <a:bodyPr/>
          <a:lstStyle/>
          <a:p>
            <a:r>
              <a:rPr lang="sv-SE" b="0" i="0" dirty="0">
                <a:solidFill>
                  <a:srgbClr val="22252A"/>
                </a:solidFill>
                <a:effectLst/>
              </a:rPr>
              <a:t>Många kontaktar oss när de är missnöjda med sitt försäkringsbolag. Det kan handla om ett beslut, handläggarens bemötande eller en lång handläggningstid. Men vad kan man egentligen kräva som konsument, hur bör man skriva och vem ska man kontakta i olika lägen? Det kan du läsa om i Klagoguiden. </a:t>
            </a:r>
            <a:r>
              <a:rPr lang="sv-SE" altLang="sv-SE" dirty="0"/>
              <a:t>Om du är missnöjd med till exempel en ersättning från ett försäkringsbolag ska du klaga på beslutet. På konsumenternas.se finns en klagoguide som ger hjälp. Om du vill att försäkringsbolaget ska ändra sitt beslut måste du skriva till dem att du "begär omprövning av beslutet".</a:t>
            </a:r>
          </a:p>
          <a:p>
            <a:endParaRPr lang="sv-SE" altLang="sv-SE" dirty="0"/>
          </a:p>
          <a:p>
            <a:r>
              <a:rPr lang="sv-SE" altLang="sv-SE" dirty="0"/>
              <a:t>Bäst är att du klagar skriftligt (per brev eller mejl) och också får ett skriftligt svar. När man klagar skriftligt kan man visa att man klagat inom rimlig tid och det är ingen tvekan om vad som sagts. </a:t>
            </a:r>
          </a:p>
          <a:p>
            <a:endParaRPr lang="sv-SE" altLang="sv-SE" dirty="0"/>
          </a:p>
          <a:p>
            <a:r>
              <a:rPr lang="sv-SE" altLang="sv-SE" b="1" dirty="0"/>
              <a:t>När du klagar: </a:t>
            </a:r>
          </a:p>
          <a:p>
            <a:pPr marL="171450" indent="-171450">
              <a:buFont typeface="Arial" panose="020B0604020202020204" pitchFamily="34" charset="0"/>
              <a:buChar char="•"/>
            </a:pPr>
            <a:r>
              <a:rPr lang="sv-SE" altLang="sv-SE" dirty="0"/>
              <a:t>Ange vilket ärende det gäller</a:t>
            </a:r>
          </a:p>
          <a:p>
            <a:pPr marL="171450" indent="-171450">
              <a:buFont typeface="Arial" panose="020B0604020202020204" pitchFamily="34" charset="0"/>
              <a:buChar char="•"/>
            </a:pPr>
            <a:r>
              <a:rPr lang="sv-SE" altLang="sv-SE" dirty="0"/>
              <a:t>Beskriv vad du är missnöjd med</a:t>
            </a:r>
          </a:p>
          <a:p>
            <a:pPr marL="171450" indent="-171450">
              <a:buFont typeface="Arial" panose="020B0604020202020204" pitchFamily="34" charset="0"/>
              <a:buChar char="•"/>
            </a:pPr>
            <a:r>
              <a:rPr lang="sv-SE" altLang="sv-SE" dirty="0"/>
              <a:t>Begär en bättre motivering om du fått ett nej</a:t>
            </a:r>
          </a:p>
          <a:p>
            <a:pPr marL="171450" indent="-171450">
              <a:buFont typeface="Arial" panose="020B0604020202020204" pitchFamily="34" charset="0"/>
              <a:buChar char="•"/>
            </a:pPr>
            <a:endParaRPr lang="sv-SE" altLang="sv-SE" dirty="0"/>
          </a:p>
          <a:p>
            <a:pPr marL="0" indent="0">
              <a:buFont typeface="Arial" panose="020B0604020202020204" pitchFamily="34" charset="0"/>
              <a:buNone/>
            </a:pPr>
            <a:r>
              <a:rPr lang="sv-SE" altLang="sv-SE" b="1" dirty="0"/>
              <a:t>Klagomålsrutiner bolagen måste följa</a:t>
            </a:r>
          </a:p>
          <a:p>
            <a:pPr marL="0" indent="0">
              <a:buFont typeface="Arial" panose="020B0604020202020204" pitchFamily="34" charset="0"/>
              <a:buNone/>
            </a:pPr>
            <a:r>
              <a:rPr lang="sv-SE" b="0" i="0" dirty="0">
                <a:solidFill>
                  <a:srgbClr val="22252A"/>
                </a:solidFill>
                <a:effectLst/>
                <a:latin typeface="Muli"/>
              </a:rPr>
              <a:t>Det finns regler om klagomålshantering som alla försäkringsbolag måste följa. Försäkringsbolagen ska se till att kunder på ett lämpligt sätt kan anmäla klagomål mot bolaget. Hanteringen av klagomål ska vara effektiv och klagomålen ska besvaras snarast möjligt. </a:t>
            </a:r>
            <a:r>
              <a:rPr lang="sv-SE" altLang="sv-SE" b="0" dirty="0"/>
              <a:t>Varje försäkringsbolag ska ha en klagomålsansvarig, som är ytterst ansvarig för klagomålsrutinerna, registrerad hos Finansinspektionen, FI. Information om vem den klagomålsansvariga personen är ska finnas på bolagets webbplats. FI har som uppdrag att se till att bolagens klagomålsrutiner uppfyller kraven.</a:t>
            </a:r>
          </a:p>
          <a:p>
            <a:pPr marL="0" indent="0">
              <a:buFont typeface="Arial" panose="020B0604020202020204" pitchFamily="34" charset="0"/>
              <a:buNone/>
            </a:pPr>
            <a:endParaRPr lang="sv-SE" altLang="sv-SE" b="0" dirty="0"/>
          </a:p>
          <a:p>
            <a:pPr marL="0" indent="0">
              <a:buFont typeface="Arial" panose="020B0604020202020204" pitchFamily="34" charset="0"/>
              <a:buNone/>
            </a:pPr>
            <a:r>
              <a:rPr lang="sv-SE" altLang="sv-SE" b="0" dirty="0"/>
              <a:t>FI har bestämt att konsumenter har rätt att kostnadsfritt framföra klagomål till bolaget. Det ska framgå hur det ska gå till på bolagets webbplats. Klagomål ska som huvudregel besvaras inom 14 dagar och om det inte är möjligt ska bolaget förklara varför, och ange när bolaget kan förväntas lämna ett svar. Bolaget ska utreda klagomålet, samtliga relevanta fakta ska klarläggas. Om svaret innebär ett avslag ska orsaken framgå av svaret, vilket innebär att konsumenten ska få en tydlig motivering.</a:t>
            </a:r>
          </a:p>
          <a:p>
            <a:pPr marL="171450" indent="-171450">
              <a:buFont typeface="Arial" panose="020B0604020202020204" pitchFamily="34" charset="0"/>
              <a:buChar char="•"/>
            </a:pPr>
            <a:endParaRPr lang="sv-SE" altLang="sv-SE" dirty="0"/>
          </a:p>
          <a:p>
            <a:r>
              <a:rPr lang="sv-SE" altLang="sv-SE" dirty="0"/>
              <a:t>Klagoguide: https://www.konsumenternas.se/konsumentstod/klaga-angra-anmal/klaga-i-ett-forsakringsarende/</a:t>
            </a: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401882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blir sjuk, får barn eller går i pension får du ersättning från socialförsäkringarna. Vissa får också ersättning från sin arbetsgivare i de situationerna. Däremot behöver du teckna egna, privata försäkringar för att få ersättning för till exempel ditt hem, bil och annat.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416539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dirty="0"/>
              <a:t>Alla behöver vara försäkrade. Du har då ett ekonomiskt skydd om olyckan är framme. Men vilka försäkringar som just du behöver beror mycket på din livssituation och vad du äger. Behöver jag samma försäkringar när jag lever själv som med barn? Behöver jag någon särskild försäkring när jag pluggar eller har blivit pensionär? </a:t>
            </a:r>
          </a:p>
          <a:p>
            <a:endParaRPr lang="sv-SE" dirty="0"/>
          </a:p>
          <a:p>
            <a:r>
              <a:rPr lang="sv-SE" dirty="0"/>
              <a:t>Ett sätt att tänka kring sitt försäkringsbehov är att dela in försäkringarna i grupper: krav enligt lag, alla ska ha, nödvändiga och bra att ha. Andra försäkringar kan du till och med fundera på att prioritera bort.</a:t>
            </a:r>
          </a:p>
          <a:p>
            <a:endParaRPr lang="sv-SE" dirty="0"/>
          </a:p>
          <a:p>
            <a:r>
              <a:rPr lang="sv-SE" dirty="0"/>
              <a:t>Den enda försäkring det är lag på är trafikförsäkring. Det måste du ha, om du har bil. Oftast behöver du även halv- eller helförsäkring på bilen.</a:t>
            </a:r>
          </a:p>
          <a:p>
            <a:r>
              <a:rPr lang="sv-SE" dirty="0"/>
              <a:t>Alla i Sverige ska ha en hemförsäkring, oavsett om du bor i hyresrätt, bostadsrätt eller villa. För en barnfamilj är en barnförsäkring ett betydelsefullt komplement till samhällets skydd. Ibland kan det också vara nödvändigt med en livförsäkring.</a:t>
            </a:r>
          </a:p>
          <a:p>
            <a:r>
              <a:rPr lang="sv-SE" dirty="0"/>
              <a:t>Det är också nödvändigt att försäkra djur, fritidshus, bilar och båtar. Det kan vara bra att ha en olycksfallsförsäkring, en sjuk- och olycksfallsförsäkring, en inkomstförsäkring, en sjukvårdsförsäkring och en eller flera livförsäkringar. Det finns en rad försäkringar du kan fundera på om du verkligen behöver, som till exempel produktförsäkringar, ID-skyddsförsäkring, separat assistansförsäkring och extra avbeställningsskydd. Undvik också att ha två hemförsäkringar, du kanske redan är försäkrad via ditt fackförbund.</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Se den här informationen som tankar, idéer och exempel på hur du kan prioritera - inte som rådgivning eller personliga rekommendationer. Du måste alltid fatta egna beslut baserade på din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Guide: Vilka försäkringar man behöver kan du läsa mer om på vår webbplats.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https://www.konsumenternas.se/konsumentstod/guider--checklistor/guider---forsakring/vilka-forsakringar-behover-jag/</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45450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12097"/>
          </a:xfrm>
        </p:spPr>
        <p:txBody>
          <a:bodyPr/>
          <a:lstStyle/>
          <a:p>
            <a:pPr algn="l"/>
            <a:r>
              <a:rPr lang="sv-SE" b="0" i="0" dirty="0">
                <a:solidFill>
                  <a:srgbClr val="22252A"/>
                </a:solidFill>
                <a:effectLst/>
              </a:rPr>
              <a:t>Trafikförsäkring krävs enligt lag. Den ersätter alla person- och sakskador som bilen orsakat, men inte skador på din egen bil. </a:t>
            </a:r>
            <a:r>
              <a:rPr lang="sv-SE" dirty="0"/>
              <a:t>Den enda försäkring det är lag på att ha är trafikförsäkringen om du har en bil. Men oftast behöver du även hel- eller halvförsäkring på bilen. </a:t>
            </a:r>
            <a:r>
              <a:rPr lang="sv-SE" b="0" i="0" dirty="0">
                <a:solidFill>
                  <a:srgbClr val="22252A"/>
                </a:solidFill>
                <a:effectLst/>
              </a:rPr>
              <a:t>En halvförsäkring innehåller vanligen trafik-, stöld-, brand-, glas-, allrisk-, maskin-, räddnings- och rättsskyddsförsäkring. En helförsäkring består av både halvförsäkring och vagnskadeförsäkring. Vagnskadeförsäkringen betalar skador på din egen bil till exempel vid en trafikolycka eller skadegörelse. </a:t>
            </a:r>
          </a:p>
          <a:p>
            <a:pPr algn="l"/>
            <a:endParaRPr lang="sv-SE" b="0" i="0" dirty="0">
              <a:solidFill>
                <a:srgbClr val="22252A"/>
              </a:solidFill>
              <a:effectLst/>
            </a:endParaRPr>
          </a:p>
          <a:p>
            <a:pPr algn="l"/>
            <a:r>
              <a:rPr lang="sv-SE" b="1" i="0" dirty="0">
                <a:solidFill>
                  <a:srgbClr val="22252A"/>
                </a:solidFill>
                <a:effectLst/>
              </a:rPr>
              <a:t>Försäkrat intresse - vad är det?</a:t>
            </a:r>
          </a:p>
          <a:p>
            <a:pPr algn="l"/>
            <a:r>
              <a:rPr lang="sv-SE" b="0" i="0" dirty="0">
                <a:solidFill>
                  <a:srgbClr val="22252A"/>
                </a:solidFill>
                <a:effectLst/>
              </a:rPr>
              <a:t>Försäkringsbolaget kan neka att betala ut ersättning för en skada om det inte är försäkringstagaren som är den verklige ägaren och huvudsakliga användaren av bilen. </a:t>
            </a:r>
            <a:r>
              <a:rPr lang="sv-SE" b="0" i="0" dirty="0">
                <a:effectLst/>
              </a:rPr>
              <a:t>Om det här är uppfyllt är det rätt ”försäkrat intresse” för bilen, dvs det är den som äger och oftast använder bilen som har intresset av att försäkra bilen.</a:t>
            </a:r>
          </a:p>
          <a:p>
            <a:pPr algn="l"/>
            <a:endParaRPr lang="sv-SE" b="0" i="0" dirty="0">
              <a:effectLst/>
            </a:endParaRPr>
          </a:p>
          <a:p>
            <a:pPr algn="l"/>
            <a:r>
              <a:rPr lang="sv-SE" b="0" i="0" dirty="0">
                <a:effectLst/>
              </a:rPr>
              <a:t>Till exempel en kille som nyligen fått körkort, räknas som en högre risk hos försäkringsbolagen att försäkra och därmed får en högre premie än t ex hans föräldrar som haft körkort länge. Då kan inte föräldern försäkra bilen om sonen är den huvudsaklige användaren av bilen. </a:t>
            </a:r>
          </a:p>
          <a:p>
            <a:endParaRPr lang="sv-SE" dirty="0"/>
          </a:p>
          <a:p>
            <a:pPr algn="l"/>
            <a:r>
              <a:rPr lang="sv-SE" b="0" i="0" dirty="0">
                <a:solidFill>
                  <a:srgbClr val="22252A"/>
                </a:solidFill>
                <a:effectLst/>
              </a:rPr>
              <a:t>Ägare: I försäkringsvillkoren står det att försäkringen bara gäller för den som faktiskt äger bilen. Ägare är den som verkligen äger fordonet och som har ett intresse av att försäkra det. Med ägare menas den som drabbas ekonomiskt vid en skada och kan bestämma om fordonet till exempel ska säljas. Det innebär att det inte räcker att vara ägare på pappret för att få ersättning från försäkringen om det inträffar en skada.</a:t>
            </a:r>
          </a:p>
          <a:p>
            <a:pPr algn="l"/>
            <a:endParaRPr lang="sv-SE" b="0" i="0" dirty="0">
              <a:solidFill>
                <a:srgbClr val="22252A"/>
              </a:solidFill>
              <a:effectLst/>
            </a:endParaRPr>
          </a:p>
          <a:p>
            <a:pPr algn="l"/>
            <a:r>
              <a:rPr lang="sv-SE" b="0" i="0" dirty="0">
                <a:solidFill>
                  <a:srgbClr val="22252A"/>
                </a:solidFill>
                <a:effectLst/>
              </a:rPr>
              <a:t>Brukare: I de allra flesta försäkringsvillkor framgår också att försäkringstagaren dessutom ska vara den huvudsaklige användaren (brukaren) av bilen. Brukare är den som använder fordonet och behöver inte vara samma person som ägaren eller föraren. Sammanfattningsvis gäller </a:t>
            </a:r>
            <a:r>
              <a:rPr lang="sv-SE" b="0" i="0" dirty="0">
                <a:effectLst/>
              </a:rPr>
              <a:t>att en och samma person ska vara ägare, försäkringstagare och användare av bilen, åtminstone huvudsaklig användare.</a:t>
            </a:r>
          </a:p>
          <a:p>
            <a:endParaRPr lang="sv-SE" b="0" i="0" dirty="0">
              <a:solidFill>
                <a:srgbClr val="22252A"/>
              </a:solidFill>
              <a:effectLst/>
            </a:endParaRPr>
          </a:p>
          <a:p>
            <a:r>
              <a:rPr lang="sv-SE" b="1" i="0" dirty="0">
                <a:solidFill>
                  <a:srgbClr val="22252A"/>
                </a:solidFill>
                <a:effectLst/>
              </a:rPr>
              <a:t>Hur ska man visa vem som använder bilen mest?</a:t>
            </a:r>
          </a:p>
          <a:p>
            <a:r>
              <a:rPr lang="sv-SE" b="0" i="0" dirty="0">
                <a:solidFill>
                  <a:srgbClr val="22252A"/>
                </a:solidFill>
                <a:effectLst/>
              </a:rPr>
              <a:t>Försök visa olika ekonomiska transaktioner. Hur ser betalningarna ut för bensin, bilskatt, reparationer, däckbyte, besiktning, parkeringsavgifter och parkeringsplats? </a:t>
            </a:r>
          </a:p>
          <a:p>
            <a:endParaRPr lang="sv-SE" b="0" i="0" dirty="0">
              <a:solidFill>
                <a:srgbClr val="22252A"/>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22252A"/>
                </a:solidFill>
              </a:rPr>
              <a:t>Bolagsbyte</a:t>
            </a:r>
            <a:r>
              <a:rPr lang="sv-SE" dirty="0">
                <a:solidFill>
                  <a:srgbClr val="22252A"/>
                </a:solidFill>
              </a:rPr>
              <a:t>: </a:t>
            </a:r>
            <a:r>
              <a:rPr lang="sv-SE" sz="1200" dirty="0">
                <a:effectLst/>
                <a:latin typeface="Calibri" panose="020F0502020204030204" pitchFamily="34" charset="0"/>
                <a:ea typeface="Calibri" panose="020F0502020204030204" pitchFamily="34" charset="0"/>
              </a:rPr>
              <a:t>Branschgemensamt problem med dubbelförsäkring vid bolagsbyte. Viktigt att säga upp autogiro så att inte betalning löper på. Det finns bestämmelser (branschpraxis och FAL) om att det gamla bolaget ska betala tillbaka premien. Bolagen har inte alltid koll på det och man kan behöva framföra klagomål för att få tillbaka försäkringspremie om bolaget inte burit en risk vid eventuell dubbelförsäkring.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latin typeface="Calibri" panose="020F0502020204030204" pitchFamily="34" charset="0"/>
              </a:rPr>
              <a:t>Jämför bilförsäkringar: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Calibri" panose="020F0502020204030204" pitchFamily="34" charset="0"/>
              </a:rPr>
              <a:t>https://www.konsumenternas.se/konsumentstod/jamforelser/fordons---batforsakringar/jamfor-bilforsakringar/</a:t>
            </a:r>
          </a:p>
          <a:p>
            <a:pPr algn="l"/>
            <a:endParaRPr lang="sv-SE" dirty="0">
              <a:solidFill>
                <a:srgbClr val="22252A"/>
              </a:solidFill>
            </a:endParaRP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07907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pPr>
              <a:spcAft>
                <a:spcPts val="800"/>
              </a:spcAft>
            </a:pPr>
            <a:r>
              <a:rPr lang="sv-SE" dirty="0">
                <a:effectLst/>
                <a:ea typeface="Calibri" panose="020F0502020204030204" pitchFamily="34" charset="0"/>
                <a:cs typeface="Times New Roman" panose="02020603050405020304" pitchFamily="18" charset="0"/>
              </a:rPr>
              <a:t>Frågan om olycksfallsförsäkring eller inte behövs när man är äldre kan dyka upp. </a:t>
            </a:r>
          </a:p>
          <a:p>
            <a:pPr>
              <a:spcAft>
                <a:spcPts val="800"/>
              </a:spcAft>
            </a:pPr>
            <a:r>
              <a:rPr lang="sv-SE" dirty="0">
                <a:effectLst/>
                <a:ea typeface="Calibri" panose="020F0502020204030204" pitchFamily="34" charset="0"/>
                <a:cs typeface="Times New Roman" panose="02020603050405020304" pitchFamily="18" charset="0"/>
              </a:rPr>
              <a:t>Men finns möjligheten kan de vara värdefulla att behålla, särskilt om man har en ökad risk att råka ut för fallskador på</a:t>
            </a:r>
            <a:r>
              <a:rPr lang="sv-SE" baseline="0" dirty="0">
                <a:effectLst/>
                <a:ea typeface="Calibri" panose="020F0502020204030204" pitchFamily="34" charset="0"/>
                <a:cs typeface="Times New Roman" panose="02020603050405020304" pitchFamily="18" charset="0"/>
              </a:rPr>
              <a:t> grund av</a:t>
            </a:r>
            <a:r>
              <a:rPr lang="sv-SE" dirty="0">
                <a:effectLst/>
                <a:ea typeface="Calibri" panose="020F0502020204030204" pitchFamily="34" charset="0"/>
                <a:cs typeface="Times New Roman" panose="02020603050405020304" pitchFamily="18" charset="0"/>
              </a:rPr>
              <a:t> ålder eller sjukdom. </a:t>
            </a:r>
          </a:p>
          <a:p>
            <a:pPr>
              <a:spcAft>
                <a:spcPts val="800"/>
              </a:spcAft>
            </a:pPr>
            <a:r>
              <a:rPr lang="sv-SE" dirty="0">
                <a:effectLst/>
                <a:ea typeface="Calibri" panose="020F0502020204030204" pitchFamily="34" charset="0"/>
                <a:cs typeface="Times New Roman" panose="02020603050405020304" pitchFamily="18" charset="0"/>
              </a:rPr>
              <a:t>Visst kan ”sjukdomsrelaterade” olycksfall leda till att man inte får ersättning (om sjukdomen orsakade fallet) men utgångspunkten är att det ofta är ett ersättningsbart olycksfall om man ramlar. Ersättningen för direkta kostnader kan vara låg, men särskilt tandskador kan bli dyra.</a:t>
            </a:r>
            <a:endParaRPr lang="sv-SE" dirty="0"/>
          </a:p>
          <a:p>
            <a:pPr algn="l"/>
            <a:r>
              <a:rPr lang="sv-SE" b="1" i="0" dirty="0">
                <a:effectLst/>
              </a:rPr>
              <a:t>När försäkringen upphör</a:t>
            </a:r>
          </a:p>
          <a:p>
            <a:pPr algn="l"/>
            <a:r>
              <a:rPr lang="sv-SE" b="0" i="0" dirty="0">
                <a:effectLst/>
              </a:rPr>
              <a:t>Upphör vid 65 år, 75 år eller vid dödsfall.</a:t>
            </a:r>
          </a:p>
          <a:p>
            <a:pPr algn="l"/>
            <a:endParaRPr lang="sv-SE" b="0" i="0" dirty="0">
              <a:effectLst/>
            </a:endParaRPr>
          </a:p>
          <a:p>
            <a:pPr algn="l"/>
            <a:r>
              <a:rPr lang="sv-SE" b="1" i="0" dirty="0">
                <a:effectLst/>
              </a:rPr>
              <a:t>Premie – ålder/ försäkringsbelopp</a:t>
            </a:r>
          </a:p>
          <a:p>
            <a:pPr algn="l"/>
            <a:r>
              <a:rPr lang="sv-SE" b="0" i="0" dirty="0">
                <a:effectLst/>
              </a:rPr>
              <a:t>Försäkringens premie ökar med stigande ålder och ju högre försäkringsbelopp du väljer.</a:t>
            </a:r>
          </a:p>
          <a:p>
            <a:pPr algn="l"/>
            <a:endParaRPr lang="sv-SE" b="0" i="0" dirty="0">
              <a:effectLst/>
            </a:endParaRPr>
          </a:p>
          <a:p>
            <a:pPr algn="l"/>
            <a:r>
              <a:rPr lang="sv-SE" b="1" i="0" dirty="0">
                <a:effectLst/>
              </a:rPr>
              <a:t>Krävs ingen hälsodeklaration</a:t>
            </a:r>
          </a:p>
          <a:p>
            <a:pPr algn="l"/>
            <a:r>
              <a:rPr lang="sv-SE" b="0" i="0" dirty="0">
                <a:effectLst/>
              </a:rPr>
              <a:t>Ingen av de jämförda försäkringarna på vår webbplats kräver hälsodeklaration. Tänk på att skador som du haft innan du tecknar försäkringen inte kan ersättas. </a:t>
            </a:r>
          </a:p>
          <a:p>
            <a:pPr algn="l"/>
            <a:endParaRPr lang="sv-SE" b="0" i="0" dirty="0">
              <a:effectLst/>
            </a:endParaRPr>
          </a:p>
          <a:p>
            <a:r>
              <a:rPr lang="sv-SE" b="1" i="0" u="none" strike="noStrike" dirty="0">
                <a:effectLst/>
              </a:rPr>
              <a:t>Medicinsk invaliditet </a:t>
            </a:r>
          </a:p>
          <a:p>
            <a:r>
              <a:rPr lang="sv-SE" b="0" i="0" dirty="0">
                <a:effectLst/>
              </a:rPr>
              <a:t>Vid medicinsk invaliditet påverkas din ersättning av vilket försäkringsbelopp som du har valt och den invaliditetsgrad i procent som bolaget har bedömt skadan till.  Den ersättning du kan få om du får en bestående funktionsnedsättning kallas för medicinsk invaliditet. Ersättning för ekonomisk invaliditet upphör vid pension.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a:p>
            <a:pPr algn="l"/>
            <a:r>
              <a:rPr lang="sv-SE" b="1" i="0" dirty="0">
                <a:effectLst/>
              </a:rPr>
              <a:t>Sjukhusvistelse, ärr och dödsfall </a:t>
            </a:r>
          </a:p>
          <a:p>
            <a:pPr algn="l"/>
            <a:r>
              <a:rPr lang="sv-SE" b="0" i="0" dirty="0">
                <a:effectLst/>
              </a:rPr>
              <a:t>Engångsbelopp för kostnader vid sjukhusvistelse, ärr och dödsfall (25 000-200 000 kronor) ersätts för vissa försäkringar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10015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b="0" i="0" dirty="0">
                <a:solidFill>
                  <a:srgbClr val="333333"/>
                </a:solidFill>
                <a:effectLst/>
              </a:rPr>
              <a:t>Idag finns det cirka 400 000 personer som saknar en hemförsäkring, vilket är 3,5 procent av Sveriges befolkning. </a:t>
            </a:r>
          </a:p>
          <a:p>
            <a:endParaRPr lang="sv-SE" dirty="0"/>
          </a:p>
          <a:p>
            <a:pPr>
              <a:spcAft>
                <a:spcPts val="800"/>
              </a:spcAft>
            </a:pPr>
            <a:r>
              <a:rPr lang="sv-SE" dirty="0"/>
              <a:t>Oavsett om man bor i hyresrätt, bostadsrätt, inneboende eller i hus bör man ha en hemförsäkring. Alla hemförsäkringar är paketlösningar som innehåller egendomsskydd, reseskydd, ansvarsskydd och rättsskydd. Men hur hög ersättning en hemförsäkring ger, och för exakt vilka händelser, skiljer sig åt. Fler saker kan välta och gå sönder, i alla fall om barnen är livliga. Bor ni kvar i er villa måste ni även ha en villaförsäkring för byggnaden och tomten, och bor ni i bostadsrätt måste ni ha ett bostadsrättstillägg. Men ni måste även alltid ha en hemförsäkring. </a:t>
            </a:r>
          </a:p>
          <a:p>
            <a:pPr>
              <a:spcAft>
                <a:spcPts val="800"/>
              </a:spcAft>
            </a:pPr>
            <a:r>
              <a:rPr lang="sv-SE" dirty="0">
                <a:effectLst/>
                <a:ea typeface="Calibri" panose="020F0502020204030204" pitchFamily="34" charset="0"/>
                <a:cs typeface="Times New Roman" panose="02020603050405020304" pitchFamily="18" charset="0"/>
              </a:rPr>
              <a:t>När man blir äldre och ska flytta till ett äldreboende eller behöver ett anpassat boende är det viktigt att se över försäkringssituationen.</a:t>
            </a:r>
          </a:p>
          <a:p>
            <a:pPr marL="0" marR="0" lvl="0" indent="0" algn="l" defTabSz="914400" rtl="0" eaLnBrk="1" fontAlgn="auto" latinLnBrk="0" hangingPunct="1">
              <a:spcBef>
                <a:spcPts val="0"/>
              </a:spcBef>
              <a:spcAft>
                <a:spcPts val="800"/>
              </a:spcAft>
              <a:buClrTx/>
              <a:buSzTx/>
              <a:buFontTx/>
              <a:buNone/>
              <a:tabLst/>
              <a:defRPr/>
            </a:pPr>
            <a:r>
              <a:rPr lang="sv-SE" dirty="0">
                <a:effectLst/>
                <a:ea typeface="Calibri" panose="020F0502020204030204" pitchFamily="34" charset="0"/>
                <a:cs typeface="Times New Roman" panose="02020603050405020304" pitchFamily="18" charset="0"/>
              </a:rPr>
              <a:t>Det är viktigt att komma ihåg att en hemförsäkring en paketförsäkring som är viktig att ha och innehåller många skydd utöver för dina saker. Det kan räcka med en bas försäkring om man har mindre saker vid flytt och reser mindre.</a:t>
            </a:r>
          </a:p>
          <a:p>
            <a:r>
              <a:rPr lang="sv-SE" b="1" dirty="0"/>
              <a:t>Jämför hemförsäkringar:</a:t>
            </a:r>
          </a:p>
          <a:p>
            <a:r>
              <a:rPr lang="sv-SE" dirty="0"/>
              <a:t>https://www.konsumenternas.se/konsumentstod/jamforelser/boendeforsakringar/jamfor-hemforsakringar/</a:t>
            </a:r>
          </a:p>
          <a:p>
            <a:endParaRPr lang="sv-SE" dirty="0">
              <a:solidFill>
                <a:srgbClr val="22252A"/>
              </a:solidFill>
            </a:endParaRPr>
          </a:p>
          <a:p>
            <a:pPr marL="0" marR="0" lvl="0" indent="0" algn="l" defTabSz="914400" rtl="0" eaLnBrk="1" fontAlgn="auto" latinLnBrk="0" hangingPunct="1">
              <a:spcBef>
                <a:spcPts val="0"/>
              </a:spcBef>
              <a:spcAft>
                <a:spcPts val="0"/>
              </a:spcAft>
              <a:buClrTx/>
              <a:buSzTx/>
              <a:buFontTx/>
              <a:buNone/>
              <a:tabLst/>
              <a:defRPr/>
            </a:pPr>
            <a:r>
              <a:rPr lang="sv-SE" dirty="0">
                <a:solidFill>
                  <a:srgbClr val="22252A"/>
                </a:solidFill>
              </a:rPr>
              <a:t>En vanligt förekommande fråga är när ett dödsbo ska säga upp försäkringen. </a:t>
            </a:r>
            <a:r>
              <a:rPr lang="sv-SE" b="0" i="0" dirty="0">
                <a:solidFill>
                  <a:srgbClr val="22252A"/>
                </a:solidFill>
                <a:effectLst/>
              </a:rPr>
              <a:t>När någon avlidit ska försäkringarna avslutas. Vissa avslutas automatiskt, andra måste dödsboet säga upp. Ligger hemförsäkringen i ett dödsbo kan den sägas upp först när bouppteckningen är klar. Ett skäl är att det rättsskydd som ingår i försäkringen kan behöva tas i anspråk av dödsboet.</a:t>
            </a:r>
            <a:endParaRPr lang="sv-SE" dirty="0">
              <a:solidFill>
                <a:srgbClr val="22252A"/>
              </a:solidFill>
            </a:endParaRPr>
          </a:p>
          <a:p>
            <a:pPr algn="l"/>
            <a:endParaRPr lang="sv-SE" dirty="0">
              <a:solidFill>
                <a:srgbClr val="22252A"/>
              </a:solidFill>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544226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udget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29B504-BDBC-1AED-3F57-2D33BCB0F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44999C"/>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dget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dget_avsnittsdelare 01 med tonplatta i bild">
    <p:spTree>
      <p:nvGrpSpPr>
        <p:cNvPr id="1" name=""/>
        <p:cNvGrpSpPr/>
        <p:nvPr/>
      </p:nvGrpSpPr>
      <p:grpSpPr>
        <a:xfrm>
          <a:off x="0" y="0"/>
          <a:ext cx="0" cy="0"/>
          <a:chOff x="0" y="0"/>
          <a:chExt cx="0" cy="0"/>
        </a:xfrm>
      </p:grpSpPr>
      <p:pic>
        <p:nvPicPr>
          <p:cNvPr id="4" name="Bildobjekt 3" descr="En bild som visar simmar&#10;&#10;Automatiskt genererad beskrivning">
            <a:extLst>
              <a:ext uri="{FF2B5EF4-FFF2-40B4-BE49-F238E27FC236}">
                <a16:creationId xmlns:a16="http://schemas.microsoft.com/office/drawing/2014/main" id="{30850561-216F-9DF0-BE9B-E62DBE64CC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dget_avsnittsdelare 02 med tonplatta i bild">
    <p:spTree>
      <p:nvGrpSpPr>
        <p:cNvPr id="1" name=""/>
        <p:cNvGrpSpPr/>
        <p:nvPr/>
      </p:nvGrpSpPr>
      <p:grpSpPr>
        <a:xfrm>
          <a:off x="0" y="0"/>
          <a:ext cx="0" cy="0"/>
          <a:chOff x="0" y="0"/>
          <a:chExt cx="0" cy="0"/>
        </a:xfrm>
      </p:grpSpPr>
      <p:pic>
        <p:nvPicPr>
          <p:cNvPr id="5" name="Bildobjekt 4" descr="En bild som visar cykel, byggnad, utomhus, parkerad&#10;&#10;Automatiskt genererad beskrivning">
            <a:extLst>
              <a:ext uri="{FF2B5EF4-FFF2-40B4-BE49-F238E27FC236}">
                <a16:creationId xmlns:a16="http://schemas.microsoft.com/office/drawing/2014/main" id="{E9755A72-915C-EE96-7BB7-68B91E4AC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dget_avsnittsdelare 03 med tonplatta i bild">
    <p:spTree>
      <p:nvGrpSpPr>
        <p:cNvPr id="1" name=""/>
        <p:cNvGrpSpPr/>
        <p:nvPr/>
      </p:nvGrpSpPr>
      <p:grpSpPr>
        <a:xfrm>
          <a:off x="0" y="0"/>
          <a:ext cx="0" cy="0"/>
          <a:chOff x="0" y="0"/>
          <a:chExt cx="0" cy="0"/>
        </a:xfrm>
      </p:grpSpPr>
      <p:pic>
        <p:nvPicPr>
          <p:cNvPr id="4" name="Bildobjekt 3" descr="En bild som visar text, inomhus, skrivbord&#10;&#10;Automatiskt genererad beskrivning">
            <a:extLst>
              <a:ext uri="{FF2B5EF4-FFF2-40B4-BE49-F238E27FC236}">
                <a16:creationId xmlns:a16="http://schemas.microsoft.com/office/drawing/2014/main" id="{32D902F5-1E43-870B-394C-95026E40D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dget_avsnittsdelare 04 med tonplatta i bild">
    <p:spTree>
      <p:nvGrpSpPr>
        <p:cNvPr id="1" name=""/>
        <p:cNvGrpSpPr/>
        <p:nvPr/>
      </p:nvGrpSpPr>
      <p:grpSpPr>
        <a:xfrm>
          <a:off x="0" y="0"/>
          <a:ext cx="0" cy="0"/>
          <a:chOff x="0" y="0"/>
          <a:chExt cx="0" cy="0"/>
        </a:xfrm>
      </p:grpSpPr>
      <p:pic>
        <p:nvPicPr>
          <p:cNvPr id="5" name="Bildobjekt 4" descr="En bild som visar text, bärbar dator, dator, inomhus&#10;&#10;Automatiskt genererad beskrivning">
            <a:extLst>
              <a:ext uri="{FF2B5EF4-FFF2-40B4-BE49-F238E27FC236}">
                <a16:creationId xmlns:a16="http://schemas.microsoft.com/office/drawing/2014/main" id="{58A46120-0F5E-F175-7E4C-003E241FD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dget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CD290693-7B52-BEF4-F6DE-467454247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udget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44999C"/>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4C243FB9-22FA-AC5C-663C-552E238E3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a:extLst>
              <a:ext uri="{FF2B5EF4-FFF2-40B4-BE49-F238E27FC236}">
                <a16:creationId xmlns:a16="http://schemas.microsoft.com/office/drawing/2014/main" id="{AD39741D-0B0A-98B7-F4FF-AB5C16A46F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34528"/>
            <a:ext cx="12192000" cy="2823472"/>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dget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61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184552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dget_punktlistor">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AC05143-D882-00D7-7790-DD7C0C6C6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14" name="Bildobjekt 13" descr="En bild som visar text, elektronik, visitkort&#10;&#10;Automatiskt genererad beskrivning">
            <a:extLst>
              <a:ext uri="{FF2B5EF4-FFF2-40B4-BE49-F238E27FC236}">
                <a16:creationId xmlns:a16="http://schemas.microsoft.com/office/drawing/2014/main" id="{D9D1E19B-CC27-8FEC-0DED-CBB20BF1B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dget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cxnSp>
        <p:nvCxnSpPr>
          <p:cNvPr id="3" name="Rak 2">
            <a:extLst>
              <a:ext uri="{FF2B5EF4-FFF2-40B4-BE49-F238E27FC236}">
                <a16:creationId xmlns:a16="http://schemas.microsoft.com/office/drawing/2014/main" id="{0AA08AA0-54F7-A007-FE10-1BE6C4FFF883}"/>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692A81EF-6D6F-4CB8-ABA1-4E73215B89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F228C51C-A315-BC0F-73ED-480FC42CE7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5D9B702E-4D08-B4C8-D092-607A0D497C6F}"/>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dget_bild_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056BF9C-63F7-62DC-7A0A-CA805C999FD3}"/>
              </a:ext>
            </a:extLst>
          </p:cNvPr>
          <p:cNvSpPr/>
          <p:nvPr userDrawn="1"/>
        </p:nvSpPr>
        <p:spPr>
          <a:xfrm>
            <a:off x="7859330" y="322155"/>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41E0671D-A8CB-E2F7-87C6-8A38A27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9FB7D721-333A-AC1A-D6F8-BDE70B0BB4FD}"/>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dget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F04A70-2E5D-9059-6A59-F3F54B595E02}"/>
              </a:ext>
            </a:extLst>
          </p:cNvPr>
          <p:cNvSpPr/>
          <p:nvPr userDrawn="1"/>
        </p:nvSpPr>
        <p:spPr>
          <a:xfrm>
            <a:off x="7861954" y="2241971"/>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3B47BDFB-B9C4-F3A3-272F-04DD1A58B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6" name="Platshållare för text 6">
            <a:extLst>
              <a:ext uri="{FF2B5EF4-FFF2-40B4-BE49-F238E27FC236}">
                <a16:creationId xmlns:a16="http://schemas.microsoft.com/office/drawing/2014/main" id="{3D091DF3-9ACA-7673-2BF6-3C745B004025}"/>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dget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cxnSp>
        <p:nvCxnSpPr>
          <p:cNvPr id="3" name="Rak 2">
            <a:extLst>
              <a:ext uri="{FF2B5EF4-FFF2-40B4-BE49-F238E27FC236}">
                <a16:creationId xmlns:a16="http://schemas.microsoft.com/office/drawing/2014/main" id="{979F21AF-24B5-9B19-D4FB-9380E6ADA92B}"/>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11DA1F9A-EDAC-8545-F82A-D1FFEBBF6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5" name="Bildobjekt 4" descr="En bild som visar text, elektronik, visitkort&#10;&#10;Automatiskt genererad beskrivning">
            <a:extLst>
              <a:ext uri="{FF2B5EF4-FFF2-40B4-BE49-F238E27FC236}">
                <a16:creationId xmlns:a16="http://schemas.microsoft.com/office/drawing/2014/main" id="{894D8D55-55BC-7F8E-0A80-609A9645C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BB957BCE-A7CE-F43E-FDDA-4E1D548BDB1B}"/>
              </a:ext>
            </a:extLst>
          </p:cNvPr>
          <p:cNvSpPr>
            <a:spLocks noGrp="1"/>
          </p:cNvSpPr>
          <p:nvPr>
            <p:ph type="body" sz="quarter" idx="12"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dget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cxnSp>
        <p:nvCxnSpPr>
          <p:cNvPr id="3" name="Rak 2">
            <a:extLst>
              <a:ext uri="{FF2B5EF4-FFF2-40B4-BE49-F238E27FC236}">
                <a16:creationId xmlns:a16="http://schemas.microsoft.com/office/drawing/2014/main" id="{697CD49F-F0D8-A237-39CB-8E764E2F9C4F}"/>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36EF6EA-D53E-A6EA-9559-903228B80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42510C95-50F6-A811-0777-E9209B3D2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9" name="Platshållare för text 6">
            <a:extLst>
              <a:ext uri="{FF2B5EF4-FFF2-40B4-BE49-F238E27FC236}">
                <a16:creationId xmlns:a16="http://schemas.microsoft.com/office/drawing/2014/main" id="{0961E0AE-8163-92B5-28FC-E3DFD2A41ED2}"/>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dget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dget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4">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chemeClr val="accent4">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009835" cy="1086443"/>
          </a:xfrm>
        </p:spPr>
        <p:txBody>
          <a:bodyPr/>
          <a:lstStyle/>
          <a:p>
            <a:r>
              <a:rPr lang="sv-SE" dirty="0"/>
              <a:t>DINA PRIVATA FÖRSÄKRINGAR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Konsumenternas Försäkringsbyrå</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EGENDOMSSKYDD – UNDANTAG FÖR STÖLD MED NYCKEL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a:bodyPr>
          <a:lstStyle/>
          <a:p>
            <a:r>
              <a:rPr lang="sv-SE" dirty="0">
                <a:latin typeface="Calibri" panose="020F0502020204030204" pitchFamily="34" charset="0"/>
              </a:rPr>
              <a:t>Bevisbörda inbrott ägt rum</a:t>
            </a:r>
          </a:p>
          <a:p>
            <a:r>
              <a:rPr lang="sv-SE" dirty="0">
                <a:latin typeface="Calibri" panose="020F0502020204030204" pitchFamily="34" charset="0"/>
              </a:rPr>
              <a:t>Huvudregel: Olovligen brutit sig in</a:t>
            </a:r>
          </a:p>
          <a:p>
            <a:r>
              <a:rPr lang="sv-SE" dirty="0">
                <a:latin typeface="Calibri" panose="020F0502020204030204" pitchFamily="34" charset="0"/>
              </a:rPr>
              <a:t>Innehav av nyckel</a:t>
            </a:r>
          </a:p>
          <a:p>
            <a:r>
              <a:rPr lang="sv-SE" dirty="0">
                <a:latin typeface="Calibri" panose="020F0502020204030204" pitchFamily="34" charset="0"/>
              </a:rPr>
              <a:t>Stöld äldreboende / hemtjänst</a:t>
            </a:r>
          </a:p>
          <a:p>
            <a:r>
              <a:rPr lang="sv-SE" dirty="0">
                <a:latin typeface="Calibri" panose="020F0502020204030204" pitchFamily="34" charset="0"/>
              </a:rPr>
              <a:t>Grundskydd: maxbelopp eller försäkringsbelopp/allriskskydd</a:t>
            </a:r>
          </a:p>
          <a:p>
            <a:r>
              <a:rPr lang="sv-SE" dirty="0">
                <a:latin typeface="Calibri" panose="020F0502020204030204" pitchFamily="34" charset="0"/>
              </a:rPr>
              <a:t>Marknadsvärde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9" name="Platshållare för bild 8" descr="En bild som visar inomhus, metallköksredskap&#10;&#10;Automatiskt genererad beskrivning">
            <a:extLst>
              <a:ext uri="{FF2B5EF4-FFF2-40B4-BE49-F238E27FC236}">
                <a16:creationId xmlns:a16="http://schemas.microsoft.com/office/drawing/2014/main" id="{C915D108-9E47-8047-0938-41271E562F8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575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RESESKYDDET I HEMFÖRSÄKRINGEN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45 dagar </a:t>
            </a:r>
          </a:p>
          <a:p>
            <a:pPr>
              <a:tabLst>
                <a:tab pos="214313" algn="l"/>
              </a:tabLst>
            </a:pPr>
            <a:r>
              <a:rPr lang="sv-SE" dirty="0">
                <a:ea typeface="Arial" charset="0"/>
                <a:cs typeface="Arial" charset="0"/>
              </a:rPr>
              <a:t>Akut sjukdom/olycksfall</a:t>
            </a:r>
          </a:p>
          <a:p>
            <a:pPr>
              <a:tabLst>
                <a:tab pos="214313" algn="l"/>
              </a:tabLst>
            </a:pPr>
            <a:r>
              <a:rPr lang="sv-SE" dirty="0">
                <a:ea typeface="Arial" charset="0"/>
                <a:cs typeface="Arial" charset="0"/>
              </a:rPr>
              <a:t>Läkarbesök/läkarintyg</a:t>
            </a:r>
          </a:p>
          <a:p>
            <a:pPr>
              <a:tabLst>
                <a:tab pos="214313" algn="l"/>
              </a:tabLst>
            </a:pPr>
            <a:r>
              <a:rPr lang="sv-SE" dirty="0">
                <a:ea typeface="Arial" charset="0"/>
                <a:cs typeface="Arial" charset="0"/>
              </a:rPr>
              <a:t>Pågående/kronisk sjukdom</a:t>
            </a:r>
          </a:p>
          <a:p>
            <a:pPr>
              <a:tabLst>
                <a:tab pos="214313" algn="l"/>
              </a:tabLst>
            </a:pPr>
            <a:r>
              <a:rPr lang="sv-SE" dirty="0">
                <a:ea typeface="Arial" charset="0"/>
                <a:cs typeface="Arial" charset="0"/>
              </a:rPr>
              <a:t>Medicinskt förhandsbesked</a:t>
            </a:r>
          </a:p>
          <a:p>
            <a:pPr>
              <a:tabLst>
                <a:tab pos="214313" algn="l"/>
              </a:tabLst>
            </a:pPr>
            <a:r>
              <a:rPr lang="sv-SE" dirty="0">
                <a:ea typeface="Arial" charset="0"/>
                <a:cs typeface="Arial" charset="0"/>
              </a:rPr>
              <a:t>Avbeställningsskydd i storprodukt/betala kort</a:t>
            </a:r>
          </a:p>
          <a:p>
            <a:pPr>
              <a:tabLst>
                <a:tab pos="214313" algn="l"/>
              </a:tabLst>
            </a:pPr>
            <a:r>
              <a:rPr lang="sv-SE" dirty="0">
                <a:ea typeface="Arial" charset="0"/>
                <a:cs typeface="Arial" charset="0"/>
              </a:rPr>
              <a:t>Resebevis/EU-kort</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a:extLst>
              <a:ext uri="{FF2B5EF4-FFF2-40B4-BE49-F238E27FC236}">
                <a16:creationId xmlns:a16="http://schemas.microsoft.com/office/drawing/2014/main" id="{9CB14871-6A01-4A99-47A1-1DDEB4C9289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1604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RÄTTSKYDD I HEMFÖRSÄKRINGAR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verktyg&#10;&#10;Automatiskt genererad beskrivning">
            <a:extLst>
              <a:ext uri="{FF2B5EF4-FFF2-40B4-BE49-F238E27FC236}">
                <a16:creationId xmlns:a16="http://schemas.microsoft.com/office/drawing/2014/main" id="{DFD548F9-D8C6-C393-4B30-AE56F802946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Platshållare för innehåll 2">
            <a:extLst>
              <a:ext uri="{FF2B5EF4-FFF2-40B4-BE49-F238E27FC236}">
                <a16:creationId xmlns:a16="http://schemas.microsoft.com/office/drawing/2014/main" id="{49E7D03A-BFFB-B4DC-77D0-ACF8F1E075C0}"/>
              </a:ext>
            </a:extLst>
          </p:cNvPr>
          <p:cNvSpPr txBox="1">
            <a:spLocks/>
          </p:cNvSpPr>
          <p:nvPr/>
        </p:nvSpPr>
        <p:spPr>
          <a:xfrm>
            <a:off x="598516" y="1768110"/>
            <a:ext cx="5118100" cy="3009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latin typeface="Calibri" panose="020F0502020204030204" pitchFamily="34" charset="0"/>
              </a:rPr>
              <a:t>Godkänt juridiskt ombud</a:t>
            </a:r>
          </a:p>
          <a:p>
            <a:r>
              <a:rPr lang="sv-SE" dirty="0">
                <a:latin typeface="Calibri" panose="020F0502020204030204" pitchFamily="34" charset="0"/>
              </a:rPr>
              <a:t>Tvistemål</a:t>
            </a:r>
          </a:p>
          <a:p>
            <a:r>
              <a:rPr lang="sv-SE" dirty="0">
                <a:latin typeface="Calibri" panose="020F0502020204030204" pitchFamily="34" charset="0"/>
              </a:rPr>
              <a:t>Karenstid </a:t>
            </a:r>
          </a:p>
          <a:p>
            <a:r>
              <a:rPr lang="sv-SE" dirty="0">
                <a:latin typeface="Calibri" panose="020F0502020204030204" pitchFamily="34" charset="0"/>
              </a:rPr>
              <a:t>Självrisk</a:t>
            </a:r>
          </a:p>
          <a:p>
            <a:r>
              <a:rPr lang="sv-SE" dirty="0">
                <a:latin typeface="Calibri" panose="020F0502020204030204" pitchFamily="34" charset="0"/>
              </a:rPr>
              <a:t>Maxbelopp 130 000 – 400 000 kronor</a:t>
            </a:r>
          </a:p>
          <a:p>
            <a:endParaRPr lang="sv-SE" dirty="0">
              <a:latin typeface="Calibri" panose="020F0502020204030204" pitchFamily="34" charset="0"/>
            </a:endParaRPr>
          </a:p>
        </p:txBody>
      </p:sp>
    </p:spTree>
    <p:extLst>
      <p:ext uri="{BB962C8B-B14F-4D97-AF65-F5344CB8AC3E}">
        <p14:creationId xmlns:p14="http://schemas.microsoft.com/office/powerpoint/2010/main" val="96197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ANSVAR- OCH ÖVERFALLSSKYDD I HEMFÖRSÄKRINGAR</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Utreder vårdslöshet och betalar ut om skadeståndsskyldig</a:t>
            </a:r>
          </a:p>
          <a:p>
            <a:pPr>
              <a:tabLst>
                <a:tab pos="214313" algn="l"/>
              </a:tabLst>
            </a:pPr>
            <a:r>
              <a:rPr lang="sv-SE" dirty="0">
                <a:ea typeface="Arial" charset="0"/>
                <a:cs typeface="Arial" charset="0"/>
              </a:rPr>
              <a:t>Skadestånd för person- och sakskada, max fem miljoner kronor</a:t>
            </a:r>
          </a:p>
          <a:p>
            <a:pPr>
              <a:tabLst>
                <a:tab pos="214313" algn="l"/>
              </a:tabLst>
            </a:pPr>
            <a:r>
              <a:rPr lang="sv-SE" dirty="0">
                <a:ea typeface="Arial" charset="0"/>
                <a:cs typeface="Arial" charset="0"/>
              </a:rPr>
              <a:t>Överfallsskydd - till exempel misshandel, sexuellt våld</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person, personer, folksamling, grupp&#10;&#10;Automatiskt genererad beskrivning">
            <a:extLst>
              <a:ext uri="{FF2B5EF4-FFF2-40B4-BE49-F238E27FC236}">
                <a16:creationId xmlns:a16="http://schemas.microsoft.com/office/drawing/2014/main" id="{9CB203D6-EB03-AE02-5187-E5FE8004A2D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06597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BEHÖVS PRODUKTFÖRSÄKRINGAR?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lnSpcReduction="10000"/>
          </a:bodyPr>
          <a:lstStyle/>
          <a:p>
            <a:r>
              <a:rPr lang="sv-SE" dirty="0">
                <a:latin typeface="Calibri" panose="020F0502020204030204" pitchFamily="34" charset="0"/>
              </a:rPr>
              <a:t>Allriskskyddet täcker alla dina saker</a:t>
            </a:r>
          </a:p>
          <a:p>
            <a:r>
              <a:rPr lang="sv-SE" dirty="0">
                <a:latin typeface="Calibri" panose="020F0502020204030204" pitchFamily="34" charset="0"/>
              </a:rPr>
              <a:t>Elektronikskydd, nyvärdesskydd 2-4 år</a:t>
            </a:r>
          </a:p>
          <a:p>
            <a:r>
              <a:rPr lang="sv-SE" dirty="0">
                <a:latin typeface="Calibri" panose="020F0502020204030204" pitchFamily="34" charset="0"/>
              </a:rPr>
              <a:t>Lägre självrisk och lägre åldersavdrag</a:t>
            </a:r>
          </a:p>
          <a:p>
            <a:r>
              <a:rPr lang="sv-SE" dirty="0">
                <a:latin typeface="Calibri" panose="020F0502020204030204" pitchFamily="34" charset="0"/>
              </a:rPr>
              <a:t>Rimlig premie?</a:t>
            </a:r>
          </a:p>
          <a:p>
            <a:endParaRPr lang="sv-SE" dirty="0">
              <a:latin typeface="Calibri" panose="020F0502020204030204" pitchFamily="34" charset="0"/>
            </a:endParaRPr>
          </a:p>
          <a:p>
            <a:r>
              <a:rPr lang="sv-SE" dirty="0">
                <a:latin typeface="Calibri" panose="020F0502020204030204" pitchFamily="34" charset="0"/>
              </a:rPr>
              <a:t>ID-skydd </a:t>
            </a:r>
          </a:p>
          <a:p>
            <a:pPr>
              <a:tabLst>
                <a:tab pos="214313" algn="l"/>
              </a:tabLst>
            </a:pPr>
            <a:r>
              <a:rPr lang="sv-SE" dirty="0">
                <a:ea typeface="Arial" charset="0"/>
                <a:cs typeface="Arial" charset="0"/>
              </a:rPr>
              <a:t>Rådgivning och assistans</a:t>
            </a:r>
          </a:p>
          <a:p>
            <a:pPr>
              <a:tabLst>
                <a:tab pos="214313" algn="l"/>
              </a:tabLst>
            </a:pPr>
            <a:r>
              <a:rPr lang="sv-SE" dirty="0">
                <a:ea typeface="Arial" charset="0"/>
                <a:cs typeface="Arial" charset="0"/>
              </a:rPr>
              <a:t>Förebygga/begränsa obehöriga handlingar</a:t>
            </a:r>
          </a:p>
          <a:p>
            <a:pPr>
              <a:tabLst>
                <a:tab pos="214313" algn="l"/>
              </a:tabLst>
            </a:pPr>
            <a:r>
              <a:rPr lang="sv-SE" dirty="0">
                <a:ea typeface="Arial" charset="0"/>
                <a:cs typeface="Arial" charset="0"/>
              </a:rPr>
              <a:t>Avvisa betalningskrav</a:t>
            </a:r>
          </a:p>
          <a:p>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a:t>DINA PRIVATA FÖRSÄKRINGAR</a:t>
            </a:r>
            <a:endParaRPr lang="sv-SE" dirty="0"/>
          </a:p>
        </p:txBody>
      </p:sp>
      <p:pic>
        <p:nvPicPr>
          <p:cNvPr id="7" name="Platshållare för bild 6" descr="En bild som visar text  Automatiskt genererad beskrivning">
            <a:extLst>
              <a:ext uri="{FF2B5EF4-FFF2-40B4-BE49-F238E27FC236}">
                <a16:creationId xmlns:a16="http://schemas.microsoft.com/office/drawing/2014/main" id="{7C998788-6612-813E-885A-C40ECDF7DAE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5477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LIVFÖRSÄKRING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21533"/>
            <a:ext cx="5118100" cy="3321781"/>
          </a:xfrm>
        </p:spPr>
        <p:txBody>
          <a:bodyPr>
            <a:normAutofit/>
          </a:bodyPr>
          <a:lstStyle/>
          <a:p>
            <a:r>
              <a:rPr lang="sv-SE" dirty="0">
                <a:latin typeface="Calibri" panose="020F0502020204030204" pitchFamily="34" charset="0"/>
              </a:rPr>
              <a:t>Avlider under försäkringstiden </a:t>
            </a:r>
          </a:p>
          <a:p>
            <a:r>
              <a:rPr lang="sv-SE" dirty="0">
                <a:latin typeface="Calibri" panose="020F0502020204030204" pitchFamily="34" charset="0"/>
              </a:rPr>
              <a:t>Engångsbelopp till förmånstagaren</a:t>
            </a:r>
          </a:p>
          <a:p>
            <a:r>
              <a:rPr lang="sv-SE" dirty="0">
                <a:latin typeface="Calibri" panose="020F0502020204030204" pitchFamily="34" charset="0"/>
              </a:rPr>
              <a:t>Riskförsäkring, inte ett sparande</a:t>
            </a:r>
          </a:p>
          <a:p>
            <a:r>
              <a:rPr lang="sv-SE" dirty="0">
                <a:latin typeface="Calibri" panose="020F0502020204030204" pitchFamily="34" charset="0"/>
              </a:rPr>
              <a:t>Upphör att gälla mellan 65 och 90 år</a:t>
            </a:r>
          </a:p>
          <a:p>
            <a:r>
              <a:rPr lang="sv-SE" dirty="0">
                <a:latin typeface="Calibri" panose="020F0502020204030204" pitchFamily="34" charset="0"/>
              </a:rPr>
              <a:t>Premie - ålder/försäkringsbelopp</a:t>
            </a:r>
          </a:p>
          <a:p>
            <a:r>
              <a:rPr lang="sv-SE" dirty="0">
                <a:latin typeface="Calibri" panose="020F0502020204030204" pitchFamily="34" charset="0"/>
              </a:rPr>
              <a:t>Hälsodeklaration </a:t>
            </a:r>
          </a:p>
          <a:p>
            <a:r>
              <a:rPr lang="sv-SE" dirty="0">
                <a:latin typeface="Calibri" panose="020F0502020204030204" pitchFamily="34" charset="0"/>
              </a:rPr>
              <a:t>Jämför med andra försäkringar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15" name="Platshållare för bild 14" descr="En bild som visar himmel, utomhus, strand, kust&#10;&#10;Automatiskt genererad beskrivning">
            <a:extLst>
              <a:ext uri="{FF2B5EF4-FFF2-40B4-BE49-F238E27FC236}">
                <a16:creationId xmlns:a16="http://schemas.microsoft.com/office/drawing/2014/main" id="{6AB2C6B5-D5DC-A147-1182-5AF733DE65E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322133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705B5C0-0B70-336E-9011-E2AF487EE3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Lst>
          </a:blip>
          <a:srcRect/>
          <a:stretch/>
        </p:blipFill>
        <p:spPr>
          <a:xfrm>
            <a:off x="1" y="0"/>
            <a:ext cx="12191998" cy="6857999"/>
          </a:xfrm>
          <a:prstGeom prst="rect">
            <a:avLst/>
          </a:prstGeom>
        </p:spPr>
      </p:pic>
      <p:sp>
        <p:nvSpPr>
          <p:cNvPr id="2" name="Platshållare för text 1">
            <a:extLst>
              <a:ext uri="{FF2B5EF4-FFF2-40B4-BE49-F238E27FC236}">
                <a16:creationId xmlns:a16="http://schemas.microsoft.com/office/drawing/2014/main" id="{D589C7C7-27D8-48DC-3BEB-14A454066538}"/>
              </a:ext>
            </a:extLst>
          </p:cNvPr>
          <p:cNvSpPr>
            <a:spLocks noGrp="1"/>
          </p:cNvSpPr>
          <p:nvPr>
            <p:ph type="body" sz="quarter" idx="16"/>
          </p:nvPr>
        </p:nvSpPr>
        <p:spPr>
          <a:xfrm>
            <a:off x="0" y="-1"/>
            <a:ext cx="12192000" cy="6858000"/>
          </a:xfrm>
          <a:solidFill>
            <a:srgbClr val="74BBC1">
              <a:alpha val="80000"/>
            </a:srgbClr>
          </a:solidFill>
        </p:spPr>
        <p:txBody>
          <a:bodyPr/>
          <a:lstStyle/>
          <a:p>
            <a:endParaRPr lang="sv-SE" dirty="0"/>
          </a:p>
        </p:txBody>
      </p:sp>
      <p:sp>
        <p:nvSpPr>
          <p:cNvPr id="5" name="Platshållare för text 4">
            <a:extLst>
              <a:ext uri="{FF2B5EF4-FFF2-40B4-BE49-F238E27FC236}">
                <a16:creationId xmlns:a16="http://schemas.microsoft.com/office/drawing/2014/main" id="{17F39310-49F8-E076-F2EC-217E0EE2DE2D}"/>
              </a:ext>
            </a:extLst>
          </p:cNvPr>
          <p:cNvSpPr>
            <a:spLocks noGrp="1"/>
          </p:cNvSpPr>
          <p:nvPr>
            <p:ph type="body" sz="quarter" idx="15"/>
          </p:nvPr>
        </p:nvSpPr>
        <p:spPr/>
        <p:txBody>
          <a:bodyPr/>
          <a:lstStyle/>
          <a:p>
            <a:endParaRPr lang="sv-SE"/>
          </a:p>
        </p:txBody>
      </p:sp>
      <p:sp>
        <p:nvSpPr>
          <p:cNvPr id="6" name="Rubrik 1">
            <a:extLst>
              <a:ext uri="{FF2B5EF4-FFF2-40B4-BE49-F238E27FC236}">
                <a16:creationId xmlns:a16="http://schemas.microsoft.com/office/drawing/2014/main" id="{0A747A86-7CAF-6109-86BC-1E6A16115C65}"/>
              </a:ext>
            </a:extLst>
          </p:cNvPr>
          <p:cNvSpPr>
            <a:spLocks noGrp="1"/>
          </p:cNvSpPr>
          <p:nvPr>
            <p:ph type="title"/>
          </p:nvPr>
        </p:nvSpPr>
        <p:spPr>
          <a:xfrm>
            <a:off x="513232" y="2248877"/>
            <a:ext cx="11165535" cy="2360243"/>
          </a:xfrm>
        </p:spPr>
        <p:txBody>
          <a:bodyPr/>
          <a:lstStyle/>
          <a:p>
            <a:r>
              <a:rPr lang="sv-SE" sz="5500" dirty="0"/>
              <a:t>HÅLLBARHET</a:t>
            </a:r>
            <a:br>
              <a:rPr lang="sv-SE" dirty="0"/>
            </a:br>
            <a:br>
              <a:rPr lang="sv-SE" dirty="0"/>
            </a:br>
            <a:r>
              <a:rPr lang="sv-SE" dirty="0"/>
              <a:t>”Skadeförebyggande åtgärder både hjälper enskilda </a:t>
            </a:r>
            <a:br>
              <a:rPr lang="sv-SE" dirty="0"/>
            </a:br>
            <a:r>
              <a:rPr lang="sv-SE" dirty="0"/>
              <a:t>konsumenter och leder till mindre miljöpåverkan”</a:t>
            </a:r>
            <a:br>
              <a:rPr lang="sv-SE" dirty="0"/>
            </a:br>
            <a:endParaRPr lang="sv-SE" dirty="0"/>
          </a:p>
        </p:txBody>
      </p:sp>
    </p:spTree>
    <p:extLst>
      <p:ext uri="{BB962C8B-B14F-4D97-AF65-F5344CB8AC3E}">
        <p14:creationId xmlns:p14="http://schemas.microsoft.com/office/powerpoint/2010/main" val="105136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0196"/>
            <a:ext cx="5497484" cy="1325563"/>
          </a:xfrm>
        </p:spPr>
        <p:txBody>
          <a:bodyPr/>
          <a:lstStyle/>
          <a:p>
            <a:r>
              <a:rPr lang="sv-SE" sz="3200" b="1" dirty="0">
                <a:latin typeface="Calibri" panose="020F0502020204030204" pitchFamily="34" charset="0"/>
                <a:ea typeface="Arial" charset="0"/>
                <a:cs typeface="Calibri" panose="020F0502020204030204" pitchFamily="34" charset="0"/>
              </a:rPr>
              <a:t>KONTAKTA OSS NÄR DU VILL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34760"/>
            <a:ext cx="5148235" cy="2448392"/>
          </a:xfrm>
        </p:spPr>
        <p:txBody>
          <a:bodyPr>
            <a:normAutofit/>
          </a:bodyPr>
          <a:lstStyle/>
          <a:p>
            <a:pPr marL="0" indent="0">
              <a:buNone/>
            </a:pPr>
            <a:r>
              <a:rPr lang="sv-SE" sz="2000" b="1" dirty="0">
                <a:ea typeface="Arial" charset="0"/>
                <a:cs typeface="Arial" charset="0"/>
              </a:rPr>
              <a:t>Telefon:</a:t>
            </a:r>
            <a:br>
              <a:rPr lang="sv-SE" sz="2000" dirty="0">
                <a:ea typeface="Arial" charset="0"/>
                <a:cs typeface="Arial" charset="0"/>
              </a:rPr>
            </a:br>
            <a:r>
              <a:rPr lang="sv-SE" sz="2000" dirty="0">
                <a:ea typeface="Arial" charset="0"/>
                <a:cs typeface="Arial" charset="0"/>
              </a:rPr>
              <a:t>0200-22 58 00 (klockan 9 -12)</a:t>
            </a:r>
          </a:p>
          <a:p>
            <a:pPr marL="0" indent="0">
              <a:buNone/>
            </a:pPr>
            <a:r>
              <a:rPr lang="sv-SE" sz="2000" b="1" dirty="0">
                <a:ea typeface="Arial" charset="0"/>
                <a:cs typeface="Arial" charset="0"/>
              </a:rPr>
              <a:t>Mailformulär på:</a:t>
            </a:r>
            <a:br>
              <a:rPr lang="sv-SE" sz="2000" dirty="0">
                <a:ea typeface="Arial" charset="0"/>
                <a:cs typeface="Arial" charset="0"/>
              </a:rPr>
            </a:br>
            <a:r>
              <a:rPr lang="sv-SE" sz="2000" dirty="0">
                <a:ea typeface="Arial" charset="0"/>
                <a:cs typeface="Arial" charset="0"/>
              </a:rPr>
              <a:t>konsumenternas.se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square">
            <a:spAutoFit/>
          </a:bodyPr>
          <a:lstStyle/>
          <a:p>
            <a:r>
              <a:rPr lang="sv-SE" dirty="0"/>
              <a:t>DINA PRIVATA FÖRSÄKRINGAR</a:t>
            </a:r>
          </a:p>
        </p:txBody>
      </p:sp>
      <p:pic>
        <p:nvPicPr>
          <p:cNvPr id="12" name="Picture 10">
            <a:extLst>
              <a:ext uri="{FF2B5EF4-FFF2-40B4-BE49-F238E27FC236}">
                <a16:creationId xmlns:a16="http://schemas.microsoft.com/office/drawing/2014/main" id="{8DDFB355-EC8C-4F55-B960-C825926AC595}"/>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445250" y="620713"/>
            <a:ext cx="5075238"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0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Gabriella Hallberg</a:t>
            </a:r>
          </a:p>
          <a:p>
            <a:pPr>
              <a:spcBef>
                <a:spcPts val="0"/>
              </a:spcBef>
            </a:pPr>
            <a:r>
              <a:rPr lang="sv-SE" sz="1800" dirty="0"/>
              <a:t>gabriella.hallberg@konsumenternas.se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KONSUMENTERNAS</a:t>
            </a:r>
            <a:br>
              <a:rPr lang="sv-SE" sz="3200" b="1" dirty="0">
                <a:latin typeface="Calibri" panose="020F0502020204030204" pitchFamily="34" charset="0"/>
                <a:ea typeface="Arial" charset="0"/>
                <a:cs typeface="Calibri" panose="020F0502020204030204" pitchFamily="34" charset="0"/>
              </a:rPr>
            </a:br>
            <a:r>
              <a:rPr lang="sv-SE" sz="3200" b="1" dirty="0">
                <a:latin typeface="Calibri" panose="020F0502020204030204" pitchFamily="34" charset="0"/>
                <a:ea typeface="Arial" charset="0"/>
                <a:cs typeface="Calibri" panose="020F0502020204030204" pitchFamily="34" charset="0"/>
              </a:rPr>
              <a:t>FÖRSÄKRINGSBYRÅ - STIFTELSE </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r>
              <a:rPr lang="sv-SE" dirty="0">
                <a:latin typeface="Calibri" panose="020F0502020204030204" pitchFamily="34" charset="0"/>
              </a:rPr>
              <a:t>Stiftelse</a:t>
            </a:r>
          </a:p>
          <a:p>
            <a:r>
              <a:rPr lang="sv-SE" dirty="0">
                <a:latin typeface="Calibri" panose="020F0502020204030204" pitchFamily="34" charset="0"/>
              </a:rPr>
              <a:t>Stadgar: vägleda, informera och hjälpa</a:t>
            </a:r>
          </a:p>
          <a:p>
            <a:r>
              <a:rPr lang="sv-SE" dirty="0">
                <a:latin typeface="Calibri" panose="020F0502020204030204" pitchFamily="34" charset="0"/>
              </a:rPr>
              <a:t>Huvudmän:</a:t>
            </a:r>
            <a:br>
              <a:rPr lang="sv-SE" dirty="0">
                <a:latin typeface="Calibri" panose="020F0502020204030204" pitchFamily="34" charset="0"/>
              </a:rPr>
            </a:br>
            <a:r>
              <a:rPr lang="sv-SE" dirty="0">
                <a:latin typeface="Calibri" panose="020F0502020204030204" pitchFamily="34" charset="0"/>
              </a:rPr>
              <a:t>- Finansinspektionen</a:t>
            </a:r>
            <a:br>
              <a:rPr lang="sv-SE" dirty="0">
                <a:latin typeface="Calibri" panose="020F0502020204030204" pitchFamily="34" charset="0"/>
              </a:rPr>
            </a:br>
            <a:r>
              <a:rPr lang="sv-SE" dirty="0">
                <a:latin typeface="Calibri" panose="020F0502020204030204" pitchFamily="34" charset="0"/>
              </a:rPr>
              <a:t>- Konsumentverket</a:t>
            </a:r>
            <a:br>
              <a:rPr lang="sv-SE" dirty="0">
                <a:latin typeface="Calibri" panose="020F0502020204030204" pitchFamily="34" charset="0"/>
              </a:rPr>
            </a:br>
            <a:r>
              <a:rPr lang="sv-SE" dirty="0">
                <a:latin typeface="Calibri" panose="020F0502020204030204" pitchFamily="34" charset="0"/>
              </a:rPr>
              <a:t>- Svensk Försäkring</a:t>
            </a:r>
          </a:p>
          <a:p>
            <a:r>
              <a:rPr lang="sv-SE" dirty="0">
                <a:latin typeface="Calibri" panose="020F0502020204030204" pitchFamily="34" charset="0"/>
              </a:rPr>
              <a:t>Oberoende kostnadsfri vägledning </a:t>
            </a:r>
          </a:p>
          <a:p>
            <a:r>
              <a:rPr lang="sv-SE" dirty="0">
                <a:latin typeface="Calibri" panose="020F0502020204030204" pitchFamily="34" charset="0"/>
              </a:rPr>
              <a:t>Återkopplar konsumentproblem</a:t>
            </a:r>
          </a:p>
          <a:p>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paraply, accessoarer, himmel, utomhus&#10;&#10;Automatiskt genererad beskrivning">
            <a:extLst>
              <a:ext uri="{FF2B5EF4-FFF2-40B4-BE49-F238E27FC236}">
                <a16:creationId xmlns:a16="http://schemas.microsoft.com/office/drawing/2014/main" id="{653BB10E-AF00-5E54-99F6-63E8D8D45B3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WEBBPLATS KONSUMENTERNAS.SE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671288" y="1375959"/>
            <a:ext cx="5118100" cy="2532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latin typeface="Calibri" panose="020F0502020204030204" pitchFamily="34" charset="0"/>
              </a:rPr>
              <a:t>Fakta om försäkring, pension och bank</a:t>
            </a:r>
          </a:p>
          <a:p>
            <a:r>
              <a:rPr lang="sv-SE" sz="2000" dirty="0">
                <a:latin typeface="Calibri" panose="020F0502020204030204" pitchFamily="34" charset="0"/>
              </a:rPr>
              <a:t>Oberoende fördjupade - och poängjämförelser </a:t>
            </a:r>
          </a:p>
          <a:p>
            <a:r>
              <a:rPr lang="sv-SE" sz="2000" dirty="0">
                <a:latin typeface="Calibri" panose="020F0502020204030204" pitchFamily="34" charset="0"/>
              </a:rPr>
              <a:t>Guider och checklistor</a:t>
            </a:r>
          </a:p>
          <a:p>
            <a:r>
              <a:rPr lang="sv-SE" sz="2000" dirty="0">
                <a:latin typeface="Calibri" panose="020F0502020204030204" pitchFamily="34" charset="0"/>
              </a:rPr>
              <a:t>Klagoguiden</a:t>
            </a:r>
          </a:p>
          <a:p>
            <a:r>
              <a:rPr lang="sv-SE" sz="2000" dirty="0">
                <a:latin typeface="Calibri" panose="020F0502020204030204" pitchFamily="34" charset="0"/>
              </a:rPr>
              <a:t>Rättsfall och beslut</a:t>
            </a:r>
          </a:p>
          <a:p>
            <a:endParaRPr lang="sv-SE" sz="2000" dirty="0">
              <a:latin typeface="Calibri" panose="020F0502020204030204" pitchFamily="34" charset="0"/>
            </a:endParaRPr>
          </a:p>
        </p:txBody>
      </p:sp>
      <p:grpSp>
        <p:nvGrpSpPr>
          <p:cNvPr id="6" name="Grupp 5">
            <a:extLst>
              <a:ext uri="{FF2B5EF4-FFF2-40B4-BE49-F238E27FC236}">
                <a16:creationId xmlns:a16="http://schemas.microsoft.com/office/drawing/2014/main" id="{92FFAFF3-DE2D-164B-659B-249BFEF4AC4C}"/>
              </a:ext>
            </a:extLst>
          </p:cNvPr>
          <p:cNvGrpSpPr/>
          <p:nvPr/>
        </p:nvGrpSpPr>
        <p:grpSpPr>
          <a:xfrm>
            <a:off x="5859238" y="1817022"/>
            <a:ext cx="5428338" cy="3330096"/>
            <a:chOff x="5491424" y="1950720"/>
            <a:chExt cx="7042556" cy="4320363"/>
          </a:xfrm>
        </p:grpSpPr>
        <p:pic>
          <p:nvPicPr>
            <p:cNvPr id="9" name="Platshållare för bild 4" descr="laptop-start.png">
              <a:extLst>
                <a:ext uri="{FF2B5EF4-FFF2-40B4-BE49-F238E27FC236}">
                  <a16:creationId xmlns:a16="http://schemas.microsoft.com/office/drawing/2014/main" id="{2204452D-47EF-8A8C-0985-0FA86FE46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a:extLst>
                <a:ext uri="{FF2B5EF4-FFF2-40B4-BE49-F238E27FC236}">
                  <a16:creationId xmlns:a16="http://schemas.microsoft.com/office/drawing/2014/main" id="{CE34068C-2488-6791-50CB-F3259873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spTree>
    <p:extLst>
      <p:ext uri="{BB962C8B-B14F-4D97-AF65-F5344CB8AC3E}">
        <p14:creationId xmlns:p14="http://schemas.microsoft.com/office/powerpoint/2010/main" val="200792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dirty="0">
                <a:latin typeface="Calibri" panose="020F0502020204030204" pitchFamily="34" charset="0"/>
                <a:ea typeface="Arial" charset="0"/>
                <a:cs typeface="Calibri" panose="020F0502020204030204" pitchFamily="34" charset="0"/>
              </a:rPr>
              <a:t>ANVÄND VÅR KLAGOGUIDE</a:t>
            </a:r>
            <a:endParaRPr lang="sv-SE" sz="3200" b="1" dirty="0">
              <a:latin typeface="Calibri" panose="020F0502020204030204" pitchFamily="34" charset="0"/>
              <a:ea typeface="Arial" charset="0"/>
              <a:cs typeface="Calibri" panose="020F0502020204030204" pitchFamily="34" charset="0"/>
            </a:endParaRP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pic>
        <p:nvPicPr>
          <p:cNvPr id="4" name="Bildobjekt 3">
            <a:extLst>
              <a:ext uri="{FF2B5EF4-FFF2-40B4-BE49-F238E27FC236}">
                <a16:creationId xmlns:a16="http://schemas.microsoft.com/office/drawing/2014/main" id="{39177988-D8D9-4F9B-65B1-D5AE4F84FC63}"/>
              </a:ext>
            </a:extLst>
          </p:cNvPr>
          <p:cNvPicPr>
            <a:picLocks noChangeAspect="1"/>
          </p:cNvPicPr>
          <p:nvPr/>
        </p:nvPicPr>
        <p:blipFill>
          <a:blip r:embed="rId3"/>
          <a:stretch>
            <a:fillRect/>
          </a:stretch>
        </p:blipFill>
        <p:spPr>
          <a:xfrm>
            <a:off x="6262421" y="1371598"/>
            <a:ext cx="4178131" cy="5151121"/>
          </a:xfrm>
          <a:prstGeom prst="rect">
            <a:avLst/>
          </a:prstGeom>
        </p:spPr>
      </p:pic>
      <p:sp>
        <p:nvSpPr>
          <p:cNvPr id="7" name="Platshållare för innehåll 2">
            <a:extLst>
              <a:ext uri="{FF2B5EF4-FFF2-40B4-BE49-F238E27FC236}">
                <a16:creationId xmlns:a16="http://schemas.microsoft.com/office/drawing/2014/main" id="{BA20F519-65E8-B2FF-FDB2-D327875E9B0D}"/>
              </a:ext>
            </a:extLst>
          </p:cNvPr>
          <p:cNvSpPr txBox="1">
            <a:spLocks/>
          </p:cNvSpPr>
          <p:nvPr/>
        </p:nvSpPr>
        <p:spPr>
          <a:xfrm>
            <a:off x="601438" y="1371598"/>
            <a:ext cx="5118100" cy="2532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sv-SE" sz="2000" dirty="0">
                <a:latin typeface="Calibri" panose="020F0502020204030204" pitchFamily="34" charset="0"/>
              </a:rPr>
              <a:t>Begär omprövning</a:t>
            </a:r>
          </a:p>
          <a:p>
            <a:pPr>
              <a:lnSpc>
                <a:spcPct val="110000"/>
              </a:lnSpc>
            </a:pPr>
            <a:r>
              <a:rPr lang="sv-SE" sz="2000" dirty="0">
                <a:latin typeface="Calibri" panose="020F0502020204030204" pitchFamily="34" charset="0"/>
              </a:rPr>
              <a:t>Ange vilket ärende</a:t>
            </a:r>
          </a:p>
          <a:p>
            <a:pPr>
              <a:lnSpc>
                <a:spcPct val="110000"/>
              </a:lnSpc>
            </a:pPr>
            <a:r>
              <a:rPr lang="sv-SE" sz="2000" dirty="0">
                <a:latin typeface="Calibri" panose="020F0502020204030204" pitchFamily="34" charset="0"/>
              </a:rPr>
              <a:t>Beskriv ditt missnöje</a:t>
            </a:r>
          </a:p>
          <a:p>
            <a:pPr>
              <a:lnSpc>
                <a:spcPct val="110000"/>
              </a:lnSpc>
            </a:pPr>
            <a:r>
              <a:rPr lang="sv-SE" sz="2000" dirty="0">
                <a:latin typeface="Calibri" panose="020F0502020204030204" pitchFamily="34" charset="0"/>
              </a:rPr>
              <a:t>Klagomålsrutiner bolagen ska följa</a:t>
            </a:r>
          </a:p>
          <a:p>
            <a:endParaRPr lang="sv-SE" sz="2000" dirty="0">
              <a:latin typeface="Calibri" panose="020F0502020204030204" pitchFamily="34" charset="0"/>
            </a:endParaRPr>
          </a:p>
        </p:txBody>
      </p:sp>
    </p:spTree>
    <p:extLst>
      <p:ext uri="{BB962C8B-B14F-4D97-AF65-F5344CB8AC3E}">
        <p14:creationId xmlns:p14="http://schemas.microsoft.com/office/powerpoint/2010/main" val="231863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VARFÖR FÖRSÄKRAD?</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82585"/>
            <a:ext cx="5118100" cy="2488549"/>
          </a:xfrm>
        </p:spPr>
        <p:txBody>
          <a:bodyPr>
            <a:normAutofit/>
          </a:bodyPr>
          <a:lstStyle/>
          <a:p>
            <a:pPr>
              <a:tabLst>
                <a:tab pos="214313" algn="l"/>
              </a:tabLst>
            </a:pPr>
            <a:r>
              <a:rPr lang="sv-SE" dirty="0">
                <a:ea typeface="Arial" charset="0"/>
                <a:cs typeface="Arial" charset="0"/>
              </a:rPr>
              <a:t>Vad är en försäkring?</a:t>
            </a:r>
          </a:p>
          <a:p>
            <a:pPr>
              <a:tabLst>
                <a:tab pos="214313" algn="l"/>
              </a:tabLst>
            </a:pPr>
            <a:r>
              <a:rPr lang="sv-SE" dirty="0">
                <a:ea typeface="Arial" charset="0"/>
                <a:cs typeface="Arial" charset="0"/>
              </a:rPr>
              <a:t>Delad risk</a:t>
            </a:r>
          </a:p>
          <a:p>
            <a:pPr>
              <a:tabLst>
                <a:tab pos="214313" algn="l"/>
              </a:tabLst>
            </a:pPr>
            <a:r>
              <a:rPr lang="sv-SE" dirty="0">
                <a:ea typeface="Arial" charset="0"/>
                <a:cs typeface="Arial" charset="0"/>
              </a:rPr>
              <a:t>Katastrofskydd</a:t>
            </a:r>
          </a:p>
          <a:p>
            <a:pPr>
              <a:tabLst>
                <a:tab pos="214313" algn="l"/>
              </a:tabLst>
            </a:pPr>
            <a:r>
              <a:rPr lang="sv-SE" dirty="0">
                <a:ea typeface="Arial" charset="0"/>
                <a:cs typeface="Arial" charset="0"/>
              </a:rPr>
              <a:t>Trygghet i livets faser </a:t>
            </a:r>
          </a:p>
          <a:p>
            <a:pPr>
              <a:tabLst>
                <a:tab pos="214313" algn="l"/>
              </a:tabLst>
            </a:pPr>
            <a:r>
              <a:rPr lang="sv-SE" dirty="0">
                <a:ea typeface="Arial" charset="0"/>
                <a:cs typeface="Arial" charset="0"/>
              </a:rPr>
              <a:t>Behovet styr</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8" name="Platshållare för bild 7" descr="En bild som visar rök, tåg, ånga, stack&#10;&#10;Automatiskt genererad beskrivning">
            <a:extLst>
              <a:ext uri="{FF2B5EF4-FFF2-40B4-BE49-F238E27FC236}">
                <a16:creationId xmlns:a16="http://schemas.microsoft.com/office/drawing/2014/main" id="{7C559D40-090D-A8D5-A9AA-ED5C77A77BF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VILKA FÖRSÄKRINGAR BEHÖVER DU?</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091536872"/>
              </p:ext>
            </p:extLst>
          </p:nvPr>
        </p:nvGraphicFramePr>
        <p:xfrm>
          <a:off x="1265684" y="1772328"/>
          <a:ext cx="9187108" cy="2987040"/>
        </p:xfrm>
        <a:graphic>
          <a:graphicData uri="http://schemas.openxmlformats.org/drawingml/2006/table">
            <a:tbl>
              <a:tblPr firstRow="1" bandRow="1">
                <a:tableStyleId>{5C22544A-7EE6-4342-B048-85BDC9FD1C3A}</a:tableStyleId>
              </a:tblPr>
              <a:tblGrid>
                <a:gridCol w="2296777">
                  <a:extLst>
                    <a:ext uri="{9D8B030D-6E8A-4147-A177-3AD203B41FA5}">
                      <a16:colId xmlns:a16="http://schemas.microsoft.com/office/drawing/2014/main" val="2336489506"/>
                    </a:ext>
                  </a:extLst>
                </a:gridCol>
                <a:gridCol w="2296777">
                  <a:extLst>
                    <a:ext uri="{9D8B030D-6E8A-4147-A177-3AD203B41FA5}">
                      <a16:colId xmlns:a16="http://schemas.microsoft.com/office/drawing/2014/main" val="426545219"/>
                    </a:ext>
                  </a:extLst>
                </a:gridCol>
                <a:gridCol w="2296777">
                  <a:extLst>
                    <a:ext uri="{9D8B030D-6E8A-4147-A177-3AD203B41FA5}">
                      <a16:colId xmlns:a16="http://schemas.microsoft.com/office/drawing/2014/main" val="3788303289"/>
                    </a:ext>
                  </a:extLst>
                </a:gridCol>
                <a:gridCol w="2296777">
                  <a:extLst>
                    <a:ext uri="{9D8B030D-6E8A-4147-A177-3AD203B41FA5}">
                      <a16:colId xmlns:a16="http://schemas.microsoft.com/office/drawing/2014/main" val="2744437489"/>
                    </a:ext>
                  </a:extLst>
                </a:gridCol>
              </a:tblGrid>
              <a:tr h="370840">
                <a:tc>
                  <a:txBody>
                    <a:bodyPr/>
                    <a:lstStyle/>
                    <a:p>
                      <a:r>
                        <a:rPr lang="sv-SE" sz="2000" dirty="0">
                          <a:solidFill>
                            <a:schemeClr val="accent1"/>
                          </a:solidFill>
                        </a:rPr>
                        <a:t>ENLIGT LAG</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NÖDVÄNDIGA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BRA ATT HA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SE UPP FÖR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270315">
                <a:tc>
                  <a:txBody>
                    <a:bodyPr/>
                    <a:lstStyle/>
                    <a:p>
                      <a:r>
                        <a:rPr lang="sv-SE" sz="2000" dirty="0">
                          <a:latin typeface="+mj-lt"/>
                        </a:rPr>
                        <a:t>Bilförsäkring - trafik</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Hemförsäkring</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Tjänstepension</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Produktförsäkringar</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Bostadsrätts-/</a:t>
                      </a:r>
                      <a:r>
                        <a:rPr lang="sv-SE" sz="2000" b="0" dirty="0">
                          <a:latin typeface="+mj-lt"/>
                        </a:rPr>
                        <a:t>villa</a:t>
                      </a:r>
                      <a:r>
                        <a:rPr lang="sv-SE" sz="2000" b="0" kern="1200" dirty="0">
                          <a:solidFill>
                            <a:schemeClr val="dk1"/>
                          </a:solidFill>
                          <a:latin typeface="+mj-lt"/>
                          <a:ea typeface="+mn-ea"/>
                          <a:cs typeface="+mn-cs"/>
                        </a:rPr>
                        <a:t>försäkring</a:t>
                      </a:r>
                      <a:endParaRPr lang="sv-SE" sz="2000" b="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Sjuk-</a:t>
                      </a:r>
                      <a:r>
                        <a:rPr lang="sv-SE" sz="2000" baseline="0" dirty="0">
                          <a:latin typeface="+mj-lt"/>
                        </a:rPr>
                        <a:t> och olycksfallsförsäkring</a:t>
                      </a:r>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ID-skydd</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Barnförsäkring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Bilförsäkring - hel/halv</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Djurförsäkring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Tree>
    <p:extLst>
      <p:ext uri="{BB962C8B-B14F-4D97-AF65-F5344CB8AC3E}">
        <p14:creationId xmlns:p14="http://schemas.microsoft.com/office/powerpoint/2010/main" val="67999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BILFÖRSÄKRING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628651" y="1253331"/>
            <a:ext cx="5118100" cy="4351338"/>
          </a:xfrm>
        </p:spPr>
        <p:txBody>
          <a:bodyPr>
            <a:normAutofit/>
          </a:bodyPr>
          <a:lstStyle/>
          <a:p>
            <a:r>
              <a:rPr lang="sv-SE" dirty="0">
                <a:latin typeface="Calibri" panose="020F0502020204030204" pitchFamily="34" charset="0"/>
              </a:rPr>
              <a:t>Trafikförsäkring (obligatorisk)</a:t>
            </a:r>
          </a:p>
          <a:p>
            <a:r>
              <a:rPr lang="sv-SE" dirty="0">
                <a:latin typeface="Calibri" panose="020F0502020204030204" pitchFamily="34" charset="0"/>
              </a:rPr>
              <a:t>Halvförsäkring</a:t>
            </a:r>
          </a:p>
          <a:p>
            <a:r>
              <a:rPr lang="sv-SE" dirty="0">
                <a:latin typeface="Calibri" panose="020F0502020204030204" pitchFamily="34" charset="0"/>
              </a:rPr>
              <a:t>Helförsäkring</a:t>
            </a:r>
          </a:p>
          <a:p>
            <a:r>
              <a:rPr lang="sv-SE" dirty="0">
                <a:latin typeface="Calibri" panose="020F0502020204030204" pitchFamily="34" charset="0"/>
              </a:rPr>
              <a:t>Försäkrat intresse – ägare, huvudsaklig användare och försäkringstagare </a:t>
            </a:r>
          </a:p>
          <a:p>
            <a:r>
              <a:rPr lang="sv-SE" dirty="0">
                <a:latin typeface="Calibri" panose="020F0502020204030204" pitchFamily="34" charset="0"/>
              </a:rPr>
              <a:t>Bolagsbyte</a:t>
            </a:r>
          </a:p>
          <a:p>
            <a:endParaRPr lang="sv-SE" sz="1900"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bil, väg, trafik&#10;&#10;Automatiskt genererad beskrivning">
            <a:extLst>
              <a:ext uri="{FF2B5EF4-FFF2-40B4-BE49-F238E27FC236}">
                <a16:creationId xmlns:a16="http://schemas.microsoft.com/office/drawing/2014/main" id="{935C9661-3A98-1ACF-D04A-82EE3780A50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1736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669380"/>
          </a:xfrm>
        </p:spPr>
        <p:txBody>
          <a:bodyPr/>
          <a:lstStyle/>
          <a:p>
            <a:r>
              <a:rPr lang="sv-SE" sz="3200" b="1" dirty="0">
                <a:latin typeface="Calibri" panose="020F0502020204030204" pitchFamily="34" charset="0"/>
                <a:ea typeface="Arial" charset="0"/>
                <a:cs typeface="Calibri" panose="020F0502020204030204" pitchFamily="34" charset="0"/>
              </a:rPr>
              <a:t>OLYCKSFALLSFÖRSÄKRING</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21036"/>
            <a:ext cx="5118100" cy="3167646"/>
          </a:xfrm>
        </p:spPr>
        <p:txBody>
          <a:bodyPr>
            <a:noAutofit/>
          </a:bodyPr>
          <a:lstStyle/>
          <a:p>
            <a:pPr>
              <a:tabLst>
                <a:tab pos="214313" algn="l"/>
              </a:tabLst>
            </a:pPr>
            <a:r>
              <a:rPr lang="sv-SE" dirty="0">
                <a:ea typeface="Arial" charset="0"/>
                <a:cs typeface="Arial" charset="0"/>
              </a:rPr>
              <a:t>Din ålder har betydelse - när du får teckna, när den upphör, vad du får i ersättning </a:t>
            </a:r>
          </a:p>
          <a:p>
            <a:pPr>
              <a:tabLst>
                <a:tab pos="214313" algn="l"/>
              </a:tabLst>
            </a:pPr>
            <a:r>
              <a:rPr lang="sv-SE" dirty="0">
                <a:ea typeface="Arial" charset="0"/>
                <a:cs typeface="Arial" charset="0"/>
              </a:rPr>
              <a:t>Kontrollera när upphör</a:t>
            </a:r>
          </a:p>
          <a:p>
            <a:pPr>
              <a:tabLst>
                <a:tab pos="214313" algn="l"/>
              </a:tabLst>
            </a:pPr>
            <a:r>
              <a:rPr lang="sv-SE" dirty="0">
                <a:ea typeface="Arial" charset="0"/>
                <a:cs typeface="Arial" charset="0"/>
              </a:rPr>
              <a:t>Premie  - ålder/försäkringsbelopp</a:t>
            </a:r>
          </a:p>
          <a:p>
            <a:pPr>
              <a:tabLst>
                <a:tab pos="214313" algn="l"/>
              </a:tabLst>
            </a:pPr>
            <a:r>
              <a:rPr lang="sv-SE" dirty="0">
                <a:ea typeface="Arial" charset="0"/>
                <a:cs typeface="Arial" charset="0"/>
              </a:rPr>
              <a:t>Ej hälsodeklaration  </a:t>
            </a:r>
          </a:p>
          <a:p>
            <a:pPr>
              <a:tabLst>
                <a:tab pos="214313" algn="l"/>
              </a:tabLst>
            </a:pPr>
            <a:r>
              <a:rPr lang="sv-SE" dirty="0">
                <a:ea typeface="Arial" charset="0"/>
                <a:cs typeface="Arial" charset="0"/>
              </a:rPr>
              <a:t>Medicinsk invaliditet – viktigast!</a:t>
            </a:r>
          </a:p>
          <a:p>
            <a:pPr>
              <a:tabLst>
                <a:tab pos="214313" algn="l"/>
              </a:tabLst>
            </a:pPr>
            <a:r>
              <a:rPr lang="sv-SE" b="0" i="0" dirty="0">
                <a:effectLst/>
              </a:rPr>
              <a:t>Engångsbelopp - sjukhusvistelse, ärr och dödsfall </a:t>
            </a: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descr="En bild som visar utomhus, mark, träd, gräs&#10;&#10;Automatiskt genererad beskrivning">
            <a:extLst>
              <a:ext uri="{FF2B5EF4-FFF2-40B4-BE49-F238E27FC236}">
                <a16:creationId xmlns:a16="http://schemas.microsoft.com/office/drawing/2014/main" id="{AB4FE9A8-87BE-00A4-26E2-D2B51CC8D20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051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HEMFÖRSÄKRINGEN ÄR EN PAKETLÖSNING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2488549"/>
          </a:xfrm>
        </p:spPr>
        <p:txBody>
          <a:bodyPr>
            <a:noAutofit/>
          </a:bodyPr>
          <a:lstStyle/>
          <a:p>
            <a:pPr>
              <a:tabLst>
                <a:tab pos="214313" algn="l"/>
              </a:tabLst>
            </a:pPr>
            <a:r>
              <a:rPr lang="sv-SE" dirty="0">
                <a:ea typeface="Arial" charset="0"/>
                <a:cs typeface="Arial" charset="0"/>
              </a:rPr>
              <a:t>Skydd för lösöre </a:t>
            </a:r>
          </a:p>
          <a:p>
            <a:pPr>
              <a:tabLst>
                <a:tab pos="214313" algn="l"/>
              </a:tabLst>
            </a:pPr>
            <a:r>
              <a:rPr lang="sv-SE" dirty="0">
                <a:ea typeface="Arial" charset="0"/>
                <a:cs typeface="Arial" charset="0"/>
              </a:rPr>
              <a:t>Reseskydd</a:t>
            </a:r>
          </a:p>
          <a:p>
            <a:pPr>
              <a:tabLst>
                <a:tab pos="214313" algn="l"/>
              </a:tabLst>
            </a:pPr>
            <a:r>
              <a:rPr lang="sv-SE" dirty="0">
                <a:ea typeface="Arial" charset="0"/>
                <a:cs typeface="Arial" charset="0"/>
              </a:rPr>
              <a:t>Rättsskydd </a:t>
            </a:r>
          </a:p>
          <a:p>
            <a:pPr>
              <a:tabLst>
                <a:tab pos="214313" algn="l"/>
              </a:tabLst>
            </a:pPr>
            <a:r>
              <a:rPr lang="sv-SE" dirty="0">
                <a:ea typeface="Arial" charset="0"/>
                <a:cs typeface="Arial" charset="0"/>
              </a:rPr>
              <a:t>Ansvarsskydd</a:t>
            </a:r>
          </a:p>
          <a:p>
            <a:pPr>
              <a:tabLst>
                <a:tab pos="214313" algn="l"/>
              </a:tabLst>
            </a:pPr>
            <a:r>
              <a:rPr lang="sv-SE" dirty="0">
                <a:ea typeface="Arial" charset="0"/>
                <a:cs typeface="Arial" charset="0"/>
              </a:rPr>
              <a:t>Överfallsskydd</a:t>
            </a:r>
          </a:p>
          <a:p>
            <a:pPr>
              <a:tabLst>
                <a:tab pos="214313" algn="l"/>
              </a:tabLst>
            </a:pPr>
            <a:r>
              <a:rPr lang="sv-SE" dirty="0">
                <a:ea typeface="Arial" charset="0"/>
                <a:cs typeface="Arial" charset="0"/>
              </a:rPr>
              <a:t>Tilläggsförsäkringar - t ex allrisk och ID-skydd</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träd, utomhus, omges, flera&#10;&#10;Automatiskt genererad beskrivning">
            <a:extLst>
              <a:ext uri="{FF2B5EF4-FFF2-40B4-BE49-F238E27FC236}">
                <a16:creationId xmlns:a16="http://schemas.microsoft.com/office/drawing/2014/main" id="{6E23153B-231C-BC52-450B-0306067B0F7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0670697"/>
      </p:ext>
    </p:extLst>
  </p:cSld>
  <p:clrMapOvr>
    <a:masterClrMapping/>
  </p:clrMapOvr>
</p:sld>
</file>

<file path=ppt/theme/theme1.xml><?xml version="1.0" encoding="utf-8"?>
<a:theme xmlns:a="http://schemas.openxmlformats.org/drawingml/2006/main" name="Office-tema">
  <a:themeElements>
    <a:clrScheme name="budget">
      <a:dk1>
        <a:srgbClr val="000000"/>
      </a:dk1>
      <a:lt1>
        <a:srgbClr val="FFFFFF"/>
      </a:lt1>
      <a:dk2>
        <a:srgbClr val="44546A"/>
      </a:dk2>
      <a:lt2>
        <a:srgbClr val="E7E6E6"/>
      </a:lt2>
      <a:accent1>
        <a:srgbClr val="43989B"/>
      </a:accent1>
      <a:accent2>
        <a:srgbClr val="328189"/>
      </a:accent2>
      <a:accent3>
        <a:srgbClr val="A5A5A5"/>
      </a:accent3>
      <a:accent4>
        <a:srgbClr val="6EB0B5"/>
      </a:accent4>
      <a:accent5>
        <a:srgbClr val="175E67"/>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96EF716-3476-DC43-A037-DB8E34AB3226}" vid="{5F5CCE0B-3AEB-9F40-8E03-A8469FF28BA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PPT_mall_budget</Template>
  <TotalTime>372</TotalTime>
  <Words>4535</Words>
  <Application>Microsoft Office PowerPoint</Application>
  <PresentationFormat>Bredbild</PresentationFormat>
  <Paragraphs>348</Paragraphs>
  <Slides>18</Slides>
  <Notes>18</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18</vt:i4>
      </vt:variant>
    </vt:vector>
  </HeadingPairs>
  <TitlesOfParts>
    <vt:vector size="22" baseType="lpstr">
      <vt:lpstr>Arial</vt:lpstr>
      <vt:lpstr>Calibri</vt:lpstr>
      <vt:lpstr>Muli</vt:lpstr>
      <vt:lpstr>Office-tema</vt:lpstr>
      <vt:lpstr>DINA PRIVATA FÖRSÄKRINGAR</vt:lpstr>
      <vt:lpstr>KONSUMENTERNAS FÖRSÄKRINGSBYRÅ - STIFTELSE </vt:lpstr>
      <vt:lpstr>WEBBPLATS KONSUMENTERNAS.SE</vt:lpstr>
      <vt:lpstr>ANVÄND VÅR KLAGOGUIDE</vt:lpstr>
      <vt:lpstr>VARFÖR FÖRSÄKRAD?</vt:lpstr>
      <vt:lpstr>VILKA FÖRSÄKRINGAR BEHÖVER DU?</vt:lpstr>
      <vt:lpstr>BILFÖRSÄKRING</vt:lpstr>
      <vt:lpstr>OLYCKSFALLSFÖRSÄKRING</vt:lpstr>
      <vt:lpstr>HEMFÖRSÄKRINGEN ÄR EN PAKETLÖSNING</vt:lpstr>
      <vt:lpstr>EGENDOMSSKYDD – UNDANTAG FÖR STÖLD MED NYCKEL</vt:lpstr>
      <vt:lpstr>RESESKYDDET I HEMFÖRSÄKRINGEN</vt:lpstr>
      <vt:lpstr>RÄTTSKYDD I HEMFÖRSÄKRINGAR</vt:lpstr>
      <vt:lpstr>ANSVAR- OCH ÖVERFALLSSKYDD I HEMFÖRSÄKRINGAR</vt:lpstr>
      <vt:lpstr>BEHÖVS PRODUKTFÖRSÄKRINGAR?</vt:lpstr>
      <vt:lpstr>LIVFÖRSÄKRING</vt:lpstr>
      <vt:lpstr>HÅLLBARHET  ”Skadeförebyggande åtgärder både hjälper enskilda  konsumenter och leder till mindre miljöpåverkan” </vt:lpstr>
      <vt:lpstr>KONTAKTA OSS NÄR DU VILL</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DINA PRIVATA FÖRSÄKRINGAR</dc:title>
  <dc:creator>Vanda Brandt</dc:creator>
  <cp:lastModifiedBy>Vanda Brandt</cp:lastModifiedBy>
  <cp:revision>44</cp:revision>
  <dcterms:created xsi:type="dcterms:W3CDTF">2023-03-08T12:20:37Z</dcterms:created>
  <dcterms:modified xsi:type="dcterms:W3CDTF">2024-02-29T12:56:18Z</dcterms:modified>
</cp:coreProperties>
</file>