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4" r:id="rId3"/>
    <p:sldId id="296" r:id="rId4"/>
    <p:sldId id="268" r:id="rId5"/>
    <p:sldId id="297" r:id="rId6"/>
    <p:sldId id="314" r:id="rId7"/>
    <p:sldId id="315" r:id="rId8"/>
    <p:sldId id="298" r:id="rId9"/>
    <p:sldId id="287" r:id="rId10"/>
    <p:sldId id="299" r:id="rId11"/>
    <p:sldId id="301" r:id="rId12"/>
    <p:sldId id="289" r:id="rId13"/>
    <p:sldId id="292" r:id="rId14"/>
    <p:sldId id="272" r:id="rId15"/>
    <p:sldId id="302" r:id="rId16"/>
    <p:sldId id="303"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20" autoAdjust="0"/>
  </p:normalViewPr>
  <p:slideViewPr>
    <p:cSldViewPr snapToGrid="0" showGuides="1">
      <p:cViewPr varScale="1">
        <p:scale>
          <a:sx n="76" d="100"/>
          <a:sy n="76" d="100"/>
        </p:scale>
        <p:origin x="1944" y="84"/>
      </p:cViewPr>
      <p:guideLst>
        <p:guide orient="horz" pos="2160"/>
        <p:guide pos="3863"/>
      </p:guideLst>
    </p:cSldViewPr>
  </p:slideViewPr>
  <p:notesTextViewPr>
    <p:cViewPr>
      <p:scale>
        <a:sx n="1" d="1"/>
        <a:sy n="1" d="1"/>
      </p:scale>
      <p:origin x="0" y="0"/>
    </p:cViewPr>
  </p:notesTextViewPr>
  <p:notesViewPr>
    <p:cSldViewPr snapToGrid="0">
      <p:cViewPr varScale="1">
        <p:scale>
          <a:sx n="79" d="100"/>
          <a:sy n="79" d="100"/>
        </p:scale>
        <p:origin x="40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2024-02-02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från och med år 2021 är</a:t>
            </a:r>
            <a:r>
              <a:rPr lang="sv-SE" altLang="sv-SE" baseline="0" dirty="0">
                <a:latin typeface="+mn-lt"/>
              </a:rPr>
              <a:t> </a:t>
            </a:r>
            <a:r>
              <a:rPr lang="sv-SE" altLang="sv-SE" dirty="0">
                <a:latin typeface="+mn-lt"/>
              </a:rPr>
              <a:t>1 050 000 kronor (tidigare var beloppet 950 000 kronor). Garantin är 100 000 euro. Det svenska beloppet värdejusteras gentemot euron vart femte år.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a:t>
            </a:r>
            <a:br>
              <a:rPr lang="sv-SE" altLang="sv-SE" dirty="0">
                <a:latin typeface="+mn-lt"/>
              </a:rPr>
            </a:br>
            <a:r>
              <a:rPr lang="sv-SE" altLang="sv-SE" dirty="0">
                <a:latin typeface="+mn-lt"/>
              </a:rPr>
              <a:t>100 000 euro.</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455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Korrekt upprättad framtidsfullmakt gäller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Ger inte tillgång till internetbank – hör med banken vad som gäller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Oftast begär banken att fullmakten visas i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Bankföreningen har mall för framtidsfullmakt för banktjänster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Anhörigbehörighet – exempelvis betala räkningar, öppna autogiro, flytta pengar mellan konton för att kunna betala räkningar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Inte tillgång till digitala 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793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805829"/>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gratis och det är inte tänkt att man ska behöva ha ett juridiskt ombud.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 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18601"/>
          </a:xfrm>
        </p:spPr>
        <p:txBody>
          <a:bodyPr/>
          <a:lstStyle/>
          <a:p>
            <a:pPr eaLnBrk="1" hangingPunct="1">
              <a:spcBef>
                <a:spcPct val="0"/>
              </a:spcBef>
            </a:pPr>
            <a:r>
              <a:rPr lang="sv-SE" altLang="sv-SE" dirty="0">
                <a:latin typeface="+mn-lt"/>
              </a:rPr>
              <a:t>Sedlar och mynt är lagliga betalningsmedel, men i Sverige råder principen</a:t>
            </a:r>
            <a:r>
              <a:rPr lang="sv-SE" altLang="sv-SE" baseline="0" dirty="0">
                <a:latin typeface="+mn-lt"/>
              </a:rPr>
              <a:t> om avtalsfrihet. Avtalsfriheten har företräde framför bank  och betalningslagstiftning.</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En butik kan därför</a:t>
            </a:r>
            <a:r>
              <a:rPr lang="sv-SE" altLang="sv-SE" baseline="0" dirty="0">
                <a:latin typeface="+mn-lt"/>
              </a:rPr>
              <a:t> ”avtala” bort skyldigheten att ta emot kontanter genom att sätta upp exempelvis en skylt.</a:t>
            </a:r>
          </a:p>
          <a:p>
            <a:pPr eaLnBrk="1" hangingPunct="1">
              <a:spcBef>
                <a:spcPct val="0"/>
              </a:spcBef>
            </a:pPr>
            <a:endParaRPr lang="sv-SE" altLang="sv-SE" baseline="0" dirty="0">
              <a:latin typeface="+mn-lt"/>
            </a:endParaRPr>
          </a:p>
          <a:p>
            <a:pPr>
              <a:tabLst>
                <a:tab pos="214313" algn="l"/>
              </a:tabLst>
            </a:pPr>
            <a:r>
              <a:rPr lang="sv-SE" sz="1200" dirty="0">
                <a:ea typeface="Arial" charset="0"/>
                <a:cs typeface="Arial" charset="0"/>
              </a:rPr>
              <a:t>Riksbankslagen 5 kap 1 §</a:t>
            </a:r>
          </a:p>
          <a:p>
            <a:pPr marL="171450" indent="-171450">
              <a:buFont typeface="Arial" panose="020B0604020202020204" pitchFamily="34" charset="0"/>
              <a:buChar char="•"/>
              <a:tabLst>
                <a:tab pos="214313" algn="l"/>
              </a:tabLst>
            </a:pPr>
            <a:r>
              <a:rPr lang="sv-SE" sz="1200" dirty="0">
                <a:ea typeface="Arial" charset="0"/>
                <a:cs typeface="Arial" charset="0"/>
              </a:rPr>
              <a:t>Sedlar och mynt är lagliga betalningsmedel </a:t>
            </a:r>
          </a:p>
          <a:p>
            <a:pPr marL="171450" indent="-171450">
              <a:buFont typeface="Arial" panose="020B0604020202020204" pitchFamily="34" charset="0"/>
              <a:buChar char="•"/>
              <a:tabLst>
                <a:tab pos="214313" algn="l"/>
              </a:tabLst>
            </a:pPr>
            <a:r>
              <a:rPr lang="sv-SE" sz="1200" dirty="0">
                <a:ea typeface="Arial" charset="0"/>
                <a:cs typeface="Arial" charset="0"/>
              </a:rPr>
              <a:t>Ingen skyldighet att ta emot kontanter</a:t>
            </a:r>
          </a:p>
          <a:p>
            <a:pPr marL="171450" indent="-171450">
              <a:buFont typeface="Arial" panose="020B0604020202020204" pitchFamily="34" charset="0"/>
              <a:buChar char="•"/>
              <a:tabLst>
                <a:tab pos="214313" algn="l"/>
              </a:tabLst>
            </a:pPr>
            <a:r>
              <a:rPr lang="sv-SE" sz="1200" dirty="0">
                <a:ea typeface="Arial" charset="0"/>
                <a:cs typeface="Arial" charset="0"/>
              </a:rPr>
              <a:t>Går att ”avtala bort”, ex. med skylt i butik</a:t>
            </a:r>
          </a:p>
          <a:p>
            <a:pPr marL="171450" indent="-171450">
              <a:buFont typeface="Arial" panose="020B0604020202020204" pitchFamily="34" charset="0"/>
              <a:buChar char="•"/>
              <a:tabLst>
                <a:tab pos="214313" algn="l"/>
              </a:tabLst>
            </a:pPr>
            <a:r>
              <a:rPr lang="sv-SE" sz="1200" dirty="0">
                <a:ea typeface="Arial" charset="0"/>
                <a:cs typeface="Arial" charset="0"/>
              </a:rPr>
              <a:t>Ny lagstiftning – men ger endast möjlighet till uttag av kontanter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6024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65725"/>
          </a:xfrm>
        </p:spPr>
        <p:txBody>
          <a:bodyPr/>
          <a:lstStyle/>
          <a:p>
            <a:r>
              <a:rPr lang="sv-SE" altLang="sv-SE" dirty="0">
                <a:latin typeface="+mn-lt"/>
                <a:cs typeface="Arial" pitchFamily="34" charset="0"/>
              </a:rPr>
              <a:t>Konsumenternas Bank- och finansbyrå startades 1994 och drivs som en stiftelse. Jurister svarar på konsumenternas frågor i vår telefonvägledning och ger gratis information och vägledning inom området bank och finans. Du kan kontakta byrån via telefon, e-post eller brev. Telefonrådgivningen har öppet vardagar mellan klockan  09:00 – 12:00. På webbplatsen finns en stor mängd information och funktioner. Byrån kan inte agera som ombud för konsumenter i tvister eller utreda enskilda ärenden och kan heller inte pröva tvister. Det ingår inte i byråns arbetsuppgift att ge privatekonomisk rådgivning. </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Webbplats</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pPr eaLnBrk="1" hangingPunct="1">
              <a:spcBef>
                <a:spcPct val="0"/>
              </a:spcBef>
            </a:pPr>
            <a:endParaRPr lang="sv-SE" altLang="sv-SE" dirty="0">
              <a:cs typeface="Arial" pitchFamily="34" charset="0"/>
            </a:endParaRPr>
          </a:p>
          <a:p>
            <a:pPr eaLnBrk="1" hangingPunct="1">
              <a:spcBef>
                <a:spcPct val="0"/>
              </a:spcBef>
            </a:pPr>
            <a:r>
              <a:rPr lang="sv-SE" altLang="sv-SE" dirty="0">
                <a:latin typeface="+mn-lt"/>
                <a:cs typeface="Arial" pitchFamily="34" charset="0"/>
              </a:rPr>
              <a:t>Bankbyrån har delat in informationen i tre områden:</a:t>
            </a:r>
          </a:p>
          <a:p>
            <a:pPr marL="171450" indent="-171450" eaLnBrk="1" hangingPunct="1">
              <a:spcBef>
                <a:spcPct val="0"/>
              </a:spcBef>
              <a:buFont typeface="Arial" panose="020B0604020202020204" pitchFamily="34" charset="0"/>
              <a:buChar char="•"/>
            </a:pPr>
            <a:r>
              <a:rPr lang="sv-SE" altLang="sv-SE" dirty="0">
                <a:latin typeface="+mn-lt"/>
                <a:cs typeface="Arial" pitchFamily="34" charset="0"/>
              </a:rPr>
              <a:t>Betala – om betalningar, betala med kontokort, betala till utlandet</a:t>
            </a:r>
          </a:p>
          <a:p>
            <a:pPr marL="171450" indent="-171450">
              <a:buFont typeface="Arial" panose="020B0604020202020204" pitchFamily="34" charset="0"/>
              <a:buChar char="•"/>
            </a:pPr>
            <a:r>
              <a:rPr lang="sv-SE" altLang="sv-SE" dirty="0">
                <a:latin typeface="+mn-lt"/>
                <a:cs typeface="Arial" pitchFamily="34" charset="0"/>
              </a:rPr>
              <a:t>Låna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p>
          <a:p>
            <a:pPr marL="171450" indent="-171450">
              <a:buFont typeface="Arial" panose="020B0604020202020204" pitchFamily="34" charset="0"/>
              <a:buChar char="•"/>
            </a:pPr>
            <a:r>
              <a:rPr lang="sv-SE" altLang="sv-SE" dirty="0">
                <a:latin typeface="+mn-lt"/>
                <a:cs typeface="Arial" pitchFamily="34" charset="0"/>
              </a:rPr>
              <a:t>Spara – sparkonton, värdepapper, ISK, kapitalförsäkringar, finansiell rådgivning</a:t>
            </a:r>
          </a:p>
          <a:p>
            <a:endParaRPr lang="sv-SE" altLang="sv-SE" dirty="0">
              <a:cs typeface="Arial" pitchFamily="34" charset="0"/>
            </a:endParaRPr>
          </a:p>
          <a:p>
            <a:r>
              <a:rPr lang="sv-SE" altLang="sv-SE" dirty="0">
                <a:latin typeface="+mn-lt"/>
                <a:cs typeface="Arial" pitchFamily="34" charset="0"/>
              </a:rPr>
              <a:t>Även: Spara till barn, byta bank, rätt till bankkonto, penningtvätt, banksekretess, Jämförelser – kontokort, sparkonton, ISK och Kalkyler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frågor om framtidsfullmakter och hantering av dödsbon så svarar byrån på frågor som rör förhållandet mellan den enskilde och banken. Om frågan är av ren familjerättslig karaktär (till exempel hur man upprättare en fullmakt) så hänvisar vi konsumenten till att tala med en familjerättsjurist/advokat.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532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366807"/>
          </a:xfrm>
        </p:spPr>
        <p:txBody>
          <a:bodyPr/>
          <a:lstStyle/>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en myndighet eller något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Telefonbedrägerier</a:t>
            </a:r>
            <a:r>
              <a:rPr lang="sv-SE" sz="1200" kern="1200" baseline="0" dirty="0">
                <a:solidFill>
                  <a:schemeClr val="tx1"/>
                </a:solidFill>
                <a:latin typeface="+mn-lt"/>
                <a:ea typeface="+mn-ea"/>
                <a:cs typeface="+mn-cs"/>
              </a:rPr>
              <a:t> (</a:t>
            </a:r>
            <a:r>
              <a:rPr lang="sv-SE" sz="1200" kern="1200" baseline="0" dirty="0" err="1">
                <a:solidFill>
                  <a:schemeClr val="tx1"/>
                </a:solidFill>
                <a:latin typeface="+mn-lt"/>
                <a:ea typeface="+mn-ea"/>
                <a:cs typeface="+mn-cs"/>
              </a:rPr>
              <a:t>vishing</a:t>
            </a:r>
            <a:r>
              <a:rPr lang="sv-SE" sz="1200" kern="1200" baseline="0" dirty="0">
                <a:solidFill>
                  <a:schemeClr val="tx1"/>
                </a:solidFill>
                <a:latin typeface="+mn-lt"/>
                <a:ea typeface="+mn-ea"/>
                <a:cs typeface="+mn-cs"/>
              </a:rPr>
              <a:t>): Konsumenten blir uppringd av någon som utger sig från att ringa från en bank, ett inkassobolag,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en telefonoperatör, en butikskedja etc.</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Andra exempel:</a:t>
            </a:r>
          </a:p>
          <a:p>
            <a:r>
              <a:rPr lang="sv-SE" sz="1200" b="1" kern="1200" baseline="0" dirty="0">
                <a:solidFill>
                  <a:schemeClr val="tx1"/>
                </a:solidFill>
                <a:latin typeface="+mn-lt"/>
                <a:ea typeface="+mn-ea"/>
                <a:cs typeface="+mn-cs"/>
              </a:rPr>
              <a:t>Romansbedrägerier</a:t>
            </a:r>
          </a:p>
          <a:p>
            <a:r>
              <a:rPr lang="sv-SE" sz="1200" b="1" kern="1200" baseline="0" dirty="0" err="1">
                <a:solidFill>
                  <a:schemeClr val="tx1"/>
                </a:solidFill>
                <a:latin typeface="+mn-lt"/>
                <a:ea typeface="+mn-ea"/>
                <a:cs typeface="+mn-cs"/>
              </a:rPr>
              <a:t>Skimning</a:t>
            </a:r>
            <a:r>
              <a:rPr lang="sv-SE" sz="1200" kern="1200" baseline="0" dirty="0">
                <a:solidFill>
                  <a:schemeClr val="tx1"/>
                </a:solidFill>
                <a:latin typeface="+mn-lt"/>
                <a:ea typeface="+mn-ea"/>
                <a:cs typeface="+mn-cs"/>
              </a:rPr>
              <a:t>: Kortuppgifter kopieras av en bedragare för att sedan användas i ett nytillverkat kort eller på nätet.</a:t>
            </a:r>
            <a:endParaRPr lang="sv-SE" sz="1200" kern="120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Konsumentens genuina kortuppgifter används för att göra nya köp där K inte har någon avtalsvilja. Det bedrägliga bolaget skickar in ett underlag till banken som markeras som ”återkommande”. I och med att man tidigare gjort ett korrekt kortköp så släpper banken ut pengarna i tron att konsumenten har en prenumeration/ ett abonnemang. Ibland upptäcker K inte dessa transaktionerna förrän efter flera månader. Banken ersätter sällan dessa transaktioner.</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488726"/>
          </a:xfrm>
        </p:spPr>
        <p:txBody>
          <a:bodyPr/>
          <a:lstStyle/>
          <a:p>
            <a:r>
              <a:rPr lang="sv-SE" altLang="sv-SE" dirty="0"/>
              <a:t>Obehöriga transaktioner är uttag eller köp som någon annan gjort utan din tillåtelse.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solidFill>
                  <a:srgbClr val="22252A"/>
                </a:solidFill>
                <a:effectLst/>
              </a:rPr>
              <a:t> ska ha varit så grovt oaktsam att du får anses ha varit likgiltig till risken för obehöriga situationer. </a:t>
            </a:r>
            <a:endParaRPr lang="sv-SE" altLang="sv-SE" dirty="0"/>
          </a:p>
          <a:p>
            <a:endParaRPr lang="sv-SE" altLang="sv-SE" dirty="0"/>
          </a:p>
          <a:p>
            <a:r>
              <a:rPr lang="sv-SE" altLang="sv-SE" dirty="0"/>
              <a:t>Ny praxis från HD (</a:t>
            </a:r>
            <a:r>
              <a:rPr lang="sv-SE" b="0" i="0" dirty="0">
                <a:solidFill>
                  <a:srgbClr val="505051"/>
                </a:solidFill>
                <a:effectLst/>
              </a:rPr>
              <a:t>Mål: T 4623-21)</a:t>
            </a:r>
          </a:p>
          <a:p>
            <a:r>
              <a:rPr lang="sv-SE" b="0" i="0" dirty="0">
                <a:solidFill>
                  <a:srgbClr val="000000"/>
                </a:solidFill>
                <a:effectLst/>
              </a:rPr>
              <a:t>I augusti 2018 utsattes en konsument för ett bedrägeri när han blev uppringd av en bedragare som uppgav att han ringde från en banks säkerhetsavdelning. Bedragaren lyckades få konsumenten att lämna ut koden till sitt </a:t>
            </a:r>
            <a:r>
              <a:rPr lang="sv-SE" b="0" i="0" dirty="0" err="1">
                <a:solidFill>
                  <a:srgbClr val="000000"/>
                </a:solidFill>
                <a:effectLst/>
              </a:rPr>
              <a:t>BankID</a:t>
            </a:r>
            <a:r>
              <a:rPr lang="sv-SE" b="0" i="0" dirty="0">
                <a:solidFill>
                  <a:srgbClr val="000000"/>
                </a:solidFill>
                <a:effectLst/>
              </a:rPr>
              <a:t> och svarskoder från sin bankdosa.</a:t>
            </a:r>
          </a:p>
          <a:p>
            <a:endParaRPr lang="sv-SE" b="0" i="0" dirty="0">
              <a:solidFill>
                <a:srgbClr val="000000"/>
              </a:solidFill>
              <a:effectLst/>
            </a:endParaRPr>
          </a:p>
          <a:p>
            <a:r>
              <a:rPr lang="sv-SE" b="0" i="0" dirty="0">
                <a:solidFill>
                  <a:srgbClr val="000000"/>
                </a:solidFill>
                <a:effectLst/>
              </a:rPr>
              <a:t>Konsumenten blev av med 397 000 kronor. </a:t>
            </a:r>
            <a:r>
              <a:rPr lang="sv-SE" b="0" i="0" dirty="0">
                <a:solidFill>
                  <a:srgbClr val="22252A"/>
                </a:solidFill>
                <a:effectLst/>
              </a:rPr>
              <a:t>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2413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67735"/>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r>
              <a:rPr lang="sv-SE" b="0" i="0" dirty="0">
                <a:effectLst/>
              </a:rPr>
              <a:t>KO har stämt en bank i december 2023 för att få frågan om behöriga transaktioner prövad.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2852186"/>
          </a:xfrm>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a:t>
            </a:r>
          </a:p>
          <a:p>
            <a:endParaRPr lang="sv-SE" sz="1200" kern="1200" dirty="0">
              <a:solidFill>
                <a:schemeClr val="tx1"/>
              </a:solidFill>
              <a:latin typeface="+mn-lt"/>
              <a:ea typeface="+mn-ea"/>
              <a:cs typeface="+mn-cs"/>
            </a:endParaRPr>
          </a:p>
          <a:p>
            <a:r>
              <a:rPr lang="sv-SE" b="0" i="0" dirty="0">
                <a:solidFill>
                  <a:srgbClr val="22252A"/>
                </a:solidFill>
                <a:effectLst/>
                <a:latin typeface="Muli"/>
              </a:rPr>
              <a:t>Att långivaren ska pröva om du har tillräcklig återbetalningsförmåga betyder också att du ska ha tillräcklig betalningsförmåga under hela kreditens löptid. Långivaren behöver därför ha ett framåtblickande perspektiv som motsvarar återbetalningstiden för krediten. Om du inom några år kommer att gå i pension och få lägre inkomster är ett exempel på sådant som långivaren behöver väga in.</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Lånet är amorteringsfritt och du behöver inte betala ränta med pengar från din månadsinkomst.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har ingen tidsbegränsning.</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Se vår information om </a:t>
            </a:r>
            <a:r>
              <a:rPr lang="sv-SE" sz="1200" kern="1200" baseline="0" dirty="0">
                <a:solidFill>
                  <a:schemeClr val="tx1"/>
                </a:solidFill>
                <a:latin typeface="+mn-lt"/>
                <a:ea typeface="+mn-ea"/>
                <a:cs typeface="+mn-cs"/>
              </a:rPr>
              <a:t>att låna till äldre – Kapitalfrigöringskrediter på konsumenternas.se.</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847572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30" y="1921315"/>
            <a:ext cx="9144000" cy="1086443"/>
          </a:xfrm>
        </p:spPr>
        <p:txBody>
          <a:bodyPr/>
          <a:lstStyle/>
          <a:p>
            <a:r>
              <a:rPr lang="sv-SE" dirty="0"/>
              <a:t>BANKFRÅGOR </a:t>
            </a:r>
            <a:br>
              <a:rPr lang="sv-SE" dirty="0"/>
            </a:br>
            <a:r>
              <a:rPr lang="sv-SE" dirty="0"/>
              <a:t>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656715"/>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SPARKONTO OCH INSÄTTNINGSGARANTI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99619"/>
            <a:ext cx="5118100" cy="2183268"/>
          </a:xfrm>
        </p:spPr>
        <p:txBody>
          <a:bodyPr>
            <a:noAutofit/>
          </a:bodyPr>
          <a:lstStyle/>
          <a:p>
            <a:r>
              <a:rPr lang="sv-SE" dirty="0">
                <a:latin typeface="Calibri" panose="020F0502020204030204" pitchFamily="34" charset="0"/>
              </a:rPr>
              <a:t>Jämför räntor och villkor</a:t>
            </a:r>
          </a:p>
          <a:p>
            <a:r>
              <a:rPr lang="sv-SE" dirty="0">
                <a:latin typeface="Calibri" panose="020F0502020204030204" pitchFamily="34" charset="0"/>
              </a:rPr>
              <a:t>Kontrollera insättningsgarantin</a:t>
            </a:r>
          </a:p>
          <a:p>
            <a:r>
              <a:rPr lang="sv-SE" dirty="0">
                <a:latin typeface="Calibri" panose="020F0502020204030204" pitchFamily="34" charset="0"/>
              </a:rPr>
              <a:t>1 050 000 kronor per person och institut </a:t>
            </a:r>
          </a:p>
          <a:p>
            <a:r>
              <a:rPr lang="sv-SE" dirty="0">
                <a:latin typeface="Calibri" panose="020F0502020204030204" pitchFamily="34" charset="0"/>
              </a:rPr>
              <a:t>Sparkontojämförelsen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full av färg  Automatiskt genererad beskrivning">
            <a:extLst>
              <a:ext uri="{FF2B5EF4-FFF2-40B4-BE49-F238E27FC236}">
                <a16:creationId xmlns:a16="http://schemas.microsoft.com/office/drawing/2014/main" id="{1E72218A-07AB-6316-3AA7-6075CAAA9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332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8890"/>
            <a:ext cx="5118100" cy="3163928"/>
          </a:xfrm>
        </p:spPr>
        <p:txBody>
          <a:bodyPr>
            <a:normAutofit/>
          </a:bodyPr>
          <a:lstStyle/>
          <a:p>
            <a:pPr marL="0" indent="0">
              <a:buNone/>
            </a:pPr>
            <a:r>
              <a:rPr lang="sv-SE" b="1" dirty="0">
                <a:latin typeface="Calibri" panose="020F0502020204030204" pitchFamily="34" charset="0"/>
              </a:rPr>
              <a:t>Framtidsfullmakt</a:t>
            </a:r>
          </a:p>
          <a:p>
            <a:r>
              <a:rPr lang="sv-SE" sz="2000" dirty="0">
                <a:latin typeface="Calibri" panose="020F0502020204030204" pitchFamily="34" charset="0"/>
              </a:rPr>
              <a:t>Korrekt upprättad fullmakt gäller på banken</a:t>
            </a:r>
          </a:p>
          <a:p>
            <a:r>
              <a:rPr lang="sv-SE" sz="2000" dirty="0">
                <a:latin typeface="Calibri" panose="020F0502020204030204" pitchFamily="34" charset="0"/>
              </a:rPr>
              <a:t>Original</a:t>
            </a:r>
          </a:p>
          <a:p>
            <a:pPr marL="0" indent="0">
              <a:buNone/>
            </a:pPr>
            <a:br>
              <a:rPr lang="sv-SE" b="1" dirty="0">
                <a:latin typeface="Calibri" panose="020F0502020204030204" pitchFamily="34" charset="0"/>
              </a:rPr>
            </a:br>
            <a:r>
              <a:rPr lang="sv-SE" b="1" dirty="0">
                <a:latin typeface="Calibri" panose="020F0502020204030204" pitchFamily="34" charset="0"/>
              </a:rPr>
              <a:t>Anhörigbehörighet</a:t>
            </a:r>
            <a:endParaRPr lang="sv-SE" sz="1800" b="1" dirty="0">
              <a:latin typeface="Calibri" panose="020F0502020204030204" pitchFamily="34" charset="0"/>
            </a:endParaRPr>
          </a:p>
          <a:p>
            <a:r>
              <a:rPr lang="sv-SE" sz="2000" dirty="0">
                <a:latin typeface="Calibri" panose="020F0502020204030204" pitchFamily="34" charset="0"/>
              </a:rPr>
              <a:t>Personbevis/Familjebevis från Skatteverket</a:t>
            </a:r>
          </a:p>
          <a:p>
            <a:r>
              <a:rPr lang="sv-SE" sz="2000" dirty="0">
                <a:latin typeface="Calibri" panose="020F0502020204030204" pitchFamily="34" charset="0"/>
              </a:rPr>
              <a:t>Bankärenden – daglig livsföring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4198D1B9-B23F-1209-273F-DA8F5EBA35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1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KLAGOMÅL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Klagomålsansvarig</a:t>
            </a:r>
          </a:p>
          <a:p>
            <a:r>
              <a:rPr lang="sv-SE" dirty="0">
                <a:latin typeface="Calibri" panose="020F0502020204030204" pitchFamily="34" charset="0"/>
              </a:rPr>
              <a:t>Allmänna Reklamationsnämnden (ARN)</a:t>
            </a:r>
          </a:p>
          <a:p>
            <a:r>
              <a:rPr lang="sv-SE" dirty="0">
                <a:latin typeface="Calibri" panose="020F0502020204030204" pitchFamily="34" charset="0"/>
              </a:rPr>
              <a:t>Allmän domstol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telefon, inomhus, kvinna  Automatiskt genererad beskrivning">
            <a:extLst>
              <a:ext uri="{FF2B5EF4-FFF2-40B4-BE49-F238E27FC236}">
                <a16:creationId xmlns:a16="http://schemas.microsoft.com/office/drawing/2014/main" id="{E12D4934-E51B-6F60-318A-18E31E92AE4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7931" r="8034"/>
          <a:stretch/>
        </p:blipFill>
        <p:spPr>
          <a:xfrm>
            <a:off x="6445250" y="620196"/>
            <a:ext cx="5075025" cy="5283200"/>
          </a:xfrm>
        </p:spPr>
      </p:pic>
    </p:spTree>
    <p:extLst>
      <p:ext uri="{BB962C8B-B14F-4D97-AF65-F5344CB8AC3E}">
        <p14:creationId xmlns:p14="http://schemas.microsoft.com/office/powerpoint/2010/main" val="13338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dirty="0"/>
              <a:t>eva.lindstrom@konsumenternas.se</a:t>
            </a:r>
          </a:p>
        </p:txBody>
      </p:sp>
    </p:spTree>
    <p:extLst>
      <p:ext uri="{BB962C8B-B14F-4D97-AF65-F5344CB8AC3E}">
        <p14:creationId xmlns:p14="http://schemas.microsoft.com/office/powerpoint/2010/main" val="76352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KONTANTER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Sedlar och mynt är lagliga betalningsmedel  </a:t>
            </a:r>
          </a:p>
          <a:p>
            <a:r>
              <a:rPr lang="sv-SE" dirty="0">
                <a:latin typeface="Calibri" panose="020F0502020204030204" pitchFamily="34" charset="0"/>
              </a:rPr>
              <a:t>Ingen skyldighet att ta emot kontanter</a:t>
            </a:r>
          </a:p>
          <a:p>
            <a:r>
              <a:rPr lang="sv-SE" dirty="0">
                <a:latin typeface="Calibri" panose="020F0502020204030204" pitchFamily="34" charset="0"/>
              </a:rPr>
              <a:t>Ny lagstiftning –uttag av kontanter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D8596C70-1EE2-A384-9909-F1C37D888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830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Återkopplar konsumentproblem till branschen och myndigheter.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7681"/>
            <a:ext cx="5118100" cy="4351338"/>
          </a:xfrm>
        </p:spPr>
        <p:txBody>
          <a:bodyPr>
            <a:normAutofit/>
          </a:bodyPr>
          <a:lstStyle/>
          <a:p>
            <a:pPr>
              <a:tabLst>
                <a:tab pos="214313" algn="l"/>
              </a:tabLst>
            </a:pPr>
            <a:r>
              <a:rPr lang="sv-SE" sz="2000" dirty="0">
                <a:ea typeface="Arial" charset="0"/>
                <a:cs typeface="Arial" charset="0"/>
              </a:rPr>
              <a:t>Bedrägerier och obehöriga uttag </a:t>
            </a:r>
          </a:p>
          <a:p>
            <a:pPr>
              <a:tabLst>
                <a:tab pos="214313" algn="l"/>
              </a:tabLst>
            </a:pPr>
            <a:r>
              <a:rPr lang="sv-SE" sz="2000" dirty="0">
                <a:ea typeface="Arial" charset="0"/>
                <a:cs typeface="Arial" charset="0"/>
              </a:rPr>
              <a:t>Bolån</a:t>
            </a:r>
          </a:p>
          <a:p>
            <a:pPr>
              <a:tabLst>
                <a:tab pos="214313" algn="l"/>
              </a:tabLst>
            </a:pPr>
            <a:r>
              <a:rPr lang="sv-SE" sz="2000" dirty="0">
                <a:ea typeface="Arial" charset="0"/>
                <a:cs typeface="Arial" charset="0"/>
              </a:rPr>
              <a:t>Sparkonto/Insättningsgaranti</a:t>
            </a:r>
          </a:p>
          <a:p>
            <a:pPr>
              <a:tabLst>
                <a:tab pos="214313" algn="l"/>
              </a:tabLst>
            </a:pPr>
            <a:r>
              <a:rPr lang="sv-SE" sz="2000" dirty="0">
                <a:ea typeface="Arial" charset="0"/>
                <a:cs typeface="Arial" charset="0"/>
              </a:rPr>
              <a:t>Hjälpa någon annan med bankärenden – framtidsfullmakter, anhörigbehörighet</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3" name="Platshållare för bild 12" descr="En bild som visar person, bärbar dator, inomhus, soffa  Automatiskt genererad beskrivning">
            <a:extLst>
              <a:ext uri="{FF2B5EF4-FFF2-40B4-BE49-F238E27FC236}">
                <a16:creationId xmlns:a16="http://schemas.microsoft.com/office/drawing/2014/main" id="{BF321497-52EC-7257-A183-36594D7E6D2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sz="2000"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r>
              <a:rPr lang="sv-SE" dirty="0"/>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22E83-8253-6A36-AD98-7A83EAEADFEA}"/>
              </a:ext>
            </a:extLst>
          </p:cNvPr>
          <p:cNvSpPr>
            <a:spLocks noGrp="1"/>
          </p:cNvSpPr>
          <p:nvPr>
            <p:ph type="title"/>
          </p:nvPr>
        </p:nvSpPr>
        <p:spPr/>
        <p:txBody>
          <a:bodyPr/>
          <a:lstStyle/>
          <a:p>
            <a:r>
              <a:rPr lang="sv-SE" dirty="0"/>
              <a:t>BANKEN ERSÄTTER OBEHÖRIGA TRANSAKTIONER</a:t>
            </a:r>
          </a:p>
        </p:txBody>
      </p:sp>
      <p:sp>
        <p:nvSpPr>
          <p:cNvPr id="3" name="Platshållare för innehåll 2">
            <a:extLst>
              <a:ext uri="{FF2B5EF4-FFF2-40B4-BE49-F238E27FC236}">
                <a16:creationId xmlns:a16="http://schemas.microsoft.com/office/drawing/2014/main" id="{675E9B61-D858-B414-147F-4C68FEDD09AE}"/>
              </a:ext>
            </a:extLst>
          </p:cNvPr>
          <p:cNvSpPr>
            <a:spLocks noGrp="1"/>
          </p:cNvSpPr>
          <p:nvPr>
            <p:ph idx="1"/>
          </p:nvPr>
        </p:nvSpPr>
        <p:spPr>
          <a:xfrm>
            <a:off x="593586" y="1459212"/>
            <a:ext cx="5118100" cy="4351338"/>
          </a:xfrm>
        </p:spPr>
        <p:txBody>
          <a:bodyPr/>
          <a:lstStyle/>
          <a:p>
            <a:r>
              <a:rPr lang="sv-SE" b="1" dirty="0"/>
              <a:t>Aktsamhetskrav - du ska:</a:t>
            </a:r>
          </a:p>
          <a:p>
            <a:pPr lvl="1"/>
            <a:r>
              <a:rPr lang="sv-SE" sz="2000" dirty="0"/>
              <a:t>Hålla uppsikt över kort, dosor med mera</a:t>
            </a:r>
          </a:p>
          <a:p>
            <a:pPr lvl="1"/>
            <a:r>
              <a:rPr lang="sv-SE" sz="2000" dirty="0"/>
              <a:t>Skydda koder</a:t>
            </a:r>
          </a:p>
          <a:p>
            <a:pPr lvl="1"/>
            <a:r>
              <a:rPr lang="sv-SE" sz="2000" dirty="0"/>
              <a:t>Spärra skyndsamt</a:t>
            </a:r>
            <a:br>
              <a:rPr lang="sv-SE" sz="2000" dirty="0"/>
            </a:br>
            <a:endParaRPr lang="sv-SE" sz="2000" dirty="0"/>
          </a:p>
          <a:p>
            <a:r>
              <a:rPr lang="sv-SE" b="1" dirty="0"/>
              <a:t>Du kan ibland själv få stå för obehöriga transaktioner:</a:t>
            </a:r>
          </a:p>
          <a:p>
            <a:pPr lvl="1"/>
            <a:r>
              <a:rPr lang="sv-SE" sz="2000" dirty="0"/>
              <a:t>Din kod har använts - självrisk 400 kronor</a:t>
            </a:r>
          </a:p>
          <a:p>
            <a:pPr lvl="1"/>
            <a:r>
              <a:rPr lang="sv-SE" sz="2000" dirty="0"/>
              <a:t>Du har varit grovt oaktsam - självrisk 12 000 kronor</a:t>
            </a:r>
          </a:p>
          <a:p>
            <a:pPr lvl="1"/>
            <a:r>
              <a:rPr lang="sv-SE" sz="2000" dirty="0"/>
              <a:t>Du har varit särskilt klandervärd – ingen ersättning</a:t>
            </a:r>
          </a:p>
        </p:txBody>
      </p:sp>
      <p:sp>
        <p:nvSpPr>
          <p:cNvPr id="4" name="Platshållare för innehåll 3">
            <a:extLst>
              <a:ext uri="{FF2B5EF4-FFF2-40B4-BE49-F238E27FC236}">
                <a16:creationId xmlns:a16="http://schemas.microsoft.com/office/drawing/2014/main" id="{633D922A-4B2B-B996-1AE9-61D454B6A039}"/>
              </a:ext>
            </a:extLst>
          </p:cNvPr>
          <p:cNvSpPr>
            <a:spLocks noGrp="1"/>
          </p:cNvSpPr>
          <p:nvPr>
            <p:ph idx="10"/>
          </p:nvPr>
        </p:nvSpPr>
        <p:spPr>
          <a:xfrm>
            <a:off x="6108028" y="1551980"/>
            <a:ext cx="5118100" cy="4351338"/>
          </a:xfrm>
        </p:spPr>
        <p:txBody>
          <a:bodyPr/>
          <a:lstStyle/>
          <a:p>
            <a:r>
              <a:rPr lang="sv-SE" b="1" dirty="0"/>
              <a:t>Ny praxis från Högsta Domstolen </a:t>
            </a:r>
          </a:p>
          <a:p>
            <a:pPr lvl="1"/>
            <a:r>
              <a:rPr lang="sv-SE" sz="2000" dirty="0"/>
              <a:t>Ej särskilt klandervärt att lämna ut kod till Bank-ID och svarskoder från bankdosa till bedragare</a:t>
            </a:r>
          </a:p>
          <a:p>
            <a:pPr marL="0" indent="0">
              <a:buNone/>
            </a:pPr>
            <a:endParaRPr lang="sv-SE" dirty="0"/>
          </a:p>
        </p:txBody>
      </p:sp>
      <p:sp>
        <p:nvSpPr>
          <p:cNvPr id="5" name="Platshållare för text 4">
            <a:extLst>
              <a:ext uri="{FF2B5EF4-FFF2-40B4-BE49-F238E27FC236}">
                <a16:creationId xmlns:a16="http://schemas.microsoft.com/office/drawing/2014/main" id="{1512CD36-5873-951F-90AC-736E632E034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30476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4"/>
            <a:ext cx="5118100" cy="3068507"/>
          </a:xfrm>
        </p:spPr>
        <p:txBody>
          <a:bodyPr>
            <a:noAutofit/>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det är du själv som har signerat/godkänt transaktionen</a:t>
            </a:r>
          </a:p>
          <a:p>
            <a:pPr marL="0" indent="0">
              <a:buNone/>
            </a:pPr>
            <a:r>
              <a:rPr lang="sv-SE" b="1" dirty="0"/>
              <a:t>KO inlett domstolsprocess</a:t>
            </a:r>
          </a:p>
          <a:p>
            <a:r>
              <a:rPr lang="sv-SE" dirty="0">
                <a:effectLst/>
              </a:rPr>
              <a:t>Prövning av behöriga transaktioner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HUR SKYDDAR JAG MIG MOT 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a:bodyPr>
          <a:lstStyle/>
          <a:p>
            <a:r>
              <a:rPr lang="sv-SE" dirty="0">
                <a:latin typeface="Calibri" panose="020F0502020204030204" pitchFamily="34" charset="0"/>
              </a:rPr>
              <a:t>Använd aldrig </a:t>
            </a:r>
            <a:r>
              <a:rPr lang="sv-SE" dirty="0" err="1">
                <a:latin typeface="Calibri" panose="020F0502020204030204" pitchFamily="34" charset="0"/>
              </a:rPr>
              <a:t>bankID</a:t>
            </a:r>
            <a:r>
              <a:rPr lang="sv-SE" dirty="0">
                <a:latin typeface="Calibri" panose="020F0502020204030204" pitchFamily="34" charset="0"/>
              </a:rPr>
              <a:t> eller bankdosa på uppmaning av någon annan</a:t>
            </a:r>
          </a:p>
          <a:p>
            <a:r>
              <a:rPr lang="sv-SE" dirty="0">
                <a:latin typeface="Calibri" panose="020F0502020204030204" pitchFamily="34" charset="0"/>
              </a:rPr>
              <a:t>Klicka inte på länkar i mail eller sms</a:t>
            </a:r>
          </a:p>
          <a:p>
            <a:r>
              <a:rPr lang="sv-SE" sz="2000" dirty="0">
                <a:effectLst/>
                <a:latin typeface="Calibri" panose="020F0502020204030204" pitchFamily="34" charset="0"/>
              </a:rPr>
              <a:t>Lämna inte ut kortnummer och koder</a:t>
            </a:r>
          </a:p>
          <a:p>
            <a:r>
              <a:rPr lang="sv-SE" dirty="0">
                <a:latin typeface="Calibri" panose="020F0502020204030204" pitchFamily="34" charset="0"/>
              </a:rPr>
              <a:t>Var skeptisk mot ”konstiga” 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13" name="Platshållare för bild 12" descr="En bild som visar utomhus, himmel, vatten, mark  Automatiskt genererad beskrivning">
            <a:extLst>
              <a:ext uri="{FF2B5EF4-FFF2-40B4-BE49-F238E27FC236}">
                <a16:creationId xmlns:a16="http://schemas.microsoft.com/office/drawing/2014/main" id="{659B9162-0FA6-ED47-3E25-39AFD68DD3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501" r="39464"/>
          <a:stretch/>
        </p:blipFill>
        <p:spPr>
          <a:xfrm>
            <a:off x="6445250" y="620196"/>
            <a:ext cx="5075025" cy="5283200"/>
          </a:xfrm>
        </p:spPr>
      </p:pic>
    </p:spTree>
    <p:extLst>
      <p:ext uri="{BB962C8B-B14F-4D97-AF65-F5344CB8AC3E}">
        <p14:creationId xmlns:p14="http://schemas.microsoft.com/office/powerpoint/2010/main" val="21726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BOLÅN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Svårare att få lån som pensionär eller inför pensionen</a:t>
            </a:r>
          </a:p>
          <a:p>
            <a:r>
              <a:rPr lang="sv-SE" dirty="0">
                <a:latin typeface="Calibri" panose="020F0502020204030204" pitchFamily="34" charset="0"/>
              </a:rPr>
              <a:t>Återbetalningsförmåga</a:t>
            </a:r>
          </a:p>
          <a:p>
            <a:r>
              <a:rPr lang="sv-SE" dirty="0">
                <a:latin typeface="Calibri" panose="020F0502020204030204" pitchFamily="34" charset="0"/>
              </a:rPr>
              <a:t>Kreditprövning – kvar-att-leva-på-kalkyl</a:t>
            </a:r>
          </a:p>
          <a:p>
            <a:pPr marL="0" indent="0">
              <a:buNone/>
            </a:pPr>
            <a:r>
              <a:rPr lang="sv-SE" dirty="0">
                <a:latin typeface="Calibri" panose="020F0502020204030204" pitchFamily="34" charset="0"/>
              </a:rPr>
              <a:t>    (KALP)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verktyg  Automatiskt genererad beskrivning">
            <a:extLst>
              <a:ext uri="{FF2B5EF4-FFF2-40B4-BE49-F238E27FC236}">
                <a16:creationId xmlns:a16="http://schemas.microsoft.com/office/drawing/2014/main" id="{3B3B452D-62B9-96F3-6811-5362724F73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99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KAPITALFRIGÖRINGSKREDITER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Inget krav på återbetalningsförmåga</a:t>
            </a:r>
          </a:p>
          <a:p>
            <a:r>
              <a:rPr lang="sv-SE" dirty="0">
                <a:latin typeface="Calibri" panose="020F0502020204030204" pitchFamily="34" charset="0"/>
              </a:rPr>
              <a:t>Från 60 år</a:t>
            </a:r>
          </a:p>
          <a:p>
            <a:r>
              <a:rPr lang="sv-SE" dirty="0">
                <a:latin typeface="Calibri" panose="020F0502020204030204" pitchFamily="34" charset="0"/>
              </a:rPr>
              <a:t>Låg belåning: 25-55 procent av bostadens värde.</a:t>
            </a:r>
          </a:p>
          <a:p>
            <a:r>
              <a:rPr lang="sv-SE" dirty="0">
                <a:latin typeface="Calibri" panose="020F0502020204030204" pitchFamily="34" charset="0"/>
              </a:rPr>
              <a:t>Räntefritt och amorteringsfritt under lånetiden</a:t>
            </a:r>
          </a:p>
          <a:p>
            <a:r>
              <a:rPr lang="sv-SE" dirty="0">
                <a:latin typeface="Calibri" panose="020F0502020204030204" pitchFamily="34" charset="0"/>
              </a:rPr>
              <a:t>Skulden ökar löpande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a:extLst>
              <a:ext uri="{FF2B5EF4-FFF2-40B4-BE49-F238E27FC236}">
                <a16:creationId xmlns:a16="http://schemas.microsoft.com/office/drawing/2014/main" id="{75DD99BD-FB55-C897-8556-3101C467DF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78600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7804</TotalTime>
  <Words>2167</Words>
  <Application>Microsoft Office PowerPoint</Application>
  <PresentationFormat>Bredbild</PresentationFormat>
  <Paragraphs>215</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Muli</vt:lpstr>
      <vt:lpstr>Office-tema</vt:lpstr>
      <vt:lpstr>BANKFRÅGOR  OCH BEDRÄGERIER</vt:lpstr>
      <vt:lpstr>VERKSAMHET</vt:lpstr>
      <vt:lpstr>VANLIGA FRÅGOR  OCH KLAGOMÅL</vt:lpstr>
      <vt:lpstr>BEDRÄGERIER</vt:lpstr>
      <vt:lpstr>BANKEN ERSÄTTER OBEHÖRIGA TRANSAKTIONER</vt:lpstr>
      <vt:lpstr>INGEN ERSÄTTNING VID  BEHÖRIGA TRANSAKTIONER</vt:lpstr>
      <vt:lpstr>HUR SKYDDAR JAG MIG MOT BEDRÄGERIER?</vt:lpstr>
      <vt:lpstr>BOLÅN</vt:lpstr>
      <vt:lpstr>KAPITALFRIGÖRINGSKREDITER</vt:lpstr>
      <vt:lpstr>SPARKONTO OCH INSÄTTNINGSGARANTI</vt:lpstr>
      <vt:lpstr>FRAMTIDSFULLMAKTER OCH ANHÖRIGBEHÖRIGHET</vt:lpstr>
      <vt:lpstr>KLAGOMÅL</vt:lpstr>
      <vt:lpstr>KONTAKTA OSS</vt:lpstr>
      <vt:lpstr>Tack!</vt:lpstr>
      <vt:lpstr>EXTRAMATERIAL</vt:lpstr>
      <vt:lpstr>KONTANTER</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57</cp:revision>
  <cp:lastPrinted>2024-02-02T09:36:15Z</cp:lastPrinted>
  <dcterms:created xsi:type="dcterms:W3CDTF">2023-01-27T10:51:07Z</dcterms:created>
  <dcterms:modified xsi:type="dcterms:W3CDTF">2024-02-02T12:21:26Z</dcterms:modified>
</cp:coreProperties>
</file>