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901" r:id="rId3"/>
    <p:sldId id="902" r:id="rId4"/>
    <p:sldId id="264" r:id="rId5"/>
    <p:sldId id="291" r:id="rId6"/>
    <p:sldId id="899" r:id="rId7"/>
    <p:sldId id="288" r:id="rId8"/>
    <p:sldId id="900" r:id="rId9"/>
    <p:sldId id="903" r:id="rId10"/>
    <p:sldId id="313" r:id="rId11"/>
    <p:sldId id="299" r:id="rId12"/>
    <p:sldId id="298" r:id="rId13"/>
    <p:sldId id="316" r:id="rId14"/>
    <p:sldId id="301" r:id="rId15"/>
    <p:sldId id="905" r:id="rId16"/>
    <p:sldId id="904" r:id="rId17"/>
    <p:sldId id="304" r:id="rId18"/>
    <p:sldId id="297" r:id="rId19"/>
    <p:sldId id="321" r:id="rId20"/>
    <p:sldId id="306" r:id="rId21"/>
    <p:sldId id="272"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99C"/>
    <a:srgbClr val="A6D0D5"/>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65242" autoAdjust="0"/>
  </p:normalViewPr>
  <p:slideViewPr>
    <p:cSldViewPr snapToGrid="0" showGuides="1">
      <p:cViewPr varScale="1">
        <p:scale>
          <a:sx n="50" d="100"/>
          <a:sy n="50" d="100"/>
        </p:scale>
        <p:origin x="1588" y="44"/>
      </p:cViewPr>
      <p:guideLst>
        <p:guide orient="horz" pos="2160"/>
        <p:guide pos="386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252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2024-02-22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Ni träffade mig Gabriella Hallberg i grundkursen när jag berättade om Konsumenternas Försäkringsbyrå och vårt arbete med att hjälpa konsumenter i försäkringsfrågor, och informerade även om vår webbplats konsumenternas.se, som vi har tillsammans med Konsumenternas Bank- och finansbyrå.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68633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93173"/>
          </a:xfrm>
        </p:spPr>
        <p:txBody>
          <a:bodyPr/>
          <a:lstStyle/>
          <a:p>
            <a:pPr algn="l"/>
            <a:r>
              <a:rPr lang="sv-SE" b="1" i="0" dirty="0">
                <a:effectLst/>
              </a:rPr>
              <a:t>Det finns dödsfallsbelopp i flera olika försäkringar. De kan innebära lite olika saker.</a:t>
            </a:r>
          </a:p>
          <a:p>
            <a:pPr algn="l"/>
            <a:endParaRPr lang="sv-SE" b="1" i="0" dirty="0">
              <a:effectLst/>
            </a:endParaRPr>
          </a:p>
          <a:p>
            <a:pPr algn="l"/>
            <a:r>
              <a:rPr lang="sv-SE" b="1" i="0" dirty="0">
                <a:effectLst/>
              </a:rPr>
              <a:t>Sjuk- och olycksfallsförsäkringar</a:t>
            </a:r>
          </a:p>
          <a:p>
            <a:pPr algn="l"/>
            <a:r>
              <a:rPr lang="sv-SE" b="0" i="0" dirty="0">
                <a:effectLst/>
              </a:rPr>
              <a:t>Ofta innehåller sjuk- och olycksfallsförsäkringar ett mindre dödsfallsbelopp.</a:t>
            </a:r>
          </a:p>
          <a:p>
            <a:pPr algn="l"/>
            <a:endParaRPr lang="sv-SE" b="1" i="0" dirty="0">
              <a:effectLst/>
            </a:endParaRPr>
          </a:p>
          <a:p>
            <a:pPr algn="l"/>
            <a:r>
              <a:rPr lang="sv-SE" b="1" i="0" dirty="0">
                <a:effectLst/>
              </a:rPr>
              <a:t>Gruppförsäkringar</a:t>
            </a:r>
          </a:p>
          <a:p>
            <a:pPr algn="l"/>
            <a:r>
              <a:rPr lang="sv-SE" b="0" i="0" dirty="0">
                <a:effectLst/>
              </a:rPr>
              <a:t>I många gruppförsäkringar som du kan ha via arbetsgivaren eller facket kan det ingå ett dödsfallsbelopp. Beloppet är ofta ganska lågt. Om det belopp som ska betalas ut är ungefär ett prisbasbelopp så kallas beloppet för begravningsförsäkring. Syftet med försäkringen är då att täcka begravningskostnaderna.</a:t>
            </a:r>
          </a:p>
          <a:p>
            <a:pPr algn="l"/>
            <a:endParaRPr lang="sv-SE" b="1"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effectLst/>
              </a:rPr>
              <a:t>Begravningsförsäkringar</a:t>
            </a:r>
          </a:p>
          <a:p>
            <a:pPr algn="l"/>
            <a:r>
              <a:rPr lang="sv-SE" b="0" i="0" dirty="0">
                <a:effectLst/>
              </a:rPr>
              <a:t>Vissa livförsäkring som är på låga belopp kallas ibland begravningsförsäkringar. På senare år har de produkterna försämrats genom att de ger en lägre ersättning och kostar mer. Det är inte självklart att ha kvar en sådan försäkring, men om det är en bra affär eller inte beror på hur länge man kommer leva (vilket såklart är svårt att veta).</a:t>
            </a:r>
            <a:endParaRPr lang="sv-SE" b="1" i="0" dirty="0">
              <a:effectLst/>
            </a:endParaRPr>
          </a:p>
          <a:p>
            <a:pPr algn="l"/>
            <a:endParaRPr lang="sv-SE" b="1" i="0" dirty="0">
              <a:effectLst/>
            </a:endParaRPr>
          </a:p>
          <a:p>
            <a:pPr algn="l"/>
            <a:r>
              <a:rPr lang="sv-SE" b="1" i="0" dirty="0">
                <a:effectLst/>
              </a:rPr>
              <a:t>Efterlevandeskydd</a:t>
            </a:r>
          </a:p>
          <a:p>
            <a:pPr algn="l"/>
            <a:r>
              <a:rPr lang="sv-SE" b="0" i="0" dirty="0">
                <a:effectLst/>
              </a:rPr>
              <a:t>Du kan också kombinera din ålderspension med skydd för dina anhöriga, ett så kallat efterlevandeskydd. </a:t>
            </a:r>
          </a:p>
          <a:p>
            <a:pPr algn="l"/>
            <a:endParaRPr lang="sv-SE" b="0" i="0" dirty="0">
              <a:effectLst/>
            </a:endParaRPr>
          </a:p>
          <a:p>
            <a:pPr algn="l"/>
            <a:r>
              <a:rPr lang="sv-SE" b="1" i="0" dirty="0">
                <a:effectLst/>
              </a:rPr>
              <a:t>Livförsäkringar</a:t>
            </a:r>
            <a:r>
              <a:rPr lang="sv-SE" b="0" i="0" dirty="0">
                <a:effectLst/>
              </a:rPr>
              <a:t> (har vi talat om i del 1) </a:t>
            </a:r>
          </a:p>
          <a:p>
            <a:pPr algn="l"/>
            <a:r>
              <a:rPr lang="sv-SE" b="0" i="0" dirty="0">
                <a:effectLst/>
              </a:rPr>
              <a:t>En livförsäkring tecknar du för dina efterlevande. Om du dör under den tid som försäkringen gäller betalas det ut ett engångsbelopp till dem som du skrivit in som förmånstagare. De flesta livförsäkringar slutar att gälla mellan 65 och 90 års ålder; det står i villkoren. Efter det betalas inget från försäkringen längre.</a:t>
            </a:r>
          </a:p>
          <a:p>
            <a:pPr algn="l"/>
            <a:endParaRPr lang="sv-SE" b="0" i="0" dirty="0">
              <a:effectLst/>
            </a:endParaRPr>
          </a:p>
          <a:p>
            <a:pPr algn="l"/>
            <a:r>
              <a:rPr lang="sv-SE" b="1" i="0" dirty="0">
                <a:effectLst/>
              </a:rPr>
              <a:t>Bolåneskydd</a:t>
            </a:r>
          </a:p>
          <a:p>
            <a:pPr algn="l"/>
            <a:r>
              <a:rPr lang="sv-SE" b="0" i="0" dirty="0">
                <a:effectLst/>
              </a:rPr>
              <a:t>Banker och hypoteksinstitut erbjuder ofta de kunder som har bolån hos dem ett så kallat bolåneskydd. Det är en slags livförsäkring som gör att banken skriver av halva bolånet om du eller din partner dör före en viss ålder. </a:t>
            </a: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519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380586"/>
            <a:ext cx="5438140" cy="4157486"/>
          </a:xfrm>
        </p:spPr>
        <p:txBody>
          <a:bodyPr/>
          <a:lstStyle/>
          <a:p>
            <a:pPr algn="l"/>
            <a:r>
              <a:rPr lang="sv-SE" b="0" i="0" dirty="0">
                <a:solidFill>
                  <a:srgbClr val="22252A"/>
                </a:solidFill>
                <a:effectLst/>
              </a:rPr>
              <a:t>Låneskydd är en försäkring kopplad till ett lån. Försäkringen ska göra det möjligt att betala lånet även om du blir arbetslös, inte kan arbeta efter ett olycksfall eller en sjukdom eller om den du delar lånet med dör. </a:t>
            </a:r>
          </a:p>
          <a:p>
            <a:pPr algn="l"/>
            <a:endParaRPr lang="sv-SE" b="0" i="0" dirty="0">
              <a:solidFill>
                <a:srgbClr val="22252A"/>
              </a:solidFill>
              <a:effectLst/>
            </a:endParaRPr>
          </a:p>
          <a:p>
            <a:r>
              <a:rPr lang="sv-SE" b="1" dirty="0"/>
              <a:t>Vad ersätter en låneskyddsförsäkring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Ska täcka en del av månatliga lånekostnader såsom ränta och amortering. </a:t>
            </a:r>
            <a:r>
              <a:rPr lang="sv-SE" b="0" i="0" dirty="0">
                <a:solidFill>
                  <a:srgbClr val="22252A"/>
                </a:solidFill>
                <a:effectLst/>
              </a:rPr>
              <a:t>Ofta har försäkringen ett maximalt ersättningsbelopp, som ibland minskar ju äldre du blir. Låneskyddet upphör att gälla vid en viss ålder, som står i försäkringsvillkoren. Läs därför noga igenom försäkringsvillkoren innan du tecknar ett låneskydd. Priset (premien) för försäkringen beror på bland annat på hur gammal du är och hur stort försäkringsbelopp du väljer.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Det finns alltid teckningskrav som ska vara uppfyllda och försäkringarna har karenstid. Det finns andra försäkringar som kan täcka de situationer där låneskyddet annars hade inträtt, till </a:t>
            </a:r>
            <a:r>
              <a:rPr lang="sv-SE" sz="1200" b="0" i="0" kern="1200" dirty="0">
                <a:solidFill>
                  <a:srgbClr val="22252A"/>
                </a:solidFill>
                <a:effectLst/>
                <a:ea typeface="+mn-ea"/>
                <a:cs typeface="+mn-cs"/>
              </a:rPr>
              <a:t>exempel livförsäkringar som vi talade om under grundkursen.</a:t>
            </a:r>
          </a:p>
          <a:p>
            <a:pPr algn="l"/>
            <a:r>
              <a:rPr lang="sv-SE" sz="1200" b="0" i="0" kern="1200" dirty="0">
                <a:solidFill>
                  <a:srgbClr val="22252A"/>
                </a:solidFill>
                <a:effectLst/>
                <a:ea typeface="+mn-ea"/>
                <a:cs typeface="+mn-cs"/>
              </a:rPr>
              <a:t>Missförstånd och problem uppstår ofta med vissa av teckningskraven för försäkringarna vilket kan leda till utebliven ersättning från försäkringen.</a:t>
            </a:r>
          </a:p>
          <a:p>
            <a:pPr algn="l"/>
            <a:endParaRPr lang="sv-SE" sz="1200" b="1" i="0" kern="1200" dirty="0">
              <a:solidFill>
                <a:srgbClr val="22252A"/>
              </a:solidFill>
              <a:effectLst/>
              <a:ea typeface="+mn-ea"/>
              <a:cs typeface="+mn-cs"/>
            </a:endParaRPr>
          </a:p>
          <a:p>
            <a:pPr algn="l"/>
            <a:r>
              <a:rPr lang="sv-SE" sz="1200" b="1" i="0" kern="1200" dirty="0">
                <a:solidFill>
                  <a:srgbClr val="22252A"/>
                </a:solidFill>
                <a:effectLst/>
                <a:ea typeface="+mn-ea"/>
                <a:cs typeface="+mn-cs"/>
              </a:rPr>
              <a:t>Krav hälsodeklaration</a:t>
            </a:r>
          </a:p>
          <a:p>
            <a:pPr algn="l"/>
            <a:r>
              <a:rPr lang="sv-SE" sz="1200" b="0" i="0" kern="1200" dirty="0">
                <a:solidFill>
                  <a:srgbClr val="22252A"/>
                </a:solidFill>
                <a:effectLst/>
                <a:ea typeface="+mn-ea"/>
                <a:cs typeface="+mn-cs"/>
              </a:rPr>
              <a:t>Vid ansökan krävs ofta hälsodeklaration. Vid sjukhistorik finns risk för nekad försäkring eller förhöjd premie. 	</a:t>
            </a:r>
          </a:p>
          <a:p>
            <a:pPr algn="l"/>
            <a:endParaRPr lang="sv-SE" sz="1200" b="1" i="0" kern="1200" dirty="0">
              <a:solidFill>
                <a:srgbClr val="22252A"/>
              </a:solidFill>
              <a:effectLst/>
              <a:ea typeface="+mn-ea"/>
              <a:cs typeface="+mn-cs"/>
            </a:endParaRPr>
          </a:p>
          <a:p>
            <a:pPr algn="l"/>
            <a:endParaRPr lang="sv-SE" sz="1200" b="1" i="0" kern="1200" dirty="0">
              <a:solidFill>
                <a:srgbClr val="22252A"/>
              </a:solidFill>
              <a:effectLs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09433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402620"/>
            <a:ext cx="5438140" cy="35983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a typeface="Arial" charset="0"/>
                <a:cs typeface="Arial" charset="0"/>
              </a:rPr>
              <a:t>Trafik-, halkolycka, patientskada</a:t>
            </a:r>
          </a:p>
          <a:p>
            <a:pPr algn="l"/>
            <a:r>
              <a:rPr lang="sv-SE" b="0" i="0" dirty="0">
                <a:solidFill>
                  <a:srgbClr val="22252A"/>
                </a:solidFill>
                <a:effectLst/>
              </a:rPr>
              <a:t>Om du blivit skadad i trafiken, i vården eller om någon har skadat dig av vårdslöshet kan du ha rätt till skadestånd. Detsamma gäller om du skadar dig på grund av att till exempel kommunen inte sandat när det är ishalka eller när en butik inte varnat för nivåskillnad i golvet i en butik. </a:t>
            </a:r>
            <a:r>
              <a:rPr lang="sv-SE" sz="1200" b="0" i="0" kern="1200" dirty="0">
                <a:solidFill>
                  <a:srgbClr val="22252A"/>
                </a:solidFill>
                <a:effectLst/>
                <a:ea typeface="+mn-ea"/>
                <a:cs typeface="+mn-cs"/>
              </a:rPr>
              <a:t>Trafikförsäkringen ger både förare och passagerare ersättning om de skadas i trafiken, oavsett vilket sorts trafikförsäkringspliktigt fordon som orsakat skadan och oavsett vem som är vållande. Dessutom ersätts också cyklister eller gångtrafikanter som blivit påkörda. </a:t>
            </a:r>
          </a:p>
          <a:p>
            <a:pPr algn="l"/>
            <a:endParaRPr lang="sv-SE" i="0" dirty="0">
              <a:solidFill>
                <a:srgbClr val="22252A"/>
              </a:solidFill>
              <a:effectLst/>
            </a:endParaRPr>
          </a:p>
          <a:p>
            <a:pPr algn="l"/>
            <a:r>
              <a:rPr lang="sv-SE" b="1" i="0" dirty="0">
                <a:solidFill>
                  <a:srgbClr val="22252A"/>
                </a:solidFill>
                <a:effectLst/>
              </a:rPr>
              <a:t>Fastighetsägare, butiksägare och kommuner har ett ansvar</a:t>
            </a:r>
          </a:p>
          <a:p>
            <a:pPr algn="l"/>
            <a:r>
              <a:rPr lang="sv-SE" b="0" i="0" dirty="0">
                <a:solidFill>
                  <a:srgbClr val="22252A"/>
                </a:solidFill>
                <a:effectLst/>
              </a:rPr>
              <a:t>Fastighetsägare och kommuner har en skyldighet att underhålla den mark de ansvarar för. Det innebär till exempel att de ska se till att gångvägar inte är hala och att det inte finns hål eller ojämnheter. Samma sak gäller vid fastighetsentréer. Om du blir skadad  på grund av att de ansvariga inte  vidtagit rätt åtgärder kan du  ha rätt till ersättning. Om du halkar på ett vått, </a:t>
            </a:r>
            <a:r>
              <a:rPr lang="sv-SE" b="0" i="0" dirty="0" err="1">
                <a:solidFill>
                  <a:srgbClr val="22252A"/>
                </a:solidFill>
                <a:effectLst/>
              </a:rPr>
              <a:t>nystädat</a:t>
            </a:r>
            <a:r>
              <a:rPr lang="sv-SE" b="0" i="0" dirty="0">
                <a:solidFill>
                  <a:srgbClr val="22252A"/>
                </a:solidFill>
                <a:effectLst/>
              </a:rPr>
              <a:t> golv eller på grund av att det ligger frukt på golvet inne i exempelvis en butik eller restaurang kan du ha rätt till skadestånd. Det krävs dock att butiks- eller restaurangägaren anses ha varit vårdslös. Det kan anses vårdslöst om butiken inte sätter upp varningsskyltar om att golvet är halt eller regelbundet sopar bort frukt som faller ner på golvet.</a:t>
            </a:r>
          </a:p>
          <a:p>
            <a:pPr algn="l"/>
            <a:endParaRPr lang="sv-SE" b="0" i="0" dirty="0">
              <a:solidFill>
                <a:srgbClr val="22252A"/>
              </a:solidFill>
              <a:effectLst/>
            </a:endParaRPr>
          </a:p>
          <a:p>
            <a:pPr algn="l"/>
            <a:r>
              <a:rPr lang="sv-SE" b="1" i="0" dirty="0">
                <a:solidFill>
                  <a:srgbClr val="22252A"/>
                </a:solidFill>
                <a:effectLst/>
              </a:rPr>
              <a:t>Skadeståndet</a:t>
            </a:r>
          </a:p>
          <a:p>
            <a:pPr algn="l"/>
            <a:r>
              <a:rPr lang="sv-SE" b="0" i="0" dirty="0">
                <a:solidFill>
                  <a:srgbClr val="22252A"/>
                </a:solidFill>
                <a:effectLst/>
              </a:rPr>
              <a:t>Skadeståndet ska ersätta både det fysiska och psykiska lidande som skadan innebär; dessutom de merkostnader, inkomstförluster och bestående besvär som den orsakar. Tanken med skadeståndsersättning är att du ska hamna i samma ekonomiska situation som om skadan inte hade inträffat. I vissa fall kan skadeståndet betalas ut från en försäkring. Om du skadats i trafiken ska ersättningen betalas ut från din egen eller de andra inblandades trafikförsäkring. På liknande sätt ska ersättningen betalas ut från vårdgivarens patientförsäkring om du skadas i vården. Det behöver inte ha varit någon som agerat vårdslöst för att du ska ha rätt till ersättning vid skador i trafiken eller vården.</a:t>
            </a:r>
          </a:p>
          <a:p>
            <a:pPr marR="0" lvl="0" indent="0" fontAlgn="auto">
              <a:lnSpc>
                <a:spcPct val="100000"/>
              </a:lnSpc>
              <a:spcBef>
                <a:spcPts val="0"/>
              </a:spcBef>
              <a:spcAft>
                <a:spcPts val="0"/>
              </a:spcAft>
              <a:buClrTx/>
              <a:buSzTx/>
              <a:buFontTx/>
              <a:buNone/>
              <a:tabLst/>
              <a:defRPr/>
            </a:pPr>
            <a:endParaRPr lang="sv-SE" sz="1200" kern="1200" dirty="0">
              <a:solidFill>
                <a:schemeClr val="tx1"/>
              </a:solidFill>
              <a:cs typeface="Arial" panose="020B0604020202020204" pitchFamily="34" charset="0"/>
            </a:endParaRPr>
          </a:p>
          <a:p>
            <a:pPr algn="l">
              <a:buFont typeface="Arial" panose="020B0604020202020204" pitchFamily="34" charset="0"/>
              <a:buNone/>
            </a:pPr>
            <a:r>
              <a:rPr lang="sv-SE" b="1" i="0" dirty="0">
                <a:solidFill>
                  <a:srgbClr val="22252A"/>
                </a:solidFill>
                <a:effectLst/>
              </a:rPr>
              <a:t>Bevisbörda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i="0" dirty="0">
                <a:solidFill>
                  <a:srgbClr val="22252A"/>
                </a:solidFill>
                <a:effectLst/>
              </a:rPr>
              <a:t>Du ska bevisa att du drabbats av en personskada och att du har rätt till ersättning. Se till att söka läkarvård i nära anslutning till skadetillfället. </a:t>
            </a:r>
            <a:r>
              <a:rPr lang="sv-SE" sz="1200" b="0" i="0" kern="1200" dirty="0">
                <a:solidFill>
                  <a:srgbClr val="22252A"/>
                </a:solidFill>
                <a:effectLst/>
                <a:ea typeface="+mn-ea"/>
                <a:cs typeface="+mn-cs"/>
              </a:rPr>
              <a:t>Anmäl skadan så snart som möjligt till försäkringsbolaget. Anmäl också din skada till dina olycksfallsförsäkringar. T</a:t>
            </a:r>
            <a:r>
              <a:rPr lang="sv-SE" b="0" i="0" dirty="0">
                <a:solidFill>
                  <a:srgbClr val="22252A"/>
                </a:solidFill>
                <a:effectLst/>
              </a:rPr>
              <a:t>änk på att du kan behöva visa att fastighetsägaren, kommunen, butiks- eller restaurangägaren har varit vårdslös. Dokumentera gärna skadeplatsen med fotografier. Ta också namn och telefonnummer till eventuella vittnen.</a:t>
            </a:r>
          </a:p>
          <a:p>
            <a:pPr algn="l">
              <a:buFont typeface="Arial" panose="020B0604020202020204" pitchFamily="34" charset="0"/>
              <a:buNone/>
            </a:pPr>
            <a:endParaRPr lang="sv-SE" sz="1200" b="0" i="0" kern="1200" dirty="0">
              <a:solidFill>
                <a:srgbClr val="22252A"/>
              </a:solidFill>
              <a:effectLst/>
              <a:ea typeface="+mn-ea"/>
              <a:cs typeface="+mn-cs"/>
            </a:endParaRPr>
          </a:p>
          <a:p>
            <a:pPr algn="l"/>
            <a:r>
              <a:rPr lang="sv-SE" b="1" i="0" dirty="0">
                <a:solidFill>
                  <a:srgbClr val="22252A"/>
                </a:solidFill>
                <a:effectLst/>
              </a:rPr>
              <a:t>Anmäl skadan</a:t>
            </a:r>
          </a:p>
          <a:p>
            <a:pPr algn="l"/>
            <a:r>
              <a:rPr lang="sv-SE" b="0" i="0" dirty="0">
                <a:solidFill>
                  <a:srgbClr val="22252A"/>
                </a:solidFill>
                <a:effectLst/>
              </a:rPr>
              <a:t>Du ska själv anmäla skadan till kommunen, fastighetsägaren eller butiks- eller restaurangägaren. De i sin tur kontaktar sin ansvarsförsäkring. Glöm inte att också anmäla skadan till din egen olycksfallsförsäkring. Hör även efter om butiks- eller restaurangägaren har någon kundolycksfallsförsäkring. Då kan du få ersättning utan att de ansvariga anses ha varit vårdslösa.</a:t>
            </a:r>
          </a:p>
          <a:p>
            <a:pPr algn="l"/>
            <a:endParaRPr lang="sv-SE" b="1" i="0" dirty="0">
              <a:solidFill>
                <a:srgbClr val="22252A"/>
              </a:solidFill>
              <a:effectLst/>
            </a:endParaRPr>
          </a:p>
          <a:p>
            <a:pPr algn="l"/>
            <a:r>
              <a:rPr lang="sv-SE" b="1" i="0" dirty="0">
                <a:solidFill>
                  <a:srgbClr val="22252A"/>
                </a:solidFill>
                <a:effectLst/>
              </a:rPr>
              <a:t>Anmäl till andra försäkringar</a:t>
            </a:r>
          </a:p>
          <a:p>
            <a:pPr algn="l"/>
            <a:r>
              <a:rPr lang="sv-SE" b="0" i="0" dirty="0">
                <a:solidFill>
                  <a:srgbClr val="22252A"/>
                </a:solidFill>
                <a:effectLst/>
              </a:rPr>
              <a:t>Anmäl även skadan till de andra försäkringar du har. Många gånger kan invaliditetsersättning betalas ut från flera försäkringar för samma skada. För kostnader kan du däremot aldrig få ersättning från mer än en försäkring.</a:t>
            </a:r>
          </a:p>
          <a:p>
            <a:pPr algn="l">
              <a:buFont typeface="Arial" panose="020B0604020202020204" pitchFamily="34" charset="0"/>
              <a:buNone/>
            </a:pPr>
            <a:endParaRPr lang="sv-SE" sz="1200" b="0" i="0" kern="1200" dirty="0">
              <a:solidFill>
                <a:srgbClr val="22252A"/>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Trafikskadenämnden (TSN) </a:t>
            </a:r>
            <a:r>
              <a:rPr lang="sv-SE" b="0" i="0" dirty="0">
                <a:solidFill>
                  <a:srgbClr val="22252A"/>
                </a:solidFill>
                <a:effectLst/>
              </a:rPr>
              <a:t>prövar skador som uppkommit i följd av trafik.</a:t>
            </a:r>
          </a:p>
          <a:p>
            <a:pPr algn="l"/>
            <a:endParaRPr lang="sv-SE" b="1" i="0" dirty="0">
              <a:solidFill>
                <a:srgbClr val="22252A"/>
              </a:solidFill>
              <a:effectLst/>
            </a:endParaRPr>
          </a:p>
          <a:p>
            <a:pPr algn="l"/>
            <a:r>
              <a:rPr lang="sv-SE" b="1" i="0" dirty="0">
                <a:solidFill>
                  <a:srgbClr val="22252A"/>
                </a:solidFill>
                <a:effectLst/>
              </a:rPr>
              <a:t>Ansvarsförsäkringens personskadenämnd (APN)</a:t>
            </a:r>
          </a:p>
          <a:p>
            <a:pPr algn="l"/>
            <a:r>
              <a:rPr lang="sv-SE" b="0" i="0" dirty="0">
                <a:solidFill>
                  <a:srgbClr val="22252A"/>
                </a:solidFill>
                <a:effectLst/>
              </a:rPr>
              <a:t>Ansvarsförsäkringens Personskadenämnd kan pröva ärenden som handlar om ersättning för personskador när det är en ansvarsförsäkring eller annan försäkring som inte är trafikförsäkring som kan betala ut ersättningen. </a:t>
            </a:r>
          </a:p>
          <a:p>
            <a:pPr algn="l"/>
            <a:endParaRPr lang="sv-SE" b="1" i="0" dirty="0">
              <a:solidFill>
                <a:srgbClr val="22252A"/>
              </a:solidFill>
              <a:effectLst/>
            </a:endParaRPr>
          </a:p>
          <a:p>
            <a:pPr algn="l"/>
            <a:r>
              <a:rPr lang="sv-SE" b="1" i="0" dirty="0">
                <a:solidFill>
                  <a:srgbClr val="22252A"/>
                </a:solidFill>
                <a:effectLst/>
              </a:rPr>
              <a:t>Patientskadenämnden (PSN)</a:t>
            </a:r>
            <a:r>
              <a:rPr lang="sv-SE" b="0" i="0" dirty="0">
                <a:solidFill>
                  <a:srgbClr val="22252A"/>
                </a:solidFill>
                <a:effectLst/>
              </a:rPr>
              <a:t> prövar skador som uppkommit i samband med vård eller behandling.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https://www.patientskadenamnden.se/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4135384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1683727"/>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Symtom före försäkringens tecknande kan innebära nekad försäkringsersättning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Försäkringen ger ersättning för sjukdomar som visat sig under försäkringstiden. Visandedagen är när den första vårdkontakten togs med anledning av sjukdom eller symtom på sjukdom, oavsett om rätt diagnos då kunnat fastställas.</a:t>
            </a:r>
          </a:p>
          <a:p>
            <a:pPr algn="l"/>
            <a:endParaRPr lang="sv-SE" sz="1200" b="0" i="0" kern="1200" dirty="0">
              <a:solidFill>
                <a:srgbClr val="22252A"/>
              </a:solidFill>
              <a:effectLst/>
              <a:latin typeface="Muli"/>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14972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olycksfall är det ofta vanligt att försäkringsbolaget gör en sambandsbedömning d.v.s. om besvären man söker ersättning för beror på olycksfallet. Den skadedrabbade måste göra klart mera sannolikt att besvären beror på olycksfallet. </a:t>
            </a:r>
          </a:p>
          <a:p>
            <a:endParaRPr lang="sv-SE" dirty="0"/>
          </a:p>
          <a:p>
            <a:r>
              <a:rPr lang="sv-SE" dirty="0"/>
              <a:t>Man ska ha </a:t>
            </a:r>
          </a:p>
          <a:p>
            <a:pPr marL="171450" indent="-171450">
              <a:buFont typeface="Arial" panose="020B0604020202020204" pitchFamily="34" charset="0"/>
              <a:buChar char="•"/>
            </a:pPr>
            <a:r>
              <a:rPr lang="sv-SE" dirty="0"/>
              <a:t>tagit kontakt med vården i nära anslutning till olyckan</a:t>
            </a:r>
          </a:p>
          <a:p>
            <a:pPr marL="171450" indent="-171450">
              <a:buFont typeface="Arial" panose="020B0604020202020204" pitchFamily="34" charset="0"/>
              <a:buChar char="•"/>
            </a:pPr>
            <a:r>
              <a:rPr lang="sv-SE" dirty="0"/>
              <a:t>haft kontinuerliga besvär</a:t>
            </a:r>
          </a:p>
          <a:p>
            <a:pPr marL="171450" indent="-171450">
              <a:buFont typeface="Arial" panose="020B0604020202020204" pitchFamily="34" charset="0"/>
              <a:buChar char="•"/>
            </a:pPr>
            <a:r>
              <a:rPr lang="sv-SE" dirty="0"/>
              <a:t>inte haft några dokumenterade besvär före olyckan</a:t>
            </a:r>
          </a:p>
          <a:p>
            <a:endParaRPr lang="sv-SE" b="1" dirty="0"/>
          </a:p>
          <a:p>
            <a:r>
              <a:rPr lang="sv-SE" b="1" dirty="0"/>
              <a:t>Sambandsproblem</a:t>
            </a:r>
          </a:p>
          <a:p>
            <a:r>
              <a:rPr lang="sv-SE" dirty="0"/>
              <a:t>Svårt att göra gällande samband om nackbesvären ökar succesivt. Exempel: Om man blir påkörd bakifrån och nackbesvär ökar först med tiden och inte direkt vid olyckstillfället. </a:t>
            </a:r>
          </a:p>
          <a:p>
            <a:pPr lvl="1"/>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274890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600451"/>
          </a:xfrm>
        </p:spPr>
        <p:txBody>
          <a:bodyPr/>
          <a:lstStyle/>
          <a:p>
            <a:pPr algn="l"/>
            <a:r>
              <a:rPr lang="sv-SE" b="1" i="0" dirty="0">
                <a:effectLst/>
              </a:rPr>
              <a:t>Vanlig bilförsäkringsfråga: Jag vill att försäkringsbolaget löser in bilen efter en skada, men bolaget vill reparera. Har jag rätt till inlösen (kontantersättning)? </a:t>
            </a:r>
          </a:p>
          <a:p>
            <a:pPr algn="l"/>
            <a:endParaRPr lang="sv-SE" sz="1200" b="0" i="0" kern="1200" dirty="0">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effectLst/>
                <a:ea typeface="+mn-ea"/>
                <a:cs typeface="+mn-cs"/>
              </a:rPr>
              <a:t>Enligt försäkringsvillkoren är det</a:t>
            </a:r>
            <a:r>
              <a:rPr lang="sv-SE" sz="1200" b="0" i="0" u="none" kern="1200" dirty="0">
                <a:effectLst/>
                <a:ea typeface="+mn-ea"/>
                <a:cs typeface="+mn-cs"/>
              </a:rPr>
              <a:t> försäkringsbolaget som avgör ersättningsform. </a:t>
            </a:r>
            <a:r>
              <a:rPr lang="sv-SE" b="0" i="0" dirty="0">
                <a:effectLst/>
              </a:rPr>
              <a:t>Om reparationskostnaden understiger bilens marknadsvärde kan du inte kräva inlösen av bilen.</a:t>
            </a:r>
          </a:p>
          <a:p>
            <a:pPr algn="l"/>
            <a:endParaRPr lang="sv-SE" b="0" i="0" dirty="0">
              <a:effectLst/>
            </a:endParaRPr>
          </a:p>
          <a:p>
            <a:pPr algn="l"/>
            <a:r>
              <a:rPr lang="sv-SE" b="1" i="0" dirty="0">
                <a:effectLst/>
              </a:rPr>
              <a:t>Bilens marknadsvärde- Prisbild webb, bilhandlare, opartisk värderingsman via Handelskamrar - besiktning.nu</a:t>
            </a:r>
          </a:p>
          <a:p>
            <a:pPr algn="l"/>
            <a:r>
              <a:rPr lang="sv-SE" b="0" i="0" dirty="0">
                <a:effectLst/>
              </a:rPr>
              <a:t>Om reparationskostnaden överstiger bilens marknadsvärde sker inlösen.</a:t>
            </a:r>
          </a:p>
          <a:p>
            <a:pPr algn="l"/>
            <a:r>
              <a:rPr lang="sv-SE" b="0" i="0" dirty="0">
                <a:effectLst/>
              </a:rPr>
              <a:t>Om du är oenig med försäkringsbolaget om marknadsvärdet på din bil be handläggaren informera hur de kommit fram till värdet. Om du fortfarande inte accepterar värderingen kontakta bilhandlare om bilens marknadsvärde samt kontrollera prisbilden hos förmedlare på nätet som t ex blocket.se. Är du och bolaget fortfarande oeniga kan du begära en opartisk värdering av en värderingsperson ansluten till Sveriges Handelskamrar. </a:t>
            </a:r>
          </a:p>
          <a:p>
            <a:pPr algn="l"/>
            <a:r>
              <a:rPr lang="sv-SE" b="0" i="0" dirty="0">
                <a:effectLst/>
              </a:rPr>
              <a:t>Se länk: https://besiktning.nu/</a:t>
            </a:r>
          </a:p>
          <a:p>
            <a:pPr algn="l"/>
            <a:endParaRPr lang="sv-SE" b="0" i="0" dirty="0">
              <a:effectLst/>
            </a:endParaRPr>
          </a:p>
          <a:p>
            <a:pPr algn="l"/>
            <a:r>
              <a:rPr lang="sv-SE" b="0" i="0" dirty="0">
                <a:effectLst/>
              </a:rPr>
              <a:t> Är bilen ny kan du enligt försäkringsvillkoret ha rätt till nyvärdesersättning. </a:t>
            </a:r>
          </a:p>
          <a:p>
            <a:pPr algn="l"/>
            <a:endParaRPr lang="sv-SE" dirty="0"/>
          </a:p>
          <a:p>
            <a:pPr algn="l"/>
            <a:r>
              <a:rPr lang="sv-SE" b="1" i="0" dirty="0">
                <a:effectLst/>
              </a:rPr>
              <a:t>Kraven för att få nyvärdesersättning är vanligen att</a:t>
            </a:r>
          </a:p>
          <a:p>
            <a:pPr algn="l">
              <a:buFont typeface="Arial" panose="020B0604020202020204" pitchFamily="34" charset="0"/>
              <a:buChar char="•"/>
            </a:pPr>
            <a:r>
              <a:rPr lang="sv-SE" b="0" i="0" dirty="0">
                <a:effectLst/>
              </a:rPr>
              <a:t> bilen är yngre än ett år</a:t>
            </a:r>
          </a:p>
          <a:p>
            <a:pPr algn="l">
              <a:buFont typeface="Arial" panose="020B0604020202020204" pitchFamily="34" charset="0"/>
              <a:buChar char="•"/>
            </a:pPr>
            <a:r>
              <a:rPr lang="sv-SE" b="0" i="0" dirty="0">
                <a:effectLst/>
              </a:rPr>
              <a:t> den gått högst 2 000 mil</a:t>
            </a:r>
          </a:p>
          <a:p>
            <a:pPr algn="l">
              <a:buFont typeface="Arial" panose="020B0604020202020204" pitchFamily="34" charset="0"/>
              <a:buChar char="•"/>
            </a:pPr>
            <a:r>
              <a:rPr lang="sv-SE" b="0" i="0" dirty="0">
                <a:effectLst/>
              </a:rPr>
              <a:t> beräknad reparationskostnad överstiger 50</a:t>
            </a:r>
            <a:r>
              <a:rPr lang="sv-SE" dirty="0"/>
              <a:t> procent </a:t>
            </a:r>
            <a:r>
              <a:rPr lang="sv-SE" b="0" i="0" dirty="0">
                <a:effectLst/>
              </a:rPr>
              <a:t>av bilens nypris vid skadetillfället</a:t>
            </a:r>
          </a:p>
          <a:p>
            <a:pPr algn="l">
              <a:buFont typeface="Arial" panose="020B0604020202020204" pitchFamily="34" charset="0"/>
              <a:buChar char="•"/>
            </a:pPr>
            <a:r>
              <a:rPr lang="sv-SE" b="0" i="0" dirty="0">
                <a:effectLst/>
              </a:rPr>
              <a:t> du är första ägare till bilen.</a:t>
            </a:r>
          </a:p>
          <a:p>
            <a:pPr algn="l"/>
            <a:endParaRPr lang="sv-SE" b="0" i="0" dirty="0">
              <a:effectLst/>
            </a:endParaRP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953594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166507"/>
          </a:xfrm>
        </p:spPr>
        <p:txBody>
          <a:bodyPr/>
          <a:lstStyle/>
          <a:p>
            <a:pPr algn="l"/>
            <a:r>
              <a:rPr lang="sv-SE" b="1" i="0" dirty="0">
                <a:effectLst/>
              </a:rPr>
              <a:t>Vanlig bilförsäkringsfråga: </a:t>
            </a:r>
            <a:r>
              <a:rPr lang="sv-SE" b="1" i="0" dirty="0">
                <a:solidFill>
                  <a:srgbClr val="22252A"/>
                </a:solidFill>
                <a:effectLst/>
              </a:rPr>
              <a:t>Missnöjd med värderingen när din bil ska lösas in?</a:t>
            </a:r>
          </a:p>
          <a:p>
            <a:pPr algn="l"/>
            <a:r>
              <a:rPr lang="sv-SE" b="1" i="0" dirty="0">
                <a:solidFill>
                  <a:srgbClr val="22252A"/>
                </a:solidFill>
                <a:effectLst/>
              </a:rPr>
              <a:t>En vanligt ärende hos oss på Konsumenternas Försäkringsbyrå är att en konsument ringer in och är missnöjd med värderingen av en skadad bil som ska lösas in. Upplevelsen är ibland att försäkringsbolag lägger ”skambud” och att ersättningen inte reflekterar bilens fulla värde.</a:t>
            </a:r>
          </a:p>
          <a:p>
            <a:pPr algn="l"/>
            <a:endParaRPr lang="sv-SE" b="1" i="0" dirty="0">
              <a:solidFill>
                <a:srgbClr val="22252A"/>
              </a:solidFill>
              <a:effectLst/>
            </a:endParaRPr>
          </a:p>
          <a:p>
            <a:pPr algn="l"/>
            <a:r>
              <a:rPr lang="sv-SE" b="1" i="0" dirty="0">
                <a:solidFill>
                  <a:srgbClr val="22252A"/>
                </a:solidFill>
                <a:effectLst/>
              </a:rPr>
              <a:t>Skillnad på egen och annans försäkring</a:t>
            </a:r>
          </a:p>
          <a:p>
            <a:pPr algn="l"/>
            <a:r>
              <a:rPr lang="sv-SE" b="0" i="0" dirty="0">
                <a:solidFill>
                  <a:srgbClr val="22252A"/>
                </a:solidFill>
                <a:effectLst/>
              </a:rPr>
              <a:t>Din egen försäkring gäller om du har helförsäkring och råkat ut för en singelolycka eller krockat med någon annan. Då gäller försäkringsvillkoren. T.ex. får du betala en självrisk och försäkringsbolaget har rätt att avgöra ersättningsformen, t.ex. inlösen istället för reparation. Men om du blivit påkörd, och den andra bilen är vållande, då har du istället rätt till ett skadestånd från den försäkringen. Det gäller oavsett om du själv har en trafik, halv- eller helförsäkring. Skillnaden blir att det andra försäkringsbolaget inte kan ”välja ersättningsform” och t.ex. kräva att bilen ska lösas in (det finns ju inga försäkringsvillkor som begränsar). Om du vill att bilen ska repareras är något som du avgör själv. Däremot finns ett tak, att man i skadestånd aldrig betalar mer än vad bilen är värd.</a:t>
            </a:r>
          </a:p>
          <a:p>
            <a:pPr algn="l"/>
            <a:endParaRPr lang="sv-SE" b="1" dirty="0">
              <a:solidFill>
                <a:srgbClr val="22252A"/>
              </a:solidFill>
            </a:endParaRPr>
          </a:p>
          <a:p>
            <a:pPr algn="l"/>
            <a:r>
              <a:rPr lang="sv-SE" b="0" i="0" dirty="0">
                <a:solidFill>
                  <a:srgbClr val="22252A"/>
                </a:solidFill>
                <a:effectLst/>
              </a:rPr>
              <a:t>Inlösen av en bil kan bli aktuell både när du ska få ersättning från ditt eget försäkringsbolag (om du har helförsäkring) och när du ska få ersättning från ett annat försäkringsbolag, efter att ha blivit påkörd. Så om ett försäkringsbolag erbjuder 20 000 kr för en bil som du tycker är värd 40 000 kr. Vad gör du då?</a:t>
            </a:r>
          </a:p>
          <a:p>
            <a:pPr algn="l"/>
            <a:endParaRPr lang="sv-SE" b="0" i="0" dirty="0">
              <a:solidFill>
                <a:srgbClr val="22252A"/>
              </a:solidFill>
              <a:effectLst/>
            </a:endParaRPr>
          </a:p>
          <a:p>
            <a:pPr algn="l"/>
            <a:r>
              <a:rPr lang="sv-SE" b="1" i="0" dirty="0">
                <a:solidFill>
                  <a:srgbClr val="22252A"/>
                </a:solidFill>
                <a:effectLst/>
              </a:rPr>
              <a:t>Så här invänder du mot en låg värdering</a:t>
            </a:r>
          </a:p>
          <a:p>
            <a:pPr algn="l"/>
            <a:r>
              <a:rPr lang="sv-SE" b="0" i="0" dirty="0">
                <a:solidFill>
                  <a:srgbClr val="22252A"/>
                </a:solidFill>
                <a:effectLst/>
              </a:rPr>
              <a:t>Bakgrunden är att värderingen ska motsvara bilens marknadsvärde. Pengarna ska alltså räcka till för att du ska kunna köpa en motsvarande bil på begagnatmarknaden (om du lägger till självrisken). Man brukar prata om ”prisläget i allmänna handeln”, och med det menas både den begagnade privatmarknaden och bilhandlare. Tänk på att det inte spelar någon roll hur mycket du lagt på renoveringar utan frågan är bara hur det påverkat bilens marknadsvärde.</a:t>
            </a:r>
          </a:p>
          <a:p>
            <a:pPr algn="l"/>
            <a:endParaRPr lang="sv-SE" b="0" i="0" dirty="0">
              <a:solidFill>
                <a:srgbClr val="22252A"/>
              </a:solidFill>
              <a:effectLst/>
            </a:endParaRPr>
          </a:p>
          <a:p>
            <a:pPr algn="l"/>
            <a:r>
              <a:rPr lang="sv-SE" b="1" i="0" dirty="0">
                <a:solidFill>
                  <a:srgbClr val="22252A"/>
                </a:solidFill>
                <a:effectLst/>
              </a:rPr>
              <a:t>Så här gör du konkret:</a:t>
            </a:r>
          </a:p>
          <a:p>
            <a:pPr algn="l">
              <a:buFont typeface="Arial" panose="020B0604020202020204" pitchFamily="34" charset="0"/>
              <a:buChar char="•"/>
            </a:pPr>
            <a:r>
              <a:rPr lang="sv-SE" b="0" i="0" dirty="0">
                <a:solidFill>
                  <a:srgbClr val="22252A"/>
                </a:solidFill>
                <a:effectLst/>
              </a:rPr>
              <a:t>Begär först att försäkringsbolaget motiverar hur de kommit fram till sin värdering.</a:t>
            </a:r>
          </a:p>
          <a:p>
            <a:pPr algn="l">
              <a:buFont typeface="Arial" panose="020B0604020202020204" pitchFamily="34" charset="0"/>
              <a:buChar char="•"/>
            </a:pPr>
            <a:r>
              <a:rPr lang="sv-SE" b="0" i="0" dirty="0">
                <a:solidFill>
                  <a:srgbClr val="22252A"/>
                </a:solidFill>
                <a:effectLst/>
              </a:rPr>
              <a:t>Gör en egen utredning genom att leta efter bilar i motsvarande skick på sajter som Blocket, Tradera, Bytbil.com och Wayke.se. Använd också värderingssidor som bilpriser.se och prata med bilhandlare om du vill.</a:t>
            </a:r>
          </a:p>
          <a:p>
            <a:pPr algn="l">
              <a:buFont typeface="Arial" panose="020B0604020202020204" pitchFamily="34" charset="0"/>
              <a:buChar char="•"/>
            </a:pPr>
            <a:r>
              <a:rPr lang="sv-SE" b="0" i="0" dirty="0">
                <a:solidFill>
                  <a:srgbClr val="22252A"/>
                </a:solidFill>
                <a:effectLst/>
              </a:rPr>
              <a:t>Ta en fortsatt dialog med försäkringsbolaget med stöd av din utredning och försök hitta en lösning.</a:t>
            </a:r>
          </a:p>
          <a:p>
            <a:pPr algn="l">
              <a:buFont typeface="Arial" panose="020B0604020202020204" pitchFamily="34" charset="0"/>
              <a:buChar char="•"/>
            </a:pPr>
            <a:r>
              <a:rPr lang="sv-SE" dirty="0">
                <a:solidFill>
                  <a:srgbClr val="22252A"/>
                </a:solidFill>
              </a:rPr>
              <a:t> </a:t>
            </a:r>
            <a:r>
              <a:rPr lang="sv-SE" b="0" i="0" dirty="0">
                <a:solidFill>
                  <a:srgbClr val="22252A"/>
                </a:solidFill>
                <a:effectLst/>
              </a:rPr>
              <a:t>Kommer ni inte överens, då är alternativet att gå till en värderingsman utsedd av handelskammaren (se besiktning.nu). Bolaget och kunden brukar dela på kostnaden för en sådan värdering, och hos vissa bolag står de för hela kostnaden. Tänk på att det förutom värderingskostnaden finns en risk att värdet sänks jämfört med det som försäkringsbolaget erbjöd.</a:t>
            </a:r>
          </a:p>
          <a:p>
            <a:pPr algn="l">
              <a:buFont typeface="Arial" panose="020B0604020202020204" pitchFamily="34" charset="0"/>
              <a:buChar char="•"/>
            </a:pPr>
            <a:r>
              <a:rPr lang="sv-SE" b="0" i="0" dirty="0">
                <a:solidFill>
                  <a:srgbClr val="22252A"/>
                </a:solidFill>
                <a:effectLst/>
              </a:rPr>
              <a:t>Att gå till ARN (allmänna reklamationsnämnden) är inte rätt steg. Frågan gäller värdering och slutdestinationen är då i normalfallet en värdering via handelskammaren.</a:t>
            </a:r>
          </a:p>
          <a:p>
            <a:pPr algn="l"/>
            <a:endParaRPr lang="sv-SE" b="0" i="0" dirty="0">
              <a:solidFill>
                <a:srgbClr val="22252A"/>
              </a:solidFill>
              <a:effectLst/>
            </a:endParaRPr>
          </a:p>
          <a:p>
            <a:pPr algn="l"/>
            <a:endParaRPr lang="sv-SE" b="0" i="0" dirty="0">
              <a:effectLst/>
            </a:endParaRP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dirty="0"/>
          </a:p>
        </p:txBody>
      </p:sp>
    </p:spTree>
    <p:extLst>
      <p:ext uri="{BB962C8B-B14F-4D97-AF65-F5344CB8AC3E}">
        <p14:creationId xmlns:p14="http://schemas.microsoft.com/office/powerpoint/2010/main" val="766267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390465"/>
            <a:ext cx="5438140" cy="3610535"/>
          </a:xfrm>
        </p:spPr>
        <p:txBody>
          <a:bodyPr/>
          <a:lstStyle/>
          <a:p>
            <a:pPr algn="l"/>
            <a:r>
              <a:rPr lang="sv-SE" b="1" i="0" dirty="0">
                <a:solidFill>
                  <a:srgbClr val="22252A"/>
                </a:solidFill>
                <a:effectLst/>
              </a:rPr>
              <a:t>Veterinärvård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Djurförsäkringar består framför allt av en veterinärvårdsförsäkring som ersätter kostnader om ditt djur blir sjuk eller råkar ut för ett olycksfall. </a:t>
            </a:r>
            <a:r>
              <a:rPr lang="sv-SE" b="0" i="0" dirty="0">
                <a:solidFill>
                  <a:srgbClr val="22252A"/>
                </a:solidFill>
                <a:effectLst/>
              </a:rPr>
              <a:t>Behandling och vård ska utföras av en legitimerad veterinär.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dirty="0">
              <a:solidFill>
                <a:srgbClr val="22252A"/>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rgbClr val="22252A"/>
                </a:solidFill>
                <a:effectLst/>
                <a:ea typeface="+mn-ea"/>
                <a:cs typeface="+mn-cs"/>
              </a:rPr>
              <a:t>Maxbelopp och undantag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Försäkringen ersätter inte allt som ditt djur kan råka ut för och heller inte alla typer av sjukdomar. I försäkringsvillkoren framgår det vad som ersätts. I vissa fall kan försäkringen gälla men med en begränsning för till exempel kostnader för medicin. Sjukdomar och skador som uppstått innan du tecknat försäkringen, eller sjukdomar som uppstår inom karenstiden i försäkringen, ersätts aldrig. I de olika bolagens veterinärvårdsförsäkringar finns sjukdomar som inte omfattas, vissa undantag gäller för alla raser medan andra är rasspecifika.</a:t>
            </a:r>
            <a:r>
              <a:rPr lang="sv-SE" b="1" i="0" dirty="0">
                <a:solidFill>
                  <a:srgbClr val="22252A"/>
                </a:solidFill>
                <a:effectLst/>
              </a:rPr>
              <a:t> </a:t>
            </a:r>
            <a:r>
              <a:rPr lang="sv-SE" b="0" i="0" dirty="0">
                <a:solidFill>
                  <a:srgbClr val="22252A"/>
                </a:solidFill>
                <a:effectLst/>
              </a:rPr>
              <a:t>För hundar och katter kan du vanligtvis teckna en försäkring från det att de blivit 6 veckor gamla och för hästar redan när de föds (eller ibland andra levnadsdagen).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rgbClr val="22252A"/>
                </a:solidFill>
                <a:effectLst/>
                <a:ea typeface="+mn-ea"/>
                <a:cs typeface="+mn-cs"/>
              </a:rPr>
              <a:t>Karenstid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I vissa försäkringar finns det en karenstid på vanligen 20 dagar när man tecknar en försäkring. Om din hund blir sjuk under den tiden gäller oftast inte försäkringen. </a:t>
            </a:r>
            <a:endParaRPr lang="sv-SE" b="0" i="0" dirty="0">
              <a:solidFill>
                <a:srgbClr val="FFFFFF"/>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algn="l"/>
            <a:r>
              <a:rPr lang="sv-SE" b="1" i="0" dirty="0">
                <a:solidFill>
                  <a:srgbClr val="22252A"/>
                </a:solidFill>
                <a:effectLst/>
              </a:rPr>
              <a:t>Livförsäkring - välj livbelopp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Utöver veterinärvård kan du också teckna en livförsäkring som ger ersättning om djuret dör före en viss ålder eller måste avlivas. </a:t>
            </a:r>
            <a:r>
              <a:rPr lang="sv-SE" b="0" i="0" dirty="0">
                <a:solidFill>
                  <a:srgbClr val="22252A"/>
                </a:solidFill>
                <a:effectLst/>
              </a:rPr>
              <a:t>Om du också tecknar  en livförsäkring för ditt djur kan du få ersättning om det avlider före en viss ålder eller måste avlivas. För att du ska kunna få ersättning vid avlivning måste en veterinärmedicinsk bedömning ligga till grund för beslutet om avlivning. Hur stor ersättning du kan få beror på vilket livbelopp du försäkrat ditt djur för. Livbeloppet ska högst motsvara det som i försäkringsvillkoren benämns ”marknadsvärde” och som i sin tur ska grundas på bland annat inköpspris, tävlingsresultat, härstamning eller avelsmeriter. Det är upp till dig som försäkringstagare att se till att djuret är försäkrat till rätt belopp. Hos många försäkringsbolag sker en avtrappning av försäkringsbeloppet när djuret uppnår en viss ålder.</a:t>
            </a:r>
          </a:p>
          <a:p>
            <a:endParaRPr lang="sv-SE" dirty="0"/>
          </a:p>
          <a:p>
            <a:pPr algn="l"/>
            <a:r>
              <a:rPr lang="sv-SE" b="1" i="0" dirty="0">
                <a:solidFill>
                  <a:srgbClr val="22252A"/>
                </a:solidFill>
                <a:effectLst/>
              </a:rPr>
              <a:t>Påverka premien på din djurförsäkring</a:t>
            </a:r>
          </a:p>
          <a:p>
            <a:pPr algn="l"/>
            <a:r>
              <a:rPr lang="sv-SE" b="0" i="0" dirty="0">
                <a:solidFill>
                  <a:srgbClr val="22252A"/>
                </a:solidFill>
                <a:effectLst/>
              </a:rPr>
              <a:t>Du kan påverka priset på din försäkring genom att välja en hög eller låg självrisk och genom vilket livbelopp du väljer.</a:t>
            </a:r>
          </a:p>
          <a:p>
            <a:pPr algn="l"/>
            <a:endParaRPr lang="sv-SE" b="0" i="0" dirty="0">
              <a:solidFill>
                <a:srgbClr val="22252A"/>
              </a:solidFill>
              <a:effectLst/>
            </a:endParaRPr>
          </a:p>
          <a:p>
            <a:pPr algn="l"/>
            <a:r>
              <a:rPr lang="sv-SE" b="1" i="0" dirty="0">
                <a:solidFill>
                  <a:srgbClr val="22252A"/>
                </a:solidFill>
                <a:effectLst/>
              </a:rPr>
              <a:t>Fast eller rörlig självrisk?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I alla  djurförsäkringar får du alltid stå för en viss del av veterinärkostnaderna själv. Den  självrisken består vanligtvis av, en fast och en rörlig del. Du kan påverka priset på din försäkring genom att välja en hög eller låg självrisk. </a:t>
            </a:r>
            <a:r>
              <a:rPr lang="sv-SE" sz="1200" dirty="0">
                <a:cs typeface="Arial" charset="0"/>
              </a:rPr>
              <a:t>Fast självrisk 1 500 – 5 000 kronor eller rörlig självrisk 15-25 procent.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cs typeface="Arial" charset="0"/>
              </a:rPr>
              <a:t>Vanligt klagomål - höjda premier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cs typeface="Arial" charset="0"/>
              </a:rPr>
              <a:t>Under flera år har konsumenter återkommande varit missnöjda med höga premier för djurförsäkringar men också med stora premiehöjningar. Det är komplicerat att byta djurförsäkring för att få lägre premie. Den nya försäkringen ger begränsad ersättning för skador som djuret tidigare har drabbats av. Om djuret dessutom skulle ha en pågående skada så kommer varken den nya eller den gamla försäkringen ge ersättning för skadan. Ett vanligt problem är att djurförsäkringar har undantag och begränsningar som många konsumenter inte är medvetna om. Detta leder till missnöje när en skada inte ersätts. </a:t>
            </a:r>
            <a:endParaRPr lang="sv-SE" b="0" i="0" dirty="0">
              <a:solidFill>
                <a:srgbClr val="22252A"/>
              </a:solidFill>
              <a:effectLst/>
            </a:endParaRPr>
          </a:p>
          <a:p>
            <a:pPr algn="l"/>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1653423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8794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1" i="0" dirty="0">
                <a:solidFill>
                  <a:srgbClr val="22252A"/>
                </a:solidFill>
                <a:effectLst/>
              </a:rPr>
              <a:t>Hållbarhet</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22252A"/>
                </a:solidFill>
                <a:effectLst/>
              </a:rPr>
              <a:t>Vi arbetar även med hållbarhet på Försäkringsbyrån. Vi ger skadeförebyggande tips till konsumenter, eftersom det allra bästa för hållbarhet är om en skada aldrig inträffar. Vi har också två hållbarhetsjämförelser på vår webbplats, som visar på hur bolagen arbetar konkret med hållbarhet inom motorförsäkringar och boendeförsäkringar.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sv-SE" b="0" i="0" dirty="0">
              <a:solidFill>
                <a:srgbClr val="FFFFFF"/>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FFFFFF"/>
                </a:solidFill>
                <a:effectLst/>
                <a:latin typeface="Muli"/>
              </a:rPr>
              <a:t>Hållbarhet inom boendeförsäkringar: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FFFFFF"/>
                </a:solidFill>
                <a:effectLst/>
                <a:latin typeface="Muli"/>
              </a:rPr>
              <a:t>https://www.konsumenternas.se/konsumentstod/jamforelser/boendeforsakringar/jamfor-hemforsakringar/hallbarhet-i-hemforsakringar/</a:t>
            </a:r>
          </a:p>
          <a:p>
            <a:pPr lvl="0">
              <a:tabLst>
                <a:tab pos="457200" algn="l"/>
              </a:tabLst>
            </a:pPr>
            <a:endParaRPr lang="sv-SE" b="0" i="0" dirty="0">
              <a:solidFill>
                <a:srgbClr val="FFFFFF"/>
              </a:solidFill>
              <a:effectLst/>
              <a:latin typeface="Muli"/>
            </a:endParaRPr>
          </a:p>
          <a:p>
            <a:pPr lvl="0">
              <a:tabLst>
                <a:tab pos="457200" algn="l"/>
              </a:tabLst>
            </a:pPr>
            <a:r>
              <a:rPr lang="sv-SE" b="0" i="0" dirty="0">
                <a:solidFill>
                  <a:srgbClr val="FFFFFF"/>
                </a:solidFill>
                <a:effectLst/>
                <a:latin typeface="Muli"/>
              </a:rPr>
              <a:t>Hållbarhet inom motorförsäkringar:</a:t>
            </a:r>
          </a:p>
          <a:p>
            <a:pPr lvl="0">
              <a:tabLst>
                <a:tab pos="457200" algn="l"/>
              </a:tabLst>
            </a:pPr>
            <a:r>
              <a:rPr lang="sv-SE" b="0" i="0" dirty="0">
                <a:solidFill>
                  <a:srgbClr val="FFFFFF"/>
                </a:solidFill>
                <a:effectLst/>
                <a:latin typeface="Muli"/>
              </a:rPr>
              <a:t>https://www.konsumenternas.se/konsumentstod/jamforelser/fordons---batforsakringar/jamfor-bilforsakringar/hallbarhet/</a:t>
            </a:r>
          </a:p>
          <a:p>
            <a:endParaRPr lang="sv-SE" sz="1200" dirty="0"/>
          </a:p>
          <a:p>
            <a:endParaRPr lang="sv-SE" sz="120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502566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1" i="0" dirty="0">
                <a:solidFill>
                  <a:srgbClr val="22252A"/>
                </a:solidFill>
                <a:effectLst/>
              </a:rPr>
              <a:t>Hållbarhet</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22252A"/>
                </a:solidFill>
                <a:effectLst/>
              </a:rPr>
              <a:t>Vi arbetar även med hållbarhet på Försäkringsbyrån. Vi ger skadeförebyggande tips till konsumenter, eftersom det allra bästa för hållbarhet är om en skada aldrig inträffar. Vi har också två hållbarhetsjämförelser på vår webbplats, som visar på hur bolagen arbetar konkret med hållbarhet inom motorförsäkringar och boendeförsäkringar.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sv-SE" b="0" i="0" dirty="0">
              <a:solidFill>
                <a:srgbClr val="FFFFFF"/>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FFFFFF"/>
                </a:solidFill>
                <a:effectLst/>
                <a:latin typeface="Muli"/>
              </a:rPr>
              <a:t>Hållbarhet inom boendeförsäkringar: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FFFFFF"/>
                </a:solidFill>
                <a:effectLst/>
                <a:latin typeface="Muli"/>
              </a:rPr>
              <a:t>https://www.konsumenternas.se/konsumentstod/jamforelser/boendeforsakringar/jamfor-hemforsakringar/hallbarhet-i-hemforsakringar/</a:t>
            </a:r>
          </a:p>
          <a:p>
            <a:pPr lvl="0">
              <a:tabLst>
                <a:tab pos="457200" algn="l"/>
              </a:tabLst>
            </a:pPr>
            <a:endParaRPr lang="sv-SE" b="0" i="0" dirty="0">
              <a:solidFill>
                <a:srgbClr val="FFFFFF"/>
              </a:solidFill>
              <a:effectLst/>
              <a:latin typeface="Muli"/>
            </a:endParaRPr>
          </a:p>
          <a:p>
            <a:pPr lvl="0">
              <a:tabLst>
                <a:tab pos="457200" algn="l"/>
              </a:tabLst>
            </a:pPr>
            <a:r>
              <a:rPr lang="sv-SE" b="0" i="0" dirty="0">
                <a:solidFill>
                  <a:srgbClr val="FFFFFF"/>
                </a:solidFill>
                <a:effectLst/>
                <a:latin typeface="Muli"/>
              </a:rPr>
              <a:t>Hållbarhet inom motorförsäkringar:</a:t>
            </a:r>
          </a:p>
          <a:p>
            <a:pPr lvl="0">
              <a:tabLst>
                <a:tab pos="457200" algn="l"/>
              </a:tabLst>
            </a:pPr>
            <a:r>
              <a:rPr lang="sv-SE" b="0" i="0" dirty="0">
                <a:solidFill>
                  <a:srgbClr val="FFFFFF"/>
                </a:solidFill>
                <a:effectLst/>
                <a:latin typeface="Muli"/>
              </a:rPr>
              <a:t>https://www.konsumenternas.se/konsumentstod/jamforelser/fordons---batforsakringar/jamfor-bilforsakringar/hallbarhet/</a:t>
            </a:r>
          </a:p>
          <a:p>
            <a:endParaRPr lang="sv-SE" sz="1200" dirty="0"/>
          </a:p>
          <a:p>
            <a:endParaRPr lang="sv-SE" sz="1200" dirty="0"/>
          </a:p>
          <a:p>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141141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435669"/>
            <a:ext cx="5438140" cy="3423817"/>
          </a:xfrm>
        </p:spPr>
        <p:txBody>
          <a:bodyPr/>
          <a:lstStyle/>
          <a:p>
            <a:pPr marL="0" algn="l" defTabSz="914400" rtl="0" eaLnBrk="1" latinLnBrk="0" hangingPunct="1"/>
            <a:r>
              <a:rPr lang="sv-SE" b="1" i="0" dirty="0">
                <a:solidFill>
                  <a:srgbClr val="22252A"/>
                </a:solidFill>
                <a:effectLst/>
                <a:latin typeface="+mn-lt"/>
              </a:rPr>
              <a:t>En hemförsäkring är som ett försäkringspaket som består av många viktiga delar. </a:t>
            </a:r>
          </a:p>
          <a:p>
            <a:pPr marL="0" algn="l" defTabSz="914400" rtl="0" eaLnBrk="1" latinLnBrk="0" hangingPunct="1"/>
            <a:r>
              <a:rPr lang="sv-SE" sz="1200" b="0" i="0" kern="1200" dirty="0">
                <a:solidFill>
                  <a:srgbClr val="22252A"/>
                </a:solidFill>
                <a:effectLst/>
                <a:latin typeface="+mn-lt"/>
                <a:ea typeface="+mn-ea"/>
                <a:cs typeface="+mn-cs"/>
              </a:rPr>
              <a:t>Du behöver en hemförsäkring oavsett om du bor i hyresrätt, bostadsrätt eller villa. </a:t>
            </a:r>
          </a:p>
          <a:p>
            <a:pPr algn="l"/>
            <a:endParaRPr lang="sv-SE" b="1" i="0" dirty="0">
              <a:solidFill>
                <a:srgbClr val="22252A"/>
              </a:solidFill>
              <a:effectLst/>
              <a:latin typeface="+mn-lt"/>
            </a:endParaRPr>
          </a:p>
          <a:p>
            <a:pPr marL="0" algn="l" defTabSz="914400" rtl="0" eaLnBrk="1" latinLnBrk="0" hangingPunct="1"/>
            <a:r>
              <a:rPr lang="sv-SE" b="1" i="0" dirty="0">
                <a:solidFill>
                  <a:srgbClr val="22252A"/>
                </a:solidFill>
                <a:effectLst/>
                <a:latin typeface="+mn-lt"/>
              </a:rPr>
              <a:t>Vilken sorts försäkring behöver du?</a:t>
            </a:r>
            <a:endParaRPr lang="sv-SE" sz="1200" b="1" i="0" kern="1200" dirty="0">
              <a:solidFill>
                <a:srgbClr val="22252A"/>
              </a:solidFill>
              <a:effectLst/>
              <a:latin typeface="+mn-lt"/>
              <a:ea typeface="+mn-ea"/>
              <a:cs typeface="+mn-cs"/>
            </a:endParaRPr>
          </a:p>
          <a:p>
            <a:pPr algn="l"/>
            <a:r>
              <a:rPr lang="sv-SE" b="0" i="0" dirty="0">
                <a:solidFill>
                  <a:srgbClr val="22252A"/>
                </a:solidFill>
                <a:effectLst/>
                <a:latin typeface="+mn-lt"/>
              </a:rPr>
              <a:t>Alla som är skrivna på samma adress och delar hushåll ingår normalt i samma hemförsäkring. Hemförsäkringen innebär att du kan få ersättning för dina saker, kläder med mera (så kallad lös egendom) om de blir stulna i ett inbrott eller förstörs i en brand- eller vattenskada. Det gäller både saker i din bostad och i vinds- eller källarförrådet. Hemförsäkringen kan även ersätta kostnader för akut vård på resor, kostnader för en advokat i en tvist, ge ersättning om du skulle bli överfallen eller betala om någon skulle kräva dig på skadestånd.  Bor du i en hyresrätt behöver du endast en hemförsäkring. Din hyresvärd  ska ansvara för bostadens ytskikt och fasta inredning, det vill säga golv, väggar, kök, badrum, dörrar, fönster med mera. Du kan anpassa din hemförsäkring efter olika perioder i ditt liv, till exempel om du är student eller flyttar till ett äldreboende. Ibland kräver försäkringsbolaget att man namnen på hushållsmedlemmarna ska vara inskrivna i det så kallade försäkringsbrevet. Det är då mycket viktigt att du anmäler dina familjemedlemmar till bolaget så att försäkringen gäller även för dem. Fråga ditt försäkringsbolag vad som gäller för er. </a:t>
            </a:r>
          </a:p>
          <a:p>
            <a:pPr algn="l"/>
            <a:endParaRPr lang="sv-SE" b="1" i="0" dirty="0">
              <a:solidFill>
                <a:srgbClr val="22252A"/>
              </a:solidFill>
              <a:effectLst/>
              <a:latin typeface="+mn-lt"/>
            </a:endParaRPr>
          </a:p>
          <a:p>
            <a:pPr algn="l"/>
            <a:r>
              <a:rPr lang="sv-SE" b="1" i="0" dirty="0">
                <a:solidFill>
                  <a:srgbClr val="22252A"/>
                </a:solidFill>
                <a:effectLst/>
                <a:latin typeface="+mn-lt"/>
              </a:rPr>
              <a:t>Generell för försäkringsbolagen</a:t>
            </a:r>
          </a:p>
          <a:p>
            <a:pPr algn="l"/>
            <a:r>
              <a:rPr lang="sv-SE" b="0" i="0" dirty="0">
                <a:solidFill>
                  <a:srgbClr val="22252A"/>
                </a:solidFill>
                <a:effectLst/>
                <a:latin typeface="+mn-lt"/>
              </a:rPr>
              <a:t>Du tecknar som försäkringstagare normalt ett avtal om hemförsäkring på ett år och det förnyas automatiskt. Till skillnad från dig som försäkringstagare krävs ofta att dina familjemedlemmar (eller "medförsäkrade") både delar ditt hushåll och är folkbokförda (har personnummer) på din adress för att försäkringen ska gälla dem. Vissa bolag gör dock undantag för kravet på folkbokföring och andra för kravet på hushållsgemenskap, kontrollera med ditt försäkringsbolag. </a:t>
            </a:r>
          </a:p>
          <a:p>
            <a:pPr algn="l"/>
            <a:endParaRPr lang="sv-SE" b="1" i="0" u="none"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u="none" dirty="0">
                <a:solidFill>
                  <a:srgbClr val="22252A"/>
                </a:solidFill>
                <a:effectLst/>
                <a:latin typeface="+mn-lt"/>
              </a:rPr>
              <a:t>I andra hand och inneboende tillfälligt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Du som bor i andra hand eller bor inneboende måste ofta teckna en egen hemförsäkring. Ibland kan du bli  medförsäkrad i din hyresvärds försäkring om det i hyresvärdens hemförsäkring räcker med att du skriver dig på dennes försäkringsbrev. De flesta bolag kräver däremot att du är folkbokförd på adressen och dessutom delar hushåll med din hyresvärd för att också omfattas av hyresvärdens hemförsäkring.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latin typeface="Muli"/>
              </a:rPr>
              <a:t>Hyra ut en bostad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uli"/>
              </a:rPr>
              <a:t>Du som hyr ut din bostad eller har någon inneboende, se till att även din hyresgäst har en hemförsäkring. Det är viktigt så att personen har ett ansvarsskydd för skador som kan uppstå på dina saker i bostaden eller på din fasta inredning. Det kan gälla om din hyresgäst agerar mycket vårdslöst och gör skador på din bostad. Om din hyresgäst har ett allrisktillägg kan det täcka för skador på dina saker som sker plötsligt och oförutsett.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rgbClr val="22252A"/>
              </a:solidFill>
              <a:effectLst/>
              <a:latin typeface="+mn-lt"/>
              <a:ea typeface="+mn-ea"/>
              <a:cs typeface="+mn-cs"/>
            </a:endParaRPr>
          </a:p>
          <a:p>
            <a:pPr algn="l"/>
            <a:r>
              <a:rPr lang="sv-SE" b="1" i="0" dirty="0">
                <a:solidFill>
                  <a:srgbClr val="22252A"/>
                </a:solidFill>
                <a:effectLst/>
                <a:latin typeface="+mn-lt"/>
              </a:rPr>
              <a:t>Vänner som delar bostad</a:t>
            </a:r>
          </a:p>
          <a:p>
            <a:pPr algn="l"/>
            <a:r>
              <a:rPr lang="sv-SE" b="0" i="0" dirty="0">
                <a:solidFill>
                  <a:srgbClr val="22252A"/>
                </a:solidFill>
                <a:effectLst/>
                <a:latin typeface="+mn-lt"/>
              </a:rPr>
              <a:t>Är ni några kompisar som delar bostad och hushåll ska ni i de flesta fall samtliga vara folkbokförda på adressen. Då kan ni skaffa en gemensam hemförsäkring. Tänk på att meddela försäkringsbolaget att alla på adressen ska omfattas av samma hemförsäkring.</a:t>
            </a:r>
          </a:p>
          <a:p>
            <a:pPr algn="l"/>
            <a:endParaRPr lang="sv-SE" b="0" i="0" dirty="0">
              <a:solidFill>
                <a:srgbClr val="22252A"/>
              </a:solidFill>
              <a:effectLst/>
              <a:latin typeface="+mn-lt"/>
            </a:endParaRPr>
          </a:p>
          <a:p>
            <a:pPr algn="l"/>
            <a:r>
              <a:rPr lang="sv-SE" b="1" i="0" dirty="0">
                <a:solidFill>
                  <a:srgbClr val="22252A"/>
                </a:solidFill>
                <a:effectLst/>
                <a:latin typeface="Muli"/>
              </a:rPr>
              <a:t>Studentboende</a:t>
            </a:r>
          </a:p>
          <a:p>
            <a:pPr algn="l"/>
            <a:r>
              <a:rPr lang="sv-SE" b="0" i="0" dirty="0">
                <a:solidFill>
                  <a:srgbClr val="22252A"/>
                </a:solidFill>
                <a:effectLst/>
                <a:latin typeface="Muli"/>
              </a:rPr>
              <a:t>Som student behöver du en egen hemförsäkring om du flyttar hemifrån. Försäkringsbolagen kan erbjuda särskilda studenthemförsäkringar till ett rabatterat pris. De har lägre försäkringsbelopp än vanliga hemförsäkringar men kan ändå räcka om du inte äger många dyrbara saker. </a:t>
            </a:r>
          </a:p>
          <a:p>
            <a:pPr algn="l"/>
            <a:endParaRPr lang="sv-SE" sz="1200" b="0" i="0" u="sng" kern="1200" dirty="0">
              <a:solidFill>
                <a:srgbClr val="22252A"/>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latin typeface="+mn-lt"/>
              </a:rPr>
              <a:t>Sambo</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Blir du sambo och flyttar du in till någon som redan har en hemförsäkring kan du behöva meddela det försäkringsbolaget att du också ska ingå som medförsäkrad. Bara för att du blir skriven på den nya adressen behöver den hemförsäkringen inte automatiskt gälla för 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1" i="0" dirty="0">
              <a:solidFill>
                <a:srgbClr val="22252A"/>
              </a:solidFill>
              <a:effectLst/>
              <a:latin typeface="+mn-lt"/>
            </a:endParaRPr>
          </a:p>
          <a:p>
            <a:pPr algn="l"/>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1" i="0" dirty="0">
              <a:solidFill>
                <a:srgbClr val="22252A"/>
              </a:solidFill>
              <a:effectLst/>
              <a:latin typeface="+mn-lt"/>
            </a:endParaRPr>
          </a:p>
          <a:p>
            <a:pPr algn="l"/>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0" i="0" dirty="0">
              <a:solidFill>
                <a:srgbClr val="22252A"/>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523777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221157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89712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743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Folkbokförd, dela hushåll och stå angiven i försäkringsbrevet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Arial" charset="0"/>
              </a:rPr>
              <a:t>Särskilj försäkringstagare och medförsäkrad: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cs typeface="Arial" charset="0"/>
              </a:rPr>
              <a:t>Försäkringstagare omfattas alltid, ej krav folkbokförd eller inskriven för försäkringstagare.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cs typeface="Arial" charset="0"/>
              </a:rPr>
              <a:t>Men dina medförsäkrade såsom fru, sambo, barn, inneboende så krävs hushållsgemenskap. </a:t>
            </a:r>
          </a:p>
          <a:p>
            <a:endParaRPr lang="sv-SE" b="1" dirty="0">
              <a:effectLst/>
              <a:ea typeface="Calibri" panose="020F0502020204030204" pitchFamily="34" charset="0"/>
            </a:endParaRPr>
          </a:p>
          <a:p>
            <a:r>
              <a:rPr lang="sv-SE" b="1" dirty="0">
                <a:effectLst/>
                <a:ea typeface="Calibri" panose="020F0502020204030204" pitchFamily="34" charset="0"/>
              </a:rPr>
              <a:t>Hushållsgemenskap</a:t>
            </a:r>
          </a:p>
          <a:p>
            <a:r>
              <a:rPr lang="sv-SE" dirty="0">
                <a:effectLst/>
                <a:ea typeface="Calibri" panose="020F0502020204030204" pitchFamily="34" charset="0"/>
              </a:rPr>
              <a:t>Med hushållsmedlemmar avses en enhet av människor som bor ihop och lever tillsammans som en familj. Hushållsmedlemmar delar vardagliga sysslor i hemmet och har en gemensam ekonomi. Med hushållsmedlem avses inte inneboende. Kontrollera vad som gäller för ert bolag.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Arial" charset="0"/>
              </a:rPr>
              <a:t>Gäller för medförsäkrade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En medförsäkrad måste oftast dela hushåll med och vara folkbokförd (personnummer) på försäkringstagarens adress för att omfattas.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Arial" charset="0"/>
              </a:rPr>
              <a:t>Olika krav mellan bolagen: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Folkbokförd, dela hushåll och stå angiven i försäkringsbrevet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Folkbokförd och delar hushåll - vanligast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Räcker att stå angiven i försäkringsbrevet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Flyktingar som bor hemma hos privatpersoner, kan hos vissa bolag kostnadsfritt innefattas av försäkringstagarens hemförsäkring.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420463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Merkostnader boende</a:t>
            </a:r>
          </a:p>
          <a:p>
            <a:r>
              <a:rPr lang="sv-SE" b="0" dirty="0"/>
              <a:t>Vid en större försäkringsskada där badrum och/eller kök är obrukbart i bostaden kan, efter samråd med bolaget, nödvändiga och skäliga merkostnader för tillfälligt boende ersättas. Maxtid visas i vår boendejämförelse. Maxtiden hos bolagen varierar mellan 18 eller 24 månader. </a:t>
            </a:r>
          </a:p>
          <a:p>
            <a:endParaRPr lang="sv-SE" b="0" dirty="0"/>
          </a:p>
          <a:p>
            <a:r>
              <a:rPr lang="sv-SE" b="0" dirty="0"/>
              <a:t>Den vanliga hyran eller avgiften ersätts aldrig av försäkringsbolaget, men kan ibland fås av föreningen eller hyresvärden om de har ett ansvar. </a:t>
            </a:r>
          </a:p>
          <a:p>
            <a:endParaRPr lang="sv-SE" dirty="0"/>
          </a:p>
          <a:p>
            <a:r>
              <a:rPr lang="sv-SE" b="1" dirty="0"/>
              <a:t>Merkostnader resor</a:t>
            </a:r>
          </a:p>
          <a:p>
            <a:endParaRPr lang="sv-SE" dirty="0"/>
          </a:p>
          <a:p>
            <a:r>
              <a:rPr lang="sv-SE" dirty="0"/>
              <a:t>Vid en större försäkringsskada i bostaden kan, efter samråd med bolaget, nödvändiga och skäliga merkostnader för mat och resor ersättas av vissa försäkringsbolag. </a:t>
            </a:r>
            <a:r>
              <a:rPr lang="sv-SE" b="0" dirty="0"/>
              <a:t>Maxtiden hos bolagen varierar mellan 18 eller 24 månader.</a:t>
            </a:r>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402896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435670"/>
            <a:ext cx="5438140" cy="2890548"/>
          </a:xfrm>
        </p:spPr>
        <p:txBody>
          <a:bodyPr/>
          <a:lstStyle/>
          <a:p>
            <a:pPr algn="l"/>
            <a:r>
              <a:rPr lang="sv-SE" b="1" i="0" dirty="0">
                <a:solidFill>
                  <a:srgbClr val="22252A"/>
                </a:solidFill>
                <a:effectLst/>
              </a:rPr>
              <a:t>Välja en basförsäkring?</a:t>
            </a: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Du kanske inte tar med dig alla dina saker till ett äldreboende. Men det är bra att ha en hemförsäkring även om du inte har så värdefull egendom.  En hemförsäkring innehåller som ni vet många försäkringar i ett paket. Det finns ofta skäl för äldre på ett boende att välja en mer basal hemförsäkring, snarare än en så kallad Stor eller Extra försäkring med alla tillägg.</a:t>
            </a:r>
          </a:p>
          <a:p>
            <a:br>
              <a:rPr lang="sv-SE" dirty="0"/>
            </a:br>
            <a:r>
              <a:rPr lang="sv-SE" b="1" i="0" dirty="0">
                <a:solidFill>
                  <a:srgbClr val="22252A"/>
                </a:solidFill>
                <a:effectLst/>
              </a:rPr>
              <a:t>Ansvarsskydd för äldre – t ex vid brand eller vattenskada</a:t>
            </a:r>
          </a:p>
          <a:p>
            <a:pPr algn="l"/>
            <a:r>
              <a:rPr lang="sv-SE" b="0" i="0" dirty="0">
                <a:solidFill>
                  <a:srgbClr val="22252A"/>
                </a:solidFill>
                <a:effectLst/>
              </a:rPr>
              <a:t>Ansvarsskyddets syfte är att utreda och betala skadeståndskrav. Skulle man till exempel orsaka en brand- eller vattenskada kan den delen av försäkringen vara viktig. En inte helt ovanlig situation är att äldre glömmer att slå av spisen eller duschen, och det är inte uteslutet att de råkar skada någon annan på boendet. Om det är en del av en sjukdom, där personen inte längre kan sägas vara vårdslös och utkrävas skadestånd, är det visserligen en annan sak. Men det kan ändå vara bra att ha ett försäkringsskydd ifall ett krav kommer.</a:t>
            </a:r>
          </a:p>
          <a:p>
            <a:pPr algn="l"/>
            <a:endParaRPr lang="sv-SE" b="0" i="0" dirty="0">
              <a:solidFill>
                <a:srgbClr val="22252A"/>
              </a:solidFill>
              <a:effectLst/>
            </a:endParaRPr>
          </a:p>
          <a:p>
            <a:pPr algn="l"/>
            <a:r>
              <a:rPr lang="sv-SE" b="1" i="0" dirty="0">
                <a:solidFill>
                  <a:srgbClr val="22252A"/>
                </a:solidFill>
                <a:effectLst/>
              </a:rPr>
              <a:t>Reseskydd – vistas utomlands 45 – 60 dagar</a:t>
            </a:r>
          </a:p>
          <a:p>
            <a:pPr algn="l"/>
            <a:r>
              <a:rPr lang="sv-SE" b="0" i="0" dirty="0">
                <a:solidFill>
                  <a:srgbClr val="22252A"/>
                </a:solidFill>
                <a:effectLst/>
              </a:rPr>
              <a:t>Se över ditt försäkringsskydd om du är en av de många pensionärer som tillbringar vintern utomlands. Reseskyddet du har genom din hemförsäkring är bra, men gäller normalt bara i 45 dagar (i några få försäkringsbolag i 60 dagar). Ska du vara borta längre behöver du antingen förlänga din hemförsäkrings reseskydd eller köpa en separat reseförsäkring innan du åker. Några försäkringsbolag har lagt in karenstid i sina villkor. Det innebär att om du åker hem till Sverige, måste du stanna hemma en viss tid för att försäkringen ska gälla när du återvänder till utlandet. </a:t>
            </a:r>
          </a:p>
          <a:p>
            <a:pPr algn="l"/>
            <a:r>
              <a:rPr lang="sv-SE" b="0" i="0" dirty="0">
                <a:solidFill>
                  <a:srgbClr val="22252A"/>
                </a:solidFill>
                <a:effectLst/>
              </a:rPr>
              <a:t>Om du skulle skadas utomlands och få bestående besvär kan du också söka ersättning från din olycksfallsförsäkring, om du har en. Den gäller även på resor, vanligtvis i ett år. Kontrollera också vilket avbeställningsskydd du har – i din hemförsäkring, den separata reseförsäkringen eller genom försäkringen som kan ingå i ditt betal- eller kreditkort.</a:t>
            </a:r>
          </a:p>
          <a:p>
            <a:pPr algn="l"/>
            <a:endParaRPr lang="sv-SE" b="1" i="0" dirty="0">
              <a:solidFill>
                <a:srgbClr val="22252A"/>
              </a:solidFill>
              <a:effectLst/>
            </a:endParaRPr>
          </a:p>
          <a:p>
            <a:pPr algn="l"/>
            <a:r>
              <a:rPr lang="sv-SE" b="1" i="0" dirty="0">
                <a:solidFill>
                  <a:srgbClr val="22252A"/>
                </a:solidFill>
                <a:effectLst/>
              </a:rPr>
              <a:t>Avsteg från huvudregeln olovligen brutit sig in – </a:t>
            </a:r>
          </a:p>
          <a:p>
            <a:pPr algn="l"/>
            <a:r>
              <a:rPr lang="sv-SE" b="1" i="0" dirty="0">
                <a:solidFill>
                  <a:srgbClr val="22252A"/>
                </a:solidFill>
                <a:effectLst/>
              </a:rPr>
              <a:t>Stöld med nyckel av vårdpersonal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Huvudregeln olovligen brutit sig in, beviskrav brytmärken och polisanmälan.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Avsteg från huvudregeln gäller om man är i behov av hemtjänst i sitt hem, eller flyttat till servicehem med vårdpersonal, som har nyckel till din bostad.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Samtliga försäkringsbolag ersätter då stöld som skett av vårdpersonal som har nyckel till bostaden (i gruppboenden, vårdboenden eller hos dem som har hemtjänst) i grundskyddet dvs i en basförsäkring. Vissa bolag har dock maxbelopp t ex 100 000 kr medans andra gäller det ursprungliga försäkringsbeloppet. </a:t>
            </a:r>
          </a:p>
          <a:p>
            <a:pPr algn="l"/>
            <a:endParaRPr lang="sv-SE" b="1" i="0" dirty="0">
              <a:solidFill>
                <a:srgbClr val="22252A"/>
              </a:solidFill>
              <a:effectLst/>
            </a:endParaRPr>
          </a:p>
          <a:p>
            <a:pPr algn="l"/>
            <a:r>
              <a:rPr lang="sv-SE" b="1" i="0" dirty="0">
                <a:solidFill>
                  <a:srgbClr val="22252A"/>
                </a:solidFill>
                <a:effectLst/>
              </a:rPr>
              <a:t>Olycksfallstillägg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Frågan om den som flyttar till ett boende ska behålla sin olycksfallsförsäkring kan också dyka upp. En sådan försäkring kan vara värdefull att ha, särskilt om personen har en ökad risk att råka ut för fallskador på grund av ålder eller sjukdom. Vissa olycksfallsförsäkringar upphör dock vid en viss ålder och då bör man i stället för att behålla en som kanske snart upphör fundera på att byta till en som gäller livet ut, om det är möjligt. Visst kan ”sjukdomsrelaterade” olycksfall leda till att man inte får ersättning, om sjukdomen orsakade fallet, men utgångspunkten är att det ofta är ett ersättningsbart olycksfall om man ramlar. Många gånger uppstår kanske inte så höga kostnader, men särskilt tandskador kan ändå bli dyra och eventuellt då ersättas av försäkringen.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44463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382795"/>
            <a:ext cx="5438140" cy="4210219"/>
          </a:xfrm>
        </p:spPr>
        <p:txBody>
          <a:bodyPr/>
          <a:lstStyle/>
          <a:p>
            <a:pPr algn="l"/>
            <a:r>
              <a:rPr lang="sv-SE" b="1" i="0" dirty="0">
                <a:solidFill>
                  <a:srgbClr val="22252A"/>
                </a:solidFill>
                <a:effectLst/>
                <a:latin typeface="+mn-lt"/>
              </a:rPr>
              <a:t>Alla som besöker Sverige behöver ha en försäkring som täcker vårdkostnader vid akut sjukdom eller olycksfall. Resenärer från vissa länder måste ha en särskild reseförsäkring för att få besöka Sverige.</a:t>
            </a:r>
          </a:p>
          <a:p>
            <a:pPr algn="l"/>
            <a:endParaRPr lang="sv-SE" b="0" i="0" dirty="0">
              <a:solidFill>
                <a:srgbClr val="22252A"/>
              </a:solidFill>
              <a:effectLst/>
              <a:latin typeface="+mn-lt"/>
            </a:endParaRPr>
          </a:p>
          <a:p>
            <a:pPr algn="l"/>
            <a:r>
              <a:rPr lang="sv-SE" b="0" i="0" dirty="0">
                <a:solidFill>
                  <a:srgbClr val="22252A"/>
                </a:solidFill>
                <a:effectLst/>
                <a:latin typeface="+mn-lt"/>
              </a:rPr>
              <a:t>En besöksförsäkring eller en individuell medicinsk reseförsäkring som det också kallas är ett krav för dig som kommer från ett land där Sverige kräver visum för inresa. Även för dig som är EU-medborgare eller kommer från ett annat land där det inte krävs visum för att besöka Sverige kan det också vara bra att ha en besöksförsäkring.</a:t>
            </a:r>
          </a:p>
          <a:p>
            <a:endParaRPr lang="sv-S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Om du vill besöka Sverige i upp till 90 dagar behöver du visum om du kommer från ett land där Sverige har visumkrav. Ett av kraven för att få visum är att du har en besöksförsäkring (individuell, medicinsk reseförsäkring). Besöksförsäkringar täcker kostnader på minst 30 000 Euro för bland annat akut sjukvård och </a:t>
            </a:r>
            <a:r>
              <a:rPr lang="sv-SE" dirty="0" err="1">
                <a:latin typeface="+mn-lt"/>
              </a:rPr>
              <a:t>vårdtransport</a:t>
            </a:r>
            <a:r>
              <a:rPr lang="sv-SE" dirty="0">
                <a:latin typeface="+mn-lt"/>
              </a:rPr>
              <a:t> till hemlandet. </a:t>
            </a:r>
          </a:p>
          <a:p>
            <a:endParaRPr lang="sv-SE" dirty="0">
              <a:latin typeface="+mn-lt"/>
            </a:endParaRPr>
          </a:p>
          <a:p>
            <a:r>
              <a:rPr lang="sv-SE" dirty="0">
                <a:latin typeface="+mn-lt"/>
              </a:rPr>
              <a:t>Besöksförsäkringen måste köpas före inresan till Sverige. Den kan köpas antingen i hemlandet eller i Sverige. Besöksförsäkringen kan köpas hos ett fåtal försäkringsbolag i Sverige. De visas i vår jämförelse av besöksförsäkringar.</a:t>
            </a:r>
          </a:p>
          <a:p>
            <a:r>
              <a:rPr lang="sv-SE" dirty="0">
                <a:latin typeface="+mn-lt"/>
              </a:rPr>
              <a:t>Ska du stanna i Sverige längre tid än 90 dagar, kontakta Migrationsverket för mer information om vad som gäller för dig. I vår jämförelse av besöksförsäkringar på vår webbplats kan du se vilka svenska försäkringsbolag som säljer besöksförsäkringar. </a:t>
            </a:r>
          </a:p>
          <a:p>
            <a:endParaRPr lang="sv-SE" dirty="0">
              <a:latin typeface="+mn-lt"/>
            </a:endParaRPr>
          </a:p>
          <a:p>
            <a:r>
              <a:rPr lang="sv-SE" dirty="0">
                <a:latin typeface="+mn-lt"/>
              </a:rPr>
              <a:t>Du kan läsa mer om krav för att få visum till Sverige hos Migrationsverket. </a:t>
            </a:r>
          </a:p>
          <a:p>
            <a:r>
              <a:rPr lang="sv-SE" dirty="0">
                <a:latin typeface="+mn-lt"/>
              </a:rPr>
              <a:t>Kontakta också Migrationsverket för mer information om du ska stanna i Sverige längre än 90 dagar gällande bl. a. ansökan om uppehållstillstånd och besöksförsäkring. </a:t>
            </a:r>
          </a:p>
          <a:p>
            <a:endParaRPr lang="sv-SE" dirty="0">
              <a:latin typeface="+mn-lt"/>
            </a:endParaRPr>
          </a:p>
          <a:p>
            <a:r>
              <a:rPr lang="sv-SE" dirty="0">
                <a:latin typeface="+mn-lt"/>
              </a:rPr>
              <a:t>Invånare i dessa länder och territorier enligt nedan länk behöver visum för att besöka Sverige.</a:t>
            </a:r>
          </a:p>
          <a:p>
            <a:r>
              <a:rPr lang="sv-SE" dirty="0">
                <a:latin typeface="+mn-lt"/>
              </a:rPr>
              <a:t>https://www.regeringen.se/regeringens-politik/migration-och-asyl/lander-och-territorier-vars-medborgare-behover-visum-for-inresa-i-sverige/</a:t>
            </a:r>
            <a:br>
              <a:rPr lang="sv-SE" dirty="0">
                <a:latin typeface="+mn-lt"/>
              </a:rPr>
            </a:br>
            <a:endParaRPr lang="sv-SE" dirty="0">
              <a:latin typeface="+mn-lt"/>
            </a:endParaRPr>
          </a:p>
          <a:p>
            <a:pPr algn="l"/>
            <a:endParaRPr lang="sv-SE" b="0" i="0" dirty="0">
              <a:solidFill>
                <a:srgbClr val="22252A"/>
              </a:solidFill>
              <a:effectLst/>
            </a:endParaRPr>
          </a:p>
          <a:p>
            <a:pPr algn="l"/>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37513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60671"/>
            <a:ext cx="5438140" cy="3311730"/>
          </a:xfrm>
        </p:spPr>
        <p:txBody>
          <a:bodyPr/>
          <a:lstStyle/>
          <a:p>
            <a:r>
              <a:rPr lang="sv-SE" dirty="0"/>
              <a:t>Besöksförsäkring som utökat reseskydd</a:t>
            </a:r>
          </a:p>
          <a:p>
            <a:endParaRPr lang="sv-SE" dirty="0"/>
          </a:p>
          <a:p>
            <a:r>
              <a:rPr lang="sv-SE" dirty="0"/>
              <a:t>Du som är EU-medborgare kan skaffa en besöksförsäkring för att förbättra ditt reseskydd.</a:t>
            </a:r>
          </a:p>
          <a:p>
            <a:endParaRPr lang="sv-SE" dirty="0"/>
          </a:p>
          <a:p>
            <a:r>
              <a:rPr lang="sv-SE" dirty="0"/>
              <a:t>Det europeiska sjukförsäkringskortet (EU-kortet) ger EU-medborgare rätt till medicinskt nödvändig, offentlig vård under en tillfällig vistelse i Sverige. Med kortet får du vård på samma villkor och till samma kostnad som invånare i Sverige.</a:t>
            </a:r>
          </a:p>
          <a:p>
            <a:endParaRPr lang="sv-SE" dirty="0"/>
          </a:p>
          <a:p>
            <a:r>
              <a:rPr lang="sv-SE" dirty="0"/>
              <a:t>Du kan också köpa en besöksförsäkring som är mer omfattande. Den ger till exempel ersättning för hemtransport med ambulansflyg, vilket EU-kortet inte omfattar.</a:t>
            </a:r>
          </a:p>
          <a:p>
            <a:endParaRPr lang="sv-SE" dirty="0"/>
          </a:p>
          <a:p>
            <a:r>
              <a:rPr lang="sv-SE" dirty="0"/>
              <a:t>Ska du stanna i Sverige längre än 90 dagar, kontakta Migrationsverket för mer information om vad som gäller för dig.</a:t>
            </a: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10864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60670"/>
            <a:ext cx="5438140" cy="4224543"/>
          </a:xfrm>
        </p:spPr>
        <p:txBody>
          <a:bodyPr/>
          <a:lstStyle/>
          <a:p>
            <a:pPr algn="l"/>
            <a:r>
              <a:rPr lang="sv-SE" b="1" i="0" dirty="0">
                <a:solidFill>
                  <a:srgbClr val="22252A"/>
                </a:solidFill>
                <a:effectLst/>
              </a:rPr>
              <a:t>Vem ska man klaga till på försäkringsbolaget</a:t>
            </a:r>
          </a:p>
          <a:p>
            <a:pPr algn="l"/>
            <a:r>
              <a:rPr lang="sv-SE" b="0" i="0" dirty="0">
                <a:solidFill>
                  <a:srgbClr val="22252A"/>
                </a:solidFill>
                <a:effectLst/>
              </a:rPr>
              <a:t>Vänd dig till din handläggare eller handläggarens chef och begär omprövning vid missnöje med beslut eller anser beslutet är felaktigt.  Många försäkringsbolag har en intern nämnd, klagomålsansvarig eller Kundombudsman som omprövar beslut om du som kund begär det. Dem kan du även vända dig till om du är missnöjd med bemötande eller handläggningstid. Fråga ditt försäkringsbolag vad som gäller.</a:t>
            </a:r>
          </a:p>
          <a:p>
            <a:pPr algn="l"/>
            <a:endParaRPr lang="sv-SE" b="0" i="0" dirty="0">
              <a:solidFill>
                <a:srgbClr val="22252A"/>
              </a:solidFill>
              <a:effectLst/>
            </a:endParaRPr>
          </a:p>
          <a:p>
            <a:pPr algn="l"/>
            <a:r>
              <a:rPr lang="sv-SE" b="1" i="0" dirty="0">
                <a:solidFill>
                  <a:srgbClr val="22252A"/>
                </a:solidFill>
                <a:effectLst/>
              </a:rPr>
              <a:t>Du kan exempelvis klaga på försäkringsbolaget om du:</a:t>
            </a:r>
            <a:endParaRPr lang="sv-SE" b="0" i="0" dirty="0">
              <a:solidFill>
                <a:srgbClr val="22252A"/>
              </a:solidFill>
              <a:effectLst/>
            </a:endParaRPr>
          </a:p>
          <a:p>
            <a:pPr marL="171450" indent="-171450" algn="l">
              <a:buFont typeface="Arial" panose="020B0604020202020204" pitchFamily="34" charset="0"/>
              <a:buChar char="•"/>
            </a:pPr>
            <a:r>
              <a:rPr lang="sv-SE" b="0" i="0" dirty="0">
                <a:solidFill>
                  <a:srgbClr val="22252A"/>
                </a:solidFill>
                <a:effectLst/>
              </a:rPr>
              <a:t>upplever att du saknar information om ditt ärende</a:t>
            </a:r>
          </a:p>
          <a:p>
            <a:pPr marL="171450" indent="-171450" algn="l">
              <a:buFont typeface="Arial" panose="020B0604020202020204" pitchFamily="34" charset="0"/>
              <a:buChar char="•"/>
            </a:pPr>
            <a:r>
              <a:rPr lang="sv-SE" b="0" i="0" dirty="0">
                <a:solidFill>
                  <a:srgbClr val="22252A"/>
                </a:solidFill>
                <a:effectLst/>
              </a:rPr>
              <a:t>inte får någon återkoppling i ditt ärende</a:t>
            </a:r>
          </a:p>
          <a:p>
            <a:pPr marL="171450" indent="-171450" algn="l">
              <a:buFont typeface="Arial" panose="020B0604020202020204" pitchFamily="34" charset="0"/>
              <a:buChar char="•"/>
            </a:pPr>
            <a:r>
              <a:rPr lang="sv-SE" b="0" i="0" dirty="0">
                <a:solidFill>
                  <a:srgbClr val="22252A"/>
                </a:solidFill>
                <a:effectLst/>
              </a:rPr>
              <a:t>känner att du fått fel eller bristfällig information i säljsamtalet när du tecknade försäkringen</a:t>
            </a:r>
          </a:p>
          <a:p>
            <a:pPr marL="171450" indent="-171450" algn="l">
              <a:buFont typeface="Arial" panose="020B0604020202020204" pitchFamily="34" charset="0"/>
              <a:buChar char="•"/>
            </a:pPr>
            <a:r>
              <a:rPr lang="sv-SE" b="0" i="0" dirty="0">
                <a:solidFill>
                  <a:srgbClr val="22252A"/>
                </a:solidFill>
                <a:effectLst/>
              </a:rPr>
              <a:t>tycker att handläggningstiden är orimligt lång</a:t>
            </a:r>
          </a:p>
          <a:p>
            <a:pPr marL="171450" indent="-171450" algn="l">
              <a:buFont typeface="Arial" panose="020B0604020202020204" pitchFamily="34" charset="0"/>
              <a:buChar char="•"/>
            </a:pPr>
            <a:r>
              <a:rPr lang="sv-SE" b="0" i="0" dirty="0">
                <a:solidFill>
                  <a:srgbClr val="22252A"/>
                </a:solidFill>
                <a:effectLst/>
              </a:rPr>
              <a:t>är missnöjd med bemötandet.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52A"/>
                </a:solidFill>
                <a:effectLst/>
              </a:rPr>
              <a:t>tycker att du fått vänta orimligt länge på en åtgärd från försäkringsbolaget</a:t>
            </a:r>
          </a:p>
          <a:p>
            <a:pPr marL="171450" indent="-171450" algn="l">
              <a:buFont typeface="Arial" panose="020B0604020202020204" pitchFamily="34" charset="0"/>
              <a:buChar char="•"/>
            </a:pPr>
            <a:endParaRPr lang="sv-SE" b="0" i="0" dirty="0">
              <a:solidFill>
                <a:srgbClr val="22252A"/>
              </a:solidFill>
              <a:effectLst/>
            </a:endParaRPr>
          </a:p>
          <a:p>
            <a:pPr algn="l"/>
            <a:r>
              <a:rPr lang="sv-SE" b="1" i="0" dirty="0">
                <a:solidFill>
                  <a:srgbClr val="22252A"/>
                </a:solidFill>
                <a:effectLst/>
              </a:rPr>
              <a:t>Hur lång tid får skaderegleringen ta?</a:t>
            </a:r>
          </a:p>
          <a:p>
            <a:pPr algn="l"/>
            <a:r>
              <a:rPr lang="sv-SE" b="0" i="0" dirty="0">
                <a:solidFill>
                  <a:srgbClr val="22252A"/>
                </a:solidFill>
                <a:effectLst/>
              </a:rPr>
              <a:t>I försäkringsavtalslagen, FAL, står det inte hur lång tid skaderegleringen får ta, men försäkringsbolaget ska vara aktivt, vilket innebär att de har en skyldighet att utreda ärendet. Ersättning ska betalas senast en månad efter det du lagt fram den utredning som kan begäras av dig. Kravet på vad som kan begäras av dig har satts lågt i avgöranden från Allmänna reklamationsnämnden.</a:t>
            </a:r>
          </a:p>
          <a:p>
            <a:pPr algn="l"/>
            <a:endParaRPr lang="sv-SE" b="0" i="0" dirty="0">
              <a:solidFill>
                <a:srgbClr val="22252A"/>
              </a:solidFill>
              <a:effectLst/>
            </a:endParaRPr>
          </a:p>
          <a:p>
            <a:pPr algn="l"/>
            <a:r>
              <a:rPr lang="sv-SE" b="1" i="0" dirty="0">
                <a:solidFill>
                  <a:srgbClr val="22252A"/>
                </a:solidFill>
                <a:effectLst/>
              </a:rPr>
              <a:t>Missnöjd med handläggningstiden?</a:t>
            </a:r>
          </a:p>
          <a:p>
            <a:pPr algn="l"/>
            <a:r>
              <a:rPr lang="sv-SE" b="0" i="0" dirty="0">
                <a:solidFill>
                  <a:srgbClr val="22252A"/>
                </a:solidFill>
                <a:effectLst/>
              </a:rPr>
              <a:t>Det finns en stegvis process du ska följa om handläggningen tar för lång tid och du kan ha rätt till dröjsmålsränta.</a:t>
            </a:r>
          </a:p>
          <a:p>
            <a:pPr algn="l"/>
            <a:endParaRPr lang="sv-SE" b="0" i="0" dirty="0">
              <a:solidFill>
                <a:srgbClr val="22252A"/>
              </a:solidFill>
              <a:effectLst/>
            </a:endParaRPr>
          </a:p>
          <a:p>
            <a:pPr algn="l"/>
            <a:r>
              <a:rPr lang="sv-SE" b="0" i="0" dirty="0">
                <a:solidFill>
                  <a:srgbClr val="22252A"/>
                </a:solidFill>
                <a:effectLst/>
              </a:rPr>
              <a:t>När du inte får kontakt med din skadereglerare, inte får några besked eller är missnöjd med bemötandet från ditt försäkringsbolag ska du i första hand kontakta skadereglerarens chef. Har du kontaktat skadereglerarens chef och ändå inte fått hjälp ska du kontakta den som är klagomålsansvarig på försäkringsbolaget. I vissa bolag är skadechefen också klagomålsansvarig och i andra finns det en kundombudsman. Vänd dig till ditt försäkringsbolag och fråga efter den klagomålsansvariga.</a:t>
            </a:r>
          </a:p>
          <a:p>
            <a:pPr algn="l"/>
            <a:endParaRPr lang="sv-SE" b="0" i="0" dirty="0">
              <a:solidFill>
                <a:srgbClr val="22252A"/>
              </a:solidFill>
              <a:effectLst/>
            </a:endParaRPr>
          </a:p>
          <a:p>
            <a:pPr algn="l"/>
            <a:r>
              <a:rPr lang="sv-SE" b="1" i="0" dirty="0">
                <a:solidFill>
                  <a:srgbClr val="22252A"/>
                </a:solidFill>
                <a:effectLst/>
              </a:rPr>
              <a:t>Dröjsmålsränta</a:t>
            </a:r>
          </a:p>
          <a:p>
            <a:pPr algn="l"/>
            <a:r>
              <a:rPr lang="sv-SE" b="0" i="0" dirty="0">
                <a:solidFill>
                  <a:srgbClr val="22252A"/>
                </a:solidFill>
                <a:effectLst/>
              </a:rPr>
              <a:t>Efter en månad från det att du lämnat in alla handlingar som behövs för skaderegleringen kan du ha rätt till dröjsmålsränta om bolaget inte betalar ersättning i tid. Det gäller bara om du ska få kontant ersättning, inte om bolaget exempelvis ska reparera din skadade egendom. Dröjsmålsräntan beräknas enligt räntelagen och är referensräntan plus 8 procent i årlig ränta. Om referensräntan t ex är 3 procent blir räntan 10 procent (8+3). </a:t>
            </a:r>
          </a:p>
          <a:p>
            <a:pPr algn="l"/>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Klaga i tid!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https://www.konsumenternas.se/konsumentstod/klaga-angra-anmal/klaga-i-ett-forsakringsarende/</a:t>
            </a:r>
          </a:p>
          <a:p>
            <a:pPr algn="l"/>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544319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424652"/>
            <a:ext cx="5438140" cy="4531811"/>
          </a:xfrm>
        </p:spPr>
        <p:txBody>
          <a:bodyPr/>
          <a:lstStyle/>
          <a:p>
            <a:pPr algn="l"/>
            <a:r>
              <a:rPr lang="sv-SE" b="1" i="0" dirty="0">
                <a:solidFill>
                  <a:srgbClr val="22252A"/>
                </a:solidFill>
                <a:effectLst/>
              </a:rPr>
              <a:t>Prövning av en nämnd utanför försäkringsbolaget</a:t>
            </a:r>
          </a:p>
          <a:p>
            <a:pPr algn="l"/>
            <a:r>
              <a:rPr lang="sv-SE" b="0" i="0" dirty="0">
                <a:solidFill>
                  <a:srgbClr val="22252A"/>
                </a:solidFill>
                <a:effectLst/>
              </a:rPr>
              <a:t>Om du är missnöjd med beslutet även efter att försäkringsbolaget omprövat ditt ärende kan du välja att vända dig till en extern nämnd. Prövningen är alltid kostnadsfri för dig som konsument.</a:t>
            </a:r>
          </a:p>
          <a:p>
            <a:pPr algn="l"/>
            <a:endParaRPr lang="sv-SE" dirty="0">
              <a:solidFill>
                <a:srgbClr val="22252A"/>
              </a:solidFill>
            </a:endParaRPr>
          </a:p>
          <a:p>
            <a:pPr algn="l"/>
            <a:r>
              <a:rPr lang="sv-SE" b="0" i="0" dirty="0">
                <a:solidFill>
                  <a:srgbClr val="22252A"/>
                </a:solidFill>
                <a:effectLst/>
              </a:rPr>
              <a:t>Vilken nämnd du ska vända dig till beror på vad ärendet handlar om:</a:t>
            </a:r>
          </a:p>
          <a:p>
            <a:pPr algn="l"/>
            <a:endParaRPr lang="sv-SE" b="0" i="0" dirty="0">
              <a:solidFill>
                <a:srgbClr val="22252A"/>
              </a:solidFill>
              <a:effectLst/>
            </a:endParaRPr>
          </a:p>
          <a:p>
            <a:pPr>
              <a:tabLst>
                <a:tab pos="214313" algn="l"/>
              </a:tabLst>
            </a:pPr>
            <a:r>
              <a:rPr lang="sv-SE" sz="1200" dirty="0">
                <a:ea typeface="Arial" charset="0"/>
                <a:cs typeface="Arial" charset="0"/>
              </a:rPr>
              <a:t>• Allmänna reklamationsnämnden ARN</a:t>
            </a:r>
          </a:p>
          <a:p>
            <a:pPr>
              <a:tabLst>
                <a:tab pos="214313" algn="l"/>
              </a:tabLst>
            </a:pPr>
            <a:r>
              <a:rPr lang="sv-SE" sz="1200" dirty="0">
                <a:ea typeface="Arial" charset="0"/>
                <a:cs typeface="Arial" charset="0"/>
              </a:rPr>
              <a:t>• Personförsäkringsnämnden PFN</a:t>
            </a:r>
          </a:p>
          <a:p>
            <a:pPr>
              <a:tabLst>
                <a:tab pos="214313" algn="l"/>
              </a:tabLst>
            </a:pPr>
            <a:r>
              <a:rPr lang="sv-SE" sz="1200" dirty="0">
                <a:ea typeface="Arial" charset="0"/>
                <a:cs typeface="Arial" charset="0"/>
              </a:rPr>
              <a:t>• Trafikskadenämnden TFN </a:t>
            </a:r>
          </a:p>
          <a:p>
            <a:pPr>
              <a:tabLst>
                <a:tab pos="214313" algn="l"/>
              </a:tabLst>
            </a:pPr>
            <a:r>
              <a:rPr lang="sv-SE" sz="1200" dirty="0">
                <a:ea typeface="Arial" charset="0"/>
                <a:cs typeface="Arial" charset="0"/>
              </a:rPr>
              <a:t>• Ansvarsförsäkringens personskadenämnd APN</a:t>
            </a:r>
          </a:p>
          <a:p>
            <a:pPr>
              <a:tabLst>
                <a:tab pos="214313" algn="l"/>
              </a:tabLst>
            </a:pPr>
            <a:r>
              <a:rPr lang="sv-SE" sz="1200" dirty="0">
                <a:ea typeface="Arial" charset="0"/>
                <a:cs typeface="Arial" charset="0"/>
              </a:rPr>
              <a:t>• Patientskadenämnden PSN</a:t>
            </a:r>
          </a:p>
          <a:p>
            <a:pPr>
              <a:tabLst>
                <a:tab pos="214313" algn="l"/>
              </a:tabLst>
            </a:pPr>
            <a:r>
              <a:rPr lang="sv-SE" sz="1200" dirty="0">
                <a:ea typeface="Arial" charset="0"/>
                <a:cs typeface="Arial" charset="0"/>
              </a:rPr>
              <a:t>• </a:t>
            </a:r>
            <a:r>
              <a:rPr lang="sv-SE" sz="1200" dirty="0">
                <a:cs typeface="Arial" charset="0"/>
              </a:rPr>
              <a:t>Läkemedelsnämnden</a:t>
            </a:r>
          </a:p>
          <a:p>
            <a:pPr>
              <a:tabLst>
                <a:tab pos="214313" algn="l"/>
              </a:tabLst>
            </a:pPr>
            <a:r>
              <a:rPr lang="sv-SE" sz="1200" dirty="0">
                <a:ea typeface="Arial" charset="0"/>
                <a:cs typeface="Arial" charset="0"/>
              </a:rPr>
              <a:t>• Nämnden för rättsskyddsfrågor</a:t>
            </a:r>
          </a:p>
          <a:p>
            <a:pPr>
              <a:tabLst>
                <a:tab pos="214313" algn="l"/>
              </a:tabLst>
            </a:pPr>
            <a:endParaRPr lang="sv-SE" sz="1200" dirty="0">
              <a:cs typeface="Arial" charset="0"/>
            </a:endParaRPr>
          </a:p>
          <a:p>
            <a:pPr algn="l"/>
            <a:r>
              <a:rPr lang="sv-SE" sz="1200" b="1" i="0" kern="1200" dirty="0">
                <a:solidFill>
                  <a:srgbClr val="22252A"/>
                </a:solidFill>
                <a:effectLst/>
                <a:ea typeface="+mn-ea"/>
                <a:cs typeface="+mn-cs"/>
              </a:rPr>
              <a:t>Allmänna reklamationsnämnden (ARN) </a:t>
            </a:r>
            <a:r>
              <a:rPr lang="sv-SE" sz="1200" b="0" i="0" kern="1200" dirty="0">
                <a:solidFill>
                  <a:srgbClr val="22252A"/>
                </a:solidFill>
                <a:effectLst/>
                <a:ea typeface="+mn-ea"/>
                <a:cs typeface="+mn-cs"/>
              </a:rPr>
              <a:t>är en </a:t>
            </a:r>
            <a:r>
              <a:rPr lang="sv-SE" b="0" i="0" dirty="0">
                <a:solidFill>
                  <a:srgbClr val="22252A"/>
                </a:solidFill>
                <a:effectLst/>
              </a:rPr>
              <a:t>statlig myndighet som kan pröva de flesta tvister mellan en konsument och ett företag. Men en förutsättning är att värdet på det man tvistar om överstiger 2 000 kronor eller att ärendet har principiell betydelse. Det måste också finnas ett avtalsförhållande mellan konsumenten och företaget. För att ARN ska pröva en tvist om en gruppförsäkring måste försäkringen ha varit frivillig. Den får alltså inte ingå i t ex en medlemsavgift utan du ska på eget bevåg ha anslutit dig till försäkringen och betalat för den separat. Du kan bara få ARN att pröva din rätt till att teckna eller behålla försäkringen om du samtidigt har ett ekonomiskt krav på ersättning från försäkringen.</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1" i="0" dirty="0">
                <a:solidFill>
                  <a:srgbClr val="22252A"/>
                </a:solidFill>
                <a:effectLst/>
              </a:rPr>
              <a:t>Om det krävs en medicinsk bedömning kan ditt ärende prövas av några olika nämnder:</a:t>
            </a:r>
          </a:p>
          <a:p>
            <a:pPr algn="l">
              <a:buFont typeface="Arial" panose="020B0604020202020204" pitchFamily="34" charset="0"/>
              <a:buChar char="•"/>
            </a:pPr>
            <a:endParaRPr lang="sv-SE" b="0" i="0" dirty="0">
              <a:solidFill>
                <a:srgbClr val="22252A"/>
              </a:solidFill>
              <a:effectLst/>
            </a:endParaRP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Personförsäkringsnämnden (PFN) </a:t>
            </a:r>
            <a:r>
              <a:rPr lang="sv-SE" b="0" i="0" dirty="0">
                <a:solidFill>
                  <a:srgbClr val="22252A"/>
                </a:solidFill>
                <a:effectLst/>
              </a:rPr>
              <a:t>prövar ärenden där konsumenter exempelvis krävt ersättning från sin sjuk- och olycksfallsförsäkring. </a:t>
            </a: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Trafikskadenämnden (TFN) </a:t>
            </a:r>
            <a:r>
              <a:rPr lang="sv-SE" b="0" i="0" dirty="0">
                <a:solidFill>
                  <a:srgbClr val="22252A"/>
                </a:solidFill>
                <a:effectLst/>
              </a:rPr>
              <a:t>prövar skador som uppkommit i följd av trafik. </a:t>
            </a:r>
          </a:p>
          <a:p>
            <a:pPr algn="l">
              <a:buFont typeface="Arial" panose="020B0604020202020204" pitchFamily="34" charset="0"/>
              <a:buChar char="•"/>
            </a:pPr>
            <a:r>
              <a:rPr lang="sv-SE" b="1" i="0" dirty="0">
                <a:solidFill>
                  <a:srgbClr val="22252A"/>
                </a:solidFill>
                <a:effectLst/>
              </a:rPr>
              <a:t> Ansvarsförsäkringens personskadenämnd (APN) </a:t>
            </a:r>
            <a:r>
              <a:rPr lang="sv-SE" b="0" i="0" dirty="0">
                <a:solidFill>
                  <a:srgbClr val="22252A"/>
                </a:solidFill>
                <a:effectLst/>
              </a:rPr>
              <a:t>prövar ärenden om det är ett ärende där konsumenten kan ha rätt till ersättning för en personskada genom skadestånd, exempelvis efter en halkolycka som uppstått genom bristfällig snöröjning eller halkbekämpning.</a:t>
            </a:r>
          </a:p>
          <a:p>
            <a:pPr algn="l">
              <a:buFont typeface="Arial" panose="020B0604020202020204" pitchFamily="34" charset="0"/>
              <a:buChar char="•"/>
            </a:pPr>
            <a:r>
              <a:rPr lang="sv-SE" b="1" i="0" dirty="0">
                <a:solidFill>
                  <a:srgbClr val="22252A"/>
                </a:solidFill>
                <a:effectLst/>
              </a:rPr>
              <a:t> Patientskadenämnden (PSN) </a:t>
            </a:r>
            <a:r>
              <a:rPr lang="sv-SE" b="0" i="0" dirty="0">
                <a:solidFill>
                  <a:srgbClr val="22252A"/>
                </a:solidFill>
                <a:effectLst/>
              </a:rPr>
              <a:t>prövar skador som uppkommit i samband med vård eller behandling. </a:t>
            </a:r>
          </a:p>
          <a:p>
            <a:pPr algn="l">
              <a:buFont typeface="Arial" panose="020B0604020202020204" pitchFamily="34" charset="0"/>
              <a:buChar char="•"/>
            </a:pPr>
            <a:r>
              <a:rPr lang="sv-SE" b="1" i="0" dirty="0">
                <a:solidFill>
                  <a:srgbClr val="22252A"/>
                </a:solidFill>
                <a:effectLst/>
              </a:rPr>
              <a:t> </a:t>
            </a:r>
            <a:r>
              <a:rPr lang="sv-SE" b="1" i="0" dirty="0" err="1">
                <a:solidFill>
                  <a:srgbClr val="22252A"/>
                </a:solidFill>
                <a:effectLst/>
              </a:rPr>
              <a:t>Läkemedelskadenämnden</a:t>
            </a:r>
            <a:r>
              <a:rPr lang="sv-SE" b="0" i="0" dirty="0">
                <a:solidFill>
                  <a:srgbClr val="22252A"/>
                </a:solidFill>
                <a:effectLst/>
              </a:rPr>
              <a:t> prövar skador till följd av behandling med ett läkemedel.  </a:t>
            </a: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Nämnden för Rättsskyddsfrågor </a:t>
            </a:r>
            <a:r>
              <a:rPr lang="sv-SE" b="0" i="0" dirty="0">
                <a:solidFill>
                  <a:srgbClr val="22252A"/>
                </a:solidFill>
                <a:effectLst/>
              </a:rPr>
              <a:t>kan pröva omfattningen av rättsskyddsförsäkringen och ersättning för juridiskt ombud från trafikförsäkringen. </a:t>
            </a: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Advokatsamfundets Konsumenttvistnämnd </a:t>
            </a:r>
            <a:r>
              <a:rPr lang="sv-SE" b="0" i="0" dirty="0">
                <a:solidFill>
                  <a:srgbClr val="22252A"/>
                </a:solidFill>
                <a:effectLst/>
              </a:rPr>
              <a:t>prövar arvodestvister.</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1" i="0" dirty="0">
                <a:solidFill>
                  <a:srgbClr val="22252A"/>
                </a:solidFill>
                <a:effectLst/>
              </a:rPr>
              <a:t>Domstol </a:t>
            </a:r>
          </a:p>
          <a:p>
            <a:pPr algn="l">
              <a:buFont typeface="Arial" panose="020B0604020202020204" pitchFamily="34" charset="0"/>
              <a:buNone/>
            </a:pPr>
            <a:r>
              <a:rPr lang="sv-SE" b="0" i="0" dirty="0">
                <a:solidFill>
                  <a:srgbClr val="22252A"/>
                </a:solidFill>
                <a:effectLst/>
              </a:rPr>
              <a:t>Du kan även gå vidare till domstol. Tänk då på att du oftast kan använda rättsskyddet i din hemförsäkring, men kontakta gärna det försäkringsbolag där </a:t>
            </a:r>
            <a:r>
              <a:rPr lang="sv-SE" sz="1200" b="0" i="0" kern="1200" dirty="0">
                <a:solidFill>
                  <a:srgbClr val="22252A"/>
                </a:solidFill>
                <a:effectLst/>
                <a:ea typeface="+mn-ea"/>
                <a:cs typeface="+mn-cs"/>
              </a:rPr>
              <a:t>du har din hemförsäkring innan du anlitar ett ombud. </a:t>
            </a:r>
          </a:p>
          <a:p>
            <a:pPr algn="l"/>
            <a:endParaRPr lang="sv-SE" sz="1200" b="0" i="0" kern="1200" dirty="0">
              <a:solidFill>
                <a:srgbClr val="22252A"/>
              </a:solidFill>
              <a:effectLs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87599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4176775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70062" y="2075029"/>
            <a:ext cx="10009835" cy="1086443"/>
          </a:xfrm>
        </p:spPr>
        <p:txBody>
          <a:bodyPr/>
          <a:lstStyle/>
          <a:p>
            <a:r>
              <a:rPr lang="sv-SE" dirty="0"/>
              <a:t>FÖRDJUPNING</a:t>
            </a:r>
            <a:br>
              <a:rPr lang="sv-SE" dirty="0"/>
            </a:br>
            <a:r>
              <a:rPr lang="sv-SE" dirty="0"/>
              <a:t>FÖRSÄKRINGSFRÅGOR </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864928"/>
            <a:ext cx="9144000" cy="1655762"/>
          </a:xfrm>
        </p:spPr>
        <p:txBody>
          <a:bodyPr/>
          <a:lstStyle/>
          <a:p>
            <a:r>
              <a:rPr lang="sv-SE" dirty="0"/>
              <a:t>Konsumenternas Försäkringsbyrå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917030"/>
          </a:xfrm>
        </p:spPr>
        <p:txBody>
          <a:bodyPr/>
          <a:lstStyle/>
          <a:p>
            <a:r>
              <a:rPr lang="sv-SE" sz="3200" b="1" dirty="0">
                <a:latin typeface="Calibri" panose="020F0502020204030204" pitchFamily="34" charset="0"/>
                <a:ea typeface="Arial" charset="0"/>
                <a:cs typeface="Calibri" panose="020F0502020204030204" pitchFamily="34" charset="0"/>
              </a:rPr>
              <a:t>DÖDSFALLBELOPP I OLIKA FÖRSÄKRINGAR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78635"/>
            <a:ext cx="5118100" cy="2667635"/>
          </a:xfrm>
        </p:spPr>
        <p:txBody>
          <a:bodyPr>
            <a:normAutofit/>
          </a:bodyPr>
          <a:lstStyle/>
          <a:p>
            <a:r>
              <a:rPr lang="sv-SE" dirty="0">
                <a:latin typeface="Calibri" panose="020F0502020204030204" pitchFamily="34" charset="0"/>
              </a:rPr>
              <a:t>I sjuk och olycksfallsförsäkringar</a:t>
            </a:r>
          </a:p>
          <a:p>
            <a:r>
              <a:rPr lang="sv-SE" dirty="0">
                <a:latin typeface="Calibri" panose="020F0502020204030204" pitchFamily="34" charset="0"/>
              </a:rPr>
              <a:t>I gruppförsäkringar</a:t>
            </a:r>
          </a:p>
          <a:p>
            <a:r>
              <a:rPr lang="sv-SE" dirty="0">
                <a:latin typeface="Calibri" panose="020F0502020204030204" pitchFamily="34" charset="0"/>
              </a:rPr>
              <a:t>Begravningsförsäkring</a:t>
            </a:r>
          </a:p>
          <a:p>
            <a:r>
              <a:rPr lang="sv-SE" dirty="0">
                <a:latin typeface="Calibri" panose="020F0502020204030204" pitchFamily="34" charset="0"/>
              </a:rPr>
              <a:t>Efterlevandeskydd i ålderspension</a:t>
            </a:r>
          </a:p>
          <a:p>
            <a:r>
              <a:rPr lang="sv-SE" dirty="0">
                <a:latin typeface="Calibri" panose="020F0502020204030204" pitchFamily="34" charset="0"/>
              </a:rPr>
              <a:t>Livförsäkringar</a:t>
            </a:r>
          </a:p>
          <a:p>
            <a:r>
              <a:rPr lang="sv-SE" dirty="0">
                <a:latin typeface="Calibri" panose="020F0502020204030204" pitchFamily="34" charset="0"/>
              </a:rPr>
              <a:t>Bolåneskydd</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7" name="Platshållare för bild 6" descr="En bild som visar utomhus, moln, dag&#10;&#10;Automatiskt genererad beskrivning">
            <a:extLst>
              <a:ext uri="{FF2B5EF4-FFF2-40B4-BE49-F238E27FC236}">
                <a16:creationId xmlns:a16="http://schemas.microsoft.com/office/drawing/2014/main" id="{041CEAF8-A1F2-852D-DC45-FA103F4AC3F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71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text, inomhus  Automatiskt genererad beskrivning">
            <a:extLst>
              <a:ext uri="{FF2B5EF4-FFF2-40B4-BE49-F238E27FC236}">
                <a16:creationId xmlns:a16="http://schemas.microsoft.com/office/drawing/2014/main" id="{62F52A0C-5982-49F1-9049-0C47556F8764}"/>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478693" y="400577"/>
            <a:ext cx="7686899" cy="1325563"/>
          </a:xfrm>
        </p:spPr>
        <p:txBody>
          <a:bodyPr/>
          <a:lstStyle/>
          <a:p>
            <a:pPr algn="l"/>
            <a:r>
              <a:rPr lang="sv-SE" sz="3200" dirty="0"/>
              <a:t>LÅNESKYDDSFÖRSÄKRINGAR </a:t>
            </a:r>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13" name="Platshållare för innehåll 2">
            <a:extLst>
              <a:ext uri="{FF2B5EF4-FFF2-40B4-BE49-F238E27FC236}">
                <a16:creationId xmlns:a16="http://schemas.microsoft.com/office/drawing/2014/main" id="{CA264BE4-BA81-4F22-8F18-D5AF7F2673F7}"/>
              </a:ext>
            </a:extLst>
          </p:cNvPr>
          <p:cNvSpPr txBox="1">
            <a:spLocks/>
          </p:cNvSpPr>
          <p:nvPr/>
        </p:nvSpPr>
        <p:spPr>
          <a:xfrm>
            <a:off x="615852" y="1318606"/>
            <a:ext cx="61415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rPr>
              <a:t>Försäkringar för lån som kan ge ersättning</a:t>
            </a:r>
            <a:r>
              <a:rPr lang="sv-SE" sz="2000" dirty="0">
                <a:solidFill>
                  <a:schemeClr val="bg1"/>
                </a:solidFill>
                <a:effectLst/>
                <a:ea typeface="Calibri" panose="020F0502020204030204" pitchFamily="34" charset="0"/>
              </a:rPr>
              <a:t> arbetslöshet, sjukskrivning </a:t>
            </a:r>
            <a:r>
              <a:rPr lang="sv-SE" sz="2000" dirty="0">
                <a:solidFill>
                  <a:schemeClr val="bg1"/>
                </a:solidFill>
                <a:ea typeface="Calibri" panose="020F0502020204030204" pitchFamily="34" charset="0"/>
              </a:rPr>
              <a:t>och dödsfall </a:t>
            </a:r>
            <a:endParaRPr lang="sv-SE" sz="2000" dirty="0">
              <a:solidFill>
                <a:schemeClr val="bg1"/>
              </a:solidFill>
            </a:endParaRPr>
          </a:p>
          <a:p>
            <a:r>
              <a:rPr lang="sv-SE" sz="2000" dirty="0">
                <a:solidFill>
                  <a:schemeClr val="bg1"/>
                </a:solidFill>
              </a:rPr>
              <a:t>Ska täcka en del av månatliga lånekostnader - ränta och amortering.</a:t>
            </a:r>
          </a:p>
          <a:p>
            <a:r>
              <a:rPr lang="sv-SE" sz="2000" dirty="0">
                <a:solidFill>
                  <a:schemeClr val="bg1"/>
                </a:solidFill>
              </a:rPr>
              <a:t>Ersättningsbelopp minskar med åldern</a:t>
            </a:r>
          </a:p>
          <a:p>
            <a:r>
              <a:rPr lang="sv-SE" sz="2000" dirty="0">
                <a:solidFill>
                  <a:schemeClr val="bg1"/>
                </a:solidFill>
              </a:rPr>
              <a:t>Premien ökar med åldern</a:t>
            </a:r>
          </a:p>
          <a:p>
            <a:r>
              <a:rPr lang="sv-SE" sz="2000" dirty="0">
                <a:solidFill>
                  <a:schemeClr val="bg1"/>
                </a:solidFill>
              </a:rPr>
              <a:t>Upphör vid viss ålder – läs villkoren före tecknade</a:t>
            </a:r>
          </a:p>
          <a:p>
            <a:r>
              <a:rPr lang="sv-SE" sz="2000" dirty="0">
                <a:solidFill>
                  <a:schemeClr val="bg1"/>
                </a:solidFill>
              </a:rPr>
              <a:t>Ofta missförstånd om teckningskrav -  utebliven ersättning </a:t>
            </a:r>
          </a:p>
          <a:p>
            <a:r>
              <a:rPr lang="sv-SE" sz="2000" dirty="0">
                <a:solidFill>
                  <a:schemeClr val="bg1"/>
                </a:solidFill>
              </a:rPr>
              <a:t>Kräver ofta hälsodeklaration</a:t>
            </a:r>
          </a:p>
          <a:p>
            <a:endParaRPr lang="sv-SE" sz="2000" dirty="0">
              <a:solidFill>
                <a:schemeClr val="bg1"/>
              </a:solidFill>
            </a:endParaRPr>
          </a:p>
        </p:txBody>
      </p:sp>
      <p:cxnSp>
        <p:nvCxnSpPr>
          <p:cNvPr id="15" name="Rak koppling 14">
            <a:extLst>
              <a:ext uri="{FF2B5EF4-FFF2-40B4-BE49-F238E27FC236}">
                <a16:creationId xmlns:a16="http://schemas.microsoft.com/office/drawing/2014/main" id="{7928D493-B7C4-4196-B570-43545D60F716}"/>
              </a:ext>
            </a:extLst>
          </p:cNvPr>
          <p:cNvCxnSpPr/>
          <p:nvPr/>
        </p:nvCxnSpPr>
        <p:spPr>
          <a:xfrm>
            <a:off x="478693" y="941832"/>
            <a:ext cx="9031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93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6250340" cy="1325563"/>
          </a:xfrm>
        </p:spPr>
        <p:txBody>
          <a:bodyPr/>
          <a:lstStyle/>
          <a:p>
            <a:r>
              <a:rPr lang="sv-SE" b="1" dirty="0">
                <a:latin typeface="Calibri" panose="020F0502020204030204" pitchFamily="34" charset="0"/>
                <a:ea typeface="Arial" charset="0"/>
                <a:cs typeface="Calibri" panose="020F0502020204030204" pitchFamily="34" charset="0"/>
              </a:rPr>
              <a:t>ERSÄTTNING VID PERSONSKADOR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2976"/>
            <a:ext cx="5148235" cy="3525691"/>
          </a:xfrm>
        </p:spPr>
        <p:txBody>
          <a:bodyPr>
            <a:noAutofit/>
          </a:bodyPr>
          <a:lstStyle/>
          <a:p>
            <a:pPr>
              <a:tabLst>
                <a:tab pos="214313" algn="l"/>
              </a:tabLst>
            </a:pPr>
            <a:r>
              <a:rPr lang="sv-SE" dirty="0">
                <a:ea typeface="Arial" charset="0"/>
                <a:cs typeface="Arial" charset="0"/>
              </a:rPr>
              <a:t>T ex. trafik-, halkolycka, patientskada</a:t>
            </a:r>
          </a:p>
          <a:p>
            <a:pPr>
              <a:tabLst>
                <a:tab pos="214313" algn="l"/>
              </a:tabLst>
            </a:pPr>
            <a:r>
              <a:rPr lang="sv-SE" dirty="0">
                <a:ea typeface="Arial" charset="0"/>
                <a:cs typeface="Arial" charset="0"/>
              </a:rPr>
              <a:t>Skadevållarens försäkring - skadestånd </a:t>
            </a:r>
          </a:p>
          <a:p>
            <a:pPr>
              <a:tabLst>
                <a:tab pos="214313" algn="l"/>
              </a:tabLst>
            </a:pPr>
            <a:r>
              <a:rPr lang="sv-SE" dirty="0">
                <a:ea typeface="Arial" charset="0"/>
                <a:cs typeface="Arial" charset="0"/>
              </a:rPr>
              <a:t>Trafik-, ansvars-, patientförsäkring</a:t>
            </a:r>
          </a:p>
          <a:p>
            <a:pPr>
              <a:tabLst>
                <a:tab pos="214313" algn="l"/>
              </a:tabLst>
            </a:pPr>
            <a:r>
              <a:rPr lang="sv-SE" dirty="0">
                <a:ea typeface="Arial" charset="0"/>
                <a:cs typeface="Arial" charset="0"/>
              </a:rPr>
              <a:t>Bevisbörda - sök läkarvård vid skadetillfället</a:t>
            </a:r>
          </a:p>
          <a:p>
            <a:pPr>
              <a:tabLst>
                <a:tab pos="214313" algn="l"/>
              </a:tabLst>
            </a:pPr>
            <a:r>
              <a:rPr lang="sv-SE" dirty="0">
                <a:ea typeface="Arial" charset="0"/>
                <a:cs typeface="Arial" charset="0"/>
              </a:rPr>
              <a:t>Anmäl skadan</a:t>
            </a:r>
          </a:p>
          <a:p>
            <a:pPr>
              <a:tabLst>
                <a:tab pos="214313" algn="l"/>
              </a:tabLst>
            </a:pPr>
            <a:r>
              <a:rPr lang="sv-SE" dirty="0">
                <a:ea typeface="Arial" charset="0"/>
                <a:cs typeface="Arial" charset="0"/>
              </a:rPr>
              <a:t>Anmäl till andra försäkringar</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8" name="Platshållare för bild 7" descr="En bild som visar person  Automatiskt genererad beskrivning">
            <a:extLst>
              <a:ext uri="{FF2B5EF4-FFF2-40B4-BE49-F238E27FC236}">
                <a16:creationId xmlns:a16="http://schemas.microsoft.com/office/drawing/2014/main" id="{9170FA7F-81A0-4CA7-8807-8BBDD307B30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0844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1008470"/>
          </a:xfrm>
        </p:spPr>
        <p:txBody>
          <a:bodyPr/>
          <a:lstStyle/>
          <a:p>
            <a:r>
              <a:rPr lang="sv-SE" sz="3200" b="1" dirty="0"/>
              <a:t>ERSÄTTNING VID SJUKDOM</a:t>
            </a:r>
            <a:br>
              <a:rPr lang="sv-SE" sz="3200" b="1" dirty="0"/>
            </a:br>
            <a:r>
              <a:rPr lang="sv-SE" sz="3200" b="1" dirty="0"/>
              <a:t>- VISANDEDAG</a:t>
            </a:r>
            <a:endParaRPr lang="sv-SE" sz="3200"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808683"/>
            <a:ext cx="5118100" cy="3068117"/>
          </a:xfrm>
        </p:spPr>
        <p:txBody>
          <a:bodyPr>
            <a:noAutofit/>
          </a:bodyPr>
          <a:lstStyle/>
          <a:p>
            <a:pPr>
              <a:tabLst>
                <a:tab pos="214313" algn="l"/>
              </a:tabLst>
            </a:pPr>
            <a:r>
              <a:rPr lang="sv-SE" dirty="0">
                <a:ea typeface="Arial" charset="0"/>
                <a:cs typeface="Arial" charset="0"/>
              </a:rPr>
              <a:t>Sjukdomar ska ha visat sig under försäkringstiden</a:t>
            </a:r>
          </a:p>
          <a:p>
            <a:pPr>
              <a:tabLst>
                <a:tab pos="214313" algn="l"/>
              </a:tabLst>
            </a:pPr>
            <a:r>
              <a:rPr lang="sv-SE" dirty="0">
                <a:ea typeface="Arial" charset="0"/>
                <a:cs typeface="Arial" charset="0"/>
              </a:rPr>
              <a:t>Visandedagen är när första vårdkontakten togs med anledning av symtomen</a:t>
            </a:r>
          </a:p>
          <a:p>
            <a:pPr>
              <a:tabLst>
                <a:tab pos="214313" algn="l"/>
              </a:tabLst>
            </a:pPr>
            <a:r>
              <a:rPr lang="sv-SE" dirty="0">
                <a:ea typeface="Arial" charset="0"/>
                <a:cs typeface="Arial" charset="0"/>
              </a:rPr>
              <a:t>Symtom innan man tecknade försäkringen = nekad ersättning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090760" cy="257369"/>
          </a:xfrm>
        </p:spPr>
        <p:txBody>
          <a:bodyPr wrap="none">
            <a:spAutoFit/>
          </a:bodyPr>
          <a:lstStyle/>
          <a:p>
            <a:r>
              <a:rPr lang="sv-SE" dirty="0"/>
              <a:t>FÖRDJUPNING FÖRSÄKRINGSFRÅGOR</a:t>
            </a:r>
          </a:p>
        </p:txBody>
      </p:sp>
      <p:pic>
        <p:nvPicPr>
          <p:cNvPr id="7" name="Platshållare för bild 6" descr="En bild som visar väg, person, gå, gata&#10;&#10;Automatiskt genererad beskrivning">
            <a:extLst>
              <a:ext uri="{FF2B5EF4-FFF2-40B4-BE49-F238E27FC236}">
                <a16:creationId xmlns:a16="http://schemas.microsoft.com/office/drawing/2014/main" id="{8657C9B5-D05A-DE01-2D8A-6B2A28E76C0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3295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t>SAMBANDSBEDÖMNING OLYCKSFALL</a:t>
            </a: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648722"/>
            <a:ext cx="5118100" cy="3633128"/>
          </a:xfrm>
        </p:spPr>
        <p:txBody>
          <a:bodyPr>
            <a:normAutofit/>
          </a:bodyPr>
          <a:lstStyle/>
          <a:p>
            <a:r>
              <a:rPr lang="sv-SE" dirty="0"/>
              <a:t>Besvären ska bero på olycksfallet – ”gjort klart mera sannolikt”</a:t>
            </a:r>
          </a:p>
          <a:p>
            <a:r>
              <a:rPr lang="sv-SE" dirty="0"/>
              <a:t>Man ska ha </a:t>
            </a:r>
          </a:p>
          <a:p>
            <a:pPr lvl="1"/>
            <a:r>
              <a:rPr lang="sv-SE" sz="1900" dirty="0"/>
              <a:t>tagit kontakt med vården i nära anslutning till olyckan</a:t>
            </a:r>
          </a:p>
          <a:p>
            <a:pPr lvl="1"/>
            <a:r>
              <a:rPr lang="sv-SE" sz="1900" dirty="0"/>
              <a:t>haft kontinuerliga besvär</a:t>
            </a:r>
          </a:p>
          <a:p>
            <a:pPr lvl="1"/>
            <a:r>
              <a:rPr lang="sv-SE" sz="1900" dirty="0"/>
              <a:t>inte några dokumenterade besvär före olyckan</a:t>
            </a:r>
          </a:p>
          <a:p>
            <a:r>
              <a:rPr lang="sv-SE" dirty="0"/>
              <a:t>Svårt att göra gällande samband för successivt ökande besvär</a:t>
            </a:r>
          </a:p>
          <a:p>
            <a:endParaRPr lang="sv-SE" dirty="0"/>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3" name="Platshållare för bild 12" descr="En bild som visar paraply, accessoarer, flera, dag  Automatiskt genererad beskrivning">
            <a:extLst>
              <a:ext uri="{FF2B5EF4-FFF2-40B4-BE49-F238E27FC236}">
                <a16:creationId xmlns:a16="http://schemas.microsoft.com/office/drawing/2014/main" id="{3BD6F265-448D-4AA4-A24A-5EACA255EE7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007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INLÖSEN ELLER REPARATION</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800"/>
            <a:ext cx="5222892" cy="4614596"/>
          </a:xfrm>
        </p:spPr>
        <p:txBody>
          <a:bodyPr>
            <a:normAutofit/>
          </a:bodyPr>
          <a:lstStyle/>
          <a:p>
            <a:pPr>
              <a:tabLst>
                <a:tab pos="214313" algn="l"/>
              </a:tabLst>
            </a:pPr>
            <a:r>
              <a:rPr lang="sv-SE" b="1" i="0" dirty="0">
                <a:effectLst/>
              </a:rPr>
              <a:t>Jag vill att försäkringsbolaget löser in bilen efter en skada, men bolaget vill reparera. Har jag rätt till inlösen (kontantersättning)? </a:t>
            </a:r>
          </a:p>
          <a:p>
            <a:pPr>
              <a:tabLst>
                <a:tab pos="214313" algn="l"/>
              </a:tabLst>
            </a:pPr>
            <a:r>
              <a:rPr lang="sv-SE" dirty="0">
                <a:cs typeface="Arial" charset="0"/>
              </a:rPr>
              <a:t>Bolaget avgör ersättningsform</a:t>
            </a:r>
          </a:p>
          <a:p>
            <a:pPr>
              <a:tabLst>
                <a:tab pos="214313" algn="l"/>
              </a:tabLst>
            </a:pPr>
            <a:r>
              <a:rPr lang="sv-SE" dirty="0">
                <a:cs typeface="Arial" charset="0"/>
              </a:rPr>
              <a:t>Om reparationskostnaden understiger bilens marknadsvärde - inte kräva inlösen</a:t>
            </a:r>
          </a:p>
          <a:p>
            <a:pPr marL="0" indent="0">
              <a:buNone/>
              <a:tabLst>
                <a:tab pos="214313" algn="l"/>
              </a:tabLst>
            </a:pPr>
            <a:r>
              <a:rPr lang="sv-SE" dirty="0">
                <a:cs typeface="Arial" charset="0"/>
              </a:rPr>
              <a:t>För nyvärdesersättning krävs:</a:t>
            </a:r>
          </a:p>
          <a:p>
            <a:pPr>
              <a:tabLst>
                <a:tab pos="214313" algn="l"/>
              </a:tabLst>
            </a:pPr>
            <a:r>
              <a:rPr lang="sv-SE" dirty="0">
                <a:cs typeface="Arial" charset="0"/>
              </a:rPr>
              <a:t>Bilen yngre än 1 år</a:t>
            </a:r>
          </a:p>
          <a:p>
            <a:pPr>
              <a:tabLst>
                <a:tab pos="214313" algn="l"/>
              </a:tabLst>
            </a:pPr>
            <a:r>
              <a:rPr lang="sv-SE" dirty="0">
                <a:cs typeface="Arial" charset="0"/>
              </a:rPr>
              <a:t>Max 2 000 mil</a:t>
            </a:r>
          </a:p>
          <a:p>
            <a:pPr>
              <a:tabLst>
                <a:tab pos="214313" algn="l"/>
              </a:tabLst>
            </a:pPr>
            <a:r>
              <a:rPr lang="sv-SE" dirty="0">
                <a:cs typeface="Arial" charset="0"/>
              </a:rPr>
              <a:t>Beräknad reparation mer än 50 procent av bilens nypris</a:t>
            </a:r>
          </a:p>
          <a:p>
            <a:pPr>
              <a:tabLst>
                <a:tab pos="214313" algn="l"/>
              </a:tabLst>
            </a:pPr>
            <a:r>
              <a:rPr lang="sv-SE" dirty="0">
                <a:cs typeface="Arial" charset="0"/>
              </a:rPr>
              <a:t>Första ägare</a:t>
            </a: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sz="2000" dirty="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7" name="Platshållare för bild 6" descr="En bild som visar utomhus, bil, person  Automatiskt genererad beskrivning">
            <a:extLst>
              <a:ext uri="{FF2B5EF4-FFF2-40B4-BE49-F238E27FC236}">
                <a16:creationId xmlns:a16="http://schemas.microsoft.com/office/drawing/2014/main" id="{A5B64C38-95E2-4098-95A7-FE1D71F7443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2904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MISSNÖJE VÄRDERING AV BIL VID INLÖSEN EFTER SKADA</a:t>
            </a:r>
            <a:br>
              <a:rPr lang="sv-SE" b="1" dirty="0">
                <a:latin typeface="Calibri" panose="020F0502020204030204" pitchFamily="34" charset="0"/>
                <a:ea typeface="Arial" charset="0"/>
                <a:cs typeface="Calibri" panose="020F0502020204030204" pitchFamily="34" charset="0"/>
              </a:rPr>
            </a:b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026152"/>
            <a:ext cx="5222892" cy="3950173"/>
          </a:xfrm>
        </p:spPr>
        <p:txBody>
          <a:bodyPr>
            <a:normAutofit lnSpcReduction="10000"/>
          </a:bodyPr>
          <a:lstStyle/>
          <a:p>
            <a:pPr marL="0" indent="0">
              <a:buNone/>
              <a:tabLst>
                <a:tab pos="214313" algn="l"/>
              </a:tabLst>
            </a:pPr>
            <a:endParaRPr lang="sv-SE" dirty="0">
              <a:solidFill>
                <a:srgbClr val="FF0000"/>
              </a:solidFill>
              <a:cs typeface="Arial" charset="0"/>
            </a:endParaRPr>
          </a:p>
          <a:p>
            <a:pPr>
              <a:tabLst>
                <a:tab pos="214313" algn="l"/>
              </a:tabLst>
            </a:pPr>
            <a:endParaRPr lang="sv-SE" dirty="0">
              <a:cs typeface="Arial" charset="0"/>
            </a:endParaRPr>
          </a:p>
          <a:p>
            <a:pPr>
              <a:tabLst>
                <a:tab pos="214313" algn="l"/>
              </a:tabLst>
            </a:pPr>
            <a:r>
              <a:rPr lang="sv-SE" dirty="0">
                <a:cs typeface="Arial" charset="0"/>
              </a:rPr>
              <a:t>Vid oenighet bilens marknadsvärde</a:t>
            </a:r>
            <a:endParaRPr lang="sv-SE" dirty="0">
              <a:solidFill>
                <a:srgbClr val="FF0000"/>
              </a:solidFill>
              <a:cs typeface="Arial" charset="0"/>
            </a:endParaRPr>
          </a:p>
          <a:p>
            <a:pPr>
              <a:tabLst>
                <a:tab pos="214313" algn="l"/>
              </a:tabLst>
            </a:pPr>
            <a:r>
              <a:rPr lang="sv-SE" dirty="0">
                <a:cs typeface="Arial" charset="0"/>
              </a:rPr>
              <a:t>Inlösen motsvara bilens marknadsvärde</a:t>
            </a:r>
          </a:p>
          <a:p>
            <a:pPr>
              <a:tabLst>
                <a:tab pos="214313" algn="l"/>
              </a:tabLst>
            </a:pPr>
            <a:r>
              <a:rPr lang="sv-SE" dirty="0">
                <a:cs typeface="Arial" charset="0"/>
              </a:rPr>
              <a:t>Köpa motsvarande bil begagnatmarknaden minus självrisk</a:t>
            </a:r>
          </a:p>
          <a:p>
            <a:pPr>
              <a:tabLst>
                <a:tab pos="214313" algn="l"/>
              </a:tabLst>
            </a:pPr>
            <a:r>
              <a:rPr lang="sv-SE" dirty="0">
                <a:cs typeface="Arial" charset="0"/>
              </a:rPr>
              <a:t>Pris i allmänna handeln – kombination privata bilhandlare och begagnatmarknaden </a:t>
            </a:r>
          </a:p>
          <a:p>
            <a:pPr>
              <a:tabLst>
                <a:tab pos="214313" algn="l"/>
              </a:tabLst>
            </a:pPr>
            <a:r>
              <a:rPr lang="sv-SE" dirty="0">
                <a:cs typeface="Arial" charset="0"/>
              </a:rPr>
              <a:t>Antal mil, årsmodell av vikt - ej renoveringar</a:t>
            </a:r>
          </a:p>
          <a:p>
            <a:pPr>
              <a:tabLst>
                <a:tab pos="214313" algn="l"/>
              </a:tabLst>
            </a:pPr>
            <a:r>
              <a:rPr lang="sv-SE" dirty="0">
                <a:cs typeface="Arial" charset="0"/>
              </a:rPr>
              <a:t>Motiverat beslut, egen utredning, värderingsman av Handelskammaren</a:t>
            </a:r>
          </a:p>
          <a:p>
            <a:pPr marL="0" indent="0">
              <a:buNone/>
              <a:tabLst>
                <a:tab pos="214313" algn="l"/>
              </a:tabLst>
            </a:pPr>
            <a:endParaRPr lang="sv-SE" dirty="0">
              <a:solidFill>
                <a:srgbClr val="FF0000"/>
              </a:solidFill>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7" name="Platshållare för bild 6" descr="En bild som visar utomhus, bil, person  Automatiskt genererad beskrivning">
            <a:extLst>
              <a:ext uri="{FF2B5EF4-FFF2-40B4-BE49-F238E27FC236}">
                <a16:creationId xmlns:a16="http://schemas.microsoft.com/office/drawing/2014/main" id="{A5B64C38-95E2-4098-95A7-FE1D71F7443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78221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b="1" dirty="0">
                <a:latin typeface="Calibri" panose="020F0502020204030204" pitchFamily="34" charset="0"/>
                <a:ea typeface="Arial" charset="0"/>
                <a:cs typeface="Calibri" panose="020F0502020204030204" pitchFamily="34" charset="0"/>
              </a:rPr>
              <a:t>DJURFÖRSÄKRINGAR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2976"/>
            <a:ext cx="5148235" cy="2598359"/>
          </a:xfrm>
        </p:spPr>
        <p:txBody>
          <a:bodyPr>
            <a:normAutofit lnSpcReduction="10000"/>
          </a:bodyPr>
          <a:lstStyle/>
          <a:p>
            <a:pPr>
              <a:tabLst>
                <a:tab pos="214313" algn="l"/>
              </a:tabLst>
            </a:pPr>
            <a:r>
              <a:rPr lang="sv-SE" sz="2000" dirty="0">
                <a:ea typeface="Arial" charset="0"/>
                <a:cs typeface="Arial" charset="0"/>
              </a:rPr>
              <a:t>Veterinärvård </a:t>
            </a:r>
            <a:r>
              <a:rPr lang="sv-SE" dirty="0">
                <a:ea typeface="Arial" charset="0"/>
                <a:cs typeface="Arial" charset="0"/>
              </a:rPr>
              <a:t>30 000 – 160 000 kronor/år</a:t>
            </a:r>
          </a:p>
          <a:p>
            <a:pPr>
              <a:tabLst>
                <a:tab pos="214313" algn="l"/>
              </a:tabLst>
            </a:pPr>
            <a:r>
              <a:rPr lang="sv-SE" dirty="0">
                <a:ea typeface="Arial" charset="0"/>
                <a:cs typeface="Arial" charset="0"/>
              </a:rPr>
              <a:t>Maxbelopp medicin, rehab, strålning </a:t>
            </a:r>
          </a:p>
          <a:p>
            <a:pPr>
              <a:tabLst>
                <a:tab pos="214313" algn="l"/>
              </a:tabLst>
            </a:pPr>
            <a:r>
              <a:rPr lang="sv-SE" dirty="0">
                <a:ea typeface="Arial" charset="0"/>
                <a:cs typeface="Arial" charset="0"/>
              </a:rPr>
              <a:t>Tecknas </a:t>
            </a:r>
            <a:r>
              <a:rPr lang="sv-SE" sz="2000" dirty="0">
                <a:ea typeface="Arial" charset="0"/>
                <a:cs typeface="Arial" charset="0"/>
              </a:rPr>
              <a:t>6 v – 7 år </a:t>
            </a:r>
            <a:r>
              <a:rPr lang="sv-SE" dirty="0">
                <a:ea typeface="Arial" charset="0"/>
                <a:cs typeface="Arial" charset="0"/>
              </a:rPr>
              <a:t>/ </a:t>
            </a:r>
            <a:r>
              <a:rPr lang="sv-SE" sz="2000" dirty="0">
                <a:ea typeface="Arial" charset="0"/>
                <a:cs typeface="Arial" charset="0"/>
              </a:rPr>
              <a:t>ingen maxgräns</a:t>
            </a:r>
          </a:p>
          <a:p>
            <a:pPr>
              <a:tabLst>
                <a:tab pos="214313" algn="l"/>
              </a:tabLst>
            </a:pPr>
            <a:r>
              <a:rPr lang="sv-SE" dirty="0">
                <a:cs typeface="Arial" charset="0"/>
              </a:rPr>
              <a:t>Karenstid 15 - 20 dagar</a:t>
            </a:r>
            <a:endParaRPr lang="sv-SE" sz="2000" dirty="0">
              <a:cs typeface="Arial" charset="0"/>
            </a:endParaRPr>
          </a:p>
          <a:p>
            <a:pPr>
              <a:tabLst>
                <a:tab pos="214313" algn="l"/>
              </a:tabLst>
            </a:pPr>
            <a:r>
              <a:rPr lang="sv-SE" sz="2000" dirty="0">
                <a:cs typeface="Arial" charset="0"/>
              </a:rPr>
              <a:t>Livförsäkring, marknadsvärde</a:t>
            </a:r>
          </a:p>
          <a:p>
            <a:pPr>
              <a:tabLst>
                <a:tab pos="214313" algn="l"/>
              </a:tabLst>
            </a:pPr>
            <a:r>
              <a:rPr lang="sv-SE" sz="2000" dirty="0">
                <a:cs typeface="Arial" charset="0"/>
              </a:rPr>
              <a:t>Påverka premien</a:t>
            </a:r>
            <a:r>
              <a:rPr lang="sv-SE" dirty="0">
                <a:cs typeface="Arial" charset="0"/>
              </a:rPr>
              <a:t>: F</a:t>
            </a:r>
            <a:r>
              <a:rPr lang="sv-SE" sz="2000" dirty="0">
                <a:cs typeface="Arial" charset="0"/>
              </a:rPr>
              <a:t>ast eller rörlig självrisk?</a:t>
            </a:r>
          </a:p>
          <a:p>
            <a:pPr>
              <a:tabLst>
                <a:tab pos="214313" algn="l"/>
              </a:tabLst>
            </a:pPr>
            <a:r>
              <a:rPr lang="sv-SE" sz="2000" dirty="0">
                <a:cs typeface="Arial" charset="0"/>
              </a:rPr>
              <a:t>Vanligt klagomål - höjda premier</a:t>
            </a:r>
          </a:p>
          <a:p>
            <a:pPr>
              <a:tabLst>
                <a:tab pos="214313" algn="l"/>
              </a:tabLst>
            </a:pPr>
            <a:endParaRPr lang="sv-SE" sz="2000" dirty="0">
              <a:cs typeface="Arial" charset="0"/>
            </a:endParaRPr>
          </a:p>
          <a:p>
            <a:pPr>
              <a:tabLst>
                <a:tab pos="214313" algn="l"/>
              </a:tabLst>
            </a:pPr>
            <a:endParaRPr lang="sv-SE" sz="2000" dirty="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1" name="Platshållare för bild 10" descr="En bild som visar katt, lägger, däggdjur, tamkatt  Automatiskt genererad beskrivning">
            <a:extLst>
              <a:ext uri="{FF2B5EF4-FFF2-40B4-BE49-F238E27FC236}">
                <a16:creationId xmlns:a16="http://schemas.microsoft.com/office/drawing/2014/main" id="{13772484-1947-4ED4-BC92-F19F24E2059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429094" y="441777"/>
            <a:ext cx="5075025" cy="5283200"/>
          </a:xfrm>
        </p:spPr>
      </p:pic>
    </p:spTree>
    <p:extLst>
      <p:ext uri="{BB962C8B-B14F-4D97-AF65-F5344CB8AC3E}">
        <p14:creationId xmlns:p14="http://schemas.microsoft.com/office/powerpoint/2010/main" val="422322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705B5C0-0B70-336E-9011-E2AF487EE31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19000"/>
                    </a14:imgEffect>
                  </a14:imgLayer>
                </a14:imgProps>
              </a:ext>
            </a:extLst>
          </a:blip>
          <a:srcRect/>
          <a:stretch/>
        </p:blipFill>
        <p:spPr>
          <a:xfrm>
            <a:off x="1" y="0"/>
            <a:ext cx="12191998" cy="6857999"/>
          </a:xfrm>
          <a:prstGeom prst="rect">
            <a:avLst/>
          </a:prstGeom>
        </p:spPr>
      </p:pic>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1" y="-2"/>
            <a:ext cx="12192000" cy="6858000"/>
          </a:xfrm>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6" name="Rubrik 1">
            <a:extLst>
              <a:ext uri="{FF2B5EF4-FFF2-40B4-BE49-F238E27FC236}">
                <a16:creationId xmlns:a16="http://schemas.microsoft.com/office/drawing/2014/main" id="{0A747A86-7CAF-6109-86BC-1E6A16115C65}"/>
              </a:ext>
            </a:extLst>
          </p:cNvPr>
          <p:cNvSpPr>
            <a:spLocks noGrp="1"/>
          </p:cNvSpPr>
          <p:nvPr>
            <p:ph type="title"/>
          </p:nvPr>
        </p:nvSpPr>
        <p:spPr>
          <a:xfrm>
            <a:off x="513232" y="2248877"/>
            <a:ext cx="11165535" cy="2360243"/>
          </a:xfrm>
        </p:spPr>
        <p:txBody>
          <a:bodyPr/>
          <a:lstStyle/>
          <a:p>
            <a:r>
              <a:rPr lang="sv-SE" sz="5500" dirty="0"/>
              <a:t>HÅLLBARHET</a:t>
            </a:r>
            <a:br>
              <a:rPr lang="sv-SE" dirty="0"/>
            </a:br>
            <a:br>
              <a:rPr lang="sv-SE" dirty="0"/>
            </a:br>
            <a:r>
              <a:rPr lang="sv-SE" dirty="0"/>
              <a:t>”Skadeförebyggande åtgärder både hjälper enskilda </a:t>
            </a:r>
            <a:br>
              <a:rPr lang="sv-SE" dirty="0"/>
            </a:br>
            <a:r>
              <a:rPr lang="sv-SE" dirty="0"/>
              <a:t>konsumenter och leder till mindre miljöpåverkan”</a:t>
            </a:r>
            <a:br>
              <a:rPr lang="sv-SE" dirty="0"/>
            </a:br>
            <a:endParaRPr lang="sv-SE" dirty="0"/>
          </a:p>
        </p:txBody>
      </p:sp>
    </p:spTree>
    <p:extLst>
      <p:ext uri="{BB962C8B-B14F-4D97-AF65-F5344CB8AC3E}">
        <p14:creationId xmlns:p14="http://schemas.microsoft.com/office/powerpoint/2010/main" val="1051362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917030"/>
          </a:xfrm>
        </p:spPr>
        <p:txBody>
          <a:bodyPr/>
          <a:lstStyle/>
          <a:p>
            <a:r>
              <a:rPr lang="sv-SE" sz="3200" b="1">
                <a:latin typeface="Calibri" panose="020F0502020204030204" pitchFamily="34" charset="0"/>
                <a:ea typeface="Arial" charset="0"/>
                <a:cs typeface="Calibri" panose="020F0502020204030204" pitchFamily="34" charset="0"/>
              </a:rPr>
              <a:t>HÅLLBARHET</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71725" y="1386142"/>
            <a:ext cx="5118100" cy="3751308"/>
          </a:xfrm>
        </p:spPr>
        <p:txBody>
          <a:bodyPr>
            <a:normAutofit/>
          </a:bodyPr>
          <a:lstStyle/>
          <a:p>
            <a:r>
              <a:rPr lang="sv-SE" dirty="0">
                <a:solidFill>
                  <a:srgbClr val="22252A"/>
                </a:solidFill>
                <a:latin typeface="Muli"/>
              </a:rPr>
              <a:t>S</a:t>
            </a:r>
            <a:r>
              <a:rPr lang="sv-SE" b="0" i="0" dirty="0">
                <a:solidFill>
                  <a:srgbClr val="22252A"/>
                </a:solidFill>
                <a:effectLst/>
                <a:latin typeface="Muli"/>
              </a:rPr>
              <a:t>kadeförebyggande tips bidrar till hållbarhet eftersom det allra bästa för hållbarhet är om en skada aldrig inträffar</a:t>
            </a:r>
          </a:p>
          <a:p>
            <a:r>
              <a:rPr lang="sv-SE" dirty="0"/>
              <a:t>Hjälper enskilda konsumenter och leder till mindre miljöpåverkan</a:t>
            </a:r>
          </a:p>
          <a:p>
            <a:pPr marL="0" indent="0">
              <a:buNone/>
            </a:pPr>
            <a:endParaRPr lang="sv-SE" dirty="0"/>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8" name="Platshållare för bild 7" descr="En bild som visar växt, träd, utomhus, blad&#10;&#10;Automatiskt genererad beskrivning">
            <a:extLst>
              <a:ext uri="{FF2B5EF4-FFF2-40B4-BE49-F238E27FC236}">
                <a16:creationId xmlns:a16="http://schemas.microsoft.com/office/drawing/2014/main" id="{2AA6FA72-6234-23C3-4C5F-9714305F766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l="22982" r="22982"/>
          <a:stretch>
            <a:fillRect/>
          </a:stretch>
        </p:blipFill>
        <p:spPr/>
      </p:pic>
    </p:spTree>
    <p:extLst>
      <p:ext uri="{BB962C8B-B14F-4D97-AF65-F5344CB8AC3E}">
        <p14:creationId xmlns:p14="http://schemas.microsoft.com/office/powerpoint/2010/main" val="426084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NÄR BEHÖVER MAN EN EGEN HEMFÖRSÄKRING?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dirty="0">
                <a:ea typeface="Arial" charset="0"/>
                <a:cs typeface="Arial" charset="0"/>
              </a:rPr>
              <a:t>Alla; hyresrätt, bostadsrätt, villa</a:t>
            </a:r>
          </a:p>
          <a:p>
            <a:pPr>
              <a:tabLst>
                <a:tab pos="214313" algn="l"/>
              </a:tabLst>
            </a:pPr>
            <a:r>
              <a:rPr lang="sv-SE" dirty="0">
                <a:ea typeface="Arial" charset="0"/>
                <a:cs typeface="Arial" charset="0"/>
              </a:rPr>
              <a:t>I andra hand och inneboende </a:t>
            </a:r>
          </a:p>
          <a:p>
            <a:pPr>
              <a:tabLst>
                <a:tab pos="214313" algn="l"/>
              </a:tabLst>
            </a:pPr>
            <a:r>
              <a:rPr lang="sv-SE" dirty="0">
                <a:ea typeface="Arial" charset="0"/>
                <a:cs typeface="Arial" charset="0"/>
              </a:rPr>
              <a:t>Hyra ut en bostad</a:t>
            </a:r>
            <a:endParaRPr lang="sv-SE" u="sng" dirty="0">
              <a:cs typeface="Arial" charset="0"/>
            </a:endParaRPr>
          </a:p>
          <a:p>
            <a:pPr>
              <a:tabLst>
                <a:tab pos="214313" algn="l"/>
              </a:tabLst>
            </a:pPr>
            <a:r>
              <a:rPr lang="sv-SE" dirty="0">
                <a:cs typeface="Arial" charset="0"/>
              </a:rPr>
              <a:t>Vänner som delar bostad</a:t>
            </a:r>
          </a:p>
          <a:p>
            <a:pPr>
              <a:tabLst>
                <a:tab pos="214313" algn="l"/>
              </a:tabLst>
            </a:pPr>
            <a:r>
              <a:rPr lang="sv-SE" dirty="0">
                <a:cs typeface="Arial" charset="0"/>
              </a:rPr>
              <a:t>Studentboende</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8" name="Platshållare för bild 7" descr="En bild som visar byggnad, utomhus, flerfamiljshus, hög  Automatiskt genererad beskrivning">
            <a:extLst>
              <a:ext uri="{FF2B5EF4-FFF2-40B4-BE49-F238E27FC236}">
                <a16:creationId xmlns:a16="http://schemas.microsoft.com/office/drawing/2014/main" id="{532D366A-DC8E-4141-AAB2-F924D949D5F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364316" y="626020"/>
            <a:ext cx="5075025" cy="5283200"/>
          </a:xfrm>
        </p:spPr>
      </p:pic>
    </p:spTree>
    <p:extLst>
      <p:ext uri="{BB962C8B-B14F-4D97-AF65-F5344CB8AC3E}">
        <p14:creationId xmlns:p14="http://schemas.microsoft.com/office/powerpoint/2010/main" val="578685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sz="3200" b="1" dirty="0">
                <a:latin typeface="Calibri" panose="020F0502020204030204" pitchFamily="34" charset="0"/>
                <a:ea typeface="Arial" charset="0"/>
                <a:cs typeface="Calibri" panose="020F0502020204030204" pitchFamily="34" charset="0"/>
              </a:rPr>
              <a:t>KONTAKTA OSS NÄR DU VILL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34760"/>
            <a:ext cx="5148235" cy="2448392"/>
          </a:xfrm>
        </p:spPr>
        <p:txBody>
          <a:bodyPr>
            <a:normAutofit/>
          </a:bodyPr>
          <a:lstStyle/>
          <a:p>
            <a:pPr marL="0" indent="0">
              <a:buNone/>
            </a:pPr>
            <a:r>
              <a:rPr lang="sv-SE" sz="2000" b="1" dirty="0">
                <a:ea typeface="Arial" charset="0"/>
                <a:cs typeface="Arial" charset="0"/>
              </a:rPr>
              <a:t>Telefon:</a:t>
            </a:r>
            <a:br>
              <a:rPr lang="sv-SE" sz="2000" dirty="0">
                <a:ea typeface="Arial" charset="0"/>
                <a:cs typeface="Arial" charset="0"/>
              </a:rPr>
            </a:br>
            <a:r>
              <a:rPr lang="sv-SE" sz="2000" dirty="0">
                <a:ea typeface="Arial" charset="0"/>
                <a:cs typeface="Arial" charset="0"/>
              </a:rPr>
              <a:t>0200-22 58 00 (kl. 9.00 -12.00)</a:t>
            </a:r>
          </a:p>
          <a:p>
            <a:pPr marL="0" indent="0">
              <a:buNone/>
            </a:pPr>
            <a:r>
              <a:rPr lang="sv-SE" sz="2000" b="1" dirty="0">
                <a:ea typeface="Arial" charset="0"/>
                <a:cs typeface="Arial" charset="0"/>
              </a:rPr>
              <a:t>Mailformulär på:</a:t>
            </a:r>
            <a:br>
              <a:rPr lang="sv-SE" sz="2000" dirty="0">
                <a:ea typeface="Arial" charset="0"/>
                <a:cs typeface="Arial" charset="0"/>
              </a:rPr>
            </a:br>
            <a:r>
              <a:rPr lang="sv-SE" sz="2000" dirty="0">
                <a:ea typeface="Arial" charset="0"/>
                <a:cs typeface="Arial" charset="0"/>
              </a:rPr>
              <a:t>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2" name="Picture 10">
            <a:extLst>
              <a:ext uri="{FF2B5EF4-FFF2-40B4-BE49-F238E27FC236}">
                <a16:creationId xmlns:a16="http://schemas.microsoft.com/office/drawing/2014/main" id="{8DDFB355-EC8C-4F55-B960-C825926AC595}"/>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445250" y="620713"/>
            <a:ext cx="5075238"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06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Gabriella Hallberg</a:t>
            </a:r>
          </a:p>
          <a:p>
            <a:pPr>
              <a:spcBef>
                <a:spcPts val="0"/>
              </a:spcBef>
            </a:pPr>
            <a:r>
              <a:rPr lang="sv-SE" sz="1800" dirty="0"/>
              <a:t>gabriella.hallberg@konsumenternas.se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OLIKA KRAV FÖR ATT</a:t>
            </a:r>
            <a:r>
              <a:rPr lang="sv-SE" dirty="0">
                <a:latin typeface="Calibri" panose="020F0502020204030204" pitchFamily="34" charset="0"/>
                <a:ea typeface="Arial" charset="0"/>
                <a:cs typeface="Calibri" panose="020F0502020204030204" pitchFamily="34" charset="0"/>
              </a:rPr>
              <a:t> OMFATTAS OCH</a:t>
            </a:r>
            <a:r>
              <a:rPr lang="sv-SE" b="1" dirty="0">
                <a:latin typeface="Calibri" panose="020F0502020204030204" pitchFamily="34" charset="0"/>
                <a:ea typeface="Arial" charset="0"/>
                <a:cs typeface="Calibri" panose="020F0502020204030204" pitchFamily="34" charset="0"/>
              </a:rPr>
              <a:t> </a:t>
            </a:r>
            <a:r>
              <a:rPr lang="sv-SE" dirty="0">
                <a:latin typeface="Calibri" panose="020F0502020204030204" pitchFamily="34" charset="0"/>
                <a:ea typeface="Arial" charset="0"/>
                <a:cs typeface="Calibri" panose="020F0502020204030204" pitchFamily="34" charset="0"/>
              </a:rPr>
              <a:t>MEDFÖRSÄKRAS</a:t>
            </a:r>
            <a:r>
              <a:rPr lang="sv-SE" b="1" dirty="0">
                <a:latin typeface="Calibri" panose="020F0502020204030204" pitchFamily="34" charset="0"/>
                <a:ea typeface="Arial" charset="0"/>
                <a:cs typeface="Calibri" panose="020F0502020204030204" pitchFamily="34" charset="0"/>
              </a:rPr>
              <a:t> I EN HEMFÖRSÄKRING</a:t>
            </a:r>
            <a:br>
              <a:rPr lang="sv-SE" b="1" dirty="0">
                <a:latin typeface="Calibri" panose="020F0502020204030204" pitchFamily="34" charset="0"/>
                <a:ea typeface="Arial" charset="0"/>
                <a:cs typeface="Calibri" panose="020F0502020204030204" pitchFamily="34" charset="0"/>
              </a:rPr>
            </a:b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735102"/>
            <a:ext cx="5118100" cy="4351338"/>
          </a:xfrm>
        </p:spPr>
        <p:txBody>
          <a:bodyPr>
            <a:normAutofit/>
          </a:bodyPr>
          <a:lstStyle/>
          <a:p>
            <a:pPr marL="342900" indent="-342900">
              <a:tabLst>
                <a:tab pos="214313" algn="l"/>
              </a:tabLst>
            </a:pPr>
            <a:endParaRPr lang="sv-SE" dirty="0">
              <a:cs typeface="Arial" charset="0"/>
            </a:endParaRPr>
          </a:p>
          <a:p>
            <a:pPr>
              <a:tabLst>
                <a:tab pos="214313" algn="l"/>
              </a:tabLst>
            </a:pPr>
            <a:r>
              <a:rPr lang="sv-SE" dirty="0">
                <a:cs typeface="Arial" charset="0"/>
              </a:rPr>
              <a:t>Folkbokförd, dela hushåll och stå angiven i försäkringsbrevet</a:t>
            </a:r>
          </a:p>
          <a:p>
            <a:pPr>
              <a:tabLst>
                <a:tab pos="214313" algn="l"/>
              </a:tabLst>
            </a:pPr>
            <a:r>
              <a:rPr lang="sv-SE" dirty="0">
                <a:cs typeface="Arial" charset="0"/>
              </a:rPr>
              <a:t>För flyktingar ibland inget krav på folkbokföring</a:t>
            </a:r>
          </a:p>
          <a:p>
            <a:pPr>
              <a:tabLst>
                <a:tab pos="214313" algn="l"/>
              </a:tabLst>
            </a:pPr>
            <a:r>
              <a:rPr lang="sv-SE" dirty="0">
                <a:cs typeface="Arial" charset="0"/>
              </a:rPr>
              <a:t>Kontrollera med ditt försäkringbolag</a:t>
            </a:r>
          </a:p>
          <a:p>
            <a:pPr marL="342900" indent="-342900">
              <a:tabLst>
                <a:tab pos="214313" algn="l"/>
              </a:tabLst>
            </a:pPr>
            <a:endParaRPr lang="sv-SE" dirty="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8" name="Platshållare för bild 7" descr="En bild som visar himmel, utomhus, hus, byggnad  Automatiskt genererad beskrivning">
            <a:extLst>
              <a:ext uri="{FF2B5EF4-FFF2-40B4-BE49-F238E27FC236}">
                <a16:creationId xmlns:a16="http://schemas.microsoft.com/office/drawing/2014/main" id="{E294AE9F-D467-45AB-8ACE-86A5E266210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3248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ERSÄTTNINGSBOENDE VID </a:t>
            </a:r>
            <a:br>
              <a:rPr lang="sv-SE" sz="3200" b="1" dirty="0">
                <a:latin typeface="Calibri" panose="020F0502020204030204" pitchFamily="34" charset="0"/>
                <a:ea typeface="Arial" charset="0"/>
                <a:cs typeface="Calibri" panose="020F0502020204030204" pitchFamily="34" charset="0"/>
              </a:rPr>
            </a:br>
            <a:r>
              <a:rPr lang="sv-SE" sz="3200" b="1" dirty="0">
                <a:latin typeface="Calibri" panose="020F0502020204030204" pitchFamily="34" charset="0"/>
                <a:ea typeface="Arial" charset="0"/>
                <a:cs typeface="Calibri" panose="020F0502020204030204" pitchFamily="34" charset="0"/>
              </a:rPr>
              <a:t>T.EX. VATTENSKADA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sz="2000" dirty="0">
                <a:ea typeface="Arial" charset="0"/>
                <a:cs typeface="Arial" charset="0"/>
              </a:rPr>
              <a:t>Nödvändiga och skäliga merkostnader </a:t>
            </a:r>
            <a:endParaRPr lang="sv-SE" dirty="0">
              <a:ea typeface="Arial" charset="0"/>
              <a:cs typeface="Arial" charset="0"/>
            </a:endParaRPr>
          </a:p>
          <a:p>
            <a:pPr>
              <a:tabLst>
                <a:tab pos="214313" algn="l"/>
              </a:tabLst>
            </a:pPr>
            <a:r>
              <a:rPr lang="sv-SE" dirty="0" err="1">
                <a:ea typeface="Arial" charset="0"/>
                <a:cs typeface="Arial" charset="0"/>
              </a:rPr>
              <a:t>Ersättningsboende</a:t>
            </a:r>
            <a:r>
              <a:rPr lang="sv-SE" dirty="0">
                <a:ea typeface="Arial" charset="0"/>
                <a:cs typeface="Arial" charset="0"/>
              </a:rPr>
              <a:t> om obrukbar bostad</a:t>
            </a:r>
          </a:p>
          <a:p>
            <a:pPr>
              <a:tabLst>
                <a:tab pos="214313" algn="l"/>
              </a:tabLst>
            </a:pPr>
            <a:r>
              <a:rPr lang="sv-SE" dirty="0">
                <a:ea typeface="Arial" charset="0"/>
                <a:cs typeface="Arial" charset="0"/>
              </a:rPr>
              <a:t>Vissa ersätter mat och resor</a:t>
            </a:r>
            <a:endParaRPr lang="sv-SE" sz="2000" dirty="0">
              <a:ea typeface="Arial" charset="0"/>
              <a:cs typeface="Arial" charset="0"/>
            </a:endParaRPr>
          </a:p>
          <a:p>
            <a:pPr>
              <a:tabLst>
                <a:tab pos="214313" algn="l"/>
              </a:tabLst>
            </a:pPr>
            <a:r>
              <a:rPr lang="sv-SE" dirty="0">
                <a:cs typeface="Arial" charset="0"/>
              </a:rPr>
              <a:t>Maxtid</a:t>
            </a:r>
            <a:endParaRPr lang="sv-SE" sz="2000" dirty="0">
              <a:cs typeface="Arial" charset="0"/>
            </a:endParaRP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3" name="Platshållare för bild 12" descr="En bild som visar text&#10;&#10;Automatiskt genererad beskrivning">
            <a:extLst>
              <a:ext uri="{FF2B5EF4-FFF2-40B4-BE49-F238E27FC236}">
                <a16:creationId xmlns:a16="http://schemas.microsoft.com/office/drawing/2014/main" id="{008F0076-15F2-7504-BD28-235EC76AEEE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165263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HEMFÖRSÄKRING VID ÄLDREBOENDE</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sz="2000" dirty="0">
                <a:cs typeface="Arial" charset="0"/>
              </a:rPr>
              <a:t>Basförsäkring</a:t>
            </a:r>
          </a:p>
          <a:p>
            <a:pPr>
              <a:tabLst>
                <a:tab pos="214313" algn="l"/>
              </a:tabLst>
            </a:pPr>
            <a:r>
              <a:rPr lang="sv-SE" sz="2000" dirty="0">
                <a:cs typeface="Arial" charset="0"/>
              </a:rPr>
              <a:t>Ansvarsskydd för äldre – t.ex</a:t>
            </a:r>
            <a:r>
              <a:rPr lang="sv-SE" dirty="0">
                <a:cs typeface="Arial" charset="0"/>
              </a:rPr>
              <a:t>.</a:t>
            </a:r>
            <a:r>
              <a:rPr lang="sv-SE" sz="2000" dirty="0">
                <a:cs typeface="Arial" charset="0"/>
              </a:rPr>
              <a:t> brand eller vattenskada</a:t>
            </a:r>
          </a:p>
          <a:p>
            <a:pPr>
              <a:tabLst>
                <a:tab pos="214313" algn="l"/>
              </a:tabLst>
            </a:pPr>
            <a:r>
              <a:rPr lang="sv-SE" dirty="0">
                <a:cs typeface="Arial" charset="0"/>
              </a:rPr>
              <a:t>Reseskydd – vistas utomlands 45-60 </a:t>
            </a:r>
            <a:r>
              <a:rPr lang="sv-SE" dirty="0" err="1">
                <a:cs typeface="Arial" charset="0"/>
              </a:rPr>
              <a:t>dgr</a:t>
            </a:r>
            <a:endParaRPr lang="sv-SE" sz="2000" dirty="0">
              <a:cs typeface="Arial" charset="0"/>
            </a:endParaRPr>
          </a:p>
          <a:p>
            <a:pPr>
              <a:tabLst>
                <a:tab pos="214313" algn="l"/>
              </a:tabLst>
            </a:pPr>
            <a:r>
              <a:rPr lang="sv-SE" sz="2000" dirty="0">
                <a:cs typeface="Arial" charset="0"/>
              </a:rPr>
              <a:t>Avsteg från huvudregel olovligen bryter sig in -  </a:t>
            </a:r>
            <a:r>
              <a:rPr lang="sv-SE" dirty="0">
                <a:cs typeface="Arial" charset="0"/>
              </a:rPr>
              <a:t>s</a:t>
            </a:r>
            <a:r>
              <a:rPr lang="sv-SE" sz="2000" dirty="0">
                <a:cs typeface="Arial" charset="0"/>
              </a:rPr>
              <a:t>töld med nyckel </a:t>
            </a:r>
          </a:p>
          <a:p>
            <a:pPr>
              <a:tabLst>
                <a:tab pos="214313" algn="l"/>
              </a:tabLst>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3" name="Platshållare för bild 12" descr="En bild som visar utomhus, mark, träd, gräs  Automatiskt genererad beskrivning">
            <a:extLst>
              <a:ext uri="{FF2B5EF4-FFF2-40B4-BE49-F238E27FC236}">
                <a16:creationId xmlns:a16="http://schemas.microsoft.com/office/drawing/2014/main" id="{552F4E9B-0553-412F-9653-8F8CE66FC7B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1310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dirty="0"/>
              <a:t>BESÖKSFÖRSÄKRING FÖR UTLÄNDSKA BESÖKARE </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dirty="0">
                <a:cs typeface="Arial" charset="0"/>
              </a:rPr>
              <a:t>Besöka Sverige max 90 dagar </a:t>
            </a:r>
            <a:br>
              <a:rPr lang="sv-SE" dirty="0">
                <a:cs typeface="Arial" charset="0"/>
              </a:rPr>
            </a:br>
            <a:r>
              <a:rPr lang="sv-SE" dirty="0">
                <a:cs typeface="Arial" charset="0"/>
              </a:rPr>
              <a:t>från länder med visumkrav av Sverige</a:t>
            </a:r>
          </a:p>
          <a:p>
            <a:pPr lvl="1">
              <a:tabLst>
                <a:tab pos="214313" algn="l"/>
              </a:tabLst>
            </a:pPr>
            <a:r>
              <a:rPr lang="sv-SE" sz="2000" i="1" dirty="0">
                <a:cs typeface="Arial" charset="0"/>
              </a:rPr>
              <a:t>Skaffa besöksförsäkring och ansök om visum </a:t>
            </a:r>
          </a:p>
          <a:p>
            <a:pPr>
              <a:tabLst>
                <a:tab pos="214313" algn="l"/>
              </a:tabLst>
            </a:pPr>
            <a:r>
              <a:rPr lang="sv-SE" dirty="0">
                <a:cs typeface="Arial" charset="0"/>
              </a:rPr>
              <a:t>Besök längre än 90 dagar </a:t>
            </a:r>
          </a:p>
          <a:p>
            <a:pPr lvl="1">
              <a:tabLst>
                <a:tab pos="214313" algn="l"/>
              </a:tabLst>
            </a:pPr>
            <a:r>
              <a:rPr lang="sv-SE" sz="2000" i="1" dirty="0">
                <a:cs typeface="Arial" charset="0"/>
              </a:rPr>
              <a:t>Kontakta Migrationsverket –  ansökan om uppehållstillstånd och besöksförsäkring</a:t>
            </a:r>
          </a:p>
          <a:p>
            <a:pPr>
              <a:tabLst>
                <a:tab pos="214313" algn="l"/>
              </a:tabLst>
            </a:pPr>
            <a:r>
              <a:rPr lang="sv-SE" dirty="0">
                <a:cs typeface="Arial" charset="0"/>
              </a:rPr>
              <a:t>Besöksförsäkringar täcker kostnader på minst 30 000 kronor för bland annat akut sjukvård och </a:t>
            </a:r>
            <a:r>
              <a:rPr lang="sv-SE" dirty="0" err="1">
                <a:cs typeface="Arial" charset="0"/>
              </a:rPr>
              <a:t>vårdtransport</a:t>
            </a:r>
            <a:r>
              <a:rPr lang="sv-SE" dirty="0">
                <a:cs typeface="Arial" charset="0"/>
              </a:rPr>
              <a:t> till hemlandet</a:t>
            </a:r>
          </a:p>
          <a:p>
            <a:pPr lvl="1">
              <a:tabLst>
                <a:tab pos="214313" algn="l"/>
              </a:tabLst>
            </a:pPr>
            <a:r>
              <a:rPr lang="sv-SE" sz="2000" i="1" dirty="0">
                <a:cs typeface="Arial" charset="0"/>
              </a:rPr>
              <a:t>Kan tecknas i hemlandet eller vid ankomst till Sverige</a:t>
            </a:r>
          </a:p>
          <a:p>
            <a:pPr>
              <a:tabLst>
                <a:tab pos="214313" algn="l"/>
              </a:tabLst>
            </a:pPr>
            <a:endParaRPr lang="sv-SE" sz="2000" i="1" dirty="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8" name="Platshållare för bild 7" descr="En bild som visar himmel, utomhus, flagga, pol&#10;&#10;Automatiskt genererad beskrivning">
            <a:extLst>
              <a:ext uri="{FF2B5EF4-FFF2-40B4-BE49-F238E27FC236}">
                <a16:creationId xmlns:a16="http://schemas.microsoft.com/office/drawing/2014/main" id="{3143CAF7-CF80-8FE0-7978-928231B7842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385503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21284" cy="1325563"/>
          </a:xfrm>
        </p:spPr>
        <p:txBody>
          <a:bodyPr/>
          <a:lstStyle/>
          <a:p>
            <a:r>
              <a:rPr lang="sv-SE" sz="3200" dirty="0"/>
              <a:t>BESÖKSFÖRSÄKRING - UTÖKAT RESESKYDD EU-MEDBORGARE</a:t>
            </a:r>
            <a:endParaRPr lang="sv-SE"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35750"/>
            <a:ext cx="5118100" cy="3341075"/>
          </a:xfrm>
        </p:spPr>
        <p:txBody>
          <a:bodyPr>
            <a:normAutofit/>
          </a:bodyPr>
          <a:lstStyle/>
          <a:p>
            <a:r>
              <a:rPr lang="sv-SE" sz="2000" dirty="0">
                <a:cs typeface="Arial" charset="0"/>
              </a:rPr>
              <a:t>EU-kortet ger EU-medborgare rätt till samma medicinska nödvändiga offentliga vård vid tillfällig vistelse i Sverige till samma kostnad som invånare i Sverige. </a:t>
            </a:r>
          </a:p>
          <a:p>
            <a:r>
              <a:rPr lang="sv-SE" sz="2000" dirty="0">
                <a:cs typeface="Arial" charset="0"/>
              </a:rPr>
              <a:t>EU-medborgare förbättra reseskyddet med besöksförsäkring.</a:t>
            </a:r>
          </a:p>
          <a:p>
            <a:r>
              <a:rPr lang="sv-SE" sz="2000" dirty="0">
                <a:cs typeface="Arial" charset="0"/>
              </a:rPr>
              <a:t>Den ger till exempel ersättning för hemtransport med ambulansflyg, vilket EU-kortet inte omfattar.</a:t>
            </a:r>
            <a:br>
              <a:rPr lang="sv-SE" sz="2000" dirty="0">
                <a:cs typeface="Arial" charset="0"/>
              </a:rPr>
            </a:br>
            <a:endParaRPr lang="sv-SE" sz="2000" dirty="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8" name="Platshållare för bild 7" descr="En bild som visar Electric blue, Majorelleblå, blå, Koboltblått&#10;&#10;Automatiskt genererad beskrivning">
            <a:extLst>
              <a:ext uri="{FF2B5EF4-FFF2-40B4-BE49-F238E27FC236}">
                <a16:creationId xmlns:a16="http://schemas.microsoft.com/office/drawing/2014/main" id="{9C98DB64-1565-BC61-A3A9-0CB6F24188A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342753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4686716" cy="1325563"/>
          </a:xfrm>
        </p:spPr>
        <p:txBody>
          <a:bodyPr/>
          <a:lstStyle/>
          <a:p>
            <a:r>
              <a:rPr lang="sv-SE" b="1" dirty="0">
                <a:latin typeface="Calibri" panose="020F0502020204030204" pitchFamily="34" charset="0"/>
                <a:ea typeface="Arial" charset="0"/>
                <a:cs typeface="Calibri" panose="020F0502020204030204" pitchFamily="34" charset="0"/>
              </a:rPr>
              <a:t>NÄR OCH TILL VEM KAN MAN KLAGA I ETT FÖRSÄKRINGSÄRENDE?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2114729"/>
            <a:ext cx="5118100" cy="4351338"/>
          </a:xfrm>
        </p:spPr>
        <p:txBody>
          <a:bodyPr>
            <a:normAutofit/>
          </a:bodyPr>
          <a:lstStyle/>
          <a:p>
            <a:r>
              <a:rPr lang="sv-SE" dirty="0">
                <a:ea typeface="Arial" charset="0"/>
                <a:cs typeface="Arial" charset="0"/>
              </a:rPr>
              <a:t>Saknas information</a:t>
            </a:r>
            <a:endParaRPr lang="sv-SE" dirty="0">
              <a:latin typeface="+mj-lt"/>
              <a:ea typeface="Arial" charset="0"/>
              <a:cs typeface="Arial" charset="0"/>
            </a:endParaRPr>
          </a:p>
          <a:p>
            <a:r>
              <a:rPr lang="sv-SE" dirty="0">
                <a:ea typeface="Arial" charset="0"/>
                <a:cs typeface="Arial" charset="0"/>
              </a:rPr>
              <a:t>Ingen återkoppling</a:t>
            </a:r>
            <a:endParaRPr lang="sv-SE" dirty="0">
              <a:latin typeface="+mj-lt"/>
              <a:ea typeface="Arial" charset="0"/>
              <a:cs typeface="Arial" charset="0"/>
            </a:endParaRPr>
          </a:p>
          <a:p>
            <a:r>
              <a:rPr lang="sv-SE" dirty="0">
                <a:cs typeface="Arial" charset="0"/>
              </a:rPr>
              <a:t>Fel eller bristfällig information</a:t>
            </a:r>
          </a:p>
          <a:p>
            <a:r>
              <a:rPr lang="sv-SE" dirty="0">
                <a:ea typeface="Arial" charset="0"/>
                <a:cs typeface="Arial" charset="0"/>
              </a:rPr>
              <a:t>Missnöje med bemötandet</a:t>
            </a:r>
          </a:p>
          <a:p>
            <a:r>
              <a:rPr lang="sv-SE" dirty="0">
                <a:cs typeface="Arial" charset="0"/>
              </a:rPr>
              <a:t>Lång</a:t>
            </a:r>
            <a:r>
              <a:rPr lang="sv-SE" dirty="0">
                <a:ea typeface="Arial" charset="0"/>
                <a:cs typeface="Arial" charset="0"/>
              </a:rPr>
              <a:t> handläggningstid </a:t>
            </a:r>
            <a:endParaRPr lang="sv-SE" dirty="0">
              <a:latin typeface="+mj-lt"/>
              <a:ea typeface="Arial" charset="0"/>
              <a:cs typeface="Arial" charset="0"/>
            </a:endParaRPr>
          </a:p>
          <a:p>
            <a:r>
              <a:rPr lang="sv-SE" sz="2000" dirty="0">
                <a:cs typeface="Arial" charset="0"/>
              </a:rPr>
              <a:t>Chef, intern nämnd, klagomålsansvarig</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9" name="Platshållare för bild 8">
            <a:extLst>
              <a:ext uri="{FF2B5EF4-FFF2-40B4-BE49-F238E27FC236}">
                <a16:creationId xmlns:a16="http://schemas.microsoft.com/office/drawing/2014/main" id="{E7769904-4C8A-4DC8-9006-FF761E3883D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60368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NÄSTA STEG - PRÖVNING I EN EXTERN NÄMND </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696193"/>
            <a:ext cx="5118100" cy="4351338"/>
          </a:xfrm>
        </p:spPr>
        <p:txBody>
          <a:bodyPr>
            <a:normAutofit/>
          </a:bodyPr>
          <a:lstStyle/>
          <a:p>
            <a:pPr>
              <a:tabLst>
                <a:tab pos="214313" algn="l"/>
              </a:tabLst>
            </a:pPr>
            <a:r>
              <a:rPr lang="sv-SE" sz="2000" dirty="0">
                <a:ea typeface="Arial" charset="0"/>
                <a:cs typeface="Arial" charset="0"/>
              </a:rPr>
              <a:t>Kostnadsfria nämnder utanför bolaget</a:t>
            </a:r>
          </a:p>
          <a:p>
            <a:pPr>
              <a:tabLst>
                <a:tab pos="214313" algn="l"/>
              </a:tabLst>
            </a:pPr>
            <a:r>
              <a:rPr lang="sv-SE" sz="2000" dirty="0">
                <a:ea typeface="Arial" charset="0"/>
                <a:cs typeface="Arial" charset="0"/>
              </a:rPr>
              <a:t>Vilken </a:t>
            </a:r>
            <a:r>
              <a:rPr lang="sv-SE" sz="2000" dirty="0">
                <a:cs typeface="Arial" charset="0"/>
              </a:rPr>
              <a:t>nämnd beror på ärendet</a:t>
            </a:r>
          </a:p>
          <a:p>
            <a:pPr>
              <a:tabLst>
                <a:tab pos="214313" algn="l"/>
              </a:tabLst>
            </a:pPr>
            <a:r>
              <a:rPr lang="sv-SE" sz="2000" dirty="0">
                <a:ea typeface="Arial" charset="0"/>
                <a:cs typeface="Arial" charset="0"/>
              </a:rPr>
              <a:t>Allmänna reklamationsnämnden ARN</a:t>
            </a:r>
          </a:p>
          <a:p>
            <a:pPr>
              <a:tabLst>
                <a:tab pos="214313" algn="l"/>
              </a:tabLst>
            </a:pPr>
            <a:r>
              <a:rPr lang="sv-SE" sz="2000" dirty="0">
                <a:ea typeface="Arial" charset="0"/>
                <a:cs typeface="Arial" charset="0"/>
              </a:rPr>
              <a:t>Personförsäkringsnämnden PFN</a:t>
            </a:r>
          </a:p>
          <a:p>
            <a:pPr>
              <a:tabLst>
                <a:tab pos="214313" algn="l"/>
              </a:tabLst>
            </a:pPr>
            <a:r>
              <a:rPr lang="sv-SE" sz="2000" dirty="0">
                <a:ea typeface="Arial" charset="0"/>
                <a:cs typeface="Arial" charset="0"/>
              </a:rPr>
              <a:t>Trafikskadenämnden TSN </a:t>
            </a:r>
          </a:p>
          <a:p>
            <a:pPr>
              <a:tabLst>
                <a:tab pos="214313" algn="l"/>
              </a:tabLst>
            </a:pPr>
            <a:r>
              <a:rPr lang="sv-SE" sz="2000" dirty="0">
                <a:ea typeface="Arial" charset="0"/>
                <a:cs typeface="Arial" charset="0"/>
              </a:rPr>
              <a:t>Ansvarsförsäkringens personskadenämnd APN</a:t>
            </a:r>
          </a:p>
          <a:p>
            <a:pPr>
              <a:tabLst>
                <a:tab pos="214313" algn="l"/>
              </a:tabLst>
            </a:pPr>
            <a:r>
              <a:rPr lang="sv-SE" sz="2000" dirty="0">
                <a:ea typeface="Arial" charset="0"/>
                <a:cs typeface="Arial" charset="0"/>
              </a:rPr>
              <a:t>Patientskadenämnden PSN</a:t>
            </a:r>
          </a:p>
          <a:p>
            <a:pPr>
              <a:tabLst>
                <a:tab pos="214313" algn="l"/>
              </a:tabLst>
            </a:pPr>
            <a:r>
              <a:rPr lang="sv-SE" sz="2000" dirty="0">
                <a:ea typeface="Arial" charset="0"/>
                <a:cs typeface="Arial" charset="0"/>
              </a:rPr>
              <a:t>Läkemedelsnämnden</a:t>
            </a:r>
          </a:p>
          <a:p>
            <a:pPr>
              <a:tabLst>
                <a:tab pos="214313" algn="l"/>
              </a:tabLst>
            </a:pPr>
            <a:r>
              <a:rPr lang="sv-SE" sz="2000" dirty="0">
                <a:ea typeface="Arial" charset="0"/>
                <a:cs typeface="Arial" charset="0"/>
              </a:rPr>
              <a:t>Domstol</a:t>
            </a:r>
          </a:p>
          <a:p>
            <a:pPr>
              <a:tabLst>
                <a:tab pos="214313" algn="l"/>
              </a:tabLst>
            </a:pPr>
            <a:endParaRPr lang="sv-SE" sz="2000" dirty="0">
              <a:ea typeface="Arial" charset="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9" name="Platshållare för bild 8" descr="En bild som visar paraply, accessoarer, himmel, utomhus  Automatiskt genererad beskrivning">
            <a:extLst>
              <a:ext uri="{FF2B5EF4-FFF2-40B4-BE49-F238E27FC236}">
                <a16:creationId xmlns:a16="http://schemas.microsoft.com/office/drawing/2014/main" id="{B942D706-C324-4480-AEA0-95D107167D9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33464214"/>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2869</TotalTime>
  <Words>6137</Words>
  <Application>Microsoft Office PowerPoint</Application>
  <PresentationFormat>Bredbild</PresentationFormat>
  <Paragraphs>453</Paragraphs>
  <Slides>21</Slides>
  <Notes>21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21</vt:i4>
      </vt:variant>
    </vt:vector>
  </HeadingPairs>
  <TitlesOfParts>
    <vt:vector size="26" baseType="lpstr">
      <vt:lpstr>Arial</vt:lpstr>
      <vt:lpstr>Calibri</vt:lpstr>
      <vt:lpstr>Calibri Light</vt:lpstr>
      <vt:lpstr>Muli</vt:lpstr>
      <vt:lpstr>Office-tema</vt:lpstr>
      <vt:lpstr>FÖRDJUPNING FÖRSÄKRINGSFRÅGOR </vt:lpstr>
      <vt:lpstr>NÄR BEHÖVER MAN EN EGEN HEMFÖRSÄKRING?</vt:lpstr>
      <vt:lpstr>OLIKA KRAV FÖR ATT OMFATTAS OCH MEDFÖRSÄKRAS I EN HEMFÖRSÄKRING </vt:lpstr>
      <vt:lpstr>ERSÄTTNINGSBOENDE VID  T.EX. VATTENSKADA</vt:lpstr>
      <vt:lpstr>HEMFÖRSÄKRING VID ÄLDREBOENDE</vt:lpstr>
      <vt:lpstr>BESÖKSFÖRSÄKRING FÖR UTLÄNDSKA BESÖKARE </vt:lpstr>
      <vt:lpstr>BESÖKSFÖRSÄKRING - UTÖKAT RESESKYDD EU-MEDBORGARE</vt:lpstr>
      <vt:lpstr>NÄR OCH TILL VEM KAN MAN KLAGA I ETT FÖRSÄKRINGSÄRENDE? </vt:lpstr>
      <vt:lpstr>NÄSTA STEG - PRÖVNING I EN EXTERN NÄMND </vt:lpstr>
      <vt:lpstr>DÖDSFALLBELOPP I OLIKA FÖRSÄKRINGAR</vt:lpstr>
      <vt:lpstr>LÅNESKYDDSFÖRSÄKRINGAR </vt:lpstr>
      <vt:lpstr>ERSÄTTNING VID PERSONSKADOR </vt:lpstr>
      <vt:lpstr>ERSÄTTNING VID SJUKDOM - VISANDEDAG</vt:lpstr>
      <vt:lpstr>SAMBANDSBEDÖMNING OLYCKSFALL</vt:lpstr>
      <vt:lpstr>INLÖSEN ELLER REPARATION</vt:lpstr>
      <vt:lpstr>MISSNÖJE VÄRDERING AV BIL VID INLÖSEN EFTER SKADA </vt:lpstr>
      <vt:lpstr>DJURFÖRSÄKRINGAR</vt:lpstr>
      <vt:lpstr>HÅLLBARHET  ”Skadeförebyggande åtgärder både hjälper enskilda  konsumenter och leder till mindre miljöpåverkan” </vt:lpstr>
      <vt:lpstr>HÅLLBARHET</vt:lpstr>
      <vt:lpstr>KONTAKTA OSS NÄR DU VILL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 PRIVATA FÖRSÄKRINGAR</dc:title>
  <dc:creator>Vanda Brandt</dc:creator>
  <cp:lastModifiedBy>Vanda Brandt</cp:lastModifiedBy>
  <cp:revision>82</cp:revision>
  <dcterms:created xsi:type="dcterms:W3CDTF">2023-03-08T12:20:37Z</dcterms:created>
  <dcterms:modified xsi:type="dcterms:W3CDTF">2024-02-22T10:29:16Z</dcterms:modified>
</cp:coreProperties>
</file>