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305" r:id="rId3"/>
    <p:sldId id="286" r:id="rId4"/>
    <p:sldId id="287" r:id="rId5"/>
    <p:sldId id="288" r:id="rId6"/>
    <p:sldId id="306" r:id="rId7"/>
    <p:sldId id="301" r:id="rId8"/>
    <p:sldId id="289" r:id="rId9"/>
    <p:sldId id="307" r:id="rId10"/>
    <p:sldId id="296" r:id="rId11"/>
    <p:sldId id="297" r:id="rId12"/>
    <p:sldId id="290" r:id="rId13"/>
    <p:sldId id="300" r:id="rId14"/>
    <p:sldId id="291" r:id="rId15"/>
    <p:sldId id="299" r:id="rId16"/>
    <p:sldId id="272"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D61"/>
    <a:srgbClr val="EE7558"/>
    <a:srgbClr val="E05040"/>
    <a:srgbClr val="44999C"/>
    <a:srgbClr val="00A780"/>
    <a:srgbClr val="404040"/>
    <a:srgbClr val="91CAAF"/>
    <a:srgbClr val="00AA80"/>
    <a:srgbClr val="009CB3"/>
    <a:srgbClr val="E8E6E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325"/>
    <p:restoredTop sz="74618" autoAdjust="0"/>
  </p:normalViewPr>
  <p:slideViewPr>
    <p:cSldViewPr snapToGrid="0" showGuides="1">
      <p:cViewPr varScale="1">
        <p:scale>
          <a:sx n="85" d="100"/>
          <a:sy n="85" d="100"/>
        </p:scale>
        <p:origin x="2202" y="84"/>
      </p:cViewPr>
      <p:guideLst>
        <p:guide orient="horz" pos="2160"/>
        <p:guide pos="38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23363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Eftersom Sven avled före Anna så ska Svens lott gå vidare till hans barn, Bengt och Bertil, och delas lika mellan dem. Det blir 150 000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770565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109289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218127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743451"/>
          </a:xfrm>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Anhörighetsbehörighet</a:t>
            </a:r>
            <a:r>
              <a:rPr lang="sv-SE" sz="1200" kern="1200" dirty="0">
                <a:solidFill>
                  <a:schemeClr val="tx1"/>
                </a:solidFill>
                <a:latin typeface="+mn-lt"/>
                <a:ea typeface="+mn-ea"/>
                <a:cs typeface="+mn-cs"/>
              </a:rPr>
              <a:t> innebär att anhöriga har rätt att företräda enskild som inte längre kan ta hand om sina ekonomiska angelägenheter på grund av sjukdom, försvagat hälsotillstånd eller liknande.</a:t>
            </a:r>
          </a:p>
          <a:p>
            <a:r>
              <a:rPr lang="sv-SE" sz="1200" kern="1200" dirty="0">
                <a:solidFill>
                  <a:schemeClr val="tx1"/>
                </a:solidFill>
                <a:latin typeface="+mn-lt"/>
                <a:ea typeface="+mn-ea"/>
                <a:cs typeface="+mn-cs"/>
              </a:rPr>
              <a:t>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4157003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330681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2391387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Beställ broschyrer kostnadsfritt: www.gilladinekonomi.se/kursdeltagare-larare/bestall-broschyrer/ </a:t>
            </a:r>
          </a:p>
          <a:p>
            <a:endParaRPr lang="sv-SE" dirty="0"/>
          </a:p>
          <a:p>
            <a:r>
              <a:rPr lang="sv-SE" dirty="0"/>
              <a:t>Se e-utbildning och presentationer från grundkursen: www.gilladinekonomi.se/kursdeltagare-larare/tryggare-ekonomi-pa-aldre-dar-grundkurs/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47905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1845598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357014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304067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72872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866236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262154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Så fördelas arvet enligt lag</a:t>
            </a:r>
          </a:p>
          <a:p>
            <a:pPr>
              <a:tabLst>
                <a:tab pos="214313" algn="l"/>
              </a:tabLst>
            </a:pPr>
            <a:r>
              <a:rPr lang="sv-SE" sz="1200" dirty="0">
                <a:ea typeface="Arial" charset="0"/>
                <a:cs typeface="Arial" charset="0"/>
              </a:rPr>
              <a:t>• Bröstarvingar, det vill säga barn, barnbarn 	och så vidare.</a:t>
            </a:r>
          </a:p>
          <a:p>
            <a:pPr>
              <a:tabLst>
                <a:tab pos="214313" algn="l"/>
              </a:tabLst>
            </a:pPr>
            <a:r>
              <a:rPr lang="sv-SE" sz="1200" dirty="0">
                <a:ea typeface="Arial" charset="0"/>
                <a:cs typeface="Arial" charset="0"/>
              </a:rPr>
              <a:t>• Föräldrar, syskon, syskonbarn, syskonbarnbarn.</a:t>
            </a:r>
          </a:p>
          <a:p>
            <a:pPr>
              <a:tabLst>
                <a:tab pos="214313" algn="l"/>
              </a:tabLst>
            </a:pPr>
            <a:r>
              <a:rPr lang="sv-SE" sz="1200" dirty="0">
                <a:ea typeface="Arial" charset="0"/>
                <a:cs typeface="Arial" charset="0"/>
              </a:rPr>
              <a:t>• Mor/farföräldrar, mostrar, morbröder, fastrar, farbröder. </a:t>
            </a:r>
          </a:p>
          <a:p>
            <a:pPr>
              <a:tabLst>
                <a:tab pos="214313" algn="l"/>
              </a:tabLst>
            </a:pPr>
            <a:r>
              <a:rPr lang="sv-SE" sz="1200" dirty="0">
                <a:ea typeface="Arial" charset="0"/>
                <a:cs typeface="Arial" charset="0"/>
              </a:rPr>
              <a:t>• Makars arvsrätt är en specialregel.</a:t>
            </a:r>
          </a:p>
          <a:p>
            <a:pPr>
              <a:tabLst>
                <a:tab pos="214313" algn="l"/>
              </a:tabLst>
            </a:pPr>
            <a:r>
              <a:rPr lang="sv-SE" sz="1200" dirty="0">
                <a:ea typeface="Arial" charset="0"/>
                <a:cs typeface="Arial" charset="0"/>
              </a:rPr>
              <a:t>• Efterlevande maken har ingen arvsrätt om 	det enbart finns särkullbarn efter den avlidne maken.</a:t>
            </a:r>
          </a:p>
          <a:p>
            <a:pPr>
              <a:tabLst>
                <a:tab pos="214313" algn="l"/>
              </a:tabLst>
            </a:pPr>
            <a:endParaRPr lang="sv-SE" sz="1200" kern="1200" dirty="0">
              <a:solidFill>
                <a:schemeClr val="tx1"/>
              </a:solidFill>
              <a:ea typeface="+mn-ea"/>
              <a:cs typeface="+mn-cs"/>
            </a:endParaRPr>
          </a:p>
          <a:p>
            <a:pPr>
              <a:tabLst>
                <a:tab pos="214313" algn="l"/>
              </a:tabLst>
            </a:pPr>
            <a:r>
              <a:rPr lang="sv-SE" sz="1200" kern="1200" dirty="0">
                <a:solidFill>
                  <a:schemeClr val="tx1"/>
                </a:solidFill>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ea typeface="+mn-ea"/>
              <a:cs typeface="+mn-cs"/>
            </a:endParaRPr>
          </a:p>
          <a:p>
            <a:r>
              <a:rPr lang="sv-SE" sz="1200" kern="1200" dirty="0">
                <a:solidFill>
                  <a:schemeClr val="tx1"/>
                </a:solidFill>
                <a:ea typeface="+mn-ea"/>
                <a:cs typeface="+mn-cs"/>
              </a:rPr>
              <a:t>Det finns tre arvsklasser och vid sidan om det ligger makes arvsrätt, i de fall där makar ärver varandra.</a:t>
            </a:r>
            <a:br>
              <a:rPr lang="sv-SE" sz="1200" kern="1200" dirty="0">
                <a:solidFill>
                  <a:schemeClr val="tx1"/>
                </a:solidFill>
                <a:ea typeface="+mn-ea"/>
                <a:cs typeface="+mn-cs"/>
              </a:rPr>
            </a:br>
            <a:endParaRPr lang="sv-SE" sz="1200" kern="1200" dirty="0">
              <a:solidFill>
                <a:schemeClr val="tx1"/>
              </a:solidFill>
              <a:ea typeface="+mn-ea"/>
              <a:cs typeface="+mn-cs"/>
            </a:endParaRPr>
          </a:p>
          <a:p>
            <a:r>
              <a:rPr lang="sv-SE" sz="1200" kern="1200" dirty="0">
                <a:solidFill>
                  <a:schemeClr val="tx1"/>
                </a:solidFill>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04574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2" y="2758198"/>
            <a:ext cx="10163939" cy="1086443"/>
          </a:xfrm>
        </p:spPr>
        <p:txBody>
          <a:bodyPr/>
          <a:lstStyle/>
          <a:p>
            <a:r>
              <a:rPr lang="sv-SE" dirty="0"/>
              <a:t>FÖRDJUPNING FAMILJEJURIDIK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Susanne Eliasson, 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tshållare för bild 11" descr="En bild som visar inomhus, mörk, lampa  Automatiskt genererad beskrivning">
            <a:extLst>
              <a:ext uri="{FF2B5EF4-FFF2-40B4-BE49-F238E27FC236}">
                <a16:creationId xmlns:a16="http://schemas.microsoft.com/office/drawing/2014/main" id="{6272CE05-485B-413D-B5DC-FACFFFDF1756}"/>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Effect>
                      <a14:brightnessContrast bright="-4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11823"/>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47772" y="266096"/>
            <a:ext cx="11165535" cy="1325563"/>
          </a:xfrm>
        </p:spPr>
        <p:txBody>
          <a:bodyPr/>
          <a:lstStyle/>
          <a:p>
            <a:pPr algn="l"/>
            <a:r>
              <a:rPr lang="sv-SE" b="1" dirty="0">
                <a:latin typeface="Calibri" panose="020F0502020204030204" pitchFamily="34" charset="0"/>
                <a:ea typeface="Arial" charset="0"/>
                <a:cs typeface="Calibri" panose="020F0502020204030204" pitchFamily="34" charset="0"/>
              </a:rPr>
              <a:t>SÅ FÖRDELAS ARVET NÄR DET FINNS BRÖSTARVINGAR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cxnSp>
        <p:nvCxnSpPr>
          <p:cNvPr id="6" name="Rak koppling 5">
            <a:extLst>
              <a:ext uri="{FF2B5EF4-FFF2-40B4-BE49-F238E27FC236}">
                <a16:creationId xmlns:a16="http://schemas.microsoft.com/office/drawing/2014/main" id="{CF344047-628F-4AA8-B282-A9E078DBC8B4}"/>
              </a:ext>
            </a:extLst>
          </p:cNvPr>
          <p:cNvCxnSpPr>
            <a:cxnSpLocks/>
          </p:cNvCxnSpPr>
          <p:nvPr/>
        </p:nvCxnSpPr>
        <p:spPr>
          <a:xfrm>
            <a:off x="547772" y="786384"/>
            <a:ext cx="99586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tshållare för innehåll 5">
            <a:extLst>
              <a:ext uri="{FF2B5EF4-FFF2-40B4-BE49-F238E27FC236}">
                <a16:creationId xmlns:a16="http://schemas.microsoft.com/office/drawing/2014/main" id="{E73130C5-7714-4F37-8C68-324C88967020}"/>
              </a:ext>
            </a:extLst>
          </p:cNvPr>
          <p:cNvSpPr txBox="1">
            <a:spLocks/>
          </p:cNvSpPr>
          <p:nvPr/>
        </p:nvSpPr>
        <p:spPr>
          <a:xfrm>
            <a:off x="899316" y="1156066"/>
            <a:ext cx="724798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solidFill>
                  <a:schemeClr val="bg1"/>
                </a:solidFill>
                <a:ea typeface="Arial" charset="0"/>
                <a:cs typeface="Arial" charset="0"/>
              </a:rPr>
              <a:t>Frånskilda Anna avlider.</a:t>
            </a:r>
          </a:p>
          <a:p>
            <a:pPr marL="185738" indent="-185738">
              <a:buFont typeface="Arial" panose="020B0604020202020204" pitchFamily="34" charset="0"/>
              <a:buChar char="•"/>
            </a:pPr>
            <a:r>
              <a:rPr lang="sv-SE" dirty="0">
                <a:solidFill>
                  <a:schemeClr val="bg1"/>
                </a:solidFill>
                <a:ea typeface="Arial" charset="0"/>
                <a:cs typeface="Arial" charset="0"/>
              </a:rPr>
              <a:t>Anna hade två barn, Stina och Sven. </a:t>
            </a:r>
          </a:p>
          <a:p>
            <a:pPr marL="185738" indent="-185738">
              <a:buFont typeface="Arial" panose="020B0604020202020204" pitchFamily="34" charset="0"/>
              <a:buChar char="•"/>
            </a:pPr>
            <a:r>
              <a:rPr lang="sv-SE" dirty="0">
                <a:solidFill>
                  <a:schemeClr val="bg1"/>
                </a:solidFill>
                <a:ea typeface="Arial" charset="0"/>
                <a:cs typeface="Arial" charset="0"/>
              </a:rPr>
              <a:t>Sven avled en tid före Anna. Han efterlämnade två barn, </a:t>
            </a:r>
            <a:br>
              <a:rPr lang="sv-SE" dirty="0">
                <a:solidFill>
                  <a:schemeClr val="bg1"/>
                </a:solidFill>
                <a:ea typeface="Arial" charset="0"/>
                <a:cs typeface="Arial" charset="0"/>
              </a:rPr>
            </a:br>
            <a:r>
              <a:rPr lang="sv-SE" dirty="0">
                <a:solidFill>
                  <a:schemeClr val="bg1"/>
                </a:solidFill>
                <a:ea typeface="Arial" charset="0"/>
                <a:cs typeface="Arial" charset="0"/>
              </a:rPr>
              <a:t>Bengt och Bertil.</a:t>
            </a:r>
          </a:p>
          <a:p>
            <a:pPr marL="185738" indent="-185738">
              <a:buFont typeface="Arial" panose="020B0604020202020204" pitchFamily="34" charset="0"/>
              <a:buChar char="•"/>
            </a:pPr>
            <a:r>
              <a:rPr lang="sv-SE" dirty="0">
                <a:solidFill>
                  <a:schemeClr val="bg1"/>
                </a:solidFill>
                <a:ea typeface="Arial" charset="0"/>
                <a:cs typeface="Arial" charset="0"/>
              </a:rPr>
              <a:t>Så här delas arvet på 300 000 kronor efter Anna:</a:t>
            </a:r>
          </a:p>
          <a:p>
            <a:pPr lvl="1">
              <a:buFontTx/>
              <a:buChar char="-"/>
            </a:pPr>
            <a:r>
              <a:rPr lang="sv-SE" sz="2000" dirty="0">
                <a:solidFill>
                  <a:schemeClr val="bg1"/>
                </a:solidFill>
                <a:ea typeface="Arial" charset="0"/>
                <a:cs typeface="Arial" charset="0"/>
              </a:rPr>
              <a:t>Stina får 150 000 kronor.</a:t>
            </a:r>
          </a:p>
          <a:p>
            <a:pPr lvl="1">
              <a:buFontTx/>
              <a:buChar char="-"/>
            </a:pPr>
            <a:r>
              <a:rPr lang="sv-SE" sz="2000" dirty="0">
                <a:solidFill>
                  <a:schemeClr val="bg1"/>
                </a:solidFill>
                <a:ea typeface="Arial" charset="0"/>
                <a:cs typeface="Arial" charset="0"/>
              </a:rPr>
              <a:t>Svens del, 150 000 kronor, delas mellan Bengt och Bertil.</a:t>
            </a:r>
          </a:p>
          <a:p>
            <a:pPr lvl="1">
              <a:buFontTx/>
              <a:buChar char="-"/>
            </a:pPr>
            <a:endParaRPr lang="sv-SE" sz="2000" b="1" dirty="0">
              <a:solidFill>
                <a:schemeClr val="bg1"/>
              </a:solidFill>
              <a:ea typeface="Arial" charset="0"/>
              <a:cs typeface="Arial" charset="0"/>
            </a:endParaRPr>
          </a:p>
          <a:p>
            <a:pPr marL="0" indent="0">
              <a:buNone/>
            </a:pPr>
            <a:r>
              <a:rPr lang="sv-SE" b="1" dirty="0">
                <a:solidFill>
                  <a:schemeClr val="bg1"/>
                </a:solidFill>
                <a:ea typeface="Arial" charset="0"/>
                <a:cs typeface="Arial" charset="0"/>
              </a:rPr>
              <a:t>Bengt och Bertil får alltså 75 000 kronor var.</a:t>
            </a:r>
          </a:p>
          <a:p>
            <a:endParaRPr lang="sv-SE" dirty="0">
              <a:solidFill>
                <a:schemeClr val="bg1"/>
              </a:solidFill>
            </a:endParaRPr>
          </a:p>
        </p:txBody>
      </p:sp>
    </p:spTree>
    <p:extLst>
      <p:ext uri="{BB962C8B-B14F-4D97-AF65-F5344CB8AC3E}">
        <p14:creationId xmlns:p14="http://schemas.microsoft.com/office/powerpoint/2010/main" val="5515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45955"/>
            <a:ext cx="1786820" cy="175181"/>
          </a:xfrm>
        </p:spPr>
        <p:txBody>
          <a:bodyPr>
            <a:noAutofit/>
          </a:bodyPr>
          <a:lstStyle/>
          <a:p>
            <a:r>
              <a:rPr lang="sv-SE" dirty="0"/>
              <a:t>FÖRDJUPNING FAMILJEJURIDIK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368386"/>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De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mamma</a:t>
            </a:r>
            <a:endParaRPr lang="sv-SE" dirty="0"/>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pappa</a:t>
            </a:r>
            <a:endParaRPr lang="sv-SE" dirty="0"/>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Elin</a:t>
            </a:r>
            <a:endParaRPr lang="sv-SE" dirty="0"/>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Pålle</a:t>
            </a:r>
            <a:endParaRPr lang="sv-SE" dirty="0"/>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sz="2000"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ARVETS FÖRDELNING NÄR EN FÖRÄLDER AVLIDIT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812925"/>
            <a:ext cx="4921140" cy="4351338"/>
          </a:xfrm>
        </p:spPr>
        <p:txBody>
          <a:bodyPr>
            <a:normAutofit/>
          </a:bodyPr>
          <a:lstStyle/>
          <a:p>
            <a:pPr>
              <a:tabLst>
                <a:tab pos="214313" algn="l"/>
              </a:tabLst>
            </a:pPr>
            <a:r>
              <a:rPr lang="sv-SE" dirty="0">
                <a:ea typeface="Arial" charset="0"/>
                <a:cs typeface="Arial" charset="0"/>
              </a:rPr>
              <a:t>Barnlösa Elin avlider.</a:t>
            </a:r>
          </a:p>
          <a:p>
            <a:pPr>
              <a:tabLst>
                <a:tab pos="214313" algn="l"/>
              </a:tabLst>
            </a:pPr>
            <a:r>
              <a:rPr lang="sv-SE" dirty="0">
                <a:ea typeface="Arial" charset="0"/>
                <a:cs typeface="Arial" charset="0"/>
              </a:rPr>
              <a:t>Pappan är död, men mamma Svea är i livet.</a:t>
            </a:r>
          </a:p>
          <a:p>
            <a:pPr>
              <a:tabLst>
                <a:tab pos="214313" algn="l"/>
              </a:tabLst>
            </a:pPr>
            <a:r>
              <a:rPr lang="sv-SE" dirty="0">
                <a:ea typeface="Arial" charset="0"/>
                <a:cs typeface="Arial" charset="0"/>
              </a:rPr>
              <a:t>Elin har bröderna Per och Pålle.</a:t>
            </a:r>
          </a:p>
          <a:p>
            <a:pPr>
              <a:tabLst>
                <a:tab pos="214313" algn="l"/>
              </a:tabLst>
            </a:pPr>
            <a:r>
              <a:rPr lang="sv-SE" b="1" dirty="0">
                <a:ea typeface="Arial" charset="0"/>
                <a:cs typeface="Arial" charset="0"/>
              </a:rPr>
              <a:t>1 000 000 kronor </a:t>
            </a:r>
            <a:r>
              <a:rPr lang="sv-SE" dirty="0">
                <a:ea typeface="Arial" charset="0"/>
                <a:cs typeface="Arial" charset="0"/>
              </a:rPr>
              <a:t>efter Elin fördelas mellan mamma Svea, som får </a:t>
            </a:r>
            <a:r>
              <a:rPr lang="sv-SE" b="1" dirty="0">
                <a:ea typeface="Arial" charset="0"/>
                <a:cs typeface="Arial" charset="0"/>
              </a:rPr>
              <a:t>500 000 kronor</a:t>
            </a:r>
            <a:r>
              <a:rPr lang="sv-SE" dirty="0">
                <a:ea typeface="Arial" charset="0"/>
                <a:cs typeface="Arial" charset="0"/>
              </a:rPr>
              <a:t>, och Per och Pålle som får </a:t>
            </a:r>
            <a:r>
              <a:rPr lang="sv-SE" b="1" dirty="0">
                <a:ea typeface="Arial" charset="0"/>
                <a:cs typeface="Arial" charset="0"/>
              </a:rPr>
              <a:t>250 000 kronor</a:t>
            </a:r>
            <a:r>
              <a:rPr lang="sv-SE" dirty="0">
                <a:ea typeface="Arial" charset="0"/>
                <a:cs typeface="Arial" charset="0"/>
              </a:rPr>
              <a:t> var.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7" name="Platshållare för bild 16" descr="En bild som visar himmel, utomhus, vatten  Automatiskt genererad beskrivning">
            <a:extLst>
              <a:ext uri="{FF2B5EF4-FFF2-40B4-BE49-F238E27FC236}">
                <a16:creationId xmlns:a16="http://schemas.microsoft.com/office/drawing/2014/main" id="{CB169EAE-11F5-49DB-9528-17E5D354906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8666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1051606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FRAMTIDSFULLMAKT</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801"/>
            <a:ext cx="5118100" cy="2707466"/>
          </a:xfrm>
        </p:spPr>
        <p:txBody>
          <a:bodyPr>
            <a:normAutofit lnSpcReduction="10000"/>
          </a:bodyPr>
          <a:lstStyle/>
          <a:p>
            <a:pPr marL="342900" indent="-342900">
              <a:buFont typeface="Arial" panose="020B0604020202020204" pitchFamily="34" charset="0"/>
              <a:buChar char="•"/>
              <a:tabLst>
                <a:tab pos="214313" algn="l"/>
              </a:tabLst>
            </a:pPr>
            <a:r>
              <a:rPr lang="sv-SE" dirty="0">
                <a:ea typeface="Arial" charset="0"/>
                <a:cs typeface="Arial" charset="0"/>
              </a:rPr>
              <a:t>Syfte</a:t>
            </a:r>
          </a:p>
          <a:p>
            <a:pPr marL="342900" indent="-342900">
              <a:buFont typeface="Arial" panose="020B0604020202020204" pitchFamily="34" charset="0"/>
              <a:buChar char="•"/>
              <a:tabLst>
                <a:tab pos="214313" algn="l"/>
              </a:tabLst>
            </a:pPr>
            <a:r>
              <a:rPr lang="sv-SE" dirty="0">
                <a:ea typeface="Arial" charset="0"/>
                <a:cs typeface="Arial" charset="0"/>
              </a:rPr>
              <a:t>Formkrav</a:t>
            </a:r>
          </a:p>
          <a:p>
            <a:pPr marL="342900" indent="-342900">
              <a:buFont typeface="Arial" panose="020B0604020202020204" pitchFamily="34" charset="0"/>
              <a:buChar char="•"/>
              <a:tabLst>
                <a:tab pos="214313" algn="l"/>
              </a:tabLst>
            </a:pPr>
            <a:r>
              <a:rPr lang="sv-SE" dirty="0">
                <a:ea typeface="Arial" charset="0"/>
                <a:cs typeface="Arial" charset="0"/>
              </a:rPr>
              <a:t>Vad får ombudet göra?</a:t>
            </a:r>
          </a:p>
          <a:p>
            <a:pPr marL="342900" indent="-342900">
              <a:buFont typeface="Arial" panose="020B0604020202020204" pitchFamily="34" charset="0"/>
              <a:buChar char="•"/>
              <a:tabLst>
                <a:tab pos="214313" algn="l"/>
              </a:tabLst>
            </a:pPr>
            <a:r>
              <a:rPr lang="sv-SE" dirty="0">
                <a:ea typeface="Arial" charset="0"/>
                <a:cs typeface="Arial" charset="0"/>
              </a:rPr>
              <a:t>När upphör den?</a:t>
            </a:r>
          </a:p>
          <a:p>
            <a:pPr marL="342900" indent="-342900">
              <a:buFont typeface="Arial" panose="020B0604020202020204" pitchFamily="34" charset="0"/>
              <a:buChar char="•"/>
              <a:tabLst>
                <a:tab pos="214313" algn="l"/>
              </a:tabLst>
            </a:pPr>
            <a:r>
              <a:rPr lang="sv-SE" dirty="0">
                <a:ea typeface="Arial" charset="0"/>
                <a:cs typeface="Arial" charset="0"/>
              </a:rPr>
              <a:t>Framtidsfullmakten i banken</a:t>
            </a:r>
          </a:p>
          <a:p>
            <a:pPr marL="342900" indent="-342900">
              <a:buFont typeface="Arial" panose="020B0604020202020204" pitchFamily="34" charset="0"/>
              <a:buChar char="•"/>
              <a:tabLst>
                <a:tab pos="214313" algn="l"/>
              </a:tabLst>
            </a:pPr>
            <a:r>
              <a:rPr lang="sv-SE" dirty="0">
                <a:ea typeface="Arial" charset="0"/>
                <a:cs typeface="Arial" charset="0"/>
              </a:rPr>
              <a:t>Jävsregler</a:t>
            </a:r>
          </a:p>
          <a:p>
            <a:pPr marL="342900" indent="-342900">
              <a:buFont typeface="Arial" panose="020B0604020202020204" pitchFamily="34" charset="0"/>
              <a:buChar char="•"/>
              <a:tabLst>
                <a:tab pos="214313" algn="l"/>
              </a:tabLst>
            </a:pPr>
            <a:r>
              <a:rPr lang="sv-SE" b="1" dirty="0">
                <a:ea typeface="Arial" charset="0"/>
                <a:cs typeface="Arial" charset="0"/>
              </a:rPr>
              <a:t>Anhörigbehörighet</a:t>
            </a:r>
            <a:endParaRPr lang="sv-SE" dirty="0">
              <a:ea typeface="Arial" charset="0"/>
              <a:cs typeface="Arial" charset="0"/>
            </a:endParaRPr>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20" name="Platshållare för bild 19" descr="En bild som visar text, person  Automatiskt genererad beskrivning">
            <a:extLst>
              <a:ext uri="{FF2B5EF4-FFF2-40B4-BE49-F238E27FC236}">
                <a16:creationId xmlns:a16="http://schemas.microsoft.com/office/drawing/2014/main" id="{D1B1BDAA-3695-4269-A98B-6D50617879E1}"/>
              </a:ext>
            </a:extLst>
          </p:cNvPr>
          <p:cNvPicPr>
            <a:picLocks noGrp="1" noChangeAspect="1"/>
          </p:cNvPicPr>
          <p:nvPr>
            <p:ph type="pic" sz="quarter" idx="13"/>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3007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2954318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B4DCA8-7829-3F09-9E01-94DD3C9F8296}"/>
              </a:ext>
            </a:extLst>
          </p:cNvPr>
          <p:cNvSpPr>
            <a:spLocks noGrp="1"/>
          </p:cNvSpPr>
          <p:nvPr>
            <p:ph type="title"/>
          </p:nvPr>
        </p:nvSpPr>
        <p:spPr/>
        <p:txBody>
          <a:bodyPr/>
          <a:lstStyle/>
          <a:p>
            <a:r>
              <a:rPr lang="sv-SE" dirty="0"/>
              <a:t>INNEHÅLL FRÅN GRUNDKURSEN</a:t>
            </a:r>
          </a:p>
        </p:txBody>
      </p:sp>
      <p:sp>
        <p:nvSpPr>
          <p:cNvPr id="3" name="Platshållare för innehåll 2">
            <a:extLst>
              <a:ext uri="{FF2B5EF4-FFF2-40B4-BE49-F238E27FC236}">
                <a16:creationId xmlns:a16="http://schemas.microsoft.com/office/drawing/2014/main" id="{ECED22C7-528F-31E4-4955-78C967914639}"/>
              </a:ext>
            </a:extLst>
          </p:cNvPr>
          <p:cNvSpPr>
            <a:spLocks noGrp="1"/>
          </p:cNvSpPr>
          <p:nvPr>
            <p:ph idx="1"/>
          </p:nvPr>
        </p:nvSpPr>
        <p:spPr>
          <a:xfrm>
            <a:off x="598516" y="1288801"/>
            <a:ext cx="5118100" cy="4351338"/>
          </a:xfrm>
        </p:spPr>
        <p:txBody>
          <a:bodyPr/>
          <a:lstStyle/>
          <a:p>
            <a:r>
              <a:rPr lang="sv-SE" dirty="0"/>
              <a:t>Giftorätt, enskild- och särskild/personlig egendom</a:t>
            </a:r>
          </a:p>
          <a:p>
            <a:r>
              <a:rPr lang="sv-SE" dirty="0"/>
              <a:t>Sambolagen</a:t>
            </a:r>
          </a:p>
          <a:p>
            <a:r>
              <a:rPr lang="sv-SE" dirty="0"/>
              <a:t>Bodelning</a:t>
            </a:r>
          </a:p>
          <a:p>
            <a:r>
              <a:rPr lang="sv-SE" dirty="0"/>
              <a:t>Arv </a:t>
            </a:r>
          </a:p>
          <a:p>
            <a:r>
              <a:rPr lang="sv-SE" dirty="0"/>
              <a:t>Framtidsfullmakt  </a:t>
            </a:r>
          </a:p>
          <a:p>
            <a:r>
              <a:rPr lang="sv-SE" dirty="0"/>
              <a:t>Testamente </a:t>
            </a:r>
          </a:p>
        </p:txBody>
      </p:sp>
      <p:pic>
        <p:nvPicPr>
          <p:cNvPr id="7" name="Platshållare för bild 6" descr="En bild som visar text, bok, logotyp, Pryttlar  Automatiskt genererad beskrivning">
            <a:extLst>
              <a:ext uri="{FF2B5EF4-FFF2-40B4-BE49-F238E27FC236}">
                <a16:creationId xmlns:a16="http://schemas.microsoft.com/office/drawing/2014/main" id="{614A9832-0955-3161-9E7E-25D53CA65143}"/>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
        <p:nvSpPr>
          <p:cNvPr id="10" name="Platshållare för text 3">
            <a:extLst>
              <a:ext uri="{FF2B5EF4-FFF2-40B4-BE49-F238E27FC236}">
                <a16:creationId xmlns:a16="http://schemas.microsoft.com/office/drawing/2014/main" id="{19485F8C-649A-CD4B-FB1B-C53065274CDC}"/>
              </a:ext>
            </a:extLst>
          </p:cNvPr>
          <p:cNvSpPr txBox="1">
            <a:spLocks/>
          </p:cNvSpPr>
          <p:nvPr/>
        </p:nvSpPr>
        <p:spPr>
          <a:xfrm>
            <a:off x="809624" y="6379951"/>
            <a:ext cx="1752527" cy="257369"/>
          </a:xfrm>
          <a:prstGeom prst="rect">
            <a:avLst/>
          </a:prstGeom>
          <a:solidFill>
            <a:srgbClr val="E05040"/>
          </a:solidFill>
        </p:spPr>
        <p:txBody>
          <a:bodyPr vert="horz" wrap="none" lIns="91440" tIns="72000" rIns="36000" bIns="45720" rtlCol="0" anchor="ctr" anchorCtr="0">
            <a:spAutoFit/>
          </a:bodyPr>
          <a:lstStyle>
            <a:lvl1pPr marL="0" indent="0" algn="l" defTabSz="914400" rtl="0" eaLnBrk="1" latinLnBrk="0" hangingPunct="1">
              <a:lnSpc>
                <a:spcPct val="90000"/>
              </a:lnSpc>
              <a:spcBef>
                <a:spcPts val="1000"/>
              </a:spcBef>
              <a:buFontTx/>
              <a:buNone/>
              <a:defRPr sz="10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10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a:t>FÖRDJUPNING FAMILJEJURIDIK</a:t>
            </a:r>
            <a:endParaRPr lang="sv-SE" dirty="0"/>
          </a:p>
        </p:txBody>
      </p:sp>
      <p:sp>
        <p:nvSpPr>
          <p:cNvPr id="11" name="Rektangel 10">
            <a:extLst>
              <a:ext uri="{FF2B5EF4-FFF2-40B4-BE49-F238E27FC236}">
                <a16:creationId xmlns:a16="http://schemas.microsoft.com/office/drawing/2014/main" id="{6AF16BFC-AA6F-8052-C2EE-BBF8DFD9D204}"/>
              </a:ext>
            </a:extLst>
          </p:cNvPr>
          <p:cNvSpPr/>
          <p:nvPr/>
        </p:nvSpPr>
        <p:spPr>
          <a:xfrm>
            <a:off x="4119239" y="4439654"/>
            <a:ext cx="2326011" cy="14157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sv-SE" dirty="0">
                <a:solidFill>
                  <a:schemeClr val="tx1"/>
                </a:solidFill>
              </a:rPr>
              <a:t>Läs mer i broschyren Familjejuridik och på gilladinekonomi.se</a:t>
            </a:r>
          </a:p>
        </p:txBody>
      </p:sp>
    </p:spTree>
    <p:extLst>
      <p:ext uri="{BB962C8B-B14F-4D97-AF65-F5344CB8AC3E}">
        <p14:creationId xmlns:p14="http://schemas.microsoft.com/office/powerpoint/2010/main" val="235380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ALLT MITT ÄR INTE DITT… ÄGANDE ÄR MAKT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marL="0" indent="0">
              <a:buNone/>
              <a:tabLst>
                <a:tab pos="214313" algn="l"/>
              </a:tabLst>
            </a:pPr>
            <a:r>
              <a:rPr lang="sv-SE" dirty="0">
                <a:ea typeface="Arial" charset="0"/>
                <a:cs typeface="Arial" charset="0"/>
              </a:rPr>
              <a:t>Vardera make äger sina tillgångar och ansvarar för sina skulder under äktenskapet </a:t>
            </a:r>
          </a:p>
          <a:p>
            <a:pPr marL="0" indent="0">
              <a:buNone/>
              <a:tabLst>
                <a:tab pos="214313" algn="l"/>
              </a:tabLst>
            </a:pPr>
            <a:endParaRPr lang="sv-SE" dirty="0">
              <a:ea typeface="Arial" charset="0"/>
              <a:cs typeface="Arial" charset="0"/>
            </a:endParaRPr>
          </a:p>
          <a:p>
            <a:pPr marL="342900" indent="-342900">
              <a:buFont typeface="Arial" panose="020B0604020202020204" pitchFamily="34" charset="0"/>
              <a:buChar char="•"/>
              <a:tabLst>
                <a:tab pos="214313" algn="l"/>
              </a:tabLst>
            </a:pPr>
            <a:r>
              <a:rPr lang="sv-SE" dirty="0">
                <a:ea typeface="Arial" charset="0"/>
                <a:cs typeface="Arial" charset="0"/>
              </a:rPr>
              <a:t>Giftorätt- giftorättsgods</a:t>
            </a:r>
          </a:p>
          <a:p>
            <a:pPr marL="342900" indent="-342900">
              <a:buFont typeface="Arial" panose="020B0604020202020204" pitchFamily="34" charset="0"/>
              <a:buChar char="•"/>
              <a:tabLst>
                <a:tab pos="214313" algn="l"/>
              </a:tabLst>
            </a:pPr>
            <a:r>
              <a:rPr lang="sv-SE" dirty="0">
                <a:ea typeface="Arial" charset="0"/>
                <a:cs typeface="Arial" charset="0"/>
              </a:rPr>
              <a:t>Det är nettot som delas genom bodelning, det vill säga efter att vardera maken dragit av sina skulder.</a:t>
            </a:r>
          </a:p>
          <a:p>
            <a:pPr marL="342900" indent="-342900">
              <a:buFont typeface="Arial" panose="020B0604020202020204" pitchFamily="34" charset="0"/>
              <a:buChar char="•"/>
              <a:tabLst>
                <a:tab pos="214313" algn="l"/>
              </a:tabLst>
            </a:pPr>
            <a:r>
              <a:rPr lang="sv-SE" dirty="0">
                <a:ea typeface="Arial" charset="0"/>
                <a:cs typeface="Arial" charset="0"/>
              </a:rPr>
              <a:t>Enskild egendom undantagen – förstå innebörden och konsekvenser</a:t>
            </a:r>
          </a:p>
          <a:p>
            <a:pPr marL="342900" indent="-342900">
              <a:buFont typeface="Arial" panose="020B0604020202020204" pitchFamily="34" charset="0"/>
              <a:buChar char="•"/>
              <a:tabLst>
                <a:tab pos="214313" algn="l"/>
              </a:tabLst>
            </a:pPr>
            <a:r>
              <a:rPr lang="sv-SE" dirty="0">
                <a:ea typeface="Arial" charset="0"/>
                <a:cs typeface="Arial" charset="0"/>
              </a:rPr>
              <a:t>Bevisbördan för enskild egendom</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Platshållare för bild 8" descr="En bild som visar byggnad, utomhus, motorcykel, transport  Automatiskt genererad beskrivning">
            <a:extLst>
              <a:ext uri="{FF2B5EF4-FFF2-40B4-BE49-F238E27FC236}">
                <a16:creationId xmlns:a16="http://schemas.microsoft.com/office/drawing/2014/main" id="{28AC206B-EE72-525D-89B2-6B64358A6A1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28886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VID SKILSMÄSSA</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99635"/>
            <a:ext cx="4674486" cy="4351338"/>
          </a:xfrm>
        </p:spPr>
        <p:txBody>
          <a:bodyPr>
            <a:normAutofit lnSpcReduction="10000"/>
          </a:bodyPr>
          <a:lstStyle/>
          <a:p>
            <a:pPr marL="0" indent="0">
              <a:buNone/>
              <a:tabLst>
                <a:tab pos="214313" algn="l"/>
              </a:tabLst>
            </a:pPr>
            <a:r>
              <a:rPr lang="sv-SE" dirty="0">
                <a:ea typeface="Arial" charset="0"/>
                <a:cs typeface="Arial" charset="0"/>
              </a:rPr>
              <a:t>Värdet av vardera makarnas nettoegendom tas fram och delas i två delar. </a:t>
            </a:r>
          </a:p>
          <a:p>
            <a:pPr marL="342900" indent="-342900">
              <a:buFont typeface="Arial" panose="020B0604020202020204" pitchFamily="34" charset="0"/>
              <a:buChar char="•"/>
              <a:tabLst>
                <a:tab pos="214313" algn="l"/>
              </a:tabLst>
            </a:pPr>
            <a:r>
              <a:rPr lang="sv-SE" dirty="0">
                <a:ea typeface="Arial" charset="0"/>
                <a:cs typeface="Arial" charset="0"/>
              </a:rPr>
              <a:t>Datum för ansökan som avgör vilka skulder och tillgångar som ska ingå</a:t>
            </a:r>
          </a:p>
          <a:p>
            <a:pPr marL="342900" indent="-342900">
              <a:buFont typeface="Arial" panose="020B0604020202020204" pitchFamily="34" charset="0"/>
              <a:buChar char="•"/>
              <a:tabLst>
                <a:tab pos="214313" algn="l"/>
              </a:tabLst>
            </a:pPr>
            <a:r>
              <a:rPr lang="sv-SE" dirty="0">
                <a:ea typeface="Arial" charset="0"/>
                <a:cs typeface="Arial" charset="0"/>
              </a:rPr>
              <a:t>Datum när bodelningen görs avgör </a:t>
            </a:r>
            <a:r>
              <a:rPr lang="sv-SE" dirty="0" err="1">
                <a:ea typeface="Arial" charset="0"/>
                <a:cs typeface="Arial" charset="0"/>
              </a:rPr>
              <a:t>vilet</a:t>
            </a:r>
            <a:r>
              <a:rPr lang="sv-SE" dirty="0">
                <a:ea typeface="Arial" charset="0"/>
                <a:cs typeface="Arial" charset="0"/>
              </a:rPr>
              <a:t> värde tillgångarna ska ha</a:t>
            </a:r>
          </a:p>
          <a:p>
            <a:pPr marL="342900" indent="-342900">
              <a:buFont typeface="Arial" panose="020B0604020202020204" pitchFamily="34" charset="0"/>
              <a:buChar char="•"/>
              <a:tabLst>
                <a:tab pos="214313" algn="l"/>
              </a:tabLst>
            </a:pPr>
            <a:r>
              <a:rPr lang="sv-SE" dirty="0">
                <a:ea typeface="Arial" charset="0"/>
                <a:cs typeface="Arial" charset="0"/>
              </a:rPr>
              <a:t>I mellantiden redovisningsskyldighet</a:t>
            </a:r>
          </a:p>
          <a:p>
            <a:pPr marL="342900" indent="-342900">
              <a:buFont typeface="Arial" panose="020B0604020202020204" pitchFamily="34" charset="0"/>
              <a:buChar char="•"/>
              <a:tabLst>
                <a:tab pos="214313" algn="l"/>
              </a:tabLst>
            </a:pPr>
            <a:r>
              <a:rPr lang="sv-SE" dirty="0">
                <a:ea typeface="Arial" charset="0"/>
                <a:cs typeface="Arial" charset="0"/>
              </a:rPr>
              <a:t>Särskild förvaltning om vårdslöshet</a:t>
            </a:r>
          </a:p>
          <a:p>
            <a:pPr marL="342900" indent="-342900">
              <a:buFont typeface="Arial" panose="020B0604020202020204" pitchFamily="34" charset="0"/>
              <a:buChar char="•"/>
              <a:tabLst>
                <a:tab pos="214313" algn="l"/>
              </a:tabLst>
            </a:pPr>
            <a:r>
              <a:rPr lang="sv-SE" dirty="0" err="1">
                <a:ea typeface="Arial" charset="0"/>
                <a:cs typeface="Arial" charset="0"/>
              </a:rPr>
              <a:t>Lottläggning</a:t>
            </a:r>
            <a:r>
              <a:rPr lang="sv-SE" dirty="0">
                <a:ea typeface="Arial" charset="0"/>
                <a:cs typeface="Arial" charset="0"/>
              </a:rPr>
              <a:t> – huvudregel – behålla sin egendom</a:t>
            </a:r>
          </a:p>
          <a:p>
            <a:pPr marL="342900" indent="-342900">
              <a:buFont typeface="Arial" panose="020B0604020202020204" pitchFamily="34" charset="0"/>
              <a:buChar char="•"/>
              <a:tabLst>
                <a:tab pos="214313" algn="l"/>
              </a:tabLst>
            </a:pPr>
            <a:r>
              <a:rPr lang="sv-SE" dirty="0">
                <a:ea typeface="Arial" charset="0"/>
                <a:cs typeface="Arial" charset="0"/>
              </a:rPr>
              <a:t>Undantag - gemensam bostad och bohag – störst behov </a:t>
            </a:r>
          </a:p>
          <a:p>
            <a:pPr marL="342900" indent="-342900">
              <a:buFont typeface="Arial" panose="020B0604020202020204" pitchFamily="34" charset="0"/>
              <a:buChar char="•"/>
              <a:tabLst>
                <a:tab pos="214313" algn="l"/>
              </a:tabLst>
            </a:pPr>
            <a:r>
              <a:rPr lang="sv-SE" dirty="0">
                <a:ea typeface="Arial" charset="0"/>
                <a:cs typeface="Arial" charset="0"/>
              </a:rPr>
              <a:t>Kompensation</a:t>
            </a:r>
          </a:p>
          <a:p>
            <a:endParaRPr lang="sv-SE" sz="1800" dirty="0"/>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sp>
        <p:nvSpPr>
          <p:cNvPr id="2" name="Rektangel 1">
            <a:extLst>
              <a:ext uri="{FF2B5EF4-FFF2-40B4-BE49-F238E27FC236}">
                <a16:creationId xmlns:a16="http://schemas.microsoft.com/office/drawing/2014/main" id="{CC9DE394-5BF2-5C89-1F18-D2A979B30E5F}"/>
              </a:ext>
            </a:extLst>
          </p:cNvPr>
          <p:cNvSpPr/>
          <p:nvPr/>
        </p:nvSpPr>
        <p:spPr>
          <a:xfrm>
            <a:off x="4017404" y="5022728"/>
            <a:ext cx="2427846" cy="87127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tabLst>
                <a:tab pos="214313" algn="l"/>
              </a:tabLst>
            </a:pPr>
            <a:r>
              <a:rPr lang="sv-SE" dirty="0">
                <a:solidFill>
                  <a:schemeClr val="tx1"/>
                </a:solidFill>
                <a:ea typeface="Arial" charset="0"/>
                <a:cs typeface="Arial" charset="0"/>
              </a:rPr>
              <a:t>Den som äger mest bestämmer mest!</a:t>
            </a:r>
            <a:endParaRPr lang="sv-SE" sz="1200" dirty="0">
              <a:solidFill>
                <a:schemeClr val="tx1"/>
              </a:solidFill>
            </a:endParaRPr>
          </a:p>
        </p:txBody>
      </p:sp>
    </p:spTree>
    <p:extLst>
      <p:ext uri="{BB962C8B-B14F-4D97-AF65-F5344CB8AC3E}">
        <p14:creationId xmlns:p14="http://schemas.microsoft.com/office/powerpoint/2010/main" val="63545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BODELNING - PRESUMTIONER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440063"/>
            <a:ext cx="5118100" cy="4351338"/>
          </a:xfrm>
        </p:spPr>
        <p:txBody>
          <a:bodyPr>
            <a:normAutofit/>
          </a:bodyPr>
          <a:lstStyle/>
          <a:p>
            <a:pPr marL="342900" indent="-342900">
              <a:buFont typeface="Arial" panose="020B0604020202020204" pitchFamily="34" charset="0"/>
              <a:buChar char="•"/>
              <a:tabLst>
                <a:tab pos="214313" algn="l"/>
              </a:tabLst>
            </a:pPr>
            <a:r>
              <a:rPr lang="sv-SE" dirty="0">
                <a:ea typeface="Arial" charset="0"/>
                <a:cs typeface="Arial" charset="0"/>
              </a:rPr>
              <a:t>Lösöre – samägt</a:t>
            </a:r>
          </a:p>
          <a:p>
            <a:pPr marL="342900" indent="-342900">
              <a:buFont typeface="Arial" panose="020B0604020202020204" pitchFamily="34" charset="0"/>
              <a:buChar char="•"/>
              <a:tabLst>
                <a:tab pos="214313" algn="l"/>
              </a:tabLst>
            </a:pPr>
            <a:r>
              <a:rPr lang="sv-SE" dirty="0">
                <a:ea typeface="Arial" charset="0"/>
                <a:cs typeface="Arial" charset="0"/>
              </a:rPr>
              <a:t>Dold samäganderätt</a:t>
            </a:r>
          </a:p>
          <a:p>
            <a:pPr marL="800100" lvl="1" indent="-342900">
              <a:buAutoNum type="arabicPeriod"/>
              <a:tabLst>
                <a:tab pos="214313" algn="l"/>
              </a:tabLst>
            </a:pPr>
            <a:r>
              <a:rPr lang="sv-SE" sz="2000" dirty="0">
                <a:ea typeface="Arial" charset="0"/>
                <a:cs typeface="Arial" charset="0"/>
              </a:rPr>
              <a:t>Avsedd för gemensamt bruk</a:t>
            </a:r>
          </a:p>
          <a:p>
            <a:pPr marL="800100" lvl="1" indent="-342900">
              <a:buAutoNum type="arabicPeriod"/>
              <a:tabLst>
                <a:tab pos="214313" algn="l"/>
              </a:tabLst>
            </a:pPr>
            <a:r>
              <a:rPr lang="sv-SE" sz="2000" dirty="0">
                <a:ea typeface="Arial" charset="0"/>
                <a:cs typeface="Arial" charset="0"/>
              </a:rPr>
              <a:t>Andre maken bidragit ekonomiskt </a:t>
            </a:r>
          </a:p>
          <a:p>
            <a:pPr marL="342900" indent="-342900">
              <a:buFont typeface="Arial" panose="020B0604020202020204" pitchFamily="34" charset="0"/>
              <a:buChar char="•"/>
              <a:tabLst>
                <a:tab pos="214313" algn="l"/>
              </a:tabLst>
            </a:pPr>
            <a:r>
              <a:rPr lang="sv-SE" dirty="0">
                <a:ea typeface="Arial" charset="0"/>
                <a:cs typeface="Arial" charset="0"/>
              </a:rPr>
              <a:t>Pensionsrättigheter?</a:t>
            </a:r>
          </a:p>
          <a:p>
            <a:pPr marL="342900" indent="-342900">
              <a:buFont typeface="Arial" panose="020B0604020202020204" pitchFamily="34" charset="0"/>
              <a:buChar char="•"/>
              <a:tabLst>
                <a:tab pos="214313" algn="l"/>
              </a:tabLst>
            </a:pPr>
            <a:r>
              <a:rPr lang="sv-SE" dirty="0">
                <a:ea typeface="Arial" charset="0"/>
                <a:cs typeface="Arial" charset="0"/>
              </a:rPr>
              <a:t>Oskäligt bodelningsresultat, ex kort äktenskap</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0" name="Platshållare för bild 9" descr="En bild som visar dekorerat  Automatiskt genererad beskrivning">
            <a:extLst>
              <a:ext uri="{FF2B5EF4-FFF2-40B4-BE49-F238E27FC236}">
                <a16:creationId xmlns:a16="http://schemas.microsoft.com/office/drawing/2014/main" id="{2EB9ACF6-F02F-400A-A277-A02226CFE1F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71111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663" y="575733"/>
            <a:ext cx="10515600" cy="986693"/>
          </a:xfrm>
        </p:spPr>
        <p:txBody>
          <a:bodyPr/>
          <a:lstStyle/>
          <a:p>
            <a:r>
              <a:rPr lang="sv-SE" b="1" dirty="0">
                <a:latin typeface="Calibri" panose="020F0502020204030204" pitchFamily="34" charset="0"/>
                <a:ea typeface="Arial" charset="0"/>
                <a:cs typeface="Calibri" panose="020F0502020204030204" pitchFamily="34" charset="0"/>
              </a:rPr>
              <a:t>BODELNING VID SEPARATION - PROBLEMATISERING</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579085" y="1741433"/>
          <a:ext cx="5949243" cy="2919827"/>
        </p:xfrm>
        <a:graphic>
          <a:graphicData uri="http://schemas.openxmlformats.org/drawingml/2006/table">
            <a:tbl>
              <a:tblPr firstRow="1" bandRow="1">
                <a:tableStyleId>{5C22544A-7EE6-4342-B048-85BDC9FD1C3A}</a:tableStyleId>
              </a:tblPr>
              <a:tblGrid>
                <a:gridCol w="4290491">
                  <a:extLst>
                    <a:ext uri="{9D8B030D-6E8A-4147-A177-3AD203B41FA5}">
                      <a16:colId xmlns:a16="http://schemas.microsoft.com/office/drawing/2014/main" val="2336489506"/>
                    </a:ext>
                  </a:extLst>
                </a:gridCol>
                <a:gridCol w="1658752">
                  <a:extLst>
                    <a:ext uri="{9D8B030D-6E8A-4147-A177-3AD203B41FA5}">
                      <a16:colId xmlns:a16="http://schemas.microsoft.com/office/drawing/2014/main" val="3788303289"/>
                    </a:ext>
                  </a:extLst>
                </a:gridCol>
              </a:tblGrid>
              <a:tr h="435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Anna egen insats på 2 000 000 kronor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18647">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kr</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18647">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18647">
                <a:tc>
                  <a:txBody>
                    <a:bodyPr/>
                    <a:lstStyle/>
                    <a:p>
                      <a:r>
                        <a:rPr lang="sv-SE" sz="1900" dirty="0">
                          <a:latin typeface="+mj-lt"/>
                        </a:rPr>
                        <a:t>Netto </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560818">
                <a:tc>
                  <a:txBody>
                    <a:bodyPr/>
                    <a:lstStyle/>
                    <a:p>
                      <a:endParaRPr lang="sv-SE" sz="1900" dirty="0">
                        <a:latin typeface="+mj-lt"/>
                      </a:endParaRPr>
                    </a:p>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578984">
                <a:tc>
                  <a:txBody>
                    <a:bodyPr/>
                    <a:lstStyle/>
                    <a:p>
                      <a:r>
                        <a:rPr lang="sv-SE" sz="1900" dirty="0">
                          <a:latin typeface="+mj-lt"/>
                        </a:rPr>
                        <a:t>Fordringsrätt/revers, Samboavtal alternativt olika ägarandelar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434667"/>
            <a:ext cx="1786820" cy="186470"/>
          </a:xfrm>
        </p:spPr>
        <p:txBody>
          <a:bodyPr>
            <a:noAutofit/>
          </a:bodyPr>
          <a:lstStyle/>
          <a:p>
            <a:r>
              <a:rPr lang="sv-SE" dirty="0"/>
              <a:t>FÖRDJUPNING FAMILJEJURIDIK</a:t>
            </a:r>
          </a:p>
        </p:txBody>
      </p:sp>
      <p:graphicFrame>
        <p:nvGraphicFramePr>
          <p:cNvPr id="8" name="Tabell 5">
            <a:extLst>
              <a:ext uri="{FF2B5EF4-FFF2-40B4-BE49-F238E27FC236}">
                <a16:creationId xmlns:a16="http://schemas.microsoft.com/office/drawing/2014/main" id="{9D2FA389-A945-428E-AB39-A912103ABF2F}"/>
              </a:ext>
            </a:extLst>
          </p:cNvPr>
          <p:cNvGraphicFramePr>
            <a:graphicFrameLocks/>
          </p:cNvGraphicFramePr>
          <p:nvPr/>
        </p:nvGraphicFramePr>
        <p:xfrm>
          <a:off x="6751750" y="1752722"/>
          <a:ext cx="5008915" cy="2473591"/>
        </p:xfrm>
        <a:graphic>
          <a:graphicData uri="http://schemas.openxmlformats.org/drawingml/2006/table">
            <a:tbl>
              <a:tblPr firstRow="1" bandRow="1">
                <a:tableStyleId>{5C22544A-7EE6-4342-B048-85BDC9FD1C3A}</a:tableStyleId>
              </a:tblPr>
              <a:tblGrid>
                <a:gridCol w="3534757">
                  <a:extLst>
                    <a:ext uri="{9D8B030D-6E8A-4147-A177-3AD203B41FA5}">
                      <a16:colId xmlns:a16="http://schemas.microsoft.com/office/drawing/2014/main" val="2336489506"/>
                    </a:ext>
                  </a:extLst>
                </a:gridCol>
                <a:gridCol w="1474158">
                  <a:extLst>
                    <a:ext uri="{9D8B030D-6E8A-4147-A177-3AD203B41FA5}">
                      <a16:colId xmlns:a16="http://schemas.microsoft.com/office/drawing/2014/main" val="3788303289"/>
                    </a:ext>
                  </a:extLst>
                </a:gridCol>
              </a:tblGrid>
              <a:tr h="4259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000" dirty="0">
                          <a:solidFill>
                            <a:srgbClr val="E05040"/>
                          </a:solidFill>
                        </a:rPr>
                        <a:t>Sven ingen insats</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dirty="0">
                        <a:solidFill>
                          <a:srgbClr val="E05040"/>
                        </a:solidFill>
                      </a:endParaRP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409535">
                <a:tc>
                  <a:txBody>
                    <a:bodyPr/>
                    <a:lstStyle/>
                    <a:p>
                      <a:r>
                        <a:rPr lang="sv-SE" sz="1900" dirty="0">
                          <a:latin typeface="+mj-lt"/>
                        </a:rPr>
                        <a:t>Tillgång</a:t>
                      </a: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2 000 000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409535">
                <a:tc>
                  <a:txBody>
                    <a:bodyPr/>
                    <a:lstStyle/>
                    <a:p>
                      <a:r>
                        <a:rPr lang="sv-SE" sz="1900" dirty="0">
                          <a:latin typeface="+mj-lt"/>
                        </a:rPr>
                        <a:t>Lån</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409535">
                <a:tc>
                  <a:txBody>
                    <a:bodyPr/>
                    <a:lstStyle/>
                    <a:p>
                      <a:r>
                        <a:rPr lang="sv-SE" sz="1900" dirty="0">
                          <a:latin typeface="+mj-lt"/>
                        </a:rPr>
                        <a:t>Skuld Anna</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1 000 000 </a:t>
                      </a:r>
                      <a:r>
                        <a:rPr lang="sv-SE" sz="1900" kern="1200" dirty="0">
                          <a:solidFill>
                            <a:schemeClr val="dk1"/>
                          </a:solidFill>
                          <a:latin typeface="+mn-lt"/>
                          <a:ea typeface="+mn-ea"/>
                          <a:cs typeface="+mn-cs"/>
                        </a:rPr>
                        <a:t>kr</a:t>
                      </a:r>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409535">
                <a:tc>
                  <a:txBody>
                    <a:bodyPr/>
                    <a:lstStyle/>
                    <a:p>
                      <a:r>
                        <a:rPr lang="sv-SE" sz="1900" dirty="0">
                          <a:latin typeface="+mj-lt"/>
                        </a:rPr>
                        <a:t>Netto</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sv-SE" sz="1900" dirty="0">
                          <a:latin typeface="+mj-lt"/>
                        </a:rPr>
                        <a:t>                0 kr</a:t>
                      </a: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409535">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sv-SE" sz="1900" dirty="0">
                        <a:latin typeface="+mj-lt"/>
                      </a:endParaRPr>
                    </a:p>
                  </a:txBody>
                  <a:tcP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9" name="TextBox 8">
            <a:extLst>
              <a:ext uri="{FF2B5EF4-FFF2-40B4-BE49-F238E27FC236}">
                <a16:creationId xmlns:a16="http://schemas.microsoft.com/office/drawing/2014/main" id="{75A35030-7BE6-49CA-B4B4-D9C91DC9A418}"/>
              </a:ext>
            </a:extLst>
          </p:cNvPr>
          <p:cNvSpPr txBox="1"/>
          <p:nvPr/>
        </p:nvSpPr>
        <p:spPr>
          <a:xfrm>
            <a:off x="3777128" y="5104516"/>
            <a:ext cx="5949243" cy="1200329"/>
          </a:xfrm>
          <a:prstGeom prst="rect">
            <a:avLst/>
          </a:prstGeom>
          <a:noFill/>
        </p:spPr>
        <p:txBody>
          <a:bodyPr wrap="square">
            <a:spAutoFit/>
          </a:bodyPr>
          <a:lstStyle/>
          <a:p>
            <a:pPr algn="ctr"/>
            <a:r>
              <a:rPr lang="sv-SE" sz="2400" b="1" dirty="0">
                <a:latin typeface="Calibri" panose="020F0502020204030204" pitchFamily="34" charset="0"/>
                <a:ea typeface="Arial" charset="0"/>
                <a:cs typeface="Calibri" panose="020F0502020204030204" pitchFamily="34" charset="0"/>
              </a:rPr>
              <a:t>Köpt bostad för 4 000 000 kronor och äger hälften var – olika kontantinsatser </a:t>
            </a:r>
          </a:p>
          <a:p>
            <a:pPr algn="ctr"/>
            <a:r>
              <a:rPr lang="sv-SE" sz="2400" b="1" dirty="0">
                <a:latin typeface="Calibri" panose="020F0502020204030204" pitchFamily="34" charset="0"/>
                <a:ea typeface="Arial" charset="0"/>
                <a:cs typeface="Calibri" panose="020F0502020204030204" pitchFamily="34" charset="0"/>
              </a:rPr>
              <a:t>- Vad bör man tänka på?</a:t>
            </a:r>
            <a:endParaRPr lang="sv-SE" sz="2400" dirty="0"/>
          </a:p>
        </p:txBody>
      </p:sp>
    </p:spTree>
    <p:extLst>
      <p:ext uri="{BB962C8B-B14F-4D97-AF65-F5344CB8AC3E}">
        <p14:creationId xmlns:p14="http://schemas.microsoft.com/office/powerpoint/2010/main" val="417539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descr="En bild som visar himmel, vatten, utomhus, solnedgång  Automatiskt genererad beskrivning">
            <a:extLst>
              <a:ext uri="{FF2B5EF4-FFF2-40B4-BE49-F238E27FC236}">
                <a16:creationId xmlns:a16="http://schemas.microsoft.com/office/drawing/2014/main" id="{75EB33A2-C72B-4ABC-AE36-773718AAB4AB}"/>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1" y="-5824"/>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513231" y="2293043"/>
            <a:ext cx="11165535" cy="1325563"/>
          </a:xfrm>
        </p:spPr>
        <p:txBody>
          <a:bodyPr/>
          <a:lstStyle/>
          <a:p>
            <a:r>
              <a:rPr lang="sv-SE" sz="5400" dirty="0"/>
              <a:t>FRÅGOR?</a:t>
            </a:r>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391219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LURIGT ATT SKILJA PÅ GIFTORÄTT OCH ARV</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812925"/>
            <a:ext cx="5118100" cy="2996142"/>
          </a:xfrm>
        </p:spPr>
        <p:txBody>
          <a:bodyPr>
            <a:normAutofit/>
          </a:bodyPr>
          <a:lstStyle/>
          <a:p>
            <a:pPr>
              <a:tabLst>
                <a:tab pos="214313" algn="l"/>
              </a:tabLst>
            </a:pPr>
            <a:r>
              <a:rPr lang="sv-SE" dirty="0">
                <a:ea typeface="Arial" charset="0"/>
                <a:cs typeface="Arial" charset="0"/>
              </a:rPr>
              <a:t>Makars egendomsförhållanden, det vill säga GIFTORÄTTEN, som regleras i Äktenskapsbalken.</a:t>
            </a:r>
          </a:p>
          <a:p>
            <a:pPr>
              <a:tabLst>
                <a:tab pos="214313" algn="l"/>
              </a:tabLst>
            </a:pPr>
            <a:r>
              <a:rPr lang="sv-SE" dirty="0">
                <a:ea typeface="Arial" charset="0"/>
                <a:cs typeface="Arial" charset="0"/>
              </a:rPr>
              <a:t>Makars ARV – som regleras i Ärvdabalken.</a:t>
            </a:r>
          </a:p>
          <a:p>
            <a:pPr>
              <a:tabLst>
                <a:tab pos="214313" algn="l"/>
              </a:tabLst>
            </a:pPr>
            <a:endParaRPr lang="sv-SE" dirty="0">
              <a:ea typeface="Arial" charset="0"/>
              <a:cs typeface="Arial" charset="0"/>
            </a:endParaRPr>
          </a:p>
          <a:p>
            <a:pPr marL="0" indent="0">
              <a:buNone/>
              <a:tabLst>
                <a:tab pos="214313" algn="l"/>
              </a:tabLst>
            </a:pPr>
            <a:r>
              <a:rPr lang="sv-SE" sz="2000" b="1" dirty="0">
                <a:solidFill>
                  <a:schemeClr val="tx1"/>
                </a:solidFill>
                <a:ea typeface="Arial" charset="0"/>
                <a:cs typeface="Arial" charset="0"/>
              </a:rPr>
              <a:t>När en make avlider så får man tänka i två steg: först ”lösa ut” giftorätten, sedan eventuellt arv.</a:t>
            </a:r>
            <a:endParaRPr lang="sv-SE" dirty="0">
              <a:ea typeface="Arial" charset="0"/>
              <a:cs typeface="Arial" charset="0"/>
            </a:endParaRPr>
          </a:p>
          <a:p>
            <a:pPr marL="0" indent="0">
              <a:buNone/>
            </a:pPr>
            <a:endParaRPr lang="sv-SE" dirty="0"/>
          </a:p>
        </p:txBody>
      </p:sp>
      <p:sp>
        <p:nvSpPr>
          <p:cNvPr id="10" name="Platshållare för text 3">
            <a:extLst>
              <a:ext uri="{FF2B5EF4-FFF2-40B4-BE49-F238E27FC236}">
                <a16:creationId xmlns:a16="http://schemas.microsoft.com/office/drawing/2014/main" id="{91D9AD06-8B58-4806-8D34-B76B75B31451}"/>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12" name="Platshållare för bild 11" descr="En bild som visar person, utomhus  Automatiskt genererad beskrivning">
            <a:extLst>
              <a:ext uri="{FF2B5EF4-FFF2-40B4-BE49-F238E27FC236}">
                <a16:creationId xmlns:a16="http://schemas.microsoft.com/office/drawing/2014/main" id="{91A21163-1B7D-4FB2-AEDE-FD446AB54A1D}"/>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6019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DF209F-1DD5-D822-025C-A9307A4228B7}"/>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LEGALA ARVSORDNINGEN</a:t>
            </a:r>
          </a:p>
        </p:txBody>
      </p:sp>
      <p:cxnSp>
        <p:nvCxnSpPr>
          <p:cNvPr id="15" name="Rak 33">
            <a:extLst>
              <a:ext uri="{FF2B5EF4-FFF2-40B4-BE49-F238E27FC236}">
                <a16:creationId xmlns:a16="http://schemas.microsoft.com/office/drawing/2014/main" id="{2683C049-BDF6-404F-BC60-2737079D6D7E}"/>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185" name="Grupp 184">
            <a:extLst>
              <a:ext uri="{FF2B5EF4-FFF2-40B4-BE49-F238E27FC236}">
                <a16:creationId xmlns:a16="http://schemas.microsoft.com/office/drawing/2014/main" id="{0AE9968C-3C3C-4F98-B010-13F942D0C819}"/>
              </a:ext>
            </a:extLst>
          </p:cNvPr>
          <p:cNvGrpSpPr/>
          <p:nvPr/>
        </p:nvGrpSpPr>
        <p:grpSpPr>
          <a:xfrm>
            <a:off x="1183451" y="1343828"/>
            <a:ext cx="10098584" cy="5369378"/>
            <a:chOff x="288558" y="781053"/>
            <a:chExt cx="11184270" cy="6112048"/>
          </a:xfrm>
        </p:grpSpPr>
        <p:sp>
          <p:nvSpPr>
            <p:cNvPr id="108" name="Rectangle 140">
              <a:extLst>
                <a:ext uri="{FF2B5EF4-FFF2-40B4-BE49-F238E27FC236}">
                  <a16:creationId xmlns:a16="http://schemas.microsoft.com/office/drawing/2014/main" id="{2D7E4FF5-F3B6-42D9-849F-16AAD74631C8}"/>
                </a:ext>
              </a:extLst>
            </p:cNvPr>
            <p:cNvSpPr/>
            <p:nvPr/>
          </p:nvSpPr>
          <p:spPr>
            <a:xfrm>
              <a:off x="9926604" y="223573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 name="Rectangle 137">
              <a:extLst>
                <a:ext uri="{FF2B5EF4-FFF2-40B4-BE49-F238E27FC236}">
                  <a16:creationId xmlns:a16="http://schemas.microsoft.com/office/drawing/2014/main" id="{B23A8877-0420-4E9F-99B6-4B63313B45B7}"/>
                </a:ext>
              </a:extLst>
            </p:cNvPr>
            <p:cNvSpPr/>
            <p:nvPr/>
          </p:nvSpPr>
          <p:spPr>
            <a:xfrm>
              <a:off x="7656473" y="4443600"/>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 name="Rectangle 136">
              <a:extLst>
                <a:ext uri="{FF2B5EF4-FFF2-40B4-BE49-F238E27FC236}">
                  <a16:creationId xmlns:a16="http://schemas.microsoft.com/office/drawing/2014/main" id="{812E214B-06CE-41EC-A6FE-29CBEBA0D2AD}"/>
                </a:ext>
              </a:extLst>
            </p:cNvPr>
            <p:cNvSpPr/>
            <p:nvPr/>
          </p:nvSpPr>
          <p:spPr>
            <a:xfrm>
              <a:off x="7656473" y="3240326"/>
              <a:ext cx="1032814" cy="912129"/>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 name="Rectangle 120">
              <a:extLst>
                <a:ext uri="{FF2B5EF4-FFF2-40B4-BE49-F238E27FC236}">
                  <a16:creationId xmlns:a16="http://schemas.microsoft.com/office/drawing/2014/main" id="{CC5D08B4-FC8C-4D13-A836-80DE1F6E0CED}"/>
                </a:ext>
              </a:extLst>
            </p:cNvPr>
            <p:cNvSpPr/>
            <p:nvPr/>
          </p:nvSpPr>
          <p:spPr>
            <a:xfrm>
              <a:off x="4869267" y="3794476"/>
              <a:ext cx="1431930" cy="417575"/>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 name="Rectangle 46">
              <a:extLst>
                <a:ext uri="{FF2B5EF4-FFF2-40B4-BE49-F238E27FC236}">
                  <a16:creationId xmlns:a16="http://schemas.microsoft.com/office/drawing/2014/main" id="{AFDF9578-42DD-4D19-884C-EE5D0C3F70E9}"/>
                </a:ext>
              </a:extLst>
            </p:cNvPr>
            <p:cNvSpPr/>
            <p:nvPr/>
          </p:nvSpPr>
          <p:spPr>
            <a:xfrm>
              <a:off x="3920150" y="5605222"/>
              <a:ext cx="1074840" cy="8730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3" name="Rectangle 45">
              <a:extLst>
                <a:ext uri="{FF2B5EF4-FFF2-40B4-BE49-F238E27FC236}">
                  <a16:creationId xmlns:a16="http://schemas.microsoft.com/office/drawing/2014/main" id="{82654BFA-678D-42F9-81B3-30240E13D516}"/>
                </a:ext>
              </a:extLst>
            </p:cNvPr>
            <p:cNvSpPr/>
            <p:nvPr/>
          </p:nvSpPr>
          <p:spPr>
            <a:xfrm>
              <a:off x="5810140" y="5621661"/>
              <a:ext cx="1027265" cy="873091"/>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4" name="Rectangle 44">
              <a:extLst>
                <a:ext uri="{FF2B5EF4-FFF2-40B4-BE49-F238E27FC236}">
                  <a16:creationId xmlns:a16="http://schemas.microsoft.com/office/drawing/2014/main" id="{EE17CB97-FD1E-4018-991C-6354DBDF9CE9}"/>
                </a:ext>
              </a:extLst>
            </p:cNvPr>
            <p:cNvSpPr/>
            <p:nvPr/>
          </p:nvSpPr>
          <p:spPr>
            <a:xfrm>
              <a:off x="4418087" y="4407620"/>
              <a:ext cx="822326"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5" name="Rectangle 43">
              <a:extLst>
                <a:ext uri="{FF2B5EF4-FFF2-40B4-BE49-F238E27FC236}">
                  <a16:creationId xmlns:a16="http://schemas.microsoft.com/office/drawing/2014/main" id="{8494B68C-2596-439E-BEAD-E57A691E7885}"/>
                </a:ext>
              </a:extLst>
            </p:cNvPr>
            <p:cNvSpPr/>
            <p:nvPr/>
          </p:nvSpPr>
          <p:spPr>
            <a:xfrm>
              <a:off x="5810141" y="4407620"/>
              <a:ext cx="730842" cy="822326"/>
            </a:xfrm>
            <a:prstGeom prst="rect">
              <a:avLst/>
            </a:prstGeom>
            <a:solidFill>
              <a:srgbClr val="E37D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6" name="Rectangle 26">
              <a:extLst>
                <a:ext uri="{FF2B5EF4-FFF2-40B4-BE49-F238E27FC236}">
                  <a16:creationId xmlns:a16="http://schemas.microsoft.com/office/drawing/2014/main" id="{33EDA74C-7A5B-487A-9FA0-98AA5BE1ACCE}"/>
                </a:ext>
              </a:extLst>
            </p:cNvPr>
            <p:cNvSpPr/>
            <p:nvPr/>
          </p:nvSpPr>
          <p:spPr>
            <a:xfrm>
              <a:off x="5021434" y="2323820"/>
              <a:ext cx="1150361" cy="112775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4" name="TextBox 47">
              <a:extLst>
                <a:ext uri="{FF2B5EF4-FFF2-40B4-BE49-F238E27FC236}">
                  <a16:creationId xmlns:a16="http://schemas.microsoft.com/office/drawing/2014/main" id="{9D95DD78-55C7-493A-BDCA-8C2AB2F5694B}"/>
                </a:ext>
              </a:extLst>
            </p:cNvPr>
            <p:cNvSpPr txBox="1"/>
            <p:nvPr/>
          </p:nvSpPr>
          <p:spPr>
            <a:xfrm>
              <a:off x="6220330" y="2365640"/>
              <a:ext cx="1321387" cy="369332"/>
            </a:xfrm>
            <a:prstGeom prst="rect">
              <a:avLst/>
            </a:prstGeom>
            <a:noFill/>
          </p:spPr>
          <p:txBody>
            <a:bodyPr wrap="none" rtlCol="0">
              <a:spAutoFit/>
            </a:bodyPr>
            <a:lstStyle/>
            <a:p>
              <a:r>
                <a:rPr lang="sv-SE" dirty="0"/>
                <a:t>Far och Mor</a:t>
              </a:r>
            </a:p>
          </p:txBody>
        </p:sp>
        <p:sp>
          <p:nvSpPr>
            <p:cNvPr id="135" name="TextBox 48">
              <a:extLst>
                <a:ext uri="{FF2B5EF4-FFF2-40B4-BE49-F238E27FC236}">
                  <a16:creationId xmlns:a16="http://schemas.microsoft.com/office/drawing/2014/main" id="{1BBA0C94-2CBA-4C0B-A9E5-614C74AAF09A}"/>
                </a:ext>
              </a:extLst>
            </p:cNvPr>
            <p:cNvSpPr txBox="1"/>
            <p:nvPr/>
          </p:nvSpPr>
          <p:spPr>
            <a:xfrm>
              <a:off x="6540983" y="4628310"/>
              <a:ext cx="622286" cy="369332"/>
            </a:xfrm>
            <a:prstGeom prst="rect">
              <a:avLst/>
            </a:prstGeom>
            <a:noFill/>
          </p:spPr>
          <p:txBody>
            <a:bodyPr wrap="none" rtlCol="0">
              <a:spAutoFit/>
            </a:bodyPr>
            <a:lstStyle/>
            <a:p>
              <a:r>
                <a:rPr lang="sv-SE" dirty="0"/>
                <a:t>Barn</a:t>
              </a:r>
            </a:p>
          </p:txBody>
        </p:sp>
        <p:sp>
          <p:nvSpPr>
            <p:cNvPr id="136" name="TextBox 50">
              <a:extLst>
                <a:ext uri="{FF2B5EF4-FFF2-40B4-BE49-F238E27FC236}">
                  <a16:creationId xmlns:a16="http://schemas.microsoft.com/office/drawing/2014/main" id="{0A4224DF-9B2F-4E3E-8B20-81BF48CCC77F}"/>
                </a:ext>
              </a:extLst>
            </p:cNvPr>
            <p:cNvSpPr txBox="1"/>
            <p:nvPr/>
          </p:nvSpPr>
          <p:spPr>
            <a:xfrm>
              <a:off x="3716831" y="4608959"/>
              <a:ext cx="898595" cy="369332"/>
            </a:xfrm>
            <a:prstGeom prst="rect">
              <a:avLst/>
            </a:prstGeom>
            <a:noFill/>
          </p:spPr>
          <p:txBody>
            <a:bodyPr wrap="square">
              <a:spAutoFit/>
            </a:bodyPr>
            <a:lstStyle/>
            <a:p>
              <a:r>
                <a:rPr lang="sv-SE" dirty="0"/>
                <a:t>Barn</a:t>
              </a:r>
            </a:p>
          </p:txBody>
        </p:sp>
        <p:sp>
          <p:nvSpPr>
            <p:cNvPr id="137" name="TextBox 51">
              <a:extLst>
                <a:ext uri="{FF2B5EF4-FFF2-40B4-BE49-F238E27FC236}">
                  <a16:creationId xmlns:a16="http://schemas.microsoft.com/office/drawing/2014/main" id="{C0EC7A1F-2E3B-4A2F-AC11-F200A2FBC4B8}"/>
                </a:ext>
              </a:extLst>
            </p:cNvPr>
            <p:cNvSpPr txBox="1"/>
            <p:nvPr/>
          </p:nvSpPr>
          <p:spPr>
            <a:xfrm>
              <a:off x="6817727" y="6145455"/>
              <a:ext cx="1128835" cy="369332"/>
            </a:xfrm>
            <a:prstGeom prst="rect">
              <a:avLst/>
            </a:prstGeom>
            <a:noFill/>
          </p:spPr>
          <p:txBody>
            <a:bodyPr wrap="none" rtlCol="0">
              <a:spAutoFit/>
            </a:bodyPr>
            <a:lstStyle/>
            <a:p>
              <a:r>
                <a:rPr lang="sv-SE" dirty="0"/>
                <a:t>Barnbarn </a:t>
              </a:r>
            </a:p>
          </p:txBody>
        </p:sp>
        <p:sp>
          <p:nvSpPr>
            <p:cNvPr id="138" name="TextBox 53">
              <a:extLst>
                <a:ext uri="{FF2B5EF4-FFF2-40B4-BE49-F238E27FC236}">
                  <a16:creationId xmlns:a16="http://schemas.microsoft.com/office/drawing/2014/main" id="{493B0FEF-AD6D-46F9-8EA0-660016F62C05}"/>
                </a:ext>
              </a:extLst>
            </p:cNvPr>
            <p:cNvSpPr txBox="1"/>
            <p:nvPr/>
          </p:nvSpPr>
          <p:spPr>
            <a:xfrm>
              <a:off x="2760964" y="6101918"/>
              <a:ext cx="1288105" cy="369332"/>
            </a:xfrm>
            <a:prstGeom prst="rect">
              <a:avLst/>
            </a:prstGeom>
            <a:noFill/>
          </p:spPr>
          <p:txBody>
            <a:bodyPr wrap="square">
              <a:spAutoFit/>
            </a:bodyPr>
            <a:lstStyle/>
            <a:p>
              <a:r>
                <a:rPr lang="sv-SE" dirty="0"/>
                <a:t>Barnbarn </a:t>
              </a:r>
            </a:p>
          </p:txBody>
        </p:sp>
        <p:cxnSp>
          <p:nvCxnSpPr>
            <p:cNvPr id="139" name="Straight Arrow Connector 55">
              <a:extLst>
                <a:ext uri="{FF2B5EF4-FFF2-40B4-BE49-F238E27FC236}">
                  <a16:creationId xmlns:a16="http://schemas.microsoft.com/office/drawing/2014/main" id="{631FA8BB-FFDD-4EF8-8D77-21C4221615BC}"/>
                </a:ext>
              </a:extLst>
            </p:cNvPr>
            <p:cNvCxnSpPr>
              <a:stCxn id="112" idx="2"/>
            </p:cNvCxnSpPr>
            <p:nvPr/>
          </p:nvCxnSpPr>
          <p:spPr>
            <a:xfrm>
              <a:off x="4457570" y="6478314"/>
              <a:ext cx="0" cy="137583"/>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0" name="Straight Arrow Connector 59">
              <a:extLst>
                <a:ext uri="{FF2B5EF4-FFF2-40B4-BE49-F238E27FC236}">
                  <a16:creationId xmlns:a16="http://schemas.microsoft.com/office/drawing/2014/main" id="{4AA7923D-48F5-483B-821E-14873D866081}"/>
                </a:ext>
              </a:extLst>
            </p:cNvPr>
            <p:cNvCxnSpPr>
              <a:stCxn id="113" idx="2"/>
            </p:cNvCxnSpPr>
            <p:nvPr/>
          </p:nvCxnSpPr>
          <p:spPr>
            <a:xfrm flipH="1">
              <a:off x="6301197" y="6494752"/>
              <a:ext cx="22576" cy="12114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1" name="Straight Connector 62">
              <a:extLst>
                <a:ext uri="{FF2B5EF4-FFF2-40B4-BE49-F238E27FC236}">
                  <a16:creationId xmlns:a16="http://schemas.microsoft.com/office/drawing/2014/main" id="{3B0B8BDE-DE88-4553-8B40-37953370135D}"/>
                </a:ext>
              </a:extLst>
            </p:cNvPr>
            <p:cNvCxnSpPr>
              <a:cxnSpLocks/>
            </p:cNvCxnSpPr>
            <p:nvPr/>
          </p:nvCxnSpPr>
          <p:spPr>
            <a:xfrm flipH="1">
              <a:off x="5096215" y="3463824"/>
              <a:ext cx="1" cy="322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64">
              <a:extLst>
                <a:ext uri="{FF2B5EF4-FFF2-40B4-BE49-F238E27FC236}">
                  <a16:creationId xmlns:a16="http://schemas.microsoft.com/office/drawing/2014/main" id="{6BB543DE-6C3F-4B60-9D6D-C267D509490E}"/>
                </a:ext>
              </a:extLst>
            </p:cNvPr>
            <p:cNvCxnSpPr/>
            <p:nvPr/>
          </p:nvCxnSpPr>
          <p:spPr>
            <a:xfrm flipH="1">
              <a:off x="5021434" y="4201297"/>
              <a:ext cx="473204" cy="206323"/>
            </a:xfrm>
            <a:prstGeom prst="line">
              <a:avLst/>
            </a:prstGeom>
          </p:spPr>
          <p:style>
            <a:lnRef idx="1">
              <a:schemeClr val="accent2"/>
            </a:lnRef>
            <a:fillRef idx="0">
              <a:schemeClr val="accent2"/>
            </a:fillRef>
            <a:effectRef idx="0">
              <a:schemeClr val="accent2"/>
            </a:effectRef>
            <a:fontRef idx="minor">
              <a:schemeClr val="tx1"/>
            </a:fontRef>
          </p:style>
        </p:cxnSp>
        <p:cxnSp>
          <p:nvCxnSpPr>
            <p:cNvPr id="143" name="Straight Connector 66">
              <a:extLst>
                <a:ext uri="{FF2B5EF4-FFF2-40B4-BE49-F238E27FC236}">
                  <a16:creationId xmlns:a16="http://schemas.microsoft.com/office/drawing/2014/main" id="{13933866-7FEB-4EBF-A4AF-BB462E3FC03E}"/>
                </a:ext>
              </a:extLst>
            </p:cNvPr>
            <p:cNvCxnSpPr/>
            <p:nvPr/>
          </p:nvCxnSpPr>
          <p:spPr>
            <a:xfrm>
              <a:off x="5666745" y="4196772"/>
              <a:ext cx="314797" cy="210848"/>
            </a:xfrm>
            <a:prstGeom prst="line">
              <a:avLst/>
            </a:prstGeom>
          </p:spPr>
          <p:style>
            <a:lnRef idx="1">
              <a:schemeClr val="accent2"/>
            </a:lnRef>
            <a:fillRef idx="0">
              <a:schemeClr val="accent2"/>
            </a:fillRef>
            <a:effectRef idx="0">
              <a:schemeClr val="accent2"/>
            </a:effectRef>
            <a:fontRef idx="minor">
              <a:schemeClr val="tx1"/>
            </a:fontRef>
          </p:style>
        </p:cxnSp>
        <p:cxnSp>
          <p:nvCxnSpPr>
            <p:cNvPr id="144" name="Straight Connector 68">
              <a:extLst>
                <a:ext uri="{FF2B5EF4-FFF2-40B4-BE49-F238E27FC236}">
                  <a16:creationId xmlns:a16="http://schemas.microsoft.com/office/drawing/2014/main" id="{DBAA1324-AA3C-44F9-BB7A-8E157E3E67BE}"/>
                </a:ext>
              </a:extLst>
            </p:cNvPr>
            <p:cNvCxnSpPr>
              <a:cxnSpLocks/>
            </p:cNvCxnSpPr>
            <p:nvPr/>
          </p:nvCxnSpPr>
          <p:spPr>
            <a:xfrm>
              <a:off x="6309829" y="4054520"/>
              <a:ext cx="1320993" cy="11309"/>
            </a:xfrm>
            <a:prstGeom prst="line">
              <a:avLst/>
            </a:prstGeom>
          </p:spPr>
          <p:style>
            <a:lnRef idx="3">
              <a:schemeClr val="accent6"/>
            </a:lnRef>
            <a:fillRef idx="0">
              <a:schemeClr val="accent6"/>
            </a:fillRef>
            <a:effectRef idx="2">
              <a:schemeClr val="accent6"/>
            </a:effectRef>
            <a:fontRef idx="minor">
              <a:schemeClr val="tx1"/>
            </a:fontRef>
          </p:style>
        </p:cxnSp>
        <p:sp>
          <p:nvSpPr>
            <p:cNvPr id="145" name="TextBox 70">
              <a:extLst>
                <a:ext uri="{FF2B5EF4-FFF2-40B4-BE49-F238E27FC236}">
                  <a16:creationId xmlns:a16="http://schemas.microsoft.com/office/drawing/2014/main" id="{2E20DD18-E225-4385-A7C5-523E8835E1A0}"/>
                </a:ext>
              </a:extLst>
            </p:cNvPr>
            <p:cNvSpPr txBox="1"/>
            <p:nvPr/>
          </p:nvSpPr>
          <p:spPr>
            <a:xfrm>
              <a:off x="4151870" y="6554547"/>
              <a:ext cx="531107" cy="338554"/>
            </a:xfrm>
            <a:prstGeom prst="rect">
              <a:avLst/>
            </a:prstGeom>
            <a:noFill/>
          </p:spPr>
          <p:txBody>
            <a:bodyPr wrap="none" rtlCol="0">
              <a:spAutoFit/>
            </a:bodyPr>
            <a:lstStyle/>
            <a:p>
              <a:r>
                <a:rPr lang="sv-SE" sz="1600" dirty="0"/>
                <a:t>OSV</a:t>
              </a:r>
            </a:p>
          </p:txBody>
        </p:sp>
        <p:sp>
          <p:nvSpPr>
            <p:cNvPr id="146" name="TextBox 71">
              <a:extLst>
                <a:ext uri="{FF2B5EF4-FFF2-40B4-BE49-F238E27FC236}">
                  <a16:creationId xmlns:a16="http://schemas.microsoft.com/office/drawing/2014/main" id="{A0237C6F-6B3F-41B8-A235-EE199742EF10}"/>
                </a:ext>
              </a:extLst>
            </p:cNvPr>
            <p:cNvSpPr txBox="1"/>
            <p:nvPr/>
          </p:nvSpPr>
          <p:spPr>
            <a:xfrm>
              <a:off x="6089485" y="6519972"/>
              <a:ext cx="531107" cy="338554"/>
            </a:xfrm>
            <a:prstGeom prst="rect">
              <a:avLst/>
            </a:prstGeom>
            <a:noFill/>
          </p:spPr>
          <p:txBody>
            <a:bodyPr wrap="none" rtlCol="0">
              <a:spAutoFit/>
            </a:bodyPr>
            <a:lstStyle/>
            <a:p>
              <a:r>
                <a:rPr lang="sv-SE" sz="1600" dirty="0"/>
                <a:t>OSV</a:t>
              </a:r>
            </a:p>
          </p:txBody>
        </p:sp>
        <p:sp>
          <p:nvSpPr>
            <p:cNvPr id="147" name="TextBox 75">
              <a:extLst>
                <a:ext uri="{FF2B5EF4-FFF2-40B4-BE49-F238E27FC236}">
                  <a16:creationId xmlns:a16="http://schemas.microsoft.com/office/drawing/2014/main" id="{9874A857-ABC2-4083-AC64-37111B0BDB77}"/>
                </a:ext>
              </a:extLst>
            </p:cNvPr>
            <p:cNvSpPr txBox="1"/>
            <p:nvPr/>
          </p:nvSpPr>
          <p:spPr>
            <a:xfrm>
              <a:off x="8726851" y="3803943"/>
              <a:ext cx="819583" cy="369332"/>
            </a:xfrm>
            <a:prstGeom prst="rect">
              <a:avLst/>
            </a:prstGeom>
            <a:noFill/>
          </p:spPr>
          <p:txBody>
            <a:bodyPr wrap="none" rtlCol="0">
              <a:spAutoFit/>
            </a:bodyPr>
            <a:lstStyle/>
            <a:p>
              <a:r>
                <a:rPr lang="sv-SE" dirty="0"/>
                <a:t>Syskon</a:t>
              </a:r>
            </a:p>
          </p:txBody>
        </p:sp>
        <p:sp>
          <p:nvSpPr>
            <p:cNvPr id="148" name="TextBox 76">
              <a:extLst>
                <a:ext uri="{FF2B5EF4-FFF2-40B4-BE49-F238E27FC236}">
                  <a16:creationId xmlns:a16="http://schemas.microsoft.com/office/drawing/2014/main" id="{8F730631-946B-49AC-AF7A-EF4C93E5856E}"/>
                </a:ext>
              </a:extLst>
            </p:cNvPr>
            <p:cNvSpPr txBox="1"/>
            <p:nvPr/>
          </p:nvSpPr>
          <p:spPr>
            <a:xfrm>
              <a:off x="1059398" y="3870133"/>
              <a:ext cx="1213153" cy="369332"/>
            </a:xfrm>
            <a:prstGeom prst="rect">
              <a:avLst/>
            </a:prstGeom>
            <a:noFill/>
          </p:spPr>
          <p:txBody>
            <a:bodyPr wrap="none" rtlCol="0">
              <a:spAutoFit/>
            </a:bodyPr>
            <a:lstStyle/>
            <a:p>
              <a:r>
                <a:rPr lang="sv-SE" dirty="0"/>
                <a:t>Halvsyskon</a:t>
              </a:r>
            </a:p>
          </p:txBody>
        </p:sp>
        <p:sp>
          <p:nvSpPr>
            <p:cNvPr id="149" name="TextBox 77">
              <a:extLst>
                <a:ext uri="{FF2B5EF4-FFF2-40B4-BE49-F238E27FC236}">
                  <a16:creationId xmlns:a16="http://schemas.microsoft.com/office/drawing/2014/main" id="{DBCECB81-DA87-4D8C-88EF-60EE1D366664}"/>
                </a:ext>
              </a:extLst>
            </p:cNvPr>
            <p:cNvSpPr txBox="1"/>
            <p:nvPr/>
          </p:nvSpPr>
          <p:spPr>
            <a:xfrm>
              <a:off x="8723351" y="4906535"/>
              <a:ext cx="1359796" cy="369332"/>
            </a:xfrm>
            <a:prstGeom prst="rect">
              <a:avLst/>
            </a:prstGeom>
            <a:noFill/>
          </p:spPr>
          <p:txBody>
            <a:bodyPr wrap="none" rtlCol="0">
              <a:spAutoFit/>
            </a:bodyPr>
            <a:lstStyle/>
            <a:p>
              <a:r>
                <a:rPr lang="sv-SE" dirty="0"/>
                <a:t>Syskon barn </a:t>
              </a:r>
            </a:p>
          </p:txBody>
        </p:sp>
        <p:cxnSp>
          <p:nvCxnSpPr>
            <p:cNvPr id="150" name="Straight Arrow Connector 79">
              <a:extLst>
                <a:ext uri="{FF2B5EF4-FFF2-40B4-BE49-F238E27FC236}">
                  <a16:creationId xmlns:a16="http://schemas.microsoft.com/office/drawing/2014/main" id="{3D833FDB-543D-411D-90BF-75496CC69989}"/>
                </a:ext>
              </a:extLst>
            </p:cNvPr>
            <p:cNvCxnSpPr/>
            <p:nvPr/>
          </p:nvCxnSpPr>
          <p:spPr>
            <a:xfrm>
              <a:off x="8057562" y="5336297"/>
              <a:ext cx="0" cy="28536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1" name="TextBox 80">
              <a:extLst>
                <a:ext uri="{FF2B5EF4-FFF2-40B4-BE49-F238E27FC236}">
                  <a16:creationId xmlns:a16="http://schemas.microsoft.com/office/drawing/2014/main" id="{4B25E3CB-D7B1-4308-BF93-6825B08FF858}"/>
                </a:ext>
              </a:extLst>
            </p:cNvPr>
            <p:cNvSpPr txBox="1"/>
            <p:nvPr/>
          </p:nvSpPr>
          <p:spPr>
            <a:xfrm>
              <a:off x="7823391" y="5520963"/>
              <a:ext cx="496996" cy="369332"/>
            </a:xfrm>
            <a:prstGeom prst="rect">
              <a:avLst/>
            </a:prstGeom>
            <a:noFill/>
          </p:spPr>
          <p:txBody>
            <a:bodyPr wrap="none" rtlCol="0">
              <a:spAutoFit/>
            </a:bodyPr>
            <a:lstStyle/>
            <a:p>
              <a:r>
                <a:rPr lang="sv-SE" dirty="0"/>
                <a:t>osv</a:t>
              </a:r>
            </a:p>
          </p:txBody>
        </p:sp>
        <p:sp>
          <p:nvSpPr>
            <p:cNvPr id="152" name="TextBox 81">
              <a:extLst>
                <a:ext uri="{FF2B5EF4-FFF2-40B4-BE49-F238E27FC236}">
                  <a16:creationId xmlns:a16="http://schemas.microsoft.com/office/drawing/2014/main" id="{F21CA8AD-5232-43AE-A53F-C791B8792BEE}"/>
                </a:ext>
              </a:extLst>
            </p:cNvPr>
            <p:cNvSpPr txBox="1"/>
            <p:nvPr/>
          </p:nvSpPr>
          <p:spPr>
            <a:xfrm>
              <a:off x="5194218" y="3411180"/>
              <a:ext cx="1316322" cy="369332"/>
            </a:xfrm>
            <a:prstGeom prst="rect">
              <a:avLst/>
            </a:prstGeom>
            <a:noFill/>
          </p:spPr>
          <p:txBody>
            <a:bodyPr wrap="none" rtlCol="0">
              <a:spAutoFit/>
            </a:bodyPr>
            <a:lstStyle/>
            <a:p>
              <a:r>
                <a:rPr lang="sv-SE" b="1" dirty="0"/>
                <a:t>Den avlidne</a:t>
              </a:r>
            </a:p>
          </p:txBody>
        </p:sp>
        <p:sp>
          <p:nvSpPr>
            <p:cNvPr id="157" name="TextBox 86">
              <a:extLst>
                <a:ext uri="{FF2B5EF4-FFF2-40B4-BE49-F238E27FC236}">
                  <a16:creationId xmlns:a16="http://schemas.microsoft.com/office/drawing/2014/main" id="{552AC7D7-4CB6-475B-9980-E3234B698667}"/>
                </a:ext>
              </a:extLst>
            </p:cNvPr>
            <p:cNvSpPr txBox="1"/>
            <p:nvPr/>
          </p:nvSpPr>
          <p:spPr>
            <a:xfrm>
              <a:off x="288558" y="5125301"/>
              <a:ext cx="1824695" cy="420416"/>
            </a:xfrm>
            <a:prstGeom prst="rect">
              <a:avLst/>
            </a:prstGeom>
            <a:noFill/>
          </p:spPr>
          <p:txBody>
            <a:bodyPr wrap="none" rtlCol="0">
              <a:spAutoFit/>
            </a:bodyPr>
            <a:lstStyle/>
            <a:p>
              <a:r>
                <a:rPr lang="sv-SE" dirty="0"/>
                <a:t>Halvsyskonbarn</a:t>
              </a:r>
            </a:p>
          </p:txBody>
        </p:sp>
        <p:cxnSp>
          <p:nvCxnSpPr>
            <p:cNvPr id="158" name="Straight Arrow Connector 88">
              <a:extLst>
                <a:ext uri="{FF2B5EF4-FFF2-40B4-BE49-F238E27FC236}">
                  <a16:creationId xmlns:a16="http://schemas.microsoft.com/office/drawing/2014/main" id="{75103AA7-CD9C-4535-ABA0-97FB17C70AA3}"/>
                </a:ext>
              </a:extLst>
            </p:cNvPr>
            <p:cNvCxnSpPr/>
            <p:nvPr/>
          </p:nvCxnSpPr>
          <p:spPr>
            <a:xfrm>
              <a:off x="2592423" y="5465379"/>
              <a:ext cx="0" cy="29180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59" name="TextBox 89">
              <a:extLst>
                <a:ext uri="{FF2B5EF4-FFF2-40B4-BE49-F238E27FC236}">
                  <a16:creationId xmlns:a16="http://schemas.microsoft.com/office/drawing/2014/main" id="{0E27C1FE-F4C6-43A6-8CA9-1B1EBE8FB662}"/>
                </a:ext>
              </a:extLst>
            </p:cNvPr>
            <p:cNvSpPr txBox="1"/>
            <p:nvPr/>
          </p:nvSpPr>
          <p:spPr>
            <a:xfrm>
              <a:off x="2354659" y="5638441"/>
              <a:ext cx="496996" cy="369332"/>
            </a:xfrm>
            <a:prstGeom prst="rect">
              <a:avLst/>
            </a:prstGeom>
            <a:noFill/>
          </p:spPr>
          <p:txBody>
            <a:bodyPr wrap="none" rtlCol="0">
              <a:spAutoFit/>
            </a:bodyPr>
            <a:lstStyle/>
            <a:p>
              <a:r>
                <a:rPr lang="sv-SE" dirty="0"/>
                <a:t>osv</a:t>
              </a:r>
            </a:p>
          </p:txBody>
        </p:sp>
        <p:sp>
          <p:nvSpPr>
            <p:cNvPr id="160" name="TextBox 90">
              <a:extLst>
                <a:ext uri="{FF2B5EF4-FFF2-40B4-BE49-F238E27FC236}">
                  <a16:creationId xmlns:a16="http://schemas.microsoft.com/office/drawing/2014/main" id="{3D564A0D-28AC-477B-96E6-5261F68D1897}"/>
                </a:ext>
              </a:extLst>
            </p:cNvPr>
            <p:cNvSpPr txBox="1"/>
            <p:nvPr/>
          </p:nvSpPr>
          <p:spPr>
            <a:xfrm>
              <a:off x="9759667" y="3319494"/>
              <a:ext cx="1713161" cy="369332"/>
            </a:xfrm>
            <a:prstGeom prst="rect">
              <a:avLst/>
            </a:prstGeom>
            <a:noFill/>
          </p:spPr>
          <p:txBody>
            <a:bodyPr wrap="none" rtlCol="0">
              <a:spAutoFit/>
            </a:bodyPr>
            <a:lstStyle/>
            <a:p>
              <a:r>
                <a:rPr lang="sv-SE" dirty="0"/>
                <a:t>Morbror Moster</a:t>
              </a:r>
            </a:p>
          </p:txBody>
        </p:sp>
        <p:sp>
          <p:nvSpPr>
            <p:cNvPr id="161" name="TextBox 91">
              <a:extLst>
                <a:ext uri="{FF2B5EF4-FFF2-40B4-BE49-F238E27FC236}">
                  <a16:creationId xmlns:a16="http://schemas.microsoft.com/office/drawing/2014/main" id="{93634716-B300-428B-92C0-3235A7322537}"/>
                </a:ext>
              </a:extLst>
            </p:cNvPr>
            <p:cNvSpPr txBox="1"/>
            <p:nvPr/>
          </p:nvSpPr>
          <p:spPr>
            <a:xfrm>
              <a:off x="510388" y="3216209"/>
              <a:ext cx="1495538" cy="369332"/>
            </a:xfrm>
            <a:prstGeom prst="rect">
              <a:avLst/>
            </a:prstGeom>
            <a:noFill/>
          </p:spPr>
          <p:txBody>
            <a:bodyPr wrap="none" rtlCol="0">
              <a:spAutoFit/>
            </a:bodyPr>
            <a:lstStyle/>
            <a:p>
              <a:r>
                <a:rPr lang="sv-SE" dirty="0"/>
                <a:t>Farbror Faster</a:t>
              </a:r>
            </a:p>
          </p:txBody>
        </p:sp>
        <p:cxnSp>
          <p:nvCxnSpPr>
            <p:cNvPr id="166" name="Connector: Elbow 99">
              <a:extLst>
                <a:ext uri="{FF2B5EF4-FFF2-40B4-BE49-F238E27FC236}">
                  <a16:creationId xmlns:a16="http://schemas.microsoft.com/office/drawing/2014/main" id="{5663D741-8C7B-462E-A137-B683EB222F79}"/>
                </a:ext>
              </a:extLst>
            </p:cNvPr>
            <p:cNvCxnSpPr>
              <a:cxnSpLocks/>
            </p:cNvCxnSpPr>
            <p:nvPr/>
          </p:nvCxnSpPr>
          <p:spPr>
            <a:xfrm rot="10800000" flipV="1">
              <a:off x="3275528" y="2855624"/>
              <a:ext cx="1628720" cy="780045"/>
            </a:xfrm>
            <a:prstGeom prst="bentConnector3">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7" name="Straight Connector 101">
              <a:extLst>
                <a:ext uri="{FF2B5EF4-FFF2-40B4-BE49-F238E27FC236}">
                  <a16:creationId xmlns:a16="http://schemas.microsoft.com/office/drawing/2014/main" id="{D8E49686-6183-427B-B6CF-8D5009995F27}"/>
                </a:ext>
              </a:extLst>
            </p:cNvPr>
            <p:cNvCxnSpPr>
              <a:cxnSpLocks/>
            </p:cNvCxnSpPr>
            <p:nvPr/>
          </p:nvCxnSpPr>
          <p:spPr>
            <a:xfrm>
              <a:off x="6194665" y="5241870"/>
              <a:ext cx="16802" cy="33516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8" name="Straight Connector 103">
              <a:extLst>
                <a:ext uri="{FF2B5EF4-FFF2-40B4-BE49-F238E27FC236}">
                  <a16:creationId xmlns:a16="http://schemas.microsoft.com/office/drawing/2014/main" id="{BBE8C917-C967-4140-9197-7F270F4CFDBB}"/>
                </a:ext>
              </a:extLst>
            </p:cNvPr>
            <p:cNvCxnSpPr>
              <a:cxnSpLocks/>
            </p:cNvCxnSpPr>
            <p:nvPr/>
          </p:nvCxnSpPr>
          <p:spPr>
            <a:xfrm>
              <a:off x="4573258" y="5212860"/>
              <a:ext cx="0" cy="369332"/>
            </a:xfrm>
            <a:prstGeom prst="line">
              <a:avLst/>
            </a:prstGeom>
          </p:spPr>
          <p:style>
            <a:lnRef idx="1">
              <a:schemeClr val="accent2"/>
            </a:lnRef>
            <a:fillRef idx="0">
              <a:schemeClr val="accent2"/>
            </a:fillRef>
            <a:effectRef idx="0">
              <a:schemeClr val="accent2"/>
            </a:effectRef>
            <a:fontRef idx="minor">
              <a:schemeClr val="tx1"/>
            </a:fontRef>
          </p:style>
        </p:cxnSp>
        <p:cxnSp>
          <p:nvCxnSpPr>
            <p:cNvPr id="169" name="Straight Connector 110">
              <a:extLst>
                <a:ext uri="{FF2B5EF4-FFF2-40B4-BE49-F238E27FC236}">
                  <a16:creationId xmlns:a16="http://schemas.microsoft.com/office/drawing/2014/main" id="{911C081E-DF70-4C2D-AF72-E8CF85F2340F}"/>
                </a:ext>
              </a:extLst>
            </p:cNvPr>
            <p:cNvCxnSpPr>
              <a:cxnSpLocks/>
            </p:cNvCxnSpPr>
            <p:nvPr/>
          </p:nvCxnSpPr>
          <p:spPr>
            <a:xfrm flipV="1">
              <a:off x="5743830" y="1947599"/>
              <a:ext cx="0" cy="376221"/>
            </a:xfrm>
            <a:prstGeom prst="line">
              <a:avLst/>
            </a:prstGeom>
          </p:spPr>
          <p:style>
            <a:lnRef idx="3">
              <a:schemeClr val="dk1"/>
            </a:lnRef>
            <a:fillRef idx="0">
              <a:schemeClr val="dk1"/>
            </a:fillRef>
            <a:effectRef idx="2">
              <a:schemeClr val="dk1"/>
            </a:effectRef>
            <a:fontRef idx="minor">
              <a:schemeClr val="tx1"/>
            </a:fontRef>
          </p:style>
        </p:cxnSp>
        <p:cxnSp>
          <p:nvCxnSpPr>
            <p:cNvPr id="170" name="Straight Connector 112">
              <a:extLst>
                <a:ext uri="{FF2B5EF4-FFF2-40B4-BE49-F238E27FC236}">
                  <a16:creationId xmlns:a16="http://schemas.microsoft.com/office/drawing/2014/main" id="{50FB4D05-8441-4378-A8A0-5C62D0A3074F}"/>
                </a:ext>
              </a:extLst>
            </p:cNvPr>
            <p:cNvCxnSpPr>
              <a:cxnSpLocks/>
            </p:cNvCxnSpPr>
            <p:nvPr/>
          </p:nvCxnSpPr>
          <p:spPr>
            <a:xfrm flipV="1">
              <a:off x="5361448" y="1907951"/>
              <a:ext cx="1575" cy="415869"/>
            </a:xfrm>
            <a:prstGeom prst="line">
              <a:avLst/>
            </a:prstGeom>
          </p:spPr>
          <p:style>
            <a:lnRef idx="3">
              <a:schemeClr val="dk1"/>
            </a:lnRef>
            <a:fillRef idx="0">
              <a:schemeClr val="dk1"/>
            </a:fillRef>
            <a:effectRef idx="2">
              <a:schemeClr val="dk1"/>
            </a:effectRef>
            <a:fontRef idx="minor">
              <a:schemeClr val="tx1"/>
            </a:fontRef>
          </p:style>
        </p:cxnSp>
        <p:cxnSp>
          <p:nvCxnSpPr>
            <p:cNvPr id="171" name="Straight Connector 114">
              <a:extLst>
                <a:ext uri="{FF2B5EF4-FFF2-40B4-BE49-F238E27FC236}">
                  <a16:creationId xmlns:a16="http://schemas.microsoft.com/office/drawing/2014/main" id="{01F0F6EE-358E-4275-BA74-C626E35AA078}"/>
                </a:ext>
              </a:extLst>
            </p:cNvPr>
            <p:cNvCxnSpPr>
              <a:cxnSpLocks/>
            </p:cNvCxnSpPr>
            <p:nvPr/>
          </p:nvCxnSpPr>
          <p:spPr>
            <a:xfrm flipV="1">
              <a:off x="5753178" y="1922559"/>
              <a:ext cx="4378842" cy="30975"/>
            </a:xfrm>
            <a:prstGeom prst="line">
              <a:avLst/>
            </a:prstGeom>
          </p:spPr>
          <p:style>
            <a:lnRef idx="3">
              <a:schemeClr val="dk1"/>
            </a:lnRef>
            <a:fillRef idx="0">
              <a:schemeClr val="dk1"/>
            </a:fillRef>
            <a:effectRef idx="2">
              <a:schemeClr val="dk1"/>
            </a:effectRef>
            <a:fontRef idx="minor">
              <a:schemeClr val="tx1"/>
            </a:fontRef>
          </p:style>
        </p:cxnSp>
        <p:cxnSp>
          <p:nvCxnSpPr>
            <p:cNvPr id="172" name="Straight Connector 117">
              <a:extLst>
                <a:ext uri="{FF2B5EF4-FFF2-40B4-BE49-F238E27FC236}">
                  <a16:creationId xmlns:a16="http://schemas.microsoft.com/office/drawing/2014/main" id="{2C47802B-A112-4172-81F9-DD100A18D0D0}"/>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19">
              <a:extLst>
                <a:ext uri="{FF2B5EF4-FFF2-40B4-BE49-F238E27FC236}">
                  <a16:creationId xmlns:a16="http://schemas.microsoft.com/office/drawing/2014/main" id="{10A04BF4-41B7-4300-ABFE-00677F35B3DB}"/>
                </a:ext>
              </a:extLst>
            </p:cNvPr>
            <p:cNvCxnSpPr>
              <a:cxnSpLocks/>
              <a:endCxn id="183" idx="2"/>
            </p:cNvCxnSpPr>
            <p:nvPr/>
          </p:nvCxnSpPr>
          <p:spPr>
            <a:xfrm flipV="1">
              <a:off x="8680788" y="1849286"/>
              <a:ext cx="86992" cy="88760"/>
            </a:xfrm>
            <a:prstGeom prst="line">
              <a:avLst/>
            </a:prstGeom>
          </p:spPr>
          <p:style>
            <a:lnRef idx="3">
              <a:schemeClr val="dk1"/>
            </a:lnRef>
            <a:fillRef idx="0">
              <a:schemeClr val="dk1"/>
            </a:fillRef>
            <a:effectRef idx="2">
              <a:schemeClr val="dk1"/>
            </a:effectRef>
            <a:fontRef idx="minor">
              <a:schemeClr val="tx1"/>
            </a:fontRef>
          </p:style>
        </p:cxnSp>
        <p:cxnSp>
          <p:nvCxnSpPr>
            <p:cNvPr id="174" name="Straight Connector 124">
              <a:extLst>
                <a:ext uri="{FF2B5EF4-FFF2-40B4-BE49-F238E27FC236}">
                  <a16:creationId xmlns:a16="http://schemas.microsoft.com/office/drawing/2014/main" id="{DD0B3F9D-BE78-476B-9A17-27CA9B31210E}"/>
                </a:ext>
              </a:extLst>
            </p:cNvPr>
            <p:cNvCxnSpPr>
              <a:stCxn id="160" idx="0"/>
              <a:endCxn id="160" idx="0"/>
            </p:cNvCxnSpPr>
            <p:nvPr/>
          </p:nvCxnSpPr>
          <p:spPr>
            <a:xfrm>
              <a:off x="10616248" y="331949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29">
              <a:extLst>
                <a:ext uri="{FF2B5EF4-FFF2-40B4-BE49-F238E27FC236}">
                  <a16:creationId xmlns:a16="http://schemas.microsoft.com/office/drawing/2014/main" id="{0A029933-BBC7-4040-87B4-730A6DE6C0A2}"/>
                </a:ext>
              </a:extLst>
            </p:cNvPr>
            <p:cNvCxnSpPr>
              <a:cxnSpLocks/>
            </p:cNvCxnSpPr>
            <p:nvPr/>
          </p:nvCxnSpPr>
          <p:spPr>
            <a:xfrm flipH="1" flipV="1">
              <a:off x="1314047" y="1887400"/>
              <a:ext cx="4038054" cy="33650"/>
            </a:xfrm>
            <a:prstGeom prst="line">
              <a:avLst/>
            </a:prstGeom>
          </p:spPr>
          <p:style>
            <a:lnRef idx="3">
              <a:schemeClr val="dk1"/>
            </a:lnRef>
            <a:fillRef idx="0">
              <a:schemeClr val="dk1"/>
            </a:fillRef>
            <a:effectRef idx="2">
              <a:schemeClr val="dk1"/>
            </a:effectRef>
            <a:fontRef idx="minor">
              <a:schemeClr val="tx1"/>
            </a:fontRef>
          </p:style>
        </p:cxnSp>
        <p:cxnSp>
          <p:nvCxnSpPr>
            <p:cNvPr id="176" name="Straight Connector 131">
              <a:extLst>
                <a:ext uri="{FF2B5EF4-FFF2-40B4-BE49-F238E27FC236}">
                  <a16:creationId xmlns:a16="http://schemas.microsoft.com/office/drawing/2014/main" id="{03205716-2D25-42D8-A745-C8DB2A747ED2}"/>
                </a:ext>
              </a:extLst>
            </p:cNvPr>
            <p:cNvCxnSpPr/>
            <p:nvPr/>
          </p:nvCxnSpPr>
          <p:spPr>
            <a:xfrm flipV="1">
              <a:off x="2934116" y="1762231"/>
              <a:ext cx="0" cy="145720"/>
            </a:xfrm>
            <a:prstGeom prst="line">
              <a:avLst/>
            </a:prstGeom>
          </p:spPr>
          <p:style>
            <a:lnRef idx="3">
              <a:schemeClr val="dk1"/>
            </a:lnRef>
            <a:fillRef idx="0">
              <a:schemeClr val="dk1"/>
            </a:fillRef>
            <a:effectRef idx="2">
              <a:schemeClr val="dk1"/>
            </a:effectRef>
            <a:fontRef idx="minor">
              <a:schemeClr val="tx1"/>
            </a:fontRef>
          </p:style>
        </p:cxnSp>
        <p:cxnSp>
          <p:nvCxnSpPr>
            <p:cNvPr id="177" name="Straight Connector 133">
              <a:extLst>
                <a:ext uri="{FF2B5EF4-FFF2-40B4-BE49-F238E27FC236}">
                  <a16:creationId xmlns:a16="http://schemas.microsoft.com/office/drawing/2014/main" id="{033B61C2-DD1F-4C6E-9A38-678789D6B664}"/>
                </a:ext>
              </a:extLst>
            </p:cNvPr>
            <p:cNvCxnSpPr>
              <a:stCxn id="161" idx="0"/>
              <a:endCxn id="161" idx="0"/>
            </p:cNvCxnSpPr>
            <p:nvPr/>
          </p:nvCxnSpPr>
          <p:spPr>
            <a:xfrm>
              <a:off x="1258157" y="3216209"/>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35">
              <a:extLst>
                <a:ext uri="{FF2B5EF4-FFF2-40B4-BE49-F238E27FC236}">
                  <a16:creationId xmlns:a16="http://schemas.microsoft.com/office/drawing/2014/main" id="{211DB852-5F57-43BE-A956-942E674DBA1F}"/>
                </a:ext>
              </a:extLst>
            </p:cNvPr>
            <p:cNvCxnSpPr/>
            <p:nvPr/>
          </p:nvCxnSpPr>
          <p:spPr>
            <a:xfrm>
              <a:off x="8467354" y="1921050"/>
              <a:ext cx="11628" cy="114"/>
            </a:xfrm>
            <a:prstGeom prst="line">
              <a:avLst/>
            </a:prstGeom>
          </p:spPr>
          <p:style>
            <a:lnRef idx="1">
              <a:schemeClr val="dk1"/>
            </a:lnRef>
            <a:fillRef idx="0">
              <a:schemeClr val="dk1"/>
            </a:fillRef>
            <a:effectRef idx="0">
              <a:schemeClr val="dk1"/>
            </a:effectRef>
            <a:fontRef idx="minor">
              <a:schemeClr val="tx1"/>
            </a:fontRef>
          </p:style>
        </p:cxnSp>
        <p:sp>
          <p:nvSpPr>
            <p:cNvPr id="179" name="Rectangle 138">
              <a:extLst>
                <a:ext uri="{FF2B5EF4-FFF2-40B4-BE49-F238E27FC236}">
                  <a16:creationId xmlns:a16="http://schemas.microsoft.com/office/drawing/2014/main" id="{5B5D8437-D48E-48B7-8EC4-B9D81F06CA1F}"/>
                </a:ext>
              </a:extLst>
            </p:cNvPr>
            <p:cNvSpPr/>
            <p:nvPr/>
          </p:nvSpPr>
          <p:spPr>
            <a:xfrm>
              <a:off x="2420032" y="3386118"/>
              <a:ext cx="1032137"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0" name="Rectangle 139">
              <a:extLst>
                <a:ext uri="{FF2B5EF4-FFF2-40B4-BE49-F238E27FC236}">
                  <a16:creationId xmlns:a16="http://schemas.microsoft.com/office/drawing/2014/main" id="{41137B73-ADBE-4C29-A04C-B9788CCF1072}"/>
                </a:ext>
              </a:extLst>
            </p:cNvPr>
            <p:cNvSpPr/>
            <p:nvPr/>
          </p:nvSpPr>
          <p:spPr>
            <a:xfrm>
              <a:off x="2126608" y="4553398"/>
              <a:ext cx="990711" cy="9119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1" name="Rectangle 141">
              <a:extLst>
                <a:ext uri="{FF2B5EF4-FFF2-40B4-BE49-F238E27FC236}">
                  <a16:creationId xmlns:a16="http://schemas.microsoft.com/office/drawing/2014/main" id="{A7BE90A0-9ABE-4A79-93B3-5317344F838E}"/>
                </a:ext>
              </a:extLst>
            </p:cNvPr>
            <p:cNvSpPr/>
            <p:nvPr/>
          </p:nvSpPr>
          <p:spPr>
            <a:xfrm>
              <a:off x="605374" y="2207290"/>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2" name="Rectangle 142">
              <a:extLst>
                <a:ext uri="{FF2B5EF4-FFF2-40B4-BE49-F238E27FC236}">
                  <a16:creationId xmlns:a16="http://schemas.microsoft.com/office/drawing/2014/main" id="{62058587-4F3C-4D47-9205-4876E9BD363A}"/>
                </a:ext>
              </a:extLst>
            </p:cNvPr>
            <p:cNvSpPr/>
            <p:nvPr/>
          </p:nvSpPr>
          <p:spPr>
            <a:xfrm>
              <a:off x="2363053" y="781053"/>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3" name="Rectangle 143">
              <a:extLst>
                <a:ext uri="{FF2B5EF4-FFF2-40B4-BE49-F238E27FC236}">
                  <a16:creationId xmlns:a16="http://schemas.microsoft.com/office/drawing/2014/main" id="{90F96436-5CAD-4392-B27B-84F94E996B2A}"/>
                </a:ext>
              </a:extLst>
            </p:cNvPr>
            <p:cNvSpPr/>
            <p:nvPr/>
          </p:nvSpPr>
          <p:spPr>
            <a:xfrm>
              <a:off x="8104323" y="834605"/>
              <a:ext cx="1326914" cy="101468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4" name="TextBox 148">
              <a:extLst>
                <a:ext uri="{FF2B5EF4-FFF2-40B4-BE49-F238E27FC236}">
                  <a16:creationId xmlns:a16="http://schemas.microsoft.com/office/drawing/2014/main" id="{933BFAFD-B0ED-4C12-ADA6-D321E834F4C5}"/>
                </a:ext>
              </a:extLst>
            </p:cNvPr>
            <p:cNvSpPr txBox="1"/>
            <p:nvPr/>
          </p:nvSpPr>
          <p:spPr>
            <a:xfrm>
              <a:off x="4490031" y="959605"/>
              <a:ext cx="2389536" cy="455452"/>
            </a:xfrm>
            <a:prstGeom prst="rect">
              <a:avLst/>
            </a:prstGeom>
            <a:noFill/>
          </p:spPr>
          <p:txBody>
            <a:bodyPr wrap="none" rtlCol="0">
              <a:spAutoFit/>
            </a:bodyPr>
            <a:lstStyle/>
            <a:p>
              <a:r>
                <a:rPr lang="sv-SE" sz="2000" b="1" dirty="0">
                  <a:solidFill>
                    <a:schemeClr val="accent1"/>
                  </a:solidFill>
                </a:rPr>
                <a:t>Kusiner ärver inte!</a:t>
              </a:r>
            </a:p>
          </p:txBody>
        </p:sp>
      </p:grpSp>
      <p:sp>
        <p:nvSpPr>
          <p:cNvPr id="188" name="Platshållare för text 3">
            <a:extLst>
              <a:ext uri="{FF2B5EF4-FFF2-40B4-BE49-F238E27FC236}">
                <a16:creationId xmlns:a16="http://schemas.microsoft.com/office/drawing/2014/main" id="{88EE91EE-FE05-4866-A9E2-9CC6CD7AE498}"/>
              </a:ext>
            </a:extLst>
          </p:cNvPr>
          <p:cNvSpPr>
            <a:spLocks noGrp="1"/>
          </p:cNvSpPr>
          <p:nvPr>
            <p:ph type="body" sz="quarter" idx="11"/>
          </p:nvPr>
        </p:nvSpPr>
        <p:spPr>
          <a:xfrm>
            <a:off x="809624" y="6379951"/>
            <a:ext cx="1752527" cy="257369"/>
          </a:xfrm>
        </p:spPr>
        <p:txBody>
          <a:bodyPr wrap="none">
            <a:spAutoFit/>
          </a:bodyPr>
          <a:lstStyle/>
          <a:p>
            <a:r>
              <a:rPr lang="sv-SE" dirty="0"/>
              <a:t>FÖRDJUPNING FAMILJEJURIDIK</a:t>
            </a:r>
          </a:p>
        </p:txBody>
      </p:sp>
      <p:pic>
        <p:nvPicPr>
          <p:cNvPr id="9" name="Bild 8" descr="Man kontur">
            <a:extLst>
              <a:ext uri="{FF2B5EF4-FFF2-40B4-BE49-F238E27FC236}">
                <a16:creationId xmlns:a16="http://schemas.microsoft.com/office/drawing/2014/main" id="{54BDAE9D-EB4D-44AF-A0E3-C0370A1C3A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991" y="1430092"/>
            <a:ext cx="699718" cy="699718"/>
          </a:xfrm>
          <a:prstGeom prst="rect">
            <a:avLst/>
          </a:prstGeom>
        </p:spPr>
      </p:pic>
      <p:pic>
        <p:nvPicPr>
          <p:cNvPr id="92" name="Bild 91" descr="Man kontur">
            <a:extLst>
              <a:ext uri="{FF2B5EF4-FFF2-40B4-BE49-F238E27FC236}">
                <a16:creationId xmlns:a16="http://schemas.microsoft.com/office/drawing/2014/main" id="{E11BA05C-DA4C-4468-B868-24446BB86F17}"/>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554484" y="1428152"/>
            <a:ext cx="699718" cy="699718"/>
          </a:xfrm>
          <a:prstGeom prst="rect">
            <a:avLst/>
          </a:prstGeom>
        </p:spPr>
      </p:pic>
      <p:pic>
        <p:nvPicPr>
          <p:cNvPr id="93" name="Bild 92" descr="Man kontur">
            <a:extLst>
              <a:ext uri="{FF2B5EF4-FFF2-40B4-BE49-F238E27FC236}">
                <a16:creationId xmlns:a16="http://schemas.microsoft.com/office/drawing/2014/main" id="{03940799-EAC0-44C2-9706-81A86A170D8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30812" y="1472342"/>
            <a:ext cx="699718" cy="699718"/>
          </a:xfrm>
          <a:prstGeom prst="rect">
            <a:avLst/>
          </a:prstGeom>
        </p:spPr>
      </p:pic>
      <p:pic>
        <p:nvPicPr>
          <p:cNvPr id="94" name="Bild 93" descr="Man kontur">
            <a:extLst>
              <a:ext uri="{FF2B5EF4-FFF2-40B4-BE49-F238E27FC236}">
                <a16:creationId xmlns:a16="http://schemas.microsoft.com/office/drawing/2014/main" id="{EFF03B6A-076B-4A81-B59B-60550ACCD2F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1026" y="1472019"/>
            <a:ext cx="699718" cy="699718"/>
          </a:xfrm>
          <a:prstGeom prst="rect">
            <a:avLst/>
          </a:prstGeom>
        </p:spPr>
      </p:pic>
      <p:pic>
        <p:nvPicPr>
          <p:cNvPr id="95" name="Bild 94" descr="Man kontur">
            <a:extLst>
              <a:ext uri="{FF2B5EF4-FFF2-40B4-BE49-F238E27FC236}">
                <a16:creationId xmlns:a16="http://schemas.microsoft.com/office/drawing/2014/main" id="{54FE3907-E978-43DD-9D33-1B9A1945EF9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79001" y="2691940"/>
            <a:ext cx="699718" cy="699718"/>
          </a:xfrm>
          <a:prstGeom prst="rect">
            <a:avLst/>
          </a:prstGeom>
        </p:spPr>
      </p:pic>
      <p:pic>
        <p:nvPicPr>
          <p:cNvPr id="96" name="Bild 95" descr="Man kontur">
            <a:extLst>
              <a:ext uri="{FF2B5EF4-FFF2-40B4-BE49-F238E27FC236}">
                <a16:creationId xmlns:a16="http://schemas.microsoft.com/office/drawing/2014/main" id="{CEB538B2-EC63-408D-83C0-ED263AA2C82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20847" y="2688672"/>
            <a:ext cx="699718" cy="699718"/>
          </a:xfrm>
          <a:prstGeom prst="rect">
            <a:avLst/>
          </a:prstGeom>
        </p:spPr>
      </p:pic>
      <p:pic>
        <p:nvPicPr>
          <p:cNvPr id="97" name="Bild 96" descr="Man kontur">
            <a:extLst>
              <a:ext uri="{FF2B5EF4-FFF2-40B4-BE49-F238E27FC236}">
                <a16:creationId xmlns:a16="http://schemas.microsoft.com/office/drawing/2014/main" id="{EAF8876A-BB9A-4F50-809E-732F4566B6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885907" y="2688672"/>
            <a:ext cx="699718" cy="699718"/>
          </a:xfrm>
          <a:prstGeom prst="rect">
            <a:avLst/>
          </a:prstGeom>
        </p:spPr>
      </p:pic>
      <p:pic>
        <p:nvPicPr>
          <p:cNvPr id="98" name="Bild 97" descr="Man kontur">
            <a:extLst>
              <a:ext uri="{FF2B5EF4-FFF2-40B4-BE49-F238E27FC236}">
                <a16:creationId xmlns:a16="http://schemas.microsoft.com/office/drawing/2014/main" id="{6E929DCB-3F39-49EA-81B1-82D661FFFFE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379011" y="2688672"/>
            <a:ext cx="699718" cy="699718"/>
          </a:xfrm>
          <a:prstGeom prst="rect">
            <a:avLst/>
          </a:prstGeom>
        </p:spPr>
      </p:pic>
      <p:grpSp>
        <p:nvGrpSpPr>
          <p:cNvPr id="10" name="Grupp 9">
            <a:extLst>
              <a:ext uri="{FF2B5EF4-FFF2-40B4-BE49-F238E27FC236}">
                <a16:creationId xmlns:a16="http://schemas.microsoft.com/office/drawing/2014/main" id="{D63E8041-45EE-44A0-815F-7C8B81C6B362}"/>
              </a:ext>
            </a:extLst>
          </p:cNvPr>
          <p:cNvGrpSpPr/>
          <p:nvPr/>
        </p:nvGrpSpPr>
        <p:grpSpPr>
          <a:xfrm>
            <a:off x="5490935" y="2839380"/>
            <a:ext cx="1052972" cy="701298"/>
            <a:chOff x="5490935" y="2839380"/>
            <a:chExt cx="1052972" cy="701298"/>
          </a:xfrm>
          <a:solidFill>
            <a:schemeClr val="tx2">
              <a:lumMod val="75000"/>
            </a:schemeClr>
          </a:solidFill>
        </p:grpSpPr>
        <p:pic>
          <p:nvPicPr>
            <p:cNvPr id="99" name="Bild 98" descr="Man kontur">
              <a:extLst>
                <a:ext uri="{FF2B5EF4-FFF2-40B4-BE49-F238E27FC236}">
                  <a16:creationId xmlns:a16="http://schemas.microsoft.com/office/drawing/2014/main" id="{1875FCF5-5B33-4851-B0C0-277179768EC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0" name="Bild 99" descr="Man kontur">
              <a:extLst>
                <a:ext uri="{FF2B5EF4-FFF2-40B4-BE49-F238E27FC236}">
                  <a16:creationId xmlns:a16="http://schemas.microsoft.com/office/drawing/2014/main" id="{6F4B0F4A-09CC-4048-B0C2-5CB037DF322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4" name="Grupp 103">
            <a:extLst>
              <a:ext uri="{FF2B5EF4-FFF2-40B4-BE49-F238E27FC236}">
                <a16:creationId xmlns:a16="http://schemas.microsoft.com/office/drawing/2014/main" id="{89E59B7B-F227-4D82-A358-D7B6E16E9BAB}"/>
              </a:ext>
            </a:extLst>
          </p:cNvPr>
          <p:cNvGrpSpPr/>
          <p:nvPr/>
        </p:nvGrpSpPr>
        <p:grpSpPr>
          <a:xfrm>
            <a:off x="3019371" y="3682288"/>
            <a:ext cx="1052972" cy="701298"/>
            <a:chOff x="5490935" y="2839380"/>
            <a:chExt cx="1052972" cy="701298"/>
          </a:xfrm>
          <a:solidFill>
            <a:schemeClr val="tx2">
              <a:lumMod val="75000"/>
            </a:schemeClr>
          </a:solidFill>
        </p:grpSpPr>
        <p:pic>
          <p:nvPicPr>
            <p:cNvPr id="105" name="Bild 104" descr="Man kontur">
              <a:extLst>
                <a:ext uri="{FF2B5EF4-FFF2-40B4-BE49-F238E27FC236}">
                  <a16:creationId xmlns:a16="http://schemas.microsoft.com/office/drawing/2014/main" id="{8252D52A-68B5-4F60-95D9-394C6AB50D8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06" name="Bild 105" descr="Man kontur">
              <a:extLst>
                <a:ext uri="{FF2B5EF4-FFF2-40B4-BE49-F238E27FC236}">
                  <a16:creationId xmlns:a16="http://schemas.microsoft.com/office/drawing/2014/main" id="{9BA8287F-EEB3-4151-BEF6-B4B1F3BB5E7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07" name="Grupp 106">
            <a:extLst>
              <a:ext uri="{FF2B5EF4-FFF2-40B4-BE49-F238E27FC236}">
                <a16:creationId xmlns:a16="http://schemas.microsoft.com/office/drawing/2014/main" id="{F7ECC91D-9CB5-4B6E-9979-DA45E8C560E8}"/>
              </a:ext>
            </a:extLst>
          </p:cNvPr>
          <p:cNvGrpSpPr/>
          <p:nvPr/>
        </p:nvGrpSpPr>
        <p:grpSpPr>
          <a:xfrm>
            <a:off x="7756928" y="3548421"/>
            <a:ext cx="1052972" cy="701298"/>
            <a:chOff x="5490935" y="2839380"/>
            <a:chExt cx="1052972" cy="701298"/>
          </a:xfrm>
          <a:solidFill>
            <a:schemeClr val="tx2">
              <a:lumMod val="75000"/>
            </a:schemeClr>
          </a:solidFill>
        </p:grpSpPr>
        <p:pic>
          <p:nvPicPr>
            <p:cNvPr id="186" name="Bild 185" descr="Man kontur">
              <a:extLst>
                <a:ext uri="{FF2B5EF4-FFF2-40B4-BE49-F238E27FC236}">
                  <a16:creationId xmlns:a16="http://schemas.microsoft.com/office/drawing/2014/main" id="{52EA723E-0A0C-4679-A6F6-C72DCFB94C7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87" name="Bild 186" descr="Man kontur">
              <a:extLst>
                <a:ext uri="{FF2B5EF4-FFF2-40B4-BE49-F238E27FC236}">
                  <a16:creationId xmlns:a16="http://schemas.microsoft.com/office/drawing/2014/main" id="{6CA1D315-ADE6-4F91-B1D6-C6B5AC47445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89" name="Grupp 188">
            <a:extLst>
              <a:ext uri="{FF2B5EF4-FFF2-40B4-BE49-F238E27FC236}">
                <a16:creationId xmlns:a16="http://schemas.microsoft.com/office/drawing/2014/main" id="{9243B6FF-ADBD-47F7-A95D-8F289AB700FB}"/>
              </a:ext>
            </a:extLst>
          </p:cNvPr>
          <p:cNvGrpSpPr/>
          <p:nvPr/>
        </p:nvGrpSpPr>
        <p:grpSpPr>
          <a:xfrm>
            <a:off x="7775936" y="4618167"/>
            <a:ext cx="1052972" cy="701298"/>
            <a:chOff x="5490935" y="2839380"/>
            <a:chExt cx="1052972" cy="701298"/>
          </a:xfrm>
          <a:solidFill>
            <a:schemeClr val="tx2">
              <a:lumMod val="75000"/>
            </a:schemeClr>
          </a:solidFill>
        </p:grpSpPr>
        <p:pic>
          <p:nvPicPr>
            <p:cNvPr id="190" name="Bild 189" descr="Man kontur">
              <a:extLst>
                <a:ext uri="{FF2B5EF4-FFF2-40B4-BE49-F238E27FC236}">
                  <a16:creationId xmlns:a16="http://schemas.microsoft.com/office/drawing/2014/main" id="{7FA2DF35-6D4C-4222-8FB8-96943BBDEAB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1" name="Bild 190" descr="Man kontur">
              <a:extLst>
                <a:ext uri="{FF2B5EF4-FFF2-40B4-BE49-F238E27FC236}">
                  <a16:creationId xmlns:a16="http://schemas.microsoft.com/office/drawing/2014/main" id="{426858CA-80D3-44AD-8967-4E6EBC264D0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grpSp>
        <p:nvGrpSpPr>
          <p:cNvPr id="192" name="Grupp 191">
            <a:extLst>
              <a:ext uri="{FF2B5EF4-FFF2-40B4-BE49-F238E27FC236}">
                <a16:creationId xmlns:a16="http://schemas.microsoft.com/office/drawing/2014/main" id="{2DFA62F1-6827-4D13-905B-7A4E574CAC76}"/>
              </a:ext>
            </a:extLst>
          </p:cNvPr>
          <p:cNvGrpSpPr/>
          <p:nvPr/>
        </p:nvGrpSpPr>
        <p:grpSpPr>
          <a:xfrm>
            <a:off x="2754725" y="4703927"/>
            <a:ext cx="1052972" cy="701298"/>
            <a:chOff x="5490935" y="2839380"/>
            <a:chExt cx="1052972" cy="701298"/>
          </a:xfrm>
          <a:solidFill>
            <a:schemeClr val="tx2">
              <a:lumMod val="75000"/>
            </a:schemeClr>
          </a:solidFill>
        </p:grpSpPr>
        <p:pic>
          <p:nvPicPr>
            <p:cNvPr id="193" name="Bild 192" descr="Man kontur">
              <a:extLst>
                <a:ext uri="{FF2B5EF4-FFF2-40B4-BE49-F238E27FC236}">
                  <a16:creationId xmlns:a16="http://schemas.microsoft.com/office/drawing/2014/main" id="{B10A071B-23F2-4C9E-9B9B-7D728F8F96A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490935" y="2840960"/>
              <a:ext cx="699718" cy="699718"/>
            </a:xfrm>
            <a:prstGeom prst="rect">
              <a:avLst/>
            </a:prstGeom>
          </p:spPr>
        </p:pic>
        <p:pic>
          <p:nvPicPr>
            <p:cNvPr id="194" name="Bild 193" descr="Man kontur">
              <a:extLst>
                <a:ext uri="{FF2B5EF4-FFF2-40B4-BE49-F238E27FC236}">
                  <a16:creationId xmlns:a16="http://schemas.microsoft.com/office/drawing/2014/main" id="{41C49BFC-61F4-4AAE-BB35-2D27D8FC37C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844189" y="2839380"/>
              <a:ext cx="699718" cy="699718"/>
            </a:xfrm>
            <a:prstGeom prst="rect">
              <a:avLst/>
            </a:prstGeom>
          </p:spPr>
        </p:pic>
      </p:grpSp>
      <p:pic>
        <p:nvPicPr>
          <p:cNvPr id="197" name="Bild 196" descr="Man kontur">
            <a:extLst>
              <a:ext uri="{FF2B5EF4-FFF2-40B4-BE49-F238E27FC236}">
                <a16:creationId xmlns:a16="http://schemas.microsoft.com/office/drawing/2014/main" id="{6AC0152B-11F2-4559-BF22-41CDC04462DA}"/>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73376" y="4600428"/>
            <a:ext cx="636702" cy="636702"/>
          </a:xfrm>
          <a:prstGeom prst="rect">
            <a:avLst/>
          </a:prstGeom>
        </p:spPr>
      </p:pic>
      <p:pic>
        <p:nvPicPr>
          <p:cNvPr id="198" name="Bild 197" descr="Man kontur">
            <a:extLst>
              <a:ext uri="{FF2B5EF4-FFF2-40B4-BE49-F238E27FC236}">
                <a16:creationId xmlns:a16="http://schemas.microsoft.com/office/drawing/2014/main" id="{9960A410-49BA-4739-AF47-8EC338C79812}"/>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98619" y="4603465"/>
            <a:ext cx="636702" cy="636702"/>
          </a:xfrm>
          <a:prstGeom prst="rect">
            <a:avLst/>
          </a:prstGeom>
        </p:spPr>
      </p:pic>
      <p:grpSp>
        <p:nvGrpSpPr>
          <p:cNvPr id="199" name="Grupp 198">
            <a:extLst>
              <a:ext uri="{FF2B5EF4-FFF2-40B4-BE49-F238E27FC236}">
                <a16:creationId xmlns:a16="http://schemas.microsoft.com/office/drawing/2014/main" id="{CA53025B-8295-4584-944D-2B89FC8C54B4}"/>
              </a:ext>
            </a:extLst>
          </p:cNvPr>
          <p:cNvGrpSpPr/>
          <p:nvPr/>
        </p:nvGrpSpPr>
        <p:grpSpPr>
          <a:xfrm>
            <a:off x="4452275" y="5628555"/>
            <a:ext cx="990982" cy="672984"/>
            <a:chOff x="5490935" y="2839380"/>
            <a:chExt cx="1052972" cy="701298"/>
          </a:xfrm>
          <a:solidFill>
            <a:schemeClr val="tx1"/>
          </a:solidFill>
        </p:grpSpPr>
        <p:pic>
          <p:nvPicPr>
            <p:cNvPr id="200" name="Bild 199" descr="Man kontur">
              <a:extLst>
                <a:ext uri="{FF2B5EF4-FFF2-40B4-BE49-F238E27FC236}">
                  <a16:creationId xmlns:a16="http://schemas.microsoft.com/office/drawing/2014/main" id="{D19D2DA8-ADD3-4DB8-8FB3-F47EB480CDE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1" name="Bild 200" descr="Man kontur">
              <a:extLst>
                <a:ext uri="{FF2B5EF4-FFF2-40B4-BE49-F238E27FC236}">
                  <a16:creationId xmlns:a16="http://schemas.microsoft.com/office/drawing/2014/main" id="{2E810D7E-C2BC-45AF-A39D-B4D27B813F48}"/>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grpSp>
        <p:nvGrpSpPr>
          <p:cNvPr id="202" name="Grupp 201">
            <a:extLst>
              <a:ext uri="{FF2B5EF4-FFF2-40B4-BE49-F238E27FC236}">
                <a16:creationId xmlns:a16="http://schemas.microsoft.com/office/drawing/2014/main" id="{08D22458-CF15-4B2C-B32E-F5A8135A8727}"/>
              </a:ext>
            </a:extLst>
          </p:cNvPr>
          <p:cNvGrpSpPr/>
          <p:nvPr/>
        </p:nvGrpSpPr>
        <p:grpSpPr>
          <a:xfrm>
            <a:off x="6144987" y="5663974"/>
            <a:ext cx="990982" cy="672984"/>
            <a:chOff x="5490935" y="2839380"/>
            <a:chExt cx="1052972" cy="701298"/>
          </a:xfrm>
          <a:solidFill>
            <a:schemeClr val="tx1"/>
          </a:solidFill>
        </p:grpSpPr>
        <p:pic>
          <p:nvPicPr>
            <p:cNvPr id="203" name="Bild 202" descr="Man kontur">
              <a:extLst>
                <a:ext uri="{FF2B5EF4-FFF2-40B4-BE49-F238E27FC236}">
                  <a16:creationId xmlns:a16="http://schemas.microsoft.com/office/drawing/2014/main" id="{7720E096-2EBD-442C-AFE7-7DF3743C6D3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90935" y="2840960"/>
              <a:ext cx="699718" cy="699718"/>
            </a:xfrm>
            <a:prstGeom prst="rect">
              <a:avLst/>
            </a:prstGeom>
          </p:spPr>
        </p:pic>
        <p:pic>
          <p:nvPicPr>
            <p:cNvPr id="204" name="Bild 203" descr="Man kontur">
              <a:extLst>
                <a:ext uri="{FF2B5EF4-FFF2-40B4-BE49-F238E27FC236}">
                  <a16:creationId xmlns:a16="http://schemas.microsoft.com/office/drawing/2014/main" id="{45FF0C66-0FCC-4555-B253-73E8F24DE11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844189" y="2839380"/>
              <a:ext cx="699718" cy="699718"/>
            </a:xfrm>
            <a:prstGeom prst="rect">
              <a:avLst/>
            </a:prstGeom>
          </p:spPr>
        </p:pic>
      </p:grpSp>
      <p:pic>
        <p:nvPicPr>
          <p:cNvPr id="205" name="Bild 204" descr="Man kontur">
            <a:extLst>
              <a:ext uri="{FF2B5EF4-FFF2-40B4-BE49-F238E27FC236}">
                <a16:creationId xmlns:a16="http://schemas.microsoft.com/office/drawing/2014/main" id="{3ED9856E-20B2-47E2-8A9B-23321784C9A6}"/>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5631559" y="3846939"/>
            <a:ext cx="636702" cy="636702"/>
          </a:xfrm>
          <a:prstGeom prst="rect">
            <a:avLst/>
          </a:prstGeom>
        </p:spPr>
      </p:pic>
      <p:sp>
        <p:nvSpPr>
          <p:cNvPr id="3" name="TextBox 91">
            <a:extLst>
              <a:ext uri="{FF2B5EF4-FFF2-40B4-BE49-F238E27FC236}">
                <a16:creationId xmlns:a16="http://schemas.microsoft.com/office/drawing/2014/main" id="{D700BF85-88C5-66C9-1F0A-6E59B29E3BD0}"/>
              </a:ext>
            </a:extLst>
          </p:cNvPr>
          <p:cNvSpPr txBox="1"/>
          <p:nvPr/>
        </p:nvSpPr>
        <p:spPr>
          <a:xfrm>
            <a:off x="2980441" y="2382665"/>
            <a:ext cx="1289392" cy="369332"/>
          </a:xfrm>
          <a:prstGeom prst="rect">
            <a:avLst/>
          </a:prstGeom>
          <a:noFill/>
        </p:spPr>
        <p:txBody>
          <a:bodyPr wrap="none" rtlCol="0">
            <a:spAutoFit/>
          </a:bodyPr>
          <a:lstStyle/>
          <a:p>
            <a:r>
              <a:rPr lang="sv-SE" dirty="0"/>
              <a:t>Farföräldrar</a:t>
            </a:r>
          </a:p>
        </p:txBody>
      </p:sp>
      <p:sp>
        <p:nvSpPr>
          <p:cNvPr id="4" name="TextBox 91">
            <a:extLst>
              <a:ext uri="{FF2B5EF4-FFF2-40B4-BE49-F238E27FC236}">
                <a16:creationId xmlns:a16="http://schemas.microsoft.com/office/drawing/2014/main" id="{B7661C86-4874-6BA1-00C2-4B67D4C53B45}"/>
              </a:ext>
            </a:extLst>
          </p:cNvPr>
          <p:cNvSpPr txBox="1"/>
          <p:nvPr/>
        </p:nvSpPr>
        <p:spPr>
          <a:xfrm>
            <a:off x="8225632" y="2387943"/>
            <a:ext cx="1398203" cy="369332"/>
          </a:xfrm>
          <a:prstGeom prst="rect">
            <a:avLst/>
          </a:prstGeom>
          <a:noFill/>
        </p:spPr>
        <p:txBody>
          <a:bodyPr wrap="none" rtlCol="0">
            <a:spAutoFit/>
          </a:bodyPr>
          <a:lstStyle/>
          <a:p>
            <a:r>
              <a:rPr lang="sv-SE" dirty="0"/>
              <a:t>Morföräldrar</a:t>
            </a:r>
          </a:p>
        </p:txBody>
      </p:sp>
    </p:spTree>
    <p:extLst>
      <p:ext uri="{BB962C8B-B14F-4D97-AF65-F5344CB8AC3E}">
        <p14:creationId xmlns:p14="http://schemas.microsoft.com/office/powerpoint/2010/main" val="2415851397"/>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12</TotalTime>
  <Words>1234</Words>
  <Application>Microsoft Office PowerPoint</Application>
  <PresentationFormat>Bredbild</PresentationFormat>
  <Paragraphs>177</Paragraphs>
  <Slides>16</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16</vt:i4>
      </vt:variant>
    </vt:vector>
  </HeadingPairs>
  <TitlesOfParts>
    <vt:vector size="20" baseType="lpstr">
      <vt:lpstr>Arial</vt:lpstr>
      <vt:lpstr>Calibri</vt:lpstr>
      <vt:lpstr>Georgia</vt:lpstr>
      <vt:lpstr>familjejuridik</vt:lpstr>
      <vt:lpstr>FÖRDJUPNING FAMILJEJURIDIK</vt:lpstr>
      <vt:lpstr>INNEHÅLL FRÅN GRUNDKURSEN</vt:lpstr>
      <vt:lpstr>ALLT MITT ÄR INTE DITT… ÄGANDE ÄR MAKT</vt:lpstr>
      <vt:lpstr>BODELNING VID SKILSMÄSSA</vt:lpstr>
      <vt:lpstr>BODELNING - PRESUMTIONER</vt:lpstr>
      <vt:lpstr>BODELNING VID SEPARATION - PROBLEMATISERING</vt:lpstr>
      <vt:lpstr>FRÅGOR?</vt:lpstr>
      <vt:lpstr>LURIGT ATT SKILJA PÅ GIFTORÄTT OCH ARV</vt:lpstr>
      <vt:lpstr>LEGALA ARVSORDNINGEN</vt:lpstr>
      <vt:lpstr>SÅ FÖRDELAS ARVET NÄR DET FINNS BRÖSTARVINGAR</vt:lpstr>
      <vt:lpstr>ARVETS FÖRDELNING FÖR OGIFTA BARNLÖSA</vt:lpstr>
      <vt:lpstr>ARVETS FÖRDELNING NÄR EN FÖRÄLDER AVLIDIT</vt:lpstr>
      <vt:lpstr>FRÅGOR?</vt:lpstr>
      <vt:lpstr>FRAMTIDSFULLMAKT</vt:lpstr>
      <vt:lpstr>FRÅGOR?</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 - DEL 2</dc:title>
  <dc:creator>Niklas Uppenberg</dc:creator>
  <cp:lastModifiedBy>Vanda Brandt</cp:lastModifiedBy>
  <cp:revision>20</cp:revision>
  <dcterms:created xsi:type="dcterms:W3CDTF">2023-02-06T14:25:48Z</dcterms:created>
  <dcterms:modified xsi:type="dcterms:W3CDTF">2024-01-25T12:29:30Z</dcterms:modified>
</cp:coreProperties>
</file>