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3" r:id="rId2"/>
    <p:sldId id="264" r:id="rId3"/>
    <p:sldId id="304" r:id="rId4"/>
    <p:sldId id="298" r:id="rId5"/>
    <p:sldId id="308" r:id="rId6"/>
    <p:sldId id="268" r:id="rId7"/>
    <p:sldId id="300" r:id="rId8"/>
    <p:sldId id="288" r:id="rId9"/>
    <p:sldId id="307" r:id="rId10"/>
    <p:sldId id="306" r:id="rId11"/>
    <p:sldId id="272"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920" autoAdjust="0"/>
  </p:normalViewPr>
  <p:slideViewPr>
    <p:cSldViewPr snapToGrid="0" showGuides="1">
      <p:cViewPr varScale="1">
        <p:scale>
          <a:sx n="76" d="100"/>
          <a:sy n="76" d="100"/>
        </p:scale>
        <p:origin x="1944" y="84"/>
      </p:cViewPr>
      <p:guideLst>
        <p:guide orient="horz" pos="2160"/>
        <p:guide pos="3863"/>
      </p:guideLst>
    </p:cSldViewPr>
  </p:slideViewPr>
  <p:notesTextViewPr>
    <p:cViewPr>
      <p:scale>
        <a:sx n="1" d="1"/>
        <a:sy n="1" d="1"/>
      </p:scale>
      <p:origin x="0" y="0"/>
    </p:cViewPr>
  </p:notesTextViewPr>
  <p:notesViewPr>
    <p:cSldViewPr snapToGrid="0">
      <p:cViewPr varScale="1">
        <p:scale>
          <a:sx n="85" d="100"/>
          <a:sy n="85"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2024-02-02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4180779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22127"/>
          </a:xfrm>
        </p:spPr>
        <p:txBody>
          <a:bodyPr/>
          <a:lstStyle/>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381567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3720499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2422281"/>
          </a:xfrm>
        </p:spPr>
        <p:txBody>
          <a:bodyPr/>
          <a:lstStyle/>
          <a:p>
            <a:pPr marL="0" indent="0">
              <a:buFont typeface="Arial" panose="020B0604020202020204" pitchFamily="34" charset="0"/>
              <a:buNone/>
            </a:pPr>
            <a:r>
              <a:rPr lang="sv-SE" altLang="sv-SE" dirty="0">
                <a:latin typeface="+mn-lt"/>
                <a:cs typeface="Arial" pitchFamily="34" charset="0"/>
              </a:rPr>
              <a:t>Kontakta oss:</a:t>
            </a:r>
          </a:p>
          <a:p>
            <a:pPr marL="0" indent="0">
              <a:buFont typeface="Arial" panose="020B0604020202020204" pitchFamily="34" charset="0"/>
              <a:buNone/>
            </a:pPr>
            <a:endParaRPr lang="sv-SE" altLang="sv-SE" dirty="0">
              <a:latin typeface="+mn-lt"/>
              <a:cs typeface="Arial" pitchFamily="34" charset="0"/>
            </a:endParaRPr>
          </a:p>
          <a:p>
            <a:pPr>
              <a:tabLst>
                <a:tab pos="214313" algn="l"/>
              </a:tabLst>
            </a:pPr>
            <a:r>
              <a:rPr lang="sv-SE" dirty="0">
                <a:ea typeface="Arial" charset="0"/>
                <a:cs typeface="Arial" charset="0"/>
              </a:rPr>
              <a:t>Konsumenternas Bank- och finansbyrå</a:t>
            </a:r>
          </a:p>
          <a:p>
            <a:pPr>
              <a:tabLst>
                <a:tab pos="214313" algn="l"/>
              </a:tabLst>
            </a:pPr>
            <a:r>
              <a:rPr lang="sv-SE" dirty="0">
                <a:ea typeface="Arial" charset="0"/>
                <a:cs typeface="Arial" charset="0"/>
              </a:rPr>
              <a:t>Telefon 0200 - 22 58 00</a:t>
            </a:r>
          </a:p>
          <a:p>
            <a:pPr>
              <a:tabLst>
                <a:tab pos="214313" algn="l"/>
              </a:tabLst>
            </a:pPr>
            <a:r>
              <a:rPr lang="sv-SE" dirty="0">
                <a:ea typeface="Arial" charset="0"/>
                <a:cs typeface="Arial" charset="0"/>
              </a:rPr>
              <a:t>Vardagar  09:00 – 12:00</a:t>
            </a:r>
          </a:p>
          <a:p>
            <a:pPr>
              <a:tabLst>
                <a:tab pos="214313" algn="l"/>
              </a:tabLst>
            </a:pPr>
            <a:endParaRPr lang="sv-SE" dirty="0">
              <a:ea typeface="Arial" charset="0"/>
              <a:cs typeface="Arial" charset="0"/>
            </a:endParaRPr>
          </a:p>
          <a:p>
            <a:pPr>
              <a:tabLst>
                <a:tab pos="214313" algn="l"/>
              </a:tabLst>
            </a:pPr>
            <a:r>
              <a:rPr lang="sv-SE" dirty="0">
                <a:ea typeface="Arial" charset="0"/>
                <a:cs typeface="Arial" charset="0"/>
              </a:rPr>
              <a:t>Mailformulär finns på konsumenternas.se</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102820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615924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144623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b="1" dirty="0"/>
              <a:t>Obehöriga transaktioner</a:t>
            </a:r>
            <a:r>
              <a:rPr lang="sv-SE" altLang="sv-SE" dirty="0"/>
              <a:t> är uttag eller köp som någon annan gjort utan din tillåtelse.</a:t>
            </a:r>
          </a:p>
          <a:p>
            <a:endParaRPr lang="sv-SE" altLang="sv-SE" dirty="0"/>
          </a:p>
          <a:p>
            <a:r>
              <a:rPr lang="sv-SE" b="1" i="0" dirty="0">
                <a:effectLst/>
              </a:rPr>
              <a:t>Behöriga transaktioner</a:t>
            </a:r>
            <a:r>
              <a:rPr lang="sv-SE" b="0" i="0" dirty="0">
                <a:effectLst/>
              </a:rPr>
              <a:t>: </a:t>
            </a:r>
          </a:p>
          <a:p>
            <a:r>
              <a:rPr lang="sv-SE" b="0" i="0" dirty="0">
                <a:effectLst/>
              </a:rPr>
              <a:t>Enligt ARNs nuvarande praxis så anses en transaktion inte vara obehörig om det är du själv som har signerat/godkänt transaktionen exempelvis med ett mobilt bank-id, även om du lurats att godkänna den.</a:t>
            </a:r>
          </a:p>
          <a:p>
            <a:endParaRPr lang="sv-SE" b="0" i="0" dirty="0">
              <a:effectLst/>
            </a:endParaRPr>
          </a:p>
          <a:p>
            <a:r>
              <a:rPr lang="sv-SE" b="0" i="0" dirty="0">
                <a:effectLst/>
              </a:rPr>
              <a:t>För att en transaktion ska betraktas som obehörig (och falla in under ersättningsreglerna) ska den ha utförts av någon annan än konsumenten själv utan att ha haft konsumentens samtycke till transaktionen. När konsumenten själv godkänt transaktionen i den form som är avtalad har konsumenten också samtyckt till den.</a:t>
            </a:r>
          </a:p>
          <a:p>
            <a:endParaRPr lang="sv-SE" altLang="sv-SE" b="0" i="0" dirty="0">
              <a:effectLst/>
            </a:endParaRPr>
          </a:p>
          <a:p>
            <a:r>
              <a:rPr lang="sv-SE" altLang="sv-SE" b="0" i="0" dirty="0">
                <a:effectLst/>
              </a:rPr>
              <a:t>KO har stämt en bank i december 2023 för att få frågan om obehöriga transaktioner prövad.</a:t>
            </a:r>
            <a:endParaRPr lang="sv-SE" alt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1674972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22127"/>
          </a:xfrm>
        </p:spPr>
        <p:txBody>
          <a:bodyPr/>
          <a:lstStyle/>
          <a:p>
            <a:r>
              <a:rPr lang="sv-SE" kern="1200" dirty="0">
                <a:solidFill>
                  <a:schemeClr val="tx1"/>
                </a:solidFill>
                <a:ea typeface="+mn-ea"/>
                <a:cs typeface="+mn-cs"/>
              </a:rPr>
              <a:t>Utgångspunkten är att den som påstår att det finns ett avtal har bevisbördan för detta.</a:t>
            </a:r>
          </a:p>
          <a:p>
            <a:endParaRPr lang="sv-SE" kern="1200" dirty="0">
              <a:solidFill>
                <a:schemeClr val="tx1"/>
              </a:solidFill>
              <a:ea typeface="+mn-ea"/>
              <a:cs typeface="+mn-cs"/>
            </a:endParaRPr>
          </a:p>
          <a:p>
            <a:r>
              <a:rPr lang="sv-SE" kern="1200" dirty="0">
                <a:solidFill>
                  <a:schemeClr val="tx1"/>
                </a:solidFill>
                <a:ea typeface="+mn-ea"/>
                <a:cs typeface="+mn-cs"/>
              </a:rPr>
              <a:t>Om avtalet har ingåtts med en elektronisk underskrift (exempelvis bank-id) måste dock konsumenten åtminstone göra antagligt att någon annan obehörigen använt din elektroniska underskrift.</a:t>
            </a:r>
          </a:p>
          <a:p>
            <a:pPr>
              <a:lnSpc>
                <a:spcPct val="107000"/>
              </a:lnSpc>
              <a:spcAft>
                <a:spcPts val="800"/>
              </a:spcAft>
            </a:pPr>
            <a:endParaRPr lang="sv-SE" dirty="0">
              <a:effectLst/>
              <a:ea typeface="Calibri" panose="020F0502020204030204" pitchFamily="34" charset="0"/>
              <a:cs typeface="Times New Roman" panose="02020603050405020304" pitchFamily="18" charset="0"/>
            </a:endParaRPr>
          </a:p>
          <a:p>
            <a:pPr>
              <a:lnSpc>
                <a:spcPct val="107000"/>
              </a:lnSpc>
              <a:spcAft>
                <a:spcPts val="800"/>
              </a:spcAft>
            </a:pPr>
            <a:r>
              <a:rPr lang="sv-SE" b="1" dirty="0">
                <a:effectLst/>
                <a:ea typeface="Calibri" panose="020F0502020204030204" pitchFamily="34" charset="0"/>
                <a:cs typeface="Times New Roman" panose="02020603050405020304" pitchFamily="18" charset="0"/>
              </a:rPr>
              <a:t>Två steg:</a:t>
            </a:r>
          </a:p>
          <a:p>
            <a:pPr>
              <a:lnSpc>
                <a:spcPct val="107000"/>
              </a:lnSpc>
              <a:spcAft>
                <a:spcPts val="800"/>
              </a:spcAft>
            </a:pPr>
            <a:r>
              <a:rPr lang="sv-SE" dirty="0">
                <a:effectLst/>
                <a:ea typeface="Calibri" panose="020F0502020204030204" pitchFamily="34" charset="0"/>
                <a:cs typeface="Times New Roman" panose="02020603050405020304" pitchFamily="18" charset="0"/>
              </a:rPr>
              <a:t>Det ankommer på långivaren att visa att den tekniska lösning som använts för att ingå ett låneavtal motsvarar skapandet av en avancerad elektronisk underskrift och att det inte finns något som tyder på att det vid det aktuella tillfället funnits tekniska problem med det använda systemet.</a:t>
            </a:r>
          </a:p>
          <a:p>
            <a:pPr>
              <a:lnSpc>
                <a:spcPct val="107000"/>
              </a:lnSpc>
              <a:spcAft>
                <a:spcPts val="800"/>
              </a:spcAft>
            </a:pPr>
            <a:r>
              <a:rPr lang="sv-SE" dirty="0">
                <a:effectLst/>
                <a:ea typeface="Calibri" panose="020F0502020204030204" pitchFamily="34" charset="0"/>
                <a:cs typeface="Times New Roman" panose="02020603050405020304" pitchFamily="18" charset="0"/>
              </a:rPr>
              <a:t>I steg två bör det krävas att innehavaren av den elektroniska underskriften åtminstone gör det antagligt att användandet av underskriften skett obehörigen.</a:t>
            </a:r>
          </a:p>
          <a:p>
            <a:r>
              <a:rPr lang="sv-SE" kern="1200" dirty="0">
                <a:solidFill>
                  <a:schemeClr val="tx1"/>
                </a:solidFill>
                <a:ea typeface="+mn-ea"/>
                <a:cs typeface="+mn-cs"/>
              </a:rPr>
              <a:t>Rättsfall från Högsta domstolen NJA 2017 s. 1105.</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343938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917185"/>
          </a:xfrm>
        </p:spPr>
        <p:txBody>
          <a:bodyPr/>
          <a:lstStyle/>
          <a:p>
            <a:r>
              <a:rPr lang="sv-SE" altLang="sv-SE" b="1" dirty="0">
                <a:latin typeface="+mn-lt"/>
              </a:rPr>
              <a:t>Banker, försäkringsbolag, försäkringsförmedlare och värdepappersbolag erbjuder rådgivning om finansiella placeringar. </a:t>
            </a:r>
          </a:p>
          <a:p>
            <a:endParaRPr lang="sv-SE" altLang="sv-SE" dirty="0">
              <a:latin typeface="+mn-lt"/>
            </a:endParaRPr>
          </a:p>
          <a:p>
            <a:r>
              <a:rPr lang="sv-SE" altLang="sv-SE" dirty="0">
                <a:latin typeface="+mn-lt"/>
              </a:rPr>
              <a:t>Reglerna gäller när du får individuella råd utifrån just dina ekonomiska förutsättningar och behov. Ren försäljning och/eller marknadsföring av finansiella placeringar omfattas däremot inte.</a:t>
            </a:r>
          </a:p>
          <a:p>
            <a:pPr eaLnBrk="1" hangingPunct="1">
              <a:spcBef>
                <a:spcPct val="0"/>
              </a:spcBef>
            </a:pPr>
            <a:endParaRPr lang="sv-SE" altLang="sv-SE" dirty="0">
              <a:latin typeface="+mn-lt"/>
            </a:endParaRPr>
          </a:p>
          <a:p>
            <a:pPr eaLnBrk="1" hangingPunct="1">
              <a:spcBef>
                <a:spcPct val="0"/>
              </a:spcBef>
            </a:pPr>
            <a:r>
              <a:rPr lang="sv-SE" altLang="sv-SE" dirty="0">
                <a:latin typeface="+mn-lt"/>
              </a:rPr>
              <a:t>För att få lämna råd om finansiella placeringar krävs tillstånd från Finansinspektionen. Vilka bolag som har tillstånd kan du se i Finansinspektionens företagsregister </a:t>
            </a:r>
            <a:r>
              <a:rPr lang="sv-SE" altLang="sv-SE" u="sng" dirty="0">
                <a:latin typeface="+mn-lt"/>
              </a:rPr>
              <a:t>www.fi.se.</a:t>
            </a:r>
          </a:p>
          <a:p>
            <a:pPr eaLnBrk="1" hangingPunct="1">
              <a:spcBef>
                <a:spcPct val="0"/>
              </a:spcBef>
            </a:pPr>
            <a:endParaRPr lang="sv-SE" altLang="sv-SE" u="sng" dirty="0">
              <a:latin typeface="+mn-lt"/>
            </a:endParaRPr>
          </a:p>
          <a:p>
            <a:pPr eaLnBrk="1" hangingPunct="1">
              <a:spcBef>
                <a:spcPct val="0"/>
              </a:spcBef>
            </a:pPr>
            <a:r>
              <a:rPr lang="sv-SE" altLang="sv-SE" u="none" dirty="0">
                <a:latin typeface="+mn-lt"/>
              </a:rPr>
              <a:t>I dokumentationen ska framgå varför rådgivaren bedömt att en viss produkt är lämplig för dig.</a:t>
            </a:r>
          </a:p>
          <a:p>
            <a:pPr eaLnBrk="1" hangingPunct="1">
              <a:spcBef>
                <a:spcPct val="0"/>
              </a:spcBef>
            </a:pPr>
            <a:endParaRPr lang="sv-SE" altLang="sv-SE" dirty="0">
              <a:latin typeface="+mn-lt"/>
            </a:endParaRPr>
          </a:p>
          <a:p>
            <a:pPr eaLnBrk="1" hangingPunct="1">
              <a:spcBef>
                <a:spcPct val="0"/>
              </a:spcBef>
            </a:pPr>
            <a:r>
              <a:rPr lang="sv-SE" altLang="sv-SE" dirty="0">
                <a:latin typeface="+mn-lt"/>
              </a:rPr>
              <a:t>Möjlighet att få skadestånd:</a:t>
            </a:r>
          </a:p>
          <a:p>
            <a:pPr indent="-171450">
              <a:spcBef>
                <a:spcPct val="0"/>
              </a:spcBef>
              <a:buFont typeface="Arial" panose="020B0604020202020204" pitchFamily="34" charset="0"/>
              <a:buChar char="•"/>
            </a:pPr>
            <a:r>
              <a:rPr lang="sv-SE" altLang="sv-SE" dirty="0"/>
              <a:t>Vårdslöshet</a:t>
            </a:r>
          </a:p>
          <a:p>
            <a:pPr marL="171450" indent="-171450" eaLnBrk="1" hangingPunct="1">
              <a:spcBef>
                <a:spcPct val="0"/>
              </a:spcBef>
              <a:buFont typeface="Arial" panose="020B0604020202020204" pitchFamily="34" charset="0"/>
              <a:buChar char="•"/>
            </a:pPr>
            <a:r>
              <a:rPr lang="sv-SE" altLang="sv-SE" dirty="0">
                <a:latin typeface="+mn-lt"/>
              </a:rPr>
              <a:t>Reklamera i tid</a:t>
            </a:r>
          </a:p>
          <a:p>
            <a:pPr marL="171450" indent="-171450" eaLnBrk="1" hangingPunct="1">
              <a:spcBef>
                <a:spcPct val="0"/>
              </a:spcBef>
              <a:buFont typeface="Arial" panose="020B0604020202020204" pitchFamily="34" charset="0"/>
              <a:buChar char="•"/>
            </a:pPr>
            <a:r>
              <a:rPr lang="sv-SE" altLang="sv-SE" dirty="0">
                <a:latin typeface="+mn-lt"/>
              </a:rPr>
              <a:t>Inget ansvar för ”dåliga råd” eller förlorade pengar</a:t>
            </a:r>
          </a:p>
          <a:p>
            <a:pPr marL="171450" indent="-171450" eaLnBrk="1" hangingPunct="1">
              <a:spcBef>
                <a:spcPct val="0"/>
              </a:spcBef>
              <a:buFont typeface="Arial" panose="020B0604020202020204" pitchFamily="34" charset="0"/>
              <a:buChar char="•"/>
            </a:pPr>
            <a:r>
              <a:rPr lang="sv-SE" altLang="sv-SE" dirty="0">
                <a:latin typeface="+mn-lt"/>
              </a:rPr>
              <a:t>Försäkringsförmedlare ska ha ansvarsförsäkring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1D9B3-0424-AE4A-B8B4-BBEE3C89A3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0135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4"/>
          </a:xfrm>
        </p:spPr>
        <p:txBody>
          <a:bodyPr/>
          <a:lstStyle/>
          <a:p>
            <a:r>
              <a:rPr lang="sv-SE" altLang="sv-SE" b="1" dirty="0">
                <a:latin typeface="+mn-lt"/>
              </a:rPr>
              <a:t>Kontrollera företaget </a:t>
            </a:r>
            <a:endParaRPr lang="sv-SE" altLang="sv-SE" dirty="0">
              <a:latin typeface="+mn-lt"/>
            </a:endParaRPr>
          </a:p>
          <a:p>
            <a:r>
              <a:rPr lang="sv-SE" altLang="sv-SE" dirty="0">
                <a:latin typeface="+mn-lt"/>
              </a:rPr>
              <a:t>Kontrollera att företaget finns i Finansinspektionens företagsregister. </a:t>
            </a:r>
          </a:p>
          <a:p>
            <a:endParaRPr lang="sv-SE" altLang="sv-SE" b="1" dirty="0">
              <a:latin typeface="+mn-lt"/>
            </a:endParaRPr>
          </a:p>
          <a:p>
            <a:r>
              <a:rPr lang="sv-SE" altLang="sv-SE" b="1" dirty="0">
                <a:latin typeface="+mn-lt"/>
              </a:rPr>
              <a:t>Rådgivare eller säljare?</a:t>
            </a:r>
            <a:endParaRPr lang="sv-SE" altLang="sv-SE" dirty="0">
              <a:latin typeface="+mn-lt"/>
            </a:endParaRPr>
          </a:p>
          <a:p>
            <a:r>
              <a:rPr lang="sv-SE" altLang="sv-SE" dirty="0">
                <a:latin typeface="+mn-lt"/>
              </a:rPr>
              <a:t>Kontrollera att personen du träffar är rådgivare och att han/hon avser att lämna råd om de placeringar som kan vara aktuella för dig. </a:t>
            </a:r>
          </a:p>
          <a:p>
            <a:endParaRPr lang="sv-SE" altLang="sv-SE" b="1" dirty="0">
              <a:latin typeface="+mn-lt"/>
            </a:endParaRPr>
          </a:p>
          <a:p>
            <a:r>
              <a:rPr lang="sv-SE" altLang="sv-SE" b="1" dirty="0">
                <a:latin typeface="+mn-lt"/>
              </a:rPr>
              <a:t>Lämplighetsbedömning</a:t>
            </a:r>
            <a:endParaRPr lang="sv-SE" altLang="sv-SE" dirty="0">
              <a:latin typeface="+mn-lt"/>
            </a:endParaRPr>
          </a:p>
          <a:p>
            <a:r>
              <a:rPr lang="sv-SE" altLang="sv-SE" dirty="0">
                <a:latin typeface="+mn-lt"/>
              </a:rPr>
              <a:t>Vid rådgivning gör rådgivaren en bedömning av vilka placeringar som är lämpliga för dig bland annat utifrån din ekonomiska situation och den risk du är beredd att ta. </a:t>
            </a:r>
          </a:p>
          <a:p>
            <a:endParaRPr lang="sv-SE" altLang="sv-SE" b="1" dirty="0">
              <a:latin typeface="+mn-lt"/>
            </a:endParaRPr>
          </a:p>
          <a:p>
            <a:r>
              <a:rPr lang="sv-SE" altLang="sv-SE" b="1" dirty="0">
                <a:latin typeface="+mn-lt"/>
              </a:rPr>
              <a:t>Se till att du förstår investeringen och risknivån </a:t>
            </a:r>
            <a:endParaRPr lang="sv-SE" altLang="sv-SE" dirty="0">
              <a:latin typeface="+mn-lt"/>
            </a:endParaRPr>
          </a:p>
          <a:p>
            <a:r>
              <a:rPr lang="sv-SE" altLang="sv-SE" dirty="0">
                <a:latin typeface="+mn-lt"/>
              </a:rPr>
              <a:t>Se till att du förstår investeringen. Förstår du inte den information du får så ställ frågor tills du känner dig nöjd. </a:t>
            </a:r>
          </a:p>
          <a:p>
            <a:endParaRPr lang="sv-SE" altLang="sv-SE" b="1" dirty="0">
              <a:latin typeface="+mn-lt"/>
            </a:endParaRPr>
          </a:p>
          <a:p>
            <a:r>
              <a:rPr lang="sv-SE" altLang="sv-SE" b="1" dirty="0">
                <a:latin typeface="+mn-lt"/>
              </a:rPr>
              <a:t>Ha inte bråttom!</a:t>
            </a:r>
            <a:endParaRPr lang="sv-SE" altLang="sv-SE" dirty="0">
              <a:latin typeface="+mn-lt"/>
            </a:endParaRPr>
          </a:p>
          <a:p>
            <a:r>
              <a:rPr lang="sv-SE" altLang="sv-SE" dirty="0">
                <a:latin typeface="+mn-lt"/>
              </a:rPr>
              <a:t>En teckningsanmälan och andra avtal som du skriver under är bindande. Det finns sällan någon ångerrätt. </a:t>
            </a:r>
          </a:p>
          <a:p>
            <a:endParaRPr lang="sv-SE" altLang="sv-SE" b="1" dirty="0">
              <a:latin typeface="+mn-lt"/>
            </a:endParaRPr>
          </a:p>
          <a:p>
            <a:r>
              <a:rPr lang="sv-SE" altLang="sv-SE" b="1" dirty="0">
                <a:latin typeface="+mn-lt"/>
              </a:rPr>
              <a:t>Se till att få kopia av dokumentationen </a:t>
            </a:r>
            <a:endParaRPr lang="sv-SE" altLang="sv-SE" dirty="0">
              <a:latin typeface="+mn-lt"/>
            </a:endParaRPr>
          </a:p>
          <a:p>
            <a:r>
              <a:rPr lang="sv-SE" altLang="sv-SE" dirty="0">
                <a:latin typeface="+mn-lt"/>
              </a:rPr>
              <a:t>All rådgivning ska dokumenteras. Läs igenom noga och kontrollera att det som står där stämmer.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1D9B3-0424-AE4A-B8B4-BBEE3C89A3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568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Exempel:</a:t>
            </a:r>
          </a:p>
          <a:p>
            <a:r>
              <a:rPr lang="sv-SE" dirty="0"/>
              <a:t>Du bokar och betalar en flygresa men flygbolaget går i konkurs. Om du har gjort ett kreditköp kan du vända dig till banken/kreditgivaren och begära tillbaka pengarna.</a:t>
            </a:r>
          </a:p>
          <a:p>
            <a:endParaRPr lang="sv-SE" dirty="0"/>
          </a:p>
          <a:p>
            <a:r>
              <a:rPr lang="sv-SE" dirty="0"/>
              <a:t>Invändningsrätten gäller inte om du till exempel betalar med banköverföring eller swish.</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3508873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971541" y="2495116"/>
            <a:ext cx="9511303" cy="1086443"/>
          </a:xfrm>
        </p:spPr>
        <p:txBody>
          <a:bodyPr/>
          <a:lstStyle/>
          <a:p>
            <a:r>
              <a:rPr lang="sv-SE" dirty="0"/>
              <a:t>FÖRDJUPNING BANKFRÅGOR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996593" y="3471341"/>
            <a:ext cx="4193879" cy="370748"/>
          </a:xfrm>
        </p:spPr>
        <p:txBody>
          <a:bodyPr/>
          <a:lstStyle/>
          <a:p>
            <a:r>
              <a:rPr lang="sv-SE" dirty="0"/>
              <a:t>Konsumenternas Bank- och finansbyrå</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LÅN TILL ÄLDRE</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marL="0" indent="0">
              <a:buNone/>
              <a:tabLst>
                <a:tab pos="214313" algn="l"/>
              </a:tabLst>
            </a:pPr>
            <a:r>
              <a:rPr lang="sv-SE" sz="2000" b="1" dirty="0">
                <a:ea typeface="Arial" charset="0"/>
                <a:cs typeface="Arial" charset="0"/>
              </a:rPr>
              <a:t>En närmare titt på kapitalfrigöringskrediter</a:t>
            </a:r>
            <a:br>
              <a:rPr lang="sv-SE" sz="2000" b="1" dirty="0">
                <a:ea typeface="Arial" charset="0"/>
                <a:cs typeface="Arial" charset="0"/>
              </a:rPr>
            </a:br>
            <a:endParaRPr lang="sv-SE" sz="2000" b="1" dirty="0">
              <a:ea typeface="Arial" charset="0"/>
              <a:cs typeface="Arial" charset="0"/>
            </a:endParaRPr>
          </a:p>
          <a:p>
            <a:pPr>
              <a:tabLst>
                <a:tab pos="214313" algn="l"/>
              </a:tabLst>
            </a:pPr>
            <a:r>
              <a:rPr lang="sv-SE" sz="2000" dirty="0">
                <a:ea typeface="Arial" charset="0"/>
                <a:cs typeface="Arial" charset="0"/>
              </a:rPr>
              <a:t>Åldern avgör hur mycket du får låna</a:t>
            </a:r>
          </a:p>
          <a:p>
            <a:pPr>
              <a:tabLst>
                <a:tab pos="214313" algn="l"/>
              </a:tabLst>
            </a:pPr>
            <a:r>
              <a:rPr lang="sv-SE" sz="2000" dirty="0">
                <a:ea typeface="Arial" charset="0"/>
                <a:cs typeface="Arial" charset="0"/>
              </a:rPr>
              <a:t>Engångsbelopp eller månadsbelopp</a:t>
            </a:r>
          </a:p>
          <a:p>
            <a:pPr>
              <a:tabLst>
                <a:tab pos="214313" algn="l"/>
              </a:tabLst>
            </a:pPr>
            <a:r>
              <a:rPr lang="sv-SE" sz="2000" dirty="0">
                <a:ea typeface="Arial" charset="0"/>
                <a:cs typeface="Arial" charset="0"/>
              </a:rPr>
              <a:t>Skuldfrigaranti</a:t>
            </a:r>
          </a:p>
          <a:p>
            <a:pPr>
              <a:tabLst>
                <a:tab pos="214313" algn="l"/>
              </a:tabLst>
            </a:pPr>
            <a:r>
              <a:rPr lang="sv-SE" sz="2000" dirty="0">
                <a:ea typeface="Arial" charset="0"/>
                <a:cs typeface="Arial" charset="0"/>
              </a:rPr>
              <a:t>Räknas som extra inkomst</a:t>
            </a:r>
          </a:p>
          <a:p>
            <a:pPr>
              <a:tabLst>
                <a:tab pos="214313" algn="l"/>
              </a:tabLst>
            </a:pPr>
            <a:r>
              <a:rPr lang="sv-SE" sz="2000" dirty="0">
                <a:ea typeface="Arial" charset="0"/>
                <a:cs typeface="Arial" charset="0"/>
              </a:rPr>
              <a:t>Skulden ökar löpande</a:t>
            </a:r>
          </a:p>
          <a:p>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648331" cy="257369"/>
          </a:xfrm>
        </p:spPr>
        <p:txBody>
          <a:bodyPr wrap="none">
            <a:spAutoFit/>
          </a:bodyPr>
          <a:lstStyle/>
          <a:p>
            <a:r>
              <a:rPr lang="sv-SE" dirty="0"/>
              <a:t>FÖRDJUPNING BANKFRÅGOR</a:t>
            </a:r>
          </a:p>
        </p:txBody>
      </p:sp>
      <p:pic>
        <p:nvPicPr>
          <p:cNvPr id="8" name="Platshållare för bild 7" descr="En bild som visar text, person  Automatiskt genererad beskrivning">
            <a:extLst>
              <a:ext uri="{FF2B5EF4-FFF2-40B4-BE49-F238E27FC236}">
                <a16:creationId xmlns:a16="http://schemas.microsoft.com/office/drawing/2014/main" id="{5AA94E11-3C5C-B079-DA29-49EF0ABC4B2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18243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Eva Lindström</a:t>
            </a:r>
          </a:p>
          <a:p>
            <a:pPr>
              <a:spcBef>
                <a:spcPts val="0"/>
              </a:spcBef>
            </a:pPr>
            <a:r>
              <a:rPr lang="sv-SE" sz="1800" dirty="0"/>
              <a:t>eva.lindstrom@konsumenternas.se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VÅR VERKSAMHET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8801"/>
            <a:ext cx="5118100" cy="4351338"/>
          </a:xfrm>
        </p:spPr>
        <p:txBody>
          <a:bodyPr>
            <a:normAutofit/>
          </a:bodyPr>
          <a:lstStyle/>
          <a:p>
            <a:r>
              <a:rPr lang="sv-SE" dirty="0">
                <a:latin typeface="Calibri" panose="020F0502020204030204" pitchFamily="34" charset="0"/>
              </a:rPr>
              <a:t>Gratis och oberoende information och vägledning</a:t>
            </a:r>
          </a:p>
          <a:p>
            <a:r>
              <a:rPr lang="sv-SE" dirty="0">
                <a:latin typeface="Calibri" panose="020F0502020204030204" pitchFamily="34" charset="0"/>
              </a:rPr>
              <a:t>Telefonvägledning vardagar 9-12</a:t>
            </a:r>
          </a:p>
          <a:p>
            <a:r>
              <a:rPr lang="sv-SE" dirty="0">
                <a:latin typeface="Calibri" panose="020F0502020204030204" pitchFamily="34" charset="0"/>
              </a:rPr>
              <a:t>Webbplats konsumenternas.se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707643" cy="257369"/>
          </a:xfrm>
        </p:spPr>
        <p:txBody>
          <a:bodyPr wrap="none">
            <a:spAutoFit/>
          </a:bodyPr>
          <a:lstStyle/>
          <a:p>
            <a:r>
              <a:rPr lang="sv-SE" dirty="0"/>
              <a:t>FÖRDJUPNING BANKFRÅGOR</a:t>
            </a:r>
          </a:p>
        </p:txBody>
      </p:sp>
      <p:pic>
        <p:nvPicPr>
          <p:cNvPr id="8" name="Platshållare för bild 7" descr="En bild som visar person  Automatiskt genererad beskrivning">
            <a:extLst>
              <a:ext uri="{FF2B5EF4-FFF2-40B4-BE49-F238E27FC236}">
                <a16:creationId xmlns:a16="http://schemas.microsoft.com/office/drawing/2014/main" id="{A009C73E-30FC-4F47-8BAD-9D419AE2750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IDAG SKA VI PRATA OM…</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29271"/>
            <a:ext cx="5118100" cy="4351338"/>
          </a:xfrm>
        </p:spPr>
        <p:txBody>
          <a:bodyPr>
            <a:normAutofit/>
          </a:bodyPr>
          <a:lstStyle/>
          <a:p>
            <a:pPr marL="0" indent="0">
              <a:buNone/>
              <a:tabLst>
                <a:tab pos="214313" algn="l"/>
              </a:tabLst>
            </a:pPr>
            <a:r>
              <a:rPr lang="sv-SE" b="1" dirty="0">
                <a:ea typeface="Arial" charset="0"/>
                <a:cs typeface="Arial" charset="0"/>
              </a:rPr>
              <a:t>Bedrägerier</a:t>
            </a:r>
          </a:p>
          <a:p>
            <a:pPr>
              <a:tabLst>
                <a:tab pos="214313" algn="l"/>
              </a:tabLst>
            </a:pPr>
            <a:r>
              <a:rPr lang="sv-SE" dirty="0">
                <a:ea typeface="Arial" charset="0"/>
                <a:cs typeface="Arial" charset="0"/>
              </a:rPr>
              <a:t>Undvik att bli lurad</a:t>
            </a:r>
          </a:p>
          <a:p>
            <a:pPr>
              <a:tabLst>
                <a:tab pos="214313" algn="l"/>
              </a:tabLst>
            </a:pPr>
            <a:r>
              <a:rPr lang="sv-SE" dirty="0">
                <a:ea typeface="Arial" charset="0"/>
                <a:cs typeface="Arial" charset="0"/>
              </a:rPr>
              <a:t>Lånebedrägerier</a:t>
            </a:r>
          </a:p>
          <a:p>
            <a:pPr marL="0" indent="0">
              <a:buNone/>
              <a:tabLst>
                <a:tab pos="214313" algn="l"/>
              </a:tabLst>
            </a:pPr>
            <a:r>
              <a:rPr lang="sv-SE" b="1" dirty="0">
                <a:ea typeface="Arial" charset="0"/>
                <a:cs typeface="Arial" charset="0"/>
              </a:rPr>
              <a:t>Finansiell rådgivning</a:t>
            </a:r>
          </a:p>
          <a:p>
            <a:pPr marL="0" indent="0">
              <a:buNone/>
              <a:tabLst>
                <a:tab pos="214313" algn="l"/>
              </a:tabLst>
            </a:pPr>
            <a:r>
              <a:rPr lang="sv-SE" b="1" dirty="0">
                <a:ea typeface="Arial" charset="0"/>
                <a:cs typeface="Arial" charset="0"/>
              </a:rPr>
              <a:t>Invändningsrätten</a:t>
            </a:r>
          </a:p>
          <a:p>
            <a:pPr>
              <a:tabLst>
                <a:tab pos="214313" algn="l"/>
              </a:tabLst>
            </a:pPr>
            <a:r>
              <a:rPr lang="sv-SE" dirty="0">
                <a:ea typeface="Arial" charset="0"/>
                <a:cs typeface="Arial" charset="0"/>
              </a:rPr>
              <a:t>Extra skydd vid kreditköp</a:t>
            </a:r>
          </a:p>
          <a:p>
            <a:pPr marL="0" indent="0">
              <a:buNone/>
              <a:tabLst>
                <a:tab pos="214313" algn="l"/>
              </a:tabLst>
            </a:pPr>
            <a:r>
              <a:rPr lang="sv-SE" b="1" dirty="0">
                <a:ea typeface="Arial" charset="0"/>
                <a:cs typeface="Arial" charset="0"/>
              </a:rPr>
              <a:t>Lån till äldre</a:t>
            </a:r>
          </a:p>
          <a:p>
            <a:pPr>
              <a:tabLst>
                <a:tab pos="214313" algn="l"/>
              </a:tabLst>
            </a:pPr>
            <a:r>
              <a:rPr lang="sv-SE" dirty="0">
                <a:ea typeface="Arial" charset="0"/>
                <a:cs typeface="Arial" charset="0"/>
              </a:rPr>
              <a:t>En närmare titt på kapitalfrigöringskrediter</a:t>
            </a:r>
          </a:p>
          <a:p>
            <a:pPr marL="0" indent="0">
              <a:buNone/>
            </a:pPr>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707643" cy="257369"/>
          </a:xfrm>
        </p:spPr>
        <p:txBody>
          <a:bodyPr wrap="none">
            <a:spAutoFit/>
          </a:bodyPr>
          <a:lstStyle/>
          <a:p>
            <a:r>
              <a:rPr lang="sv-SE" dirty="0"/>
              <a:t>FÖRDJUPNING BANKFRÅGOR</a:t>
            </a:r>
          </a:p>
        </p:txBody>
      </p:sp>
      <p:pic>
        <p:nvPicPr>
          <p:cNvPr id="10" name="Platshållare för bild 9" descr="En bild som visar tillbehör, bandage  Automatiskt genererad beskrivning">
            <a:extLst>
              <a:ext uri="{FF2B5EF4-FFF2-40B4-BE49-F238E27FC236}">
                <a16:creationId xmlns:a16="http://schemas.microsoft.com/office/drawing/2014/main" id="{5BEC12EF-4964-88BB-D443-4D54BD304334}"/>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4138347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BEDRÄGERIER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8801"/>
            <a:ext cx="5118100" cy="4351338"/>
          </a:xfrm>
        </p:spPr>
        <p:txBody>
          <a:bodyPr>
            <a:normAutofit/>
          </a:bodyPr>
          <a:lstStyle/>
          <a:p>
            <a:pPr marL="0" indent="0">
              <a:buNone/>
            </a:pPr>
            <a:r>
              <a:rPr lang="sv-SE" b="1" dirty="0">
                <a:latin typeface="Calibri" panose="020F0502020204030204" pitchFamily="34" charset="0"/>
              </a:rPr>
              <a:t>Undvik att bli lurad</a:t>
            </a:r>
            <a:br>
              <a:rPr lang="sv-SE" b="1" dirty="0">
                <a:latin typeface="Calibri" panose="020F0502020204030204" pitchFamily="34" charset="0"/>
              </a:rPr>
            </a:br>
            <a:endParaRPr lang="sv-SE" b="1" dirty="0">
              <a:latin typeface="Calibri" panose="020F0502020204030204" pitchFamily="34" charset="0"/>
            </a:endParaRPr>
          </a:p>
          <a:p>
            <a:r>
              <a:rPr lang="sv-SE" dirty="0">
                <a:latin typeface="Calibri" panose="020F0502020204030204" pitchFamily="34" charset="0"/>
              </a:rPr>
              <a:t>Använd aldrig bank-id eller bankdosa på uppmaning av någon annan</a:t>
            </a:r>
          </a:p>
          <a:p>
            <a:r>
              <a:rPr lang="sv-SE" dirty="0">
                <a:latin typeface="Calibri" panose="020F0502020204030204" pitchFamily="34" charset="0"/>
              </a:rPr>
              <a:t>Lämna inte ut koder eller lösenord</a:t>
            </a:r>
          </a:p>
          <a:p>
            <a:r>
              <a:rPr lang="sv-SE" dirty="0">
                <a:latin typeface="Calibri" panose="020F0502020204030204" pitchFamily="34" charset="0"/>
              </a:rPr>
              <a:t>Klicka inte på länkar i mail eller sms</a:t>
            </a:r>
          </a:p>
          <a:p>
            <a:r>
              <a:rPr lang="sv-SE" sz="2000" dirty="0">
                <a:effectLst/>
                <a:latin typeface="Calibri" panose="020F0502020204030204" pitchFamily="34" charset="0"/>
              </a:rPr>
              <a:t>Lämna inte ut kortnummer och koder</a:t>
            </a:r>
          </a:p>
          <a:p>
            <a:r>
              <a:rPr lang="sv-SE" dirty="0">
                <a:latin typeface="Calibri" panose="020F0502020204030204" pitchFamily="34" charset="0"/>
              </a:rPr>
              <a:t>Var skeptisk mot ”konstiga” meddelanden</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707643" cy="257369"/>
          </a:xfrm>
        </p:spPr>
        <p:txBody>
          <a:bodyPr wrap="none">
            <a:spAutoFit/>
          </a:bodyPr>
          <a:lstStyle/>
          <a:p>
            <a:r>
              <a:rPr lang="sv-SE" dirty="0"/>
              <a:t>FÖRDJUPNING BANKFRÅGOR</a:t>
            </a:r>
          </a:p>
        </p:txBody>
      </p:sp>
      <p:pic>
        <p:nvPicPr>
          <p:cNvPr id="9" name="Platshållare för bild 8" descr="En bild som visar person, person  Automatiskt genererad beskrivning">
            <a:extLst>
              <a:ext uri="{FF2B5EF4-FFF2-40B4-BE49-F238E27FC236}">
                <a16:creationId xmlns:a16="http://schemas.microsoft.com/office/drawing/2014/main" id="{FDC1CFB6-8057-2CE3-C12F-26134651B0E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3709901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dirty="0"/>
              <a:t>BANKEN ERSÄTTER OBEHÖRIGA TRANSAKTIONER</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48371"/>
            <a:ext cx="5118100" cy="4351338"/>
          </a:xfrm>
        </p:spPr>
        <p:txBody>
          <a:bodyPr>
            <a:normAutofit/>
          </a:bodyPr>
          <a:lstStyle/>
          <a:p>
            <a:pPr marL="0" indent="0">
              <a:buNone/>
              <a:tabLst>
                <a:tab pos="214313" algn="l"/>
              </a:tabLst>
            </a:pPr>
            <a:r>
              <a:rPr lang="sv-SE" b="1" dirty="0">
                <a:ea typeface="Arial" charset="0"/>
                <a:cs typeface="Arial" charset="0"/>
              </a:rPr>
              <a:t>Skillnaden mellan obehöriga och behöriga transaktioner</a:t>
            </a:r>
          </a:p>
          <a:p>
            <a:pPr marL="0" indent="0">
              <a:buNone/>
              <a:tabLst>
                <a:tab pos="214313" algn="l"/>
              </a:tabLst>
            </a:pPr>
            <a:br>
              <a:rPr lang="sv-SE" b="1" dirty="0">
                <a:ea typeface="Arial" charset="0"/>
                <a:cs typeface="Arial" charset="0"/>
              </a:rPr>
            </a:br>
            <a:r>
              <a:rPr lang="sv-SE" b="1" dirty="0">
                <a:ea typeface="Arial" charset="0"/>
                <a:cs typeface="Arial" charset="0"/>
              </a:rPr>
              <a:t>Obehörigt</a:t>
            </a:r>
          </a:p>
          <a:p>
            <a:pPr>
              <a:tabLst>
                <a:tab pos="214313" algn="l"/>
              </a:tabLst>
            </a:pPr>
            <a:r>
              <a:rPr lang="sv-SE" dirty="0">
                <a:ea typeface="Arial" charset="0"/>
                <a:cs typeface="Arial" charset="0"/>
              </a:rPr>
              <a:t>Utan samtycke</a:t>
            </a:r>
          </a:p>
          <a:p>
            <a:pPr>
              <a:tabLst>
                <a:tab pos="214313" algn="l"/>
              </a:tabLst>
            </a:pPr>
            <a:r>
              <a:rPr lang="sv-SE" dirty="0">
                <a:ea typeface="Arial" charset="0"/>
                <a:cs typeface="Arial" charset="0"/>
              </a:rPr>
              <a:t>Oaktsamhetsbedömning</a:t>
            </a:r>
          </a:p>
          <a:p>
            <a:pPr marL="0" indent="0">
              <a:buNone/>
              <a:tabLst>
                <a:tab pos="214313" algn="l"/>
              </a:tabLst>
            </a:pPr>
            <a:br>
              <a:rPr lang="sv-SE" b="1" dirty="0">
                <a:ea typeface="Arial" charset="0"/>
                <a:cs typeface="Arial" charset="0"/>
              </a:rPr>
            </a:br>
            <a:r>
              <a:rPr lang="sv-SE" b="1" dirty="0">
                <a:ea typeface="Arial" charset="0"/>
                <a:cs typeface="Arial" charset="0"/>
              </a:rPr>
              <a:t>Behörigt</a:t>
            </a:r>
          </a:p>
          <a:p>
            <a:pPr>
              <a:tabLst>
                <a:tab pos="214313" algn="l"/>
              </a:tabLst>
            </a:pPr>
            <a:r>
              <a:rPr lang="sv-SE" dirty="0">
                <a:ea typeface="Arial" charset="0"/>
                <a:cs typeface="Arial" charset="0"/>
              </a:rPr>
              <a:t>Själv godkänt transaktionen eller själv genomfört den</a:t>
            </a:r>
          </a:p>
          <a:p>
            <a:pPr>
              <a:tabLst>
                <a:tab pos="214313" algn="l"/>
              </a:tabLst>
            </a:pPr>
            <a:r>
              <a:rPr lang="sv-SE" dirty="0">
                <a:ea typeface="Arial" charset="0"/>
                <a:cs typeface="Arial" charset="0"/>
              </a:rPr>
              <a:t>KO inlett domstolsprocess</a:t>
            </a:r>
          </a:p>
          <a:p>
            <a:pPr marL="0" indent="0">
              <a:buNone/>
            </a:pPr>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707643" cy="257369"/>
          </a:xfrm>
        </p:spPr>
        <p:txBody>
          <a:bodyPr wrap="none">
            <a:spAutoFit/>
          </a:bodyPr>
          <a:lstStyle/>
          <a:p>
            <a:r>
              <a:rPr lang="sv-SE" dirty="0"/>
              <a:t>FÖRDJUPNING BANKFRÅGOR</a:t>
            </a:r>
          </a:p>
        </p:txBody>
      </p:sp>
      <p:pic>
        <p:nvPicPr>
          <p:cNvPr id="8" name="Platshållare för bild 7">
            <a:extLst>
              <a:ext uri="{FF2B5EF4-FFF2-40B4-BE49-F238E27FC236}">
                <a16:creationId xmlns:a16="http://schemas.microsoft.com/office/drawing/2014/main" id="{869115D6-56B8-79EF-9A96-9ED528A1582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3" r="22983"/>
          <a:stretch/>
        </p:blipFill>
        <p:spPr/>
      </p:pic>
    </p:spTree>
    <p:extLst>
      <p:ext uri="{BB962C8B-B14F-4D97-AF65-F5344CB8AC3E}">
        <p14:creationId xmlns:p14="http://schemas.microsoft.com/office/powerpoint/2010/main" val="3375544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LÅNEBEDRÄGERIER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a:tabLst>
                <a:tab pos="214313" algn="l"/>
              </a:tabLst>
            </a:pPr>
            <a:r>
              <a:rPr lang="sv-SE" dirty="0">
                <a:ea typeface="Arial" charset="0"/>
                <a:cs typeface="Arial" charset="0"/>
              </a:rPr>
              <a:t>Bestrid</a:t>
            </a:r>
            <a:endParaRPr lang="sv-SE" sz="2000" dirty="0">
              <a:ea typeface="Arial" charset="0"/>
              <a:cs typeface="Arial" charset="0"/>
            </a:endParaRPr>
          </a:p>
          <a:p>
            <a:pPr>
              <a:tabLst>
                <a:tab pos="214313" algn="l"/>
              </a:tabLst>
            </a:pPr>
            <a:r>
              <a:rPr lang="sv-SE" dirty="0">
                <a:ea typeface="Arial" charset="0"/>
                <a:cs typeface="Arial" charset="0"/>
              </a:rPr>
              <a:t>Långivaren ska visa att det är en korrekt elektronisk underskrift </a:t>
            </a:r>
            <a:r>
              <a:rPr lang="sv-SE" sz="2000" dirty="0">
                <a:ea typeface="Arial" charset="0"/>
                <a:cs typeface="Arial" charset="0"/>
              </a:rPr>
              <a:t> </a:t>
            </a:r>
          </a:p>
          <a:p>
            <a:pPr>
              <a:tabLst>
                <a:tab pos="214313" algn="l"/>
              </a:tabLst>
            </a:pPr>
            <a:r>
              <a:rPr lang="sv-SE" sz="2000" dirty="0">
                <a:ea typeface="Arial" charset="0"/>
                <a:cs typeface="Arial" charset="0"/>
              </a:rPr>
              <a:t>Du måste göra ”antagligt” att någon obehörigt använt din elektroniska underskrift</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707643" cy="257369"/>
          </a:xfrm>
        </p:spPr>
        <p:txBody>
          <a:bodyPr wrap="none">
            <a:spAutoFit/>
          </a:bodyPr>
          <a:lstStyle/>
          <a:p>
            <a:r>
              <a:rPr lang="sv-SE" dirty="0"/>
              <a:t>FÖRDJUPNING BANKFRÅGOR</a:t>
            </a:r>
          </a:p>
        </p:txBody>
      </p:sp>
      <p:pic>
        <p:nvPicPr>
          <p:cNvPr id="10" name="Platshållare för bild 9">
            <a:extLst>
              <a:ext uri="{FF2B5EF4-FFF2-40B4-BE49-F238E27FC236}">
                <a16:creationId xmlns:a16="http://schemas.microsoft.com/office/drawing/2014/main" id="{3227AE0C-48C9-4659-85C9-4B8FE3B67E3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FINANSIELL RÅDGIVNING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8801"/>
            <a:ext cx="5118100" cy="4351338"/>
          </a:xfrm>
        </p:spPr>
        <p:txBody>
          <a:bodyPr>
            <a:normAutofit lnSpcReduction="10000"/>
          </a:bodyPr>
          <a:lstStyle/>
          <a:p>
            <a:r>
              <a:rPr lang="sv-SE" dirty="0">
                <a:latin typeface="Calibri" panose="020F0502020204030204" pitchFamily="34" charset="0"/>
              </a:rPr>
              <a:t>Tillstånd från Finansinspektionen</a:t>
            </a:r>
            <a:br>
              <a:rPr lang="sv-SE" dirty="0">
                <a:latin typeface="Calibri" panose="020F0502020204030204" pitchFamily="34" charset="0"/>
              </a:rPr>
            </a:br>
            <a:endParaRPr lang="sv-SE" dirty="0">
              <a:latin typeface="Calibri" panose="020F0502020204030204" pitchFamily="34" charset="0"/>
            </a:endParaRPr>
          </a:p>
          <a:p>
            <a:r>
              <a:rPr lang="sv-SE" b="1" dirty="0">
                <a:latin typeface="Calibri" panose="020F0502020204030204" pitchFamily="34" charset="0"/>
              </a:rPr>
              <a:t>Rådgivaren ska:</a:t>
            </a:r>
          </a:p>
          <a:p>
            <a:pPr lvl="1"/>
            <a:r>
              <a:rPr lang="sv-SE" sz="2000" dirty="0">
                <a:latin typeface="Calibri" panose="020F0502020204030204" pitchFamily="34" charset="0"/>
              </a:rPr>
              <a:t>Ha rätt kompetens</a:t>
            </a:r>
          </a:p>
          <a:p>
            <a:pPr lvl="1"/>
            <a:r>
              <a:rPr lang="sv-SE" sz="2000" dirty="0">
                <a:latin typeface="Calibri" panose="020F0502020204030204" pitchFamily="34" charset="0"/>
              </a:rPr>
              <a:t>Kartlägga ekonomisk situation, kunskaper och erfarenheter</a:t>
            </a:r>
          </a:p>
          <a:p>
            <a:pPr lvl="1"/>
            <a:r>
              <a:rPr lang="sv-SE" sz="2000" dirty="0">
                <a:latin typeface="Calibri" panose="020F0502020204030204" pitchFamily="34" charset="0"/>
              </a:rPr>
              <a:t>Ta reda på investeringshorisont och riskvilja</a:t>
            </a:r>
          </a:p>
          <a:p>
            <a:pPr lvl="1"/>
            <a:r>
              <a:rPr lang="sv-SE" sz="2000" dirty="0">
                <a:latin typeface="Calibri" panose="020F0502020204030204" pitchFamily="34" charset="0"/>
              </a:rPr>
              <a:t>Föreslå lämpliga produkter</a:t>
            </a:r>
          </a:p>
          <a:p>
            <a:pPr lvl="1"/>
            <a:r>
              <a:rPr lang="sv-SE" sz="2000" dirty="0">
                <a:latin typeface="Calibri" panose="020F0502020204030204" pitchFamily="34" charset="0"/>
              </a:rPr>
              <a:t>Dokumentera</a:t>
            </a:r>
            <a:br>
              <a:rPr lang="sv-SE" sz="2000" dirty="0">
                <a:latin typeface="Calibri" panose="020F0502020204030204" pitchFamily="34" charset="0"/>
              </a:rPr>
            </a:br>
            <a:endParaRPr lang="sv-SE" sz="2000" dirty="0">
              <a:latin typeface="Calibri" panose="020F0502020204030204" pitchFamily="34" charset="0"/>
            </a:endParaRPr>
          </a:p>
          <a:p>
            <a:r>
              <a:rPr lang="sv-SE" dirty="0">
                <a:latin typeface="Calibri" panose="020F0502020204030204" pitchFamily="34" charset="0"/>
              </a:rPr>
              <a:t>Vårdslös rådgivning</a:t>
            </a:r>
          </a:p>
          <a:p>
            <a:r>
              <a:rPr lang="sv-SE" dirty="0">
                <a:latin typeface="Calibri" panose="020F0502020204030204" pitchFamily="34" charset="0"/>
              </a:rPr>
              <a:t>Dålig rådgivning</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11" name="Platshållare för bild 10" descr="En bild som visar person, kvinna  Automatiskt genererad beskrivning">
            <a:extLst>
              <a:ext uri="{FF2B5EF4-FFF2-40B4-BE49-F238E27FC236}">
                <a16:creationId xmlns:a16="http://schemas.microsoft.com/office/drawing/2014/main" id="{B7F4279C-53B4-32A4-FD9D-4124D3DC558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77770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dirty="0">
                <a:latin typeface="Calibri" panose="020F0502020204030204" pitchFamily="34" charset="0"/>
                <a:cs typeface="Calibri" panose="020F0502020204030204" pitchFamily="34" charset="0"/>
              </a:rPr>
              <a:t>FINANSIELL RÅDGIVNING: CHECKLISTA</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690650"/>
            <a:ext cx="5118100" cy="4351338"/>
          </a:xfrm>
        </p:spPr>
        <p:txBody>
          <a:bodyPr>
            <a:normAutofit/>
          </a:bodyPr>
          <a:lstStyle/>
          <a:p>
            <a:pPr>
              <a:tabLst>
                <a:tab pos="214313" algn="l"/>
              </a:tabLst>
            </a:pPr>
            <a:r>
              <a:rPr lang="sv-SE" dirty="0">
                <a:ea typeface="Arial" charset="0"/>
                <a:cs typeface="Arial" charset="0"/>
              </a:rPr>
              <a:t>Kontrollera företaget </a:t>
            </a:r>
          </a:p>
          <a:p>
            <a:pPr>
              <a:tabLst>
                <a:tab pos="214313" algn="l"/>
              </a:tabLst>
            </a:pPr>
            <a:r>
              <a:rPr lang="sv-SE" dirty="0">
                <a:ea typeface="Arial" charset="0"/>
                <a:cs typeface="Arial" charset="0"/>
              </a:rPr>
              <a:t>Se till att du förstår investeringen och  risknivån</a:t>
            </a:r>
          </a:p>
          <a:p>
            <a:pPr>
              <a:tabLst>
                <a:tab pos="214313" algn="l"/>
              </a:tabLst>
            </a:pPr>
            <a:r>
              <a:rPr lang="sv-SE" dirty="0">
                <a:ea typeface="Arial" charset="0"/>
                <a:cs typeface="Arial" charset="0"/>
              </a:rPr>
              <a:t>Ha inte bråttom</a:t>
            </a:r>
          </a:p>
          <a:p>
            <a:pPr>
              <a:tabLst>
                <a:tab pos="214313" algn="l"/>
              </a:tabLst>
            </a:pPr>
            <a:r>
              <a:rPr lang="sv-SE" dirty="0">
                <a:ea typeface="Arial" charset="0"/>
                <a:cs typeface="Arial" charset="0"/>
              </a:rPr>
              <a:t>Se till att få kopia av dokumentationen</a:t>
            </a:r>
          </a:p>
          <a:p>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9" name="Platshållare för bild 8">
            <a:extLst>
              <a:ext uri="{FF2B5EF4-FFF2-40B4-BE49-F238E27FC236}">
                <a16:creationId xmlns:a16="http://schemas.microsoft.com/office/drawing/2014/main" id="{0F21DD07-EFC7-6A67-86EB-BE9C99C9F5D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2475023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INVÄNDNINGSRÄTTEN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8801"/>
            <a:ext cx="5118100" cy="4351338"/>
          </a:xfrm>
        </p:spPr>
        <p:txBody>
          <a:bodyPr>
            <a:normAutofit/>
          </a:bodyPr>
          <a:lstStyle/>
          <a:p>
            <a:pPr marL="0" indent="0">
              <a:buNone/>
            </a:pPr>
            <a:r>
              <a:rPr lang="sv-SE" b="1" dirty="0">
                <a:latin typeface="Calibri" panose="020F0502020204030204" pitchFamily="34" charset="0"/>
              </a:rPr>
              <a:t>Extra skydd vid kreditköp</a:t>
            </a:r>
            <a:br>
              <a:rPr lang="sv-SE" b="1" dirty="0">
                <a:latin typeface="Calibri" panose="020F0502020204030204" pitchFamily="34" charset="0"/>
              </a:rPr>
            </a:br>
            <a:endParaRPr lang="sv-SE" dirty="0">
              <a:latin typeface="Calibri" panose="020F0502020204030204" pitchFamily="34" charset="0"/>
            </a:endParaRPr>
          </a:p>
          <a:p>
            <a:r>
              <a:rPr lang="sv-SE" dirty="0">
                <a:latin typeface="Calibri" panose="020F0502020204030204" pitchFamily="34" charset="0"/>
              </a:rPr>
              <a:t>Kreditköp</a:t>
            </a:r>
            <a:r>
              <a:rPr lang="sv-SE" b="1" dirty="0">
                <a:latin typeface="Calibri" panose="020F0502020204030204" pitchFamily="34" charset="0"/>
              </a:rPr>
              <a:t> - </a:t>
            </a:r>
            <a:r>
              <a:rPr lang="sv-SE" dirty="0">
                <a:latin typeface="Calibri" panose="020F0502020204030204" pitchFamily="34" charset="0"/>
              </a:rPr>
              <a:t>k</a:t>
            </a:r>
            <a:r>
              <a:rPr lang="sv-SE" sz="2000" dirty="0">
                <a:latin typeface="Calibri" panose="020F0502020204030204" pitchFamily="34" charset="0"/>
              </a:rPr>
              <a:t>reditkort, faktura, delbetalning mm. </a:t>
            </a:r>
          </a:p>
          <a:p>
            <a:r>
              <a:rPr lang="sv-SE" dirty="0">
                <a:latin typeface="Calibri" panose="020F0502020204030204" pitchFamily="34" charset="0"/>
              </a:rPr>
              <a:t>Kreditgivaren har ett solidariskt ansvar tillsammans med säljföretaget</a:t>
            </a:r>
          </a:p>
          <a:p>
            <a:r>
              <a:rPr lang="sv-SE" dirty="0">
                <a:latin typeface="Calibri" panose="020F0502020204030204" pitchFamily="34" charset="0"/>
              </a:rPr>
              <a:t>H</a:t>
            </a:r>
            <a:r>
              <a:rPr lang="sv-SE" sz="2000" dirty="0">
                <a:latin typeface="Calibri" panose="020F0502020204030204" pitchFamily="34" charset="0"/>
              </a:rPr>
              <a:t>ålla inne en betalning eller begära återbetalning </a:t>
            </a:r>
          </a:p>
          <a:p>
            <a:r>
              <a:rPr lang="sv-SE" dirty="0">
                <a:latin typeface="Calibri" panose="020F0502020204030204" pitchFamily="34" charset="0"/>
              </a:rPr>
              <a:t>Koppling mellan köpet och krediten</a:t>
            </a:r>
          </a:p>
          <a:p>
            <a:r>
              <a:rPr lang="sv-SE" dirty="0">
                <a:latin typeface="Calibri" panose="020F0502020204030204" pitchFamily="34" charset="0"/>
              </a:rPr>
              <a:t>29 § konsumentkreditlagen</a:t>
            </a:r>
            <a:endParaRPr lang="sv-SE" b="1"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648331" cy="257369"/>
          </a:xfrm>
        </p:spPr>
        <p:txBody>
          <a:bodyPr wrap="none">
            <a:spAutoFit/>
          </a:bodyPr>
          <a:lstStyle/>
          <a:p>
            <a:r>
              <a:rPr lang="sv-SE" dirty="0"/>
              <a:t>FÖRDJUPNING BANKFRÅGOR</a:t>
            </a:r>
          </a:p>
        </p:txBody>
      </p:sp>
      <p:pic>
        <p:nvPicPr>
          <p:cNvPr id="9" name="Platshållare för bild 8" descr="En bild som visar paraply, tillbehör, himmel, träd  Automatiskt genererad beskrivning">
            <a:extLst>
              <a:ext uri="{FF2B5EF4-FFF2-40B4-BE49-F238E27FC236}">
                <a16:creationId xmlns:a16="http://schemas.microsoft.com/office/drawing/2014/main" id="{080E2E0A-D064-9586-9FA4-FD3CDEF723C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675719073"/>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6552</TotalTime>
  <Words>884</Words>
  <Application>Microsoft Office PowerPoint</Application>
  <PresentationFormat>Bredbild</PresentationFormat>
  <Paragraphs>144</Paragraphs>
  <Slides>11</Slides>
  <Notes>11</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11</vt:i4>
      </vt:variant>
    </vt:vector>
  </HeadingPairs>
  <TitlesOfParts>
    <vt:vector size="14" baseType="lpstr">
      <vt:lpstr>Arial</vt:lpstr>
      <vt:lpstr>Calibri</vt:lpstr>
      <vt:lpstr>Office-tema</vt:lpstr>
      <vt:lpstr>FÖRDJUPNING BANKFRÅGOR</vt:lpstr>
      <vt:lpstr>VÅR VERKSAMHET</vt:lpstr>
      <vt:lpstr>IDAG SKA VI PRATA OM…</vt:lpstr>
      <vt:lpstr>BEDRÄGERIER</vt:lpstr>
      <vt:lpstr>BANKEN ERSÄTTER OBEHÖRIGA TRANSAKTIONER</vt:lpstr>
      <vt:lpstr>LÅNEBEDRÄGERIER</vt:lpstr>
      <vt:lpstr>FINANSIELL RÅDGIVNING</vt:lpstr>
      <vt:lpstr>FINANSIELL RÅDGIVNING: CHECKLISTA</vt:lpstr>
      <vt:lpstr>INVÄNDNINGSRÄTTEN</vt:lpstr>
      <vt:lpstr>LÅN TILL ÄLDRE</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BANKFRÅGOR OCH BEDRÄGERIER</dc:title>
  <dc:creator>Vanda Brandt</dc:creator>
  <cp:lastModifiedBy>Vanda Brandt</cp:lastModifiedBy>
  <cp:revision>48</cp:revision>
  <dcterms:created xsi:type="dcterms:W3CDTF">2023-01-27T10:51:07Z</dcterms:created>
  <dcterms:modified xsi:type="dcterms:W3CDTF">2024-02-02T10:34:24Z</dcterms:modified>
</cp:coreProperties>
</file>