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64" r:id="rId3"/>
    <p:sldId id="268" r:id="rId4"/>
    <p:sldId id="297" r:id="rId5"/>
    <p:sldId id="311" r:id="rId6"/>
    <p:sldId id="295" r:id="rId7"/>
    <p:sldId id="302" r:id="rId8"/>
    <p:sldId id="296" r:id="rId9"/>
    <p:sldId id="299" r:id="rId10"/>
    <p:sldId id="314" r:id="rId11"/>
    <p:sldId id="300" r:id="rId12"/>
    <p:sldId id="301" r:id="rId13"/>
    <p:sldId id="304" r:id="rId14"/>
    <p:sldId id="305" r:id="rId15"/>
    <p:sldId id="292" r:id="rId16"/>
    <p:sldId id="272" r:id="rId17"/>
    <p:sldId id="313" r:id="rId18"/>
    <p:sldId id="303" r:id="rId19"/>
    <p:sldId id="315" r:id="rId20"/>
    <p:sldId id="316" r:id="rId21"/>
    <p:sldId id="317" r:id="rId22"/>
    <p:sldId id="318"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6755" autoAdjust="0"/>
  </p:normalViewPr>
  <p:slideViewPr>
    <p:cSldViewPr snapToGrid="0" showGuides="1">
      <p:cViewPr varScale="1">
        <p:scale>
          <a:sx n="86" d="100"/>
          <a:sy n="86" d="100"/>
        </p:scale>
        <p:origin x="1530" y="84"/>
      </p:cViewPr>
      <p:guideLst>
        <p:guide orient="horz" pos="2160"/>
        <p:guide pos="3840"/>
      </p:guideLst>
    </p:cSldViewPr>
  </p:slideViewPr>
  <p:outlineViewPr>
    <p:cViewPr>
      <p:scale>
        <a:sx n="33" d="100"/>
        <a:sy n="33" d="100"/>
      </p:scale>
      <p:origin x="0" y="-976"/>
    </p:cViewPr>
  </p:outlineViewPr>
  <p:notesTextViewPr>
    <p:cViewPr>
      <p:scale>
        <a:sx n="1" d="1"/>
        <a:sy n="1" d="1"/>
      </p:scale>
      <p:origin x="0" y="0"/>
    </p:cViewPr>
  </p:notesTextViewPr>
  <p:notesViewPr>
    <p:cSldViewPr snapToGrid="0">
      <p:cViewPr varScale="1">
        <p:scale>
          <a:sx n="85" d="100"/>
          <a:sy n="85"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67717"/>
          </a:xfrm>
        </p:spPr>
        <p:txBody>
          <a:bodyPr/>
          <a:lstStyle/>
          <a:p>
            <a:r>
              <a:rPr lang="sv-SE" altLang="sv-SE" b="1" dirty="0"/>
              <a:t>Ny praxis från HD (</a:t>
            </a:r>
            <a:r>
              <a:rPr lang="sv-SE" b="1" i="0" dirty="0">
                <a:effectLst/>
              </a:rPr>
              <a:t>Mål: T 4623-21) som gäller obehöriga transaktioner</a:t>
            </a:r>
          </a:p>
          <a:p>
            <a:r>
              <a:rPr lang="sv-SE" b="0" i="0" dirty="0">
                <a:effectLst/>
              </a:rPr>
              <a:t>I augusti 2018 utsattes en konsument för ett bedrägeri när han blev uppringd av en bedragare som uppgav att han ringde från en banks säkerhetsavdelning. Bedragaren lyckades få konsumenten att lämna ut koden till sitt Bank-ID och svarskoder från sin bankdosa. Konsumenten blev av med 397 000 kronor. HD konstaterade att banken inte bevisat att konsumenten medvetet lämnat ut koder till en obehörig person eller att han hade insikt om att det fanns risk för de obehöriga transaktionerna som skedde, eller att konsumenten skulle varit likgiltigt inför risken för obehöriga transaktioner. Därför bedömdes han inte varit särskilt klandervärd.  </a:t>
            </a:r>
          </a:p>
          <a:p>
            <a:endParaRPr lang="sv-SE" b="0" i="0" dirty="0">
              <a:effectLst/>
            </a:endParaRPr>
          </a:p>
          <a:p>
            <a:r>
              <a:rPr lang="sv-SE" b="1" i="0" dirty="0">
                <a:effectLst/>
              </a:rPr>
              <a:t>Behöriga transaktioner</a:t>
            </a:r>
            <a:r>
              <a:rPr lang="sv-SE" b="0" i="0" dirty="0">
                <a:effectLst/>
              </a:rPr>
              <a:t>: </a:t>
            </a:r>
          </a:p>
          <a:p>
            <a:r>
              <a:rPr lang="sv-SE" b="0" i="0" dirty="0">
                <a:effectLst/>
              </a:rPr>
              <a:t>Enligt ARNs nuvarande praxis så anses en transaktion inte vara obehörig om det är du själv som har signerat/godkänt transaktionen exempelvis med ett mobilt bank-id, även om du lurats att godkänna den.</a:t>
            </a:r>
          </a:p>
          <a:p>
            <a:r>
              <a:rPr lang="sv-SE" b="0" i="0" dirty="0">
                <a:effectLst/>
              </a:rPr>
              <a:t>För att en transaktion ska betraktas som obehörig (och falla in under ersättningsreglerna) ska den ha utförts av någon annan än konsumenten själv utan att ha haft konsumentens samtycke till transaktionen. När konsumenten själv godkänt transaktionen i den form som är avtalad har konsumenten också samtyckt till den.</a:t>
            </a:r>
          </a:p>
          <a:p>
            <a:br>
              <a:rPr lang="sv-SE" b="0" i="0" dirty="0">
                <a:effectLst/>
              </a:rPr>
            </a:br>
            <a:r>
              <a:rPr lang="sv-SE" b="1" i="1" dirty="0">
                <a:effectLst/>
              </a:rPr>
              <a:t>Exempel:</a:t>
            </a:r>
          </a:p>
          <a:p>
            <a:r>
              <a:rPr lang="sv-SE" b="0" i="0" dirty="0">
                <a:effectLst/>
              </a:rPr>
              <a:t>K har godkänt en transaktion med sitt bank-ID</a:t>
            </a:r>
          </a:p>
          <a:p>
            <a:r>
              <a:rPr lang="sv-SE" b="0" i="0" dirty="0">
                <a:effectLst/>
              </a:rPr>
              <a:t>K </a:t>
            </a:r>
            <a:r>
              <a:rPr lang="sv-SE" b="0" i="0" dirty="0" err="1">
                <a:effectLst/>
              </a:rPr>
              <a:t>swishar</a:t>
            </a:r>
            <a:r>
              <a:rPr lang="sv-SE" b="0" i="0" dirty="0">
                <a:effectLst/>
              </a:rPr>
              <a:t> själv pengar till en mottagare</a:t>
            </a:r>
          </a:p>
          <a:p>
            <a:endParaRPr lang="sv-SE" b="0" i="0" dirty="0">
              <a:effectLst/>
            </a:endParaRPr>
          </a:p>
          <a:p>
            <a:r>
              <a:rPr lang="sv-SE" b="0" i="0" dirty="0">
                <a:effectLst/>
              </a:rPr>
              <a:t>En sådan situation har ännu inte prövats i allmän domstol.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a:solidFill>
                  <a:schemeClr val="tx1"/>
                </a:solidFill>
                <a:latin typeface="+mn-lt"/>
                <a:ea typeface="+mn-ea"/>
                <a:cs typeface="+mn-cs"/>
              </a:rPr>
              <a:t>KO har stämt en bank i december 2023 för att få frågan om behöriga transaktioner prövad.</a:t>
            </a:r>
            <a:endParaRPr lang="sv-SE" sz="1200" b="1" kern="1200" baseline="0" dirty="0">
              <a:solidFill>
                <a:schemeClr val="tx1"/>
              </a:solidFill>
              <a:latin typeface="+mn-lt"/>
              <a:ea typeface="+mn-ea"/>
              <a:cs typeface="+mn-cs"/>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57373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95999"/>
          </a:xfrm>
        </p:spPr>
        <p:txBody>
          <a:bodyPr/>
          <a:lstStyle/>
          <a:p>
            <a:pPr marL="171450" indent="-171450">
              <a:buFont typeface="Arial" panose="020B0604020202020204" pitchFamily="34" charset="0"/>
              <a:buChar char="•"/>
            </a:pPr>
            <a:r>
              <a:rPr lang="sv-SE" dirty="0"/>
              <a:t>Stor variation mellan olika långivare</a:t>
            </a:r>
          </a:p>
          <a:p>
            <a:pPr marL="171450" indent="-171450">
              <a:buFont typeface="Arial" panose="020B0604020202020204" pitchFamily="34" charset="0"/>
              <a:buChar char="•"/>
            </a:pPr>
            <a:r>
              <a:rPr lang="sv-SE" dirty="0"/>
              <a:t>Räntan kan vara hög</a:t>
            </a:r>
          </a:p>
          <a:p>
            <a:pPr marL="171450" indent="-171450">
              <a:buFont typeface="Arial" panose="020B0604020202020204" pitchFamily="34" charset="0"/>
              <a:buChar char="•"/>
            </a:pPr>
            <a:r>
              <a:rPr lang="sv-SE" dirty="0"/>
              <a:t>Avgifter tillkommer utöver räntan – ska ha avtalats</a:t>
            </a:r>
          </a:p>
          <a:p>
            <a:pPr marL="171450" indent="-171450">
              <a:buFont typeface="Arial" panose="020B0604020202020204" pitchFamily="34" charset="0"/>
              <a:buChar char="•"/>
            </a:pPr>
            <a:r>
              <a:rPr lang="sv-SE" dirty="0"/>
              <a:t>Höga avgifter om</a:t>
            </a:r>
            <a:r>
              <a:rPr lang="sv-SE" baseline="0" dirty="0"/>
              <a:t> kunden inte klarar av betalningarna</a:t>
            </a:r>
            <a:endParaRPr lang="sv-SE" dirty="0"/>
          </a:p>
          <a:p>
            <a:pPr marL="171450" indent="-171450">
              <a:buFont typeface="Arial" panose="020B0604020202020204" pitchFamily="34" charset="0"/>
              <a:buChar char="•"/>
            </a:pPr>
            <a:r>
              <a:rPr lang="sv-SE" dirty="0"/>
              <a:t>Vanligt med id-kapningar</a:t>
            </a:r>
            <a:r>
              <a:rPr lang="sv-SE" baseline="0" dirty="0"/>
              <a:t> – kreditupplysningskopian viktig</a:t>
            </a:r>
          </a:p>
          <a:p>
            <a:pPr marL="171450" indent="-171450">
              <a:buFont typeface="Arial" panose="020B0604020202020204" pitchFamily="34" charset="0"/>
              <a:buChar char="•"/>
            </a:pPr>
            <a:r>
              <a:rPr lang="sv-SE" dirty="0"/>
              <a:t>Kreditprövningen kan ha stora brister – ingen sanktion mot brister</a:t>
            </a:r>
            <a:endParaRPr lang="sv-SE" baseline="0" dirty="0"/>
          </a:p>
          <a:p>
            <a:pPr marL="171450" indent="-171450">
              <a:buFont typeface="Arial" panose="020B0604020202020204" pitchFamily="34" charset="0"/>
              <a:buChar char="•"/>
            </a:pPr>
            <a:r>
              <a:rPr lang="sv-SE" baseline="0" dirty="0"/>
              <a:t>Avråd från sms-lån/snabblån</a:t>
            </a:r>
          </a:p>
          <a:p>
            <a:endParaRPr lang="sv-SE" dirty="0"/>
          </a:p>
          <a:p>
            <a:r>
              <a:rPr lang="sv-SE" sz="1200" dirty="0" err="1">
                <a:ea typeface="Arial" charset="0"/>
                <a:cs typeface="Arial" charset="0"/>
              </a:rPr>
              <a:t>Räntetak</a:t>
            </a:r>
            <a:r>
              <a:rPr lang="sv-SE" sz="1200" dirty="0">
                <a:ea typeface="Arial" charset="0"/>
                <a:cs typeface="Arial" charset="0"/>
              </a:rPr>
              <a:t> 40 procent</a:t>
            </a:r>
            <a:br>
              <a:rPr lang="sv-SE" sz="1200" dirty="0">
                <a:ea typeface="Arial" charset="0"/>
                <a:cs typeface="Arial" charset="0"/>
              </a:rPr>
            </a:br>
            <a:r>
              <a:rPr lang="sv-SE" sz="1200" dirty="0">
                <a:ea typeface="Arial" charset="0"/>
                <a:cs typeface="Arial" charset="0"/>
              </a:rPr>
              <a:t>Kostnadstak (dubbla lånesumman)</a:t>
            </a:r>
          </a:p>
          <a:p>
            <a:endParaRPr lang="sv-SE" sz="1200" dirty="0">
              <a:ea typeface="Arial" charset="0"/>
              <a:cs typeface="Arial" charset="0"/>
            </a:endParaRPr>
          </a:p>
          <a:p>
            <a:r>
              <a:rPr lang="sv-SE" b="1" dirty="0"/>
              <a:t>Regler om högkostnadskrediter</a:t>
            </a:r>
          </a:p>
          <a:p>
            <a:r>
              <a:rPr lang="sv-SE" dirty="0" err="1"/>
              <a:t>Räntetaket</a:t>
            </a:r>
            <a:r>
              <a:rPr lang="sv-SE" dirty="0"/>
              <a:t> utgår från en referensränta som fastställs av Riksbanken.</a:t>
            </a:r>
            <a:br>
              <a:rPr lang="sv-SE" dirty="0"/>
            </a:br>
            <a:endParaRPr lang="sv-SE" dirty="0"/>
          </a:p>
          <a:p>
            <a:pPr marL="171450" indent="-171450">
              <a:buFont typeface="Arial" panose="020B0604020202020204" pitchFamily="34" charset="0"/>
              <a:buChar char="•"/>
            </a:pPr>
            <a:r>
              <a:rPr lang="sv-SE" dirty="0"/>
              <a:t>Referensräntan är hösten 2023 = 3,5 procent</a:t>
            </a:r>
            <a:endParaRPr lang="sv-SE" baseline="0" dirty="0"/>
          </a:p>
          <a:p>
            <a:pPr marL="171450" indent="-171450">
              <a:buFont typeface="Arial" panose="020B0604020202020204" pitchFamily="34" charset="0"/>
              <a:buChar char="•"/>
            </a:pPr>
            <a:r>
              <a:rPr lang="sv-SE" baseline="0" dirty="0" err="1"/>
              <a:t>Räntetaket</a:t>
            </a:r>
            <a:r>
              <a:rPr lang="sv-SE" baseline="0" dirty="0"/>
              <a:t> är därför (för närvarande) 43,5 procent (och gränsen för vad som är en högkostnadskredit är 33,5 procent). </a:t>
            </a:r>
          </a:p>
          <a:p>
            <a:pPr marL="171450" indent="-171450">
              <a:buFont typeface="Arial" panose="020B0604020202020204" pitchFamily="34" charset="0"/>
              <a:buChar char="•"/>
            </a:pPr>
            <a:r>
              <a:rPr lang="sv-SE" baseline="0" dirty="0"/>
              <a:t>Men dessa siffror förändras om </a:t>
            </a:r>
            <a:r>
              <a:rPr lang="sv-SE" dirty="0"/>
              <a:t>re</a:t>
            </a:r>
            <a:r>
              <a:rPr lang="sv-SE" baseline="0" dirty="0"/>
              <a:t>ferensräntan förändras. När referensräntan var minus 0,5 procent så var </a:t>
            </a:r>
            <a:r>
              <a:rPr lang="sv-SE" baseline="0" dirty="0" err="1"/>
              <a:t>räntetaket</a:t>
            </a:r>
            <a:r>
              <a:rPr lang="sv-SE" baseline="0" dirty="0"/>
              <a:t> 39,5 procent (40 -0,5).</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92790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432443"/>
          </a:xfrm>
        </p:spPr>
        <p:txBody>
          <a:bodyPr/>
          <a:lstStyle/>
          <a:p>
            <a:pPr marL="171450" indent="-171450">
              <a:buFont typeface="Arial" panose="020B0604020202020204" pitchFamily="34" charset="0"/>
              <a:buChar char="•"/>
            </a:pPr>
            <a:r>
              <a:rPr lang="sv-SE" dirty="0"/>
              <a:t>Helhetsbild av den ekonomiska situationen</a:t>
            </a:r>
          </a:p>
          <a:p>
            <a:pPr marL="171450" indent="-171450">
              <a:buFont typeface="Arial" panose="020B0604020202020204" pitchFamily="34" charset="0"/>
              <a:buChar char="•"/>
            </a:pPr>
            <a:r>
              <a:rPr lang="sv-SE" dirty="0"/>
              <a:t>Inkomster, tillgångar, utgifter, skulder och andra lån</a:t>
            </a:r>
          </a:p>
          <a:p>
            <a:pPr marL="171450" indent="-171450">
              <a:buFont typeface="Arial" panose="020B0604020202020204" pitchFamily="34" charset="0"/>
              <a:buChar char="•"/>
            </a:pPr>
            <a:r>
              <a:rPr lang="sv-SE" dirty="0"/>
              <a:t>Betalningsanmärkningar eller skulder hos Kronofogden</a:t>
            </a:r>
          </a:p>
          <a:p>
            <a:pPr marL="171450" indent="-171450">
              <a:buFont typeface="Arial" panose="020B0604020202020204" pitchFamily="34" charset="0"/>
              <a:buChar char="•"/>
            </a:pPr>
            <a:r>
              <a:rPr lang="sv-SE" dirty="0"/>
              <a:t>Uppgifterna bör kontrolleras, till exempel med en kreditupplysning</a:t>
            </a:r>
          </a:p>
          <a:p>
            <a:pPr marL="171450" indent="-171450">
              <a:buFont typeface="Arial" panose="020B0604020202020204" pitchFamily="34" charset="0"/>
              <a:buChar char="•"/>
            </a:pPr>
            <a:endParaRPr lang="sv-SE" dirty="0"/>
          </a:p>
          <a:p>
            <a:pPr>
              <a:tabLst>
                <a:tab pos="214313" algn="l"/>
              </a:tabLst>
            </a:pPr>
            <a:r>
              <a:rPr lang="sv-SE" sz="1200" dirty="0">
                <a:ea typeface="Arial" charset="0"/>
                <a:cs typeface="Arial" charset="0"/>
              </a:rPr>
              <a:t>•	Näringsidkaren ska pröva konsumentens ekonomiska förutsättningar att fullgöra 	kreditavtalet.</a:t>
            </a:r>
          </a:p>
          <a:p>
            <a:pPr>
              <a:tabLst>
                <a:tab pos="214313" algn="l"/>
              </a:tabLst>
            </a:pPr>
            <a:r>
              <a:rPr lang="sv-SE" sz="1200" dirty="0">
                <a:ea typeface="Arial" charset="0"/>
                <a:cs typeface="Arial" charset="0"/>
              </a:rPr>
              <a:t>•	Kreditprövningen ska grunda sig på tillräckliga uppgifter om konsumentens 	ekonomiska förhållanden.</a:t>
            </a:r>
          </a:p>
          <a:p>
            <a:pPr>
              <a:tabLst>
                <a:tab pos="214313" algn="l"/>
              </a:tabLst>
            </a:pPr>
            <a:endParaRPr lang="sv-SE" sz="1200" dirty="0">
              <a:ea typeface="Arial" charset="0"/>
              <a:cs typeface="Arial" charset="0"/>
            </a:endParaRPr>
          </a:p>
          <a:p>
            <a:pPr>
              <a:tabLst>
                <a:tab pos="214313" algn="l"/>
              </a:tabLst>
            </a:pPr>
            <a:r>
              <a:rPr lang="sv-SE" sz="1200" dirty="0">
                <a:ea typeface="Arial" charset="0"/>
                <a:cs typeface="Arial" charset="0"/>
              </a:rPr>
              <a:t>Nedsättning av skuld i undantagsfall.</a:t>
            </a:r>
            <a:br>
              <a:rPr lang="sv-SE" sz="1200" dirty="0">
                <a:ea typeface="Arial" charset="0"/>
                <a:cs typeface="Arial" charset="0"/>
              </a:rPr>
            </a:br>
            <a:r>
              <a:rPr lang="sv-SE" sz="1200" dirty="0">
                <a:ea typeface="Arial" charset="0"/>
                <a:cs typeface="Arial" charset="0"/>
              </a:rPr>
              <a:t>    - Normalt väl insatt i den egna  ekonomin</a:t>
            </a:r>
            <a:br>
              <a:rPr lang="sv-SE" sz="1200" dirty="0">
                <a:ea typeface="Arial" charset="0"/>
                <a:cs typeface="Arial" charset="0"/>
              </a:rPr>
            </a:br>
            <a:r>
              <a:rPr lang="sv-SE" sz="1200" dirty="0">
                <a:ea typeface="Arial" charset="0"/>
                <a:cs typeface="Arial" charset="0"/>
              </a:rPr>
              <a:t>	- Kan själv bedöma om han eller hon klarar av krediten</a:t>
            </a:r>
            <a:br>
              <a:rPr lang="sv-SE" sz="1200" dirty="0">
                <a:ea typeface="Arial" charset="0"/>
                <a:cs typeface="Arial" charset="0"/>
              </a:rPr>
            </a:br>
            <a:r>
              <a:rPr lang="sv-SE" sz="1200" dirty="0">
                <a:ea typeface="Arial" charset="0"/>
                <a:cs typeface="Arial" charset="0"/>
              </a:rPr>
              <a:t>	- Bestämmer själv över ekonomiska resurser och vilken risk han eller hon vill ta</a:t>
            </a:r>
          </a:p>
          <a:p>
            <a:pPr>
              <a:tabLst>
                <a:tab pos="214313" algn="l"/>
              </a:tabLst>
            </a:pPr>
            <a:endParaRPr lang="sv-SE" sz="1200" dirty="0">
              <a:ea typeface="Arial" charset="0"/>
              <a:cs typeface="Arial" charset="0"/>
            </a:endParaRPr>
          </a:p>
          <a:p>
            <a:r>
              <a:rPr lang="sv-SE" dirty="0"/>
              <a:t>Rättsfall från Högsta domstolen</a:t>
            </a:r>
          </a:p>
          <a:p>
            <a:r>
              <a:rPr lang="sv-SE" dirty="0"/>
              <a:t>NJA 1996 s. 3</a:t>
            </a:r>
          </a:p>
          <a:p>
            <a:r>
              <a:rPr lang="sv-SE" dirty="0"/>
              <a:t>NJA 1999 s. 304</a:t>
            </a:r>
          </a:p>
          <a:p>
            <a:endParaRPr lang="sv-SE" dirty="0"/>
          </a:p>
          <a:p>
            <a:r>
              <a:rPr lang="sv-SE" b="1" dirty="0"/>
              <a:t>Exempel ARN 2016 (2016-00934):</a:t>
            </a:r>
          </a:p>
          <a:p>
            <a:pPr marL="171450" indent="-171450">
              <a:buFont typeface="Arial" panose="020B0604020202020204" pitchFamily="34" charset="0"/>
              <a:buChar char="•"/>
            </a:pPr>
            <a:r>
              <a:rPr lang="sv-SE" dirty="0"/>
              <a:t>Ung kille, 20 år. Psykisk ohälsa. Läser på folkhögskola. CSN. Ingen taxerad inkomst. Uppgivit inkomst om 167 640 kronor. Under 1 månad sökt krediter hos 29 långivare och beviljats i sex fall. Alla avskrivna utom ett lån om 10 000 kronor.</a:t>
            </a:r>
          </a:p>
          <a:p>
            <a:pPr marL="171450" indent="-171450">
              <a:buFont typeface="Arial" panose="020B0604020202020204" pitchFamily="34" charset="0"/>
              <a:buChar char="•"/>
            </a:pPr>
            <a:r>
              <a:rPr lang="sv-SE" dirty="0"/>
              <a:t>Banken gjort kreditupplysning med 0 kronor i tidigare lån och krediter. UC: ”Krediten bör beviljas”</a:t>
            </a:r>
          </a:p>
          <a:p>
            <a:pPr marL="171450" indent="-171450">
              <a:buFont typeface="Arial" panose="020B0604020202020204" pitchFamily="34" charset="0"/>
              <a:buChar char="•"/>
            </a:pPr>
            <a:r>
              <a:rPr lang="sv-SE" dirty="0"/>
              <a:t>ARN: Banken har brustit i sina rutiner. Framgick av UC att det inte fanns inkomst. Banken borde ha begärt in intyg till styrkande av inkomstuppgift. Ändå jämkas inte betalningsskyldigheten (inte en försummelse i tillräcklig grad för att befria från betalningsskyldighet.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36444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086100"/>
          </a:xfrm>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är 1 050 000 kronor.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fem miljoner kronor (gäller högst 12 månader från insättningen).</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100 000 euro.</a:t>
            </a:r>
          </a:p>
          <a:p>
            <a:pPr eaLnBrk="1" hangingPunct="1">
              <a:spcBef>
                <a:spcPct val="0"/>
              </a:spcBef>
            </a:pPr>
            <a:endParaRPr lang="sv-SE" alt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88907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altLang="sv-SE" b="1" dirty="0"/>
              <a:t>Klagomålstrappan</a:t>
            </a:r>
            <a:r>
              <a:rPr lang="sv-SE" altLang="sv-SE" dirty="0"/>
              <a:t>. </a:t>
            </a:r>
          </a:p>
          <a:p>
            <a:r>
              <a:rPr lang="sv-SE" altLang="sv-SE" dirty="0"/>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p>
          <a:p>
            <a:r>
              <a:rPr lang="sv-SE" altLang="sv-SE" b="1" u="sng" dirty="0"/>
              <a:t>ARN</a:t>
            </a:r>
            <a:r>
              <a:rPr lang="sv-SE" altLang="sv-SE" dirty="0"/>
              <a:t>: </a:t>
            </a:r>
          </a:p>
          <a:p>
            <a:r>
              <a:rPr lang="sv-SE" altLang="sv-SE" b="1" dirty="0"/>
              <a:t>Fördelar</a:t>
            </a:r>
            <a:r>
              <a:rPr lang="sv-SE" altLang="sv-SE" dirty="0"/>
              <a:t>: gratis och det är inte tänkt att man ska behöva ha ett juridiskt ombud. Det går relativt snabbt. Enligt nämndens instruktion ska ett ärende prövas inom 90 dagar från det att det är färdigt för avgörande. </a:t>
            </a:r>
          </a:p>
          <a:p>
            <a:endParaRPr lang="sv-SE" altLang="sv-SE" b="1" dirty="0"/>
          </a:p>
          <a:p>
            <a:r>
              <a:rPr lang="sv-SE" altLang="sv-SE" b="1" dirty="0"/>
              <a:t>Nackdelar</a:t>
            </a:r>
            <a:r>
              <a:rPr lang="sv-SE" altLang="sv-SE" dirty="0"/>
              <a:t>: prövas på handlingarna. Ingen möjlighet till muntlig bevisning. Om ”ord mot ord” kan nämnden inte pröva tvisten. Kan inte heller pröva alla typer av tvister, måste finnas ett ekonomiskt yrkande. Inte bindande för parterna (men nästintill 100 procent följsamhet på bankavdelningen).</a:t>
            </a:r>
          </a:p>
          <a:p>
            <a:endParaRPr lang="sv-SE" altLang="sv-SE" b="1" u="sng" dirty="0"/>
          </a:p>
          <a:p>
            <a:r>
              <a:rPr lang="sv-SE" altLang="sv-SE" b="1" u="sng" dirty="0"/>
              <a:t>Tingsrätten</a:t>
            </a:r>
            <a:r>
              <a:rPr lang="sv-SE" altLang="sv-SE" dirty="0"/>
              <a:t>: </a:t>
            </a:r>
          </a:p>
          <a:p>
            <a:r>
              <a:rPr lang="sv-SE" altLang="sv-SE" b="1" dirty="0"/>
              <a:t>Fördelar</a:t>
            </a:r>
            <a:r>
              <a:rPr lang="sv-SE" altLang="sv-SE" dirty="0"/>
              <a:t>: prövar alla typer av tvister. Exekutionstitel, det</a:t>
            </a:r>
            <a:r>
              <a:rPr lang="sv-SE" altLang="sv-SE" baseline="0" dirty="0"/>
              <a:t> vill säga</a:t>
            </a:r>
            <a:r>
              <a:rPr lang="sv-SE" altLang="sv-SE" dirty="0"/>
              <a:t> man kan ta domen till kronofogden och begära utmätning.</a:t>
            </a:r>
          </a:p>
          <a:p>
            <a:endParaRPr lang="sv-SE" altLang="sv-SE" b="1" dirty="0"/>
          </a:p>
          <a:p>
            <a:r>
              <a:rPr lang="sv-SE" altLang="sv-SE" b="1" dirty="0"/>
              <a:t>Nackdelar</a:t>
            </a:r>
            <a:r>
              <a:rPr lang="sv-SE" altLang="sv-SE" dirty="0"/>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07868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644214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Ingen generell rutin, banken kan neka.</a:t>
            </a:r>
          </a:p>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96507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Lånekalkylen är avsedd för att räkna på blancolån/privatlån.</a:t>
            </a:r>
          </a:p>
          <a:p>
            <a:r>
              <a:rPr lang="sv-SE" dirty="0"/>
              <a:t>Bilden visar samma lån med olika återbetalningstider. Lång återbetalningstid gör lånet väsentligt dyrare – betala tillbaka så snart som möjligt. Fokusera inte bara på månadskostnaden!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108700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1388"/>
          </a:xfrm>
        </p:spPr>
        <p:txBody>
          <a:bodyPr/>
          <a:lstStyle/>
          <a:p>
            <a:r>
              <a:rPr lang="sv-SE" altLang="sv-SE" dirty="0">
                <a:latin typeface="+mn-lt"/>
                <a:cs typeface="Arial" pitchFamily="34" charset="0"/>
              </a:rPr>
              <a:t>Konsumenternas Bank</a:t>
            </a:r>
            <a:r>
              <a:rPr lang="sv-SE" altLang="sv-SE" baseline="0" dirty="0">
                <a:latin typeface="+mn-lt"/>
                <a:cs typeface="Arial" pitchFamily="34" charset="0"/>
              </a:rPr>
              <a:t> och finansbyrå</a:t>
            </a:r>
            <a:r>
              <a:rPr lang="sv-SE" altLang="sv-SE" dirty="0">
                <a:latin typeface="+mn-lt"/>
                <a:cs typeface="Arial" pitchFamily="34" charset="0"/>
              </a:rPr>
              <a:t> startades 1994. Den drivs som en stiftelse. Våra jurister svarar på konsumenternas frågor i vår telefonvägledning. Vi lämnar gratis information och vägledning till konsumenter inom området bank och finans. </a:t>
            </a:r>
          </a:p>
          <a:p>
            <a:endParaRPr lang="sv-SE" altLang="sv-SE" dirty="0">
              <a:latin typeface="+mn-lt"/>
              <a:cs typeface="Arial" pitchFamily="34" charset="0"/>
            </a:endParaRPr>
          </a:p>
          <a:p>
            <a:r>
              <a:rPr lang="sv-SE" altLang="sv-SE" dirty="0">
                <a:latin typeface="+mn-lt"/>
                <a:cs typeface="Arial" pitchFamily="34" charset="0"/>
              </a:rPr>
              <a:t>Vi kan kontaktas via telefon, e-post eller brev. Vår telefonrådgivning har öppet vardagar mellan klockan 09:00 – 12:00. På webbplatsen finns en stor mängd information och funktioner. </a:t>
            </a:r>
          </a:p>
          <a:p>
            <a:endParaRPr lang="sv-SE" altLang="sv-SE" dirty="0">
              <a:latin typeface="+mn-lt"/>
              <a:cs typeface="Arial" pitchFamily="34" charset="0"/>
            </a:endParaRPr>
          </a:p>
          <a:p>
            <a:r>
              <a:rPr lang="sv-SE" altLang="sv-SE" dirty="0">
                <a:latin typeface="+mn-lt"/>
                <a:cs typeface="Arial" pitchFamily="34" charset="0"/>
              </a:rPr>
              <a:t>Vi kan inte agera som ombud för konsumenter i tvister eller utreda enskilda ärenden. Vi kan heller inte pröva tvister. Det ingår inte i byråns arbetsuppgift att ge privatekonomisk rådgivning.</a:t>
            </a:r>
          </a:p>
          <a:p>
            <a:endParaRPr lang="sv-SE" altLang="sv-SE" dirty="0">
              <a:latin typeface="+mn-lt"/>
              <a:cs typeface="Arial" pitchFamily="34" charset="0"/>
            </a:endParaRPr>
          </a:p>
          <a:p>
            <a:r>
              <a:rPr lang="sv-SE" altLang="sv-SE" dirty="0">
                <a:latin typeface="+mn-lt"/>
                <a:cs typeface="Arial" pitchFamily="34" charset="0"/>
              </a:rPr>
              <a:t>Vi utbildar bland annat vägledare och vidareinformatörer.</a:t>
            </a:r>
          </a:p>
          <a:p>
            <a:endParaRPr lang="sv-SE" dirty="0">
              <a:latin typeface="+mn-lt"/>
            </a:endParaRPr>
          </a:p>
          <a:p>
            <a:r>
              <a:rPr lang="sv-SE" altLang="sv-SE" b="1" dirty="0">
                <a:latin typeface="+mn-lt"/>
                <a:cs typeface="Arial" pitchFamily="34" charset="0"/>
              </a:rPr>
              <a:t>Stiftelsen har fem huvudmän</a:t>
            </a:r>
          </a:p>
          <a:p>
            <a:r>
              <a:rPr lang="sv-SE" altLang="sv-SE" dirty="0">
                <a:latin typeface="+mn-lt"/>
                <a:cs typeface="Arial" pitchFamily="34" charset="0"/>
              </a:rPr>
              <a:t>Stiftelsen finansieras av Svenska Bankföreningen, Fondbolagens Förening, Svensk Värdepappersmarknad.</a:t>
            </a:r>
          </a:p>
          <a:p>
            <a:r>
              <a:rPr lang="sv-SE" altLang="sv-SE" dirty="0">
                <a:latin typeface="+mn-lt"/>
                <a:cs typeface="Arial" pitchFamily="34" charset="0"/>
              </a:rPr>
              <a:t>Förutom tre branschorganisationer står också Konsumentverket och Finansinspektionen bakom byrån. De fem huvudmännen ingår i vår styrelse.</a:t>
            </a:r>
          </a:p>
          <a:p>
            <a:r>
              <a:rPr lang="sv-SE" altLang="sv-SE" dirty="0">
                <a:latin typeface="+mn-lt"/>
                <a:cs typeface="Arial" pitchFamily="34" charset="0"/>
              </a:rPr>
              <a:t>Byrån återkopplar konsumentproblem till branschen och myndigheter.</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Vår startsida</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endParaRPr lang="sv-SE" altLang="sv-SE" dirty="0">
              <a:latin typeface="+mn-lt"/>
              <a:cs typeface="Arial" pitchFamily="34" charset="0"/>
            </a:endParaRPr>
          </a:p>
          <a:p>
            <a:r>
              <a:rPr lang="sv-SE" altLang="sv-SE" dirty="0">
                <a:latin typeface="+mn-lt"/>
                <a:cs typeface="Arial" pitchFamily="34" charset="0"/>
              </a:rPr>
              <a:t>Bankbyrån har delat in informationen i tre områden: Betala, Låna och Spara.</a:t>
            </a:r>
          </a:p>
          <a:p>
            <a:pPr marL="171450" indent="-171450">
              <a:buFont typeface="Arial" panose="020B0604020202020204" pitchFamily="34" charset="0"/>
              <a:buChar char="•"/>
            </a:pPr>
            <a:r>
              <a:rPr lang="sv-SE" altLang="sv-SE" b="1" dirty="0">
                <a:latin typeface="+mn-lt"/>
                <a:cs typeface="Arial" pitchFamily="34" charset="0"/>
              </a:rPr>
              <a:t>Betala</a:t>
            </a:r>
            <a:r>
              <a:rPr lang="sv-SE" altLang="sv-SE" dirty="0">
                <a:latin typeface="+mn-lt"/>
                <a:cs typeface="Arial" pitchFamily="34" charset="0"/>
              </a:rPr>
              <a:t> – om betalningar, betala med kontokort, betala till utlandet.</a:t>
            </a:r>
            <a:br>
              <a:rPr lang="sv-SE" altLang="sv-SE" dirty="0">
                <a:latin typeface="+mn-lt"/>
                <a:cs typeface="Arial" pitchFamily="34" charset="0"/>
              </a:rPr>
            </a:br>
            <a:r>
              <a:rPr lang="sv-SE" altLang="sv-SE" b="1" dirty="0">
                <a:latin typeface="+mn-lt"/>
                <a:cs typeface="Arial" pitchFamily="34" charset="0"/>
              </a:rPr>
              <a:t>Låna</a:t>
            </a:r>
            <a:r>
              <a:rPr lang="sv-SE" altLang="sv-SE" dirty="0">
                <a:latin typeface="+mn-lt"/>
                <a:cs typeface="Arial" pitchFamily="34" charset="0"/>
              </a:rPr>
              <a:t> – bolån, </a:t>
            </a:r>
            <a:r>
              <a:rPr lang="sv-SE" altLang="sv-SE" dirty="0" err="1">
                <a:latin typeface="+mn-lt"/>
                <a:cs typeface="Arial" pitchFamily="34" charset="0"/>
              </a:rPr>
              <a:t>konsumtionslån</a:t>
            </a:r>
            <a:r>
              <a:rPr lang="sv-SE" altLang="sv-SE" dirty="0">
                <a:latin typeface="+mn-lt"/>
                <a:cs typeface="Arial" pitchFamily="34" charset="0"/>
              </a:rPr>
              <a:t>, kapitalfrigöringskrediter.</a:t>
            </a:r>
            <a:br>
              <a:rPr lang="sv-SE" altLang="sv-SE" dirty="0">
                <a:latin typeface="+mn-lt"/>
                <a:cs typeface="Arial" pitchFamily="34" charset="0"/>
              </a:rPr>
            </a:br>
            <a:r>
              <a:rPr lang="sv-SE" altLang="sv-SE" b="1" dirty="0">
                <a:latin typeface="+mn-lt"/>
                <a:cs typeface="Arial" pitchFamily="34" charset="0"/>
              </a:rPr>
              <a:t>Spara</a:t>
            </a:r>
            <a:r>
              <a:rPr lang="sv-SE" altLang="sv-SE" dirty="0">
                <a:latin typeface="+mn-lt"/>
                <a:cs typeface="Arial" pitchFamily="34" charset="0"/>
              </a:rPr>
              <a:t> – sparkonton, värdepapper, ISK, kapitalförsäkringar, finansiell rådgivning.</a:t>
            </a:r>
            <a:r>
              <a:rPr lang="sv-SE" altLang="sv-SE" baseline="0" dirty="0">
                <a:latin typeface="+mn-lt"/>
                <a:cs typeface="Arial" pitchFamily="34" charset="0"/>
              </a:rPr>
              <a:t> </a:t>
            </a:r>
            <a:r>
              <a:rPr lang="sv-SE" altLang="sv-SE" dirty="0">
                <a:latin typeface="+mn-lt"/>
                <a:cs typeface="Arial" pitchFamily="34" charset="0"/>
              </a:rPr>
              <a:t>Även spara till barn, byta bank, rätt till bankkonto, penningtvätt, banksekretess.</a:t>
            </a:r>
          </a:p>
          <a:p>
            <a:pPr marL="171450" indent="-171450">
              <a:buFont typeface="Arial" panose="020B0604020202020204" pitchFamily="34" charset="0"/>
              <a:buChar char="•"/>
            </a:pPr>
            <a:r>
              <a:rPr lang="sv-SE" altLang="sv-SE" b="1" dirty="0">
                <a:latin typeface="+mn-lt"/>
                <a:cs typeface="Arial" pitchFamily="34" charset="0"/>
              </a:rPr>
              <a:t>Jämförelser</a:t>
            </a:r>
            <a:r>
              <a:rPr lang="sv-SE" altLang="sv-SE" dirty="0">
                <a:latin typeface="+mn-lt"/>
                <a:cs typeface="Arial" pitchFamily="34" charset="0"/>
              </a:rPr>
              <a:t> – kontokort, sparkonton, ISK.</a:t>
            </a:r>
          </a:p>
          <a:p>
            <a:pPr marL="171450" indent="-171450">
              <a:buFont typeface="Arial" panose="020B0604020202020204" pitchFamily="34" charset="0"/>
              <a:buChar char="•"/>
            </a:pPr>
            <a:r>
              <a:rPr lang="sv-SE" altLang="sv-SE" b="1" dirty="0">
                <a:latin typeface="+mn-lt"/>
                <a:cs typeface="Arial" pitchFamily="34" charset="0"/>
              </a:rPr>
              <a:t>Kalkyler</a:t>
            </a:r>
            <a:r>
              <a:rPr lang="sv-SE" altLang="sv-SE" dirty="0">
                <a:latin typeface="+mn-lt"/>
                <a:cs typeface="Arial" pitchFamily="34" charset="0"/>
              </a:rPr>
              <a:t>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kalkylen Lånelabbet. Du kan laborera med ränta, amortering och avgifter och se hur förändringarna påverkar kostnaderna för lånet.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17171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4251306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50379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urval av aktuella frågor från konsumenter i vår vägledning.</a:t>
            </a:r>
          </a:p>
          <a:p>
            <a:endParaRPr lang="sv-SE" dirty="0"/>
          </a:p>
          <a:p>
            <a:r>
              <a:rPr lang="sv-SE" dirty="0"/>
              <a:t>När det gäller frågor om framtidsfullmakter och hantering av dödsbon så svarar byrån på frågor som rör förhållandet mellan den enskilde och banken. Om frågan är av ren familjerättslig karaktär (ex. hur man upprättare en fullmakt) så hänvisar vi konsumenten till att tala med en familjerättsjurist/advokat.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pPr>
              <a:lnSpc>
                <a:spcPct val="150000"/>
              </a:lnSpc>
            </a:pPr>
            <a:r>
              <a:rPr lang="sv-SE" b="1" dirty="0">
                <a:latin typeface="+mn-lt"/>
              </a:rPr>
              <a:t>Betaltjänstlagen</a:t>
            </a:r>
          </a:p>
          <a:p>
            <a:pPr marL="171450" indent="-171450">
              <a:buFont typeface="Arial" panose="020B0604020202020204" pitchFamily="34" charset="0"/>
              <a:buChar char="•"/>
            </a:pPr>
            <a:r>
              <a:rPr lang="sv-SE" dirty="0">
                <a:latin typeface="+mn-lt"/>
              </a:rPr>
              <a:t>Rätt till ett betalkonto med grundläggande funktioner.</a:t>
            </a:r>
          </a:p>
          <a:p>
            <a:pPr marL="171450" indent="-171450">
              <a:buFont typeface="Arial" panose="020B0604020202020204" pitchFamily="34" charset="0"/>
              <a:buChar char="•"/>
            </a:pPr>
            <a:r>
              <a:rPr lang="sv-SE" dirty="0">
                <a:latin typeface="+mn-lt"/>
              </a:rPr>
              <a:t>Ekonomiska omständigheter – anställning, inkomstnivå, kredithistoria, personlig konkurs.</a:t>
            </a:r>
          </a:p>
          <a:p>
            <a:pPr marL="171450" indent="-171450">
              <a:buFont typeface="Arial" panose="020B0604020202020204" pitchFamily="34" charset="0"/>
              <a:buChar char="•"/>
            </a:pPr>
            <a:r>
              <a:rPr lang="sv-SE" dirty="0">
                <a:latin typeface="+mn-lt"/>
              </a:rPr>
              <a:t>Lagligen bosatt = krävs inte fast adress, även asylsökande och konsumenter som saknar uppehållstillstånd men inte kan utvisas.</a:t>
            </a:r>
            <a:endParaRPr lang="sv-SE" sz="1200" u="none" dirty="0">
              <a:solidFill>
                <a:srgbClr val="000000"/>
              </a:solidFill>
              <a:latin typeface="+mn-lt"/>
              <a:ea typeface="Times New Roman"/>
              <a:cs typeface="Times New Roman"/>
            </a:endParaRPr>
          </a:p>
          <a:p>
            <a:pPr marL="0" lvl="0" indent="0">
              <a:buFont typeface="Arial" panose="020B0604020202020204" pitchFamily="34" charset="0"/>
              <a:buNone/>
            </a:pPr>
            <a:endParaRPr lang="sv-SE" sz="1200" u="none" dirty="0">
              <a:solidFill>
                <a:srgbClr val="000000"/>
              </a:solidFill>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Kontoansökan ska behandlas inom 10 bankdagar från fullständig ansökan.</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1011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086101"/>
          </a:xfrm>
        </p:spPr>
        <p:txBody>
          <a:bodyPr/>
          <a:lstStyle/>
          <a:p>
            <a:pPr marL="0" lvl="0" indent="0">
              <a:buFont typeface="Arial" panose="020B0604020202020204" pitchFamily="34" charset="0"/>
              <a:buNone/>
            </a:pPr>
            <a:r>
              <a:rPr lang="sv-SE" sz="1200" b="1" u="none" dirty="0">
                <a:solidFill>
                  <a:srgbClr val="000000"/>
                </a:solidFill>
                <a:latin typeface="+mn-lt"/>
                <a:cs typeface="Times New Roman"/>
              </a:rPr>
              <a:t>Banken kan neka konto 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mn-lt"/>
              </a:rPr>
              <a:t>Särskilda skäl (tidigare ohederlighet mot banken, misstanke om risk för brottslig verksamhet).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mn-lt"/>
              </a:rPr>
              <a:t>Bristande kundkännedom.</a:t>
            </a:r>
          </a:p>
          <a:p>
            <a:endParaRPr lang="sv-SE" dirty="0">
              <a:latin typeface="+mn-lt"/>
            </a:endParaRPr>
          </a:p>
          <a:p>
            <a:pPr marL="0" indent="0">
              <a:buFont typeface="Arial" panose="020B0604020202020204" pitchFamily="34" charset="0"/>
              <a:buNone/>
            </a:pPr>
            <a:r>
              <a:rPr lang="sv-SE" sz="1200" u="none" dirty="0">
                <a:solidFill>
                  <a:srgbClr val="000000"/>
                </a:solidFill>
                <a:latin typeface="+mn-lt"/>
                <a:ea typeface="Times New Roman"/>
                <a:cs typeface="Times New Roman"/>
              </a:rPr>
              <a:t>Banken måste ha god kunskap om kunden och dennes affärer när en affärsrelation inleds</a:t>
            </a:r>
            <a:r>
              <a:rPr lang="sv-SE" sz="1200" dirty="0">
                <a:solidFill>
                  <a:srgbClr val="000000"/>
                </a:solidFill>
                <a:latin typeface="+mn-lt"/>
                <a:ea typeface="Times New Roman"/>
                <a:cs typeface="Times New Roman"/>
              </a:rPr>
              <a:t>. </a:t>
            </a:r>
            <a:r>
              <a:rPr lang="sv-SE" sz="1200" b="1" dirty="0">
                <a:solidFill>
                  <a:srgbClr val="000000"/>
                </a:solidFill>
                <a:latin typeface="+mn-lt"/>
                <a:ea typeface="Times New Roman"/>
                <a:cs typeface="Times New Roman"/>
              </a:rPr>
              <a:t>”</a:t>
            </a:r>
            <a:r>
              <a:rPr lang="sv-SE" sz="1200" b="1" u="sng" dirty="0">
                <a:solidFill>
                  <a:srgbClr val="000000"/>
                </a:solidFill>
                <a:latin typeface="+mn-lt"/>
                <a:ea typeface="Times New Roman"/>
                <a:cs typeface="Times New Roman"/>
              </a:rPr>
              <a:t>Kundkännedom”.</a:t>
            </a:r>
            <a:endParaRPr lang="sv-SE" sz="1200" b="1" u="sng" dirty="0">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Kunden måste alltid legitimera sig när denne vill utföra bankärenden, till exempel öppna konto eller göra en transaktion.</a:t>
            </a:r>
          </a:p>
          <a:p>
            <a:pPr marL="0" lvl="0" indent="0">
              <a:buFont typeface="Arial" panose="020B0604020202020204" pitchFamily="34" charset="0"/>
              <a:buNone/>
            </a:pPr>
            <a:endParaRPr lang="sv-SE" dirty="0">
              <a:latin typeface="+mn-lt"/>
            </a:endParaRPr>
          </a:p>
          <a:p>
            <a:pPr marL="0" lvl="0" indent="0">
              <a:buFont typeface="Arial" panose="020B0604020202020204" pitchFamily="34" charset="0"/>
              <a:buNone/>
            </a:pPr>
            <a:r>
              <a:rPr lang="sv-SE" dirty="0">
                <a:latin typeface="+mn-lt"/>
              </a:rPr>
              <a:t>Om kraven enligt</a:t>
            </a:r>
            <a:r>
              <a:rPr lang="sv-SE" baseline="0" dirty="0">
                <a:latin typeface="+mn-lt"/>
              </a:rPr>
              <a:t> penningtvättsreglerna inte är uppfyllda (Identifiering av kund, uppge syftet med kontot, misstanke om penningtvätt) ska banken neka konto och tjänster.</a:t>
            </a:r>
          </a:p>
          <a:p>
            <a:endParaRPr lang="sv-SE" baseline="0" dirty="0">
              <a:latin typeface="+mn-lt"/>
            </a:endParaRPr>
          </a:p>
          <a:p>
            <a:r>
              <a:rPr lang="sv-SE" baseline="0" dirty="0">
                <a:latin typeface="+mn-lt"/>
              </a:rPr>
              <a:t>Faktablad ”Att bli bankkund” från Bankföreningen.</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27106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pPr marL="0" lvl="0" indent="0">
              <a:buFont typeface="Arial" panose="020B0604020202020204" pitchFamily="34" charset="0"/>
              <a:buNone/>
            </a:pPr>
            <a:r>
              <a:rPr lang="sv-SE" b="0" i="0" dirty="0">
                <a:solidFill>
                  <a:srgbClr val="22252A"/>
                </a:solidFill>
                <a:effectLst/>
              </a:rPr>
              <a:t>Enligt lagen får banken bara säga upp ett avtal om betalkonto med grundläggande funktioner under ovanstående förutsättningar. </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1" i="0" dirty="0">
                <a:solidFill>
                  <a:srgbClr val="22252A"/>
                </a:solidFill>
                <a:effectLst/>
              </a:rPr>
              <a:t>Särskilda skäl</a:t>
            </a:r>
          </a:p>
          <a:p>
            <a:pPr marL="0" lvl="0" indent="0">
              <a:buFont typeface="Arial" panose="020B0604020202020204" pitchFamily="34" charset="0"/>
              <a:buNone/>
            </a:pPr>
            <a:r>
              <a:rPr lang="sv-SE" b="0" i="0" dirty="0">
                <a:solidFill>
                  <a:srgbClr val="22252A"/>
                </a:solidFill>
                <a:effectLst/>
              </a:rPr>
              <a:t>Misskötsel - "en konsument har misskött sig i vissa avseenden gentemot banken". Innefattar inte konsumenter som inte har betalat sina krediter eller avgifter i tid eller har betalningsanmärkningar. Enligt regeringens uppfattning bör möjligheten att säga upp ett avtal om betalkonto med grundläggande funktioner på grunden särskilda skäl endast komma i fråga i undantagsfall.</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000000"/>
                </a:solidFill>
                <a:effectLst/>
              </a:rPr>
              <a:t>Lagliga hinder - Bristande kundkännedom: Banken måste enligt lagen om åtgärder mot penningtvätt och finansiering av terrorism ha god kunskap om sina kunder och deras affärer för att kunna försvåra och förhindra att verksamheten utnyttjas för penningtvätt eller finansiering av terrorism.</a:t>
            </a:r>
          </a:p>
          <a:p>
            <a:pPr marL="0" lvl="0" indent="0">
              <a:buFont typeface="Arial" panose="020B0604020202020204" pitchFamily="34" charset="0"/>
              <a:buNone/>
            </a:pPr>
            <a:endParaRPr lang="sv-SE" b="0" i="0" dirty="0">
              <a:solidFill>
                <a:srgbClr val="000000"/>
              </a:solidFill>
              <a:effectLst/>
            </a:endParaRPr>
          </a:p>
          <a:p>
            <a:pPr marL="0" indent="0">
              <a:buFont typeface="Arial" panose="020B0604020202020204" pitchFamily="34" charset="0"/>
              <a:buNone/>
            </a:pPr>
            <a:r>
              <a:rPr lang="sv-SE" b="0" i="0" dirty="0">
                <a:solidFill>
                  <a:srgbClr val="22252A"/>
                </a:solidFill>
                <a:effectLst/>
              </a:rPr>
              <a:t>Om en bank beslutar att säga upp ett avtal om betalkonto med grundläggande funktioner, ska banken underrätta konsumenten om detta och om vart han eller hon kan vända sig för att framföra klagomål eller få beslutet rättsligt prövat. Underrättelsen ska vara skriftlig och utan kostnad för konsumenten. Om det är möjligt, ska skälen för uppsägningen framgå av underrättelsen.</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22252A"/>
                </a:solidFill>
                <a:effectLst/>
              </a:rPr>
              <a:t>Frågor om rätt till betalkonto och uppsägning av betalkonton kan prövas i ARN.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20808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110419"/>
          </a:xfrm>
        </p:spPr>
        <p:txBody>
          <a:bodyPr/>
          <a:lstStyle/>
          <a:p>
            <a:pPr marL="171450" indent="-171450">
              <a:buFont typeface="Arial" panose="020B0604020202020204" pitchFamily="34" charset="0"/>
              <a:buChar char="•"/>
            </a:pPr>
            <a:r>
              <a:rPr lang="sv-SE" dirty="0"/>
              <a:t>Banken måste inte erbjuda </a:t>
            </a:r>
            <a:r>
              <a:rPr lang="sv-SE" dirty="0" err="1"/>
              <a:t>bankID</a:t>
            </a:r>
            <a:r>
              <a:rPr lang="sv-SE" dirty="0"/>
              <a:t> – de kan istället erbjuda bankdosa/säkerhetsdosa</a:t>
            </a:r>
          </a:p>
          <a:p>
            <a:pPr marL="171450" indent="-171450">
              <a:buFont typeface="Arial" panose="020B0604020202020204" pitchFamily="34" charset="0"/>
              <a:buChar char="•"/>
            </a:pPr>
            <a:r>
              <a:rPr lang="sv-SE" dirty="0"/>
              <a:t>10 banker erbjuder men du måste vara kund i någon av dessa</a:t>
            </a:r>
          </a:p>
          <a:p>
            <a:pPr marL="171450" indent="-171450">
              <a:buFont typeface="Arial" panose="020B0604020202020204" pitchFamily="34" charset="0"/>
              <a:buChar char="•"/>
            </a:pPr>
            <a:r>
              <a:rPr lang="sv-SE" dirty="0"/>
              <a:t>Banker utan kontor erbjuder inte alltid manuell </a:t>
            </a:r>
            <a:r>
              <a:rPr lang="sv-SE" dirty="0" err="1"/>
              <a:t>id-kontroll</a:t>
            </a:r>
            <a:endParaRPr lang="sv-SE" dirty="0"/>
          </a:p>
          <a:p>
            <a:endParaRPr lang="sv-SE" dirty="0"/>
          </a:p>
          <a:p>
            <a:r>
              <a:rPr lang="sv-SE" dirty="0"/>
              <a:t>Banken kan spärra möjligheten att få ett nytt bank-ID i annan bank.</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91959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03623"/>
          </a:xfrm>
        </p:spPr>
        <p:txBody>
          <a:bodyPr/>
          <a:lstStyle/>
          <a:p>
            <a:r>
              <a:rPr lang="sv-SE" sz="1200" b="0" kern="1200" dirty="0">
                <a:solidFill>
                  <a:schemeClr val="tx1"/>
                </a:solidFill>
                <a:latin typeface="+mn-lt"/>
                <a:ea typeface="+mn-ea"/>
                <a:cs typeface="+mn-cs"/>
              </a:rPr>
              <a:t>Bedragaren utger sig för att ringa eller skicka meddelande från banken, polisen, ett företag, en myndighet eller utger sig för att vara en bekant eller närstående.</a:t>
            </a:r>
          </a:p>
          <a:p>
            <a:endParaRPr lang="sv-SE" sz="1200" b="1" kern="1200" dirty="0">
              <a:solidFill>
                <a:schemeClr val="tx1"/>
              </a:solidFill>
              <a:latin typeface="+mn-lt"/>
              <a:ea typeface="+mn-ea"/>
              <a:cs typeface="+mn-cs"/>
            </a:endParaRPr>
          </a:p>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banken. Konsumenten loggar därefter in i sin internetbank med hjälp av inloggningsdosa eller sitt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Bedragaren tömmer sedan konsumentens konton. Här kan även konsumenten bli uppringd av någon </a:t>
            </a:r>
            <a:r>
              <a:rPr lang="sv-SE" sz="1200" u="none" kern="1200" baseline="0" dirty="0">
                <a:solidFill>
                  <a:schemeClr val="tx1"/>
                </a:solidFill>
                <a:latin typeface="+mn-lt"/>
                <a:ea typeface="+mn-ea"/>
                <a:cs typeface="+mn-cs"/>
              </a:rPr>
              <a:t>som utger sig för </a:t>
            </a:r>
            <a:r>
              <a:rPr lang="sv-SE" sz="1200" kern="1200" baseline="0" dirty="0">
                <a:solidFill>
                  <a:schemeClr val="tx1"/>
                </a:solidFill>
                <a:latin typeface="+mn-lt"/>
                <a:ea typeface="+mn-ea"/>
                <a:cs typeface="+mn-cs"/>
              </a:rPr>
              <a:t>att vara från bank eller något annat företag. Konsumenten manipuleras  på samma sätt som ovan att logga in i sin internetbank med dosa eller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b="1" kern="1200" baseline="0" dirty="0">
                <a:solidFill>
                  <a:schemeClr val="tx1"/>
                </a:solidFill>
                <a:latin typeface="+mn-lt"/>
                <a:ea typeface="+mn-ea"/>
                <a:cs typeface="+mn-cs"/>
              </a:rPr>
              <a:t>Abonnemangsfällan</a:t>
            </a:r>
            <a:r>
              <a:rPr lang="sv-SE" sz="1200" b="0" kern="1200" baseline="0" dirty="0">
                <a:solidFill>
                  <a:schemeClr val="tx1"/>
                </a:solidFill>
                <a:latin typeface="+mn-lt"/>
                <a:ea typeface="+mn-ea"/>
                <a:cs typeface="+mn-cs"/>
              </a:rPr>
              <a:t>: </a:t>
            </a:r>
            <a:r>
              <a:rPr lang="sv-SE" sz="1200" kern="1200" baseline="0" dirty="0">
                <a:solidFill>
                  <a:schemeClr val="tx1"/>
                </a:solidFill>
                <a:latin typeface="+mn-lt"/>
                <a:ea typeface="+mn-ea"/>
                <a:cs typeface="+mn-cs"/>
              </a:rPr>
              <a:t>Konsumenten gör en kortbetalning men ingår samtidigt ovetande ett abonnemang. Bolaget skickar in ett underlag till banken som markeras som ”återkommande”. I och med att man tidigare gjort ett korrekt kortköp så släpper banken ut pengarna i tron att konsumenten har en prenumeration/ ett abonnemang. Ibland upptäcker K inte dessa transaktioner förrän efter flera månader. Banken ersätter sällan dessa transaktioner.</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40450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r>
              <a:rPr lang="sv-SE" altLang="sv-SE" dirty="0"/>
              <a:t>Obehöriga transaktioner är uttag eller köp som görs utan ditt samtycke.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din personliga kod</a:t>
            </a:r>
          </a:p>
          <a:p>
            <a:pPr marL="165466" indent="-165466">
              <a:buFont typeface="Arial" panose="020B0604020202020204" pitchFamily="34" charset="0"/>
              <a:buChar char="•"/>
            </a:pPr>
            <a:r>
              <a:rPr lang="sv-SE" altLang="sv-SE" dirty="0"/>
              <a:t>spärra kortet så snart du fått vetskap om att kortet kommit bort eller använts av någon annan och </a:t>
            </a:r>
          </a:p>
          <a:p>
            <a:pPr marL="165466" indent="-165466">
              <a:buFont typeface="Arial" panose="020B0604020202020204" pitchFamily="34" charset="0"/>
              <a:buChar char="•"/>
            </a:pPr>
            <a:r>
              <a:rPr lang="sv-SE" altLang="sv-SE" dirty="0"/>
              <a:t>i övrigt följa de villkor som står i kortavtalet</a:t>
            </a:r>
          </a:p>
          <a:p>
            <a:pPr marL="165466" indent="-165466">
              <a:buFont typeface="Arial" panose="020B0604020202020204" pitchFamily="34" charset="0"/>
              <a:buChar char="•"/>
            </a:pPr>
            <a:r>
              <a:rPr lang="sv-SE" altLang="sv-SE" dirty="0"/>
              <a:t>I villkoren står det ofta att du måste ha uppsikt över kortet och inte lämna det obevakat, särskilt när du är på offentliga platser.</a:t>
            </a:r>
          </a:p>
          <a:p>
            <a:endParaRPr lang="sv-SE" altLang="sv-SE" dirty="0"/>
          </a:p>
          <a:p>
            <a:r>
              <a:rPr lang="sv-SE" altLang="sv-SE" dirty="0"/>
              <a:t>Om någon använder koden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effectLst/>
              </a:rPr>
              <a:t> ska ha varit så grovt oaktsam att du får anses ha varit likgiltig till risken för obehöriga situationer.</a:t>
            </a:r>
          </a:p>
          <a:p>
            <a:endParaRPr lang="sv-SE" b="0" i="0" dirty="0">
              <a:effectLst/>
            </a:endParaRPr>
          </a:p>
          <a:p>
            <a:pPr marL="0" indent="0">
              <a:buNone/>
            </a:pPr>
            <a:r>
              <a:rPr lang="sv-SE" sz="1200" b="1" dirty="0">
                <a:effectLst/>
                <a:latin typeface="Calibri" panose="020F0502020204030204" pitchFamily="34" charset="0"/>
              </a:rPr>
              <a:t>Ny praxis från Högsta Domstolen och ARN</a:t>
            </a:r>
          </a:p>
          <a:p>
            <a:r>
              <a:rPr lang="sv-SE" sz="1200" dirty="0">
                <a:effectLst/>
                <a:latin typeface="Calibri" panose="020F0502020204030204" pitchFamily="34" charset="0"/>
              </a:rPr>
              <a:t>Ej särskilt klandervärt att lämna ut kod till Bank-ID och svarskoder från bankdosa till bedragare.</a:t>
            </a:r>
            <a:endParaRPr lang="sv-SE" b="0" i="0" dirty="0">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386026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845581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29" y="2188444"/>
            <a:ext cx="9916013" cy="1086443"/>
          </a:xfrm>
        </p:spPr>
        <p:txBody>
          <a:bodyPr/>
          <a:lstStyle/>
          <a:p>
            <a:r>
              <a:rPr lang="sv-SE" dirty="0"/>
              <a:t>BANKFRÅGOR 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893022"/>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INGEN ERSÄTTNING VID </a:t>
            </a:r>
            <a:br>
              <a:rPr lang="sv-SE" dirty="0"/>
            </a:br>
            <a:r>
              <a:rPr lang="sv-SE" dirty="0"/>
              <a:t>BEHÖRIGA TRANSAKTIONER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5"/>
            <a:ext cx="5118100" cy="2635578"/>
          </a:xfrm>
        </p:spPr>
        <p:txBody>
          <a:bodyPr>
            <a:normAutofit fontScale="92500" lnSpcReduction="20000"/>
          </a:bodyPr>
          <a:lstStyle/>
          <a:p>
            <a:pPr marL="0" indent="0">
              <a:buNone/>
            </a:pPr>
            <a:r>
              <a:rPr lang="sv-SE" b="1" dirty="0"/>
              <a:t>Obehöriga transaktioner</a:t>
            </a:r>
          </a:p>
          <a:p>
            <a:r>
              <a:rPr lang="sv-SE" dirty="0"/>
              <a:t>En transaktion som genomförs av någon annan utan ditt samtycke</a:t>
            </a:r>
          </a:p>
          <a:p>
            <a:pPr marL="0" indent="0">
              <a:buNone/>
            </a:pPr>
            <a:r>
              <a:rPr lang="sv-SE" b="1" dirty="0"/>
              <a:t>Behöriga transaktioner</a:t>
            </a:r>
          </a:p>
          <a:p>
            <a:r>
              <a:rPr lang="sv-SE" dirty="0"/>
              <a:t>En transaktion anses vara behörig (inte obehörig) om du själv har signerat/godkänt den.</a:t>
            </a:r>
          </a:p>
          <a:p>
            <a:pPr marL="0" indent="0">
              <a:buNone/>
            </a:pPr>
            <a:r>
              <a:rPr lang="sv-SE" sz="2000" b="1" dirty="0">
                <a:effectLst/>
              </a:rPr>
              <a:t>KO inlett domstolsprocess</a:t>
            </a:r>
          </a:p>
          <a:p>
            <a:r>
              <a:rPr lang="sv-SE" sz="2000" dirty="0">
                <a:ea typeface="Arial" charset="0"/>
                <a:cs typeface="Arial" charset="0"/>
              </a:rPr>
              <a:t>Prövning av behöriga transaktioner</a:t>
            </a:r>
          </a:p>
          <a:p>
            <a:pPr marL="0" indent="0">
              <a:buNone/>
            </a:pPr>
            <a:endParaRPr lang="sv-SE" sz="2000" b="1" dirty="0">
              <a:effectLst/>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nagel, inomhus  Automatiskt genererad beskrivning">
            <a:extLst>
              <a:ext uri="{FF2B5EF4-FFF2-40B4-BE49-F238E27FC236}">
                <a16:creationId xmlns:a16="http://schemas.microsoft.com/office/drawing/2014/main" id="{9F017533-2A0B-26B2-B4D2-AC82CDF3D9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5597" r="367"/>
          <a:stretch/>
        </p:blipFill>
        <p:spPr>
          <a:xfrm>
            <a:off x="6445250" y="620196"/>
            <a:ext cx="5075025" cy="5283200"/>
          </a:xfrm>
        </p:spPr>
      </p:pic>
    </p:spTree>
    <p:extLst>
      <p:ext uri="{BB962C8B-B14F-4D97-AF65-F5344CB8AC3E}">
        <p14:creationId xmlns:p14="http://schemas.microsoft.com/office/powerpoint/2010/main" val="396639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LÅN OCH 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fontScale="25000" lnSpcReduction="20000"/>
          </a:bodyPr>
          <a:lstStyle/>
          <a:p>
            <a:r>
              <a:rPr lang="sv-SE" sz="8000" dirty="0">
                <a:latin typeface="Calibri" panose="020F0502020204030204" pitchFamily="34" charset="0"/>
              </a:rPr>
              <a:t>Räntan individuell</a:t>
            </a:r>
          </a:p>
          <a:p>
            <a:r>
              <a:rPr lang="sv-SE" sz="8000" dirty="0">
                <a:latin typeface="Calibri" panose="020F0502020204030204" pitchFamily="34" charset="0"/>
              </a:rPr>
              <a:t>Höga räntor, höga avgifter</a:t>
            </a:r>
          </a:p>
          <a:p>
            <a:r>
              <a:rPr lang="sv-SE" sz="8000" dirty="0">
                <a:latin typeface="Calibri" panose="020F0502020204030204" pitchFamily="34" charset="0"/>
              </a:rPr>
              <a:t>Krångliga villkor</a:t>
            </a:r>
          </a:p>
          <a:p>
            <a:endParaRPr lang="sv-SE" sz="8000" dirty="0">
              <a:latin typeface="Calibri" panose="020F0502020204030204" pitchFamily="34" charset="0"/>
            </a:endParaRPr>
          </a:p>
          <a:p>
            <a:pPr marL="0" indent="0">
              <a:buNone/>
            </a:pPr>
            <a:r>
              <a:rPr lang="sv-SE" sz="8000" b="1" dirty="0">
                <a:latin typeface="Calibri" panose="020F0502020204030204" pitchFamily="34" charset="0"/>
              </a:rPr>
              <a:t>Snabblån och sms-lån</a:t>
            </a:r>
          </a:p>
          <a:p>
            <a:r>
              <a:rPr lang="sv-SE" sz="8000" dirty="0">
                <a:latin typeface="Calibri" panose="020F0502020204030204" pitchFamily="34" charset="0"/>
              </a:rPr>
              <a:t>Högkostnadskrediter – effektiv ränta över </a:t>
            </a:r>
            <a:br>
              <a:rPr lang="sv-SE" sz="8000" dirty="0">
                <a:latin typeface="Calibri" panose="020F0502020204030204" pitchFamily="34" charset="0"/>
              </a:rPr>
            </a:br>
            <a:r>
              <a:rPr lang="sv-SE" sz="8000" dirty="0">
                <a:latin typeface="Calibri" panose="020F0502020204030204" pitchFamily="34" charset="0"/>
              </a:rPr>
              <a:t>30 procent</a:t>
            </a:r>
          </a:p>
          <a:p>
            <a:r>
              <a:rPr lang="sv-SE" sz="8000" dirty="0" err="1">
                <a:latin typeface="Calibri" panose="020F0502020204030204" pitchFamily="34" charset="0"/>
              </a:rPr>
              <a:t>Räntetak</a:t>
            </a:r>
            <a:r>
              <a:rPr lang="sv-SE" sz="8000" dirty="0">
                <a:latin typeface="Calibri" panose="020F0502020204030204" pitchFamily="34" charset="0"/>
              </a:rPr>
              <a:t> 40 procent</a:t>
            </a:r>
          </a:p>
          <a:p>
            <a:r>
              <a:rPr lang="sv-SE" sz="8000" dirty="0">
                <a:latin typeface="Calibri" panose="020F0502020204030204" pitchFamily="34" charset="0"/>
              </a:rPr>
              <a:t>Kostnadstak</a:t>
            </a:r>
          </a:p>
          <a:p>
            <a:endParaRPr lang="sv-SE" sz="8000"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r>
              <a:rPr lang="sv-SE" dirty="0" err="1">
                <a:latin typeface="Calibri" panose="020F0502020204030204" pitchFamily="34" charset="0"/>
              </a:rPr>
              <a:t>ostnadstak</a:t>
            </a: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text, person, inomhus, dator  Automatiskt genererad beskrivning">
            <a:extLst>
              <a:ext uri="{FF2B5EF4-FFF2-40B4-BE49-F238E27FC236}">
                <a16:creationId xmlns:a16="http://schemas.microsoft.com/office/drawing/2014/main" id="{A5840B74-A531-36B8-8D90-4567CEB9F63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691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OCH KREDITER - KREDITPRÖVNING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rmAutofit/>
          </a:bodyPr>
          <a:lstStyle/>
          <a:p>
            <a:pPr>
              <a:tabLst>
                <a:tab pos="214313" algn="l"/>
              </a:tabLst>
            </a:pPr>
            <a:r>
              <a:rPr lang="sv-SE" sz="2000" dirty="0">
                <a:ea typeface="Arial" charset="0"/>
                <a:cs typeface="Arial" charset="0"/>
              </a:rPr>
              <a:t>Konsumentkreditlagen</a:t>
            </a:r>
          </a:p>
          <a:p>
            <a:pPr>
              <a:tabLst>
                <a:tab pos="214313" algn="l"/>
              </a:tabLst>
            </a:pPr>
            <a:r>
              <a:rPr lang="sv-SE" dirty="0">
                <a:ea typeface="Arial" charset="0"/>
                <a:cs typeface="Arial" charset="0"/>
              </a:rPr>
              <a:t>Krediten får beviljas endast om konsumenten har ekonomiska förutsättningar att fullgöra sitt åtagande</a:t>
            </a:r>
          </a:p>
          <a:p>
            <a:pPr marL="0" indent="0">
              <a:buNone/>
              <a:tabLst>
                <a:tab pos="214313" algn="l"/>
              </a:tabLst>
            </a:pPr>
            <a:endParaRPr lang="sv-SE" dirty="0">
              <a:ea typeface="Arial" charset="0"/>
              <a:cs typeface="Arial" charset="0"/>
            </a:endParaRPr>
          </a:p>
          <a:p>
            <a:pPr marL="0" indent="0">
              <a:buNone/>
              <a:tabLst>
                <a:tab pos="214313" algn="l"/>
              </a:tabLst>
            </a:pPr>
            <a:r>
              <a:rPr lang="sv-SE" sz="2000" b="1" dirty="0">
                <a:ea typeface="Arial" charset="0"/>
                <a:cs typeface="Arial" charset="0"/>
              </a:rPr>
              <a:t>Bristande kreditprövning</a:t>
            </a:r>
          </a:p>
          <a:p>
            <a:pPr>
              <a:tabLst>
                <a:tab pos="214313" algn="l"/>
              </a:tabLst>
            </a:pPr>
            <a:r>
              <a:rPr lang="sv-SE" dirty="0">
                <a:ea typeface="Arial" charset="0"/>
                <a:cs typeface="Arial" charset="0"/>
              </a:rPr>
              <a:t>Nedsättning av skulden i undantagsfall</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text  Automatiskt genererad beskrivning">
            <a:extLst>
              <a:ext uri="{FF2B5EF4-FFF2-40B4-BE49-F238E27FC236}">
                <a16:creationId xmlns:a16="http://schemas.microsoft.com/office/drawing/2014/main" id="{61604AB8-2A6C-B426-5162-B067FFA0DA8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240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SPARKONTO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Tänk på:</a:t>
            </a:r>
          </a:p>
          <a:p>
            <a:r>
              <a:rPr lang="sv-SE" dirty="0">
                <a:latin typeface="Calibri" panose="020F0502020204030204" pitchFamily="34" charset="0"/>
              </a:rPr>
              <a:t>Kontrollera att sparkontot har insättningsgaranti</a:t>
            </a:r>
          </a:p>
          <a:p>
            <a:r>
              <a:rPr lang="sv-SE" dirty="0">
                <a:latin typeface="Calibri" panose="020F0502020204030204" pitchFamily="34" charset="0"/>
              </a:rPr>
              <a:t>Insättningsgarantin ersätter max 1 050 000 kronor per kontohavare och företag</a:t>
            </a:r>
          </a:p>
          <a:p>
            <a:r>
              <a:rPr lang="sv-SE" dirty="0">
                <a:latin typeface="Calibri" panose="020F0502020204030204" pitchFamily="34" charset="0"/>
              </a:rPr>
              <a:t>Jämför aktuella räntor och villkor för sparkonton på konsumenternas.se</a:t>
            </a:r>
          </a:p>
          <a:p>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inomhus  Automatiskt genererad beskrivning">
            <a:extLst>
              <a:ext uri="{FF2B5EF4-FFF2-40B4-BE49-F238E27FC236}">
                <a16:creationId xmlns:a16="http://schemas.microsoft.com/office/drawing/2014/main" id="{89491247-D309-C8F5-F0AC-6133F04819B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4825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OM DU HAR KLAGOMÅL</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9348"/>
            <a:ext cx="5118100" cy="2676987"/>
          </a:xfrm>
        </p:spPr>
        <p:txBody>
          <a:bodyPr>
            <a:noAutofit/>
          </a:bodyPr>
          <a:lstStyle/>
          <a:p>
            <a:pPr marL="0" indent="0">
              <a:buNone/>
              <a:tabLst>
                <a:tab pos="214313" algn="l"/>
              </a:tabLst>
            </a:pPr>
            <a:r>
              <a:rPr lang="sv-SE" dirty="0">
                <a:ea typeface="Arial" charset="0"/>
                <a:cs typeface="Arial" charset="0"/>
              </a:rPr>
              <a:t>1. Rådgivaren/Banktjänstemannen</a:t>
            </a:r>
          </a:p>
          <a:p>
            <a:pPr marL="0" indent="0">
              <a:buNone/>
              <a:tabLst>
                <a:tab pos="214313" algn="l"/>
              </a:tabLst>
            </a:pPr>
            <a:r>
              <a:rPr lang="sv-SE" dirty="0">
                <a:ea typeface="Arial" charset="0"/>
                <a:cs typeface="Arial" charset="0"/>
              </a:rPr>
              <a:t>2. Kontors- eller enhetschefen</a:t>
            </a:r>
          </a:p>
          <a:p>
            <a:pPr marL="0" indent="0">
              <a:buNone/>
              <a:tabLst>
                <a:tab pos="214313" algn="l"/>
              </a:tabLst>
            </a:pPr>
            <a:r>
              <a:rPr lang="sv-SE" dirty="0">
                <a:ea typeface="Arial" charset="0"/>
                <a:cs typeface="Arial" charset="0"/>
              </a:rPr>
              <a:t>3. Bankens klagomålsansvarige</a:t>
            </a:r>
          </a:p>
          <a:p>
            <a:pPr marL="0" indent="0">
              <a:buNone/>
              <a:tabLst>
                <a:tab pos="214313" algn="l"/>
              </a:tabLst>
            </a:pPr>
            <a:endParaRPr lang="sv-SE" dirty="0">
              <a:ea typeface="Arial" charset="0"/>
              <a:cs typeface="Arial" charset="0"/>
            </a:endParaRPr>
          </a:p>
          <a:p>
            <a:pPr marL="0" indent="0">
              <a:buNone/>
              <a:tabLst>
                <a:tab pos="214313" algn="l"/>
              </a:tabLst>
            </a:pPr>
            <a:r>
              <a:rPr lang="sv-SE" dirty="0">
                <a:ea typeface="Arial" charset="0"/>
                <a:cs typeface="Arial" charset="0"/>
              </a:rPr>
              <a:t>1. Allmänna Reklamationsnämnden  (kostnadsfritt) </a:t>
            </a:r>
          </a:p>
          <a:p>
            <a:pPr marL="0" indent="0">
              <a:buNone/>
              <a:tabLst>
                <a:tab pos="214313" algn="l"/>
              </a:tabLst>
            </a:pPr>
            <a:r>
              <a:rPr lang="sv-SE" dirty="0">
                <a:ea typeface="Arial" charset="0"/>
                <a:cs typeface="Arial" charset="0"/>
              </a:rPr>
              <a:t>2. Allmän domstol</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1" name="Platshållare för bild 10" descr="En bild som visar person, person  Automatiskt genererad beskrivning">
            <a:extLst>
              <a:ext uri="{FF2B5EF4-FFF2-40B4-BE49-F238E27FC236}">
                <a16:creationId xmlns:a16="http://schemas.microsoft.com/office/drawing/2014/main" id="{10E3CD57-A395-DF62-EDBC-7F4B064C098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714"/>
          <a:stretch/>
        </p:blipFill>
        <p:spPr>
          <a:xfrm>
            <a:off x="6445250" y="620196"/>
            <a:ext cx="5075025" cy="5283200"/>
          </a:xfrm>
        </p:spPr>
      </p:pic>
    </p:spTree>
    <p:extLst>
      <p:ext uri="{BB962C8B-B14F-4D97-AF65-F5344CB8AC3E}">
        <p14:creationId xmlns:p14="http://schemas.microsoft.com/office/powerpoint/2010/main" val="145425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marL="0" indent="0">
              <a:buNone/>
              <a:tabLst>
                <a:tab pos="214313" algn="l"/>
              </a:tabLst>
            </a:pPr>
            <a:r>
              <a:rPr lang="sv-SE" b="1"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Eva Lindström</a:t>
            </a:r>
          </a:p>
          <a:p>
            <a:pPr>
              <a:spcBef>
                <a:spcPts val="0"/>
              </a:spcBef>
            </a:pPr>
            <a:r>
              <a:rPr lang="sv-SE" sz="1800"/>
              <a:t>eva.lindstrom@</a:t>
            </a:r>
            <a:r>
              <a:rPr lang="sv-SE" sz="1800" dirty="0"/>
              <a:t>konsumenternas.se</a:t>
            </a:r>
          </a:p>
        </p:txBody>
      </p:sp>
    </p:spTree>
    <p:extLst>
      <p:ext uri="{BB962C8B-B14F-4D97-AF65-F5344CB8AC3E}">
        <p14:creationId xmlns:p14="http://schemas.microsoft.com/office/powerpoint/2010/main" val="76352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Autofit/>
          </a:bodyPr>
          <a:lstStyle/>
          <a:p>
            <a:pPr marL="0" indent="0">
              <a:buNone/>
              <a:tabLst>
                <a:tab pos="214313" algn="l"/>
              </a:tabLst>
            </a:pPr>
            <a:r>
              <a:rPr lang="sv-SE" b="1" dirty="0">
                <a:ea typeface="Arial" charset="0"/>
                <a:cs typeface="Arial" charset="0"/>
              </a:rPr>
              <a:t>Framtidsfullmakt</a:t>
            </a:r>
          </a:p>
          <a:p>
            <a:pPr>
              <a:tabLst>
                <a:tab pos="214313" algn="l"/>
              </a:tabLst>
            </a:pPr>
            <a:r>
              <a:rPr lang="sv-SE" dirty="0">
                <a:ea typeface="Arial" charset="0"/>
                <a:cs typeface="Arial" charset="0"/>
              </a:rPr>
              <a:t>Giltig i förhållande till banken</a:t>
            </a:r>
          </a:p>
          <a:p>
            <a:pPr>
              <a:tabLst>
                <a:tab pos="214313" algn="l"/>
              </a:tabLst>
            </a:pPr>
            <a:r>
              <a:rPr lang="sv-SE" dirty="0">
                <a:ea typeface="Arial" charset="0"/>
                <a:cs typeface="Arial" charset="0"/>
              </a:rPr>
              <a:t>Banken kan ställa kontrollfrågor/kundkännedomsfrågor</a:t>
            </a:r>
          </a:p>
          <a:p>
            <a:pPr>
              <a:tabLst>
                <a:tab pos="214313" algn="l"/>
              </a:tabLst>
            </a:pPr>
            <a:r>
              <a:rPr lang="sv-SE" dirty="0">
                <a:ea typeface="Arial" charset="0"/>
                <a:cs typeface="Arial" charset="0"/>
              </a:rPr>
              <a:t>Original krävs – finns undantag</a:t>
            </a:r>
          </a:p>
          <a:p>
            <a:pPr marL="0" indent="0">
              <a:buNone/>
              <a:tabLst>
                <a:tab pos="214313" algn="l"/>
              </a:tabLst>
            </a:pPr>
            <a:endParaRPr lang="sv-SE" dirty="0">
              <a:ea typeface="Arial" charset="0"/>
              <a:cs typeface="Arial" charset="0"/>
            </a:endParaRPr>
          </a:p>
          <a:p>
            <a:pPr marL="0" indent="0">
              <a:buNone/>
              <a:tabLst>
                <a:tab pos="214313" algn="l"/>
              </a:tabLst>
            </a:pPr>
            <a:r>
              <a:rPr lang="sv-SE" b="1" dirty="0">
                <a:ea typeface="Arial" charset="0"/>
                <a:cs typeface="Arial" charset="0"/>
              </a:rPr>
              <a:t>Anhörigbehörighet</a:t>
            </a:r>
          </a:p>
          <a:p>
            <a:pPr>
              <a:tabLst>
                <a:tab pos="214313" algn="l"/>
              </a:tabLst>
            </a:pPr>
            <a:r>
              <a:rPr lang="sv-SE" dirty="0">
                <a:ea typeface="Arial" charset="0"/>
                <a:cs typeface="Arial" charset="0"/>
              </a:rPr>
              <a:t>Personbevis/Familjebevis från Skatteverket</a:t>
            </a:r>
          </a:p>
          <a:p>
            <a:pPr>
              <a:tabLst>
                <a:tab pos="214313" algn="l"/>
              </a:tabLst>
            </a:pPr>
            <a:r>
              <a:rPr lang="sv-SE" dirty="0">
                <a:ea typeface="Arial" charset="0"/>
                <a:cs typeface="Arial" charset="0"/>
              </a:rPr>
              <a:t>Bankärenden – daglig livsföring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7" name="Platshållare för bild 6" descr="En bild som visar text, person  Automatiskt genererad beskrivning">
            <a:extLst>
              <a:ext uri="{FF2B5EF4-FFF2-40B4-BE49-F238E27FC236}">
                <a16:creationId xmlns:a16="http://schemas.microsoft.com/office/drawing/2014/main" id="{C5F06E1C-FAD9-BBFB-07EC-EE3266BD9BD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012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914F7-5406-1368-16EB-35819D7D9C40}"/>
              </a:ext>
            </a:extLst>
          </p:cNvPr>
          <p:cNvSpPr>
            <a:spLocks noGrp="1"/>
          </p:cNvSpPr>
          <p:nvPr>
            <p:ph type="title"/>
          </p:nvPr>
        </p:nvSpPr>
        <p:spPr/>
        <p:txBody>
          <a:bodyPr/>
          <a:lstStyle/>
          <a:p>
            <a:r>
              <a:rPr lang="sv-SE" dirty="0"/>
              <a:t>LÅNEKALKYLEN</a:t>
            </a:r>
          </a:p>
        </p:txBody>
      </p:sp>
      <p:sp>
        <p:nvSpPr>
          <p:cNvPr id="5" name="Platshållare för text 4">
            <a:extLst>
              <a:ext uri="{FF2B5EF4-FFF2-40B4-BE49-F238E27FC236}">
                <a16:creationId xmlns:a16="http://schemas.microsoft.com/office/drawing/2014/main" id="{3EF754E5-F7AF-8CE0-A895-A66A4C53319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6" name="Bildobjekt 5">
            <a:extLst>
              <a:ext uri="{FF2B5EF4-FFF2-40B4-BE49-F238E27FC236}">
                <a16:creationId xmlns:a16="http://schemas.microsoft.com/office/drawing/2014/main" id="{F811C2C4-453E-6F99-643A-D3037C325FD3}"/>
              </a:ext>
            </a:extLst>
          </p:cNvPr>
          <p:cNvPicPr>
            <a:picLocks noChangeAspect="1"/>
          </p:cNvPicPr>
          <p:nvPr/>
        </p:nvPicPr>
        <p:blipFill rotWithShape="1">
          <a:blip r:embed="rId3"/>
          <a:srcRect t="2177" b="2611"/>
          <a:stretch/>
        </p:blipFill>
        <p:spPr>
          <a:xfrm>
            <a:off x="1300271" y="1527141"/>
            <a:ext cx="3790950" cy="4124865"/>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13F22BA5-2523-4B07-BAA9-7D183F9D234E}"/>
              </a:ext>
            </a:extLst>
          </p:cNvPr>
          <p:cNvPicPr>
            <a:picLocks noChangeAspect="1"/>
          </p:cNvPicPr>
          <p:nvPr/>
        </p:nvPicPr>
        <p:blipFill rotWithShape="1">
          <a:blip r:embed="rId4"/>
          <a:srcRect t="1831" b="1978"/>
          <a:stretch/>
        </p:blipFill>
        <p:spPr>
          <a:xfrm>
            <a:off x="6280260" y="1527141"/>
            <a:ext cx="4076700" cy="4242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61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KONSUMENTERNAS </a:t>
            </a:r>
            <a:br>
              <a:rPr lang="sv-SE" dirty="0"/>
            </a:br>
            <a:r>
              <a:rPr lang="sv-SE" dirty="0"/>
              <a:t>BANK- OCH FINANSBYRÅ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10040"/>
            <a:ext cx="5118100" cy="2522911"/>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Webbplats: 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8" name="Platshållare för bild 7" descr="En bild som visar person  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8" name="Bildobjekt 7">
            <a:extLst>
              <a:ext uri="{FF2B5EF4-FFF2-40B4-BE49-F238E27FC236}">
                <a16:creationId xmlns:a16="http://schemas.microsoft.com/office/drawing/2014/main" id="{D671C351-7A82-D4DC-90B9-B90CEDB76095}"/>
              </a:ext>
            </a:extLst>
          </p:cNvPr>
          <p:cNvPicPr>
            <a:picLocks noChangeAspect="1"/>
          </p:cNvPicPr>
          <p:nvPr/>
        </p:nvPicPr>
        <p:blipFill rotWithShape="1">
          <a:blip r:embed="rId3"/>
          <a:srcRect t="19680" r="51959" b="19559"/>
          <a:stretch/>
        </p:blipFill>
        <p:spPr>
          <a:xfrm>
            <a:off x="774682" y="2172706"/>
            <a:ext cx="5084556" cy="2512585"/>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F82E59C4-21C8-8B66-607E-187E3B7D7C21}"/>
              </a:ext>
            </a:extLst>
          </p:cNvPr>
          <p:cNvPicPr>
            <a:picLocks noChangeAspect="1"/>
          </p:cNvPicPr>
          <p:nvPr/>
        </p:nvPicPr>
        <p:blipFill rotWithShape="1">
          <a:blip r:embed="rId3"/>
          <a:srcRect l="51232" t="19561" r="807" b="22910"/>
          <a:stretch/>
        </p:blipFill>
        <p:spPr>
          <a:xfrm>
            <a:off x="6194359" y="2172707"/>
            <a:ext cx="5361272" cy="2512585"/>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18E92298-18C1-ED2F-8625-D5A805D6A3CA}"/>
              </a:ext>
            </a:extLst>
          </p:cNvPr>
          <p:cNvSpPr txBox="1">
            <a:spLocks/>
          </p:cNvSpPr>
          <p:nvPr/>
        </p:nvSpPr>
        <p:spPr>
          <a:xfrm>
            <a:off x="774682"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b="1" dirty="0">
                <a:ea typeface="Arial" charset="0"/>
                <a:cs typeface="Arial" charset="0"/>
              </a:rPr>
              <a:t>Före:</a:t>
            </a:r>
          </a:p>
        </p:txBody>
      </p:sp>
      <p:sp>
        <p:nvSpPr>
          <p:cNvPr id="7" name="Platshållare för innehåll 5">
            <a:extLst>
              <a:ext uri="{FF2B5EF4-FFF2-40B4-BE49-F238E27FC236}">
                <a16:creationId xmlns:a16="http://schemas.microsoft.com/office/drawing/2014/main" id="{BEA27B82-B866-561A-77A9-15752EBC9B13}"/>
              </a:ext>
            </a:extLst>
          </p:cNvPr>
          <p:cNvSpPr txBox="1">
            <a:spLocks/>
          </p:cNvSpPr>
          <p:nvPr/>
        </p:nvSpPr>
        <p:spPr>
          <a:xfrm>
            <a:off x="6194359"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b="1" dirty="0">
                <a:ea typeface="Arial" charset="0"/>
                <a:cs typeface="Arial" charset="0"/>
              </a:rPr>
              <a:t>Efter:</a:t>
            </a:r>
          </a:p>
        </p:txBody>
      </p:sp>
    </p:spTree>
    <p:extLst>
      <p:ext uri="{BB962C8B-B14F-4D97-AF65-F5344CB8AC3E}">
        <p14:creationId xmlns:p14="http://schemas.microsoft.com/office/powerpoint/2010/main" val="301795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 RESULTAT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7" name="Bildobjekt 6" descr="En bild som visar text, skärmbild, Teckensnitt, nummer  Automatiskt genererad beskrivning">
            <a:extLst>
              <a:ext uri="{FF2B5EF4-FFF2-40B4-BE49-F238E27FC236}">
                <a16:creationId xmlns:a16="http://schemas.microsoft.com/office/drawing/2014/main" id="{3A4543D9-C5C6-5C56-712A-F37A579F6F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129" y="1654406"/>
            <a:ext cx="5410871" cy="3254869"/>
          </a:xfrm>
          <a:prstGeom prst="rect">
            <a:avLst/>
          </a:prstGeom>
          <a:ln>
            <a:noFill/>
          </a:ln>
          <a:effectLst>
            <a:outerShdw blurRad="292100" dist="139700" dir="2700000" algn="tl" rotWithShape="0">
              <a:srgbClr val="333333">
                <a:alpha val="65000"/>
              </a:srgbClr>
            </a:outerShdw>
          </a:effectLst>
        </p:spPr>
      </p:pic>
      <p:pic>
        <p:nvPicPr>
          <p:cNvPr id="9" name="Bildobjekt 8" descr="En bild som visar text, skärmbild, Teckensnitt, nummer  Automatiskt genererad beskrivning">
            <a:extLst>
              <a:ext uri="{FF2B5EF4-FFF2-40B4-BE49-F238E27FC236}">
                <a16:creationId xmlns:a16="http://schemas.microsoft.com/office/drawing/2014/main" id="{9B934C1B-5736-463A-4CA4-E8937DCB7F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11938" y="1654406"/>
            <a:ext cx="4985006" cy="4019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77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74D02D-D225-98D9-85A4-B9B518E5B12A}"/>
              </a:ext>
            </a:extLst>
          </p:cNvPr>
          <p:cNvSpPr>
            <a:spLocks noGrp="1"/>
          </p:cNvSpPr>
          <p:nvPr>
            <p:ph type="title"/>
          </p:nvPr>
        </p:nvSpPr>
        <p:spPr/>
        <p:txBody>
          <a:bodyPr/>
          <a:lstStyle/>
          <a:p>
            <a:r>
              <a:rPr lang="sv-SE" dirty="0"/>
              <a:t>HUR MÅNGA ÅR TAR DET ATT BETALA AV LÅNET?</a:t>
            </a:r>
          </a:p>
        </p:txBody>
      </p:sp>
      <p:sp>
        <p:nvSpPr>
          <p:cNvPr id="4" name="Platshållare för text 3">
            <a:extLst>
              <a:ext uri="{FF2B5EF4-FFF2-40B4-BE49-F238E27FC236}">
                <a16:creationId xmlns:a16="http://schemas.microsoft.com/office/drawing/2014/main" id="{BB9D2A95-3A2B-E5F8-1F46-830AE16391F5}"/>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6" name="Bildobjekt 5">
            <a:extLst>
              <a:ext uri="{FF2B5EF4-FFF2-40B4-BE49-F238E27FC236}">
                <a16:creationId xmlns:a16="http://schemas.microsoft.com/office/drawing/2014/main" id="{F0059D38-735E-C2F0-E480-B682AB87ED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624" y="1360276"/>
            <a:ext cx="10163176" cy="3958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208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Rätt till konto </a:t>
            </a:r>
          </a:p>
          <a:p>
            <a:pPr>
              <a:tabLst>
                <a:tab pos="214313" algn="l"/>
              </a:tabLst>
            </a:pPr>
            <a:r>
              <a:rPr lang="sv-SE" sz="2000" dirty="0">
                <a:ea typeface="Arial" charset="0"/>
                <a:cs typeface="Arial" charset="0"/>
              </a:rPr>
              <a:t>Uppsagda konton</a:t>
            </a:r>
          </a:p>
          <a:p>
            <a:pPr>
              <a:tabLst>
                <a:tab pos="214313" algn="l"/>
              </a:tabLst>
            </a:pPr>
            <a:r>
              <a:rPr lang="sv-SE" sz="2000" dirty="0">
                <a:ea typeface="Arial" charset="0"/>
                <a:cs typeface="Arial" charset="0"/>
              </a:rPr>
              <a:t>Bedrägerier/ Obehöriga uttag</a:t>
            </a:r>
          </a:p>
          <a:p>
            <a:pPr>
              <a:tabLst>
                <a:tab pos="214313" algn="l"/>
              </a:tabLst>
            </a:pPr>
            <a:r>
              <a:rPr lang="sv-SE" sz="2000" dirty="0">
                <a:ea typeface="Arial" charset="0"/>
                <a:cs typeface="Arial" charset="0"/>
              </a:rPr>
              <a:t>Lån och krediter</a:t>
            </a:r>
          </a:p>
          <a:p>
            <a:pPr>
              <a:tabLst>
                <a:tab pos="214313" algn="l"/>
              </a:tabLst>
            </a:pPr>
            <a:r>
              <a:rPr lang="sv-SE" sz="2000" dirty="0">
                <a:ea typeface="Arial" charset="0"/>
                <a:cs typeface="Arial" charset="0"/>
              </a:rPr>
              <a:t>Bank-ID</a:t>
            </a:r>
          </a:p>
          <a:p>
            <a:pPr>
              <a:tabLst>
                <a:tab pos="214313" algn="l"/>
              </a:tabLst>
            </a:pPr>
            <a:r>
              <a:rPr lang="sv-SE" sz="2000" dirty="0">
                <a:ea typeface="Arial" charset="0"/>
                <a:cs typeface="Arial" charset="0"/>
              </a:rPr>
              <a:t>Framtidsfullmakt / Anhörigbehörighet</a:t>
            </a:r>
          </a:p>
          <a:p>
            <a:pPr>
              <a:tabLst>
                <a:tab pos="214313" algn="l"/>
              </a:tabLst>
            </a:pPr>
            <a:r>
              <a:rPr lang="sv-SE" sz="2000" dirty="0">
                <a:ea typeface="Arial" charset="0"/>
                <a:cs typeface="Arial" charset="0"/>
              </a:rPr>
              <a:t>Sparkonto/Insättningsgaranti</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kvinna  Automatiskt genererad beskrivning">
            <a:extLst>
              <a:ext uri="{FF2B5EF4-FFF2-40B4-BE49-F238E27FC236}">
                <a16:creationId xmlns:a16="http://schemas.microsoft.com/office/drawing/2014/main" id="{63C33170-16DA-9F7F-E218-46F4F42616C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RÄTT TILL BANKKONTO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Betalkonto och grundläggande tjänster</a:t>
            </a:r>
          </a:p>
          <a:p>
            <a:r>
              <a:rPr lang="sv-SE" dirty="0">
                <a:latin typeface="Calibri" panose="020F0502020204030204" pitchFamily="34" charset="0"/>
              </a:rPr>
              <a:t>Alla lagligen bosatta inom EES</a:t>
            </a:r>
          </a:p>
          <a:p>
            <a:r>
              <a:rPr lang="sv-SE" dirty="0">
                <a:latin typeface="Calibri" panose="020F0502020204030204" pitchFamily="34" charset="0"/>
              </a:rPr>
              <a:t>Oavsett ekonomiska omständigheter</a:t>
            </a:r>
          </a:p>
          <a:p>
            <a:pPr marL="0" indent="0">
              <a:buNone/>
            </a:pPr>
            <a:endParaRPr lang="sv-SE" b="1" dirty="0">
              <a:latin typeface="Calibri" panose="020F0502020204030204" pitchFamily="34" charset="0"/>
            </a:endParaRPr>
          </a:p>
          <a:p>
            <a:pPr marL="0" indent="0">
              <a:buNone/>
            </a:pPr>
            <a:r>
              <a:rPr lang="sv-SE" b="1" dirty="0">
                <a:latin typeface="Calibri" panose="020F0502020204030204" pitchFamily="34" charset="0"/>
              </a:rPr>
              <a:t>Grundläggande tjänster</a:t>
            </a:r>
          </a:p>
          <a:p>
            <a:r>
              <a:rPr lang="sv-SE" dirty="0">
                <a:latin typeface="Calibri" panose="020F0502020204030204" pitchFamily="34" charset="0"/>
              </a:rPr>
              <a:t>Sätta in och ta ut pengar</a:t>
            </a:r>
          </a:p>
          <a:p>
            <a:r>
              <a:rPr lang="sv-SE" dirty="0">
                <a:latin typeface="Calibri" panose="020F0502020204030204" pitchFamily="34" charset="0"/>
              </a:rPr>
              <a:t>Betalningar och överföringar</a:t>
            </a:r>
          </a:p>
          <a:p>
            <a:r>
              <a:rPr lang="sv-SE" dirty="0">
                <a:latin typeface="Calibri" panose="020F0502020204030204" pitchFamily="34" charset="0"/>
              </a:rPr>
              <a:t>Betala med kort i butiker och online</a:t>
            </a:r>
          </a:p>
          <a:p>
            <a:r>
              <a:rPr lang="sv-SE" dirty="0">
                <a:latin typeface="Calibri" panose="020F0502020204030204" pitchFamily="34" charset="0"/>
              </a:rPr>
              <a:t>Autogiro</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inomhus, person, verktyg  Automatiskt genererad beskrivning">
            <a:extLst>
              <a:ext uri="{FF2B5EF4-FFF2-40B4-BE49-F238E27FC236}">
                <a16:creationId xmlns:a16="http://schemas.microsoft.com/office/drawing/2014/main" id="{C76CBC3D-9B9B-BA2F-9761-0B7444670C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96432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KRAV FÖR ATT FÅ BANKKONTO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Kundkännedom</a:t>
            </a:r>
          </a:p>
          <a:p>
            <a:r>
              <a:rPr lang="sv-SE" dirty="0">
                <a:latin typeface="Calibri" panose="020F0502020204030204" pitchFamily="34" charset="0"/>
              </a:rPr>
              <a:t>Giltig id-handling</a:t>
            </a:r>
          </a:p>
          <a:p>
            <a:r>
              <a:rPr lang="sv-SE" dirty="0">
                <a:latin typeface="Calibri" panose="020F0502020204030204" pitchFamily="34" charset="0"/>
              </a:rPr>
              <a:t>Syftet med kontot</a:t>
            </a:r>
          </a:p>
          <a:p>
            <a:pPr marL="0" indent="0">
              <a:buNone/>
            </a:pPr>
            <a:br>
              <a:rPr lang="sv-SE" dirty="0">
                <a:latin typeface="Calibri" panose="020F0502020204030204" pitchFamily="34" charset="0"/>
              </a:rPr>
            </a:br>
            <a:r>
              <a:rPr lang="sv-SE" b="1" dirty="0">
                <a:latin typeface="Calibri" panose="020F0502020204030204" pitchFamily="34" charset="0"/>
              </a:rPr>
              <a:t>Avslag</a:t>
            </a:r>
          </a:p>
          <a:p>
            <a:r>
              <a:rPr lang="sv-SE" dirty="0">
                <a:latin typeface="Calibri" panose="020F0502020204030204" pitchFamily="34" charset="0"/>
              </a:rPr>
              <a:t>Ej tillräcklig kundkännedom</a:t>
            </a:r>
          </a:p>
          <a:p>
            <a:r>
              <a:rPr lang="sv-SE" dirty="0">
                <a:latin typeface="Calibri" panose="020F0502020204030204" pitchFamily="34" charset="0"/>
              </a:rPr>
              <a:t>Särskilda skäl</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inomhus, person, verktyg  Automatiskt genererad beskrivning">
            <a:extLst>
              <a:ext uri="{FF2B5EF4-FFF2-40B4-BE49-F238E27FC236}">
                <a16:creationId xmlns:a16="http://schemas.microsoft.com/office/drawing/2014/main" id="{C76CBC3D-9B9B-BA2F-9761-0B7444670C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46349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 y="0"/>
            <a:ext cx="12171288" cy="6846350"/>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20711" y="11650"/>
            <a:ext cx="12192000" cy="6863823"/>
          </a:xfrm>
          <a:solidFill>
            <a:schemeClr val="accent2">
              <a:alpha val="70000"/>
            </a:schemeClr>
          </a:solidFill>
        </p:spPr>
        <p:txBody>
          <a:bodyPr/>
          <a:lstStyle/>
          <a:p>
            <a:r>
              <a:rPr lang="sv-SE" dirty="0"/>
              <a:t>-- </a:t>
            </a:r>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753557"/>
            <a:ext cx="8583319" cy="464464"/>
          </a:xfrm>
        </p:spPr>
        <p:txBody>
          <a:bodyPr/>
          <a:lstStyle/>
          <a:p>
            <a:pPr algn="l"/>
            <a:r>
              <a:rPr lang="sv-SE" b="1" dirty="0">
                <a:solidFill>
                  <a:schemeClr val="bg1"/>
                </a:solidFill>
              </a:rPr>
              <a:t>ETT BANKKONTO KAN BLI UPPSAGT</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DDA04811-D188-F480-1E6A-5E161C76E9DE}"/>
              </a:ext>
            </a:extLst>
          </p:cNvPr>
          <p:cNvSpPr txBox="1">
            <a:spLocks/>
          </p:cNvSpPr>
          <p:nvPr/>
        </p:nvSpPr>
        <p:spPr>
          <a:xfrm>
            <a:off x="741138" y="15122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latin typeface="Calibri" panose="020F0502020204030204" pitchFamily="34" charset="0"/>
              </a:rPr>
              <a:t>Grunder för uppsägning:</a:t>
            </a:r>
          </a:p>
          <a:p>
            <a:r>
              <a:rPr lang="sv-SE" sz="2000" dirty="0">
                <a:solidFill>
                  <a:schemeClr val="bg1"/>
                </a:solidFill>
                <a:latin typeface="Calibri" panose="020F0502020204030204" pitchFamily="34" charset="0"/>
              </a:rPr>
              <a:t>Kontot använts för olagliga ändamål</a:t>
            </a:r>
          </a:p>
          <a:p>
            <a:r>
              <a:rPr lang="sv-SE" sz="2000" dirty="0">
                <a:solidFill>
                  <a:schemeClr val="bg1"/>
                </a:solidFill>
                <a:latin typeface="Calibri" panose="020F0502020204030204" pitchFamily="34" charset="0"/>
              </a:rPr>
              <a:t>Inga transaktioner senaste 24 mån</a:t>
            </a:r>
          </a:p>
          <a:p>
            <a:r>
              <a:rPr lang="sv-SE" sz="2000" dirty="0">
                <a:solidFill>
                  <a:schemeClr val="bg1"/>
                </a:solidFill>
                <a:latin typeface="Calibri" panose="020F0502020204030204" pitchFamily="34" charset="0"/>
              </a:rPr>
              <a:t>Konsumenten lämnat felaktiga uppgifter</a:t>
            </a:r>
          </a:p>
          <a:p>
            <a:r>
              <a:rPr lang="sv-SE" sz="2000" dirty="0">
                <a:solidFill>
                  <a:schemeClr val="bg1"/>
                </a:solidFill>
                <a:latin typeface="Calibri" panose="020F0502020204030204" pitchFamily="34" charset="0"/>
              </a:rPr>
              <a:t>Särskilda skäl</a:t>
            </a:r>
          </a:p>
          <a:p>
            <a:endParaRPr lang="sv-SE" sz="2000" dirty="0">
              <a:solidFill>
                <a:schemeClr val="bg1"/>
              </a:solidFill>
              <a:latin typeface="Calibri" panose="020F0502020204030204" pitchFamily="34" charset="0"/>
            </a:endParaRPr>
          </a:p>
          <a:p>
            <a:pPr marL="0" indent="0">
              <a:buNone/>
            </a:pPr>
            <a:r>
              <a:rPr lang="sv-SE" sz="2000" b="1" dirty="0">
                <a:solidFill>
                  <a:schemeClr val="bg1"/>
                </a:solidFill>
                <a:latin typeface="Calibri" panose="020F0502020204030204" pitchFamily="34" charset="0"/>
              </a:rPr>
              <a:t>Särskilda skäl, exempel:</a:t>
            </a:r>
          </a:p>
          <a:p>
            <a:r>
              <a:rPr lang="sv-SE" sz="2000" dirty="0">
                <a:solidFill>
                  <a:schemeClr val="bg1"/>
                </a:solidFill>
                <a:latin typeface="Calibri" panose="020F0502020204030204" pitchFamily="34" charset="0"/>
              </a:rPr>
              <a:t>Bristande kundkännedom</a:t>
            </a:r>
          </a:p>
          <a:p>
            <a:r>
              <a:rPr lang="sv-SE" sz="2000" dirty="0">
                <a:solidFill>
                  <a:schemeClr val="bg1"/>
                </a:solidFill>
                <a:latin typeface="Calibri" panose="020F0502020204030204" pitchFamily="34" charset="0"/>
              </a:rPr>
              <a:t>Misskötsel</a:t>
            </a:r>
          </a:p>
        </p:txBody>
      </p:sp>
      <p:sp>
        <p:nvSpPr>
          <p:cNvPr id="14" name="Platshållare för innehåll 6">
            <a:extLst>
              <a:ext uri="{FF2B5EF4-FFF2-40B4-BE49-F238E27FC236}">
                <a16:creationId xmlns:a16="http://schemas.microsoft.com/office/drawing/2014/main" id="{1E60E6A8-F909-BF77-1CE1-5E5FA6B50310}"/>
              </a:ext>
            </a:extLst>
          </p:cNvPr>
          <p:cNvSpPr txBox="1">
            <a:spLocks/>
          </p:cNvSpPr>
          <p:nvPr/>
        </p:nvSpPr>
        <p:spPr>
          <a:xfrm>
            <a:off x="6108028" y="1512222"/>
            <a:ext cx="5118100" cy="435133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solidFill>
                <a:schemeClr val="bg1"/>
              </a:solidFill>
              <a:latin typeface="Calibri" panose="020F0502020204030204" pitchFamily="34" charset="0"/>
            </a:endParaRPr>
          </a:p>
          <a:p>
            <a:endParaRPr lang="sv-SE" dirty="0"/>
          </a:p>
        </p:txBody>
      </p:sp>
    </p:spTree>
    <p:extLst>
      <p:ext uri="{BB962C8B-B14F-4D97-AF65-F5344CB8AC3E}">
        <p14:creationId xmlns:p14="http://schemas.microsoft.com/office/powerpoint/2010/main" val="59244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MOBILT BANK-ID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Krävs:</a:t>
            </a:r>
          </a:p>
          <a:p>
            <a:r>
              <a:rPr lang="sv-SE" dirty="0"/>
              <a:t>Svenskt personnummer</a:t>
            </a:r>
          </a:p>
          <a:p>
            <a:r>
              <a:rPr lang="sv-SE" dirty="0"/>
              <a:t>Kund hos en bank som utfärdar mobilt </a:t>
            </a:r>
            <a:br>
              <a:rPr lang="sv-SE" dirty="0"/>
            </a:br>
            <a:r>
              <a:rPr lang="sv-SE" dirty="0"/>
              <a:t>bank-ID</a:t>
            </a:r>
          </a:p>
          <a:p>
            <a:r>
              <a:rPr lang="sv-SE" dirty="0"/>
              <a:t>I vissa fall svenskt pass eller svenskt nationellt id-kort</a:t>
            </a:r>
          </a:p>
          <a:p>
            <a:pPr marL="0" indent="0">
              <a:buNone/>
            </a:pPr>
            <a:endParaRPr lang="sv-SE" b="1" dirty="0">
              <a:latin typeface="Calibri" panose="020F0502020204030204" pitchFamily="34" charset="0"/>
            </a:endParaRPr>
          </a:p>
          <a:p>
            <a:pPr marL="0" indent="0">
              <a:buNone/>
            </a:pPr>
            <a:r>
              <a:rPr lang="sv-SE" b="1" dirty="0">
                <a:latin typeface="Calibri" panose="020F0502020204030204" pitchFamily="34" charset="0"/>
              </a:rPr>
              <a:t>Bank-ID är inte en grundläggande tjänst</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a:extLst>
              <a:ext uri="{FF2B5EF4-FFF2-40B4-BE49-F238E27FC236}">
                <a16:creationId xmlns:a16="http://schemas.microsoft.com/office/drawing/2014/main" id="{30EC006D-149B-EDC0-04BF-3EC711511AF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325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Telefonbedrägerier</a:t>
            </a:r>
          </a:p>
          <a:p>
            <a:pPr>
              <a:tabLst>
                <a:tab pos="214313" algn="l"/>
              </a:tabLst>
            </a:pPr>
            <a:r>
              <a:rPr lang="sv-SE" dirty="0">
                <a:ea typeface="Arial" charset="0"/>
                <a:cs typeface="Arial" charset="0"/>
              </a:rPr>
              <a:t>Bedrägerier via mail, sms</a:t>
            </a:r>
          </a:p>
          <a:p>
            <a:pPr>
              <a:tabLst>
                <a:tab pos="214313" algn="l"/>
              </a:tabLst>
            </a:pPr>
            <a:r>
              <a:rPr lang="sv-SE" sz="2000" dirty="0">
                <a:ea typeface="Arial" charset="0"/>
                <a:cs typeface="Arial" charset="0"/>
              </a:rPr>
              <a:t>Investeringsbedrägerier</a:t>
            </a:r>
          </a:p>
          <a:p>
            <a:pPr>
              <a:tabLst>
                <a:tab pos="214313" algn="l"/>
              </a:tabLst>
            </a:pPr>
            <a:r>
              <a:rPr lang="sv-SE" dirty="0">
                <a:ea typeface="Arial" charset="0"/>
                <a:cs typeface="Arial" charset="0"/>
              </a:rPr>
              <a:t>Med mera…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043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BANKEN ERSÄTTER OBEHÖRIGA TRANSAKTIONER</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2225"/>
            <a:ext cx="608340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latin typeface="Calibri" panose="020F0502020204030204" pitchFamily="34" charset="0"/>
              </a:rPr>
              <a:t>Aktsamhetskrav</a:t>
            </a:r>
          </a:p>
          <a:p>
            <a:r>
              <a:rPr lang="sv-SE" sz="2000" dirty="0">
                <a:latin typeface="Calibri" panose="020F0502020204030204" pitchFamily="34" charset="0"/>
              </a:rPr>
              <a:t>Koder till kort, bank-ID och inloggningsdosa är personliga</a:t>
            </a:r>
            <a:r>
              <a:rPr lang="sv-SE" sz="2000" b="1" dirty="0">
                <a:latin typeface="Calibri" panose="020F0502020204030204" pitchFamily="34" charset="0"/>
              </a:rPr>
              <a:t>.</a:t>
            </a:r>
          </a:p>
          <a:p>
            <a:pPr marL="0" indent="0">
              <a:buNone/>
            </a:pPr>
            <a:br>
              <a:rPr lang="sv-SE" sz="2000" b="1" dirty="0">
                <a:latin typeface="Calibri" panose="020F0502020204030204" pitchFamily="34" charset="0"/>
              </a:rPr>
            </a:br>
            <a:r>
              <a:rPr lang="sv-SE" sz="2000" b="1" dirty="0">
                <a:latin typeface="Calibri" panose="020F0502020204030204" pitchFamily="34" charset="0"/>
              </a:rPr>
              <a:t>Du kan ibland själv få stå för obehöriga transaktioner:</a:t>
            </a:r>
          </a:p>
          <a:p>
            <a:r>
              <a:rPr lang="sv-SE" sz="2000" dirty="0">
                <a:latin typeface="Calibri" panose="020F0502020204030204" pitchFamily="34" charset="0"/>
              </a:rPr>
              <a:t>Din kod har använts - självrisk 400 kronor.</a:t>
            </a:r>
          </a:p>
          <a:p>
            <a:r>
              <a:rPr lang="sv-SE" sz="2000" dirty="0">
                <a:latin typeface="Calibri" panose="020F0502020204030204" pitchFamily="34" charset="0"/>
              </a:rPr>
              <a:t>Du har varit </a:t>
            </a:r>
            <a:r>
              <a:rPr lang="sv-SE" sz="2000" b="1" dirty="0">
                <a:latin typeface="Calibri" panose="020F0502020204030204" pitchFamily="34" charset="0"/>
              </a:rPr>
              <a:t>grovt oaktsam - </a:t>
            </a:r>
            <a:r>
              <a:rPr lang="sv-SE" sz="2000" dirty="0">
                <a:latin typeface="Calibri" panose="020F0502020204030204" pitchFamily="34" charset="0"/>
              </a:rPr>
              <a:t>självrisk 12 000 kronor.</a:t>
            </a:r>
          </a:p>
          <a:p>
            <a:r>
              <a:rPr lang="sv-SE" sz="2000" dirty="0">
                <a:latin typeface="Calibri" panose="020F0502020204030204" pitchFamily="34" charset="0"/>
              </a:rPr>
              <a:t>Du har varit </a:t>
            </a:r>
            <a:r>
              <a:rPr lang="sv-SE" sz="2000" b="1" dirty="0">
                <a:latin typeface="Calibri" panose="020F0502020204030204" pitchFamily="34" charset="0"/>
              </a:rPr>
              <a:t>särskilt klandervärd - </a:t>
            </a:r>
            <a:r>
              <a:rPr lang="sv-SE" sz="2000" dirty="0">
                <a:latin typeface="Calibri" panose="020F0502020204030204" pitchFamily="34" charset="0"/>
              </a:rPr>
              <a:t>ingen ersättning.</a:t>
            </a:r>
          </a:p>
        </p:txBody>
      </p:sp>
    </p:spTree>
    <p:extLst>
      <p:ext uri="{BB962C8B-B14F-4D97-AF65-F5344CB8AC3E}">
        <p14:creationId xmlns:p14="http://schemas.microsoft.com/office/powerpoint/2010/main" val="11023134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5447</TotalTime>
  <Words>2788</Words>
  <Application>Microsoft Office PowerPoint</Application>
  <PresentationFormat>Bredbild</PresentationFormat>
  <Paragraphs>358</Paragraphs>
  <Slides>22</Slides>
  <Notes>22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22</vt:i4>
      </vt:variant>
    </vt:vector>
  </HeadingPairs>
  <TitlesOfParts>
    <vt:vector size="25" baseType="lpstr">
      <vt:lpstr>Arial</vt:lpstr>
      <vt:lpstr>Calibri</vt:lpstr>
      <vt:lpstr>Office-tema</vt:lpstr>
      <vt:lpstr>BANKFRÅGOR OCH BEDRÄGERIER</vt:lpstr>
      <vt:lpstr>KONSUMENTERNAS  BANK- OCH FINANSBYRÅ</vt:lpstr>
      <vt:lpstr>VANLIGA FRÅGOR OCH KLAGOMÅL</vt:lpstr>
      <vt:lpstr>RÄTT TILL BANKKONTO</vt:lpstr>
      <vt:lpstr>KRAV FÖR ATT FÅ BANKKONTO</vt:lpstr>
      <vt:lpstr>ETT BANKKONTO KAN BLI UPPSAGT</vt:lpstr>
      <vt:lpstr>MOBILT BANK-ID</vt:lpstr>
      <vt:lpstr>BEDRÄGERIER</vt:lpstr>
      <vt:lpstr>BANKEN ERSÄTTER OBEHÖRIGA TRANSAKTIONER</vt:lpstr>
      <vt:lpstr>INGEN ERSÄTTNING VID  BEHÖRIGA TRANSAKTIONER</vt:lpstr>
      <vt:lpstr>LÅN OCH KREDITER</vt:lpstr>
      <vt:lpstr>LÅN OCH KREDITER - KREDITPRÖVNING</vt:lpstr>
      <vt:lpstr>SPARKONTO</vt:lpstr>
      <vt:lpstr>OM DU HAR KLAGOMÅL</vt:lpstr>
      <vt:lpstr>KONTAKTA OSS</vt:lpstr>
      <vt:lpstr>Tack!</vt:lpstr>
      <vt:lpstr>EXTRAMATERIAL</vt:lpstr>
      <vt:lpstr>FRAMTIDSFULLMAKTER OCH ANHÖRIGBEHÖRIGHET</vt:lpstr>
      <vt:lpstr>LÅNEKALKYLEN</vt:lpstr>
      <vt:lpstr>LÅNELABBET</vt:lpstr>
      <vt:lpstr>LÅNELABBET RESULTAT</vt:lpstr>
      <vt:lpstr>HUR MÅNGA ÅR TAR DET ATT BETALA AV LÅNET?</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55</cp:revision>
  <dcterms:created xsi:type="dcterms:W3CDTF">2023-01-27T10:51:07Z</dcterms:created>
  <dcterms:modified xsi:type="dcterms:W3CDTF">2024-02-02T12:16:51Z</dcterms:modified>
</cp:coreProperties>
</file>