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3" r:id="rId2"/>
    <p:sldId id="264" r:id="rId3"/>
    <p:sldId id="268" r:id="rId4"/>
    <p:sldId id="261" r:id="rId5"/>
    <p:sldId id="308" r:id="rId6"/>
    <p:sldId id="309" r:id="rId7"/>
    <p:sldId id="310" r:id="rId8"/>
    <p:sldId id="287" r:id="rId9"/>
    <p:sldId id="307" r:id="rId10"/>
    <p:sldId id="296" r:id="rId11"/>
    <p:sldId id="288" r:id="rId12"/>
    <p:sldId id="290" r:id="rId13"/>
    <p:sldId id="291" r:id="rId14"/>
    <p:sldId id="292" r:id="rId15"/>
    <p:sldId id="293" r:id="rId16"/>
    <p:sldId id="297" r:id="rId17"/>
    <p:sldId id="311" r:id="rId18"/>
    <p:sldId id="306" r:id="rId19"/>
    <p:sldId id="272"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3114" autoAdjust="0"/>
  </p:normalViewPr>
  <p:slideViewPr>
    <p:cSldViewPr snapToGrid="0" showGuides="1">
      <p:cViewPr varScale="1">
        <p:scale>
          <a:sx n="60" d="100"/>
          <a:sy n="60" d="100"/>
        </p:scale>
        <p:origin x="2550" y="84"/>
      </p:cViewPr>
      <p:guideLst>
        <p:guide orient="horz" pos="2160"/>
        <p:guide pos="3863"/>
      </p:guideLst>
    </p:cSldViewPr>
  </p:slideViewPr>
  <p:outlineViewPr>
    <p:cViewPr>
      <p:scale>
        <a:sx n="33" d="100"/>
        <a:sy n="33" d="100"/>
      </p:scale>
      <p:origin x="0" y="-2304"/>
    </p:cViewPr>
  </p:outlineViewPr>
  <p:notesTextViewPr>
    <p:cViewPr>
      <p:scale>
        <a:sx n="1" d="1"/>
        <a:sy n="1" d="1"/>
      </p:scale>
      <p:origin x="0" y="0"/>
    </p:cViewPr>
  </p:notesTextViewPr>
  <p:notesViewPr>
    <p:cSldViewPr snapToGrid="0">
      <p:cViewPr varScale="1">
        <p:scale>
          <a:sx n="87" d="100"/>
          <a:sy n="87" d="100"/>
        </p:scale>
        <p:origin x="3840" y="1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2024-02-14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68633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1"/>
            <a:ext cx="5486400" cy="3762948"/>
          </a:xfrm>
        </p:spPr>
        <p:txBody>
          <a:bodyPr/>
          <a:lstStyle/>
          <a:p>
            <a:pPr>
              <a:lnSpc>
                <a:spcPct val="107000"/>
              </a:lnSpc>
              <a:spcAft>
                <a:spcPts val="800"/>
              </a:spcAft>
            </a:pPr>
            <a:r>
              <a:rPr lang="sv-SE" b="1" dirty="0"/>
              <a:t>Plötslig, oförutsedd och yttre händelse</a:t>
            </a:r>
            <a:br>
              <a:rPr lang="sv-SE" b="1" dirty="0"/>
            </a:br>
            <a:r>
              <a:rPr lang="sv-SE" dirty="0"/>
              <a:t>En olycksfallsförsäkring kan ge ersättning om du råkar ut för ett olycksfall. Du kan få ersättning från flera försäkringar för samma skada. Försäkringsbolagen definierar ett olycksfall som en plötslig, oförutsedd och yttre händelse. Förslitningsskador eller åldersförändringar ersätts inte. Ersättningarna baseras bland annat på vilket försäkringsbelopp du valt.</a:t>
            </a:r>
          </a:p>
          <a:p>
            <a:pPr>
              <a:lnSpc>
                <a:spcPct val="107000"/>
              </a:lnSpc>
              <a:spcAft>
                <a:spcPts val="800"/>
              </a:spcAft>
            </a:pPr>
            <a:r>
              <a:rPr lang="sv-SE" dirty="0"/>
              <a:t>Olycksfallsförsäkring är inte obligatorisk och här får man fundera över om den behövs eller inte. </a:t>
            </a:r>
            <a:r>
              <a:rPr lang="sv-SE" dirty="0">
                <a:effectLst/>
                <a:ea typeface="Calibri" panose="020F0502020204030204" pitchFamily="34" charset="0"/>
                <a:cs typeface="Times New Roman" panose="02020603050405020304" pitchFamily="18" charset="0"/>
              </a:rPr>
              <a:t>Men finns möjligheten kan de vara värdefulla att behålla, särskilt om man har en ökad risk att råka ut för fallskador på grun</a:t>
            </a:r>
            <a:r>
              <a:rPr lang="sv-SE" dirty="0">
                <a:ea typeface="Calibri" panose="020F0502020204030204" pitchFamily="34" charset="0"/>
                <a:cs typeface="Times New Roman" panose="02020603050405020304" pitchFamily="18" charset="0"/>
              </a:rPr>
              <a:t>d av</a:t>
            </a:r>
            <a:r>
              <a:rPr lang="sv-SE" dirty="0">
                <a:effectLst/>
                <a:ea typeface="Calibri" panose="020F0502020204030204" pitchFamily="34" charset="0"/>
                <a:cs typeface="Times New Roman" panose="02020603050405020304" pitchFamily="18" charset="0"/>
              </a:rPr>
              <a:t> ålder eller sjukdom. Tänk på att du bara kan få ersättning för de besvär som har ett direkt samband med olycksfallet. Uppsök därför vård i direkt anslutning till olycksfallet, så att du kan visa samband till försäkringsbolaget.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effectLst/>
              </a:rPr>
              <a:t>Ålder försäkringen upphör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Det varierar när den upphör. Vissa upphör vid 65 eller 75 år medan andra gäller livet ut. Titta i vår jämförelse. </a:t>
            </a:r>
          </a:p>
          <a:p>
            <a:pPr algn="l"/>
            <a:endParaRPr lang="sv-SE" b="0" i="0" dirty="0">
              <a:effectLst/>
            </a:endParaRPr>
          </a:p>
          <a:p>
            <a:pPr algn="l"/>
            <a:r>
              <a:rPr lang="sv-SE" b="1" i="0" dirty="0">
                <a:effectLst/>
              </a:rPr>
              <a:t>Ej hälsodeklaration</a:t>
            </a:r>
          </a:p>
          <a:p>
            <a:pPr algn="l"/>
            <a:r>
              <a:rPr lang="sv-SE" b="0" i="0" dirty="0">
                <a:effectLst/>
              </a:rPr>
              <a:t>Ingen av de jämförda försäkringarna kräver hälsodeklaration.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0" u="sng" dirty="0">
              <a:effectLst/>
            </a:endParaRPr>
          </a:p>
          <a:p>
            <a:pPr algn="l"/>
            <a:r>
              <a:rPr lang="sv-SE" b="1" i="0" dirty="0">
                <a:effectLst/>
              </a:rPr>
              <a:t>Försäkringsbelopp och årspremie</a:t>
            </a:r>
          </a:p>
          <a:p>
            <a:pPr algn="l"/>
            <a:r>
              <a:rPr lang="sv-SE" b="0" i="0" dirty="0">
                <a:effectLst/>
              </a:rPr>
              <a:t>Vid medicinsk invaliditet påverkas din ersättning av vilket försäkringsbelopp som du har valt och den invaliditetsgrad i procent som bolaget har bedömt skadan till. Vid ekonomisk invaliditet är det omfattningen av din arbetsoförmåga som avgör vilken ersättning du kan få. Arbetsoförmågan måste vara minst 50 procent för att ersättning för ekonomisk invaliditet ska lämnas. Försäkringsbeloppet sänks ofta från viss ålder ca 50 år. </a:t>
            </a:r>
          </a:p>
          <a:p>
            <a:pPr algn="l"/>
            <a:endParaRPr lang="sv-SE" b="0" i="0" dirty="0">
              <a:effectLst/>
            </a:endParaRPr>
          </a:p>
          <a:p>
            <a:pPr algn="l"/>
            <a:r>
              <a:rPr lang="sv-SE" b="1" i="0" dirty="0">
                <a:effectLst/>
              </a:rPr>
              <a:t>Invaliditetsersättningar</a:t>
            </a:r>
          </a:p>
          <a:p>
            <a:pPr algn="l"/>
            <a:r>
              <a:rPr lang="sv-SE" b="0" i="0" dirty="0">
                <a:effectLst/>
              </a:rPr>
              <a:t>Den ersättning du kan få om du får en bestående funktionsnedsättning kallas för medicinsk invaliditet. Hos några få olycksfallsförsäkringar lämnas också ersättning för ekonomisk invaliditet om du blir bestående arbetsoförmögen till minst 50%. Ersättningarna baseras på vilket försäkringsbelopp du har valt och hur stor procentuell funktionsnedsättning du anses ha efter skadan. </a:t>
            </a:r>
          </a:p>
          <a:p>
            <a:pPr algn="l"/>
            <a:endParaRPr lang="sv-SE" b="0" i="0" dirty="0">
              <a:effectLst/>
            </a:endParaRPr>
          </a:p>
          <a:p>
            <a:pPr algn="l"/>
            <a:r>
              <a:rPr lang="sv-SE" b="1" i="0" dirty="0">
                <a:effectLst/>
              </a:rPr>
              <a:t>Sänks försäkringsbeloppet för ekonomisk invaliditet vid viss ålder?</a:t>
            </a:r>
          </a:p>
          <a:p>
            <a:pPr algn="l"/>
            <a:r>
              <a:rPr lang="sv-SE" b="0" i="0" dirty="0">
                <a:effectLst/>
              </a:rPr>
              <a:t>Många ersätter ej ekonomisk invaliditet, andra sänker beloppet med mellan 5-10 procent från viss ålder vanligen från 50 år för att sedan upphöra helt vid 60/65 år.</a:t>
            </a:r>
          </a:p>
          <a:p>
            <a:pPr algn="l"/>
            <a:endParaRPr lang="sv-SE" b="0" i="0" dirty="0">
              <a:effectLst/>
            </a:endParaRPr>
          </a:p>
          <a:p>
            <a:pPr algn="l"/>
            <a:r>
              <a:rPr lang="sv-SE" b="1" i="0" dirty="0">
                <a:effectLst/>
              </a:rPr>
              <a:t>Sjukhusvistelse, ärr och dödsfall </a:t>
            </a:r>
          </a:p>
          <a:p>
            <a:pPr algn="l"/>
            <a:r>
              <a:rPr lang="sv-SE" b="0" i="0" dirty="0">
                <a:effectLst/>
              </a:rPr>
              <a:t>Engångsbelopp för kostnader vid sjukhusvistelse, ärr och dödsfall (25 000-200 000 kronor) ersätts för vissa försäkringar. </a:t>
            </a:r>
          </a:p>
          <a:p>
            <a:pPr algn="l"/>
            <a:endParaRPr lang="sv-SE" b="0" i="0" dirty="0">
              <a:effectLst/>
            </a:endParaRPr>
          </a:p>
          <a:p>
            <a:pPr algn="l"/>
            <a:r>
              <a:rPr lang="sv-SE" b="1" i="0" dirty="0">
                <a:effectLst/>
              </a:rPr>
              <a:t>Undantag för riskfyllda aktiviteter</a:t>
            </a:r>
          </a:p>
          <a:p>
            <a:pPr algn="l"/>
            <a:r>
              <a:rPr lang="sv-SE" b="0" i="0" dirty="0">
                <a:effectLst/>
              </a:rPr>
              <a:t>Det är vanligt att man i olycksfallsförsäkringar inte betalar ut ersättning - gör undantag - för skador du fått när du deltagit i riskfyllda aktiviteter eller om du är professionell idrottsutövare. Kontrollera vad som gäller för din försäkring.</a:t>
            </a:r>
          </a:p>
          <a:p>
            <a:pPr algn="l"/>
            <a:endParaRPr lang="sv-SE" b="0" i="0" dirty="0">
              <a:effectLst/>
            </a:endParaRPr>
          </a:p>
          <a:p>
            <a:pPr algn="l"/>
            <a:r>
              <a:rPr lang="sv-SE" b="1" i="0" dirty="0">
                <a:effectLst/>
              </a:rPr>
              <a:t>Ersättning från flera försäkringar</a:t>
            </a:r>
          </a:p>
          <a:p>
            <a:pPr algn="l"/>
            <a:r>
              <a:rPr lang="sv-SE" b="0" i="0" dirty="0">
                <a:effectLst/>
              </a:rPr>
              <a:t>Eftersom vissa ersättningar kan betalas från flera försäkringar kan det löna sig. Om du till exempel får en bestående invaliditet till följd av en olycksfallsskada kan du få ut invaliditetsersättning från flera försäkringar. Ersättning för kostnader (tex medicin, taxi etc.) kan däremot endast ersättas från en försäkring.</a:t>
            </a:r>
          </a:p>
          <a:p>
            <a:pPr algn="l"/>
            <a:endParaRPr lang="sv-SE" b="0" i="0" dirty="0">
              <a:effectLst/>
            </a:endParaRPr>
          </a:p>
          <a:p>
            <a:pPr algn="l"/>
            <a:r>
              <a:rPr lang="sv-SE" b="1" i="0" dirty="0">
                <a:effectLst/>
              </a:rPr>
              <a:t>Premie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Premien ökar med stigande ålder och beroende på vilket försäkringsbelopp du har valt. </a:t>
            </a:r>
          </a:p>
          <a:p>
            <a:pPr algn="l"/>
            <a:endParaRPr lang="sv-SE" b="0" i="0" dirty="0">
              <a:effectLst/>
            </a:endParaRPr>
          </a:p>
          <a:p>
            <a:pPr algn="l"/>
            <a:r>
              <a:rPr lang="sv-SE" b="1" i="0" dirty="0">
                <a:effectLst/>
              </a:rPr>
              <a:t>Jämför olycksfallsförsäkringar</a:t>
            </a:r>
          </a:p>
          <a:p>
            <a:pPr algn="l"/>
            <a:r>
              <a:rPr lang="sv-SE" b="0" i="0" dirty="0">
                <a:effectLst/>
              </a:rPr>
              <a:t>https://www.konsumenternas.se/konsumentstod/jamforelser/personforsakringar/jamfor-olycksfallsforsakringar/</a:t>
            </a:r>
          </a:p>
          <a:p>
            <a:pPr algn="l"/>
            <a:endParaRPr lang="sv-SE" b="0" i="0" dirty="0">
              <a:effectLst/>
            </a:endParaRPr>
          </a:p>
          <a:p>
            <a:pPr algn="l"/>
            <a:endParaRPr lang="sv-SE" b="0" i="0" dirty="0">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001520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862101"/>
          </a:xfrm>
        </p:spPr>
        <p:txBody>
          <a:bodyPr/>
          <a:lstStyle/>
          <a:p>
            <a:r>
              <a:rPr lang="sv-SE" b="0" i="0" dirty="0">
                <a:effectLst/>
              </a:rPr>
              <a:t>Idag finns det cirka 400 000 personer som saknar en hemförsäkring, vilket är 3,5 procent av Sveriges befolkning. </a:t>
            </a:r>
          </a:p>
          <a:p>
            <a:endParaRPr lang="sv-SE" dirty="0"/>
          </a:p>
          <a:p>
            <a:r>
              <a:rPr lang="sv-SE" dirty="0"/>
              <a:t>Oavsett om man bor i hyresrätt, bostadsrätt, inneboende eller i hus bör man ha en hemförsäkring. Alla hemförsäkringar är paketlösningar som innehåller egendomsskydd, reseskydd, ansvarsskydd och rättsskydd. Men hur hög ersättning en hemförsäkring ger, och för exakt vilka händelser, skiljer sig åt. Det kan finnas skäl att välja en större omfattning (där till exempel allrisk-/drulleförsäkring ingår) när man är en barnfamilj. Fler saker kan välta och gå sönder, i alla fall om barnen är livliga. Bor ni i villa måste ni även ha en villaförsäkring, och bor ni i bostadsrätt måste ni ha ett bostadsrättstillägg. Men ni måste även alltid ha en hemförsäkring.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dirty="0"/>
              <a:t>Jämför hemförsäkringar:</a:t>
            </a:r>
          </a:p>
          <a:p>
            <a:r>
              <a:rPr lang="sv-SE" dirty="0"/>
              <a:t>https://www.konsumenternas.se/konsumentstod/jamforelser/boendeforsakringar/jamfor-hemforsakringar/</a:t>
            </a:r>
          </a:p>
          <a:p>
            <a:endParaRPr lang="sv-SE" dirty="0">
              <a:solidFill>
                <a:srgbClr val="22252A"/>
              </a:solidFill>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544226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37735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alla hemförsäkringar finns ett reseskydd som innehåller det absolut viktigaste skyddet, om du behöver sjukhusvård utomlands eller hemtransport.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Förläng reseskyddet i god tid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Reseskyddet gäller i minst 45 dagar och i 60 dagar hos några få försäkringsbolag. Om ni planerar att vara borta längre, är det viktigt att ni i förväg förlänger hemförsäkringens reseskydd, eller tecknar en särskild reseförsäkring, som ska gälla efter dag 45, så att ni inte är oförsäkrade.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Medicinskt förhandsbesked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Reseskyddet hjälper dig bland annat om du blir akut sjuk eller skadad på din resa. Om du har en pågående sjukdom eller skada ska du kontakta ditt försäkringsbolag före resan. Du kan behöva kontakta ditt försäkringsbolag för att få ett medicinskt förhandsbesked så du vet hur ditt reseskydd gäller.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Avbeställningsskydd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Ett avbeställningsskydd kan ingå i mer omfattande hemförsäkringar, men kan också ingå i kortförsäkringen när du betalar resan med kort.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Resa vid graviditet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Reseskyddet som ingår i hemförsäkringen gäller både för dig som är gravid och barnet i magen om ni råkar ut för en akut sjukdom eller olycksfall under resan. Försäkringen gäller för komplikationer kopplade till graviditeten som gör dig eller bebisen akut sjuka. Du kan inte få ersättning för rutinkontroller under graviditeten eller förlossning med ett normalt händelseförlopp. Många flygbolag tillåter inte att gravida flyger efter vecka 28.</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Riskfylld aktivitet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Ska du ägna dig åt riskfyllda aktiviteter behöver du oftast teckna en separat försäkring eftersom de flesta hemförsäkringar undantar riskfyllda aktiviteter.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Kom om ihåg resebeviset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Ta med ditt personliga resebevis när du ska ut och resa. Det visar att du har en försäkring med reseskydd om något skulle hända. Det visar också vart du ska vända dig för att få kvalitetssäkrad vård om du blir sjuk eller skadad under resan.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EU-kort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EU-kortet (det europeiska sjukförsäkringskortet) ger dig rätt till vård när du reser inom EU/EES och Schweiz. Du har rätt till vård vid sjukhus, läkar- och tandläkarmottagningar som är anslutna till landets allmänna sjukvårdssystem. Du betalar enbart de patientavgifter som landets egna invånare betalar. Beställ EU-kortet från Försäkringskassan. EU-kortet ersätter inte hemresor med till exempel ambulansflyg. En reseförsäkring kan, till skillnad från EU-kortet, även ge tillgång till privat sjukvård.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Jämför hemförsäkringens reseskydd: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https://www.konsumenternas.se/konsumentstod/jamforelser/boendeforsakringar/jamfor-hemforsakringar/jamfor-villkor/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1080655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23113"/>
          </a:xfrm>
        </p:spPr>
        <p:txBody>
          <a:bodyPr/>
          <a:lstStyle/>
          <a:p>
            <a:pPr marL="0" indent="0">
              <a:buFont typeface="Arial" panose="020B0604020202020204" pitchFamily="34" charset="0"/>
              <a:buNone/>
              <a:defRPr/>
            </a:pPr>
            <a:r>
              <a:rPr lang="sv-SE" b="0" i="0" dirty="0">
                <a:solidFill>
                  <a:srgbClr val="22252A"/>
                </a:solidFill>
                <a:effectLst/>
                <a:latin typeface="Muli"/>
              </a:rPr>
              <a:t>Rättsskyddet kan ersätta kostnader för ett juridiskt ombud om du hamnar i en tvist med någon. </a:t>
            </a:r>
            <a:r>
              <a:rPr lang="sv-SE" dirty="0"/>
              <a:t>Skyddet täcker ditt juridiska ombud för de tvister som omfattas av försäkringen.</a:t>
            </a:r>
          </a:p>
          <a:p>
            <a:pPr marL="0" indent="0">
              <a:buFont typeface="Arial" panose="020B0604020202020204" pitchFamily="34" charset="0"/>
              <a:buNone/>
              <a:defRPr/>
            </a:pPr>
            <a:endParaRPr lang="sv-SE" dirty="0"/>
          </a:p>
          <a:p>
            <a:pPr marL="0" indent="0">
              <a:buFont typeface="Arial" panose="020B0604020202020204" pitchFamily="34" charset="0"/>
              <a:buNone/>
              <a:defRPr/>
            </a:pPr>
            <a:r>
              <a:rPr lang="sv-SE" b="1" dirty="0"/>
              <a:t>Tvist: </a:t>
            </a:r>
            <a:br>
              <a:rPr lang="sv-SE" b="0" dirty="0"/>
            </a:br>
            <a:r>
              <a:rPr lang="sv-SE" b="0" dirty="0"/>
              <a:t>Tvist uppstår när ett framställt krav till någon som tillbakavisas/bestrids.</a:t>
            </a:r>
          </a:p>
          <a:p>
            <a:pPr marL="0" indent="0">
              <a:buFont typeface="Arial" panose="020B0604020202020204" pitchFamily="34" charset="0"/>
              <a:buNone/>
              <a:defRPr/>
            </a:pPr>
            <a:endParaRPr lang="sv-SE" b="0" dirty="0"/>
          </a:p>
          <a:p>
            <a:pPr marL="0" indent="0">
              <a:buFont typeface="Arial" panose="020B0604020202020204" pitchFamily="34" charset="0"/>
              <a:buNone/>
              <a:defRPr/>
            </a:pPr>
            <a:r>
              <a:rPr lang="sv-SE" b="1" dirty="0"/>
              <a:t>Rättsskyddet omfattar:</a:t>
            </a:r>
          </a:p>
          <a:p>
            <a:pPr marL="0" indent="0">
              <a:buFont typeface="Arial" panose="020B0604020202020204" pitchFamily="34" charset="0"/>
              <a:buNone/>
              <a:defRPr/>
            </a:pPr>
            <a:r>
              <a:rPr lang="sv-SE" b="0" i="0" dirty="0">
                <a:solidFill>
                  <a:srgbClr val="22252A"/>
                </a:solidFill>
                <a:effectLst/>
              </a:rPr>
              <a:t>Ombuds- och rättegångskostnader om du hamnar i en tvist som kan prövas i tingsrätten, hovrätten och Högsta domstolen. </a:t>
            </a:r>
          </a:p>
          <a:p>
            <a:pPr marL="0" indent="0">
              <a:buFont typeface="Arial" panose="020B0604020202020204" pitchFamily="34" charset="0"/>
              <a:buNone/>
              <a:defRPr/>
            </a:pPr>
            <a:endParaRPr lang="sv-SE" dirty="0"/>
          </a:p>
          <a:p>
            <a:pPr marL="0" indent="0">
              <a:buFont typeface="Arial" panose="020B0604020202020204" pitchFamily="34" charset="0"/>
              <a:buNone/>
              <a:defRPr/>
            </a:pPr>
            <a:r>
              <a:rPr lang="sv-SE" b="1" dirty="0"/>
              <a:t>Juridiskt ombud:</a:t>
            </a:r>
          </a:p>
          <a:p>
            <a:pPr marL="0" indent="0">
              <a:buFont typeface="Arial" panose="020B0604020202020204" pitchFamily="34" charset="0"/>
              <a:buNone/>
              <a:defRPr/>
            </a:pPr>
            <a:r>
              <a:rPr lang="sv-SE" b="0" i="0" dirty="0">
                <a:solidFill>
                  <a:srgbClr val="22252A"/>
                </a:solidFill>
                <a:effectLst/>
              </a:rPr>
              <a:t>För att rättsskyddsförsäkringen ska gälla måste du anlita ett ombud som företräder dig i tvisten. Det är viktigt att din advokat ansöker om rättskydd så att du vet om du kan få ombudskostnaderna ersatta via rättskyddet.</a:t>
            </a:r>
          </a:p>
          <a:p>
            <a:pPr marL="0" indent="0">
              <a:buFont typeface="Arial" panose="020B0604020202020204" pitchFamily="34" charset="0"/>
              <a:buNone/>
              <a:defRPr/>
            </a:pPr>
            <a:endParaRPr lang="sv-SE" b="1" dirty="0"/>
          </a:p>
          <a:p>
            <a:pPr marL="0" indent="0">
              <a:buFont typeface="Arial" panose="020B0604020202020204" pitchFamily="34" charset="0"/>
              <a:buNone/>
              <a:defRPr/>
            </a:pPr>
            <a:r>
              <a:rPr lang="sv-SE" b="1" dirty="0"/>
              <a:t>Karenstid: </a:t>
            </a:r>
          </a:p>
          <a:p>
            <a:pPr marL="0" indent="0">
              <a:buFont typeface="Arial" panose="020B0604020202020204" pitchFamily="34" charset="0"/>
              <a:buNone/>
              <a:defRPr/>
            </a:pPr>
            <a:r>
              <a:rPr lang="sv-SE" b="0" dirty="0"/>
              <a:t>Du måste ha en giltig försäkring när tvisten uppstår. Huvudregeln är att försäkringen måste varit gällande under en sammanhängande period under minst 2 år. OBS! Inga glapp får finnas.</a:t>
            </a:r>
          </a:p>
          <a:p>
            <a:pPr marL="0" indent="0">
              <a:buFont typeface="Arial" panose="020B0604020202020204" pitchFamily="34" charset="0"/>
              <a:buNone/>
              <a:defRPr/>
            </a:pPr>
            <a:endParaRPr lang="sv-SE" b="0" i="0" dirty="0">
              <a:solidFill>
                <a:srgbClr val="111111"/>
              </a:solidFill>
              <a:effectLst/>
            </a:endParaRPr>
          </a:p>
          <a:p>
            <a:pPr>
              <a:defRPr/>
            </a:pPr>
            <a:r>
              <a:rPr lang="sv-SE" b="1" dirty="0"/>
              <a:t>Självrisk: </a:t>
            </a:r>
          </a:p>
          <a:p>
            <a:pPr>
              <a:defRPr/>
            </a:pPr>
            <a:r>
              <a:rPr lang="sv-SE" dirty="0"/>
              <a:t>Självrisken är cirka 20-25 procent av ombudskostnaderna, men detta varierar så kontrollera med ditt försäkringsbolag. </a:t>
            </a:r>
          </a:p>
          <a:p>
            <a:pPr>
              <a:defRPr/>
            </a:pPr>
            <a:endParaRPr lang="sv-SE" b="1" dirty="0"/>
          </a:p>
          <a:p>
            <a:pPr>
              <a:defRPr/>
            </a:pPr>
            <a:r>
              <a:rPr lang="sv-SE" b="1" dirty="0"/>
              <a:t>Maxbelopp:</a:t>
            </a:r>
          </a:p>
          <a:p>
            <a:pPr marL="0" indent="0">
              <a:buFont typeface="Arial" panose="020B0604020202020204" pitchFamily="34" charset="0"/>
              <a:buNone/>
              <a:defRPr/>
            </a:pPr>
            <a:r>
              <a:rPr lang="sv-SE" dirty="0"/>
              <a:t>Du kan få 130 000 – 400 000 kronor beroende på bolag.</a:t>
            </a:r>
          </a:p>
          <a:p>
            <a:pPr marL="0" indent="0">
              <a:buFont typeface="Arial" panose="020B0604020202020204" pitchFamily="34" charset="0"/>
              <a:buNone/>
              <a:defRPr/>
            </a:pPr>
            <a:endParaRPr lang="sv-SE" b="0" dirty="0"/>
          </a:p>
          <a:p>
            <a:pPr marL="0" indent="0">
              <a:buFont typeface="Arial" panose="020B0604020202020204" pitchFamily="34" charset="0"/>
              <a:buNone/>
              <a:defRPr/>
            </a:pPr>
            <a:r>
              <a:rPr lang="sv-SE" b="0" dirty="0"/>
              <a:t>Det finns rättskydd även i motorförsäkringar, till exempel vid personskador.</a:t>
            </a:r>
          </a:p>
          <a:p>
            <a:pPr marL="0" indent="0">
              <a:buFont typeface="Arial" panose="020B0604020202020204" pitchFamily="34" charset="0"/>
              <a:buNone/>
              <a:defRPr/>
            </a:pPr>
            <a:endParaRPr lang="sv-SE" b="0"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3153019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600450"/>
          </a:xfrm>
        </p:spPr>
        <p:txBody>
          <a:bodyPr/>
          <a:lstStyle/>
          <a:p>
            <a:pPr marR="0" lvl="0" indent="0" algn="l" fontAlgn="auto">
              <a:lnSpc>
                <a:spcPct val="100000"/>
              </a:lnSpc>
              <a:spcBef>
                <a:spcPts val="0"/>
              </a:spcBef>
              <a:spcAft>
                <a:spcPts val="0"/>
              </a:spcAft>
              <a:buClrTx/>
              <a:buSzTx/>
              <a:buFontTx/>
              <a:buNone/>
              <a:tabLst/>
              <a:defRPr/>
            </a:pPr>
            <a:r>
              <a:rPr lang="sv-SE" sz="1200" b="1" kern="1200" dirty="0">
                <a:solidFill>
                  <a:schemeClr val="tx1"/>
                </a:solidFill>
                <a:latin typeface="+mn-lt"/>
                <a:ea typeface="+mn-ea"/>
                <a:cs typeface="Arial" panose="020B0604020202020204" pitchFamily="34" charset="0"/>
              </a:rPr>
              <a:t>Ansvarsskydd: </a:t>
            </a:r>
            <a:r>
              <a:rPr lang="sv-SE" dirty="0"/>
              <a:t>Om du blir krävd på ersättning från någon som anser att du har orsakat honom eller henne en skada kan du få hjälp ur ansvarsskyddet i din hemförsäkring. Anmäl till ditt försäkringsbolag som utreder om du har varit vårdslös. Om försäkringsbolaget kommer fram till att du är skadeståndsskyldig, betalar försäkringsbolaget ut en ersättning till den som drabbats av skadan. Om du inte anses ha varit vårdslös avvisar försäkringsbolaget kravet och du behöver normalt inte heller ersätta den som kräver dig på ersättning.</a:t>
            </a:r>
          </a:p>
          <a:p>
            <a:pPr marR="0" lvl="0" indent="0" algn="l" fontAlgn="auto">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cs typeface="Arial" panose="020B0604020202020204" pitchFamily="34" charset="0"/>
              </a:rPr>
              <a:t>Maxbelopp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cs typeface="Arial" panose="020B0604020202020204" pitchFamily="34" charset="0"/>
              </a:rPr>
              <a:t>Ansvarsskyddet täcker </a:t>
            </a:r>
            <a:r>
              <a:rPr lang="sv-SE" dirty="0"/>
              <a:t>upp till 5 miljoner kronor oavsett bolag. Skyddet har en grundsjälvrisk. Maxbeloppet gäller per skada eller per försäkrings år.</a:t>
            </a:r>
          </a:p>
          <a:p>
            <a:pPr algn="l"/>
            <a:endParaRPr lang="sv-SE" dirty="0"/>
          </a:p>
          <a:p>
            <a:pPr algn="l"/>
            <a:r>
              <a:rPr lang="sv-SE" b="1" dirty="0"/>
              <a:t>Exempel när ansvarsskyddet kan användas:</a:t>
            </a:r>
          </a:p>
          <a:p>
            <a:pPr algn="l"/>
            <a:r>
              <a:rPr lang="sv-SE" dirty="0"/>
              <a:t>Ansvarsskyddet kan till exempel användas om du får ett skadeståndskrav riktat mot dig för att:</a:t>
            </a:r>
          </a:p>
          <a:p>
            <a:pPr marL="171450" indent="-171450" algn="l">
              <a:buFont typeface="Arial" panose="020B0604020202020204" pitchFamily="34" charset="0"/>
              <a:buChar char="•"/>
            </a:pPr>
            <a:r>
              <a:rPr lang="sv-SE" dirty="0"/>
              <a:t>du har tagit sönder ett handfat i någon annans lägenhet</a:t>
            </a:r>
          </a:p>
          <a:p>
            <a:pPr marL="171450" indent="-171450" algn="l">
              <a:buFont typeface="Arial" panose="020B0604020202020204" pitchFamily="34" charset="0"/>
              <a:buChar char="•"/>
            </a:pPr>
            <a:r>
              <a:rPr lang="sv-SE" dirty="0"/>
              <a:t>du har vållat en vattenskada i din bostadsrätt som har orsakat skada i grannens lägenhet</a:t>
            </a:r>
          </a:p>
          <a:p>
            <a:pPr marL="171450" indent="-171450" algn="l">
              <a:buFont typeface="Arial" panose="020B0604020202020204" pitchFamily="34" charset="0"/>
              <a:buChar char="•"/>
            </a:pPr>
            <a:r>
              <a:rPr lang="sv-SE" dirty="0"/>
              <a:t>din hund har bitit grannens hund.</a:t>
            </a:r>
          </a:p>
          <a:p>
            <a:pPr marR="0" lvl="0" indent="0" algn="l" fontAlgn="auto">
              <a:lnSpc>
                <a:spcPct val="100000"/>
              </a:lnSpc>
              <a:spcBef>
                <a:spcPts val="0"/>
              </a:spcBef>
              <a:spcAft>
                <a:spcPts val="0"/>
              </a:spcAft>
              <a:buClrTx/>
              <a:buSzTx/>
              <a:buFontTx/>
              <a:buNone/>
              <a:tabLst/>
              <a:defRPr/>
            </a:pPr>
            <a:endParaRPr lang="sv-SE" dirty="0"/>
          </a:p>
          <a:p>
            <a:pPr marR="0" lvl="0" indent="0" algn="l" fontAlgn="auto">
              <a:lnSpc>
                <a:spcPct val="100000"/>
              </a:lnSpc>
              <a:spcBef>
                <a:spcPts val="0"/>
              </a:spcBef>
              <a:spcAft>
                <a:spcPts val="0"/>
              </a:spcAft>
              <a:buClrTx/>
              <a:buSzTx/>
              <a:buFontTx/>
              <a:buNone/>
              <a:tabLst/>
              <a:defRPr/>
            </a:pPr>
            <a:r>
              <a:rPr lang="sv-SE" b="1" dirty="0"/>
              <a:t>Överfallsskydd</a:t>
            </a:r>
            <a:r>
              <a:rPr lang="sv-SE" dirty="0"/>
              <a:t>: Gäller våldsbrott och sexualbrott, upp till 6 000-150 000 kronor. </a:t>
            </a:r>
          </a:p>
          <a:p>
            <a:pPr marR="0" lvl="0" indent="0" algn="l" fontAlgn="auto">
              <a:lnSpc>
                <a:spcPct val="100000"/>
              </a:lnSpc>
              <a:spcBef>
                <a:spcPts val="0"/>
              </a:spcBef>
              <a:spcAft>
                <a:spcPts val="0"/>
              </a:spcAft>
              <a:buClrTx/>
              <a:buSzTx/>
              <a:buFontTx/>
              <a:buNone/>
              <a:tabLst/>
              <a:defRPr/>
            </a:pPr>
            <a:r>
              <a:rPr lang="sv-SE" dirty="0"/>
              <a:t>Överfall ersätts normalt med schablonbelopp som inkluderar kränkning, sveda och värk. Du ska visa att du utsatts för brottet men gärningsmannen behöver inte dömas</a:t>
            </a:r>
            <a:r>
              <a:rPr lang="sv-SE" b="0" i="0" dirty="0">
                <a:effectLst/>
              </a:rPr>
              <a:t>.</a:t>
            </a:r>
            <a:r>
              <a:rPr lang="sv-SE" dirty="0"/>
              <a:t> Vanligen ingår kristerapi 10 tillfällen.</a:t>
            </a:r>
          </a:p>
          <a:p>
            <a:pPr marR="0" lvl="0" indent="0" algn="l" fontAlgn="auto">
              <a:lnSpc>
                <a:spcPct val="100000"/>
              </a:lnSpc>
              <a:spcBef>
                <a:spcPts val="0"/>
              </a:spcBef>
              <a:spcAft>
                <a:spcPts val="0"/>
              </a:spcAft>
              <a:buClrTx/>
              <a:buSzTx/>
              <a:buFontTx/>
              <a:buNone/>
              <a:tabLst/>
              <a:defRPr/>
            </a:pPr>
            <a:r>
              <a:rPr lang="sv-SE" b="0" i="0" dirty="0">
                <a:effectLst/>
              </a:rPr>
              <a:t>Drabbas du av ett överfall som utförs av någon som ingår i samma hemförsäkring som du kan du få ersättning hos några bolag.</a:t>
            </a:r>
            <a:r>
              <a:rPr lang="sv-SE" dirty="0"/>
              <a:t> </a:t>
            </a:r>
          </a:p>
          <a:p>
            <a:pPr marR="0" lvl="0" indent="0" algn="l" fontAlgn="auto">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359845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Allriskskydd även kallad drulle- eller otursskydd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Generellt sett behövs ingen produktförsäkring om du har ett allriskskydd som täcker alla dina saker. Ett allriskskydd ingår vanligen i mer omfattande hemförsäkringar. Annars kan du teckna den som ett tillägg. Om en sak skadas vid en plötslig och oförutsedd händelse gäller hemförsäkringens allriskskydd.  Tänk på att ett allriskskydd gäller för alla dina saker till skillnad från en produktförsäkring som bara gäller för en viss sak.</a:t>
            </a:r>
          </a:p>
          <a:p>
            <a:endParaRPr lang="sv-SE" dirty="0"/>
          </a:p>
          <a:p>
            <a:pPr algn="l"/>
            <a:r>
              <a:rPr lang="sv-SE" b="1" i="0" dirty="0">
                <a:effectLst/>
              </a:rPr>
              <a:t>Produktförsäkring - lägre självrisk och högre värdering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du köper till exempel en TV, mobiltelefon, dator, klocka eller smycke så erbjuds du ofta att teckna en särskild produktförsäkring. En sådan försäkring ersätter produkten om den slutar fungera eller blir skadad av någon plötslig, oförutsedd händelse. </a:t>
            </a:r>
            <a:r>
              <a:rPr lang="sv-SE" b="0" i="0" dirty="0">
                <a:effectLst/>
              </a:rPr>
              <a:t>En produktförsäkring kan däremot ha lägre självrisk än hemförsäkringen eller ingen självrisk alls. De kan ha förmånligare åldersavdrag. Din ersättning kan därför bli högre än genom din hemförsäkring. Men en produktförsäkring är ofta dyr i förhållande till produktens värde.</a:t>
            </a:r>
          </a:p>
          <a:p>
            <a:endParaRPr lang="sv-SE" b="0" dirty="0"/>
          </a:p>
          <a:p>
            <a:r>
              <a:rPr lang="sv-SE" b="1" dirty="0"/>
              <a:t>Hemförsäkringar med nyvärdes- eller elektronikskydd </a:t>
            </a:r>
          </a:p>
          <a:p>
            <a:r>
              <a:rPr lang="sv-SE" dirty="0"/>
              <a:t>För en del saker som till exempel TV-apparater, surfplattor, datorer (ej mobiler) och hushållsmaskiner kan det även genom din hemförsäkring ingå ett särskilt nyvärdesskydd eller elektronikskydd som gäller i 2-4 år. </a:t>
            </a:r>
            <a:r>
              <a:rPr lang="sv-SE" dirty="0">
                <a:effectLst/>
                <a:ea typeface="Times New Roman" panose="02020603050405020304" pitchFamily="18" charset="0"/>
              </a:rPr>
              <a:t>Med ett nyvärdesskydd ersätts din produkt med samma prestanda till dagens inköpspris i 2-4 år, det vill säga försäkringsbolaget gör då inget åldersavdrag.</a:t>
            </a:r>
          </a:p>
          <a:p>
            <a:endParaRPr lang="sv-SE" dirty="0"/>
          </a:p>
          <a:p>
            <a:r>
              <a:rPr lang="sv-SE" b="1" dirty="0"/>
              <a:t>ID-skyddsförsäkringar: </a:t>
            </a:r>
            <a:br>
              <a:rPr lang="sv-SE" dirty="0"/>
            </a:br>
            <a:r>
              <a:rPr lang="sv-SE" dirty="0"/>
              <a:t>Separata </a:t>
            </a:r>
            <a:r>
              <a:rPr lang="sv-SE" kern="1200" dirty="0"/>
              <a:t>Id-skyddsförsäkringar är </a:t>
            </a:r>
            <a:r>
              <a:rPr lang="sv-SE" dirty="0"/>
              <a:t>oftast onödiga eftersom ett liknande skydd i många fall ingår i en hemförsäkring.  ID-skyddet i hemförsäkringen innehåller </a:t>
            </a:r>
            <a:r>
              <a:rPr lang="sv-SE" b="0" i="0" dirty="0">
                <a:effectLst/>
              </a:rPr>
              <a:t>rådgivning för att förebygga och begränsa följderna av obehöriga handlingar, assistans med att avvisa betalningskrav samt hjälp att radera betalningsanmärkningar.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1456570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287948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1" i="0" dirty="0">
                <a:effectLst/>
              </a:rPr>
              <a:t>Hållbarhet</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0" i="0" dirty="0">
                <a:effectLst/>
              </a:rPr>
              <a:t>Vi arbetar även med hållbarhet på Försäkringsbyrån. Vi ger skadeförebyggande tips till konsumenter, eftersom det allra bästa för hållbarhet är om en skada aldrig inträffar. Vi har också två hållbarhetsjämförelser på vår webbplats, som visar på hur bolagen arbetar konkret med hållbarhet inom motorförsäkringar och boendeförsäkringar.</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sv-SE" b="0" i="0" dirty="0">
              <a:solidFill>
                <a:srgbClr val="FFFFFF"/>
              </a:solidFill>
              <a:effectLst/>
              <a:latin typeface="Muli"/>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0" i="0" dirty="0">
                <a:solidFill>
                  <a:srgbClr val="FFFFFF"/>
                </a:solidFill>
                <a:effectLst/>
                <a:latin typeface="Muli"/>
              </a:rPr>
              <a:t>Hållbarhet inom boendeförsäkringar:</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0" i="0" dirty="0">
                <a:solidFill>
                  <a:srgbClr val="FFFFFF"/>
                </a:solidFill>
                <a:effectLst/>
                <a:latin typeface="Muli"/>
              </a:rPr>
              <a:t>https://www.konsumenternas.se/konsumentstod/jamforelser/boendeforsakringar/jamfor-hemforsakringar/hallbarhet-i-hemforsakringar/</a:t>
            </a:r>
          </a:p>
          <a:p>
            <a:pPr lvl="0">
              <a:tabLst>
                <a:tab pos="457200" algn="l"/>
              </a:tabLst>
            </a:pPr>
            <a:endParaRPr lang="sv-SE" b="0" i="0" dirty="0">
              <a:solidFill>
                <a:srgbClr val="FFFFFF"/>
              </a:solidFill>
              <a:effectLst/>
              <a:latin typeface="Muli"/>
            </a:endParaRPr>
          </a:p>
          <a:p>
            <a:pPr lvl="0">
              <a:tabLst>
                <a:tab pos="457200" algn="l"/>
              </a:tabLst>
            </a:pPr>
            <a:r>
              <a:rPr lang="sv-SE" b="0" i="0" dirty="0">
                <a:solidFill>
                  <a:srgbClr val="FFFFFF"/>
                </a:solidFill>
                <a:effectLst/>
                <a:latin typeface="Muli"/>
              </a:rPr>
              <a:t>Hållbarhet inom motorförsäkringar:</a:t>
            </a:r>
          </a:p>
          <a:p>
            <a:pPr lvl="0">
              <a:tabLst>
                <a:tab pos="457200" algn="l"/>
              </a:tabLst>
            </a:pPr>
            <a:r>
              <a:rPr lang="sv-SE" b="0" i="0" dirty="0">
                <a:solidFill>
                  <a:srgbClr val="FFFFFF"/>
                </a:solidFill>
                <a:effectLst/>
                <a:latin typeface="Muli"/>
              </a:rPr>
              <a:t>https://www.konsumenternas.se/konsumentstod/jamforelser/fordons---batforsakringar/jamfor-bilforsakringar/hallbarhet/</a:t>
            </a:r>
          </a:p>
          <a:p>
            <a:endParaRPr lang="sv-SE" sz="1200" dirty="0"/>
          </a:p>
          <a:p>
            <a:endParaRPr lang="sv-SE" sz="1200"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502566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3908614"/>
          </a:xfrm>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2967109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2211575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89712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Konsumenternas Försäkringsbyrå är en stiftelse som bildades 1979. Enligt våra stadgar ska vi vägleda, informera och hjälpa konsumenter i försäkringsfrågor.</a:t>
            </a:r>
          </a:p>
          <a:p>
            <a:r>
              <a:rPr lang="sv-SE" dirty="0"/>
              <a:t>Konsumenterna försäkringsbyrå är helt oberoende. Hur är vi det? Vi har tre huvudmän. Det är Finansinspektionen, Konsumentverket och Svensk Försäkring.</a:t>
            </a:r>
          </a:p>
          <a:p>
            <a:r>
              <a:rPr lang="sv-SE" dirty="0"/>
              <a:t>Svenska Försäkring är en branschorganisation. Myndigheterna, dvs Finansinspektionen och Konsumentverket har majoritet i vår styrelse. Försäkringsbranschen finansierar vår verksamhet, men myndigheterna är i majoritet och därför är vi oberoende. Vi har alltid ett konsumentperspektiv i det vi gör. Vår huvuduppgift är att ge oberoende kostnadsfri vägledning till konsumenter. Sedan återkopplar vi de konsumentproblem vi ser till våra huvudmän, alltså till både myndigheterna och försäkringsbranschen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02896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du blir sjuk, får barn eller går i pension får du ersättning från socialförsäkringarna. Vissa får också ersättning från sin arbetsgivare i de situationerna. Däremot behöver du teckna egna, privata försäkringar för att få ersättning för till exempel skador som drabbar ditt hem, bil och annat.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är en försäkring?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Många personer delar på en risk, så om något allvarlig inträffar t ex med ditt hem så finns en trygghet att skadorna ersätts. Behovet styr vad man ska ha för försäkringsskydd. </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4165393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Konsumenternas.se är ett samarbete mellan Konsumenternas Bank- och finansbyrå och Konsumenternas Försäkringsbyrå. Besök oss på www.konsumenternas.se.</a:t>
            </a:r>
          </a:p>
          <a:p>
            <a:endParaRPr lang="sv-SE" dirty="0"/>
          </a:p>
          <a:p>
            <a:r>
              <a:rPr lang="sv-SE" dirty="0"/>
              <a:t>Webbplatsen fokuserar på hjälp till självhjälp genom fakta och olika verktyg för att utvärdera bank- och försäkringstjänster. </a:t>
            </a:r>
          </a:p>
          <a:p>
            <a:endParaRPr lang="sv-SE" dirty="0"/>
          </a:p>
          <a:p>
            <a:r>
              <a:rPr lang="sv-SE" dirty="0"/>
              <a:t>För personlig vägledning kan konsumenter ringa, mejla eller skriva brev till oss. </a:t>
            </a:r>
          </a:p>
          <a:p>
            <a:endParaRPr lang="sv-SE" dirty="0"/>
          </a:p>
          <a:p>
            <a:r>
              <a:rPr lang="sv-SE" dirty="0"/>
              <a:t>Guider och checklistor:  Reseguide, flygförsening, Begära ersättning för personskador, Pensions guider etc.</a:t>
            </a:r>
          </a:p>
          <a:p>
            <a:r>
              <a:rPr lang="sv-SE" dirty="0"/>
              <a:t>https://www.konsumenternas.se/konsumentstod/guider--checklistor/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13660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58962"/>
            <a:ext cx="5390305" cy="4226251"/>
          </a:xfrm>
        </p:spPr>
        <p:txBody>
          <a:bodyPr/>
          <a:lstStyle/>
          <a:p>
            <a:pPr algn="l"/>
            <a:r>
              <a:rPr lang="sv-SE" b="1" i="0" dirty="0">
                <a:solidFill>
                  <a:srgbClr val="22252A"/>
                </a:solidFill>
                <a:effectLst/>
              </a:rPr>
              <a:t>Vem ska man klaga till på försäkringsbolaget</a:t>
            </a:r>
          </a:p>
          <a:p>
            <a:pPr algn="l"/>
            <a:r>
              <a:rPr lang="sv-SE" b="0" i="0" dirty="0">
                <a:solidFill>
                  <a:srgbClr val="22252A"/>
                </a:solidFill>
                <a:effectLst/>
              </a:rPr>
              <a:t>Vänd dig till din handläggare eller handläggarens chef och begär omprövning vid missnöje med beslut eller anser beslutet är felaktigt.  Många försäkringsbolag har en intern nämnd, klagomålsansvarig eller Kundombudsman som omprövar beslut om du som kund begär det. Dem kan du även vända dig till om du är missnöjd med bemötande eller handläggningstid. Fråga ditt försäkringsbolag vad som gäller.</a:t>
            </a:r>
          </a:p>
          <a:p>
            <a:pPr algn="l"/>
            <a:endParaRPr lang="sv-SE" b="0" i="0" dirty="0">
              <a:solidFill>
                <a:srgbClr val="22252A"/>
              </a:solidFill>
              <a:effectLst/>
            </a:endParaRPr>
          </a:p>
          <a:p>
            <a:pPr algn="l"/>
            <a:r>
              <a:rPr lang="sv-SE" b="1" i="0" dirty="0">
                <a:solidFill>
                  <a:srgbClr val="22252A"/>
                </a:solidFill>
                <a:effectLst/>
              </a:rPr>
              <a:t>Du kan exempelvis klaga på försäkringsbolaget om du:</a:t>
            </a:r>
            <a:endParaRPr lang="sv-SE" b="0" i="0" dirty="0">
              <a:solidFill>
                <a:srgbClr val="22252A"/>
              </a:solidFill>
              <a:effectLst/>
            </a:endParaRPr>
          </a:p>
          <a:p>
            <a:pPr marL="171450" indent="-171450" algn="l">
              <a:buFont typeface="Arial" panose="020B0604020202020204" pitchFamily="34" charset="0"/>
              <a:buChar char="•"/>
            </a:pPr>
            <a:r>
              <a:rPr lang="sv-SE" b="0" i="0" dirty="0">
                <a:solidFill>
                  <a:srgbClr val="22252A"/>
                </a:solidFill>
                <a:effectLst/>
              </a:rPr>
              <a:t>upplever att du saknar information om ditt ärende</a:t>
            </a:r>
          </a:p>
          <a:p>
            <a:pPr marL="171450" indent="-171450" algn="l">
              <a:buFont typeface="Arial" panose="020B0604020202020204" pitchFamily="34" charset="0"/>
              <a:buChar char="•"/>
            </a:pPr>
            <a:r>
              <a:rPr lang="sv-SE" b="0" i="0" dirty="0">
                <a:solidFill>
                  <a:srgbClr val="22252A"/>
                </a:solidFill>
                <a:effectLst/>
              </a:rPr>
              <a:t>inte får någon återkoppling i ditt ärende</a:t>
            </a:r>
          </a:p>
          <a:p>
            <a:pPr marL="171450" indent="-171450" algn="l">
              <a:buFont typeface="Arial" panose="020B0604020202020204" pitchFamily="34" charset="0"/>
              <a:buChar char="•"/>
            </a:pPr>
            <a:r>
              <a:rPr lang="sv-SE" b="0" i="0" dirty="0">
                <a:solidFill>
                  <a:srgbClr val="22252A"/>
                </a:solidFill>
                <a:effectLst/>
              </a:rPr>
              <a:t>känner att du fått fel eller bristfällig information i säljsamtalet när du tecknade försäkringen</a:t>
            </a:r>
          </a:p>
          <a:p>
            <a:pPr marL="171450" indent="-171450" algn="l">
              <a:buFont typeface="Arial" panose="020B0604020202020204" pitchFamily="34" charset="0"/>
              <a:buChar char="•"/>
            </a:pPr>
            <a:r>
              <a:rPr lang="sv-SE" b="0" i="0" dirty="0">
                <a:solidFill>
                  <a:srgbClr val="22252A"/>
                </a:solidFill>
                <a:effectLst/>
              </a:rPr>
              <a:t>tycker att handläggningstiden är orimligt lång</a:t>
            </a:r>
          </a:p>
          <a:p>
            <a:pPr marL="171450" indent="-171450" algn="l">
              <a:buFont typeface="Arial" panose="020B0604020202020204" pitchFamily="34" charset="0"/>
              <a:buChar char="•"/>
            </a:pPr>
            <a:r>
              <a:rPr lang="sv-SE" b="0" i="0" dirty="0">
                <a:solidFill>
                  <a:srgbClr val="22252A"/>
                </a:solidFill>
                <a:effectLst/>
              </a:rPr>
              <a:t>är missnöjd med bemötandet.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solidFill>
                  <a:srgbClr val="22252A"/>
                </a:solidFill>
                <a:effectLst/>
              </a:rPr>
              <a:t>tycker att du fått vänta orimligt länge på en åtgärd från försäkringsbolaget</a:t>
            </a:r>
          </a:p>
          <a:p>
            <a:pPr marL="171450" indent="-171450" algn="l">
              <a:buFont typeface="Arial" panose="020B0604020202020204" pitchFamily="34" charset="0"/>
              <a:buChar char="•"/>
            </a:pPr>
            <a:endParaRPr lang="sv-SE" b="0" i="0" dirty="0">
              <a:solidFill>
                <a:srgbClr val="22252A"/>
              </a:solidFill>
              <a:effectLst/>
            </a:endParaRPr>
          </a:p>
          <a:p>
            <a:pPr algn="l"/>
            <a:r>
              <a:rPr lang="sv-SE" b="1" i="0" dirty="0">
                <a:solidFill>
                  <a:srgbClr val="22252A"/>
                </a:solidFill>
                <a:effectLst/>
              </a:rPr>
              <a:t>Hur lång tid får skaderegleringen ta?</a:t>
            </a:r>
          </a:p>
          <a:p>
            <a:pPr algn="l"/>
            <a:r>
              <a:rPr lang="sv-SE" b="0" i="0" dirty="0">
                <a:solidFill>
                  <a:srgbClr val="22252A"/>
                </a:solidFill>
                <a:effectLst/>
              </a:rPr>
              <a:t>I försäkringsavtalslagen, FAL, står det inte hur lång tid skaderegleringen får ta, men försäkringsbolaget ska vara aktivt, vilket innebär att de har en skyldighet att utreda ärendet. Ersättning ska betalas senast en månad efter det du lagt fram den utredning som kan begäras av dig. Kravet på vad som kan begäras av dig har satts lågt i avgöranden från Allmänna reklamationsnämnden.</a:t>
            </a:r>
          </a:p>
          <a:p>
            <a:pPr algn="l"/>
            <a:endParaRPr lang="sv-SE" b="0" i="0" dirty="0">
              <a:solidFill>
                <a:srgbClr val="22252A"/>
              </a:solidFill>
              <a:effectLst/>
            </a:endParaRPr>
          </a:p>
          <a:p>
            <a:pPr algn="l"/>
            <a:r>
              <a:rPr lang="sv-SE" b="1" i="0" dirty="0">
                <a:solidFill>
                  <a:srgbClr val="22252A"/>
                </a:solidFill>
                <a:effectLst/>
              </a:rPr>
              <a:t>Missnöjd med handläggningstiden?</a:t>
            </a:r>
          </a:p>
          <a:p>
            <a:pPr algn="l"/>
            <a:r>
              <a:rPr lang="sv-SE" b="0" i="0" dirty="0">
                <a:solidFill>
                  <a:srgbClr val="22252A"/>
                </a:solidFill>
                <a:effectLst/>
              </a:rPr>
              <a:t>Det finns en stegvis process du ska följa om handläggningen tar för lång tid och du kan ha rätt till dröjsmålsränta.</a:t>
            </a:r>
          </a:p>
          <a:p>
            <a:pPr algn="l"/>
            <a:endParaRPr lang="sv-SE" b="0" i="0" dirty="0">
              <a:solidFill>
                <a:srgbClr val="22252A"/>
              </a:solidFill>
              <a:effectLst/>
            </a:endParaRPr>
          </a:p>
          <a:p>
            <a:pPr algn="l"/>
            <a:r>
              <a:rPr lang="sv-SE" b="0" i="0" dirty="0">
                <a:solidFill>
                  <a:srgbClr val="22252A"/>
                </a:solidFill>
                <a:effectLst/>
              </a:rPr>
              <a:t>När du inte får kontakt med din skadereglerare, inte får några besked eller är missnöjd med bemötandet från ditt försäkringsbolag ska du i första hand kontakta skadereglerarens chef. Har du kontaktat skadereglerarens chef och ändå inte fått hjälp ska du kontakta den som är klagomålsansvarig på försäkringsbolaget. I vissa bolag är skadechefen också klagomålsansvarig och i andra finns det en kundombudsman. Vänd dig till ditt försäkringsbolag och fråga efter den klagomålsansvariga.</a:t>
            </a:r>
          </a:p>
          <a:p>
            <a:pPr algn="l"/>
            <a:endParaRPr lang="sv-SE" b="0" i="0" dirty="0">
              <a:solidFill>
                <a:srgbClr val="22252A"/>
              </a:solidFill>
              <a:effectLst/>
            </a:endParaRPr>
          </a:p>
          <a:p>
            <a:pPr algn="l"/>
            <a:r>
              <a:rPr lang="sv-SE" b="1" i="0" dirty="0">
                <a:solidFill>
                  <a:srgbClr val="22252A"/>
                </a:solidFill>
                <a:effectLst/>
              </a:rPr>
              <a:t>Dröjsmålsränta</a:t>
            </a:r>
          </a:p>
          <a:p>
            <a:pPr algn="l"/>
            <a:r>
              <a:rPr lang="sv-SE" b="0" i="0" dirty="0">
                <a:solidFill>
                  <a:srgbClr val="22252A"/>
                </a:solidFill>
                <a:effectLst/>
              </a:rPr>
              <a:t>Efter en månad från det att du lämnat in alla handlingar som behövs för skaderegleringen kan du ha rätt till dröjsmålsränta om bolaget inte betalar ersättning i tid. Det gäller bara om du ska få kontant ersättning, inte om bolaget exempelvis ska reparera din skadade egendom. Dröjsmålsräntan beräknas enligt räntelagen och är referensräntan plus 8 procent i årlig ränta. Om referensräntan t ex är 3 procent blir räntan 10 procent (8+3). </a:t>
            </a:r>
          </a:p>
          <a:p>
            <a:pPr algn="l"/>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rPr>
              <a:t>Klaga i tid!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https://www.konsumenternas.se/konsumentstod/klaga-angra-anmal/klaga-i-ett-forsakringsarende/</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108643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502981"/>
            <a:ext cx="5438140" cy="3230860"/>
          </a:xfrm>
        </p:spPr>
        <p:txBody>
          <a:bodyPr/>
          <a:lstStyle/>
          <a:p>
            <a:r>
              <a:rPr lang="sv-SE" b="0" i="0" dirty="0">
                <a:solidFill>
                  <a:srgbClr val="22252A"/>
                </a:solidFill>
                <a:effectLst/>
              </a:rPr>
              <a:t>Många kontaktar oss när de är missnöjda med sitt försäkringsbolag. Det kan handla om ett beslut, handläggarens bemötande eller en lång handläggningstid. Men vad kan man egentligen kräva som konsument, hur bör man skriva och vem ska man kontakta i olika lägen? Det kan du läsa om i Klagoguiden.</a:t>
            </a:r>
          </a:p>
          <a:p>
            <a:r>
              <a:rPr lang="sv-SE" altLang="sv-SE" dirty="0"/>
              <a:t>Om du är missnöjd med till exempel en ersättning från ett försäkringsbolag ska du klaga på beslutet. På konsumenternas.se finns en klagoguide som ger hjälp. </a:t>
            </a:r>
          </a:p>
          <a:p>
            <a:r>
              <a:rPr lang="sv-SE" altLang="sv-SE" dirty="0"/>
              <a:t>Om du vill att försäkringsbolaget ska ändra sitt beslut måste du skriva till dem att du "begär omprövning av beslutet".</a:t>
            </a:r>
          </a:p>
          <a:p>
            <a:endParaRPr lang="sv-SE" altLang="sv-SE" dirty="0"/>
          </a:p>
          <a:p>
            <a:r>
              <a:rPr lang="sv-SE" altLang="sv-SE" dirty="0"/>
              <a:t>Bäst är att du klagar skriftligt (per brev eller mejl) och också får ett skriftligt svar. När man klagar skriftligt kan man visa att man klagat inom rimlig tid och det är ingen tvekan om vad som sagts. </a:t>
            </a:r>
          </a:p>
          <a:p>
            <a:endParaRPr lang="sv-SE" altLang="sv-SE" dirty="0"/>
          </a:p>
          <a:p>
            <a:r>
              <a:rPr lang="sv-SE" altLang="sv-SE" b="1" dirty="0"/>
              <a:t>När du klagar: </a:t>
            </a:r>
          </a:p>
          <a:p>
            <a:pPr marL="171450" indent="-171450">
              <a:buFont typeface="Arial" panose="020B0604020202020204" pitchFamily="34" charset="0"/>
              <a:buChar char="•"/>
            </a:pPr>
            <a:r>
              <a:rPr lang="sv-SE" altLang="sv-SE" dirty="0"/>
              <a:t>Ange vilket ärende det gäller</a:t>
            </a:r>
          </a:p>
          <a:p>
            <a:pPr marL="171450" indent="-171450">
              <a:buFont typeface="Arial" panose="020B0604020202020204" pitchFamily="34" charset="0"/>
              <a:buChar char="•"/>
            </a:pPr>
            <a:r>
              <a:rPr lang="sv-SE" altLang="sv-SE" dirty="0"/>
              <a:t>Beskriv vad du är missnöjd med</a:t>
            </a:r>
          </a:p>
          <a:p>
            <a:pPr marL="171450" indent="-171450">
              <a:buFont typeface="Arial" panose="020B0604020202020204" pitchFamily="34" charset="0"/>
              <a:buChar char="•"/>
            </a:pPr>
            <a:r>
              <a:rPr lang="sv-SE" altLang="sv-SE" dirty="0"/>
              <a:t>Begär en bättre motivering om du fått ett nej</a:t>
            </a:r>
          </a:p>
          <a:p>
            <a:pPr marL="171450" indent="-171450">
              <a:buFont typeface="Arial" panose="020B0604020202020204" pitchFamily="34" charset="0"/>
              <a:buChar char="•"/>
            </a:pPr>
            <a:endParaRPr lang="sv-SE" altLang="sv-SE" dirty="0"/>
          </a:p>
          <a:p>
            <a:pPr marL="0" indent="0">
              <a:buFont typeface="Arial" panose="020B0604020202020204" pitchFamily="34" charset="0"/>
              <a:buNone/>
            </a:pPr>
            <a:r>
              <a:rPr lang="sv-SE" altLang="sv-SE" b="1" dirty="0"/>
              <a:t>Klagomålsrutiner bolagen måste följa</a:t>
            </a:r>
          </a:p>
          <a:p>
            <a:pPr marL="0" indent="0">
              <a:buFont typeface="Arial" panose="020B0604020202020204" pitchFamily="34" charset="0"/>
              <a:buNone/>
            </a:pPr>
            <a:r>
              <a:rPr lang="sv-SE" b="0" i="0" dirty="0">
                <a:solidFill>
                  <a:srgbClr val="22252A"/>
                </a:solidFill>
                <a:effectLst/>
                <a:latin typeface="Muli"/>
              </a:rPr>
              <a:t>Det finns regler om klagomålshantering som alla försäkringsbolag måste följa. Försäkringsbolagen ska se till att kunder på ett lämpligt sätt kan anmäla klagomål mot bolaget. Hanteringen av klagomål ska vara effektiv och klagomålen ska besvaras snarast möjligt. </a:t>
            </a:r>
            <a:r>
              <a:rPr lang="sv-SE" altLang="sv-SE" b="0" dirty="0"/>
              <a:t>Varje försäkringsbolag ska ha en klagomålsansvarig, som är ytterst ansvarig för klagomålsrutinerna, registrerad hos Finansinspektionen, FI. Information om vem den klagomålsansvariga personen är ska finnas på bolagets webbplats. FI har som uppdrag att se till att bolagens klagomålsrutiner uppfyller kraven.</a:t>
            </a:r>
          </a:p>
          <a:p>
            <a:pPr marL="0" indent="0">
              <a:buFont typeface="Arial" panose="020B0604020202020204" pitchFamily="34" charset="0"/>
              <a:buNone/>
            </a:pPr>
            <a:endParaRPr lang="sv-SE" altLang="sv-SE" b="0" dirty="0"/>
          </a:p>
          <a:p>
            <a:pPr marL="0" indent="0">
              <a:buFont typeface="Arial" panose="020B0604020202020204" pitchFamily="34" charset="0"/>
              <a:buNone/>
            </a:pPr>
            <a:r>
              <a:rPr lang="sv-SE" altLang="sv-SE" b="0" dirty="0"/>
              <a:t>FI har bestämt att konsumenter har rätt att kostnadsfritt framföra klagomål till bolaget. Det ska framgå hur det ska gå till på bolagets webbplats. Klagomål ska som huvudregel besvaras inom 14 dagar och om det inte är möjligt ska bolaget förklara varför, och ange när bolaget kan förväntas lämna ett svar. Bolaget ska utreda klagomålet, samtliga relevanta fakta ska klarläggas. Om svaret innebär ett avslag ska orsaken framgå av svaret, vilket innebär att konsumenten ska få en tydlig motivering.</a:t>
            </a:r>
          </a:p>
          <a:p>
            <a:pPr marL="171450" indent="-171450">
              <a:buFont typeface="Arial" panose="020B0604020202020204" pitchFamily="34" charset="0"/>
              <a:buChar char="•"/>
            </a:pPr>
            <a:endParaRPr lang="sv-SE" altLang="sv-SE" dirty="0"/>
          </a:p>
          <a:p>
            <a:r>
              <a:rPr lang="sv-SE" altLang="sv-SE" dirty="0"/>
              <a:t>Klagoguide: https://www.konsumenternas.se/konsumentstod/klaga-angra-anmal/klaga-i-ett-forsakringsarende/</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4018827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r>
              <a:rPr lang="sv-SE" dirty="0"/>
              <a:t>Alla behöver vara försäkrade. Du har då ett ekonomiskt skydd om olyckan är framme. Men vilka försäkringar som just du behöver beror mycket på din livssituation och vad du äger. Behöver jag samma försäkringar när jag lever själv som med barn? Behöver jag någon särskild försäkring när jag pluggar eller har blivit pensionär? </a:t>
            </a:r>
          </a:p>
          <a:p>
            <a:endParaRPr lang="sv-SE" dirty="0"/>
          </a:p>
          <a:p>
            <a:r>
              <a:rPr lang="sv-SE" dirty="0"/>
              <a:t>Ett sätt att tänka kring sitt försäkringsbehov är att dela in försäkringarna i grupper: krav enligt lag, alla ska ha, nödvändiga och bra att ha. Andra försäkringar kan du till och med fundera på att prioritera bort.</a:t>
            </a:r>
          </a:p>
          <a:p>
            <a:endParaRPr lang="sv-SE" dirty="0"/>
          </a:p>
          <a:p>
            <a:r>
              <a:rPr lang="sv-SE" dirty="0"/>
              <a:t>Den enda försäkring det är lag på är trafikförsäkring. Det måste du ha, om du har bil. Oftast behöver du även halv- eller helförsäkring på bilen.</a:t>
            </a:r>
          </a:p>
          <a:p>
            <a:endParaRPr lang="sv-SE" dirty="0"/>
          </a:p>
          <a:p>
            <a:r>
              <a:rPr lang="sv-SE" dirty="0"/>
              <a:t>Alla i Sverige ska ha en hemförsäkring, oavsett om du bor i hyresrätt, bostadsrätt eller villa.  För en barnfamilj är en barnförsäkring ett betydelsefullt komplement till samhällets skydd. Ibland kan det också vara nödvändigt med en livförsäkring.</a:t>
            </a:r>
          </a:p>
          <a:p>
            <a:endParaRPr lang="sv-SE" dirty="0"/>
          </a:p>
          <a:p>
            <a:r>
              <a:rPr lang="sv-SE" dirty="0"/>
              <a:t>Det är också nödvändigt att försäkra djur, fritidshus, bilar och båtar. Det kan vara bra att ha en olycksfallsförsäkring, en sjuk- och olycksfallsförsäkring, en inkomstförsäkring, en sjukvårdsförsäkring och en eller flera livförsäkringar.</a:t>
            </a:r>
          </a:p>
          <a:p>
            <a:r>
              <a:rPr lang="sv-SE" dirty="0"/>
              <a:t>Det finns en rad försäkringar du kan fundera på om du verkligen behöver, som till exempel produktförsäkringar, ID-skyddsförsäkring, separat assistansförsäkring och extra avbeställningsskydd. Undvik också att ha två hemförsäkringar, du kanske redan är försäkrad via ditt fackförbund.</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OBS! Se den här informationen som tankar, idéer och exempel på hur du kan prioritera - inte som rådgivning eller personliga rekommendationer. Du måste alltid fatta egna beslut baserade på din situation.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Guide: Vilka försäkringar man behöver kan du läsa mer om på vår webbplats.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https://www.konsumenternas.se/konsumentstod/guider--checklistor/guider---forsakring/vilka-forsakringar-behover-jag/</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774196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512096"/>
          </a:xfrm>
        </p:spPr>
        <p:txBody>
          <a:bodyPr/>
          <a:lstStyle/>
          <a:p>
            <a:pPr algn="l"/>
            <a:r>
              <a:rPr lang="sv-SE" b="0" i="0" dirty="0">
                <a:solidFill>
                  <a:srgbClr val="22252A"/>
                </a:solidFill>
                <a:effectLst/>
              </a:rPr>
              <a:t>Trafikförsäkring krävs enligt lag. Den ersätter alla person- och sakskador som bilen orsakat, men inte skador på din egen bil. </a:t>
            </a:r>
            <a:r>
              <a:rPr lang="sv-SE" dirty="0"/>
              <a:t>Den enda försäkring det är lag på att ha är trafikförsäkringen om du har en bil. Men oftast behöver du även hel- eller halvförsäkring på bilen. </a:t>
            </a:r>
            <a:r>
              <a:rPr lang="sv-SE" b="0" i="0" dirty="0">
                <a:solidFill>
                  <a:srgbClr val="22252A"/>
                </a:solidFill>
                <a:effectLst/>
              </a:rPr>
              <a:t>En halvförsäkring innehåller vanligen trafik-, stöld-, brand-, glas-, allrisk-, maskin-, räddnings- och rättsskyddsförsäkring. En helförsäkring består av både halvförsäkring och vagnskadeförsäkring. Vagnskadeförsäkringen betalar skador på din egen bil till exempel vid en trafikolycka eller skadegörelse. </a:t>
            </a:r>
          </a:p>
          <a:p>
            <a:pPr algn="l"/>
            <a:endParaRPr lang="sv-SE" b="0" i="0" dirty="0">
              <a:solidFill>
                <a:srgbClr val="22252A"/>
              </a:solidFill>
              <a:effectLst/>
            </a:endParaRPr>
          </a:p>
          <a:p>
            <a:pPr algn="l"/>
            <a:r>
              <a:rPr lang="sv-SE" b="1" i="0" dirty="0">
                <a:solidFill>
                  <a:srgbClr val="22252A"/>
                </a:solidFill>
                <a:effectLst/>
              </a:rPr>
              <a:t>Försäkrat intresse - vad är det?</a:t>
            </a:r>
          </a:p>
          <a:p>
            <a:pPr algn="l"/>
            <a:r>
              <a:rPr lang="sv-SE" b="0" i="0" dirty="0">
                <a:solidFill>
                  <a:srgbClr val="22252A"/>
                </a:solidFill>
                <a:effectLst/>
              </a:rPr>
              <a:t>Försäkringsbolaget kan neka att betala ut ersättning för en skada om det inte är försäkringstagaren som är den verklige ägaren och huvudsakliga användaren av bilen. </a:t>
            </a:r>
            <a:r>
              <a:rPr lang="sv-SE" b="0" i="0" dirty="0">
                <a:effectLst/>
              </a:rPr>
              <a:t>Om det här är uppfyllt är det rätt ”försäkrat intresse” för bilen, dvs det är den som äger och oftast använder bilen som har intresset av att försäkra bilen.</a:t>
            </a:r>
          </a:p>
          <a:p>
            <a:pPr algn="l"/>
            <a:endParaRPr lang="sv-SE" b="0" i="0" dirty="0">
              <a:effectLst/>
            </a:endParaRPr>
          </a:p>
          <a:p>
            <a:pPr algn="l"/>
            <a:r>
              <a:rPr lang="sv-SE" b="0" i="0" dirty="0">
                <a:effectLst/>
              </a:rPr>
              <a:t>Till exempel en kille som nyligen fått körkort, räknas som en högre risk hos försäkringsbolagen att försäkra och därmed får en högre premie än t ex hans föräldrar som haft körkort länge. Då kan inte föräldern försäkra bilen om sonen är den huvudsaklige användaren av bilen. </a:t>
            </a:r>
          </a:p>
          <a:p>
            <a:endParaRPr lang="sv-SE" dirty="0"/>
          </a:p>
          <a:p>
            <a:pPr algn="l"/>
            <a:r>
              <a:rPr lang="sv-SE" b="0" i="0" dirty="0">
                <a:solidFill>
                  <a:srgbClr val="22252A"/>
                </a:solidFill>
                <a:effectLst/>
              </a:rPr>
              <a:t>Ägare: I försäkringsvillkoren står det att försäkringen bara gäller för den som faktiskt äger bilen. Ägare är den som verkligen äger fordonet och som har ett intresse av att försäkra det. Med ägare menas den som drabbas ekonomiskt vid en skada och kan bestämma om fordonet till exempel ska säljas. Det innebär att det inte räcker att vara ägare på pappret för att få ersättning från försäkringen om det inträffar en skada.</a:t>
            </a:r>
          </a:p>
          <a:p>
            <a:pPr algn="l"/>
            <a:endParaRPr lang="sv-SE" b="0" i="0" dirty="0">
              <a:solidFill>
                <a:srgbClr val="22252A"/>
              </a:solidFill>
              <a:effectLst/>
            </a:endParaRPr>
          </a:p>
          <a:p>
            <a:pPr algn="l"/>
            <a:r>
              <a:rPr lang="sv-SE" b="0" i="0" dirty="0">
                <a:solidFill>
                  <a:srgbClr val="22252A"/>
                </a:solidFill>
                <a:effectLst/>
              </a:rPr>
              <a:t>Brukare: I de allra flesta försäkringsvillkor framgår också att försäkringstagaren dessutom ska vara den huvudsaklige användaren (brukaren) av bilen. Brukare är den som använder fordonet och behöver inte vara samma person som ägaren eller föraren. Sammanfattningsvis gäller </a:t>
            </a:r>
            <a:r>
              <a:rPr lang="sv-SE" b="0" i="0" dirty="0">
                <a:effectLst/>
              </a:rPr>
              <a:t>att en och samma person ska vara ägare, försäkringstagare och användare av bilen, åtminstone huvudsaklig användare.</a:t>
            </a:r>
          </a:p>
          <a:p>
            <a:endParaRPr lang="sv-SE" b="0" i="0" dirty="0">
              <a:solidFill>
                <a:srgbClr val="22252A"/>
              </a:solidFill>
              <a:effectLst/>
            </a:endParaRPr>
          </a:p>
          <a:p>
            <a:r>
              <a:rPr lang="sv-SE" b="1" i="0" dirty="0">
                <a:solidFill>
                  <a:srgbClr val="22252A"/>
                </a:solidFill>
                <a:effectLst/>
              </a:rPr>
              <a:t>Hur ska man visa vem som använder bilen mest?</a:t>
            </a:r>
          </a:p>
          <a:p>
            <a:r>
              <a:rPr lang="sv-SE" b="0" i="0" dirty="0">
                <a:solidFill>
                  <a:srgbClr val="22252A"/>
                </a:solidFill>
                <a:effectLst/>
              </a:rPr>
              <a:t>Försök visa olika ekonomiska transaktioner. Hur ser betalningarna ut för bensin, bilskatt, reparationer, däckbyte, besiktning, parkeringsavgifter och parkeringsplats? </a:t>
            </a:r>
          </a:p>
          <a:p>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22252A"/>
                </a:solidFill>
              </a:rPr>
              <a:t>Bolagsbyte</a:t>
            </a:r>
            <a:r>
              <a:rPr lang="sv-SE" dirty="0">
                <a:solidFill>
                  <a:srgbClr val="22252A"/>
                </a:solidFill>
              </a:rPr>
              <a:t>: </a:t>
            </a:r>
            <a:r>
              <a:rPr lang="sv-SE" sz="1200" dirty="0">
                <a:effectLst/>
                <a:latin typeface="Calibri" panose="020F0502020204030204" pitchFamily="34" charset="0"/>
                <a:ea typeface="Calibri" panose="020F0502020204030204" pitchFamily="34" charset="0"/>
              </a:rPr>
              <a:t>Branschgemensamt problem med dubbelförsäkring vid bolagsbyte. Viktigt att säga upp autogiro så att inte betalning löper på. Det finns bestämmelser (branschpraxis och FAL) om att det gamla bolaget ska betala tillbaka premien. Bolagen har inte alltid koll på det och man kan behöva framföra klagomål för att få tillbaka försäkringspremie om bolaget inte burit en risk vid eventuell dubbelförsäkring.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latin typeface="Calibri" panose="020F0502020204030204" pitchFamily="34" charset="0"/>
              </a:rPr>
              <a:t>Jämför bilförsäkringar: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latin typeface="Calibri" panose="020F0502020204030204" pitchFamily="34" charset="0"/>
              </a:rPr>
              <a:t>https://www.konsumenternas.se/konsumentstod/jamforelser/fordons---batforsakringar/jamfor-bilforsakringar/</a:t>
            </a:r>
          </a:p>
          <a:p>
            <a:pPr algn="l"/>
            <a:endParaRPr lang="sv-SE" dirty="0">
              <a:solidFill>
                <a:srgbClr val="22252A"/>
              </a:solidFill>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079074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r>
              <a:rPr lang="sv-SE" dirty="0"/>
              <a:t>Även om barn är försäkrade via förskolan eller skolan så ger de försäkringarna bara ersättning vid olycksfall och aldrig ersättning för sjukdom. En privat barnförsäkring är därför ett viktigt komplement till samhällets skydd eftersom de även ersätter ersättning för sjukdom, och de flesta föräldrar väljer att teckna en barnförsäkring. Teckna barnförsäkring så snart som möjligt efter att barnet är fött eftersom du aldrig får ersättning för symptom som visats innan försäkringen tecknades. </a:t>
            </a:r>
          </a:p>
          <a:p>
            <a:endParaRPr lang="sv-SE" dirty="0"/>
          </a:p>
          <a:p>
            <a:pPr algn="l"/>
            <a:r>
              <a:rPr lang="sv-SE" b="1" i="0" dirty="0">
                <a:effectLst/>
              </a:rPr>
              <a:t>Hälsodeklaration:</a:t>
            </a:r>
          </a:p>
          <a:p>
            <a:pPr algn="l"/>
            <a:r>
              <a:rPr lang="sv-SE" b="0" i="0" dirty="0">
                <a:effectLst/>
              </a:rPr>
              <a:t>I samband med ansökan får du fylla i en hälsodeklaration. Det är en blankett med frågor om barnets längd, vikt, hälsa och alla besökta vårdinrättningar. OBS! Glöm ej ange allt. Uppgifterna ligger till grund för försäkringsbolagets riskbedömning. Det är mycket viktigt att alla uppgifter som lämnas i hälsodeklarationen är riktiga. Om du lämnat oriktiga uppgifter kan försäkringen vara ogiltig.</a:t>
            </a:r>
          </a:p>
          <a:p>
            <a:pPr algn="l"/>
            <a:endParaRPr lang="sv-SE" b="0" i="0" dirty="0">
              <a:effectLst/>
            </a:endParaRPr>
          </a:p>
          <a:p>
            <a:pPr algn="l"/>
            <a:r>
              <a:rPr lang="sv-SE" b="1" i="0" dirty="0">
                <a:effectLst/>
              </a:rPr>
              <a:t>Sjukhusvistelse</a:t>
            </a:r>
          </a:p>
          <a:p>
            <a:pPr algn="l"/>
            <a:r>
              <a:rPr lang="sv-SE" b="0" i="0" dirty="0">
                <a:solidFill>
                  <a:srgbClr val="22252A"/>
                </a:solidFill>
                <a:effectLst/>
                <a:latin typeface="Muli"/>
              </a:rPr>
              <a:t>För ersättning krävs att den försäkrade är inskriven och vistas på sjukhus.</a:t>
            </a:r>
            <a:r>
              <a:rPr lang="sv-SE" b="1" i="0" dirty="0">
                <a:solidFill>
                  <a:srgbClr val="22252A"/>
                </a:solidFill>
                <a:effectLst/>
                <a:latin typeface="Muli"/>
              </a:rPr>
              <a:t> </a:t>
            </a:r>
            <a:r>
              <a:rPr lang="sv-SE" b="0" i="0" dirty="0">
                <a:solidFill>
                  <a:srgbClr val="22252A"/>
                </a:solidFill>
                <a:effectLst/>
                <a:latin typeface="Muli"/>
              </a:rPr>
              <a:t>Man får ett engångsbelopp t ex 100 kr per dag.</a:t>
            </a:r>
          </a:p>
          <a:p>
            <a:pPr algn="l"/>
            <a:endParaRPr lang="sv-SE" b="0" dirty="0"/>
          </a:p>
          <a:p>
            <a:r>
              <a:rPr lang="sv-SE" b="1" dirty="0"/>
              <a:t>Medicinsk invaliditet:</a:t>
            </a:r>
          </a:p>
          <a:p>
            <a:pPr algn="l"/>
            <a:r>
              <a:rPr lang="sv-SE" sz="1200" b="0" i="0" kern="1200" dirty="0">
                <a:effectLst/>
              </a:rPr>
              <a:t>Ersättning för medicinsk invaliditet betalas ut om barnet får en bestående funktionsnedsättning till följd av en ersättningsbar händelse. Ersättningen betalas ut som ett engångsbelopp. </a:t>
            </a:r>
            <a:r>
              <a:rPr lang="sv-SE" b="0" i="0" dirty="0">
                <a:effectLst/>
              </a:rPr>
              <a:t>Cirka 90 procent av alla medicinska invaliditetsersättningar som betalas ut ligger under 15 procents invaliditet. </a:t>
            </a:r>
          </a:p>
          <a:p>
            <a:pPr algn="l"/>
            <a:endParaRPr lang="sv-SE" b="0" i="0" dirty="0">
              <a:effectLst/>
            </a:endParaRPr>
          </a:p>
          <a:p>
            <a:pPr algn="l"/>
            <a:r>
              <a:rPr lang="sv-SE" b="1" i="0" dirty="0">
                <a:effectLst/>
              </a:rPr>
              <a:t>Ekonomisk invaliditet:</a:t>
            </a:r>
          </a:p>
          <a:p>
            <a:pPr algn="l"/>
            <a:r>
              <a:rPr lang="sv-SE" b="0" i="0" dirty="0">
                <a:effectLst/>
              </a:rPr>
              <a:t>Om barnet på grund av en sjukdom eller en olycksfallsskada aldrig kommer ut i arbetslivet eller bara kan arbeta halvtid kan barnet få ersättning för så kallad ekonomisk, eller förvärvsmässig, invaliditet.</a:t>
            </a:r>
          </a:p>
          <a:p>
            <a:pPr algn="l"/>
            <a:endParaRPr lang="sv-SE" b="0" i="0" dirty="0">
              <a:effectLst/>
            </a:endParaRPr>
          </a:p>
          <a:p>
            <a:pPr algn="l"/>
            <a:r>
              <a:rPr lang="sv-SE" b="1" i="0" dirty="0">
                <a:effectLst/>
              </a:rPr>
              <a:t>Undantag</a:t>
            </a:r>
          </a:p>
          <a:p>
            <a:pPr algn="l"/>
            <a:r>
              <a:rPr lang="sv-SE" dirty="0"/>
              <a:t>Undantagna diagnoser framgår av villkoren. </a:t>
            </a:r>
          </a:p>
          <a:p>
            <a:endParaRPr lang="sv-SE" dirty="0"/>
          </a:p>
          <a:p>
            <a:r>
              <a:rPr lang="sv-SE" b="1" dirty="0"/>
              <a:t>Jämför barnförsäkringar: </a:t>
            </a:r>
          </a:p>
          <a:p>
            <a:r>
              <a:rPr lang="sv-SE" dirty="0"/>
              <a:t>https://www.konsumenternas.se/konsumentstod/jamforelser/personforsakringar/jamfor-barnforsakringar/jamfor-villkor/</a:t>
            </a:r>
          </a:p>
          <a:p>
            <a:endParaRPr lang="sv-SE" dirty="0"/>
          </a:p>
          <a:p>
            <a:pPr algn="l"/>
            <a:endParaRPr lang="sv-SE" dirty="0"/>
          </a:p>
          <a:p>
            <a:pPr algn="l"/>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171458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1845521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2" y="2758198"/>
            <a:ext cx="10009835" cy="1086443"/>
          </a:xfrm>
        </p:spPr>
        <p:txBody>
          <a:bodyPr/>
          <a:lstStyle/>
          <a:p>
            <a:r>
              <a:rPr lang="sv-SE" dirty="0"/>
              <a:t>DINA PRIVATA FÖRSÄKRINGAR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Konsumenternas Försäkringsbyrå</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669380"/>
          </a:xfrm>
        </p:spPr>
        <p:txBody>
          <a:bodyPr/>
          <a:lstStyle/>
          <a:p>
            <a:r>
              <a:rPr lang="sv-SE" sz="3200" b="1" dirty="0">
                <a:latin typeface="Calibri" panose="020F0502020204030204" pitchFamily="34" charset="0"/>
                <a:ea typeface="Arial" charset="0"/>
                <a:cs typeface="Calibri" panose="020F0502020204030204" pitchFamily="34" charset="0"/>
              </a:rPr>
              <a:t>OLYCKSFALLSFÖRSÄKRING</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1723673" cy="257369"/>
          </a:xfrm>
        </p:spPr>
        <p:txBody>
          <a:bodyPr wrap="none">
            <a:spAutoFit/>
          </a:bodyPr>
          <a:lstStyle/>
          <a:p>
            <a:r>
              <a:rPr lang="sv-SE" dirty="0"/>
              <a:t>DINA PRIVATA FÖRSÄKRINGAR</a:t>
            </a:r>
          </a:p>
        </p:txBody>
      </p:sp>
      <p:pic>
        <p:nvPicPr>
          <p:cNvPr id="12" name="Platshållare för bild 11" descr="En bild som visar person  Automatiskt genererad beskrivning">
            <a:extLst>
              <a:ext uri="{FF2B5EF4-FFF2-40B4-BE49-F238E27FC236}">
                <a16:creationId xmlns:a16="http://schemas.microsoft.com/office/drawing/2014/main" id="{6F6B829F-3DAD-6DBC-E6FB-3EFF6475EB9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42" b="3642"/>
          <a:stretch>
            <a:fillRect/>
          </a:stretch>
        </p:blipFill>
        <p:spPr/>
      </p:pic>
      <p:sp>
        <p:nvSpPr>
          <p:cNvPr id="9" name="Platshållare för innehåll 2">
            <a:extLst>
              <a:ext uri="{FF2B5EF4-FFF2-40B4-BE49-F238E27FC236}">
                <a16:creationId xmlns:a16="http://schemas.microsoft.com/office/drawing/2014/main" id="{4786BCC9-F328-D70E-B33E-8BB2088CD679}"/>
              </a:ext>
            </a:extLst>
          </p:cNvPr>
          <p:cNvSpPr txBox="1">
            <a:spLocks/>
          </p:cNvSpPr>
          <p:nvPr/>
        </p:nvSpPr>
        <p:spPr>
          <a:xfrm>
            <a:off x="492825" y="1375596"/>
            <a:ext cx="5253926" cy="3852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latin typeface="Calibri" panose="020F0502020204030204" pitchFamily="34" charset="0"/>
              </a:rPr>
              <a:t>Plötslig och oförutsedd yttre händelse</a:t>
            </a:r>
          </a:p>
          <a:p>
            <a:r>
              <a:rPr lang="sv-SE" dirty="0">
                <a:latin typeface="Calibri" panose="020F0502020204030204" pitchFamily="34" charset="0"/>
              </a:rPr>
              <a:t>Din ålder har betydelse</a:t>
            </a:r>
          </a:p>
          <a:p>
            <a:r>
              <a:rPr lang="sv-SE" dirty="0">
                <a:latin typeface="Calibri" panose="020F0502020204030204" pitchFamily="34" charset="0"/>
              </a:rPr>
              <a:t>Ej hälsodeklaration </a:t>
            </a:r>
          </a:p>
          <a:p>
            <a:r>
              <a:rPr lang="sv-SE" dirty="0">
                <a:latin typeface="Calibri" panose="020F0502020204030204" pitchFamily="34" charset="0"/>
              </a:rPr>
              <a:t>Invaliditetsersättningar </a:t>
            </a:r>
          </a:p>
          <a:p>
            <a:r>
              <a:rPr lang="sv-SE" dirty="0">
                <a:latin typeface="Calibri" panose="020F0502020204030204" pitchFamily="34" charset="0"/>
              </a:rPr>
              <a:t>Engångsbelopp för ärr, dödsfall</a:t>
            </a:r>
          </a:p>
          <a:p>
            <a:r>
              <a:rPr lang="sv-SE" dirty="0">
                <a:latin typeface="Calibri" panose="020F0502020204030204" pitchFamily="34" charset="0"/>
              </a:rPr>
              <a:t>Undantag för riskfyllda aktiviteter</a:t>
            </a:r>
          </a:p>
          <a:p>
            <a:r>
              <a:rPr lang="sv-SE" dirty="0">
                <a:latin typeface="Calibri" panose="020F0502020204030204" pitchFamily="34" charset="0"/>
              </a:rPr>
              <a:t>Ersättning från flera försäkringar</a:t>
            </a:r>
          </a:p>
          <a:p>
            <a:r>
              <a:rPr lang="sv-SE" dirty="0">
                <a:latin typeface="Calibri" panose="020F0502020204030204" pitchFamily="34" charset="0"/>
              </a:rPr>
              <a:t>Premie  </a:t>
            </a:r>
          </a:p>
          <a:p>
            <a:endParaRPr lang="sv-SE" dirty="0">
              <a:latin typeface="Calibri" panose="020F0502020204030204" pitchFamily="34" charset="0"/>
            </a:endParaRPr>
          </a:p>
        </p:txBody>
      </p:sp>
    </p:spTree>
    <p:extLst>
      <p:ext uri="{BB962C8B-B14F-4D97-AF65-F5344CB8AC3E}">
        <p14:creationId xmlns:p14="http://schemas.microsoft.com/office/powerpoint/2010/main" val="4130518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HEMFÖRSÄKRINGEN ÄR EN PAKETLÖSNING</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68210"/>
            <a:ext cx="5118100" cy="2488549"/>
          </a:xfrm>
        </p:spPr>
        <p:txBody>
          <a:bodyPr>
            <a:noAutofit/>
          </a:bodyPr>
          <a:lstStyle/>
          <a:p>
            <a:pPr>
              <a:tabLst>
                <a:tab pos="214313" algn="l"/>
              </a:tabLst>
            </a:pPr>
            <a:r>
              <a:rPr lang="sv-SE" dirty="0">
                <a:ea typeface="Arial" charset="0"/>
                <a:cs typeface="Arial" charset="0"/>
              </a:rPr>
              <a:t>Skydd för lösöre</a:t>
            </a:r>
          </a:p>
          <a:p>
            <a:pPr>
              <a:tabLst>
                <a:tab pos="214313" algn="l"/>
              </a:tabLst>
            </a:pPr>
            <a:r>
              <a:rPr lang="sv-SE" dirty="0">
                <a:ea typeface="Arial" charset="0"/>
                <a:cs typeface="Arial" charset="0"/>
              </a:rPr>
              <a:t>Reseskydd</a:t>
            </a:r>
          </a:p>
          <a:p>
            <a:pPr>
              <a:tabLst>
                <a:tab pos="214313" algn="l"/>
              </a:tabLst>
            </a:pPr>
            <a:r>
              <a:rPr lang="sv-SE" dirty="0">
                <a:ea typeface="Arial" charset="0"/>
                <a:cs typeface="Arial" charset="0"/>
              </a:rPr>
              <a:t>Rättsskydd </a:t>
            </a:r>
          </a:p>
          <a:p>
            <a:pPr>
              <a:tabLst>
                <a:tab pos="214313" algn="l"/>
              </a:tabLst>
            </a:pPr>
            <a:r>
              <a:rPr lang="sv-SE" dirty="0">
                <a:ea typeface="Arial" charset="0"/>
                <a:cs typeface="Arial" charset="0"/>
              </a:rPr>
              <a:t>Ansvarsskydd</a:t>
            </a:r>
          </a:p>
          <a:p>
            <a:pPr>
              <a:tabLst>
                <a:tab pos="214313" algn="l"/>
              </a:tabLst>
            </a:pPr>
            <a:r>
              <a:rPr lang="sv-SE" dirty="0">
                <a:ea typeface="Arial" charset="0"/>
                <a:cs typeface="Arial" charset="0"/>
              </a:rPr>
              <a:t>Överfallsskydd</a:t>
            </a:r>
          </a:p>
          <a:p>
            <a:pPr>
              <a:tabLst>
                <a:tab pos="214313" algn="l"/>
              </a:tabLst>
            </a:pPr>
            <a:r>
              <a:rPr lang="sv-SE" dirty="0">
                <a:ea typeface="Arial" charset="0"/>
                <a:cs typeface="Arial" charset="0"/>
              </a:rPr>
              <a:t>Tilläggsförsäkringar - t ex allrisk och ID-skydd</a:t>
            </a:r>
          </a:p>
          <a:p>
            <a:pPr>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1723673" cy="257369"/>
          </a:xfrm>
        </p:spPr>
        <p:txBody>
          <a:bodyPr wrap="none">
            <a:spAutoFit/>
          </a:bodyPr>
          <a:lstStyle/>
          <a:p>
            <a:r>
              <a:rPr lang="sv-SE" dirty="0"/>
              <a:t>DINA PRIVATA FÖRSÄKRINGAR</a:t>
            </a:r>
          </a:p>
        </p:txBody>
      </p:sp>
      <p:pic>
        <p:nvPicPr>
          <p:cNvPr id="4" name="Platshållare för bild 3" descr="En bild som visar träd, utomhus, omges, flera  Automatiskt genererad beskrivning">
            <a:extLst>
              <a:ext uri="{FF2B5EF4-FFF2-40B4-BE49-F238E27FC236}">
                <a16:creationId xmlns:a16="http://schemas.microsoft.com/office/drawing/2014/main" id="{6E23153B-231C-BC52-450B-0306067B0F7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00670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RESESKYDDET I HEMFÖRSÄKRINGEN</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816336"/>
            <a:ext cx="5118100" cy="3167646"/>
          </a:xfrm>
        </p:spPr>
        <p:txBody>
          <a:bodyPr>
            <a:noAutofit/>
          </a:bodyPr>
          <a:lstStyle/>
          <a:p>
            <a:pPr>
              <a:tabLst>
                <a:tab pos="214313" algn="l"/>
              </a:tabLst>
            </a:pPr>
            <a:r>
              <a:rPr lang="sv-SE" dirty="0">
                <a:ea typeface="Arial" charset="0"/>
                <a:cs typeface="Arial" charset="0"/>
              </a:rPr>
              <a:t>45 dagar </a:t>
            </a:r>
          </a:p>
          <a:p>
            <a:pPr>
              <a:tabLst>
                <a:tab pos="214313" algn="l"/>
              </a:tabLst>
            </a:pPr>
            <a:r>
              <a:rPr lang="sv-SE" dirty="0">
                <a:ea typeface="Arial" charset="0"/>
                <a:cs typeface="Arial" charset="0"/>
              </a:rPr>
              <a:t>Akut sjukdom/olycksfall</a:t>
            </a:r>
          </a:p>
          <a:p>
            <a:pPr>
              <a:tabLst>
                <a:tab pos="214313" algn="l"/>
              </a:tabLst>
            </a:pPr>
            <a:r>
              <a:rPr lang="sv-SE" dirty="0">
                <a:ea typeface="Arial" charset="0"/>
                <a:cs typeface="Arial" charset="0"/>
              </a:rPr>
              <a:t>Läkarbesök/läkarintyg</a:t>
            </a:r>
          </a:p>
          <a:p>
            <a:pPr>
              <a:tabLst>
                <a:tab pos="214313" algn="l"/>
              </a:tabLst>
            </a:pPr>
            <a:r>
              <a:rPr lang="sv-SE" dirty="0">
                <a:ea typeface="Arial" charset="0"/>
                <a:cs typeface="Arial" charset="0"/>
              </a:rPr>
              <a:t>Pågående/kronisk sjukdom</a:t>
            </a:r>
          </a:p>
          <a:p>
            <a:pPr>
              <a:tabLst>
                <a:tab pos="214313" algn="l"/>
              </a:tabLst>
            </a:pPr>
            <a:r>
              <a:rPr lang="sv-SE" dirty="0">
                <a:ea typeface="Arial" charset="0"/>
                <a:cs typeface="Arial" charset="0"/>
              </a:rPr>
              <a:t>Medicinskt förhandsbesked</a:t>
            </a:r>
          </a:p>
          <a:p>
            <a:pPr>
              <a:tabLst>
                <a:tab pos="214313" algn="l"/>
              </a:tabLst>
            </a:pPr>
            <a:r>
              <a:rPr lang="sv-SE" dirty="0">
                <a:ea typeface="Arial" charset="0"/>
                <a:cs typeface="Arial" charset="0"/>
              </a:rPr>
              <a:t>Gravid/riskfylld aktivitet</a:t>
            </a:r>
          </a:p>
          <a:p>
            <a:pPr>
              <a:tabLst>
                <a:tab pos="214313" algn="l"/>
              </a:tabLst>
            </a:pPr>
            <a:r>
              <a:rPr lang="sv-SE" dirty="0">
                <a:ea typeface="Arial" charset="0"/>
                <a:cs typeface="Arial" charset="0"/>
              </a:rPr>
              <a:t>Resebevis/EU-kort</a:t>
            </a:r>
          </a:p>
          <a:p>
            <a:pPr>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1723673" cy="257369"/>
          </a:xfrm>
        </p:spPr>
        <p:txBody>
          <a:bodyPr wrap="none">
            <a:spAutoFit/>
          </a:bodyPr>
          <a:lstStyle/>
          <a:p>
            <a:r>
              <a:rPr lang="sv-SE" dirty="0"/>
              <a:t>DINA PRIVATA FÖRSÄKRINGAR</a:t>
            </a:r>
          </a:p>
        </p:txBody>
      </p:sp>
      <p:pic>
        <p:nvPicPr>
          <p:cNvPr id="11" name="Platshållare för bild 10">
            <a:extLst>
              <a:ext uri="{FF2B5EF4-FFF2-40B4-BE49-F238E27FC236}">
                <a16:creationId xmlns:a16="http://schemas.microsoft.com/office/drawing/2014/main" id="{9CB14871-6A01-4A99-47A1-1DDEB4C9289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16046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63518"/>
          </a:xfrm>
        </p:spPr>
        <p:txBody>
          <a:bodyPr/>
          <a:lstStyle/>
          <a:p>
            <a:r>
              <a:rPr lang="sv-SE" sz="3200" b="1" dirty="0">
                <a:latin typeface="Calibri" panose="020F0502020204030204" pitchFamily="34" charset="0"/>
                <a:ea typeface="Arial" charset="0"/>
                <a:cs typeface="Calibri" panose="020F0502020204030204" pitchFamily="34" charset="0"/>
              </a:rPr>
              <a:t>RÄTTSKYDD I HEMFÖRSÄKRINGAR</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dirty="0"/>
              <a:t>DINA PRIVATA FÖRSÄKRINGAR</a:t>
            </a:r>
          </a:p>
        </p:txBody>
      </p:sp>
      <p:pic>
        <p:nvPicPr>
          <p:cNvPr id="7" name="Platshållare för bild 6" descr="En bild som visar text, verktyg  Automatiskt genererad beskrivning">
            <a:extLst>
              <a:ext uri="{FF2B5EF4-FFF2-40B4-BE49-F238E27FC236}">
                <a16:creationId xmlns:a16="http://schemas.microsoft.com/office/drawing/2014/main" id="{DFD548F9-D8C6-C393-4B30-AE56F802946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Platshållare för innehåll 2">
            <a:extLst>
              <a:ext uri="{FF2B5EF4-FFF2-40B4-BE49-F238E27FC236}">
                <a16:creationId xmlns:a16="http://schemas.microsoft.com/office/drawing/2014/main" id="{49E7D03A-BFFB-B4DC-77D0-ACF8F1E075C0}"/>
              </a:ext>
            </a:extLst>
          </p:cNvPr>
          <p:cNvSpPr txBox="1">
            <a:spLocks/>
          </p:cNvSpPr>
          <p:nvPr/>
        </p:nvSpPr>
        <p:spPr>
          <a:xfrm>
            <a:off x="598516" y="1768110"/>
            <a:ext cx="5118100" cy="3009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latin typeface="Calibri" panose="020F0502020204030204" pitchFamily="34" charset="0"/>
              </a:rPr>
              <a:t>Godkänt juridiskt ombud</a:t>
            </a:r>
          </a:p>
          <a:p>
            <a:r>
              <a:rPr lang="sv-SE" dirty="0">
                <a:latin typeface="Calibri" panose="020F0502020204030204" pitchFamily="34" charset="0"/>
              </a:rPr>
              <a:t>Tvistemål</a:t>
            </a:r>
          </a:p>
          <a:p>
            <a:r>
              <a:rPr lang="sv-SE" dirty="0">
                <a:latin typeface="Calibri" panose="020F0502020204030204" pitchFamily="34" charset="0"/>
              </a:rPr>
              <a:t>Karenstid </a:t>
            </a:r>
          </a:p>
          <a:p>
            <a:r>
              <a:rPr lang="sv-SE" dirty="0">
                <a:latin typeface="Calibri" panose="020F0502020204030204" pitchFamily="34" charset="0"/>
              </a:rPr>
              <a:t>Självrisk</a:t>
            </a:r>
          </a:p>
          <a:p>
            <a:r>
              <a:rPr lang="sv-SE" dirty="0">
                <a:latin typeface="Calibri" panose="020F0502020204030204" pitchFamily="34" charset="0"/>
              </a:rPr>
              <a:t>Maxbelopp 130 000 – 400 000 kronor</a:t>
            </a:r>
          </a:p>
          <a:p>
            <a:pPr marL="0" indent="0">
              <a:buNone/>
            </a:pPr>
            <a:endParaRPr lang="sv-SE" dirty="0">
              <a:latin typeface="Calibri" panose="020F0502020204030204" pitchFamily="34" charset="0"/>
            </a:endParaRPr>
          </a:p>
        </p:txBody>
      </p:sp>
    </p:spTree>
    <p:extLst>
      <p:ext uri="{BB962C8B-B14F-4D97-AF65-F5344CB8AC3E}">
        <p14:creationId xmlns:p14="http://schemas.microsoft.com/office/powerpoint/2010/main" val="961971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ANSVAR- OCH ÖVERFALLSSKYDD I HEMFÖRSÄKRINGAR</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816336"/>
            <a:ext cx="5118100" cy="3167646"/>
          </a:xfrm>
        </p:spPr>
        <p:txBody>
          <a:bodyPr>
            <a:noAutofit/>
          </a:bodyPr>
          <a:lstStyle/>
          <a:p>
            <a:pPr>
              <a:tabLst>
                <a:tab pos="214313" algn="l"/>
              </a:tabLst>
            </a:pPr>
            <a:r>
              <a:rPr lang="sv-SE" dirty="0">
                <a:ea typeface="Arial" charset="0"/>
                <a:cs typeface="Arial" charset="0"/>
              </a:rPr>
              <a:t>Skadestånd för person- och sakskada, max fem miljoner kronor</a:t>
            </a:r>
          </a:p>
          <a:p>
            <a:pPr>
              <a:tabLst>
                <a:tab pos="214313" algn="l"/>
              </a:tabLst>
            </a:pPr>
            <a:r>
              <a:rPr lang="sv-SE" dirty="0">
                <a:ea typeface="Arial" charset="0"/>
                <a:cs typeface="Arial" charset="0"/>
              </a:rPr>
              <a:t>Överfallsskydd - till exempel misshandel, sexuellt våld</a:t>
            </a:r>
          </a:p>
          <a:p>
            <a:pPr>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1723673" cy="257369"/>
          </a:xfrm>
        </p:spPr>
        <p:txBody>
          <a:bodyPr wrap="none">
            <a:spAutoFit/>
          </a:bodyPr>
          <a:lstStyle/>
          <a:p>
            <a:r>
              <a:rPr lang="sv-SE" dirty="0"/>
              <a:t>DINA PRIVATA FÖRSÄKRINGAR</a:t>
            </a:r>
          </a:p>
        </p:txBody>
      </p:sp>
      <p:pic>
        <p:nvPicPr>
          <p:cNvPr id="4" name="Platshållare för bild 3" descr="En bild som visar person, personer, folksamling, grupp  Automatiskt genererad beskrivning">
            <a:extLst>
              <a:ext uri="{FF2B5EF4-FFF2-40B4-BE49-F238E27FC236}">
                <a16:creationId xmlns:a16="http://schemas.microsoft.com/office/drawing/2014/main" id="{9CB203D6-EB03-AE02-5187-E5FE8004A2D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06597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63518"/>
          </a:xfrm>
        </p:spPr>
        <p:txBody>
          <a:bodyPr/>
          <a:lstStyle/>
          <a:p>
            <a:r>
              <a:rPr lang="sv-SE" sz="3200" b="1" dirty="0">
                <a:latin typeface="Calibri" panose="020F0502020204030204" pitchFamily="34" charset="0"/>
                <a:ea typeface="Arial" charset="0"/>
                <a:cs typeface="Calibri" panose="020F0502020204030204" pitchFamily="34" charset="0"/>
              </a:rPr>
              <a:t>BEHÖVS PRODUKTFÖRSÄKRINGAR?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766033"/>
            <a:ext cx="5118100" cy="3321781"/>
          </a:xfrm>
        </p:spPr>
        <p:txBody>
          <a:bodyPr>
            <a:normAutofit lnSpcReduction="10000"/>
          </a:bodyPr>
          <a:lstStyle/>
          <a:p>
            <a:r>
              <a:rPr lang="sv-SE" dirty="0">
                <a:latin typeface="Calibri" panose="020F0502020204030204" pitchFamily="34" charset="0"/>
              </a:rPr>
              <a:t>Allriskskyddet täcker alla dina saker</a:t>
            </a:r>
          </a:p>
          <a:p>
            <a:r>
              <a:rPr lang="sv-SE" dirty="0">
                <a:latin typeface="Calibri" panose="020F0502020204030204" pitchFamily="34" charset="0"/>
              </a:rPr>
              <a:t>Elektronikskydd, nyvärdesskydd 2-4 år</a:t>
            </a:r>
          </a:p>
          <a:p>
            <a:r>
              <a:rPr lang="sv-SE" dirty="0">
                <a:latin typeface="Calibri" panose="020F0502020204030204" pitchFamily="34" charset="0"/>
              </a:rPr>
              <a:t>Lägre självrisk och lägre åldersavdrag</a:t>
            </a:r>
          </a:p>
          <a:p>
            <a:r>
              <a:rPr lang="sv-SE" dirty="0">
                <a:latin typeface="Calibri" panose="020F0502020204030204" pitchFamily="34" charset="0"/>
              </a:rPr>
              <a:t>Rimlig premie?</a:t>
            </a:r>
          </a:p>
          <a:p>
            <a:endParaRPr lang="sv-SE" dirty="0">
              <a:latin typeface="Calibri" panose="020F0502020204030204" pitchFamily="34" charset="0"/>
            </a:endParaRPr>
          </a:p>
          <a:p>
            <a:r>
              <a:rPr lang="sv-SE" dirty="0">
                <a:latin typeface="Calibri" panose="020F0502020204030204" pitchFamily="34" charset="0"/>
              </a:rPr>
              <a:t>ID-skydd </a:t>
            </a:r>
          </a:p>
          <a:p>
            <a:pPr>
              <a:tabLst>
                <a:tab pos="214313" algn="l"/>
              </a:tabLst>
            </a:pPr>
            <a:r>
              <a:rPr lang="sv-SE" dirty="0">
                <a:ea typeface="Arial" charset="0"/>
                <a:cs typeface="Arial" charset="0"/>
              </a:rPr>
              <a:t>Rådgivning och assistans</a:t>
            </a:r>
          </a:p>
          <a:p>
            <a:pPr>
              <a:tabLst>
                <a:tab pos="214313" algn="l"/>
              </a:tabLst>
            </a:pPr>
            <a:r>
              <a:rPr lang="sv-SE" dirty="0">
                <a:ea typeface="Arial" charset="0"/>
                <a:cs typeface="Arial" charset="0"/>
              </a:rPr>
              <a:t>Förebygga/begränsa obehöriga handlingar</a:t>
            </a:r>
          </a:p>
          <a:p>
            <a:pPr>
              <a:tabLst>
                <a:tab pos="214313" algn="l"/>
              </a:tabLst>
            </a:pPr>
            <a:r>
              <a:rPr lang="sv-SE" dirty="0">
                <a:ea typeface="Arial" charset="0"/>
                <a:cs typeface="Arial" charset="0"/>
              </a:rPr>
              <a:t>Avvisa betalningskrav</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a:t>DINA PRIVATA FÖRSÄKRINGAR</a:t>
            </a:r>
            <a:endParaRPr lang="sv-SE" dirty="0"/>
          </a:p>
        </p:txBody>
      </p:sp>
      <p:pic>
        <p:nvPicPr>
          <p:cNvPr id="7" name="Platshållare för bild 6" descr="En bild som visar text  Automatiskt genererad beskrivning">
            <a:extLst>
              <a:ext uri="{FF2B5EF4-FFF2-40B4-BE49-F238E27FC236}">
                <a16:creationId xmlns:a16="http://schemas.microsoft.com/office/drawing/2014/main" id="{7C998788-6612-813E-885A-C40ECDF7DAE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61198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705B5C0-0B70-336E-9011-E2AF487EE31C}"/>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19000"/>
                    </a14:imgEffect>
                  </a14:imgLayer>
                </a14:imgProps>
              </a:ext>
            </a:extLst>
          </a:blip>
          <a:srcRect/>
          <a:stretch/>
        </p:blipFill>
        <p:spPr>
          <a:xfrm>
            <a:off x="1" y="0"/>
            <a:ext cx="12191998" cy="6857999"/>
          </a:xfrm>
          <a:prstGeom prst="rect">
            <a:avLst/>
          </a:prstGeom>
        </p:spPr>
      </p:pic>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xfrm>
            <a:off x="-1" y="-2"/>
            <a:ext cx="12192000" cy="6858000"/>
          </a:xfrm>
          <a:solidFill>
            <a:srgbClr val="74BBC1">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6" name="Rubrik 1">
            <a:extLst>
              <a:ext uri="{FF2B5EF4-FFF2-40B4-BE49-F238E27FC236}">
                <a16:creationId xmlns:a16="http://schemas.microsoft.com/office/drawing/2014/main" id="{0A747A86-7CAF-6109-86BC-1E6A16115C65}"/>
              </a:ext>
            </a:extLst>
          </p:cNvPr>
          <p:cNvSpPr>
            <a:spLocks noGrp="1"/>
          </p:cNvSpPr>
          <p:nvPr>
            <p:ph type="title"/>
          </p:nvPr>
        </p:nvSpPr>
        <p:spPr>
          <a:xfrm>
            <a:off x="513232" y="2248877"/>
            <a:ext cx="11165535" cy="2360243"/>
          </a:xfrm>
        </p:spPr>
        <p:txBody>
          <a:bodyPr/>
          <a:lstStyle/>
          <a:p>
            <a:r>
              <a:rPr lang="sv-SE" sz="5500" dirty="0"/>
              <a:t>HÅLLBARHET</a:t>
            </a:r>
            <a:br>
              <a:rPr lang="sv-SE" dirty="0"/>
            </a:br>
            <a:br>
              <a:rPr lang="sv-SE" dirty="0"/>
            </a:br>
            <a:r>
              <a:rPr lang="sv-SE" dirty="0"/>
              <a:t>”Skadeförebyggande åtgärder både hjälper enskilda </a:t>
            </a:r>
            <a:br>
              <a:rPr lang="sv-SE" dirty="0"/>
            </a:br>
            <a:r>
              <a:rPr lang="sv-SE" dirty="0"/>
              <a:t>konsumenter och leder till mindre miljöpåverkan”</a:t>
            </a:r>
            <a:br>
              <a:rPr lang="sv-SE" dirty="0"/>
            </a:br>
            <a:endParaRPr lang="sv-SE" dirty="0"/>
          </a:p>
        </p:txBody>
      </p:sp>
    </p:spTree>
    <p:extLst>
      <p:ext uri="{BB962C8B-B14F-4D97-AF65-F5344CB8AC3E}">
        <p14:creationId xmlns:p14="http://schemas.microsoft.com/office/powerpoint/2010/main" val="1051362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2692" y="620196"/>
            <a:ext cx="5765800" cy="663518"/>
          </a:xfrm>
        </p:spPr>
        <p:txBody>
          <a:bodyPr/>
          <a:lstStyle/>
          <a:p>
            <a:r>
              <a:rPr lang="sv-SE" sz="3200" b="1" dirty="0">
                <a:latin typeface="Calibri" panose="020F0502020204030204" pitchFamily="34" charset="0"/>
                <a:ea typeface="Arial" charset="0"/>
                <a:cs typeface="Calibri" panose="020F0502020204030204" pitchFamily="34" charset="0"/>
              </a:rPr>
              <a:t>VI KOMMUNICERAR BRETT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381025"/>
            <a:ext cx="5118100" cy="3321781"/>
          </a:xfrm>
        </p:spPr>
        <p:txBody>
          <a:bodyPr>
            <a:normAutofit/>
          </a:bodyPr>
          <a:lstStyle/>
          <a:p>
            <a:pPr>
              <a:lnSpc>
                <a:spcPct val="100000"/>
              </a:lnSpc>
            </a:pPr>
            <a:r>
              <a:rPr lang="sv-SE" dirty="0"/>
              <a:t>Konsumenternas.se, fakta, nyheter, blogginlägg</a:t>
            </a:r>
          </a:p>
          <a:p>
            <a:pPr>
              <a:lnSpc>
                <a:spcPct val="100000"/>
              </a:lnSpc>
            </a:pPr>
            <a:r>
              <a:rPr lang="sv-SE" dirty="0"/>
              <a:t>Nyhetsbrev</a:t>
            </a:r>
          </a:p>
          <a:p>
            <a:pPr>
              <a:lnSpc>
                <a:spcPct val="100000"/>
              </a:lnSpc>
            </a:pPr>
            <a:r>
              <a:rPr lang="sv-SE" dirty="0"/>
              <a:t>Media</a:t>
            </a:r>
          </a:p>
          <a:p>
            <a:pPr>
              <a:lnSpc>
                <a:spcPct val="100000"/>
              </a:lnSpc>
            </a:pPr>
            <a:r>
              <a:rPr lang="sv-SE" dirty="0"/>
              <a:t>Försäkringspodden </a:t>
            </a:r>
          </a:p>
          <a:p>
            <a:pPr>
              <a:lnSpc>
                <a:spcPct val="100000"/>
              </a:lnSpc>
            </a:pPr>
            <a:r>
              <a:rPr lang="sv-SE" dirty="0"/>
              <a:t>Facebook, LinkedIn, X (tidigare Twitter)</a:t>
            </a:r>
          </a:p>
          <a:p>
            <a:pPr marL="0" indent="0">
              <a:lnSpc>
                <a:spcPts val="3300"/>
              </a:lnSpc>
              <a:buNone/>
            </a:pPr>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a:t>DINA PRIVATA FÖRSÄKRINGAR</a:t>
            </a:r>
            <a:endParaRPr lang="sv-SE" dirty="0"/>
          </a:p>
        </p:txBody>
      </p:sp>
      <p:pic>
        <p:nvPicPr>
          <p:cNvPr id="9" name="Platshållare för bild 8" descr="En bild som visar vägg, inomhus, mikrofon, konst&#10;&#10;Automatiskt genererad beskrivning">
            <a:extLst>
              <a:ext uri="{FF2B5EF4-FFF2-40B4-BE49-F238E27FC236}">
                <a16:creationId xmlns:a16="http://schemas.microsoft.com/office/drawing/2014/main" id="{6EE73E6F-1498-A386-F6D6-10CFB0EAD6E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918003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sz="3200" b="1" dirty="0">
                <a:latin typeface="Calibri" panose="020F0502020204030204" pitchFamily="34" charset="0"/>
                <a:ea typeface="Arial" charset="0"/>
                <a:cs typeface="Calibri" panose="020F0502020204030204" pitchFamily="34" charset="0"/>
              </a:rPr>
              <a:t>KONTAKTA OSS NÄR DU VILL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434760"/>
            <a:ext cx="5148235" cy="2448392"/>
          </a:xfrm>
        </p:spPr>
        <p:txBody>
          <a:bodyPr>
            <a:normAutofit/>
          </a:bodyPr>
          <a:lstStyle/>
          <a:p>
            <a:pPr marL="0" indent="0">
              <a:buNone/>
            </a:pPr>
            <a:r>
              <a:rPr lang="sv-SE" sz="2000" b="1" dirty="0">
                <a:ea typeface="Arial" charset="0"/>
                <a:cs typeface="Arial" charset="0"/>
              </a:rPr>
              <a:t>Telefon:</a:t>
            </a:r>
            <a:br>
              <a:rPr lang="sv-SE" sz="2000" dirty="0">
                <a:ea typeface="Arial" charset="0"/>
                <a:cs typeface="Arial" charset="0"/>
              </a:rPr>
            </a:br>
            <a:r>
              <a:rPr lang="sv-SE" sz="2000" dirty="0">
                <a:ea typeface="Arial" charset="0"/>
                <a:cs typeface="Arial" charset="0"/>
              </a:rPr>
              <a:t>0200-22 58 00 (klockan 9 -12)</a:t>
            </a:r>
          </a:p>
          <a:p>
            <a:pPr marL="0" indent="0">
              <a:buNone/>
            </a:pPr>
            <a:r>
              <a:rPr lang="sv-SE" sz="2000" b="1" dirty="0">
                <a:ea typeface="Arial" charset="0"/>
                <a:cs typeface="Arial" charset="0"/>
              </a:rPr>
              <a:t>Mailformulär på:</a:t>
            </a:r>
            <a:br>
              <a:rPr lang="sv-SE" sz="2000" dirty="0">
                <a:ea typeface="Arial" charset="0"/>
                <a:cs typeface="Arial" charset="0"/>
              </a:rPr>
            </a:br>
            <a:r>
              <a:rPr lang="sv-SE" sz="2000" dirty="0">
                <a:ea typeface="Arial" charset="0"/>
                <a:cs typeface="Arial" charset="0"/>
              </a:rPr>
              <a:t>konsumenternas.se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square">
            <a:spAutoFit/>
          </a:bodyPr>
          <a:lstStyle/>
          <a:p>
            <a:r>
              <a:rPr lang="sv-SE" dirty="0"/>
              <a:t>DINA PRIVATA FÖRSÄKRINGAR</a:t>
            </a:r>
          </a:p>
        </p:txBody>
      </p:sp>
      <p:pic>
        <p:nvPicPr>
          <p:cNvPr id="12" name="Picture 10">
            <a:extLst>
              <a:ext uri="{FF2B5EF4-FFF2-40B4-BE49-F238E27FC236}">
                <a16:creationId xmlns:a16="http://schemas.microsoft.com/office/drawing/2014/main" id="{8DDFB355-EC8C-4F55-B960-C825926AC595}"/>
              </a:ext>
            </a:extLst>
          </p:cNvPr>
          <p:cNvPicPr>
            <a:picLocks noGrp="1" noChangeAspect="1" noChangeArrowheads="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bwMode="auto">
          <a:xfrm>
            <a:off x="6445250" y="620713"/>
            <a:ext cx="5075238" cy="528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206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Gabriella Hallberg</a:t>
            </a:r>
          </a:p>
          <a:p>
            <a:pPr>
              <a:spcBef>
                <a:spcPts val="0"/>
              </a:spcBef>
            </a:pPr>
            <a:r>
              <a:rPr lang="sv-SE" sz="1800" dirty="0"/>
              <a:t>gabriella.hallberg@konsumenternas.se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KONSUMENTERNAS</a:t>
            </a:r>
            <a:br>
              <a:rPr lang="sv-SE" sz="3200" b="1" dirty="0">
                <a:latin typeface="Calibri" panose="020F0502020204030204" pitchFamily="34" charset="0"/>
                <a:ea typeface="Arial" charset="0"/>
                <a:cs typeface="Calibri" panose="020F0502020204030204" pitchFamily="34" charset="0"/>
              </a:rPr>
            </a:br>
            <a:r>
              <a:rPr lang="sv-SE" sz="3200" b="1" dirty="0">
                <a:latin typeface="Calibri" panose="020F0502020204030204" pitchFamily="34" charset="0"/>
                <a:ea typeface="Arial" charset="0"/>
                <a:cs typeface="Calibri" panose="020F0502020204030204" pitchFamily="34" charset="0"/>
              </a:rPr>
              <a:t>FÖRSÄKRINGSBYRÅ - STIFTELSE </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r>
              <a:rPr lang="sv-SE" dirty="0">
                <a:latin typeface="Calibri" panose="020F0502020204030204" pitchFamily="34" charset="0"/>
              </a:rPr>
              <a:t>Stiftelse</a:t>
            </a:r>
          </a:p>
          <a:p>
            <a:r>
              <a:rPr lang="sv-SE" dirty="0">
                <a:latin typeface="Calibri" panose="020F0502020204030204" pitchFamily="34" charset="0"/>
              </a:rPr>
              <a:t>Stadgar: vägleda, informera och hjälpa</a:t>
            </a:r>
          </a:p>
          <a:p>
            <a:r>
              <a:rPr lang="sv-SE" dirty="0">
                <a:latin typeface="Calibri" panose="020F0502020204030204" pitchFamily="34" charset="0"/>
              </a:rPr>
              <a:t>Huvudmän:</a:t>
            </a:r>
            <a:br>
              <a:rPr lang="sv-SE" dirty="0">
                <a:latin typeface="Calibri" panose="020F0502020204030204" pitchFamily="34" charset="0"/>
              </a:rPr>
            </a:br>
            <a:r>
              <a:rPr lang="sv-SE" dirty="0">
                <a:latin typeface="Calibri" panose="020F0502020204030204" pitchFamily="34" charset="0"/>
              </a:rPr>
              <a:t>- Finansinspektionen</a:t>
            </a:r>
            <a:br>
              <a:rPr lang="sv-SE" dirty="0">
                <a:latin typeface="Calibri" panose="020F0502020204030204" pitchFamily="34" charset="0"/>
              </a:rPr>
            </a:br>
            <a:r>
              <a:rPr lang="sv-SE" dirty="0">
                <a:latin typeface="Calibri" panose="020F0502020204030204" pitchFamily="34" charset="0"/>
              </a:rPr>
              <a:t>- Konsumentverket</a:t>
            </a:r>
            <a:br>
              <a:rPr lang="sv-SE" dirty="0">
                <a:latin typeface="Calibri" panose="020F0502020204030204" pitchFamily="34" charset="0"/>
              </a:rPr>
            </a:br>
            <a:r>
              <a:rPr lang="sv-SE" dirty="0">
                <a:latin typeface="Calibri" panose="020F0502020204030204" pitchFamily="34" charset="0"/>
              </a:rPr>
              <a:t>- Svensk Försäkring</a:t>
            </a:r>
          </a:p>
          <a:p>
            <a:r>
              <a:rPr lang="sv-SE" dirty="0">
                <a:latin typeface="Calibri" panose="020F0502020204030204" pitchFamily="34" charset="0"/>
              </a:rPr>
              <a:t>Oberoende kostnadsfri vägledning </a:t>
            </a:r>
          </a:p>
          <a:p>
            <a:r>
              <a:rPr lang="sv-SE" dirty="0">
                <a:latin typeface="Calibri" panose="020F0502020204030204" pitchFamily="34" charset="0"/>
              </a:rPr>
              <a:t>Återkopplar konsumentproblem</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dirty="0"/>
              <a:t>DINA PRIVATA FÖRSÄKRINGAR</a:t>
            </a:r>
          </a:p>
        </p:txBody>
      </p:sp>
      <p:pic>
        <p:nvPicPr>
          <p:cNvPr id="7" name="Platshållare för bild 6" descr="En bild som visar paraply, accessoarer, himmel, utomhus  Automatiskt genererad beskrivning">
            <a:extLst>
              <a:ext uri="{FF2B5EF4-FFF2-40B4-BE49-F238E27FC236}">
                <a16:creationId xmlns:a16="http://schemas.microsoft.com/office/drawing/2014/main" id="{653BB10E-AF00-5E54-99F6-63E8D8D45B3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VARFÖR FÖRSÄKRAD?</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82585"/>
            <a:ext cx="5118100" cy="2488549"/>
          </a:xfrm>
        </p:spPr>
        <p:txBody>
          <a:bodyPr>
            <a:normAutofit/>
          </a:bodyPr>
          <a:lstStyle/>
          <a:p>
            <a:pPr>
              <a:tabLst>
                <a:tab pos="214313" algn="l"/>
              </a:tabLst>
            </a:pPr>
            <a:r>
              <a:rPr lang="sv-SE" dirty="0">
                <a:ea typeface="Arial" charset="0"/>
                <a:cs typeface="Arial" charset="0"/>
              </a:rPr>
              <a:t>Vad är en försäkring?</a:t>
            </a:r>
          </a:p>
          <a:p>
            <a:pPr>
              <a:tabLst>
                <a:tab pos="214313" algn="l"/>
              </a:tabLst>
            </a:pPr>
            <a:r>
              <a:rPr lang="sv-SE" dirty="0">
                <a:ea typeface="Arial" charset="0"/>
                <a:cs typeface="Arial" charset="0"/>
              </a:rPr>
              <a:t>Katastrofskydd</a:t>
            </a:r>
          </a:p>
          <a:p>
            <a:pPr>
              <a:tabLst>
                <a:tab pos="214313" algn="l"/>
              </a:tabLst>
            </a:pPr>
            <a:r>
              <a:rPr lang="sv-SE" dirty="0">
                <a:ea typeface="Arial" charset="0"/>
                <a:cs typeface="Arial" charset="0"/>
              </a:rPr>
              <a:t>Trygghet i livets faser </a:t>
            </a:r>
          </a:p>
          <a:p>
            <a:pPr>
              <a:tabLst>
                <a:tab pos="214313" algn="l"/>
              </a:tabLst>
            </a:pPr>
            <a:r>
              <a:rPr lang="sv-SE" dirty="0">
                <a:ea typeface="Arial" charset="0"/>
                <a:cs typeface="Arial" charset="0"/>
              </a:rPr>
              <a:t>Behovet styr</a:t>
            </a: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1723673" cy="257369"/>
          </a:xfrm>
        </p:spPr>
        <p:txBody>
          <a:bodyPr wrap="none">
            <a:spAutoFit/>
          </a:bodyPr>
          <a:lstStyle/>
          <a:p>
            <a:r>
              <a:rPr lang="sv-SE" dirty="0"/>
              <a:t>DINA PRIVATA FÖRSÄKRINGAR</a:t>
            </a:r>
          </a:p>
        </p:txBody>
      </p:sp>
      <p:pic>
        <p:nvPicPr>
          <p:cNvPr id="8" name="Platshållare för bild 7" descr="En bild som visar rök, tåg, ånga, stack  Automatiskt genererad beskrivning">
            <a:extLst>
              <a:ext uri="{FF2B5EF4-FFF2-40B4-BE49-F238E27FC236}">
                <a16:creationId xmlns:a16="http://schemas.microsoft.com/office/drawing/2014/main" id="{7C559D40-090D-A8D5-A9AA-ED5C77A77BF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WEBBPLATS KONSUMENTERNAS.SE</a:t>
            </a:r>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723673" cy="257369"/>
          </a:xfrm>
        </p:spPr>
        <p:txBody>
          <a:bodyPr wrap="none">
            <a:spAutoFit/>
          </a:bodyPr>
          <a:lstStyle/>
          <a:p>
            <a:r>
              <a:rPr lang="sv-SE" dirty="0"/>
              <a:t>DINA PRIVATA FÖRSÄKRINGAR</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7" y="1448053"/>
            <a:ext cx="5118100" cy="2532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latin typeface="Calibri" panose="020F0502020204030204" pitchFamily="34" charset="0"/>
              </a:rPr>
              <a:t>Fakta om försäkring, pension och bank</a:t>
            </a:r>
          </a:p>
          <a:p>
            <a:r>
              <a:rPr lang="sv-SE" sz="2000" dirty="0">
                <a:latin typeface="Calibri" panose="020F0502020204030204" pitchFamily="34" charset="0"/>
              </a:rPr>
              <a:t>Oberoende fördjupade - och poängjämförelser </a:t>
            </a:r>
          </a:p>
          <a:p>
            <a:r>
              <a:rPr lang="sv-SE" sz="2000" dirty="0">
                <a:latin typeface="Calibri" panose="020F0502020204030204" pitchFamily="34" charset="0"/>
              </a:rPr>
              <a:t>Guider och checklistor</a:t>
            </a:r>
          </a:p>
          <a:p>
            <a:r>
              <a:rPr lang="sv-SE" sz="2000" dirty="0">
                <a:latin typeface="Calibri" panose="020F0502020204030204" pitchFamily="34" charset="0"/>
              </a:rPr>
              <a:t>Klagoguiden</a:t>
            </a:r>
          </a:p>
          <a:p>
            <a:r>
              <a:rPr lang="sv-SE" sz="2000" dirty="0">
                <a:latin typeface="Calibri" panose="020F0502020204030204" pitchFamily="34" charset="0"/>
              </a:rPr>
              <a:t>Rättsfall och beslut</a:t>
            </a:r>
          </a:p>
          <a:p>
            <a:endParaRPr lang="sv-SE" sz="2000" dirty="0">
              <a:latin typeface="Calibri" panose="020F0502020204030204" pitchFamily="34" charset="0"/>
            </a:endParaRPr>
          </a:p>
        </p:txBody>
      </p:sp>
      <p:grpSp>
        <p:nvGrpSpPr>
          <p:cNvPr id="6" name="Grupp 5">
            <a:extLst>
              <a:ext uri="{FF2B5EF4-FFF2-40B4-BE49-F238E27FC236}">
                <a16:creationId xmlns:a16="http://schemas.microsoft.com/office/drawing/2014/main" id="{92FFAFF3-DE2D-164B-659B-249BFEF4AC4C}"/>
              </a:ext>
            </a:extLst>
          </p:cNvPr>
          <p:cNvGrpSpPr/>
          <p:nvPr/>
        </p:nvGrpSpPr>
        <p:grpSpPr>
          <a:xfrm>
            <a:off x="5859238" y="1817022"/>
            <a:ext cx="5428338" cy="3330096"/>
            <a:chOff x="5491424" y="1950720"/>
            <a:chExt cx="7042556" cy="4320363"/>
          </a:xfrm>
        </p:grpSpPr>
        <p:pic>
          <p:nvPicPr>
            <p:cNvPr id="9" name="Platshållare för bild 4" descr="laptop-start.png">
              <a:extLst>
                <a:ext uri="{FF2B5EF4-FFF2-40B4-BE49-F238E27FC236}">
                  <a16:creationId xmlns:a16="http://schemas.microsoft.com/office/drawing/2014/main" id="{2204452D-47EF-8A8C-0985-0FA86FE46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a:extLst>
                <a:ext uri="{FF2B5EF4-FFF2-40B4-BE49-F238E27FC236}">
                  <a16:creationId xmlns:a16="http://schemas.microsoft.com/office/drawing/2014/main" id="{CE34068C-2488-6791-50CB-F325987377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36943" y="2197165"/>
              <a:ext cx="5351518" cy="3322311"/>
            </a:xfrm>
            <a:prstGeom prst="rect">
              <a:avLst/>
            </a:prstGeom>
          </p:spPr>
        </p:pic>
      </p:grpSp>
    </p:spTree>
    <p:extLst>
      <p:ext uri="{BB962C8B-B14F-4D97-AF65-F5344CB8AC3E}">
        <p14:creationId xmlns:p14="http://schemas.microsoft.com/office/powerpoint/2010/main" val="200792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4686716" cy="1325563"/>
          </a:xfrm>
        </p:spPr>
        <p:txBody>
          <a:bodyPr/>
          <a:lstStyle/>
          <a:p>
            <a:r>
              <a:rPr lang="sv-SE" b="1" dirty="0">
                <a:latin typeface="Calibri" panose="020F0502020204030204" pitchFamily="34" charset="0"/>
                <a:ea typeface="Arial" charset="0"/>
                <a:cs typeface="Calibri" panose="020F0502020204030204" pitchFamily="34" charset="0"/>
              </a:rPr>
              <a:t>KLAGA I ETT FÖRSÄKRINGSÄRENDE</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726730"/>
            <a:ext cx="5118100" cy="2715546"/>
          </a:xfrm>
        </p:spPr>
        <p:txBody>
          <a:bodyPr>
            <a:normAutofit/>
          </a:bodyPr>
          <a:lstStyle/>
          <a:p>
            <a:r>
              <a:rPr lang="sv-SE" sz="2000" dirty="0">
                <a:cs typeface="Arial" charset="0"/>
              </a:rPr>
              <a:t>Chef, intern nämnd, klagomålsansvarig</a:t>
            </a:r>
          </a:p>
          <a:p>
            <a:r>
              <a:rPr lang="sv-SE" sz="2000" dirty="0">
                <a:ea typeface="Arial" charset="0"/>
                <a:cs typeface="Arial" charset="0"/>
              </a:rPr>
              <a:t>Saknas information</a:t>
            </a:r>
            <a:endParaRPr lang="sv-SE" sz="2000" dirty="0">
              <a:latin typeface="+mj-lt"/>
              <a:ea typeface="Arial" charset="0"/>
              <a:cs typeface="Arial" charset="0"/>
            </a:endParaRPr>
          </a:p>
          <a:p>
            <a:r>
              <a:rPr lang="sv-SE" sz="2000" dirty="0">
                <a:ea typeface="Arial" charset="0"/>
                <a:cs typeface="Arial" charset="0"/>
              </a:rPr>
              <a:t>Ingen återkoppling</a:t>
            </a:r>
            <a:endParaRPr lang="sv-SE" sz="2000" dirty="0">
              <a:latin typeface="+mj-lt"/>
              <a:ea typeface="Arial" charset="0"/>
              <a:cs typeface="Arial" charset="0"/>
            </a:endParaRPr>
          </a:p>
          <a:p>
            <a:r>
              <a:rPr lang="sv-SE" sz="2000" dirty="0">
                <a:cs typeface="Arial" charset="0"/>
              </a:rPr>
              <a:t>Fel eller bristfällig information</a:t>
            </a:r>
          </a:p>
          <a:p>
            <a:r>
              <a:rPr lang="sv-SE" sz="2000" dirty="0">
                <a:ea typeface="Arial" charset="0"/>
                <a:cs typeface="Arial" charset="0"/>
              </a:rPr>
              <a:t>Missnöje med bemötandet</a:t>
            </a:r>
          </a:p>
          <a:p>
            <a:r>
              <a:rPr lang="sv-SE" sz="2000" dirty="0">
                <a:cs typeface="Arial" charset="0"/>
              </a:rPr>
              <a:t>Lång</a:t>
            </a:r>
            <a:r>
              <a:rPr lang="sv-SE" sz="2000" dirty="0">
                <a:ea typeface="Arial" charset="0"/>
                <a:cs typeface="Arial" charset="0"/>
              </a:rPr>
              <a:t> handläggningstid </a:t>
            </a:r>
            <a:endParaRPr lang="sv-SE" sz="2000" dirty="0">
              <a:latin typeface="+mj-lt"/>
              <a:ea typeface="Arial" charset="0"/>
              <a:cs typeface="Arial" charset="0"/>
            </a:endParaRP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dirty="0"/>
              <a:t>DINA PRIVATA FÖRSÄKRINGAR</a:t>
            </a:r>
          </a:p>
        </p:txBody>
      </p:sp>
      <p:pic>
        <p:nvPicPr>
          <p:cNvPr id="9" name="Platshållare för bild 8">
            <a:extLst>
              <a:ext uri="{FF2B5EF4-FFF2-40B4-BE49-F238E27FC236}">
                <a16:creationId xmlns:a16="http://schemas.microsoft.com/office/drawing/2014/main" id="{E7769904-4C8A-4DC8-9006-FF761E3883D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2753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sz="3200" dirty="0">
                <a:latin typeface="Calibri" panose="020F0502020204030204" pitchFamily="34" charset="0"/>
                <a:ea typeface="Arial" charset="0"/>
                <a:cs typeface="Calibri" panose="020F0502020204030204" pitchFamily="34" charset="0"/>
              </a:rPr>
              <a:t>ANVÄND VÅR KLAGOGUIDE</a:t>
            </a:r>
            <a:endParaRPr lang="sv-SE" sz="3200" b="1" dirty="0">
              <a:latin typeface="Calibri" panose="020F0502020204030204" pitchFamily="34" charset="0"/>
              <a:ea typeface="Arial" charset="0"/>
              <a:cs typeface="Calibri" panose="020F0502020204030204" pitchFamily="34" charset="0"/>
            </a:endParaRPr>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723673" cy="257369"/>
          </a:xfrm>
        </p:spPr>
        <p:txBody>
          <a:bodyPr wrap="none">
            <a:spAutoFit/>
          </a:bodyPr>
          <a:lstStyle/>
          <a:p>
            <a:r>
              <a:rPr lang="sv-SE" dirty="0"/>
              <a:t>DINA PRIVATA FÖRSÄKRINGAR</a:t>
            </a:r>
          </a:p>
        </p:txBody>
      </p:sp>
      <p:pic>
        <p:nvPicPr>
          <p:cNvPr id="4" name="Bildobjekt 3">
            <a:extLst>
              <a:ext uri="{FF2B5EF4-FFF2-40B4-BE49-F238E27FC236}">
                <a16:creationId xmlns:a16="http://schemas.microsoft.com/office/drawing/2014/main" id="{39177988-D8D9-4F9B-65B1-D5AE4F84FC63}"/>
              </a:ext>
            </a:extLst>
          </p:cNvPr>
          <p:cNvPicPr>
            <a:picLocks noChangeAspect="1"/>
          </p:cNvPicPr>
          <p:nvPr/>
        </p:nvPicPr>
        <p:blipFill>
          <a:blip r:embed="rId3"/>
          <a:stretch>
            <a:fillRect/>
          </a:stretch>
        </p:blipFill>
        <p:spPr>
          <a:xfrm>
            <a:off x="6262421" y="1371598"/>
            <a:ext cx="4178131" cy="5151121"/>
          </a:xfrm>
          <a:prstGeom prst="rect">
            <a:avLst/>
          </a:prstGeom>
        </p:spPr>
      </p:pic>
      <p:sp>
        <p:nvSpPr>
          <p:cNvPr id="7" name="Platshållare för innehåll 2">
            <a:extLst>
              <a:ext uri="{FF2B5EF4-FFF2-40B4-BE49-F238E27FC236}">
                <a16:creationId xmlns:a16="http://schemas.microsoft.com/office/drawing/2014/main" id="{BA20F519-65E8-B2FF-FDB2-D327875E9B0D}"/>
              </a:ext>
            </a:extLst>
          </p:cNvPr>
          <p:cNvSpPr txBox="1">
            <a:spLocks/>
          </p:cNvSpPr>
          <p:nvPr/>
        </p:nvSpPr>
        <p:spPr>
          <a:xfrm>
            <a:off x="600082" y="1405457"/>
            <a:ext cx="5118100" cy="35038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sv-SE" sz="2000" dirty="0">
                <a:latin typeface="Calibri" panose="020F0502020204030204" pitchFamily="34" charset="0"/>
              </a:rPr>
              <a:t>Begär omprövning</a:t>
            </a:r>
          </a:p>
          <a:p>
            <a:pPr>
              <a:lnSpc>
                <a:spcPct val="110000"/>
              </a:lnSpc>
            </a:pPr>
            <a:r>
              <a:rPr lang="sv-SE" sz="2000" dirty="0">
                <a:latin typeface="Calibri" panose="020F0502020204030204" pitchFamily="34" charset="0"/>
              </a:rPr>
              <a:t>Ange vilket ärende</a:t>
            </a:r>
          </a:p>
          <a:p>
            <a:pPr>
              <a:lnSpc>
                <a:spcPct val="110000"/>
              </a:lnSpc>
            </a:pPr>
            <a:r>
              <a:rPr lang="sv-SE" sz="2000" dirty="0">
                <a:latin typeface="Calibri" panose="020F0502020204030204" pitchFamily="34" charset="0"/>
              </a:rPr>
              <a:t>Beskriv ditt missnöje</a:t>
            </a:r>
          </a:p>
          <a:p>
            <a:pPr>
              <a:lnSpc>
                <a:spcPct val="110000"/>
              </a:lnSpc>
            </a:pPr>
            <a:r>
              <a:rPr lang="sv-SE" sz="2000" dirty="0">
                <a:latin typeface="Calibri" panose="020F0502020204030204" pitchFamily="34" charset="0"/>
              </a:rPr>
              <a:t>Klagomålsrutiner bolagen ska följa</a:t>
            </a:r>
          </a:p>
          <a:p>
            <a:pPr>
              <a:lnSpc>
                <a:spcPct val="110000"/>
              </a:lnSpc>
            </a:pPr>
            <a:endParaRPr lang="sv-SE" sz="2000" dirty="0">
              <a:latin typeface="Calibri" panose="020F0502020204030204" pitchFamily="34" charset="0"/>
            </a:endParaRPr>
          </a:p>
          <a:p>
            <a:pPr marL="0" indent="0">
              <a:lnSpc>
                <a:spcPct val="110000"/>
              </a:lnSpc>
              <a:buNone/>
            </a:pPr>
            <a:endParaRPr lang="sv-SE" sz="2000" dirty="0">
              <a:latin typeface="Calibri" panose="020F0502020204030204" pitchFamily="34" charset="0"/>
            </a:endParaRPr>
          </a:p>
          <a:p>
            <a:pPr>
              <a:lnSpc>
                <a:spcPct val="110000"/>
              </a:lnSpc>
            </a:pPr>
            <a:endParaRPr lang="sv-SE" sz="2000" dirty="0">
              <a:latin typeface="Calibri" panose="020F0502020204030204" pitchFamily="34" charset="0"/>
            </a:endParaRPr>
          </a:p>
          <a:p>
            <a:pPr>
              <a:lnSpc>
                <a:spcPct val="110000"/>
              </a:lnSpc>
            </a:pPr>
            <a:endParaRPr lang="sv-SE" sz="2000" dirty="0">
              <a:latin typeface="Calibri" panose="020F0502020204030204" pitchFamily="34" charset="0"/>
            </a:endParaRPr>
          </a:p>
        </p:txBody>
      </p:sp>
    </p:spTree>
    <p:extLst>
      <p:ext uri="{BB962C8B-B14F-4D97-AF65-F5344CB8AC3E}">
        <p14:creationId xmlns:p14="http://schemas.microsoft.com/office/powerpoint/2010/main" val="2503336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VILKA FÖRSÄKRINGAR BEHÖVER DU?</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3104202471"/>
              </p:ext>
            </p:extLst>
          </p:nvPr>
        </p:nvGraphicFramePr>
        <p:xfrm>
          <a:off x="1074962" y="1535326"/>
          <a:ext cx="9187108" cy="3402434"/>
        </p:xfrm>
        <a:graphic>
          <a:graphicData uri="http://schemas.openxmlformats.org/drawingml/2006/table">
            <a:tbl>
              <a:tblPr firstRow="1" bandRow="1">
                <a:tableStyleId>{5C22544A-7EE6-4342-B048-85BDC9FD1C3A}</a:tableStyleId>
              </a:tblPr>
              <a:tblGrid>
                <a:gridCol w="2296777">
                  <a:extLst>
                    <a:ext uri="{9D8B030D-6E8A-4147-A177-3AD203B41FA5}">
                      <a16:colId xmlns:a16="http://schemas.microsoft.com/office/drawing/2014/main" val="2336489506"/>
                    </a:ext>
                  </a:extLst>
                </a:gridCol>
                <a:gridCol w="2296777">
                  <a:extLst>
                    <a:ext uri="{9D8B030D-6E8A-4147-A177-3AD203B41FA5}">
                      <a16:colId xmlns:a16="http://schemas.microsoft.com/office/drawing/2014/main" val="426545219"/>
                    </a:ext>
                  </a:extLst>
                </a:gridCol>
                <a:gridCol w="2296777">
                  <a:extLst>
                    <a:ext uri="{9D8B030D-6E8A-4147-A177-3AD203B41FA5}">
                      <a16:colId xmlns:a16="http://schemas.microsoft.com/office/drawing/2014/main" val="3788303289"/>
                    </a:ext>
                  </a:extLst>
                </a:gridCol>
                <a:gridCol w="2296777">
                  <a:extLst>
                    <a:ext uri="{9D8B030D-6E8A-4147-A177-3AD203B41FA5}">
                      <a16:colId xmlns:a16="http://schemas.microsoft.com/office/drawing/2014/main" val="2744437489"/>
                    </a:ext>
                  </a:extLst>
                </a:gridCol>
              </a:tblGrid>
              <a:tr h="358664">
                <a:tc>
                  <a:txBody>
                    <a:bodyPr/>
                    <a:lstStyle/>
                    <a:p>
                      <a:r>
                        <a:rPr lang="sv-SE" sz="2000" dirty="0">
                          <a:solidFill>
                            <a:schemeClr val="accent1"/>
                          </a:solidFill>
                        </a:rPr>
                        <a:t>ENLIGT LAG</a:t>
                      </a: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accent1"/>
                          </a:solidFill>
                        </a:rPr>
                        <a:t>NÖDVÄNDIGA</a:t>
                      </a: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44999C"/>
                          </a:solidFill>
                        </a:rPr>
                        <a:t>BRA ATT HA</a:t>
                      </a: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44999C"/>
                          </a:solidFill>
                        </a:rPr>
                        <a:t>SE UPP FÖR</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595503">
                <a:tc>
                  <a:txBody>
                    <a:bodyPr/>
                    <a:lstStyle/>
                    <a:p>
                      <a:r>
                        <a:rPr lang="sv-SE" sz="2000" dirty="0">
                          <a:latin typeface="+mj-lt"/>
                        </a:rPr>
                        <a:t>Bilförsäkring - trafik</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kern="1200" dirty="0">
                          <a:solidFill>
                            <a:schemeClr val="dk1"/>
                          </a:solidFill>
                          <a:latin typeface="+mj-lt"/>
                          <a:ea typeface="+mn-ea"/>
                          <a:cs typeface="+mn-cs"/>
                        </a:rPr>
                        <a:t>Hemförsäkring</a:t>
                      </a:r>
                      <a:endParaRPr lang="sv-SE" sz="2000" dirty="0">
                        <a:latin typeface="+mj-lt"/>
                      </a:endParaRP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Tjänstepension</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Produktförsäkringar</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931026">
                <a:tc>
                  <a:txBody>
                    <a:bodyPr/>
                    <a:lstStyle/>
                    <a:p>
                      <a:endParaRPr lang="sv-SE" sz="200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kern="1200" dirty="0">
                          <a:solidFill>
                            <a:schemeClr val="dk1"/>
                          </a:solidFill>
                          <a:latin typeface="+mj-lt"/>
                          <a:ea typeface="+mn-ea"/>
                          <a:cs typeface="+mn-cs"/>
                        </a:rPr>
                        <a:t>Bostadsrätts-/</a:t>
                      </a:r>
                      <a:r>
                        <a:rPr lang="sv-SE" sz="2000" b="0" kern="1200" dirty="0">
                          <a:solidFill>
                            <a:schemeClr val="dk1"/>
                          </a:solidFill>
                          <a:latin typeface="+mj-lt"/>
                          <a:ea typeface="+mn-ea"/>
                          <a:cs typeface="+mn-cs"/>
                        </a:rPr>
                        <a:t>villaförsäkring</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Sjuk-</a:t>
                      </a:r>
                      <a:r>
                        <a:rPr lang="sv-SE" sz="2000" baseline="0" dirty="0">
                          <a:latin typeface="+mj-lt"/>
                        </a:rPr>
                        <a:t> och olycksfallsförsäkring</a:t>
                      </a:r>
                      <a:endParaRPr lang="sv-SE" sz="200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ID-skydd</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596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2000" kern="1200" dirty="0">
                        <a:solidFill>
                          <a:schemeClr val="dk1"/>
                        </a:solidFill>
                        <a:latin typeface="+mj-lt"/>
                        <a:ea typeface="+mn-ea"/>
                        <a:cs typeface="+mn-cs"/>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kern="1200" dirty="0">
                          <a:solidFill>
                            <a:schemeClr val="dk1"/>
                          </a:solidFill>
                          <a:latin typeface="+mj-lt"/>
                          <a:ea typeface="+mn-ea"/>
                          <a:cs typeface="+mn-cs"/>
                        </a:rPr>
                        <a:t>Barnförsäkring</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200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200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8829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2000" kern="1200" dirty="0">
                        <a:solidFill>
                          <a:schemeClr val="dk1"/>
                        </a:solidFill>
                        <a:latin typeface="+mj-lt"/>
                        <a:ea typeface="+mn-ea"/>
                        <a:cs typeface="+mn-cs"/>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kern="1200" dirty="0">
                          <a:solidFill>
                            <a:schemeClr val="dk1"/>
                          </a:solidFill>
                          <a:latin typeface="+mj-lt"/>
                          <a:ea typeface="+mn-ea"/>
                          <a:cs typeface="+mn-cs"/>
                        </a:rPr>
                        <a:t>Bilförsäkring - hel/halv</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200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200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6350678"/>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1723673" cy="257369"/>
          </a:xfrm>
        </p:spPr>
        <p:txBody>
          <a:bodyPr wrap="none">
            <a:spAutoFit/>
          </a:bodyPr>
          <a:lstStyle/>
          <a:p>
            <a:r>
              <a:rPr lang="sv-SE" dirty="0"/>
              <a:t>DINA PRIVATA FÖRSÄKRINGAR</a:t>
            </a:r>
          </a:p>
        </p:txBody>
      </p:sp>
    </p:spTree>
    <p:extLst>
      <p:ext uri="{BB962C8B-B14F-4D97-AF65-F5344CB8AC3E}">
        <p14:creationId xmlns:p14="http://schemas.microsoft.com/office/powerpoint/2010/main" val="56106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63518"/>
          </a:xfrm>
        </p:spPr>
        <p:txBody>
          <a:bodyPr/>
          <a:lstStyle/>
          <a:p>
            <a:r>
              <a:rPr lang="sv-SE" sz="3200" b="1" dirty="0">
                <a:latin typeface="Calibri" panose="020F0502020204030204" pitchFamily="34" charset="0"/>
                <a:ea typeface="Arial" charset="0"/>
                <a:cs typeface="Calibri" panose="020F0502020204030204" pitchFamily="34" charset="0"/>
              </a:rPr>
              <a:t>BILFÖRSÄKRING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496404"/>
            <a:ext cx="5118100" cy="4351338"/>
          </a:xfrm>
        </p:spPr>
        <p:txBody>
          <a:bodyPr>
            <a:normAutofit/>
          </a:bodyPr>
          <a:lstStyle/>
          <a:p>
            <a:r>
              <a:rPr lang="sv-SE" dirty="0">
                <a:latin typeface="Calibri" panose="020F0502020204030204" pitchFamily="34" charset="0"/>
              </a:rPr>
              <a:t>Trafikförsäkring (obligatorisk)</a:t>
            </a:r>
          </a:p>
          <a:p>
            <a:r>
              <a:rPr lang="sv-SE" dirty="0">
                <a:latin typeface="Calibri" panose="020F0502020204030204" pitchFamily="34" charset="0"/>
              </a:rPr>
              <a:t>Halvförsäkring</a:t>
            </a:r>
          </a:p>
          <a:p>
            <a:r>
              <a:rPr lang="sv-SE" dirty="0">
                <a:latin typeface="Calibri" panose="020F0502020204030204" pitchFamily="34" charset="0"/>
              </a:rPr>
              <a:t>Helförsäkring</a:t>
            </a:r>
          </a:p>
          <a:p>
            <a:r>
              <a:rPr lang="sv-SE" dirty="0">
                <a:latin typeface="Calibri" panose="020F0502020204030204" pitchFamily="34" charset="0"/>
              </a:rPr>
              <a:t>Försäkrat intresse – ägare, huvudsaklig användare och försäkringstagare </a:t>
            </a:r>
          </a:p>
          <a:p>
            <a:r>
              <a:rPr lang="sv-SE" dirty="0">
                <a:latin typeface="Calibri" panose="020F0502020204030204" pitchFamily="34" charset="0"/>
              </a:rPr>
              <a:t>Bolagsbyte</a:t>
            </a:r>
          </a:p>
          <a:p>
            <a:pPr marL="0" indent="0">
              <a:buNone/>
            </a:pPr>
            <a:endParaRPr lang="sv-SE" b="1"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dirty="0"/>
              <a:t>DINA PRIVATA FÖRSÄKRINGAR</a:t>
            </a:r>
          </a:p>
        </p:txBody>
      </p:sp>
      <p:pic>
        <p:nvPicPr>
          <p:cNvPr id="7" name="Platshållare för bild 6" descr="En bild som visar text, bil, väg, trafik  Automatiskt genererad beskrivning">
            <a:extLst>
              <a:ext uri="{FF2B5EF4-FFF2-40B4-BE49-F238E27FC236}">
                <a16:creationId xmlns:a16="http://schemas.microsoft.com/office/drawing/2014/main" id="{935C9661-3A98-1ACF-D04A-82EE3780A50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1736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63518"/>
          </a:xfrm>
        </p:spPr>
        <p:txBody>
          <a:bodyPr/>
          <a:lstStyle/>
          <a:p>
            <a:r>
              <a:rPr lang="sv-SE" sz="3200" b="1" dirty="0">
                <a:latin typeface="Calibri" panose="020F0502020204030204" pitchFamily="34" charset="0"/>
                <a:ea typeface="Arial" charset="0"/>
                <a:cs typeface="Calibri" panose="020F0502020204030204" pitchFamily="34" charset="0"/>
              </a:rPr>
              <a:t>BARNFÖRSÄKRING</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dirty="0"/>
              <a:t>DINA PRIVATA FÖRSÄKRINGAR</a:t>
            </a:r>
          </a:p>
        </p:txBody>
      </p:sp>
      <p:pic>
        <p:nvPicPr>
          <p:cNvPr id="12" name="Platshållare för bild 11" descr="En bild som visar elefant, utomhus, gräs, däggdjur  Automatiskt genererad beskrivning">
            <a:extLst>
              <a:ext uri="{FF2B5EF4-FFF2-40B4-BE49-F238E27FC236}">
                <a16:creationId xmlns:a16="http://schemas.microsoft.com/office/drawing/2014/main" id="{6220FDAD-3A9B-69E9-49FC-D263FD6198C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19" b="3619"/>
          <a:stretch>
            <a:fillRect/>
          </a:stretch>
        </p:blipFill>
        <p:spPr/>
      </p:pic>
      <p:sp>
        <p:nvSpPr>
          <p:cNvPr id="10" name="Platshållare för innehåll 2">
            <a:extLst>
              <a:ext uri="{FF2B5EF4-FFF2-40B4-BE49-F238E27FC236}">
                <a16:creationId xmlns:a16="http://schemas.microsoft.com/office/drawing/2014/main" id="{5C284FD3-D3F0-1F26-9ED2-88D35D95799B}"/>
              </a:ext>
            </a:extLst>
          </p:cNvPr>
          <p:cNvSpPr txBox="1">
            <a:spLocks/>
          </p:cNvSpPr>
          <p:nvPr/>
        </p:nvSpPr>
        <p:spPr>
          <a:xfrm>
            <a:off x="592692" y="1352026"/>
            <a:ext cx="5253926" cy="3139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latin typeface="Calibri" panose="020F0502020204030204" pitchFamily="34" charset="0"/>
              </a:rPr>
              <a:t>Komplement till samhällets skydd </a:t>
            </a:r>
          </a:p>
          <a:p>
            <a:r>
              <a:rPr lang="sv-SE" dirty="0">
                <a:latin typeface="Calibri" panose="020F0502020204030204" pitchFamily="34" charset="0"/>
              </a:rPr>
              <a:t>Ersätter både sjukdom och olycksfall</a:t>
            </a:r>
          </a:p>
          <a:p>
            <a:r>
              <a:rPr lang="sv-SE" dirty="0">
                <a:latin typeface="Calibri" panose="020F0502020204030204" pitchFamily="34" charset="0"/>
              </a:rPr>
              <a:t>Medicinsk och ekonomisk invaliditet</a:t>
            </a:r>
          </a:p>
          <a:p>
            <a:r>
              <a:rPr lang="sv-SE" dirty="0">
                <a:latin typeface="Calibri" panose="020F0502020204030204" pitchFamily="34" charset="0"/>
              </a:rPr>
              <a:t>Sjukhusvistelse</a:t>
            </a:r>
          </a:p>
          <a:p>
            <a:r>
              <a:rPr lang="sv-SE" dirty="0">
                <a:latin typeface="Calibri" panose="020F0502020204030204" pitchFamily="34" charset="0"/>
              </a:rPr>
              <a:t>Teckna tidigt. Hälsodeklaration</a:t>
            </a:r>
          </a:p>
          <a:p>
            <a:r>
              <a:rPr lang="sv-SE" dirty="0">
                <a:latin typeface="Calibri" panose="020F0502020204030204" pitchFamily="34" charset="0"/>
              </a:rPr>
              <a:t>Undantag </a:t>
            </a:r>
          </a:p>
          <a:p>
            <a:pPr marL="0" indent="0">
              <a:buFont typeface="Arial" panose="020B0604020202020204" pitchFamily="34" charset="0"/>
              <a:buNone/>
            </a:pPr>
            <a:endParaRPr lang="sv-SE" b="1" dirty="0">
              <a:latin typeface="Calibri" panose="020F0502020204030204" pitchFamily="34" charset="0"/>
            </a:endParaRPr>
          </a:p>
        </p:txBody>
      </p:sp>
    </p:spTree>
    <p:extLst>
      <p:ext uri="{BB962C8B-B14F-4D97-AF65-F5344CB8AC3E}">
        <p14:creationId xmlns:p14="http://schemas.microsoft.com/office/powerpoint/2010/main" val="498394789"/>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592</TotalTime>
  <Words>4498</Words>
  <Application>Microsoft Office PowerPoint</Application>
  <PresentationFormat>Bredbild</PresentationFormat>
  <Paragraphs>379</Paragraphs>
  <Slides>19</Slides>
  <Notes>19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19</vt:i4>
      </vt:variant>
    </vt:vector>
  </HeadingPairs>
  <TitlesOfParts>
    <vt:vector size="24" baseType="lpstr">
      <vt:lpstr>Arial</vt:lpstr>
      <vt:lpstr>Calibri</vt:lpstr>
      <vt:lpstr>Calibri Light</vt:lpstr>
      <vt:lpstr>Muli</vt:lpstr>
      <vt:lpstr>Office-tema</vt:lpstr>
      <vt:lpstr>DINA PRIVATA FÖRSÄKRINGAR</vt:lpstr>
      <vt:lpstr>KONSUMENTERNAS FÖRSÄKRINGSBYRÅ - STIFTELSE </vt:lpstr>
      <vt:lpstr>VARFÖR FÖRSÄKRAD?</vt:lpstr>
      <vt:lpstr>WEBBPLATS KONSUMENTERNAS.SE</vt:lpstr>
      <vt:lpstr>KLAGA I ETT FÖRSÄKRINGSÄRENDE</vt:lpstr>
      <vt:lpstr>ANVÄND VÅR KLAGOGUIDE</vt:lpstr>
      <vt:lpstr>VILKA FÖRSÄKRINGAR BEHÖVER DU?</vt:lpstr>
      <vt:lpstr>BILFÖRSÄKRING</vt:lpstr>
      <vt:lpstr>BARNFÖRSÄKRING</vt:lpstr>
      <vt:lpstr>OLYCKSFALLSFÖRSÄKRING</vt:lpstr>
      <vt:lpstr>HEMFÖRSÄKRINGEN ÄR EN PAKETLÖSNING</vt:lpstr>
      <vt:lpstr>RESESKYDDET I HEMFÖRSÄKRINGEN</vt:lpstr>
      <vt:lpstr>RÄTTSKYDD I HEMFÖRSÄKRINGAR</vt:lpstr>
      <vt:lpstr>ANSVAR- OCH ÖVERFALLSSKYDD I HEMFÖRSÄKRINGAR</vt:lpstr>
      <vt:lpstr>BEHÖVS PRODUKTFÖRSÄKRINGAR?</vt:lpstr>
      <vt:lpstr>HÅLLBARHET  ”Skadeförebyggande åtgärder både hjälper enskilda  konsumenter och leder till mindre miljöpåverkan” </vt:lpstr>
      <vt:lpstr>VI KOMMUNICERAR BRETT</vt:lpstr>
      <vt:lpstr>KONTAKTA OSS NÄR DU VILL</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DINA PRIVATA FÖRSÄKRINGAR</dc:title>
  <dc:creator>Vanda Brandt</dc:creator>
  <cp:lastModifiedBy>Vanda Brandt</cp:lastModifiedBy>
  <cp:revision>67</cp:revision>
  <dcterms:created xsi:type="dcterms:W3CDTF">2023-03-08T12:20:37Z</dcterms:created>
  <dcterms:modified xsi:type="dcterms:W3CDTF">2024-02-14T08:41:49Z</dcterms:modified>
</cp:coreProperties>
</file>