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64" r:id="rId3"/>
    <p:sldId id="261" r:id="rId4"/>
    <p:sldId id="283" r:id="rId5"/>
    <p:sldId id="287" r:id="rId6"/>
    <p:sldId id="288" r:id="rId7"/>
    <p:sldId id="289" r:id="rId8"/>
    <p:sldId id="290" r:id="rId9"/>
    <p:sldId id="291" r:id="rId10"/>
    <p:sldId id="292" r:id="rId11"/>
    <p:sldId id="308" r:id="rId12"/>
    <p:sldId id="286" r:id="rId13"/>
    <p:sldId id="293" r:id="rId14"/>
    <p:sldId id="294" r:id="rId15"/>
    <p:sldId id="272"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275" autoAdjust="0"/>
  </p:normalViewPr>
  <p:slideViewPr>
    <p:cSldViewPr snapToGrid="0" showGuides="1">
      <p:cViewPr varScale="1">
        <p:scale>
          <a:sx n="77" d="100"/>
          <a:sy n="77" d="100"/>
        </p:scale>
        <p:origin x="1854" y="78"/>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3.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623-4F20-829D-895FA97A4F25}"/>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623-4F20-829D-895FA97A4F25}"/>
              </c:ext>
            </c:extLst>
          </c:dPt>
          <c:cat>
            <c:strRef>
              <c:f>Blad3!$F$11:$F$12</c:f>
              <c:strCache>
                <c:ptCount val="2"/>
                <c:pt idx="0">
                  <c:v>Börsen</c:v>
                </c:pt>
                <c:pt idx="1">
                  <c:v>Sparkonto</c:v>
                </c:pt>
              </c:strCache>
            </c:strRef>
          </c:cat>
          <c:val>
            <c:numRef>
              <c:f>Blad3!$G$11:$G$12</c:f>
              <c:numCache>
                <c:formatCode>0%</c:formatCode>
                <c:ptCount val="2"/>
                <c:pt idx="0">
                  <c:v>0.4</c:v>
                </c:pt>
                <c:pt idx="1">
                  <c:v>0.6</c:v>
                </c:pt>
              </c:numCache>
            </c:numRef>
          </c:val>
          <c:extLst>
            <c:ext xmlns:c16="http://schemas.microsoft.com/office/drawing/2014/chart" uri="{C3380CC4-5D6E-409C-BE32-E72D297353CC}">
              <c16:uniqueId val="{00000004-5623-4F20-829D-895FA97A4F25}"/>
            </c:ext>
          </c:extLst>
        </c:ser>
        <c:dLbls>
          <c:showLegendKey val="0"/>
          <c:showVal val="0"/>
          <c:showCatName val="0"/>
          <c:showSerName val="0"/>
          <c:showPercent val="0"/>
          <c:showBubbleSize val="0"/>
          <c:showLeaderLines val="1"/>
        </c:dLbls>
        <c:firstSliceAng val="360"/>
      </c:pieChart>
      <c:spPr>
        <a:noFill/>
        <a:ln>
          <a:noFill/>
        </a:ln>
        <a:effectLst/>
      </c:spPr>
    </c:plotArea>
    <c:legend>
      <c:legendPos val="r"/>
      <c:layout>
        <c:manualLayout>
          <c:xMode val="edge"/>
          <c:yMode val="edge"/>
          <c:x val="0.66028467585987338"/>
          <c:y val="0.17321939728220651"/>
          <c:w val="0.33971532414012656"/>
          <c:h val="0.33876206546426674"/>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7F9-423E-90C5-60FB15C10ADC}"/>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7F9-423E-90C5-60FB15C10ADC}"/>
              </c:ext>
            </c:extLst>
          </c:dPt>
          <c:cat>
            <c:strRef>
              <c:f>Blad3!$F$17:$F$18</c:f>
              <c:strCache>
                <c:ptCount val="2"/>
                <c:pt idx="0">
                  <c:v>Börsen</c:v>
                </c:pt>
                <c:pt idx="1">
                  <c:v>Sparkonto</c:v>
                </c:pt>
              </c:strCache>
            </c:strRef>
          </c:cat>
          <c:val>
            <c:numRef>
              <c:f>Blad3!$G$17:$G$18</c:f>
              <c:numCache>
                <c:formatCode>0%</c:formatCode>
                <c:ptCount val="2"/>
                <c:pt idx="0">
                  <c:v>0.8</c:v>
                </c:pt>
                <c:pt idx="1">
                  <c:v>0.2</c:v>
                </c:pt>
              </c:numCache>
            </c:numRef>
          </c:val>
          <c:extLst>
            <c:ext xmlns:c16="http://schemas.microsoft.com/office/drawing/2014/chart" uri="{C3380CC4-5D6E-409C-BE32-E72D297353CC}">
              <c16:uniqueId val="{00000004-87F9-423E-90C5-60FB15C10A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A4D8E2"/>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FEA-4412-8F3B-5DD1BBD5FF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FEA-4412-8F3B-5DD1BBD5FFC8}"/>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5FEA-4412-8F3B-5DD1BBD5FFC8}"/>
              </c:ext>
            </c:extLst>
          </c:dPt>
          <c:dLbls>
            <c:dLbl>
              <c:idx val="0"/>
              <c:layout>
                <c:manualLayout>
                  <c:x val="-0.18930026319691279"/>
                  <c:y val="4.1331442395928925E-3"/>
                </c:manualLayout>
              </c:layout>
              <c:tx>
                <c:rich>
                  <a:bodyPr/>
                  <a:lstStyle/>
                  <a:p>
                    <a:fld id="{999D95D5-0256-420D-B0A9-F21B41DD48FE}"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EA-4412-8F3B-5DD1BBD5FFC8}"/>
                </c:ext>
              </c:extLst>
            </c:dLbl>
            <c:dLbl>
              <c:idx val="1"/>
              <c:layout>
                <c:manualLayout>
                  <c:x val="0.16852148949956544"/>
                  <c:y val="-8.2883123383665644E-2"/>
                </c:manualLayout>
              </c:layout>
              <c:tx>
                <c:rich>
                  <a:bodyPr/>
                  <a:lstStyle/>
                  <a:p>
                    <a:fld id="{7DD8248B-028E-47EB-BE6E-9B2868FBAE2D}"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EA-4412-8F3B-5DD1BBD5FFC8}"/>
                </c:ext>
              </c:extLst>
            </c:dLbl>
            <c:dLbl>
              <c:idx val="2"/>
              <c:tx>
                <c:rich>
                  <a:bodyPr/>
                  <a:lstStyle/>
                  <a:p>
                    <a:fld id="{8EB1E3D4-B41E-4F77-AFE4-BFCAA2F89D18}" type="VALUE">
                      <a:rPr lang="en-US" b="0">
                        <a:solidFill>
                          <a:schemeClr val="tx1"/>
                        </a:solidFill>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FEA-4412-8F3B-5DD1BBD5FFC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Helvetica" panose="020B0604020202020204" pitchFamily="34" charset="0"/>
                  </a:defRPr>
                </a:pPr>
                <a:endParaRPr lang="sv-S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Sheet2!$B$6:$B$8</c:f>
              <c:strCache>
                <c:ptCount val="3"/>
                <c:pt idx="0">
                  <c:v>Globalfond</c:v>
                </c:pt>
                <c:pt idx="1">
                  <c:v>Sverigefond</c:v>
                </c:pt>
                <c:pt idx="2">
                  <c:v>Tillväxtmarknadsfond</c:v>
                </c:pt>
              </c:strCache>
            </c:strRef>
          </c:cat>
          <c:val>
            <c:numRef>
              <c:f>Sheet2!$C$6:$C$8</c:f>
              <c:numCache>
                <c:formatCode>0%</c:formatCode>
                <c:ptCount val="3"/>
                <c:pt idx="0">
                  <c:v>0.5</c:v>
                </c:pt>
                <c:pt idx="1">
                  <c:v>0.35</c:v>
                </c:pt>
                <c:pt idx="2">
                  <c:v>0.15</c:v>
                </c:pt>
              </c:numCache>
            </c:numRef>
          </c:val>
          <c:extLst>
            <c:ext xmlns:c16="http://schemas.microsoft.com/office/drawing/2014/chart" uri="{C3380CC4-5D6E-409C-BE32-E72D297353CC}">
              <c16:uniqueId val="{00000006-5FEA-4412-8F3B-5DD1BBD5FFC8}"/>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78314986535182"/>
          <c:y val="0.25658453460901004"/>
          <c:w val="0.34216850134648175"/>
          <c:h val="0.48683058513258248"/>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Helvetica" panose="020B0604020202020204" pitchFamily="34" charset="0"/>
            </a:defRPr>
          </a:pPr>
          <a:endParaRPr lang="sv-SE"/>
        </a:p>
      </c:txPr>
    </c:legend>
    <c:plotVisOnly val="1"/>
    <c:dispBlanksAs val="gap"/>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71-45B1-94D8-EF5826F49E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71-45B1-94D8-EF5826F49E3E}"/>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DE71-45B1-94D8-EF5826F49E3E}"/>
              </c:ext>
            </c:extLst>
          </c:dPt>
          <c:dPt>
            <c:idx val="3"/>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7-DE71-45B1-94D8-EF5826F49E3E}"/>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9-DE71-45B1-94D8-EF5826F49E3E}"/>
              </c:ext>
            </c:extLst>
          </c:dPt>
          <c:dPt>
            <c:idx val="5"/>
            <c:bubble3D val="0"/>
            <c:spPr>
              <a:solidFill>
                <a:srgbClr val="FF6699">
                  <a:alpha val="32941"/>
                </a:srgbClr>
              </a:solidFill>
              <a:ln w="19050">
                <a:solidFill>
                  <a:schemeClr val="lt1"/>
                </a:solidFill>
              </a:ln>
              <a:effectLst/>
            </c:spPr>
            <c:extLst>
              <c:ext xmlns:c16="http://schemas.microsoft.com/office/drawing/2014/chart" uri="{C3380CC4-5D6E-409C-BE32-E72D297353CC}">
                <c16:uniqueId val="{0000000B-DE71-45B1-94D8-EF5826F49E3E}"/>
              </c:ext>
            </c:extLst>
          </c:dPt>
          <c:dLbls>
            <c:dLbl>
              <c:idx val="0"/>
              <c:layout>
                <c:manualLayout>
                  <c:x val="-0.15679092769819752"/>
                  <c:y val="8.0767459953108384E-2"/>
                </c:manualLayout>
              </c:layout>
              <c:tx>
                <c:rich>
                  <a:bodyPr/>
                  <a:lstStyle/>
                  <a:p>
                    <a:fld id="{E0BBDFD5-2588-4C69-B77F-8FD552D81851}"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71-45B1-94D8-EF5826F49E3E}"/>
                </c:ext>
              </c:extLst>
            </c:dLbl>
            <c:dLbl>
              <c:idx val="1"/>
              <c:layout>
                <c:manualLayout>
                  <c:x val="7.8967096929298708E-2"/>
                  <c:y val="-0.20300822563253534"/>
                </c:manualLayout>
              </c:layout>
              <c:tx>
                <c:rich>
                  <a:bodyPr/>
                  <a:lstStyle/>
                  <a:p>
                    <a:fld id="{3D72B0C9-ACA0-4A02-AB31-06EB7FA0B874}"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E71-45B1-94D8-EF5826F49E3E}"/>
                </c:ext>
              </c:extLst>
            </c:dLbl>
            <c:dLbl>
              <c:idx val="2"/>
              <c:tx>
                <c:rich>
                  <a:bodyPr/>
                  <a:lstStyle/>
                  <a:p>
                    <a:fld id="{49C3D9A1-578A-49D6-92B2-D8B45BEAB853}" type="VALUE">
                      <a:rPr lang="en-US" b="0">
                        <a:latin typeface="+mn-lt"/>
                      </a:rPr>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E71-45B1-94D8-EF5826F49E3E}"/>
                </c:ext>
              </c:extLst>
            </c:dLbl>
            <c:dLbl>
              <c:idx val="3"/>
              <c:tx>
                <c:rich>
                  <a:bodyPr/>
                  <a:lstStyle/>
                  <a:p>
                    <a:fld id="{01A2D851-1E77-4616-B9C8-E09CC57ECF3A}"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E71-45B1-94D8-EF5826F49E3E}"/>
                </c:ext>
              </c:extLst>
            </c:dLbl>
            <c:dLbl>
              <c:idx val="4"/>
              <c:tx>
                <c:rich>
                  <a:bodyPr/>
                  <a:lstStyle/>
                  <a:p>
                    <a:fld id="{DF4066C4-3848-4116-9862-1DD609DB18D8}"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E71-45B1-94D8-EF5826F49E3E}"/>
                </c:ext>
              </c:extLst>
            </c:dLbl>
            <c:dLbl>
              <c:idx val="5"/>
              <c:tx>
                <c:rich>
                  <a:bodyPr/>
                  <a:lstStyle/>
                  <a:p>
                    <a:fld id="{0C4FB7F7-7F49-40F8-AB96-2E22242F6606}" type="VALUE">
                      <a:rPr lang="en-US" b="0"/>
                      <a:pPr/>
                      <a:t>[VÄRDE]</a:t>
                    </a:fld>
                    <a:endParaRPr lang="sv-S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E71-45B1-94D8-EF5826F49E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Helvetica" panose="020B0604020202020204" pitchFamily="34" charset="0"/>
                  </a:defRPr>
                </a:pPr>
                <a:endParaRPr lang="sv-SE"/>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Sheet2!$B$12:$B$17</c:f>
              <c:strCache>
                <c:ptCount val="6"/>
                <c:pt idx="0">
                  <c:v>Globalfond</c:v>
                </c:pt>
                <c:pt idx="1">
                  <c:v>Sverigefond</c:v>
                </c:pt>
                <c:pt idx="2">
                  <c:v>Tillväxtmarknadsfond</c:v>
                </c:pt>
                <c:pt idx="3">
                  <c:v>Branchsfond 1 </c:v>
                </c:pt>
                <c:pt idx="4">
                  <c:v>Branschfond 2</c:v>
                </c:pt>
                <c:pt idx="5">
                  <c:v>Branschfond 3</c:v>
                </c:pt>
              </c:strCache>
            </c:strRef>
          </c:cat>
          <c:val>
            <c:numRef>
              <c:f>Sheet2!$C$12:$C$17</c:f>
              <c:numCache>
                <c:formatCode>0%</c:formatCode>
                <c:ptCount val="6"/>
                <c:pt idx="0">
                  <c:v>0.4</c:v>
                </c:pt>
                <c:pt idx="1">
                  <c:v>0.3</c:v>
                </c:pt>
                <c:pt idx="2">
                  <c:v>0.15</c:v>
                </c:pt>
                <c:pt idx="3">
                  <c:v>0.05</c:v>
                </c:pt>
                <c:pt idx="4">
                  <c:v>0.05</c:v>
                </c:pt>
                <c:pt idx="5">
                  <c:v>0.05</c:v>
                </c:pt>
              </c:numCache>
            </c:numRef>
          </c:val>
          <c:extLst>
            <c:ext xmlns:c16="http://schemas.microsoft.com/office/drawing/2014/chart" uri="{C3380CC4-5D6E-409C-BE32-E72D297353CC}">
              <c16:uniqueId val="{0000000C-DE71-45B1-94D8-EF5826F49E3E}"/>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56316158313665765"/>
          <c:y val="0.18608629347579625"/>
          <c:w val="0.4368384168633424"/>
          <c:h val="0.583929924399537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D0626-7EF0-4A1C-BF2A-CB76E721DE9A}"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8249EFE8-C2B9-4F2E-9BC3-47DE5D27D47D}">
      <dgm:prSet custT="1"/>
      <dgm:spPr>
        <a:solidFill>
          <a:schemeClr val="accent1"/>
        </a:solidFill>
        <a:ln>
          <a:solidFill>
            <a:schemeClr val="bg1"/>
          </a:solidFill>
        </a:ln>
      </dgm:spPr>
      <dgm:t>
        <a:bodyPr/>
        <a:lstStyle/>
        <a:p>
          <a:r>
            <a:rPr lang="en-US" sz="2800" dirty="0">
              <a:solidFill>
                <a:schemeClr val="tx1"/>
              </a:solidFill>
              <a:latin typeface="+mn-lt"/>
            </a:rPr>
            <a:t>Kapitalflöden</a:t>
          </a:r>
        </a:p>
      </dgm:t>
    </dgm:pt>
    <dgm:pt modelId="{8BA610C4-4240-440C-9AD8-EC46734D39EA}" type="parTrans" cxnId="{4F18E281-722A-4202-A43F-B72CE88EBFD4}">
      <dgm:prSet/>
      <dgm:spPr/>
      <dgm:t>
        <a:bodyPr/>
        <a:lstStyle/>
        <a:p>
          <a:endParaRPr lang="en-US"/>
        </a:p>
      </dgm:t>
    </dgm:pt>
    <dgm:pt modelId="{CBC621FD-9922-4291-A238-A896EF462D2A}" type="sibTrans" cxnId="{4F18E281-722A-4202-A43F-B72CE88EBFD4}">
      <dgm:prSet/>
      <dgm:spPr>
        <a:noFill/>
        <a:ln>
          <a:noFill/>
        </a:ln>
      </dgm:spPr>
      <dgm:t>
        <a:bodyPr/>
        <a:lstStyle/>
        <a:p>
          <a:endParaRPr lang="en-US"/>
        </a:p>
      </dgm:t>
    </dgm:pt>
    <dgm:pt modelId="{5D07826A-DB04-4C90-A96B-630AD8B6AF11}">
      <dgm:prSet custT="1"/>
      <dgm:spPr>
        <a:solidFill>
          <a:schemeClr val="accent1"/>
        </a:solidFill>
        <a:ln>
          <a:solidFill>
            <a:schemeClr val="bg1"/>
          </a:solidFill>
        </a:ln>
      </dgm:spPr>
      <dgm:t>
        <a:bodyPr/>
        <a:lstStyle/>
        <a:p>
          <a:r>
            <a:rPr lang="en-US" sz="2800" dirty="0">
              <a:solidFill>
                <a:schemeClr val="tx1"/>
              </a:solidFill>
              <a:latin typeface="+mn-lt"/>
            </a:rPr>
            <a:t>Regleringar</a:t>
          </a:r>
          <a:r>
            <a:rPr lang="en-US" sz="2800" dirty="0">
              <a:latin typeface="+mj-lt"/>
            </a:rPr>
            <a:t> </a:t>
          </a:r>
        </a:p>
      </dgm:t>
    </dgm:pt>
    <dgm:pt modelId="{3DAE5365-58B5-4D9B-A7EE-1E5CD99978C2}" type="parTrans" cxnId="{CB126A06-D0F6-44D5-9742-052A8EE340BC}">
      <dgm:prSet/>
      <dgm:spPr/>
      <dgm:t>
        <a:bodyPr/>
        <a:lstStyle/>
        <a:p>
          <a:endParaRPr lang="en-US"/>
        </a:p>
      </dgm:t>
    </dgm:pt>
    <dgm:pt modelId="{51B56CDB-920D-453E-9755-3DD10E42E2EE}" type="sibTrans" cxnId="{CB126A06-D0F6-44D5-9742-052A8EE340BC}">
      <dgm:prSet/>
      <dgm:spPr>
        <a:noFill/>
        <a:ln>
          <a:noFill/>
        </a:ln>
      </dgm:spPr>
      <dgm:t>
        <a:bodyPr/>
        <a:lstStyle/>
        <a:p>
          <a:endParaRPr lang="en-US"/>
        </a:p>
      </dgm:t>
    </dgm:pt>
    <dgm:pt modelId="{EEFEAB6E-CA7A-4E18-9888-D082F3AD1E22}">
      <dgm:prSet custT="1"/>
      <dgm:spPr>
        <a:solidFill>
          <a:schemeClr val="accent1"/>
        </a:solidFill>
        <a:ln>
          <a:solidFill>
            <a:schemeClr val="bg1"/>
          </a:solidFill>
        </a:ln>
      </dgm:spPr>
      <dgm:t>
        <a:bodyPr/>
        <a:lstStyle/>
        <a:p>
          <a:r>
            <a:rPr lang="en-US" sz="2800" dirty="0">
              <a:solidFill>
                <a:schemeClr val="tx1"/>
              </a:solidFill>
              <a:latin typeface="+mn-lt"/>
            </a:rPr>
            <a:t>Mer välskötta bolag</a:t>
          </a:r>
        </a:p>
      </dgm:t>
    </dgm:pt>
    <dgm:pt modelId="{C0AF1AEF-4176-4B88-B083-8F1986B45100}" type="parTrans" cxnId="{804037C8-F5A3-455E-A0A2-D51D561999C8}">
      <dgm:prSet/>
      <dgm:spPr/>
      <dgm:t>
        <a:bodyPr/>
        <a:lstStyle/>
        <a:p>
          <a:endParaRPr lang="en-US"/>
        </a:p>
      </dgm:t>
    </dgm:pt>
    <dgm:pt modelId="{0A36EC59-7139-41D8-BC3E-0CDBA7CB5321}" type="sibTrans" cxnId="{804037C8-F5A3-455E-A0A2-D51D561999C8}">
      <dgm:prSet/>
      <dgm:spPr>
        <a:noFill/>
        <a:ln>
          <a:noFill/>
        </a:ln>
      </dgm:spPr>
      <dgm:t>
        <a:bodyPr/>
        <a:lstStyle/>
        <a:p>
          <a:endParaRPr lang="en-US"/>
        </a:p>
      </dgm:t>
    </dgm:pt>
    <dgm:pt modelId="{F96425BE-2860-4EA7-8944-F76C070CCB1C}">
      <dgm:prSet custT="1"/>
      <dgm:spPr>
        <a:solidFill>
          <a:schemeClr val="accent1"/>
        </a:solidFill>
        <a:ln>
          <a:solidFill>
            <a:schemeClr val="bg1"/>
          </a:solidFill>
        </a:ln>
      </dgm:spPr>
      <dgm:t>
        <a:bodyPr/>
        <a:lstStyle/>
        <a:p>
          <a:r>
            <a:rPr lang="en-US" sz="2800" dirty="0">
              <a:solidFill>
                <a:schemeClr val="tx1"/>
              </a:solidFill>
              <a:latin typeface="+mn-lt"/>
            </a:rPr>
            <a:t>Framtidens bolag </a:t>
          </a:r>
        </a:p>
      </dgm:t>
    </dgm:pt>
    <dgm:pt modelId="{A9CFBED7-E08C-4E16-B01F-D762BC4A2111}" type="parTrans" cxnId="{95D94188-88FB-4973-A707-15B200088844}">
      <dgm:prSet/>
      <dgm:spPr/>
      <dgm:t>
        <a:bodyPr/>
        <a:lstStyle/>
        <a:p>
          <a:endParaRPr lang="en-US"/>
        </a:p>
      </dgm:t>
    </dgm:pt>
    <dgm:pt modelId="{81C06741-7582-43EB-B69A-C1E7D64163D5}" type="sibTrans" cxnId="{95D94188-88FB-4973-A707-15B200088844}">
      <dgm:prSet/>
      <dgm:spPr/>
      <dgm:t>
        <a:bodyPr/>
        <a:lstStyle/>
        <a:p>
          <a:endParaRPr lang="en-US"/>
        </a:p>
      </dgm:t>
    </dgm:pt>
    <dgm:pt modelId="{E292B534-E9E7-4557-A749-6D99781D3DBB}" type="pres">
      <dgm:prSet presAssocID="{4C5D0626-7EF0-4A1C-BF2A-CB76E721DE9A}" presName="outerComposite" presStyleCnt="0">
        <dgm:presLayoutVars>
          <dgm:chMax val="5"/>
          <dgm:dir/>
          <dgm:resizeHandles val="exact"/>
        </dgm:presLayoutVars>
      </dgm:prSet>
      <dgm:spPr/>
    </dgm:pt>
    <dgm:pt modelId="{37FC53DA-2F9D-4A42-A201-1E2E5E715AE3}" type="pres">
      <dgm:prSet presAssocID="{4C5D0626-7EF0-4A1C-BF2A-CB76E721DE9A}" presName="dummyMaxCanvas" presStyleCnt="0">
        <dgm:presLayoutVars/>
      </dgm:prSet>
      <dgm:spPr/>
    </dgm:pt>
    <dgm:pt modelId="{0AD23C3F-8D20-48C5-9359-F26F1CB82887}" type="pres">
      <dgm:prSet presAssocID="{4C5D0626-7EF0-4A1C-BF2A-CB76E721DE9A}" presName="FourNodes_1" presStyleLbl="node1" presStyleIdx="0" presStyleCnt="4">
        <dgm:presLayoutVars>
          <dgm:bulletEnabled val="1"/>
        </dgm:presLayoutVars>
      </dgm:prSet>
      <dgm:spPr/>
    </dgm:pt>
    <dgm:pt modelId="{45F3056A-9CEB-4A56-91F6-314DAE82DF38}" type="pres">
      <dgm:prSet presAssocID="{4C5D0626-7EF0-4A1C-BF2A-CB76E721DE9A}" presName="FourNodes_2" presStyleLbl="node1" presStyleIdx="1" presStyleCnt="4">
        <dgm:presLayoutVars>
          <dgm:bulletEnabled val="1"/>
        </dgm:presLayoutVars>
      </dgm:prSet>
      <dgm:spPr/>
    </dgm:pt>
    <dgm:pt modelId="{DC9D6320-F8F7-4B20-934C-DB3C74F98687}" type="pres">
      <dgm:prSet presAssocID="{4C5D0626-7EF0-4A1C-BF2A-CB76E721DE9A}" presName="FourNodes_3" presStyleLbl="node1" presStyleIdx="2" presStyleCnt="4">
        <dgm:presLayoutVars>
          <dgm:bulletEnabled val="1"/>
        </dgm:presLayoutVars>
      </dgm:prSet>
      <dgm:spPr/>
    </dgm:pt>
    <dgm:pt modelId="{0D6C1CDE-47E5-4D30-A013-B400D7A06576}" type="pres">
      <dgm:prSet presAssocID="{4C5D0626-7EF0-4A1C-BF2A-CB76E721DE9A}" presName="FourNodes_4" presStyleLbl="node1" presStyleIdx="3" presStyleCnt="4">
        <dgm:presLayoutVars>
          <dgm:bulletEnabled val="1"/>
        </dgm:presLayoutVars>
      </dgm:prSet>
      <dgm:spPr/>
    </dgm:pt>
    <dgm:pt modelId="{191B7C85-4A71-4A99-8137-972BF9290955}" type="pres">
      <dgm:prSet presAssocID="{4C5D0626-7EF0-4A1C-BF2A-CB76E721DE9A}" presName="FourConn_1-2" presStyleLbl="fgAccFollowNode1" presStyleIdx="0" presStyleCnt="3">
        <dgm:presLayoutVars>
          <dgm:bulletEnabled val="1"/>
        </dgm:presLayoutVars>
      </dgm:prSet>
      <dgm:spPr/>
    </dgm:pt>
    <dgm:pt modelId="{AB3C9928-E4A3-48B5-BB10-475857AECF0B}" type="pres">
      <dgm:prSet presAssocID="{4C5D0626-7EF0-4A1C-BF2A-CB76E721DE9A}" presName="FourConn_2-3" presStyleLbl="fgAccFollowNode1" presStyleIdx="1" presStyleCnt="3">
        <dgm:presLayoutVars>
          <dgm:bulletEnabled val="1"/>
        </dgm:presLayoutVars>
      </dgm:prSet>
      <dgm:spPr/>
    </dgm:pt>
    <dgm:pt modelId="{6FAEF02A-7B8D-44CC-A5BF-BD2D5E8A9779}" type="pres">
      <dgm:prSet presAssocID="{4C5D0626-7EF0-4A1C-BF2A-CB76E721DE9A}" presName="FourConn_3-4" presStyleLbl="fgAccFollowNode1" presStyleIdx="2" presStyleCnt="3">
        <dgm:presLayoutVars>
          <dgm:bulletEnabled val="1"/>
        </dgm:presLayoutVars>
      </dgm:prSet>
      <dgm:spPr/>
    </dgm:pt>
    <dgm:pt modelId="{386E3C2C-87C1-4300-A943-14618769E23B}" type="pres">
      <dgm:prSet presAssocID="{4C5D0626-7EF0-4A1C-BF2A-CB76E721DE9A}" presName="FourNodes_1_text" presStyleLbl="node1" presStyleIdx="3" presStyleCnt="4">
        <dgm:presLayoutVars>
          <dgm:bulletEnabled val="1"/>
        </dgm:presLayoutVars>
      </dgm:prSet>
      <dgm:spPr/>
    </dgm:pt>
    <dgm:pt modelId="{7117C9A5-295B-440D-AB52-27DDDC363259}" type="pres">
      <dgm:prSet presAssocID="{4C5D0626-7EF0-4A1C-BF2A-CB76E721DE9A}" presName="FourNodes_2_text" presStyleLbl="node1" presStyleIdx="3" presStyleCnt="4">
        <dgm:presLayoutVars>
          <dgm:bulletEnabled val="1"/>
        </dgm:presLayoutVars>
      </dgm:prSet>
      <dgm:spPr/>
    </dgm:pt>
    <dgm:pt modelId="{9C3AC6AC-A1B7-4100-960E-7CE0088795CF}" type="pres">
      <dgm:prSet presAssocID="{4C5D0626-7EF0-4A1C-BF2A-CB76E721DE9A}" presName="FourNodes_3_text" presStyleLbl="node1" presStyleIdx="3" presStyleCnt="4">
        <dgm:presLayoutVars>
          <dgm:bulletEnabled val="1"/>
        </dgm:presLayoutVars>
      </dgm:prSet>
      <dgm:spPr/>
    </dgm:pt>
    <dgm:pt modelId="{3A8FA250-D915-4059-80EE-CDEEA2F9DE1A}" type="pres">
      <dgm:prSet presAssocID="{4C5D0626-7EF0-4A1C-BF2A-CB76E721DE9A}" presName="FourNodes_4_text" presStyleLbl="node1" presStyleIdx="3" presStyleCnt="4">
        <dgm:presLayoutVars>
          <dgm:bulletEnabled val="1"/>
        </dgm:presLayoutVars>
      </dgm:prSet>
      <dgm:spPr/>
    </dgm:pt>
  </dgm:ptLst>
  <dgm:cxnLst>
    <dgm:cxn modelId="{CB126A06-D0F6-44D5-9742-052A8EE340BC}" srcId="{4C5D0626-7EF0-4A1C-BF2A-CB76E721DE9A}" destId="{5D07826A-DB04-4C90-A96B-630AD8B6AF11}" srcOrd="1" destOrd="0" parTransId="{3DAE5365-58B5-4D9B-A7EE-1E5CD99978C2}" sibTransId="{51B56CDB-920D-453E-9755-3DD10E42E2EE}"/>
    <dgm:cxn modelId="{6ED12B37-53CF-4ACE-BBA3-A2C111451EE1}" type="presOf" srcId="{8249EFE8-C2B9-4F2E-9BC3-47DE5D27D47D}" destId="{386E3C2C-87C1-4300-A943-14618769E23B}" srcOrd="1" destOrd="0" presId="urn:microsoft.com/office/officeart/2005/8/layout/vProcess5"/>
    <dgm:cxn modelId="{2CA2404F-3BB5-42A1-A50B-9FEAED0A1C7A}" type="presOf" srcId="{8249EFE8-C2B9-4F2E-9BC3-47DE5D27D47D}" destId="{0AD23C3F-8D20-48C5-9359-F26F1CB82887}" srcOrd="0" destOrd="0" presId="urn:microsoft.com/office/officeart/2005/8/layout/vProcess5"/>
    <dgm:cxn modelId="{FE98E974-7930-4716-8D34-E15C80C3B84C}" type="presOf" srcId="{5D07826A-DB04-4C90-A96B-630AD8B6AF11}" destId="{45F3056A-9CEB-4A56-91F6-314DAE82DF38}" srcOrd="0" destOrd="0" presId="urn:microsoft.com/office/officeart/2005/8/layout/vProcess5"/>
    <dgm:cxn modelId="{DB2B7378-2660-4B2C-822A-451ECF1EF035}" type="presOf" srcId="{CBC621FD-9922-4291-A238-A896EF462D2A}" destId="{191B7C85-4A71-4A99-8137-972BF9290955}" srcOrd="0" destOrd="0" presId="urn:microsoft.com/office/officeart/2005/8/layout/vProcess5"/>
    <dgm:cxn modelId="{4F18E281-722A-4202-A43F-B72CE88EBFD4}" srcId="{4C5D0626-7EF0-4A1C-BF2A-CB76E721DE9A}" destId="{8249EFE8-C2B9-4F2E-9BC3-47DE5D27D47D}" srcOrd="0" destOrd="0" parTransId="{8BA610C4-4240-440C-9AD8-EC46734D39EA}" sibTransId="{CBC621FD-9922-4291-A238-A896EF462D2A}"/>
    <dgm:cxn modelId="{95D94188-88FB-4973-A707-15B200088844}" srcId="{4C5D0626-7EF0-4A1C-BF2A-CB76E721DE9A}" destId="{F96425BE-2860-4EA7-8944-F76C070CCB1C}" srcOrd="3" destOrd="0" parTransId="{A9CFBED7-E08C-4E16-B01F-D762BC4A2111}" sibTransId="{81C06741-7582-43EB-B69A-C1E7D64163D5}"/>
    <dgm:cxn modelId="{9B6C868D-2D03-40A7-9807-845D52804E37}" type="presOf" srcId="{EEFEAB6E-CA7A-4E18-9888-D082F3AD1E22}" destId="{DC9D6320-F8F7-4B20-934C-DB3C74F98687}" srcOrd="0" destOrd="0" presId="urn:microsoft.com/office/officeart/2005/8/layout/vProcess5"/>
    <dgm:cxn modelId="{FC46F4A2-2E70-450E-9F5A-942329EF175B}" type="presOf" srcId="{F96425BE-2860-4EA7-8944-F76C070CCB1C}" destId="{3A8FA250-D915-4059-80EE-CDEEA2F9DE1A}" srcOrd="1" destOrd="0" presId="urn:microsoft.com/office/officeart/2005/8/layout/vProcess5"/>
    <dgm:cxn modelId="{8362A7C1-6584-4E2F-B767-20F45E49D5DD}" type="presOf" srcId="{EEFEAB6E-CA7A-4E18-9888-D082F3AD1E22}" destId="{9C3AC6AC-A1B7-4100-960E-7CE0088795CF}" srcOrd="1" destOrd="0" presId="urn:microsoft.com/office/officeart/2005/8/layout/vProcess5"/>
    <dgm:cxn modelId="{1DE9C0C2-A749-4BD5-B629-2D87B44FC497}" type="presOf" srcId="{51B56CDB-920D-453E-9755-3DD10E42E2EE}" destId="{AB3C9928-E4A3-48B5-BB10-475857AECF0B}" srcOrd="0" destOrd="0" presId="urn:microsoft.com/office/officeart/2005/8/layout/vProcess5"/>
    <dgm:cxn modelId="{43B6AAC3-DBF5-4351-8073-125429C1A91C}" type="presOf" srcId="{5D07826A-DB04-4C90-A96B-630AD8B6AF11}" destId="{7117C9A5-295B-440D-AB52-27DDDC363259}" srcOrd="1" destOrd="0" presId="urn:microsoft.com/office/officeart/2005/8/layout/vProcess5"/>
    <dgm:cxn modelId="{804037C8-F5A3-455E-A0A2-D51D561999C8}" srcId="{4C5D0626-7EF0-4A1C-BF2A-CB76E721DE9A}" destId="{EEFEAB6E-CA7A-4E18-9888-D082F3AD1E22}" srcOrd="2" destOrd="0" parTransId="{C0AF1AEF-4176-4B88-B083-8F1986B45100}" sibTransId="{0A36EC59-7139-41D8-BC3E-0CDBA7CB5321}"/>
    <dgm:cxn modelId="{EEC79AD7-ABF8-4117-B675-F2E19BAA460A}" type="presOf" srcId="{4C5D0626-7EF0-4A1C-BF2A-CB76E721DE9A}" destId="{E292B534-E9E7-4557-A749-6D99781D3DBB}" srcOrd="0" destOrd="0" presId="urn:microsoft.com/office/officeart/2005/8/layout/vProcess5"/>
    <dgm:cxn modelId="{A3E9D0DB-8605-4F17-9F9D-AE7DEC521A0D}" type="presOf" srcId="{F96425BE-2860-4EA7-8944-F76C070CCB1C}" destId="{0D6C1CDE-47E5-4D30-A013-B400D7A06576}" srcOrd="0" destOrd="0" presId="urn:microsoft.com/office/officeart/2005/8/layout/vProcess5"/>
    <dgm:cxn modelId="{7203F4E9-761E-422E-B1BD-B601EE64461E}" type="presOf" srcId="{0A36EC59-7139-41D8-BC3E-0CDBA7CB5321}" destId="{6FAEF02A-7B8D-44CC-A5BF-BD2D5E8A9779}" srcOrd="0" destOrd="0" presId="urn:microsoft.com/office/officeart/2005/8/layout/vProcess5"/>
    <dgm:cxn modelId="{9F56BF79-2472-4BFB-90DC-83B720AE4AA2}" type="presParOf" srcId="{E292B534-E9E7-4557-A749-6D99781D3DBB}" destId="{37FC53DA-2F9D-4A42-A201-1E2E5E715AE3}" srcOrd="0" destOrd="0" presId="urn:microsoft.com/office/officeart/2005/8/layout/vProcess5"/>
    <dgm:cxn modelId="{D8117E1F-E624-4EFF-9E8F-2AACE93683E8}" type="presParOf" srcId="{E292B534-E9E7-4557-A749-6D99781D3DBB}" destId="{0AD23C3F-8D20-48C5-9359-F26F1CB82887}" srcOrd="1" destOrd="0" presId="urn:microsoft.com/office/officeart/2005/8/layout/vProcess5"/>
    <dgm:cxn modelId="{0B875A35-9778-42C6-BA8F-5D4E414755EF}" type="presParOf" srcId="{E292B534-E9E7-4557-A749-6D99781D3DBB}" destId="{45F3056A-9CEB-4A56-91F6-314DAE82DF38}" srcOrd="2" destOrd="0" presId="urn:microsoft.com/office/officeart/2005/8/layout/vProcess5"/>
    <dgm:cxn modelId="{5581A065-3A1F-4EF5-9651-4CB378593BE0}" type="presParOf" srcId="{E292B534-E9E7-4557-A749-6D99781D3DBB}" destId="{DC9D6320-F8F7-4B20-934C-DB3C74F98687}" srcOrd="3" destOrd="0" presId="urn:microsoft.com/office/officeart/2005/8/layout/vProcess5"/>
    <dgm:cxn modelId="{682A51C2-E580-4917-AFAF-DB01DB19B499}" type="presParOf" srcId="{E292B534-E9E7-4557-A749-6D99781D3DBB}" destId="{0D6C1CDE-47E5-4D30-A013-B400D7A06576}" srcOrd="4" destOrd="0" presId="urn:microsoft.com/office/officeart/2005/8/layout/vProcess5"/>
    <dgm:cxn modelId="{22DBDD3D-EC81-4CF8-B3F9-EBF1DF896E51}" type="presParOf" srcId="{E292B534-E9E7-4557-A749-6D99781D3DBB}" destId="{191B7C85-4A71-4A99-8137-972BF9290955}" srcOrd="5" destOrd="0" presId="urn:microsoft.com/office/officeart/2005/8/layout/vProcess5"/>
    <dgm:cxn modelId="{77FCA775-6B02-414D-894A-5FA3DEBBE162}" type="presParOf" srcId="{E292B534-E9E7-4557-A749-6D99781D3DBB}" destId="{AB3C9928-E4A3-48B5-BB10-475857AECF0B}" srcOrd="6" destOrd="0" presId="urn:microsoft.com/office/officeart/2005/8/layout/vProcess5"/>
    <dgm:cxn modelId="{C71D14D9-0C2C-4965-ACDD-F8B1E4FF0B08}" type="presParOf" srcId="{E292B534-E9E7-4557-A749-6D99781D3DBB}" destId="{6FAEF02A-7B8D-44CC-A5BF-BD2D5E8A9779}" srcOrd="7" destOrd="0" presId="urn:microsoft.com/office/officeart/2005/8/layout/vProcess5"/>
    <dgm:cxn modelId="{81A8C326-42B4-4A6C-B848-40726D9E1224}" type="presParOf" srcId="{E292B534-E9E7-4557-A749-6D99781D3DBB}" destId="{386E3C2C-87C1-4300-A943-14618769E23B}" srcOrd="8" destOrd="0" presId="urn:microsoft.com/office/officeart/2005/8/layout/vProcess5"/>
    <dgm:cxn modelId="{B9B8F9C1-359E-4C68-9AC1-91712B7C4B09}" type="presParOf" srcId="{E292B534-E9E7-4557-A749-6D99781D3DBB}" destId="{7117C9A5-295B-440D-AB52-27DDDC363259}" srcOrd="9" destOrd="0" presId="urn:microsoft.com/office/officeart/2005/8/layout/vProcess5"/>
    <dgm:cxn modelId="{5CD47C5F-498C-46AD-92E4-6EC4479BD4C0}" type="presParOf" srcId="{E292B534-E9E7-4557-A749-6D99781D3DBB}" destId="{9C3AC6AC-A1B7-4100-960E-7CE0088795CF}" srcOrd="10" destOrd="0" presId="urn:microsoft.com/office/officeart/2005/8/layout/vProcess5"/>
    <dgm:cxn modelId="{27C207F3-5154-4259-A343-1B40E4786CDF}" type="presParOf" srcId="{E292B534-E9E7-4557-A749-6D99781D3DBB}" destId="{3A8FA250-D915-4059-80EE-CDEEA2F9DE1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3C3F-8D20-48C5-9359-F26F1CB82887}">
      <dsp:nvSpPr>
        <dsp:cNvPr id="0" name=""/>
        <dsp:cNvSpPr/>
      </dsp:nvSpPr>
      <dsp:spPr>
        <a:xfrm>
          <a:off x="0" y="0"/>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Kapitalflöden</a:t>
          </a:r>
        </a:p>
      </dsp:txBody>
      <dsp:txXfrm>
        <a:off x="21029" y="21029"/>
        <a:ext cx="5473944" cy="675912"/>
      </dsp:txXfrm>
    </dsp:sp>
    <dsp:sp modelId="{45F3056A-9CEB-4A56-91F6-314DAE82DF38}">
      <dsp:nvSpPr>
        <dsp:cNvPr id="0" name=""/>
        <dsp:cNvSpPr/>
      </dsp:nvSpPr>
      <dsp:spPr>
        <a:xfrm>
          <a:off x="528408" y="848511"/>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Regleringar</a:t>
          </a:r>
          <a:r>
            <a:rPr lang="en-US" sz="2800" kern="1200" dirty="0">
              <a:latin typeface="+mj-lt"/>
            </a:rPr>
            <a:t> </a:t>
          </a:r>
        </a:p>
      </dsp:txBody>
      <dsp:txXfrm>
        <a:off x="549437" y="869540"/>
        <a:ext cx="5272212" cy="675912"/>
      </dsp:txXfrm>
    </dsp:sp>
    <dsp:sp modelId="{DC9D6320-F8F7-4B20-934C-DB3C74F98687}">
      <dsp:nvSpPr>
        <dsp:cNvPr id="0" name=""/>
        <dsp:cNvSpPr/>
      </dsp:nvSpPr>
      <dsp:spPr>
        <a:xfrm>
          <a:off x="1048931" y="1697022"/>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Mer välskötta bolag</a:t>
          </a:r>
        </a:p>
      </dsp:txBody>
      <dsp:txXfrm>
        <a:off x="1069960" y="1718051"/>
        <a:ext cx="5280098" cy="675912"/>
      </dsp:txXfrm>
    </dsp:sp>
    <dsp:sp modelId="{0D6C1CDE-47E5-4D30-A013-B400D7A06576}">
      <dsp:nvSpPr>
        <dsp:cNvPr id="0" name=""/>
        <dsp:cNvSpPr/>
      </dsp:nvSpPr>
      <dsp:spPr>
        <a:xfrm>
          <a:off x="1577340" y="2545533"/>
          <a:ext cx="6309360" cy="717970"/>
        </a:xfrm>
        <a:prstGeom prst="roundRect">
          <a:avLst>
            <a:gd name="adj" fmla="val 10000"/>
          </a:avLst>
        </a:prstGeom>
        <a:solidFill>
          <a:schemeClr val="accent1"/>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mn-lt"/>
            </a:rPr>
            <a:t>Framtidens bolag </a:t>
          </a:r>
        </a:p>
      </dsp:txBody>
      <dsp:txXfrm>
        <a:off x="1598369" y="2566562"/>
        <a:ext cx="5272212" cy="675912"/>
      </dsp:txXfrm>
    </dsp:sp>
    <dsp:sp modelId="{191B7C85-4A71-4A99-8137-972BF9290955}">
      <dsp:nvSpPr>
        <dsp:cNvPr id="0" name=""/>
        <dsp:cNvSpPr/>
      </dsp:nvSpPr>
      <dsp:spPr>
        <a:xfrm>
          <a:off x="5842678" y="549900"/>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47681" y="549900"/>
        <a:ext cx="256675" cy="351177"/>
      </dsp:txXfrm>
    </dsp:sp>
    <dsp:sp modelId="{AB3C9928-E4A3-48B5-BB10-475857AECF0B}">
      <dsp:nvSpPr>
        <dsp:cNvPr id="0" name=""/>
        <dsp:cNvSpPr/>
      </dsp:nvSpPr>
      <dsp:spPr>
        <a:xfrm>
          <a:off x="6371087" y="1398411"/>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476090" y="1398411"/>
        <a:ext cx="256675" cy="351177"/>
      </dsp:txXfrm>
    </dsp:sp>
    <dsp:sp modelId="{6FAEF02A-7B8D-44CC-A5BF-BD2D5E8A9779}">
      <dsp:nvSpPr>
        <dsp:cNvPr id="0" name=""/>
        <dsp:cNvSpPr/>
      </dsp:nvSpPr>
      <dsp:spPr>
        <a:xfrm>
          <a:off x="6891610" y="2246922"/>
          <a:ext cx="466681" cy="466681"/>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996613" y="2246922"/>
        <a:ext cx="256675" cy="35117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2024-01-30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9430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Larry Fink, VD för Blackrock, världens största kapitalförvaltare, med 70 000 miljarder kronor under förvaltning och även största ägaren på Stockholmsbörsen, skrev i januari 2020 att ”Bolag som inte noga redovisar sitt hållbarhetsarbete och sin klimatpåverkan inklusive en plan att hantera den så att Parisavtalets mål uppnås, är inte lämpliga investeringar. Företagen måste därför förse investerarna med en tydligare bild av dessa frågor, och det gäller inte bara utsläpp och användning av fossilt bränsle utan också frågor som mångfald bland de anställda och hur man hanterar den information man har om sina kunder.  Och det här måste man göra transparent och tydligt.” </a:t>
            </a:r>
          </a:p>
          <a:p>
            <a:endParaRPr lang="sv-SE" dirty="0"/>
          </a:p>
          <a:p>
            <a:r>
              <a:rPr lang="sv-SE" dirty="0"/>
              <a:t>I en intervju med CNBC uppgav Larry Fink att den finansiella risken från klimatförändringarna, den är större än någon annan kris han upplevt under sina 40 år på Wall </a:t>
            </a:r>
            <a:r>
              <a:rPr lang="sv-SE" dirty="0" err="1"/>
              <a:t>Street</a:t>
            </a:r>
            <a:r>
              <a:rPr lang="sv-SE" dirty="0"/>
              <a:t>.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23840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1269381"/>
          </a:xfrm>
        </p:spPr>
        <p:txBody>
          <a:bodyPr/>
          <a:lstStyle/>
          <a:p>
            <a:endParaRPr lang="sv-SE" sz="1200"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11</a:t>
            </a:fld>
            <a:endParaRPr lang="sv-SE"/>
          </a:p>
        </p:txBody>
      </p:sp>
    </p:spTree>
    <p:extLst>
      <p:ext uri="{BB962C8B-B14F-4D97-AF65-F5344CB8AC3E}">
        <p14:creationId xmlns:p14="http://schemas.microsoft.com/office/powerpoint/2010/main" val="1422056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borde hållbara bolag avkasta mer? </a:t>
            </a:r>
          </a:p>
          <a:p>
            <a:pPr marL="171450" indent="-171450">
              <a:buFont typeface="Arial" panose="020B0604020202020204" pitchFamily="34" charset="0"/>
              <a:buChar char="•"/>
            </a:pPr>
            <a:r>
              <a:rPr lang="sv-SE" dirty="0"/>
              <a:t>Kapitalflöden – Investerarna letar gröna investeringar. </a:t>
            </a:r>
          </a:p>
          <a:p>
            <a:pPr marL="171450" indent="-171450">
              <a:buFont typeface="Arial" panose="020B0604020202020204" pitchFamily="34" charset="0"/>
              <a:buChar char="•"/>
            </a:pPr>
            <a:r>
              <a:rPr lang="sv-SE" dirty="0"/>
              <a:t>Regulatorisk risk – EU klimatneutralt 2050, Kina 2060, USA 2050? </a:t>
            </a:r>
          </a:p>
          <a:p>
            <a:pPr marL="171450" indent="-171450">
              <a:buFont typeface="Arial" panose="020B0604020202020204" pitchFamily="34" charset="0"/>
              <a:buChar char="•"/>
            </a:pPr>
            <a:r>
              <a:rPr lang="sv-SE" dirty="0"/>
              <a:t>Mer konkurrenskraftiga bolag kommer vara mer lönsamt och generera en högre avkastning. </a:t>
            </a:r>
          </a:p>
          <a:p>
            <a:pPr marL="171450" indent="-171450">
              <a:buFont typeface="Arial" panose="020B0604020202020204" pitchFamily="34" charset="0"/>
              <a:buChar char="•"/>
            </a:pPr>
            <a:r>
              <a:rPr lang="sv-SE" dirty="0"/>
              <a:t>Framtidens bolag – ohållbara bolag har ingen plats i vår framtid om vi ska nå klimatmålen. </a:t>
            </a:r>
          </a:p>
          <a:p>
            <a:endParaRPr lang="sv-SE" dirty="0"/>
          </a:p>
          <a:p>
            <a:r>
              <a:rPr lang="sv-SE" dirty="0"/>
              <a:t>Kom ihåg, historisk avkastning är ingen garanti för framtida avkastning!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81380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10200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Genom de här tre enkla stegen</a:t>
            </a:r>
            <a:r>
              <a:rPr lang="sv-SE" baseline="0" dirty="0"/>
              <a:t> kan tillväxten på våra sparpengar få en bättre balans och en högre avkastning. Lycka</a:t>
            </a:r>
            <a:r>
              <a:rPr lang="sv-SE" dirty="0"/>
              <a:t> till!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245665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98276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mn-lt"/>
              </a:rPr>
              <a:t>För att spara smartare är nyckelordet ”balans”. Att ha rätt balans mellan börs och ränta är det enskilt viktigaste vi kan göra för den förväntade avkastningen på våra sparpengar. Det handlar också om att göra rätt typ av insättningar och i rätt sparform. Och allt det här har faktiskt betydelse för vilken värld vi lever i. Men mer om det strax. Först en snabb genomgång över varför sparande aldrig varit viktigare.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29440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VI </a:t>
            </a:r>
            <a:r>
              <a:rPr lang="sv-SE" baseline="0" dirty="0">
                <a:latin typeface="+mn-lt"/>
              </a:rPr>
              <a:t>lever så mycket längre än förut. Vi lever längre och jobbar därmed en mycket kortare del av livet än vi gjort tidigare.  Detta får stora konsekvenser för hur mycket pengar vi har att röra oss med.</a:t>
            </a:r>
          </a:p>
          <a:p>
            <a:endParaRPr lang="sv-SE" baseline="0" dirty="0">
              <a:latin typeface="+mn-lt"/>
            </a:endParaRPr>
          </a:p>
          <a:p>
            <a:r>
              <a:rPr lang="sv-SE" b="1" dirty="0">
                <a:latin typeface="+mn-lt"/>
              </a:rPr>
              <a:t>Anna</a:t>
            </a:r>
            <a:r>
              <a:rPr lang="sv-SE" dirty="0">
                <a:latin typeface="+mn-lt"/>
              </a:rPr>
              <a:t> som</a:t>
            </a:r>
            <a:r>
              <a:rPr lang="sv-SE" baseline="0" dirty="0">
                <a:latin typeface="+mn-lt"/>
              </a:rPr>
              <a:t> föddes 1900 började jobba vid 13 och jobbade fram tills hon fyllde 65. Sedan dog hon vid 70-75 års ålder. Det innebär att Anna arbetar ca 70 procent av sitt liv. Hon behöver inte spara så mycket varje år, under arbetslivet.</a:t>
            </a:r>
          </a:p>
          <a:p>
            <a:endParaRPr lang="sv-SE" baseline="0" dirty="0">
              <a:latin typeface="+mn-lt"/>
            </a:endParaRPr>
          </a:p>
          <a:p>
            <a:r>
              <a:rPr lang="sv-SE" b="1" baseline="0" dirty="0">
                <a:latin typeface="+mn-lt"/>
              </a:rPr>
              <a:t>August</a:t>
            </a:r>
            <a:r>
              <a:rPr lang="sv-SE" baseline="0" dirty="0">
                <a:latin typeface="+mn-lt"/>
              </a:rPr>
              <a:t> föddes 100 år senare, år 2000. Han börjar jobba strax före 30 års ålder. Sedan arbetar han till 70-75 års ålder.  Och dör vid 100. Det innebär att han arbetar mindre än hälften, cirka 45 procent, av sitt liv. Han behöver spara mycket mer. Och han gör det också via jobbet, PPM och eget sparande.</a:t>
            </a:r>
          </a:p>
          <a:p>
            <a:endParaRPr lang="sv-SE" baseline="0" dirty="0">
              <a:latin typeface="+mn-lt"/>
            </a:endParaRPr>
          </a:p>
          <a:p>
            <a:r>
              <a:rPr lang="sv-SE" baseline="0" dirty="0">
                <a:latin typeface="+mn-lt"/>
              </a:rPr>
              <a:t>För samhället har inte råd. Samhället kan inte trolla fram pengar. Snart är 1 av 4 svenskar pensionärer. Det gör att var och en av oss behöver hålla i pengarna bättre.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61087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245934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b="1" dirty="0">
                <a:latin typeface="+mn-lt"/>
              </a:rPr>
              <a:t>Våra </a:t>
            </a:r>
            <a:r>
              <a:rPr lang="sv-SE" b="1" dirty="0" err="1">
                <a:latin typeface="+mn-lt"/>
              </a:rPr>
              <a:t>sparval</a:t>
            </a:r>
            <a:endParaRPr lang="sv-SE" b="1" dirty="0">
              <a:latin typeface="+mn-lt"/>
            </a:endParaRPr>
          </a:p>
          <a:p>
            <a:endParaRPr lang="sv-SE" dirty="0">
              <a:latin typeface="+mn-lt"/>
            </a:endParaRPr>
          </a:p>
          <a:p>
            <a:r>
              <a:rPr lang="sv-SE" baseline="0" dirty="0">
                <a:latin typeface="+mn-lt"/>
              </a:rPr>
              <a:t>Det finns enkelt uttryckt två sätt att spara våra pengar: På banken eller i företag. På sparkonto (banken) är pengarna trygga men de växer ingenting. Fördelen är att pengarna är lätta att hämta. På börsen sparar du i bolag som svänger mer i värde. Ibland säljer t.ex. ett klädbolag mycket kläder, ibland lite. Här är tillväxtmöjligheterna större men också osäkerheten. De här två sparvalen behöver vi bägge två. Alla människor har bägge. Olika mycket i olika delar av livet.</a:t>
            </a:r>
          </a:p>
          <a:p>
            <a:endParaRPr lang="sv-SE" baseline="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viktigaste du kan göra för ditt sparande är att ha rätt balans mellan börs- och räntesparande.  Att ha ditt kortsiktiga sparande och din buffert placerat tryggt på sparkonto med insättningsgaranti och ditt långsiktiga sparande placerat där det växer, det vill säga i aktier/aktiefonder. Det är inte lika stabilt som sparkontot, men över tid förväntas det ge betydligt högre avkastning. </a:t>
            </a:r>
          </a:p>
          <a:p>
            <a:endParaRPr lang="sv-SE" dirty="0">
              <a:latin typeface="+mn-lt"/>
            </a:endParaRPr>
          </a:p>
          <a:p>
            <a:r>
              <a:rPr lang="sv-SE" dirty="0">
                <a:latin typeface="+mn-lt"/>
              </a:rPr>
              <a:t>Historiskt har sparpengarna</a:t>
            </a:r>
            <a:r>
              <a:rPr lang="sv-SE" baseline="0" dirty="0">
                <a:latin typeface="+mn-lt"/>
              </a:rPr>
              <a:t> i företag (börsen) gett en tillväxt på ca 10 procent per år. Men man behöver inte ta i så vi spricker, 7 till 8 procent per år är en rimlig schablonavkastning att räkna med. Över tid. Detta är viktigt. Börsen stiger inte varje år, nej vart tredje år är tvärtom ett </a:t>
            </a:r>
            <a:r>
              <a:rPr lang="sv-SE" baseline="0" dirty="0" err="1">
                <a:latin typeface="+mn-lt"/>
              </a:rPr>
              <a:t>minusår</a:t>
            </a:r>
            <a:r>
              <a:rPr lang="sv-SE" baseline="0" dirty="0">
                <a:latin typeface="+mn-lt"/>
              </a:rPr>
              <a:t>. </a:t>
            </a:r>
          </a:p>
          <a:p>
            <a:endParaRPr lang="sv-SE" baseline="0" dirty="0">
              <a:latin typeface="+mn-lt"/>
            </a:endParaRPr>
          </a:p>
          <a:p>
            <a:r>
              <a:rPr lang="sv-SE" baseline="0" dirty="0">
                <a:latin typeface="+mn-lt"/>
              </a:rPr>
              <a:t>Från en dag till en annan är sannolikheten för vinst på börsen ungefär 50 procent. Som att singla slant ungefär. Men när vi drar ut sparhorisonten, är bilden en helt annan och oddsen betydligt bättre som ni ser. Över 10 års sparhorisont är sannolikheten för vinst 99</a:t>
            </a:r>
            <a:r>
              <a:rPr lang="sv-SE" dirty="0">
                <a:latin typeface="+mn-lt"/>
              </a:rPr>
              <a:t> procent</a:t>
            </a:r>
            <a:r>
              <a:rPr lang="sv-SE" baseline="0" dirty="0">
                <a:latin typeface="+mn-lt"/>
              </a:rPr>
              <a:t>. Så har du bara några års tidshorisont på sparandet, behöver du inte vara orolig över börsens kortsiktiga svängningar. </a:t>
            </a:r>
          </a:p>
          <a:p>
            <a:endParaRPr lang="sv-SE" baseline="0" dirty="0">
              <a:latin typeface="+mn-lt"/>
            </a:endParaRPr>
          </a:p>
          <a:p>
            <a:r>
              <a:rPr lang="sv-SE" dirty="0">
                <a:latin typeface="+mn-lt"/>
              </a:rPr>
              <a:t>Att försöka</a:t>
            </a:r>
            <a:r>
              <a:rPr lang="sv-SE" baseline="0" dirty="0">
                <a:latin typeface="+mn-lt"/>
              </a:rPr>
              <a:t> tajma rätt närmaste månaderna är däremot för chansartat. Ett kontinuerligt månadssparande är därför ett utmärkt sätt att sprida ut dina köp och du riskerar inte att köpa för allt när börsen står på topp. I ett månadssparande är börsnedgångar snarast bra. Du får ju mer för pengarna när börsen går ned. </a:t>
            </a:r>
          </a:p>
          <a:p>
            <a:endParaRPr lang="sv-SE" baseline="0" dirty="0">
              <a:latin typeface="+mn-lt"/>
            </a:endParaRPr>
          </a:p>
          <a:p>
            <a:r>
              <a:rPr lang="sv-SE" baseline="0" dirty="0">
                <a:latin typeface="+mn-lt"/>
              </a:rPr>
              <a:t>Sparkontot eller räntor har historiskt gett omkring 2 procent per år. Idag mycket mindre. Här svänger det emellertid ingenting och sparkontot passar därmed för pengar vi vet vi ska använda ett visst datum. Omvänt är sparkontot </a:t>
            </a:r>
            <a:r>
              <a:rPr lang="sv-SE" b="1" baseline="0" dirty="0">
                <a:latin typeface="+mn-lt"/>
              </a:rPr>
              <a:t>inte</a:t>
            </a:r>
            <a:r>
              <a:rPr lang="sv-SE" baseline="0" dirty="0">
                <a:latin typeface="+mn-lt"/>
              </a:rPr>
              <a:t> ett bra val för vårt långsiktiga sparande. Det ger för lite. Det ska vi ha på börsen. </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422399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Om vi ska spara våra pengar i</a:t>
            </a:r>
            <a:r>
              <a:rPr lang="sv-SE" baseline="0" dirty="0">
                <a:latin typeface="+mn-lt"/>
              </a:rPr>
              <a:t> bolag på börsen eller i räntor, beror framför allt på vilken tidshorisont vi har, när vi ska använda pengarna. Ska vi spara länge påverkas vi inte av börsens tillfälliga svängningar och av att vårt sparandet varierar i värde. Är det däremot pengar som vi behöver inom en närmare framtid, då har vi inte tiden på vår sida. Det viktigaste nu är att pengarna inte förlorar i värde. </a:t>
            </a:r>
          </a:p>
          <a:p>
            <a:endParaRPr lang="sv-SE" baseline="0" dirty="0">
              <a:latin typeface="+mn-lt"/>
            </a:endParaRPr>
          </a:p>
          <a:p>
            <a:r>
              <a:rPr lang="sv-SE" baseline="0" dirty="0">
                <a:latin typeface="+mn-lt"/>
              </a:rPr>
              <a:t>Det finns i praktiken väldigt tydliga sparformer som passar på kort, medellång och lång sikt. </a:t>
            </a:r>
          </a:p>
          <a:p>
            <a:endParaRPr lang="sv-SE" b="1" kern="1200" dirty="0">
              <a:solidFill>
                <a:schemeClr val="tx1"/>
              </a:solidFill>
              <a:effectLst/>
              <a:latin typeface="+mn-lt"/>
            </a:endParaRPr>
          </a:p>
          <a:p>
            <a:r>
              <a:rPr lang="sv-SE" b="1" kern="1200" dirty="0">
                <a:solidFill>
                  <a:schemeClr val="tx1"/>
                </a:solidFill>
                <a:effectLst/>
                <a:latin typeface="+mn-lt"/>
              </a:rPr>
              <a:t>Vad har vi för tidshorisonter när vi talar om sparande?</a:t>
            </a:r>
          </a:p>
          <a:p>
            <a:r>
              <a:rPr lang="sv-SE" b="1" kern="1200" dirty="0">
                <a:solidFill>
                  <a:schemeClr val="tx1"/>
                </a:solidFill>
                <a:effectLst/>
                <a:latin typeface="+mn-lt"/>
              </a:rPr>
              <a:t>Kort sikt 1-2 år</a:t>
            </a:r>
            <a:r>
              <a:rPr lang="sv-SE" b="1" kern="1200" baseline="0" dirty="0">
                <a:solidFill>
                  <a:schemeClr val="tx1"/>
                </a:solidFill>
                <a:effectLst/>
                <a:latin typeface="+mn-lt"/>
              </a:rPr>
              <a:t> </a:t>
            </a:r>
            <a:r>
              <a:rPr lang="sv-SE" b="1" kern="1200" dirty="0">
                <a:solidFill>
                  <a:schemeClr val="tx1"/>
                </a:solidFill>
                <a:effectLst/>
                <a:latin typeface="+mn-lt"/>
              </a:rPr>
              <a:t>: </a:t>
            </a:r>
            <a:r>
              <a:rPr lang="sv-SE" b="0" kern="1200" dirty="0">
                <a:solidFill>
                  <a:schemeClr val="tx1"/>
                </a:solidFill>
                <a:effectLst/>
                <a:latin typeface="+mn-lt"/>
              </a:rPr>
              <a:t>P</a:t>
            </a:r>
            <a:r>
              <a:rPr lang="sv-SE" kern="1200" dirty="0">
                <a:solidFill>
                  <a:schemeClr val="tx1"/>
                </a:solidFill>
                <a:effectLst/>
                <a:latin typeface="+mn-lt"/>
              </a:rPr>
              <a:t>engar som vi vet att vi ska använda. Vi kanske ska lägga om altanen, åka på</a:t>
            </a:r>
            <a:r>
              <a:rPr lang="sv-SE" kern="1200" baseline="0" dirty="0">
                <a:solidFill>
                  <a:schemeClr val="tx1"/>
                </a:solidFill>
                <a:effectLst/>
                <a:latin typeface="+mn-lt"/>
              </a:rPr>
              <a:t> </a:t>
            </a:r>
            <a:r>
              <a:rPr lang="sv-SE" kern="1200" dirty="0">
                <a:solidFill>
                  <a:schemeClr val="tx1"/>
                </a:solidFill>
                <a:effectLst/>
                <a:latin typeface="+mn-lt"/>
              </a:rPr>
              <a:t>en resa eller byta bostad om</a:t>
            </a:r>
            <a:r>
              <a:rPr lang="sv-SE" kern="1200" baseline="0" dirty="0">
                <a:solidFill>
                  <a:schemeClr val="tx1"/>
                </a:solidFill>
                <a:effectLst/>
                <a:latin typeface="+mn-lt"/>
              </a:rPr>
              <a:t> ett år</a:t>
            </a:r>
            <a:r>
              <a:rPr lang="sv-SE" kern="1200" dirty="0">
                <a:solidFill>
                  <a:schemeClr val="tx1"/>
                </a:solidFill>
                <a:effectLst/>
                <a:latin typeface="+mn-lt"/>
              </a:rPr>
              <a:t>. Det</a:t>
            </a:r>
            <a:r>
              <a:rPr lang="sv-SE" kern="1200" baseline="0" dirty="0">
                <a:solidFill>
                  <a:schemeClr val="tx1"/>
                </a:solidFill>
                <a:effectLst/>
                <a:latin typeface="+mn-lt"/>
              </a:rPr>
              <a:t> här pengarna passar bäst på sparkonto. Det ger i princip ingenting, men vi förlorare heller ingenting. </a:t>
            </a:r>
            <a:endParaRPr lang="sv-SE" kern="1200" dirty="0">
              <a:solidFill>
                <a:schemeClr val="tx1"/>
              </a:solidFill>
              <a:effectLst/>
              <a:latin typeface="+mn-lt"/>
            </a:endParaRPr>
          </a:p>
          <a:p>
            <a:r>
              <a:rPr lang="sv-SE" b="1" kern="1200" dirty="0">
                <a:solidFill>
                  <a:schemeClr val="tx1"/>
                </a:solidFill>
                <a:effectLst/>
                <a:latin typeface="+mn-lt"/>
              </a:rPr>
              <a:t>Medellång sikt</a:t>
            </a:r>
            <a:r>
              <a:rPr lang="sv-SE" b="1" kern="1200" baseline="0" dirty="0">
                <a:solidFill>
                  <a:schemeClr val="tx1"/>
                </a:solidFill>
                <a:effectLst/>
                <a:latin typeface="+mn-lt"/>
              </a:rPr>
              <a:t> 3-5 år: </a:t>
            </a:r>
            <a:r>
              <a:rPr lang="sv-SE" b="0" kern="1200" baseline="0" dirty="0">
                <a:solidFill>
                  <a:schemeClr val="tx1"/>
                </a:solidFill>
                <a:effectLst/>
                <a:latin typeface="+mn-lt"/>
              </a:rPr>
              <a:t>en mix mellan räntor och aktiefonder, eller kanske en blandfond. </a:t>
            </a:r>
            <a:endParaRPr lang="sv-SE" kern="1200" dirty="0">
              <a:solidFill>
                <a:schemeClr val="tx1"/>
              </a:solidFill>
              <a:effectLst/>
              <a:latin typeface="+mn-lt"/>
            </a:endParaRPr>
          </a:p>
          <a:p>
            <a:r>
              <a:rPr lang="sv-SE" b="1" kern="1200" baseline="0" dirty="0">
                <a:solidFill>
                  <a:schemeClr val="tx1"/>
                </a:solidFill>
                <a:effectLst/>
                <a:latin typeface="+mn-lt"/>
              </a:rPr>
              <a:t>Lång sikt +5 år: </a:t>
            </a:r>
            <a:r>
              <a:rPr lang="sv-SE" b="0" kern="1200" baseline="0" dirty="0">
                <a:solidFill>
                  <a:schemeClr val="tx1"/>
                </a:solidFill>
                <a:effectLst/>
                <a:latin typeface="+mn-lt"/>
              </a:rPr>
              <a:t>Med fler år tills vi ska använda pengarna blir vi också tåligare för svängningar. Då passar aktiefonder bra.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09489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baseline="0" dirty="0">
                <a:solidFill>
                  <a:schemeClr val="tx1"/>
                </a:solidFill>
                <a:effectLst/>
                <a:latin typeface="+mn-lt"/>
              </a:rPr>
              <a:t>Hur borde snittsvensken dela upp sitt sparande? </a:t>
            </a:r>
          </a:p>
          <a:p>
            <a:r>
              <a:rPr lang="sv-SE" sz="1200" b="0" kern="1200" dirty="0">
                <a:solidFill>
                  <a:schemeClr val="tx1"/>
                </a:solidFill>
                <a:effectLst/>
                <a:latin typeface="+mn-lt"/>
              </a:rPr>
              <a:t>En liten del på sparkonto. </a:t>
            </a:r>
            <a:r>
              <a:rPr lang="sv-SE" sz="1200" kern="1200" dirty="0">
                <a:solidFill>
                  <a:schemeClr val="tx1"/>
                </a:solidFill>
                <a:effectLst/>
                <a:latin typeface="+mn-lt"/>
              </a:rPr>
              <a:t>För det är oftast ju bara en</a:t>
            </a:r>
            <a:r>
              <a:rPr lang="sv-SE" sz="1200" kern="1200" baseline="0" dirty="0">
                <a:solidFill>
                  <a:schemeClr val="tx1"/>
                </a:solidFill>
                <a:effectLst/>
                <a:latin typeface="+mn-lt"/>
              </a:rPr>
              <a:t> liten del av </a:t>
            </a:r>
            <a:r>
              <a:rPr lang="sv-SE" sz="1200" kern="1200" dirty="0">
                <a:solidFill>
                  <a:schemeClr val="tx1"/>
                </a:solidFill>
                <a:effectLst/>
                <a:latin typeface="+mn-lt"/>
              </a:rPr>
              <a:t>våra sparpengar som vi ska använda de närmaste 1-2 </a:t>
            </a:r>
            <a:r>
              <a:rPr lang="sv-SE" sz="1200" b="0" kern="1200" dirty="0">
                <a:solidFill>
                  <a:schemeClr val="tx1"/>
                </a:solidFill>
                <a:effectLst/>
                <a:latin typeface="+mn-lt"/>
              </a:rPr>
              <a:t>åren. Merparten sparar</a:t>
            </a:r>
            <a:r>
              <a:rPr lang="sv-SE" sz="1200" b="0" kern="1200" baseline="0" dirty="0">
                <a:solidFill>
                  <a:schemeClr val="tx1"/>
                </a:solidFill>
                <a:effectLst/>
                <a:latin typeface="+mn-lt"/>
              </a:rPr>
              <a:t> vi oftast på mel</a:t>
            </a:r>
            <a:r>
              <a:rPr lang="sv-SE" sz="1200" b="0" kern="1200" dirty="0">
                <a:solidFill>
                  <a:schemeClr val="tx1"/>
                </a:solidFill>
                <a:effectLst/>
                <a:latin typeface="+mn-lt"/>
              </a:rPr>
              <a:t>lanlång sikt</a:t>
            </a:r>
            <a:r>
              <a:rPr lang="sv-SE" sz="1200" b="0" kern="1200" baseline="0" dirty="0">
                <a:solidFill>
                  <a:schemeClr val="tx1"/>
                </a:solidFill>
                <a:effectLst/>
                <a:latin typeface="+mn-lt"/>
              </a:rPr>
              <a:t>. Då växer pengarna bäst på börsen, där global- och Sverigefonder är det enkla valet. </a:t>
            </a:r>
            <a:r>
              <a:rPr lang="sv-SE" sz="1200" kern="1200" baseline="0" dirty="0">
                <a:solidFill>
                  <a:schemeClr val="tx1"/>
                </a:solidFill>
                <a:effectLst/>
                <a:latin typeface="+mn-lt"/>
              </a:rPr>
              <a:t>En fördelning där tre fjärdedelar är sparat där kan man i snitt förvänta sig kanske 6-7 procent per år i tillväxt. </a:t>
            </a:r>
          </a:p>
          <a:p>
            <a:endParaRPr lang="sv-SE" sz="1200" kern="1200" dirty="0">
              <a:solidFill>
                <a:schemeClr val="tx1"/>
              </a:solidFill>
              <a:effectLst/>
              <a:latin typeface="+mn-lt"/>
            </a:endParaRPr>
          </a:p>
          <a:p>
            <a:r>
              <a:rPr lang="sv-SE" sz="1200" b="1" kern="1200" baseline="0" dirty="0">
                <a:solidFill>
                  <a:schemeClr val="tx1"/>
                </a:solidFill>
                <a:effectLst/>
                <a:latin typeface="+mn-lt"/>
              </a:rPr>
              <a:t>Hur sparar snittsvensken idag? </a:t>
            </a:r>
          </a:p>
          <a:p>
            <a:r>
              <a:rPr lang="sv-SE" sz="1200" b="0" kern="1200" baseline="0" dirty="0">
                <a:solidFill>
                  <a:schemeClr val="tx1"/>
                </a:solidFill>
                <a:effectLst/>
                <a:latin typeface="+mn-lt"/>
              </a:rPr>
              <a:t>Tyvärr sparar inte snittsvensken </a:t>
            </a:r>
            <a:r>
              <a:rPr lang="sv-SE" sz="1200" kern="1200" baseline="0" dirty="0">
                <a:solidFill>
                  <a:schemeClr val="tx1"/>
                </a:solidFill>
                <a:effectLst/>
                <a:latin typeface="+mn-lt"/>
              </a:rPr>
              <a:t>så idag. Hen har snarare majoriteten sparat i räntor vilket ger en tillväxt på 2-3 procent per år. Justerade vi bara lite kan vi alltså öka tillväxten med att par procent per år. Det kanske inte låter så mycket men över tid så ger det betydligt mer i plånboken än vad vi får av att jobba över lite på jobbet.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62934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Steg 2 är att välja fonder: </a:t>
            </a:r>
            <a:endParaRPr lang="sv-SE" b="1" baseline="0" dirty="0">
              <a:latin typeface="+mn-lt"/>
            </a:endParaRPr>
          </a:p>
          <a:p>
            <a:r>
              <a:rPr lang="sv-SE" dirty="0"/>
              <a:t>Hur ska jag veta vilka aktiefonder jag ska investera i? Det finns över 10 000 fonder att välja mellan för svenska sparare. Vi får försöka tratta ned det lite. De kategoriseras utifrån vilka marknader man investerar på. </a:t>
            </a:r>
          </a:p>
          <a:p>
            <a:endParaRPr lang="sv-SE" dirty="0"/>
          </a:p>
          <a:p>
            <a:r>
              <a:rPr lang="sv-SE" dirty="0"/>
              <a:t>Här finns det 2 kanske 3 fondtyper som kan höra hemma i en vanlig sparportfölj. </a:t>
            </a:r>
          </a:p>
          <a:p>
            <a:pPr marL="171450" indent="-171450">
              <a:buFont typeface="Arial" panose="020B0604020202020204" pitchFamily="34" charset="0"/>
              <a:buChar char="•"/>
            </a:pPr>
            <a:r>
              <a:rPr lang="sv-SE" dirty="0"/>
              <a:t>Globalfond</a:t>
            </a:r>
          </a:p>
          <a:p>
            <a:pPr marL="171450" indent="-171450">
              <a:buFont typeface="Arial" panose="020B0604020202020204" pitchFamily="34" charset="0"/>
              <a:buChar char="•"/>
            </a:pPr>
            <a:r>
              <a:rPr lang="sv-SE" dirty="0"/>
              <a:t>Sverigefond</a:t>
            </a:r>
          </a:p>
          <a:p>
            <a:pPr marL="171450" indent="-171450">
              <a:buFont typeface="Arial" panose="020B0604020202020204" pitchFamily="34" charset="0"/>
              <a:buChar char="•"/>
            </a:pPr>
            <a:r>
              <a:rPr lang="sv-SE" dirty="0"/>
              <a:t>Tillväxtmarknadsfond</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52829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086100"/>
          </a:xfrm>
        </p:spPr>
        <p:txBody>
          <a:bodyPr/>
          <a:lstStyle/>
          <a:p>
            <a:r>
              <a:rPr lang="sv-SE" sz="1200" dirty="0">
                <a:effectLst/>
                <a:ea typeface="Helvetica Neue"/>
                <a:cs typeface="Helvetica Neue"/>
                <a:sym typeface="Helvetica Neue"/>
              </a:rPr>
              <a:t>Vill du ha en enda fond i ditt långsiktiga sparande, är en globalfond det naturliga valet. Ger del av hela världens tillväxt. Inte beroende av enskild bransch, marknad eller politiker utan ger dig lite av allt. Det är på detta sätt som ditt premiepensionssparande är placerat, förutsatt att du inte har gjort något aktivt val. Den så kallade </a:t>
            </a:r>
            <a:r>
              <a:rPr lang="sv-SE" sz="1200" dirty="0" err="1">
                <a:effectLst/>
                <a:ea typeface="Helvetica Neue"/>
                <a:cs typeface="Helvetica Neue"/>
                <a:sym typeface="Helvetica Neue"/>
              </a:rPr>
              <a:t>soffligarfonden</a:t>
            </a:r>
            <a:r>
              <a:rPr lang="sv-SE" sz="1200" dirty="0">
                <a:effectLst/>
                <a:ea typeface="Helvetica Neue"/>
                <a:cs typeface="Helvetica Neue"/>
                <a:sym typeface="Helvetica Neue"/>
              </a:rPr>
              <a:t>, AP7 SÅFA, består nämligen av en globalfond fram till dess att du är 55 år. Sedan börjar en del av pengarna sakta men säkert viktas över i räntor, i takt med att du närmar dig pensionen. </a:t>
            </a:r>
          </a:p>
          <a:p>
            <a:endParaRPr lang="sv-SE" sz="1200" dirty="0">
              <a:effectLst/>
              <a:ea typeface="Helvetica Neue"/>
              <a:cs typeface="Helvetica Neue"/>
              <a:sym typeface="Helvetica Neue"/>
            </a:endParaRPr>
          </a:p>
          <a:p>
            <a:r>
              <a:rPr lang="sv-SE" sz="1200" dirty="0">
                <a:effectLst/>
                <a:ea typeface="Helvetica Neue"/>
                <a:cs typeface="Helvetica Neue"/>
                <a:sym typeface="Helvetica Neue"/>
              </a:rPr>
              <a:t>Hur som helst är en enda fond kanske lite trist. Vi lever ändå i Sverige, får vår lön i svenska kronor och betalar våra räkningar i svenska kronor. Därför har också Sverigefonderna en naturlig plats i vår portfölj. Genom en Sverigefond får du ta del av välskötta svenska bolag som historiskt sett avkastat mer än världsindex. </a:t>
            </a:r>
          </a:p>
          <a:p>
            <a:r>
              <a:rPr lang="sv-SE" sz="1200" dirty="0">
                <a:effectLst/>
                <a:ea typeface="Helvetica Neue"/>
                <a:cs typeface="Helvetica Neue"/>
                <a:sym typeface="Helvetica Neue"/>
              </a:rPr>
              <a:t>Förutom dessa två fondtyper har också en tillväxtmarknadsfond en naturlig plats i det långsiktiga fondsparandet. En sådan fond består av bolag från världens tillväxtekonomier. Alltså ekonomier som växer snabbare än genomsnittet, men där risken också är högre. </a:t>
            </a:r>
          </a:p>
          <a:p>
            <a:endParaRPr lang="sv-SE" sz="1200" dirty="0">
              <a:effectLst/>
              <a:ea typeface="Helvetica Neue"/>
              <a:cs typeface="Helvetica Neue"/>
              <a:sym typeface="Helvetica Neue"/>
            </a:endParaRPr>
          </a:p>
          <a:p>
            <a:pPr marL="0" marR="0" lvl="0" indent="0" defTabSz="457200" eaLnBrk="1" fontAlgn="auto" latinLnBrk="0" hangingPunct="1">
              <a:spcBef>
                <a:spcPts val="0"/>
              </a:spcBef>
              <a:spcAft>
                <a:spcPts val="0"/>
              </a:spcAft>
              <a:buClrTx/>
              <a:buSzTx/>
              <a:buFontTx/>
              <a:buNone/>
              <a:tabLst/>
              <a:defRPr/>
            </a:pPr>
            <a:r>
              <a:rPr lang="sv-SE" sz="1200" dirty="0">
                <a:effectLst/>
                <a:ea typeface="Helvetica Neue"/>
                <a:cs typeface="Helvetica Neue"/>
                <a:sym typeface="Helvetica Neue"/>
              </a:rPr>
              <a:t>Det finns inget facit över den exakta fördelningen mellan olika fondtyper. Ett bra upplägg för ditt långsiktiga aktiefondssparande kan vara att placera hälften i en globalfond, en tredjedel i en Sverigefond och mellan en tiondel till en femtedel i en tillväxtmarknadsfond. Sedan kan man, om man vill även lägga till ett en eller ett par spetsfonder, till exempel en branschfond som investerar i någon sektor man råkar vara särskilt intresserad av. Kom dock ihåg att en smalare fond i regel innebär högre risk. Därför bör du alltid ha den största delen av ditt sparande i bredare fonder. Om du vill begränsa risken bör inte en eventuell branschfond utgöra mer än fem procent av ditt totala sparande.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313626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10;&#10;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10;&#10;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10;&#10;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2" name="SecMark">
            <a:extLst>
              <a:ext uri="{FF2B5EF4-FFF2-40B4-BE49-F238E27FC236}">
                <a16:creationId xmlns:a16="http://schemas.microsoft.com/office/drawing/2014/main" id="{717AED04-2A1F-48D9-92C2-0A6550B9ADF2}"/>
              </a:ext>
            </a:extLst>
          </p:cNvPr>
          <p:cNvSpPr txBox="1"/>
          <p:nvPr userDrawn="1"/>
        </p:nvSpPr>
        <p:spPr>
          <a:xfrm rot="16200000">
            <a:off x="-2919983" y="3379669"/>
            <a:ext cx="6355639" cy="261610"/>
          </a:xfrm>
          <a:prstGeom prst="rect">
            <a:avLst/>
          </a:prstGeom>
          <a:noFill/>
        </p:spPr>
        <p:txBody>
          <a:bodyPr wrap="square" rtlCol="0">
            <a:spAutoFit/>
          </a:bodyPr>
          <a:lstStyle/>
          <a:p>
            <a:endParaRPr lang="sv-SE" sz="1050" dirty="0"/>
          </a:p>
        </p:txBody>
      </p:sp>
    </p:spTree>
    <p:extLst>
      <p:ext uri="{BB962C8B-B14F-4D97-AF65-F5344CB8AC3E}">
        <p14:creationId xmlns:p14="http://schemas.microsoft.com/office/powerpoint/2010/main" val="371174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10;&#10;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10;&#10;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10;&#10;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10;&#10;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044094"/>
            <a:ext cx="9144000" cy="1086443"/>
          </a:xfrm>
        </p:spPr>
        <p:txBody>
          <a:bodyPr/>
          <a:lstStyle/>
          <a:p>
            <a:r>
              <a:rPr lang="sv-SE" dirty="0"/>
              <a:t>BÄTTRE BALANS I DITT SPARANDE</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795862"/>
            <a:ext cx="9144000" cy="1655762"/>
          </a:xfrm>
        </p:spPr>
        <p:txBody>
          <a:bodyPr/>
          <a:lstStyle/>
          <a:p>
            <a:r>
              <a:rPr lang="sv-SE" dirty="0"/>
              <a:t>Avanza</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STEG 3: ETT GRÖNARE SPARANDE</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pPr marL="0" indent="0">
              <a:buNone/>
            </a:pPr>
            <a:r>
              <a:rPr lang="sv-SE" b="1" dirty="0" err="1">
                <a:latin typeface="Calibri" panose="020F0502020204030204" pitchFamily="34" charset="0"/>
              </a:rPr>
              <a:t>Climate</a:t>
            </a:r>
            <a:r>
              <a:rPr lang="sv-SE" b="1" dirty="0">
                <a:latin typeface="Calibri" panose="020F0502020204030204" pitchFamily="34" charset="0"/>
              </a:rPr>
              <a:t> Risk is Investment Risk</a:t>
            </a:r>
          </a:p>
          <a:p>
            <a:pPr marL="0" indent="0">
              <a:lnSpc>
                <a:spcPct val="100000"/>
              </a:lnSpc>
              <a:buNone/>
            </a:pPr>
            <a:r>
              <a:rPr lang="sv-SE" i="1" dirty="0">
                <a:latin typeface="Calibri" panose="020F0502020204030204" pitchFamily="34" charset="0"/>
              </a:rPr>
              <a:t>”Företag som inte noga redovisar sitt hållbarhetsarbete är inte lämpliga investeringar. </a:t>
            </a:r>
            <a:br>
              <a:rPr lang="sv-SE" i="1" dirty="0">
                <a:latin typeface="Calibri" panose="020F0502020204030204" pitchFamily="34" charset="0"/>
              </a:rPr>
            </a:br>
            <a:br>
              <a:rPr lang="sv-SE" i="1" dirty="0">
                <a:latin typeface="Calibri" panose="020F0502020204030204" pitchFamily="34" charset="0"/>
              </a:rPr>
            </a:br>
            <a:r>
              <a:rPr lang="sv-SE" i="1" dirty="0">
                <a:latin typeface="Calibri" panose="020F0502020204030204" pitchFamily="34" charset="0"/>
              </a:rPr>
              <a:t>Bara företag som kan hantera hållbarhetsfrågor kan behålla tillväxt </a:t>
            </a:r>
            <a:br>
              <a:rPr lang="sv-SE" i="1" dirty="0">
                <a:latin typeface="Calibri" panose="020F0502020204030204" pitchFamily="34" charset="0"/>
              </a:rPr>
            </a:br>
            <a:r>
              <a:rPr lang="sv-SE" i="1" dirty="0">
                <a:latin typeface="Calibri" panose="020F0502020204030204" pitchFamily="34" charset="0"/>
              </a:rPr>
              <a:t>och lönsamhet på sikt”.</a:t>
            </a:r>
          </a:p>
          <a:p>
            <a:pPr marL="0" indent="0">
              <a:buNone/>
            </a:pPr>
            <a:br>
              <a:rPr lang="sv-SE" b="1" dirty="0">
                <a:latin typeface="Calibri" panose="020F0502020204030204" pitchFamily="34" charset="0"/>
              </a:rPr>
            </a:br>
            <a:r>
              <a:rPr lang="sv-SE" b="1" dirty="0">
                <a:latin typeface="Calibri" panose="020F0502020204030204" pitchFamily="34" charset="0"/>
              </a:rPr>
              <a:t>- Larry Fink</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16" name="Platshållare för bild 15" descr="En bild som visar person, Masonburk, Matbehållare, flaska&#10;&#10;Automatiskt genererad beskrivning">
            <a:extLst>
              <a:ext uri="{FF2B5EF4-FFF2-40B4-BE49-F238E27FC236}">
                <a16:creationId xmlns:a16="http://schemas.microsoft.com/office/drawing/2014/main" id="{E1DF91C7-9445-9D7B-9A77-CBEDC9453DD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22982" r="22982"/>
          <a:stretch>
            <a:fillRect/>
          </a:stretch>
        </p:blipFill>
        <p:spPr/>
      </p:pic>
    </p:spTree>
    <p:extLst>
      <p:ext uri="{BB962C8B-B14F-4D97-AF65-F5344CB8AC3E}">
        <p14:creationId xmlns:p14="http://schemas.microsoft.com/office/powerpoint/2010/main" val="292258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chemeClr val="accent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textruta 12">
            <a:extLst>
              <a:ext uri="{FF2B5EF4-FFF2-40B4-BE49-F238E27FC236}">
                <a16:creationId xmlns:a16="http://schemas.microsoft.com/office/drawing/2014/main" id="{F09C8813-8F64-5C45-8E7F-7C818E6D21AF}"/>
              </a:ext>
            </a:extLst>
          </p:cNvPr>
          <p:cNvSpPr txBox="1"/>
          <p:nvPr/>
        </p:nvSpPr>
        <p:spPr>
          <a:xfrm>
            <a:off x="1537062" y="2015789"/>
            <a:ext cx="9117875" cy="2583105"/>
          </a:xfrm>
          <a:prstGeom prst="rect">
            <a:avLst/>
          </a:prstGeom>
          <a:noFill/>
        </p:spPr>
        <p:txBody>
          <a:bodyPr wrap="square" rtlCol="0" anchor="ctr">
            <a:noAutofit/>
          </a:bodyPr>
          <a:lstStyle/>
          <a:p>
            <a:pPr algn="ctr"/>
            <a:endParaRPr lang="sv-SE" sz="2800" dirty="0">
              <a:solidFill>
                <a:schemeClr val="bg1"/>
              </a:solidFill>
              <a:ea typeface="Arial" charset="0"/>
              <a:cs typeface="Calibri Light" panose="020F0302020204030204" pitchFamily="34" charset="0"/>
            </a:endParaRPr>
          </a:p>
          <a:p>
            <a:pPr algn="ctr"/>
            <a:r>
              <a:rPr lang="en-US" sz="3600" dirty="0">
                <a:solidFill>
                  <a:prstClr val="white"/>
                </a:solidFill>
                <a:ea typeface="Arial" charset="0"/>
                <a:cs typeface="Calibri Light" panose="020F0302020204030204" pitchFamily="34" charset="0"/>
              </a:rPr>
              <a:t>”Risks from climate change are bigger than the 2008 financial crisis with no fed to save us”</a:t>
            </a:r>
            <a:br>
              <a:rPr lang="en-US" sz="3600" dirty="0">
                <a:solidFill>
                  <a:prstClr val="white"/>
                </a:solidFill>
                <a:ea typeface="Arial" charset="0"/>
                <a:cs typeface="Calibri Light" panose="020F0302020204030204" pitchFamily="34" charset="0"/>
              </a:rPr>
            </a:br>
            <a:r>
              <a:rPr lang="en-US" sz="3600" dirty="0">
                <a:solidFill>
                  <a:prstClr val="white"/>
                </a:solidFill>
                <a:ea typeface="Arial" charset="0"/>
                <a:cs typeface="Calibri Light" panose="020F0302020204030204" pitchFamily="34" charset="0"/>
              </a:rPr>
              <a:t>- Larry Fink</a:t>
            </a:r>
            <a:endParaRPr lang="sv-SE" sz="3600" dirty="0">
              <a:solidFill>
                <a:prstClr val="white"/>
              </a:solidFill>
              <a:ea typeface="Arial" charset="0"/>
              <a:cs typeface="Calibri Light" panose="020F0302020204030204" pitchFamily="34" charset="0"/>
            </a:endParaRPr>
          </a:p>
        </p:txBody>
      </p:sp>
    </p:spTree>
    <p:extLst>
      <p:ext uri="{BB962C8B-B14F-4D97-AF65-F5344CB8AC3E}">
        <p14:creationId xmlns:p14="http://schemas.microsoft.com/office/powerpoint/2010/main" val="125892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VARFÖR BÖR ESG-BOLAG AVKASTA MER?</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11" name="Content Placeholder 3">
            <a:extLst>
              <a:ext uri="{FF2B5EF4-FFF2-40B4-BE49-F238E27FC236}">
                <a16:creationId xmlns:a16="http://schemas.microsoft.com/office/drawing/2014/main" id="{5E61C97D-51C2-F3AC-D782-102B175F4639}"/>
              </a:ext>
            </a:extLst>
          </p:cNvPr>
          <p:cNvGraphicFramePr>
            <a:graphicFrameLocks/>
          </p:cNvGraphicFramePr>
          <p:nvPr>
            <p:extLst>
              <p:ext uri="{D42A27DB-BD31-4B8C-83A1-F6EECF244321}">
                <p14:modId xmlns:p14="http://schemas.microsoft.com/office/powerpoint/2010/main" val="3485249757"/>
              </p:ext>
            </p:extLst>
          </p:nvPr>
        </p:nvGraphicFramePr>
        <p:xfrm>
          <a:off x="1029854" y="1949557"/>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VAD SKA MAN HÅLLA UTKIK EFTER?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11" name="Platshållare för bild 10" descr="En bild som visar himmel, utomhus, person, teleskop&#10;&#10;Automatiskt genererad beskrivning">
            <a:extLst>
              <a:ext uri="{FF2B5EF4-FFF2-40B4-BE49-F238E27FC236}">
                <a16:creationId xmlns:a16="http://schemas.microsoft.com/office/drawing/2014/main" id="{3B9550BB-C81F-BFEA-45A8-CB23BCDF3A6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25" b="3625"/>
          <a:stretch>
            <a:fillRect/>
          </a:stretch>
        </p:blipFill>
        <p:spPr/>
      </p:pic>
      <p:sp>
        <p:nvSpPr>
          <p:cNvPr id="7" name="Platshållare för innehåll 6">
            <a:extLst>
              <a:ext uri="{FF2B5EF4-FFF2-40B4-BE49-F238E27FC236}">
                <a16:creationId xmlns:a16="http://schemas.microsoft.com/office/drawing/2014/main" id="{E183050F-ABC1-8AF7-21ED-F7E974B63E4A}"/>
              </a:ext>
            </a:extLst>
          </p:cNvPr>
          <p:cNvSpPr>
            <a:spLocks noGrp="1"/>
          </p:cNvSpPr>
          <p:nvPr>
            <p:ph idx="1"/>
          </p:nvPr>
        </p:nvSpPr>
        <p:spPr/>
        <p:txBody>
          <a:bodyPr/>
          <a:lstStyle/>
          <a:p>
            <a:r>
              <a:rPr lang="sv-SE" dirty="0"/>
              <a:t>Morningstars hållbarhetsglober</a:t>
            </a:r>
          </a:p>
          <a:p>
            <a:r>
              <a:rPr lang="sv-SE" dirty="0" err="1"/>
              <a:t>Svanenmärkta</a:t>
            </a:r>
            <a:r>
              <a:rPr lang="sv-SE" dirty="0"/>
              <a:t> fonder</a:t>
            </a:r>
          </a:p>
          <a:p>
            <a:r>
              <a:rPr lang="sv-SE" dirty="0"/>
              <a:t>Använd dig av filtreringsverktyg</a:t>
            </a:r>
          </a:p>
          <a:p>
            <a:r>
              <a:rPr lang="sv-SE" dirty="0"/>
              <a:t>Ställ frågor! </a:t>
            </a:r>
          </a:p>
          <a:p>
            <a:endParaRPr lang="sv-SE" dirty="0"/>
          </a:p>
        </p:txBody>
      </p:sp>
    </p:spTree>
    <p:extLst>
      <p:ext uri="{BB962C8B-B14F-4D97-AF65-F5344CB8AC3E}">
        <p14:creationId xmlns:p14="http://schemas.microsoft.com/office/powerpoint/2010/main" val="417027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SUMMERAT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12" name="Grupp 11">
            <a:extLst>
              <a:ext uri="{FF2B5EF4-FFF2-40B4-BE49-F238E27FC236}">
                <a16:creationId xmlns:a16="http://schemas.microsoft.com/office/drawing/2014/main" id="{1908A84E-CE6D-F56A-53F6-B5B4A60C8CAB}"/>
              </a:ext>
            </a:extLst>
          </p:cNvPr>
          <p:cNvGrpSpPr/>
          <p:nvPr/>
        </p:nvGrpSpPr>
        <p:grpSpPr>
          <a:xfrm>
            <a:off x="809624" y="1803749"/>
            <a:ext cx="10099690" cy="2360345"/>
            <a:chOff x="1017348" y="2248827"/>
            <a:chExt cx="10099690" cy="2360345"/>
          </a:xfrm>
        </p:grpSpPr>
        <p:graphicFrame>
          <p:nvGraphicFramePr>
            <p:cNvPr id="6" name="Tabell 5">
              <a:extLst>
                <a:ext uri="{FF2B5EF4-FFF2-40B4-BE49-F238E27FC236}">
                  <a16:creationId xmlns:a16="http://schemas.microsoft.com/office/drawing/2014/main" id="{7F8B69D7-3094-DDA8-8A53-822EB230CF91}"/>
                </a:ext>
              </a:extLst>
            </p:cNvPr>
            <p:cNvGraphicFramePr>
              <a:graphicFrameLocks/>
            </p:cNvGraphicFramePr>
            <p:nvPr>
              <p:extLst>
                <p:ext uri="{D42A27DB-BD31-4B8C-83A1-F6EECF244321}">
                  <p14:modId xmlns:p14="http://schemas.microsoft.com/office/powerpoint/2010/main" val="99597505"/>
                </p:ext>
              </p:extLst>
            </p:nvPr>
          </p:nvGraphicFramePr>
          <p:xfrm>
            <a:off x="1017348" y="2248827"/>
            <a:ext cx="3048392" cy="2360345"/>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sz="2000" dirty="0">
                            <a:solidFill>
                              <a:srgbClr val="DB9B3D"/>
                            </a:solidFill>
                          </a:rPr>
                          <a:t>1. BÄTTRE BALANS</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r>
                          <a:rPr lang="sv-SE" sz="2000" b="0" dirty="0"/>
                          <a:t>Ska jag placera mer penga</a:t>
                        </a:r>
                        <a:r>
                          <a:rPr lang="sv-SE" sz="2000" b="0" baseline="0" dirty="0"/>
                          <a:t>r på börsen?</a:t>
                        </a:r>
                        <a:endParaRPr lang="sv-SE" sz="2000" b="0" dirty="0">
                          <a:latin typeface="+mn-lt"/>
                        </a:endParaRP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50064">
                  <a:tc>
                    <a:txBody>
                      <a:bodyPr/>
                      <a:lstStyle/>
                      <a:p>
                        <a:pPr marL="0" indent="0">
                          <a:buFont typeface="Arial" panose="020B0604020202020204" pitchFamily="34" charset="0"/>
                          <a:buNone/>
                        </a:pPr>
                        <a:r>
                          <a:rPr lang="sv-SE" sz="2000" b="0" dirty="0"/>
                          <a:t>80%</a:t>
                        </a:r>
                        <a:r>
                          <a:rPr lang="sv-SE" sz="2000" b="0" baseline="0" dirty="0"/>
                          <a:t> aktiefonder</a:t>
                        </a:r>
                        <a:endParaRPr lang="sv-SE" sz="2000" b="0" dirty="0">
                          <a:latin typeface="+mn-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550064">
                  <a:tc>
                    <a:txBody>
                      <a:bodyPr/>
                      <a:lstStyle/>
                      <a:p>
                        <a:pPr marL="0" indent="0">
                          <a:buFont typeface="Arial" panose="020B0604020202020204" pitchFamily="34" charset="0"/>
                          <a:buNone/>
                        </a:pPr>
                        <a:r>
                          <a:rPr lang="sv-SE" sz="2000" b="0" dirty="0"/>
                          <a:t>20%</a:t>
                        </a:r>
                        <a:r>
                          <a:rPr lang="sv-SE" sz="2000" b="0" baseline="0" dirty="0"/>
                          <a:t> sparkonto</a:t>
                        </a:r>
                        <a:endParaRPr lang="sv-SE" sz="2000" b="0" dirty="0">
                          <a:latin typeface="+mn-lt"/>
                        </a:endParaRP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graphicFrame>
          <p:nvGraphicFramePr>
            <p:cNvPr id="10" name="Tabell 9">
              <a:extLst>
                <a:ext uri="{FF2B5EF4-FFF2-40B4-BE49-F238E27FC236}">
                  <a16:creationId xmlns:a16="http://schemas.microsoft.com/office/drawing/2014/main" id="{8A05275F-F13A-B3AE-2FD8-8B7710F30311}"/>
                </a:ext>
              </a:extLst>
            </p:cNvPr>
            <p:cNvGraphicFramePr>
              <a:graphicFrameLocks/>
            </p:cNvGraphicFramePr>
            <p:nvPr>
              <p:extLst>
                <p:ext uri="{D42A27DB-BD31-4B8C-83A1-F6EECF244321}">
                  <p14:modId xmlns:p14="http://schemas.microsoft.com/office/powerpoint/2010/main" val="1796264764"/>
                </p:ext>
              </p:extLst>
            </p:nvPr>
          </p:nvGraphicFramePr>
          <p:xfrm>
            <a:off x="4571804" y="2248827"/>
            <a:ext cx="3048392" cy="1961257"/>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sz="2000" dirty="0">
                            <a:solidFill>
                              <a:srgbClr val="DB9B3D"/>
                            </a:solidFill>
                          </a:rPr>
                          <a:t>2. RÄTT FONDER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r>
                          <a:rPr lang="sv-SE" sz="2000" dirty="0">
                            <a:latin typeface="+mn-lt"/>
                          </a:rPr>
                          <a:t>En globalfond är ofta bra som bas</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550064">
                  <a:tc>
                    <a:txBody>
                      <a:bodyPr/>
                      <a:lstStyle/>
                      <a:p>
                        <a:pPr marL="0" indent="0">
                          <a:buFont typeface="Arial" panose="020B0604020202020204" pitchFamily="34" charset="0"/>
                          <a:buNone/>
                        </a:pPr>
                        <a:r>
                          <a:rPr lang="sv-SE" sz="2000" dirty="0">
                            <a:latin typeface="+mn-lt"/>
                          </a:rPr>
                          <a:t>Var prismedveten! Billig fond = avgift under 0,3%</a:t>
                        </a:r>
                      </a:p>
                    </a:txBody>
                    <a:tcPr>
                      <a:lnL w="12700" cmpd="sng">
                        <a:noFill/>
                      </a:lnL>
                      <a:lnR w="12700" cmpd="sng">
                        <a:noFill/>
                      </a:lnR>
                      <a:lnT w="635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bl>
            </a:graphicData>
          </a:graphic>
        </p:graphicFrame>
        <p:graphicFrame>
          <p:nvGraphicFramePr>
            <p:cNvPr id="11" name="Tabell 10">
              <a:extLst>
                <a:ext uri="{FF2B5EF4-FFF2-40B4-BE49-F238E27FC236}">
                  <a16:creationId xmlns:a16="http://schemas.microsoft.com/office/drawing/2014/main" id="{8567686D-7DED-F350-B054-5CF1AA851D9F}"/>
                </a:ext>
              </a:extLst>
            </p:cNvPr>
            <p:cNvGraphicFramePr>
              <a:graphicFrameLocks/>
            </p:cNvGraphicFramePr>
            <p:nvPr>
              <p:extLst>
                <p:ext uri="{D42A27DB-BD31-4B8C-83A1-F6EECF244321}">
                  <p14:modId xmlns:p14="http://schemas.microsoft.com/office/powerpoint/2010/main" val="1885549533"/>
                </p:ext>
              </p:extLst>
            </p:nvPr>
          </p:nvGraphicFramePr>
          <p:xfrm>
            <a:off x="8068646" y="2248827"/>
            <a:ext cx="3048392" cy="1520643"/>
          </p:xfrm>
          <a:graphic>
            <a:graphicData uri="http://schemas.openxmlformats.org/drawingml/2006/table">
              <a:tbl>
                <a:tblPr firstRow="1" bandRow="1">
                  <a:tableStyleId>{5C22544A-7EE6-4342-B048-85BDC9FD1C3A}</a:tableStyleId>
                </a:tblPr>
                <a:tblGrid>
                  <a:gridCol w="3048392">
                    <a:extLst>
                      <a:ext uri="{9D8B030D-6E8A-4147-A177-3AD203B41FA5}">
                        <a16:colId xmlns:a16="http://schemas.microsoft.com/office/drawing/2014/main" val="2744437489"/>
                      </a:ext>
                    </a:extLst>
                  </a:gridCol>
                </a:tblGrid>
                <a:tr h="514803">
                  <a:tc>
                    <a:txBody>
                      <a:bodyPr/>
                      <a:lstStyle/>
                      <a:p>
                        <a:r>
                          <a:rPr lang="sv-SE" sz="2000" dirty="0">
                            <a:solidFill>
                              <a:srgbClr val="DB9B3D"/>
                            </a:solidFill>
                          </a:rPr>
                          <a:t>3. VÄLJ GRÖNT</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745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Vill jag spara mer hållbart? Håll koll på framtidens bolag!</a:t>
                        </a:r>
                      </a:p>
                    </a:txBody>
                    <a:tcPr>
                      <a:lnL w="12700" cmpd="sng">
                        <a:noFill/>
                      </a:lnL>
                      <a:lnR w="12700" cmpd="sng">
                        <a:noFill/>
                      </a:lnR>
                      <a:lnT w="12700" cap="flat" cmpd="sng" algn="ctr">
                        <a:solidFill>
                          <a:srgbClr val="DB9B3D"/>
                        </a:solidFill>
                        <a:prstDash val="solid"/>
                        <a:round/>
                        <a:headEnd type="none" w="med" len="med"/>
                        <a:tailEnd type="none" w="med" len="med"/>
                      </a:lnT>
                      <a:lnB w="6350" cap="flat" cmpd="sng" algn="ctr">
                        <a:solidFill>
                          <a:srgbClr val="DB9B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bl>
            </a:graphicData>
          </a:graphic>
        </p:graphicFrame>
      </p:grpSp>
    </p:spTree>
    <p:extLst>
      <p:ext uri="{BB962C8B-B14F-4D97-AF65-F5344CB8AC3E}">
        <p14:creationId xmlns:p14="http://schemas.microsoft.com/office/powerpoint/2010/main" val="2889215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Felicia Andersson Schön</a:t>
            </a:r>
          </a:p>
          <a:p>
            <a:pPr>
              <a:spcBef>
                <a:spcPts val="0"/>
              </a:spcBef>
            </a:pPr>
            <a:r>
              <a:rPr lang="sv-SE" sz="1800" dirty="0"/>
              <a:t>felicia.schon@avanza.se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VÄGEN TILL MER PENGAR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r>
              <a:rPr lang="sv-SE" dirty="0">
                <a:latin typeface="Calibri" panose="020F0502020204030204" pitchFamily="34" charset="0"/>
              </a:rPr>
              <a:t>Rätt balans mellan börs och ränta</a:t>
            </a:r>
          </a:p>
          <a:p>
            <a:r>
              <a:rPr lang="sv-SE" dirty="0">
                <a:latin typeface="Calibri" panose="020F0502020204030204" pitchFamily="34" charset="0"/>
              </a:rPr>
              <a:t>Rätt fonder – pris och prestation</a:t>
            </a:r>
          </a:p>
          <a:p>
            <a:r>
              <a:rPr lang="sv-SE" dirty="0">
                <a:latin typeface="Calibri" panose="020F0502020204030204" pitchFamily="34" charset="0"/>
              </a:rPr>
              <a:t>Tänk grönt – hur sparar man hållbart?</a:t>
            </a:r>
            <a:endParaRPr lang="sv-SE" sz="2400"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9" name="Platshållare för bild 8" descr="En bild som visar mark, väg, utomhus, gata&#10;&#10;Automatiskt genererad beskrivning">
            <a:extLst>
              <a:ext uri="{FF2B5EF4-FFF2-40B4-BE49-F238E27FC236}">
                <a16:creationId xmlns:a16="http://schemas.microsoft.com/office/drawing/2014/main" id="{77BC0D7F-6FE2-F181-712A-F01EA13B976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VÅRA LIV STÄLLER NYA KRAV</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6" name="Grupp 5">
            <a:extLst>
              <a:ext uri="{FF2B5EF4-FFF2-40B4-BE49-F238E27FC236}">
                <a16:creationId xmlns:a16="http://schemas.microsoft.com/office/drawing/2014/main" id="{D6E28341-4C6B-EED9-9D0D-D71A9FD70985}"/>
              </a:ext>
            </a:extLst>
          </p:cNvPr>
          <p:cNvGrpSpPr/>
          <p:nvPr/>
        </p:nvGrpSpPr>
        <p:grpSpPr>
          <a:xfrm>
            <a:off x="2026353" y="1958888"/>
            <a:ext cx="8137471" cy="3507310"/>
            <a:chOff x="-469900" y="1830986"/>
            <a:chExt cx="9109808" cy="3926394"/>
          </a:xfrm>
        </p:grpSpPr>
        <p:sp>
          <p:nvSpPr>
            <p:cNvPr id="9" name="textruta 8">
              <a:extLst>
                <a:ext uri="{FF2B5EF4-FFF2-40B4-BE49-F238E27FC236}">
                  <a16:creationId xmlns:a16="http://schemas.microsoft.com/office/drawing/2014/main" id="{CFB3A0AC-D1B9-94D3-0DC2-29A8F921356E}"/>
                </a:ext>
              </a:extLst>
            </p:cNvPr>
            <p:cNvSpPr txBox="1"/>
            <p:nvPr/>
          </p:nvSpPr>
          <p:spPr>
            <a:xfrm>
              <a:off x="-58931" y="2384508"/>
              <a:ext cx="987290" cy="689105"/>
            </a:xfrm>
            <a:prstGeom prst="rect">
              <a:avLst/>
            </a:prstGeom>
            <a:noFill/>
          </p:spPr>
          <p:txBody>
            <a:bodyPr wrap="square" rtlCol="0">
              <a:spAutoFit/>
            </a:bodyPr>
            <a:lstStyle/>
            <a:p>
              <a:r>
                <a:rPr lang="sv-SE" sz="2000" dirty="0">
                  <a:ea typeface="Lubalin Graph Avanza Book" charset="0"/>
                  <a:cs typeface="Lubalin Graph Avanza Book" charset="0"/>
                </a:rPr>
                <a:t>1900</a:t>
              </a:r>
            </a:p>
            <a:p>
              <a:endParaRPr lang="sv-SE" sz="1400" dirty="0">
                <a:latin typeface="+mj-lt"/>
              </a:endParaRPr>
            </a:p>
          </p:txBody>
        </p:sp>
        <p:sp>
          <p:nvSpPr>
            <p:cNvPr id="10" name="textruta 9">
              <a:extLst>
                <a:ext uri="{FF2B5EF4-FFF2-40B4-BE49-F238E27FC236}">
                  <a16:creationId xmlns:a16="http://schemas.microsoft.com/office/drawing/2014/main" id="{C58A82FD-5200-67CA-BB7C-BA7AF17C877B}"/>
                </a:ext>
              </a:extLst>
            </p:cNvPr>
            <p:cNvSpPr txBox="1"/>
            <p:nvPr/>
          </p:nvSpPr>
          <p:spPr>
            <a:xfrm>
              <a:off x="-469900" y="3798888"/>
              <a:ext cx="2220196" cy="553998"/>
            </a:xfrm>
            <a:prstGeom prst="rect">
              <a:avLst/>
            </a:prstGeom>
            <a:noFill/>
          </p:spPr>
          <p:txBody>
            <a:bodyPr wrap="square" rtlCol="0">
              <a:spAutoFit/>
            </a:bodyPr>
            <a:lstStyle/>
            <a:p>
              <a:endParaRPr lang="sv-SE" sz="2000" b="1" dirty="0">
                <a:solidFill>
                  <a:schemeClr val="bg2">
                    <a:lumMod val="25000"/>
                  </a:schemeClr>
                </a:solidFill>
                <a:latin typeface="Lubalin Graph Avanza Book" charset="0"/>
                <a:ea typeface="Lubalin Graph Avanza Book" charset="0"/>
                <a:cs typeface="Lubalin Graph Avanza Book" charset="0"/>
              </a:endParaRPr>
            </a:p>
            <a:p>
              <a:endParaRPr lang="sv-SE" sz="1400" dirty="0"/>
            </a:p>
          </p:txBody>
        </p:sp>
        <p:cxnSp>
          <p:nvCxnSpPr>
            <p:cNvPr id="11" name="Straight Arrow Connector 5">
              <a:extLst>
                <a:ext uri="{FF2B5EF4-FFF2-40B4-BE49-F238E27FC236}">
                  <a16:creationId xmlns:a16="http://schemas.microsoft.com/office/drawing/2014/main" id="{7C9B0299-25E1-4DE7-BE87-B1939D48C8E8}"/>
                </a:ext>
              </a:extLst>
            </p:cNvPr>
            <p:cNvCxnSpPr/>
            <p:nvPr/>
          </p:nvCxnSpPr>
          <p:spPr>
            <a:xfrm flipV="1">
              <a:off x="869280" y="1830986"/>
              <a:ext cx="7455" cy="31904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4">
              <a:extLst>
                <a:ext uri="{FF2B5EF4-FFF2-40B4-BE49-F238E27FC236}">
                  <a16:creationId xmlns:a16="http://schemas.microsoft.com/office/drawing/2014/main" id="{9C46AB00-C53B-3E5C-39E8-461D04CE7106}"/>
                </a:ext>
              </a:extLst>
            </p:cNvPr>
            <p:cNvSpPr/>
            <p:nvPr/>
          </p:nvSpPr>
          <p:spPr>
            <a:xfrm>
              <a:off x="924670" y="2311917"/>
              <a:ext cx="700709" cy="55656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3" name="Rectangle 13">
              <a:extLst>
                <a:ext uri="{FF2B5EF4-FFF2-40B4-BE49-F238E27FC236}">
                  <a16:creationId xmlns:a16="http://schemas.microsoft.com/office/drawing/2014/main" id="{92BCB4A6-63EE-FBB5-CE05-3D77D2561920}"/>
                </a:ext>
              </a:extLst>
            </p:cNvPr>
            <p:cNvSpPr/>
            <p:nvPr/>
          </p:nvSpPr>
          <p:spPr>
            <a:xfrm>
              <a:off x="1625379" y="2311917"/>
              <a:ext cx="4450244" cy="556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ctangle 14">
              <a:extLst>
                <a:ext uri="{FF2B5EF4-FFF2-40B4-BE49-F238E27FC236}">
                  <a16:creationId xmlns:a16="http://schemas.microsoft.com/office/drawing/2014/main" id="{40DC8C8E-5C12-7681-04DE-E9108701E2CB}"/>
                </a:ext>
              </a:extLst>
            </p:cNvPr>
            <p:cNvSpPr/>
            <p:nvPr/>
          </p:nvSpPr>
          <p:spPr>
            <a:xfrm>
              <a:off x="6075623" y="2311917"/>
              <a:ext cx="409991" cy="5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ctangle 18">
              <a:extLst>
                <a:ext uri="{FF2B5EF4-FFF2-40B4-BE49-F238E27FC236}">
                  <a16:creationId xmlns:a16="http://schemas.microsoft.com/office/drawing/2014/main" id="{66FFE2EB-B97D-8B70-BF28-697B4AB46FFE}"/>
                </a:ext>
              </a:extLst>
            </p:cNvPr>
            <p:cNvSpPr/>
            <p:nvPr/>
          </p:nvSpPr>
          <p:spPr>
            <a:xfrm>
              <a:off x="924670" y="3642891"/>
              <a:ext cx="2666174" cy="5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009AB1"/>
                </a:solidFill>
              </a:endParaRPr>
            </a:p>
          </p:txBody>
        </p:sp>
        <p:sp>
          <p:nvSpPr>
            <p:cNvPr id="16" name="Rectangle 19">
              <a:extLst>
                <a:ext uri="{FF2B5EF4-FFF2-40B4-BE49-F238E27FC236}">
                  <a16:creationId xmlns:a16="http://schemas.microsoft.com/office/drawing/2014/main" id="{13B782EA-4E45-833E-F9BE-FA443862EA21}"/>
                </a:ext>
              </a:extLst>
            </p:cNvPr>
            <p:cNvSpPr/>
            <p:nvPr/>
          </p:nvSpPr>
          <p:spPr>
            <a:xfrm>
              <a:off x="3585806" y="3642892"/>
              <a:ext cx="2825198" cy="556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ctangle 20">
              <a:extLst>
                <a:ext uri="{FF2B5EF4-FFF2-40B4-BE49-F238E27FC236}">
                  <a16:creationId xmlns:a16="http://schemas.microsoft.com/office/drawing/2014/main" id="{1420DDB2-25C1-71A7-DC97-50FA0EE36F1F}"/>
                </a:ext>
              </a:extLst>
            </p:cNvPr>
            <p:cNvSpPr/>
            <p:nvPr/>
          </p:nvSpPr>
          <p:spPr>
            <a:xfrm>
              <a:off x="6411004" y="3642893"/>
              <a:ext cx="2228904" cy="5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textruta 17">
              <a:extLst>
                <a:ext uri="{FF2B5EF4-FFF2-40B4-BE49-F238E27FC236}">
                  <a16:creationId xmlns:a16="http://schemas.microsoft.com/office/drawing/2014/main" id="{033A2128-C392-52E3-6A2A-066B19DE751D}"/>
                </a:ext>
              </a:extLst>
            </p:cNvPr>
            <p:cNvSpPr txBox="1"/>
            <p:nvPr/>
          </p:nvSpPr>
          <p:spPr>
            <a:xfrm>
              <a:off x="-58931" y="3685305"/>
              <a:ext cx="901370" cy="689105"/>
            </a:xfrm>
            <a:prstGeom prst="rect">
              <a:avLst/>
            </a:prstGeom>
            <a:noFill/>
          </p:spPr>
          <p:txBody>
            <a:bodyPr wrap="square" rtlCol="0">
              <a:spAutoFit/>
            </a:bodyPr>
            <a:lstStyle/>
            <a:p>
              <a:r>
                <a:rPr lang="sv-SE" sz="2000" dirty="0">
                  <a:ea typeface="Lubalin Graph Avanza Book" charset="0"/>
                  <a:cs typeface="Lubalin Graph Avanza Book" charset="0"/>
                </a:rPr>
                <a:t>Idag</a:t>
              </a:r>
            </a:p>
            <a:p>
              <a:endParaRPr lang="sv-SE" sz="1400" dirty="0">
                <a:latin typeface="+mj-lt"/>
              </a:endParaRPr>
            </a:p>
          </p:txBody>
        </p:sp>
        <p:sp>
          <p:nvSpPr>
            <p:cNvPr id="19" name="textruta 18">
              <a:extLst>
                <a:ext uri="{FF2B5EF4-FFF2-40B4-BE49-F238E27FC236}">
                  <a16:creationId xmlns:a16="http://schemas.microsoft.com/office/drawing/2014/main" id="{C34BD265-1640-C6BE-41B8-DF2912E535C0}"/>
                </a:ext>
              </a:extLst>
            </p:cNvPr>
            <p:cNvSpPr txBox="1"/>
            <p:nvPr/>
          </p:nvSpPr>
          <p:spPr>
            <a:xfrm>
              <a:off x="733520" y="5050194"/>
              <a:ext cx="759231" cy="689105"/>
            </a:xfrm>
            <a:prstGeom prst="rect">
              <a:avLst/>
            </a:prstGeom>
            <a:noFill/>
          </p:spPr>
          <p:txBody>
            <a:bodyPr wrap="square" rtlCol="0">
              <a:spAutoFit/>
            </a:bodyPr>
            <a:lstStyle/>
            <a:p>
              <a:r>
                <a:rPr lang="sv-SE" sz="2000" dirty="0">
                  <a:ea typeface="Lubalin Graph Avanza Book" charset="0"/>
                  <a:cs typeface="Lubalin Graph Avanza Book" charset="0"/>
                </a:rPr>
                <a:t>0 år</a:t>
              </a:r>
            </a:p>
            <a:p>
              <a:endParaRPr lang="sv-SE" sz="1400" dirty="0">
                <a:latin typeface="+mj-lt"/>
              </a:endParaRPr>
            </a:p>
          </p:txBody>
        </p:sp>
        <p:sp>
          <p:nvSpPr>
            <p:cNvPr id="20" name="textruta 19">
              <a:extLst>
                <a:ext uri="{FF2B5EF4-FFF2-40B4-BE49-F238E27FC236}">
                  <a16:creationId xmlns:a16="http://schemas.microsoft.com/office/drawing/2014/main" id="{EB9D5AC4-C3D7-E27C-E68E-748507CD0CEA}"/>
                </a:ext>
              </a:extLst>
            </p:cNvPr>
            <p:cNvSpPr txBox="1"/>
            <p:nvPr/>
          </p:nvSpPr>
          <p:spPr>
            <a:xfrm>
              <a:off x="4381517" y="5068275"/>
              <a:ext cx="985824" cy="689105"/>
            </a:xfrm>
            <a:prstGeom prst="rect">
              <a:avLst/>
            </a:prstGeom>
            <a:noFill/>
          </p:spPr>
          <p:txBody>
            <a:bodyPr wrap="square" rtlCol="0">
              <a:spAutoFit/>
            </a:bodyPr>
            <a:lstStyle/>
            <a:p>
              <a:r>
                <a:rPr lang="sv-SE" sz="2000" dirty="0">
                  <a:ea typeface="Lubalin Graph Avanza Book" charset="0"/>
                  <a:cs typeface="Lubalin Graph Avanza Book" charset="0"/>
                </a:rPr>
                <a:t>30 år</a:t>
              </a:r>
            </a:p>
            <a:p>
              <a:endParaRPr lang="sv-SE" sz="1400" dirty="0">
                <a:latin typeface="+mj-lt"/>
              </a:endParaRPr>
            </a:p>
          </p:txBody>
        </p:sp>
        <p:sp>
          <p:nvSpPr>
            <p:cNvPr id="21" name="textruta 20">
              <a:extLst>
                <a:ext uri="{FF2B5EF4-FFF2-40B4-BE49-F238E27FC236}">
                  <a16:creationId xmlns:a16="http://schemas.microsoft.com/office/drawing/2014/main" id="{88BDB31A-AA8E-20FB-06A0-37D0F77D4B74}"/>
                </a:ext>
              </a:extLst>
            </p:cNvPr>
            <p:cNvSpPr txBox="1"/>
            <p:nvPr/>
          </p:nvSpPr>
          <p:spPr>
            <a:xfrm>
              <a:off x="1655047" y="3658819"/>
              <a:ext cx="913607" cy="689105"/>
            </a:xfrm>
            <a:prstGeom prst="rect">
              <a:avLst/>
            </a:prstGeom>
            <a:noFill/>
          </p:spPr>
          <p:txBody>
            <a:bodyPr wrap="square" rtlCol="0">
              <a:spAutoFit/>
            </a:bodyPr>
            <a:lstStyle/>
            <a:p>
              <a:r>
                <a:rPr lang="sv-SE" sz="2000" dirty="0">
                  <a:ea typeface="Lubalin Graph Avanza Book" charset="0"/>
                  <a:cs typeface="Lubalin Graph Avanza Book" charset="0"/>
                </a:rPr>
                <a:t>Ung</a:t>
              </a:r>
            </a:p>
            <a:p>
              <a:endParaRPr lang="sv-SE" sz="1400" dirty="0">
                <a:latin typeface="+mj-lt"/>
              </a:endParaRPr>
            </a:p>
          </p:txBody>
        </p:sp>
        <p:sp>
          <p:nvSpPr>
            <p:cNvPr id="22" name="textruta 21">
              <a:extLst>
                <a:ext uri="{FF2B5EF4-FFF2-40B4-BE49-F238E27FC236}">
                  <a16:creationId xmlns:a16="http://schemas.microsoft.com/office/drawing/2014/main" id="{23176CD9-E4F9-5A2A-3FD8-F56CCD647C2F}"/>
                </a:ext>
              </a:extLst>
            </p:cNvPr>
            <p:cNvSpPr txBox="1"/>
            <p:nvPr/>
          </p:nvSpPr>
          <p:spPr>
            <a:xfrm>
              <a:off x="4572000" y="3642852"/>
              <a:ext cx="1255916" cy="689105"/>
            </a:xfrm>
            <a:prstGeom prst="rect">
              <a:avLst/>
            </a:prstGeom>
            <a:noFill/>
          </p:spPr>
          <p:txBody>
            <a:bodyPr wrap="square" rtlCol="0">
              <a:spAutoFit/>
            </a:bodyPr>
            <a:lstStyle/>
            <a:p>
              <a:r>
                <a:rPr lang="sv-SE" sz="2000" dirty="0">
                  <a:ea typeface="Lubalin Graph Avanza Book" charset="0"/>
                  <a:cs typeface="Lubalin Graph Avanza Book" charset="0"/>
                </a:rPr>
                <a:t>Jobba</a:t>
              </a:r>
            </a:p>
            <a:p>
              <a:endParaRPr lang="sv-SE" sz="1400" dirty="0">
                <a:latin typeface="+mj-lt"/>
              </a:endParaRPr>
            </a:p>
          </p:txBody>
        </p:sp>
        <p:sp>
          <p:nvSpPr>
            <p:cNvPr id="23" name="textruta 22">
              <a:extLst>
                <a:ext uri="{FF2B5EF4-FFF2-40B4-BE49-F238E27FC236}">
                  <a16:creationId xmlns:a16="http://schemas.microsoft.com/office/drawing/2014/main" id="{479F3342-D367-699C-59B0-3CEDAABA19B8}"/>
                </a:ext>
              </a:extLst>
            </p:cNvPr>
            <p:cNvSpPr txBox="1"/>
            <p:nvPr/>
          </p:nvSpPr>
          <p:spPr>
            <a:xfrm>
              <a:off x="6907022" y="3642893"/>
              <a:ext cx="1403764" cy="689105"/>
            </a:xfrm>
            <a:prstGeom prst="rect">
              <a:avLst/>
            </a:prstGeom>
            <a:noFill/>
          </p:spPr>
          <p:txBody>
            <a:bodyPr wrap="square" rtlCol="0">
              <a:spAutoFit/>
            </a:bodyPr>
            <a:lstStyle/>
            <a:p>
              <a:r>
                <a:rPr lang="sv-SE" sz="2000" dirty="0">
                  <a:ea typeface="Lubalin Graph Avanza Book" charset="0"/>
                  <a:cs typeface="Lubalin Graph Avanza Book" charset="0"/>
                </a:rPr>
                <a:t>Pension</a:t>
              </a:r>
            </a:p>
            <a:p>
              <a:endParaRPr lang="sv-SE" sz="1400" dirty="0">
                <a:latin typeface="+mj-lt"/>
              </a:endParaRPr>
            </a:p>
          </p:txBody>
        </p:sp>
        <p:sp>
          <p:nvSpPr>
            <p:cNvPr id="24" name="textruta 23">
              <a:extLst>
                <a:ext uri="{FF2B5EF4-FFF2-40B4-BE49-F238E27FC236}">
                  <a16:creationId xmlns:a16="http://schemas.microsoft.com/office/drawing/2014/main" id="{387A7ED8-3BCB-B6EA-CFBE-F6B890B44C71}"/>
                </a:ext>
              </a:extLst>
            </p:cNvPr>
            <p:cNvSpPr txBox="1"/>
            <p:nvPr/>
          </p:nvSpPr>
          <p:spPr>
            <a:xfrm>
              <a:off x="877779" y="2346372"/>
              <a:ext cx="1043608" cy="689105"/>
            </a:xfrm>
            <a:prstGeom prst="rect">
              <a:avLst/>
            </a:prstGeom>
            <a:noFill/>
          </p:spPr>
          <p:txBody>
            <a:bodyPr wrap="square" rtlCol="0" anchor="ctr">
              <a:spAutoFit/>
            </a:bodyPr>
            <a:lstStyle/>
            <a:p>
              <a:r>
                <a:rPr lang="sv-SE" sz="2000" dirty="0">
                  <a:ea typeface="Lubalin Graph Avanza Book" charset="0"/>
                  <a:cs typeface="Lubalin Graph Avanza Book" charset="0"/>
                </a:rPr>
                <a:t>Ung</a:t>
              </a:r>
            </a:p>
            <a:p>
              <a:endParaRPr lang="sv-SE" sz="1400" dirty="0">
                <a:latin typeface="+mj-lt"/>
              </a:endParaRPr>
            </a:p>
          </p:txBody>
        </p:sp>
        <p:sp>
          <p:nvSpPr>
            <p:cNvPr id="25" name="textruta 24">
              <a:extLst>
                <a:ext uri="{FF2B5EF4-FFF2-40B4-BE49-F238E27FC236}">
                  <a16:creationId xmlns:a16="http://schemas.microsoft.com/office/drawing/2014/main" id="{552822FB-B47E-8596-0010-1178E8A25627}"/>
                </a:ext>
              </a:extLst>
            </p:cNvPr>
            <p:cNvSpPr txBox="1"/>
            <p:nvPr/>
          </p:nvSpPr>
          <p:spPr>
            <a:xfrm>
              <a:off x="2814785" y="2346372"/>
              <a:ext cx="1255916" cy="689105"/>
            </a:xfrm>
            <a:prstGeom prst="rect">
              <a:avLst/>
            </a:prstGeom>
            <a:noFill/>
          </p:spPr>
          <p:txBody>
            <a:bodyPr wrap="square" rtlCol="0" anchor="ctr">
              <a:spAutoFit/>
            </a:bodyPr>
            <a:lstStyle/>
            <a:p>
              <a:r>
                <a:rPr lang="sv-SE" sz="2000" dirty="0">
                  <a:ea typeface="Lubalin Graph Avanza Book" charset="0"/>
                  <a:cs typeface="Lubalin Graph Avanza Book" charset="0"/>
                </a:rPr>
                <a:t>Jobba</a:t>
              </a:r>
              <a:endParaRPr lang="sv-SE" sz="2400" dirty="0">
                <a:ea typeface="Lubalin Graph Avanza Book" charset="0"/>
                <a:cs typeface="Lubalin Graph Avanza Book" charset="0"/>
              </a:endParaRPr>
            </a:p>
            <a:p>
              <a:endParaRPr lang="sv-SE" sz="1400" dirty="0">
                <a:latin typeface="+mj-lt"/>
              </a:endParaRPr>
            </a:p>
          </p:txBody>
        </p:sp>
        <p:sp>
          <p:nvSpPr>
            <p:cNvPr id="26" name="textruta 25">
              <a:extLst>
                <a:ext uri="{FF2B5EF4-FFF2-40B4-BE49-F238E27FC236}">
                  <a16:creationId xmlns:a16="http://schemas.microsoft.com/office/drawing/2014/main" id="{7A5C9280-07F4-315E-4146-2951C2CF714C}"/>
                </a:ext>
              </a:extLst>
            </p:cNvPr>
            <p:cNvSpPr txBox="1"/>
            <p:nvPr/>
          </p:nvSpPr>
          <p:spPr>
            <a:xfrm rot="5400000">
              <a:off x="5497600" y="2592836"/>
              <a:ext cx="1255916" cy="551284"/>
            </a:xfrm>
            <a:prstGeom prst="rect">
              <a:avLst/>
            </a:prstGeom>
            <a:noFill/>
          </p:spPr>
          <p:txBody>
            <a:bodyPr wrap="square" rtlCol="0">
              <a:spAutoFit/>
            </a:bodyPr>
            <a:lstStyle/>
            <a:p>
              <a:r>
                <a:rPr lang="sv-SE" sz="1100" dirty="0">
                  <a:ea typeface="Lubalin Graph Avanza Book" charset="0"/>
                  <a:cs typeface="Lubalin Graph Avanza Book" charset="0"/>
                </a:rPr>
                <a:t>Pension</a:t>
              </a:r>
              <a:endParaRPr lang="sv-SE" sz="2000" dirty="0">
                <a:ea typeface="Lubalin Graph Avanza Book" charset="0"/>
                <a:cs typeface="Lubalin Graph Avanza Book" charset="0"/>
              </a:endParaRPr>
            </a:p>
            <a:p>
              <a:endParaRPr lang="sv-SE" sz="1400" dirty="0">
                <a:latin typeface="+mj-lt"/>
              </a:endParaRPr>
            </a:p>
          </p:txBody>
        </p:sp>
        <p:cxnSp>
          <p:nvCxnSpPr>
            <p:cNvPr id="27" name="Straight Arrow Connector 5">
              <a:extLst>
                <a:ext uri="{FF2B5EF4-FFF2-40B4-BE49-F238E27FC236}">
                  <a16:creationId xmlns:a16="http://schemas.microsoft.com/office/drawing/2014/main" id="{6805E29F-0CCA-5E80-538F-7A2C43F160AE}"/>
                </a:ext>
              </a:extLst>
            </p:cNvPr>
            <p:cNvCxnSpPr/>
            <p:nvPr/>
          </p:nvCxnSpPr>
          <p:spPr>
            <a:xfrm>
              <a:off x="842633" y="5011000"/>
              <a:ext cx="6997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792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D0447C-A761-27D1-9022-98684AAF0D14}"/>
              </a:ext>
            </a:extLst>
          </p:cNvPr>
          <p:cNvSpPr>
            <a:spLocks noGrp="1"/>
          </p:cNvSpPr>
          <p:nvPr>
            <p:ph type="title"/>
          </p:nvPr>
        </p:nvSpPr>
        <p:spPr/>
        <p:txBody>
          <a:bodyPr/>
          <a:lstStyle/>
          <a:p>
            <a:r>
              <a:rPr lang="sv-SE" sz="4400" dirty="0"/>
              <a:t>TRE STEG TILL ETT BÄTTRE SPARANDE</a:t>
            </a:r>
          </a:p>
        </p:txBody>
      </p:sp>
    </p:spTree>
    <p:extLst>
      <p:ext uri="{BB962C8B-B14F-4D97-AF65-F5344CB8AC3E}">
        <p14:creationId xmlns:p14="http://schemas.microsoft.com/office/powerpoint/2010/main" val="237120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STEG 1: BÄTTRE BALANS</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3" name="Bildobjekt 2">
            <a:extLst>
              <a:ext uri="{FF2B5EF4-FFF2-40B4-BE49-F238E27FC236}">
                <a16:creationId xmlns:a16="http://schemas.microsoft.com/office/drawing/2014/main" id="{9368D92E-BD46-1E64-B482-38A769454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2843" y="1534557"/>
            <a:ext cx="7926313" cy="4203097"/>
          </a:xfrm>
          <a:prstGeom prst="rect">
            <a:avLst/>
          </a:prstGeom>
        </p:spPr>
      </p:pic>
    </p:spTree>
    <p:extLst>
      <p:ext uri="{BB962C8B-B14F-4D97-AF65-F5344CB8AC3E}">
        <p14:creationId xmlns:p14="http://schemas.microsoft.com/office/powerpoint/2010/main" val="253343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TIDEN AVGÖR SPARVALET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4" name="Grupp 3">
            <a:extLst>
              <a:ext uri="{FF2B5EF4-FFF2-40B4-BE49-F238E27FC236}">
                <a16:creationId xmlns:a16="http://schemas.microsoft.com/office/drawing/2014/main" id="{7C1FEB49-85DF-7D99-638D-157DF2DE64B8}"/>
              </a:ext>
            </a:extLst>
          </p:cNvPr>
          <p:cNvGrpSpPr/>
          <p:nvPr/>
        </p:nvGrpSpPr>
        <p:grpSpPr>
          <a:xfrm>
            <a:off x="2262414" y="1911796"/>
            <a:ext cx="7317286" cy="3962147"/>
            <a:chOff x="606841" y="1537259"/>
            <a:chExt cx="7724772" cy="4182790"/>
          </a:xfrm>
        </p:grpSpPr>
        <p:sp>
          <p:nvSpPr>
            <p:cNvPr id="5" name="textruta 4">
              <a:extLst>
                <a:ext uri="{FF2B5EF4-FFF2-40B4-BE49-F238E27FC236}">
                  <a16:creationId xmlns:a16="http://schemas.microsoft.com/office/drawing/2014/main" id="{E3D5ED39-DC60-C67F-A0FC-75135C5F1590}"/>
                </a:ext>
              </a:extLst>
            </p:cNvPr>
            <p:cNvSpPr txBox="1"/>
            <p:nvPr/>
          </p:nvSpPr>
          <p:spPr>
            <a:xfrm>
              <a:off x="1402050" y="4380121"/>
              <a:ext cx="1314489" cy="747307"/>
            </a:xfrm>
            <a:prstGeom prst="rect">
              <a:avLst/>
            </a:prstGeom>
            <a:noFill/>
          </p:spPr>
          <p:txBody>
            <a:bodyPr wrap="none" rtlCol="0">
              <a:spAutoFit/>
            </a:bodyPr>
            <a:lstStyle/>
            <a:p>
              <a:r>
                <a:rPr lang="sv-SE" sz="2000" dirty="0">
                  <a:ea typeface="Lubalin Graph Avanza Book" charset="0"/>
                  <a:cs typeface="Lubalin Graph Avanza Book" charset="0"/>
                </a:rPr>
                <a:t>Sparkonto</a:t>
              </a:r>
              <a:endParaRPr lang="sv-SE" sz="2800" dirty="0">
                <a:ea typeface="Lubalin Graph Avanza Book" charset="0"/>
                <a:cs typeface="Lubalin Graph Avanza Book" charset="0"/>
              </a:endParaRPr>
            </a:p>
            <a:p>
              <a:endParaRPr lang="sv-SE" sz="2000" dirty="0">
                <a:latin typeface="+mj-lt"/>
              </a:endParaRPr>
            </a:p>
          </p:txBody>
        </p:sp>
        <p:sp>
          <p:nvSpPr>
            <p:cNvPr id="6" name="textruta 5">
              <a:extLst>
                <a:ext uri="{FF2B5EF4-FFF2-40B4-BE49-F238E27FC236}">
                  <a16:creationId xmlns:a16="http://schemas.microsoft.com/office/drawing/2014/main" id="{E9B1EA93-5392-9CB6-3706-D33B8F6F6D85}"/>
                </a:ext>
              </a:extLst>
            </p:cNvPr>
            <p:cNvSpPr txBox="1"/>
            <p:nvPr/>
          </p:nvSpPr>
          <p:spPr>
            <a:xfrm>
              <a:off x="4089442" y="3488578"/>
              <a:ext cx="1323085" cy="747307"/>
            </a:xfrm>
            <a:prstGeom prst="rect">
              <a:avLst/>
            </a:prstGeom>
            <a:noFill/>
          </p:spPr>
          <p:txBody>
            <a:bodyPr wrap="none" rtlCol="0">
              <a:spAutoFit/>
            </a:bodyPr>
            <a:lstStyle/>
            <a:p>
              <a:r>
                <a:rPr lang="sv-SE" sz="2000" dirty="0">
                  <a:ea typeface="Lubalin Graph Avanza Book" charset="0"/>
                  <a:cs typeface="Lubalin Graph Avanza Book" charset="0"/>
                </a:rPr>
                <a:t>Blandfond</a:t>
              </a:r>
              <a:endParaRPr lang="sv-SE" sz="2800" dirty="0">
                <a:ea typeface="Lubalin Graph Avanza Book" charset="0"/>
                <a:cs typeface="Lubalin Graph Avanza Book" charset="0"/>
              </a:endParaRPr>
            </a:p>
            <a:p>
              <a:endParaRPr lang="sv-SE" sz="2000" dirty="0">
                <a:latin typeface="+mj-lt"/>
              </a:endParaRPr>
            </a:p>
          </p:txBody>
        </p:sp>
        <p:sp>
          <p:nvSpPr>
            <p:cNvPr id="7" name="textruta 6">
              <a:extLst>
                <a:ext uri="{FF2B5EF4-FFF2-40B4-BE49-F238E27FC236}">
                  <a16:creationId xmlns:a16="http://schemas.microsoft.com/office/drawing/2014/main" id="{F2A925C1-1760-C878-6C0F-06A5C97138EA}"/>
                </a:ext>
              </a:extLst>
            </p:cNvPr>
            <p:cNvSpPr txBox="1"/>
            <p:nvPr/>
          </p:nvSpPr>
          <p:spPr>
            <a:xfrm>
              <a:off x="6717861" y="2446046"/>
              <a:ext cx="1495359" cy="422391"/>
            </a:xfrm>
            <a:prstGeom prst="rect">
              <a:avLst/>
            </a:prstGeom>
            <a:noFill/>
          </p:spPr>
          <p:txBody>
            <a:bodyPr wrap="none" rtlCol="0">
              <a:spAutoFit/>
            </a:bodyPr>
            <a:lstStyle/>
            <a:p>
              <a:r>
                <a:rPr lang="sv-SE" sz="2000" dirty="0">
                  <a:ea typeface="Lubalin Graph Avanza Book" charset="0"/>
                  <a:cs typeface="Lubalin Graph Avanza Book" charset="0"/>
                </a:rPr>
                <a:t>Aktiefonder</a:t>
              </a:r>
              <a:endParaRPr lang="sv-SE" sz="1600" dirty="0"/>
            </a:p>
          </p:txBody>
        </p:sp>
        <p:cxnSp>
          <p:nvCxnSpPr>
            <p:cNvPr id="9" name="Straight Arrow Connector 5">
              <a:extLst>
                <a:ext uri="{FF2B5EF4-FFF2-40B4-BE49-F238E27FC236}">
                  <a16:creationId xmlns:a16="http://schemas.microsoft.com/office/drawing/2014/main" id="{D59276F9-A6E3-2BA5-5DFD-73FAE10FD804}"/>
                </a:ext>
              </a:extLst>
            </p:cNvPr>
            <p:cNvCxnSpPr/>
            <p:nvPr/>
          </p:nvCxnSpPr>
          <p:spPr>
            <a:xfrm flipV="1">
              <a:off x="1252469" y="1537259"/>
              <a:ext cx="7952" cy="3544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3FD41121-F7F9-803E-4820-449634B69387}"/>
                </a:ext>
              </a:extLst>
            </p:cNvPr>
            <p:cNvSpPr txBox="1"/>
            <p:nvPr/>
          </p:nvSpPr>
          <p:spPr>
            <a:xfrm>
              <a:off x="1919526" y="5070217"/>
              <a:ext cx="955358" cy="649832"/>
            </a:xfrm>
            <a:prstGeom prst="rect">
              <a:avLst/>
            </a:prstGeom>
            <a:noFill/>
          </p:spPr>
          <p:txBody>
            <a:bodyPr wrap="square" rtlCol="0">
              <a:spAutoFit/>
            </a:bodyPr>
            <a:lstStyle/>
            <a:p>
              <a:r>
                <a:rPr lang="sv-SE" sz="2000" dirty="0">
                  <a:ea typeface="Lubalin Graph Avanza Book" charset="0"/>
                  <a:cs typeface="Lubalin Graph Avanza Book" charset="0"/>
                </a:rPr>
                <a:t>0-2 år</a:t>
              </a:r>
            </a:p>
            <a:p>
              <a:endParaRPr lang="sv-SE" sz="1400" dirty="0">
                <a:latin typeface="+mj-lt"/>
              </a:endParaRPr>
            </a:p>
          </p:txBody>
        </p:sp>
        <p:sp>
          <p:nvSpPr>
            <p:cNvPr id="11" name="textruta 10">
              <a:extLst>
                <a:ext uri="{FF2B5EF4-FFF2-40B4-BE49-F238E27FC236}">
                  <a16:creationId xmlns:a16="http://schemas.microsoft.com/office/drawing/2014/main" id="{B3FB684B-1E3F-6B46-8AD4-BF7AABD66F92}"/>
                </a:ext>
              </a:extLst>
            </p:cNvPr>
            <p:cNvSpPr txBox="1"/>
            <p:nvPr/>
          </p:nvSpPr>
          <p:spPr>
            <a:xfrm>
              <a:off x="4728525" y="5082215"/>
              <a:ext cx="987198" cy="422391"/>
            </a:xfrm>
            <a:prstGeom prst="rect">
              <a:avLst/>
            </a:prstGeom>
            <a:noFill/>
          </p:spPr>
          <p:txBody>
            <a:bodyPr wrap="square" rtlCol="0">
              <a:spAutoFit/>
            </a:bodyPr>
            <a:lstStyle/>
            <a:p>
              <a:r>
                <a:rPr lang="sv-SE" sz="2000" dirty="0">
                  <a:ea typeface="Lubalin Graph Avanza Book" charset="0"/>
                  <a:cs typeface="Lubalin Graph Avanza Book" charset="0"/>
                </a:rPr>
                <a:t>3-5 år</a:t>
              </a:r>
            </a:p>
          </p:txBody>
        </p:sp>
        <p:sp>
          <p:nvSpPr>
            <p:cNvPr id="12" name="textruta 11">
              <a:extLst>
                <a:ext uri="{FF2B5EF4-FFF2-40B4-BE49-F238E27FC236}">
                  <a16:creationId xmlns:a16="http://schemas.microsoft.com/office/drawing/2014/main" id="{A100BCED-2F00-A1D5-EE4F-57459CE7299F}"/>
                </a:ext>
              </a:extLst>
            </p:cNvPr>
            <p:cNvSpPr txBox="1"/>
            <p:nvPr/>
          </p:nvSpPr>
          <p:spPr>
            <a:xfrm>
              <a:off x="7396164" y="5103698"/>
              <a:ext cx="935449" cy="422391"/>
            </a:xfrm>
            <a:prstGeom prst="rect">
              <a:avLst/>
            </a:prstGeom>
            <a:noFill/>
          </p:spPr>
          <p:txBody>
            <a:bodyPr wrap="square" rtlCol="0">
              <a:spAutoFit/>
            </a:bodyPr>
            <a:lstStyle/>
            <a:p>
              <a:r>
                <a:rPr lang="sv-SE" sz="2000" dirty="0">
                  <a:ea typeface="Lubalin Graph Avanza Book" charset="0"/>
                  <a:cs typeface="Lubalin Graph Avanza Book" charset="0"/>
                </a:rPr>
                <a:t>+5 år</a:t>
              </a:r>
            </a:p>
          </p:txBody>
        </p:sp>
        <p:sp>
          <p:nvSpPr>
            <p:cNvPr id="13" name="textruta 12">
              <a:extLst>
                <a:ext uri="{FF2B5EF4-FFF2-40B4-BE49-F238E27FC236}">
                  <a16:creationId xmlns:a16="http://schemas.microsoft.com/office/drawing/2014/main" id="{4CF49562-3DD0-9040-4408-E15C1D3001D3}"/>
                </a:ext>
              </a:extLst>
            </p:cNvPr>
            <p:cNvSpPr txBox="1"/>
            <p:nvPr/>
          </p:nvSpPr>
          <p:spPr>
            <a:xfrm rot="16200000">
              <a:off x="69774" y="3150816"/>
              <a:ext cx="1771914" cy="422391"/>
            </a:xfrm>
            <a:prstGeom prst="rect">
              <a:avLst/>
            </a:prstGeom>
            <a:noFill/>
          </p:spPr>
          <p:txBody>
            <a:bodyPr wrap="square" rtlCol="0">
              <a:spAutoFit/>
            </a:bodyPr>
            <a:lstStyle/>
            <a:p>
              <a:r>
                <a:rPr lang="sv-SE" sz="2000" dirty="0">
                  <a:ea typeface="Lubalin Graph Avanza Book" charset="0"/>
                  <a:cs typeface="Lubalin Graph Avanza Book" charset="0"/>
                </a:rPr>
                <a:t>Tillväxt</a:t>
              </a:r>
            </a:p>
          </p:txBody>
        </p:sp>
        <p:sp>
          <p:nvSpPr>
            <p:cNvPr id="14" name="textruta 13">
              <a:extLst>
                <a:ext uri="{FF2B5EF4-FFF2-40B4-BE49-F238E27FC236}">
                  <a16:creationId xmlns:a16="http://schemas.microsoft.com/office/drawing/2014/main" id="{C3185D47-584F-7EFE-B717-69997FB5945E}"/>
                </a:ext>
              </a:extLst>
            </p:cNvPr>
            <p:cNvSpPr txBox="1"/>
            <p:nvPr/>
          </p:nvSpPr>
          <p:spPr>
            <a:xfrm>
              <a:off x="606841" y="1759502"/>
              <a:ext cx="955358" cy="649832"/>
            </a:xfrm>
            <a:prstGeom prst="rect">
              <a:avLst/>
            </a:prstGeom>
            <a:noFill/>
          </p:spPr>
          <p:txBody>
            <a:bodyPr wrap="square" rtlCol="0">
              <a:spAutoFit/>
            </a:bodyPr>
            <a:lstStyle/>
            <a:p>
              <a:r>
                <a:rPr lang="sv-SE" sz="2000" dirty="0">
                  <a:ea typeface="Lubalin Graph Avanza Book" charset="0"/>
                  <a:cs typeface="Lubalin Graph Avanza Book" charset="0"/>
                </a:rPr>
                <a:t>8%</a:t>
              </a:r>
            </a:p>
            <a:p>
              <a:endParaRPr lang="sv-SE" sz="1400" dirty="0">
                <a:latin typeface="+mj-lt"/>
              </a:endParaRPr>
            </a:p>
          </p:txBody>
        </p:sp>
        <p:cxnSp>
          <p:nvCxnSpPr>
            <p:cNvPr id="15" name="Straight Arrow Connector 5">
              <a:extLst>
                <a:ext uri="{FF2B5EF4-FFF2-40B4-BE49-F238E27FC236}">
                  <a16:creationId xmlns:a16="http://schemas.microsoft.com/office/drawing/2014/main" id="{43E81F89-7F68-DA75-E401-210B6CC4D5DD}"/>
                </a:ext>
              </a:extLst>
            </p:cNvPr>
            <p:cNvCxnSpPr/>
            <p:nvPr/>
          </p:nvCxnSpPr>
          <p:spPr>
            <a:xfrm>
              <a:off x="1237070" y="5070217"/>
              <a:ext cx="70860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077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SÅ KAN SNITTSVENSKEN DELA UPP SITT SPARANDE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pSp>
        <p:nvGrpSpPr>
          <p:cNvPr id="25" name="Grupp 24">
            <a:extLst>
              <a:ext uri="{FF2B5EF4-FFF2-40B4-BE49-F238E27FC236}">
                <a16:creationId xmlns:a16="http://schemas.microsoft.com/office/drawing/2014/main" id="{C0899063-4932-2C87-3FC6-7D124D1B574B}"/>
              </a:ext>
            </a:extLst>
          </p:cNvPr>
          <p:cNvGrpSpPr/>
          <p:nvPr/>
        </p:nvGrpSpPr>
        <p:grpSpPr>
          <a:xfrm>
            <a:off x="1308149" y="1595614"/>
            <a:ext cx="9564156" cy="4669109"/>
            <a:chOff x="1333621" y="1325061"/>
            <a:chExt cx="9564156" cy="4669109"/>
          </a:xfrm>
        </p:grpSpPr>
        <p:graphicFrame>
          <p:nvGraphicFramePr>
            <p:cNvPr id="26" name="Diagram 25">
              <a:extLst>
                <a:ext uri="{FF2B5EF4-FFF2-40B4-BE49-F238E27FC236}">
                  <a16:creationId xmlns:a16="http://schemas.microsoft.com/office/drawing/2014/main" id="{865CA74F-A4E1-5522-8719-3AD9741E13C4}"/>
                </a:ext>
              </a:extLst>
            </p:cNvPr>
            <p:cNvGraphicFramePr>
              <a:graphicFrameLocks/>
            </p:cNvGraphicFramePr>
            <p:nvPr>
              <p:extLst>
                <p:ext uri="{D42A27DB-BD31-4B8C-83A1-F6EECF244321}">
                  <p14:modId xmlns:p14="http://schemas.microsoft.com/office/powerpoint/2010/main" val="3046691234"/>
                </p:ext>
              </p:extLst>
            </p:nvPr>
          </p:nvGraphicFramePr>
          <p:xfrm>
            <a:off x="1333621" y="1789052"/>
            <a:ext cx="5018941" cy="3426282"/>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upp 26">
              <a:extLst>
                <a:ext uri="{FF2B5EF4-FFF2-40B4-BE49-F238E27FC236}">
                  <a16:creationId xmlns:a16="http://schemas.microsoft.com/office/drawing/2014/main" id="{5E83DED4-6A09-81EB-71FA-817EE5EB9E5D}"/>
                </a:ext>
              </a:extLst>
            </p:cNvPr>
            <p:cNvGrpSpPr/>
            <p:nvPr/>
          </p:nvGrpSpPr>
          <p:grpSpPr>
            <a:xfrm>
              <a:off x="2118773" y="1325061"/>
              <a:ext cx="8779004" cy="4669109"/>
              <a:chOff x="345836" y="1510748"/>
              <a:chExt cx="9147128" cy="4864896"/>
            </a:xfrm>
          </p:grpSpPr>
          <p:graphicFrame>
            <p:nvGraphicFramePr>
              <p:cNvPr id="28" name="Diagram 27">
                <a:extLst>
                  <a:ext uri="{FF2B5EF4-FFF2-40B4-BE49-F238E27FC236}">
                    <a16:creationId xmlns:a16="http://schemas.microsoft.com/office/drawing/2014/main" id="{C89141B7-25C5-3BD1-781C-0C2F2885359E}"/>
                  </a:ext>
                </a:extLst>
              </p:cNvPr>
              <p:cNvGraphicFramePr>
                <a:graphicFrameLocks/>
              </p:cNvGraphicFramePr>
              <p:nvPr>
                <p:extLst>
                  <p:ext uri="{D42A27DB-BD31-4B8C-83A1-F6EECF244321}">
                    <p14:modId xmlns:p14="http://schemas.microsoft.com/office/powerpoint/2010/main" val="3458794468"/>
                  </p:ext>
                </p:extLst>
              </p:nvPr>
            </p:nvGraphicFramePr>
            <p:xfrm>
              <a:off x="3949414" y="2188299"/>
              <a:ext cx="5543550" cy="34417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ruta 28">
                <a:extLst>
                  <a:ext uri="{FF2B5EF4-FFF2-40B4-BE49-F238E27FC236}">
                    <a16:creationId xmlns:a16="http://schemas.microsoft.com/office/drawing/2014/main" id="{0DCB5A41-D9FB-9C9D-EEA6-8AFB1D69A7BD}"/>
                  </a:ext>
                </a:extLst>
              </p:cNvPr>
              <p:cNvSpPr txBox="1"/>
              <p:nvPr/>
            </p:nvSpPr>
            <p:spPr>
              <a:xfrm>
                <a:off x="1680425" y="3280055"/>
                <a:ext cx="651720" cy="737569"/>
              </a:xfrm>
              <a:prstGeom prst="rect">
                <a:avLst/>
              </a:prstGeom>
              <a:noFill/>
            </p:spPr>
            <p:txBody>
              <a:bodyPr wrap="none" rtlCol="0">
                <a:spAutoFit/>
              </a:bodyPr>
              <a:lstStyle/>
              <a:p>
                <a:r>
                  <a:rPr lang="sv-SE" sz="2000" dirty="0">
                    <a:ea typeface="Lubalin Graph Avanza Book" charset="0"/>
                    <a:cs typeface="Lubalin Graph Avanza Book" charset="0"/>
                  </a:rPr>
                  <a:t>40%</a:t>
                </a:r>
              </a:p>
              <a:p>
                <a:endParaRPr lang="sv-SE" sz="2000" dirty="0">
                  <a:latin typeface="+mj-lt"/>
                </a:endParaRPr>
              </a:p>
            </p:txBody>
          </p:sp>
          <p:sp>
            <p:nvSpPr>
              <p:cNvPr id="30" name="textruta 29">
                <a:extLst>
                  <a:ext uri="{FF2B5EF4-FFF2-40B4-BE49-F238E27FC236}">
                    <a16:creationId xmlns:a16="http://schemas.microsoft.com/office/drawing/2014/main" id="{454B1309-A244-F6FA-9283-1653179E01A6}"/>
                  </a:ext>
                </a:extLst>
              </p:cNvPr>
              <p:cNvSpPr txBox="1"/>
              <p:nvPr/>
            </p:nvSpPr>
            <p:spPr>
              <a:xfrm>
                <a:off x="969508" y="1510748"/>
                <a:ext cx="695948" cy="737569"/>
              </a:xfrm>
              <a:prstGeom prst="rect">
                <a:avLst/>
              </a:prstGeom>
              <a:noFill/>
            </p:spPr>
            <p:txBody>
              <a:bodyPr wrap="none" rtlCol="0">
                <a:spAutoFit/>
              </a:bodyPr>
              <a:lstStyle/>
              <a:p>
                <a:pPr algn="ctr"/>
                <a:r>
                  <a:rPr lang="sv-SE" sz="2000" dirty="0">
                    <a:ea typeface="Lubalin Graph Avanza Book" charset="0"/>
                    <a:cs typeface="Lubalin Graph Avanza Book" charset="0"/>
                  </a:rPr>
                  <a:t>Idag</a:t>
                </a:r>
              </a:p>
              <a:p>
                <a:endParaRPr lang="sv-SE" sz="2000" dirty="0">
                  <a:latin typeface="+mj-lt"/>
                </a:endParaRPr>
              </a:p>
            </p:txBody>
          </p:sp>
          <p:sp>
            <p:nvSpPr>
              <p:cNvPr id="31" name="textruta 30">
                <a:extLst>
                  <a:ext uri="{FF2B5EF4-FFF2-40B4-BE49-F238E27FC236}">
                    <a16:creationId xmlns:a16="http://schemas.microsoft.com/office/drawing/2014/main" id="{8EFA3D58-B6EF-E2F6-1CF1-ED28A360BAFD}"/>
                  </a:ext>
                </a:extLst>
              </p:cNvPr>
              <p:cNvSpPr txBox="1"/>
              <p:nvPr/>
            </p:nvSpPr>
            <p:spPr>
              <a:xfrm>
                <a:off x="6260574" y="1541803"/>
                <a:ext cx="921228" cy="737569"/>
              </a:xfrm>
              <a:prstGeom prst="rect">
                <a:avLst/>
              </a:prstGeom>
              <a:noFill/>
            </p:spPr>
            <p:txBody>
              <a:bodyPr wrap="none" rtlCol="0">
                <a:spAutoFit/>
              </a:bodyPr>
              <a:lstStyle/>
              <a:p>
                <a:pPr algn="ctr"/>
                <a:r>
                  <a:rPr lang="sv-SE" sz="2000" dirty="0">
                    <a:ea typeface="Lubalin Graph Avanza Book" charset="0"/>
                    <a:cs typeface="Lubalin Graph Avanza Book" charset="0"/>
                  </a:rPr>
                  <a:t>Bättre</a:t>
                </a:r>
                <a:endParaRPr lang="sv-SE" sz="2400" dirty="0">
                  <a:ea typeface="Lubalin Graph Avanza Book" charset="0"/>
                  <a:cs typeface="Lubalin Graph Avanza Book" charset="0"/>
                </a:endParaRPr>
              </a:p>
              <a:p>
                <a:endParaRPr lang="sv-SE" sz="2000" dirty="0">
                  <a:latin typeface="+mj-lt"/>
                </a:endParaRPr>
              </a:p>
            </p:txBody>
          </p:sp>
          <p:sp>
            <p:nvSpPr>
              <p:cNvPr id="32" name="textruta 31">
                <a:extLst>
                  <a:ext uri="{FF2B5EF4-FFF2-40B4-BE49-F238E27FC236}">
                    <a16:creationId xmlns:a16="http://schemas.microsoft.com/office/drawing/2014/main" id="{6AFEAEA2-72C7-681B-A1E4-8FB371078999}"/>
                  </a:ext>
                </a:extLst>
              </p:cNvPr>
              <p:cNvSpPr txBox="1"/>
              <p:nvPr/>
            </p:nvSpPr>
            <p:spPr>
              <a:xfrm>
                <a:off x="6987767" y="3299853"/>
                <a:ext cx="651720" cy="416888"/>
              </a:xfrm>
              <a:prstGeom prst="rect">
                <a:avLst/>
              </a:prstGeom>
              <a:noFill/>
            </p:spPr>
            <p:txBody>
              <a:bodyPr wrap="none" rtlCol="0">
                <a:spAutoFit/>
              </a:bodyPr>
              <a:lstStyle/>
              <a:p>
                <a:r>
                  <a:rPr lang="sv-SE" sz="2000" dirty="0">
                    <a:ea typeface="Lubalin Graph Avanza Book" charset="0"/>
                    <a:cs typeface="Lubalin Graph Avanza Book" charset="0"/>
                  </a:rPr>
                  <a:t>75%</a:t>
                </a:r>
              </a:p>
            </p:txBody>
          </p:sp>
          <p:sp>
            <p:nvSpPr>
              <p:cNvPr id="33" name="textruta 32">
                <a:extLst>
                  <a:ext uri="{FF2B5EF4-FFF2-40B4-BE49-F238E27FC236}">
                    <a16:creationId xmlns:a16="http://schemas.microsoft.com/office/drawing/2014/main" id="{A0EF7B10-AF37-6BCC-3741-9512FCB7234D}"/>
                  </a:ext>
                </a:extLst>
              </p:cNvPr>
              <p:cNvSpPr txBox="1"/>
              <p:nvPr/>
            </p:nvSpPr>
            <p:spPr>
              <a:xfrm>
                <a:off x="5641257" y="5638075"/>
                <a:ext cx="2159863" cy="737569"/>
              </a:xfrm>
              <a:prstGeom prst="rect">
                <a:avLst/>
              </a:prstGeom>
              <a:noFill/>
            </p:spPr>
            <p:txBody>
              <a:bodyPr wrap="none" rtlCol="0">
                <a:spAutoFit/>
              </a:bodyPr>
              <a:lstStyle/>
              <a:p>
                <a:pPr algn="ctr"/>
                <a:r>
                  <a:rPr lang="sv-SE" sz="2000" dirty="0">
                    <a:ea typeface="Lubalin Graph Avanza Book" charset="0"/>
                    <a:cs typeface="Lubalin Graph Avanza Book" charset="0"/>
                  </a:rPr>
                  <a:t>5-6 procent per år</a:t>
                </a:r>
              </a:p>
              <a:p>
                <a:endParaRPr lang="sv-SE" sz="2000" dirty="0">
                  <a:latin typeface="+mj-lt"/>
                </a:endParaRPr>
              </a:p>
            </p:txBody>
          </p:sp>
          <p:sp>
            <p:nvSpPr>
              <p:cNvPr id="34" name="textruta 33">
                <a:extLst>
                  <a:ext uri="{FF2B5EF4-FFF2-40B4-BE49-F238E27FC236}">
                    <a16:creationId xmlns:a16="http://schemas.microsoft.com/office/drawing/2014/main" id="{6587469F-CEB7-DE72-0DBB-6E500C6FD5E9}"/>
                  </a:ext>
                </a:extLst>
              </p:cNvPr>
              <p:cNvSpPr txBox="1"/>
              <p:nvPr/>
            </p:nvSpPr>
            <p:spPr>
              <a:xfrm>
                <a:off x="345836" y="5647057"/>
                <a:ext cx="2159863" cy="416888"/>
              </a:xfrm>
              <a:prstGeom prst="rect">
                <a:avLst/>
              </a:prstGeom>
              <a:noFill/>
            </p:spPr>
            <p:txBody>
              <a:bodyPr wrap="none" rtlCol="0">
                <a:spAutoFit/>
              </a:bodyPr>
              <a:lstStyle/>
              <a:p>
                <a:pPr algn="ctr"/>
                <a:r>
                  <a:rPr lang="sv-SE" sz="2000" dirty="0">
                    <a:ea typeface="Lubalin Graph Avanza Book" charset="0"/>
                    <a:cs typeface="Lubalin Graph Avanza Book" charset="0"/>
                  </a:rPr>
                  <a:t>2-3 procent per år</a:t>
                </a:r>
              </a:p>
            </p:txBody>
          </p:sp>
        </p:grpSp>
      </p:grpSp>
    </p:spTree>
    <p:extLst>
      <p:ext uri="{BB962C8B-B14F-4D97-AF65-F5344CB8AC3E}">
        <p14:creationId xmlns:p14="http://schemas.microsoft.com/office/powerpoint/2010/main" val="111323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67054"/>
          </a:xfrm>
        </p:spPr>
        <p:txBody>
          <a:bodyPr/>
          <a:lstStyle/>
          <a:p>
            <a:r>
              <a:rPr lang="sv-SE" dirty="0"/>
              <a:t>STEG 2: RÄTT FONDER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60071"/>
            <a:ext cx="5118100" cy="4351338"/>
          </a:xfrm>
        </p:spPr>
        <p:txBody>
          <a:bodyPr>
            <a:normAutofit/>
          </a:bodyPr>
          <a:lstStyle/>
          <a:p>
            <a:pPr marL="0" indent="0">
              <a:buNone/>
            </a:pPr>
            <a:r>
              <a:rPr lang="sv-SE" b="1" dirty="0">
                <a:latin typeface="Calibri" panose="020F0502020204030204" pitchFamily="34" charset="0"/>
              </a:rPr>
              <a:t>Tre basfonder</a:t>
            </a:r>
            <a:br>
              <a:rPr lang="sv-SE" b="1" dirty="0">
                <a:latin typeface="Calibri" panose="020F0502020204030204" pitchFamily="34" charset="0"/>
              </a:rPr>
            </a:br>
            <a:endParaRPr lang="sv-SE" b="1" dirty="0">
              <a:latin typeface="Calibri" panose="020F0502020204030204" pitchFamily="34" charset="0"/>
            </a:endParaRPr>
          </a:p>
          <a:p>
            <a:pPr marL="0" indent="0">
              <a:buNone/>
            </a:pPr>
            <a:r>
              <a:rPr lang="sv-SE" dirty="0">
                <a:latin typeface="Calibri" panose="020F0502020204030204" pitchFamily="34" charset="0"/>
              </a:rPr>
              <a:t>• Globalfond</a:t>
            </a:r>
          </a:p>
          <a:p>
            <a:pPr marL="0" indent="0">
              <a:buNone/>
            </a:pPr>
            <a:r>
              <a:rPr lang="sv-SE" dirty="0">
                <a:latin typeface="Calibri" panose="020F0502020204030204" pitchFamily="34" charset="0"/>
              </a:rPr>
              <a:t>• Sverigefond</a:t>
            </a:r>
          </a:p>
          <a:p>
            <a:pPr marL="0" indent="0">
              <a:buNone/>
            </a:pPr>
            <a:r>
              <a:rPr lang="sv-SE" dirty="0">
                <a:latin typeface="Calibri" panose="020F0502020204030204" pitchFamily="34" charset="0"/>
              </a:rPr>
              <a:t>• Tillväxtmarknadsfond</a:t>
            </a:r>
            <a:endParaRPr lang="sv-SE" sz="2400"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pic>
        <p:nvPicPr>
          <p:cNvPr id="7" name="Platshållare för bild 6" descr="En bild som visar boll, sfär, person, påskägg&#10;&#10;Automatiskt genererad beskrivning">
            <a:extLst>
              <a:ext uri="{FF2B5EF4-FFF2-40B4-BE49-F238E27FC236}">
                <a16:creationId xmlns:a16="http://schemas.microsoft.com/office/drawing/2014/main" id="{0145D31E-95A3-A346-0703-BA95F05A02A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724" b="3724"/>
          <a:stretch>
            <a:fillRect/>
          </a:stretch>
        </p:blipFill>
        <p:spPr/>
      </p:pic>
    </p:spTree>
    <p:extLst>
      <p:ext uri="{BB962C8B-B14F-4D97-AF65-F5344CB8AC3E}">
        <p14:creationId xmlns:p14="http://schemas.microsoft.com/office/powerpoint/2010/main" val="235618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EN BRA FONDMIX</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893591" cy="257369"/>
          </a:xfrm>
        </p:spPr>
        <p:txBody>
          <a:bodyPr wrap="none">
            <a:spAutoFit/>
          </a:bodyPr>
          <a:lstStyle/>
          <a:p>
            <a:r>
              <a:rPr lang="sv-SE" dirty="0"/>
              <a:t>BÄTTRE BALANS I DITT SPARANDE</a:t>
            </a:r>
          </a:p>
        </p:txBody>
      </p:sp>
      <p:graphicFrame>
        <p:nvGraphicFramePr>
          <p:cNvPr id="3" name="Content Placeholder 3">
            <a:extLst>
              <a:ext uri="{FF2B5EF4-FFF2-40B4-BE49-F238E27FC236}">
                <a16:creationId xmlns:a16="http://schemas.microsoft.com/office/drawing/2014/main" id="{3344EAE3-88C1-740A-8F99-992FBE7A940D}"/>
              </a:ext>
            </a:extLst>
          </p:cNvPr>
          <p:cNvGraphicFramePr>
            <a:graphicFrameLocks/>
          </p:cNvGraphicFramePr>
          <p:nvPr>
            <p:extLst>
              <p:ext uri="{D42A27DB-BD31-4B8C-83A1-F6EECF244321}">
                <p14:modId xmlns:p14="http://schemas.microsoft.com/office/powerpoint/2010/main" val="188154774"/>
              </p:ext>
            </p:extLst>
          </p:nvPr>
        </p:nvGraphicFramePr>
        <p:xfrm>
          <a:off x="596623" y="2491120"/>
          <a:ext cx="5038103" cy="2996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5">
            <a:extLst>
              <a:ext uri="{FF2B5EF4-FFF2-40B4-BE49-F238E27FC236}">
                <a16:creationId xmlns:a16="http://schemas.microsoft.com/office/drawing/2014/main" id="{01B624E7-29D5-6E89-AC08-BFEE7CB1324A}"/>
              </a:ext>
            </a:extLst>
          </p:cNvPr>
          <p:cNvSpPr txBox="1"/>
          <p:nvPr/>
        </p:nvSpPr>
        <p:spPr>
          <a:xfrm>
            <a:off x="596623" y="2019868"/>
            <a:ext cx="4081764" cy="400110"/>
          </a:xfrm>
          <a:prstGeom prst="rect">
            <a:avLst/>
          </a:prstGeom>
          <a:noFill/>
        </p:spPr>
        <p:txBody>
          <a:bodyPr wrap="square" rtlCol="0">
            <a:spAutoFit/>
          </a:bodyPr>
          <a:lstStyle/>
          <a:p>
            <a:pPr algn="ctr"/>
            <a:r>
              <a:rPr lang="sv-SE" sz="2000" b="1" dirty="0">
                <a:solidFill>
                  <a:schemeClr val="tx1">
                    <a:alpha val="70000"/>
                  </a:schemeClr>
                </a:solidFill>
                <a:cs typeface="Helvetica" panose="020B0604020202020204" pitchFamily="34" charset="0"/>
              </a:rPr>
              <a:t>Den superenkla fördelningen</a:t>
            </a:r>
          </a:p>
        </p:txBody>
      </p:sp>
      <p:graphicFrame>
        <p:nvGraphicFramePr>
          <p:cNvPr id="5" name="Chart 4">
            <a:extLst>
              <a:ext uri="{FF2B5EF4-FFF2-40B4-BE49-F238E27FC236}">
                <a16:creationId xmlns:a16="http://schemas.microsoft.com/office/drawing/2014/main" id="{F204FD8B-19BC-F9F1-940E-F97A753A0C14}"/>
              </a:ext>
            </a:extLst>
          </p:cNvPr>
          <p:cNvGraphicFramePr>
            <a:graphicFrameLocks/>
          </p:cNvGraphicFramePr>
          <p:nvPr>
            <p:extLst>
              <p:ext uri="{D42A27DB-BD31-4B8C-83A1-F6EECF244321}">
                <p14:modId xmlns:p14="http://schemas.microsoft.com/office/powerpoint/2010/main" val="2619398552"/>
              </p:ext>
            </p:extLst>
          </p:nvPr>
        </p:nvGraphicFramePr>
        <p:xfrm>
          <a:off x="6096000" y="2633404"/>
          <a:ext cx="5132834" cy="301034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15">
            <a:extLst>
              <a:ext uri="{FF2B5EF4-FFF2-40B4-BE49-F238E27FC236}">
                <a16:creationId xmlns:a16="http://schemas.microsoft.com/office/drawing/2014/main" id="{F50116FF-5905-BDE7-6058-98F916218ABC}"/>
              </a:ext>
            </a:extLst>
          </p:cNvPr>
          <p:cNvSpPr txBox="1"/>
          <p:nvPr/>
        </p:nvSpPr>
        <p:spPr>
          <a:xfrm>
            <a:off x="5859238" y="2091010"/>
            <a:ext cx="4081764" cy="400110"/>
          </a:xfrm>
          <a:prstGeom prst="rect">
            <a:avLst/>
          </a:prstGeom>
          <a:noFill/>
        </p:spPr>
        <p:txBody>
          <a:bodyPr wrap="square" rtlCol="0">
            <a:spAutoFit/>
          </a:bodyPr>
          <a:lstStyle/>
          <a:p>
            <a:pPr algn="ctr"/>
            <a:r>
              <a:rPr lang="sv-SE" sz="2000" b="1" dirty="0">
                <a:solidFill>
                  <a:schemeClr val="tx1">
                    <a:alpha val="70000"/>
                  </a:schemeClr>
                </a:solidFill>
                <a:cs typeface="Helvetica" panose="020B0604020202020204" pitchFamily="34" charset="0"/>
              </a:rPr>
              <a:t>Den enkla fördelningen</a:t>
            </a:r>
          </a:p>
        </p:txBody>
      </p:sp>
    </p:spTree>
    <p:extLst>
      <p:ext uri="{BB962C8B-B14F-4D97-AF65-F5344CB8AC3E}">
        <p14:creationId xmlns:p14="http://schemas.microsoft.com/office/powerpoint/2010/main" val="6787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Graphic spid="5" grpId="0">
        <p:bldAsOne/>
      </p:bldGraphic>
      <p:bldP spid="6" grpId="0"/>
    </p:bldLst>
  </p:timing>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PPT_mall_spara_investera_la¦èna</Template>
  <TotalTime>61</TotalTime>
  <Words>2047</Words>
  <Application>Microsoft Office PowerPoint</Application>
  <PresentationFormat>Bredbild</PresentationFormat>
  <Paragraphs>166</Paragraphs>
  <Slides>15</Slides>
  <Notes>15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15</vt:i4>
      </vt:variant>
    </vt:vector>
  </HeadingPairs>
  <TitlesOfParts>
    <vt:vector size="20" baseType="lpstr">
      <vt:lpstr>Arial</vt:lpstr>
      <vt:lpstr>Calibri</vt:lpstr>
      <vt:lpstr>Calibri Light</vt:lpstr>
      <vt:lpstr>Lubalin Graph Avanza Book</vt:lpstr>
      <vt:lpstr>familjejuridik</vt:lpstr>
      <vt:lpstr>BÄTTRE BALANS I DITT SPARANDE</vt:lpstr>
      <vt:lpstr>VÄGEN TILL MER PENGAR</vt:lpstr>
      <vt:lpstr>VÅRA LIV STÄLLER NYA KRAV</vt:lpstr>
      <vt:lpstr>TRE STEG TILL ETT BÄTTRE SPARANDE</vt:lpstr>
      <vt:lpstr>STEG 1: BÄTTRE BALANS</vt:lpstr>
      <vt:lpstr>TIDEN AVGÖR SPARVALET</vt:lpstr>
      <vt:lpstr>SÅ KAN SNITTSVENSKEN DELA UPP SITT SPARANDE</vt:lpstr>
      <vt:lpstr>STEG 2: RÄTT FONDER</vt:lpstr>
      <vt:lpstr>EN BRA FONDMIX</vt:lpstr>
      <vt:lpstr>STEG 3: ETT GRÖNARE SPARANDE</vt:lpstr>
      <vt:lpstr>PowerPoint-presentation</vt:lpstr>
      <vt:lpstr>VARFÖR BÖR ESG-BOLAG AVKASTA MER?</vt:lpstr>
      <vt:lpstr>VAD SKA MAN HÅLLA UTKIK EFTER?</vt:lpstr>
      <vt:lpstr>SUMMERAT</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BÄTTRE BALANS I DITT SPARANDE</dc:title>
  <dc:creator>Vanda Brandt</dc:creator>
  <cp:lastModifiedBy>Vanda Brandt</cp:lastModifiedBy>
  <cp:revision>5</cp:revision>
  <dcterms:created xsi:type="dcterms:W3CDTF">2023-06-15T08:36:48Z</dcterms:created>
  <dcterms:modified xsi:type="dcterms:W3CDTF">2024-01-30T10:00:48Z</dcterms:modified>
</cp:coreProperties>
</file>