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86" r:id="rId3"/>
    <p:sldId id="289" r:id="rId4"/>
    <p:sldId id="290" r:id="rId5"/>
    <p:sldId id="291" r:id="rId6"/>
    <p:sldId id="899" r:id="rId7"/>
    <p:sldId id="900" r:id="rId8"/>
    <p:sldId id="288" r:id="rId9"/>
    <p:sldId id="295" r:id="rId10"/>
    <p:sldId id="299" r:id="rId11"/>
    <p:sldId id="308" r:id="rId12"/>
    <p:sldId id="307" r:id="rId13"/>
    <p:sldId id="298" r:id="rId14"/>
    <p:sldId id="300" r:id="rId15"/>
    <p:sldId id="301" r:id="rId16"/>
    <p:sldId id="303" r:id="rId17"/>
    <p:sldId id="904" r:id="rId18"/>
    <p:sldId id="304" r:id="rId19"/>
    <p:sldId id="311" r:id="rId20"/>
    <p:sldId id="306" r:id="rId21"/>
    <p:sldId id="272"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0627" autoAdjust="0"/>
  </p:normalViewPr>
  <p:slideViewPr>
    <p:cSldViewPr snapToGrid="0" showGuides="1">
      <p:cViewPr varScale="1">
        <p:scale>
          <a:sx n="92" d="100"/>
          <a:sy n="92" d="100"/>
        </p:scale>
        <p:origin x="1356" y="78"/>
      </p:cViewPr>
      <p:guideLst>
        <p:guide orient="horz" pos="2160"/>
        <p:guide pos="3863"/>
      </p:guideLst>
    </p:cSldViewPr>
  </p:slideViewPr>
  <p:notesTextViewPr>
    <p:cViewPr>
      <p:scale>
        <a:sx n="1" d="1"/>
        <a:sy n="1" d="1"/>
      </p:scale>
      <p:origin x="0" y="0"/>
    </p:cViewPr>
  </p:notesTextViewPr>
  <p:notesViewPr>
    <p:cSldViewPr snapToGrid="0">
      <p:cViewPr>
        <p:scale>
          <a:sx n="78" d="100"/>
          <a:sy n="78" d="100"/>
        </p:scale>
        <p:origin x="4062"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2024-02-14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Ni träffade mig Gabriella Hallberg i delkurs 1 när jag berättade om Konsumenternas Försäkringsbyrå och vårt arbete med att hjälpa konsumenter i försäkringsfrågor, och informerade även om vår webbplats konsumenternas.se, som vi har tillsammans med Konsumenternas Bank- och finansbyrå.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81083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89320"/>
          </a:xfrm>
        </p:spPr>
        <p:txBody>
          <a:bodyPr/>
          <a:lstStyle/>
          <a:p>
            <a:pPr algn="l"/>
            <a:r>
              <a:rPr lang="sv-SE" b="0"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endParaRPr lang="sv-SE" b="0" i="0" dirty="0">
              <a:solidFill>
                <a:srgbClr val="22252A"/>
              </a:solidFill>
              <a:effectLst/>
            </a:endParaRPr>
          </a:p>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 </a:t>
            </a:r>
            <a:r>
              <a:rPr lang="sv-SE" b="0" i="0" dirty="0">
                <a:solidFill>
                  <a:srgbClr val="22252A"/>
                </a:solidFill>
                <a:effectLst/>
              </a:rPr>
              <a:t>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Det finns alltid teckningskrav som ska vara uppfyllda och försäkringarna har karenstid. Det finns andra försäkringar som kan täcka de situationer där låneskyddet annars hade inträtt, till </a:t>
            </a:r>
            <a:r>
              <a:rPr lang="sv-SE" sz="1200" b="0" i="0" kern="1200" dirty="0">
                <a:solidFill>
                  <a:srgbClr val="22252A"/>
                </a:solidFill>
                <a:effectLst/>
                <a:ea typeface="+mn-ea"/>
                <a:cs typeface="+mn-cs"/>
              </a:rPr>
              <a:t>exempel livförsäkringar som vi talade om under grundkursen.</a:t>
            </a:r>
          </a:p>
          <a:p>
            <a:pPr algn="l"/>
            <a:r>
              <a:rPr lang="sv-SE" sz="1200" b="0" i="0" kern="1200" dirty="0">
                <a:solidFill>
                  <a:srgbClr val="22252A"/>
                </a:solidFill>
                <a:effectLst/>
                <a:ea typeface="+mn-ea"/>
                <a:cs typeface="+mn-cs"/>
              </a:rPr>
              <a:t>Missförstånd och problem uppstår ofta med vissa av teckningskraven för försäkringarna vilket kan leda till utebliven ersättning från försäkringen.</a:t>
            </a:r>
          </a:p>
          <a:p>
            <a:pPr algn="l"/>
            <a:endParaRPr lang="sv-SE" sz="1200" b="1" i="0" kern="1200" dirty="0">
              <a:solidFill>
                <a:srgbClr val="22252A"/>
              </a:solidFill>
              <a:effectLst/>
              <a:ea typeface="+mn-ea"/>
              <a:cs typeface="+mn-cs"/>
            </a:endParaRPr>
          </a:p>
          <a:p>
            <a:pPr algn="l"/>
            <a:r>
              <a:rPr lang="sv-SE" sz="1200" b="1" i="0" kern="1200" dirty="0">
                <a:solidFill>
                  <a:srgbClr val="22252A"/>
                </a:solidFill>
                <a:effectLst/>
                <a:ea typeface="+mn-ea"/>
                <a:cs typeface="+mn-cs"/>
              </a:rPr>
              <a:t>Krav hälsodeklaration</a:t>
            </a:r>
          </a:p>
          <a:p>
            <a:pPr algn="l"/>
            <a:r>
              <a:rPr lang="sv-SE" sz="1200" b="0" i="0" kern="1200" dirty="0">
                <a:solidFill>
                  <a:srgbClr val="22252A"/>
                </a:solidFill>
                <a:effectLst/>
                <a:ea typeface="+mn-ea"/>
                <a:cs typeface="+mn-cs"/>
              </a:rPr>
              <a:t>Vid ansökan krävs ofta hälsodeklaration. Vid sjukhistorik finns risk för nekad försäkring eller förhöjd premie. 	</a:t>
            </a:r>
          </a:p>
          <a:p>
            <a:pPr algn="l"/>
            <a:endParaRPr lang="sv-SE" sz="1200" b="1"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9433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061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ju blivit kontaktade av relativt många konsumenter som av olika anledningar har tecknat försäkringar som de inte kan använda sig av. Det går fort vid ansökan och det blir missförstånd när de tecknar. Konsumenter har missuppfattat teckningskraven när konsumenten fick en fråga om sin anställning. Konsumenten hade bara en projektanställning men bolaget uppfattade det som en tillsvidareanställning. Försäkringsförmedlarna vid t ex banken är ofta ivriga att sälja försäkringen så missförstånd kan uppstå med att kraven är uppfyllda. Vi har också blivit kontaktade av konsumenter som var sjukskrivna vid tecknandet eller till och med hade sjukersättning men ändå fick teckna försäkringen. </a:t>
            </a:r>
          </a:p>
          <a:p>
            <a:endParaRPr lang="sv-SE" dirty="0"/>
          </a:p>
          <a:p>
            <a:r>
              <a:rPr lang="sv-SE" b="1" dirty="0"/>
              <a:t>Teckningskrav för låneskyddsförsäkringar och inkomstförsäkringar</a:t>
            </a:r>
          </a:p>
          <a:p>
            <a:pPr marL="171450" indent="-171450">
              <a:buFont typeface="Arial" panose="020B0604020202020204" pitchFamily="34" charset="0"/>
              <a:buChar char="•"/>
            </a:pPr>
            <a:r>
              <a:rPr lang="sv-SE" dirty="0"/>
              <a:t>Medlem i a-kassan och inskriven i svenska Försäkringskassan</a:t>
            </a:r>
          </a:p>
          <a:p>
            <a:pPr marL="171450" indent="-171450">
              <a:buFont typeface="Arial" panose="020B0604020202020204" pitchFamily="34" charset="0"/>
              <a:buChar char="•"/>
            </a:pPr>
            <a:r>
              <a:rPr lang="sv-SE" dirty="0"/>
              <a:t>Bosatt och folkbokförd i Sverige</a:t>
            </a:r>
          </a:p>
          <a:p>
            <a:pPr marL="171450" indent="-171450">
              <a:buFont typeface="Arial" panose="020B0604020202020204" pitchFamily="34" charset="0"/>
              <a:buChar char="•"/>
            </a:pPr>
            <a:r>
              <a:rPr lang="sv-SE" dirty="0"/>
              <a:t>Ingen kännedom om kommande varsel, arbetslöshet (eller sjukskrivning – sjukförsäkring)</a:t>
            </a:r>
          </a:p>
          <a:p>
            <a:pPr marL="171450" indent="-171450">
              <a:buFont typeface="Arial" panose="020B0604020202020204" pitchFamily="34" charset="0"/>
              <a:buChar char="•"/>
            </a:pPr>
            <a:r>
              <a:rPr lang="sv-SE" dirty="0"/>
              <a:t>Ålderskrav  - normalt 18 till 64 år</a:t>
            </a:r>
          </a:p>
          <a:p>
            <a:pPr marL="171450" indent="-171450">
              <a:buFont typeface="Arial" panose="020B0604020202020204" pitchFamily="34" charset="0"/>
              <a:buChar char="•"/>
            </a:pPr>
            <a:r>
              <a:rPr lang="sv-SE" dirty="0"/>
              <a:t>Frisk och fullt arbetsför - en viss angiven tid före tecknandet – hälsodeklaration (sjukförsäkring)</a:t>
            </a:r>
          </a:p>
          <a:p>
            <a:pPr marL="171450" indent="-171450">
              <a:buFont typeface="Arial" panose="020B0604020202020204" pitchFamily="34" charset="0"/>
              <a:buChar char="•"/>
            </a:pPr>
            <a:r>
              <a:rPr lang="sv-SE" dirty="0"/>
              <a:t>Inför tecknande av en sjukförsäkring brukar bolaget normalt kräva att sökanden fyller i en hälsodeklaration</a:t>
            </a:r>
          </a:p>
          <a:p>
            <a:endParaRPr lang="sv-SE" dirty="0"/>
          </a:p>
          <a:p>
            <a:r>
              <a:rPr lang="sv-SE" b="1" dirty="0"/>
              <a:t>Teckningskrav för låneskyddsförsäkringar: </a:t>
            </a:r>
          </a:p>
          <a:p>
            <a:r>
              <a:rPr lang="sv-SE" dirty="0"/>
              <a:t>Krav som i inkomstförsäkringarna, </a:t>
            </a:r>
            <a:r>
              <a:rPr lang="sv-SE" i="1" dirty="0"/>
              <a:t>dessutom t</a:t>
            </a:r>
            <a:r>
              <a:rPr lang="sv-SE" dirty="0"/>
              <a:t>illsvidareanställning på exempelvis minst 22 timmar per vecka en viss angiven tid före tecknandet. Tiden brukar vanligtvis vara sex månader.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1588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effectLst/>
              </a:rPr>
              <a:t>ARN 2011-08691 - Premien ska återbetalas då bolaget inte har burit risk.</a:t>
            </a:r>
            <a:endParaRPr lang="sv-SE" b="0" i="0" dirty="0">
              <a:effectLst/>
            </a:endParaRPr>
          </a:p>
          <a:p>
            <a:pPr algn="l"/>
            <a:endParaRPr lang="sv-SE" b="0" i="0" dirty="0">
              <a:effectLst/>
            </a:endParaRPr>
          </a:p>
          <a:p>
            <a:pPr algn="l"/>
            <a:r>
              <a:rPr lang="sv-SE" b="0" i="0" dirty="0">
                <a:effectLst/>
              </a:rPr>
              <a:t>Konsumenten (K) hade i första hand begärt ersättning ur sin inkomstförsäkring och i andra hand återbetalning av inbetalda premier. Bolaget nekade ersättning då de ansåg att K inte uppfyllde försäkringsvillkoren för att få ersättning ur inkomstförsäkringen. Bolaget menade att de under avtalstiden burit risk för att få betala ut försäkringsersättning om K återigen hade uppfyllt kraven för att få ersättning från försäkringen.</a:t>
            </a:r>
          </a:p>
          <a:p>
            <a:pPr algn="l"/>
            <a:endParaRPr lang="sv-SE" b="0" i="0" dirty="0">
              <a:effectLst/>
            </a:endParaRPr>
          </a:p>
          <a:p>
            <a:pPr algn="l"/>
            <a:r>
              <a:rPr lang="sv-SE" b="0" i="0" dirty="0">
                <a:effectLst/>
              </a:rPr>
              <a:t>Allmänna reklamationsnämnden konstaterade att K inte uppfyllde förutsättningarna för ersättning i enlighet med försäkringsvillkoren. Bolaget fortsatte att ta emot premieinbetalningar från K trots att hon inte uppfyllde kvalifikationskravet för ersättning. K hade alltså betalat premier utan att försäkringsbolaget burit risk att få betala ut försäkringsersättning till henne. Nämnden rekommenderade därför bolaget att återbetala inbetalda premier till K.</a:t>
            </a:r>
          </a:p>
          <a:p>
            <a:pPr algn="l"/>
            <a:endParaRPr lang="sv-SE" b="1" i="0" dirty="0">
              <a:effectLst/>
            </a:endParaRPr>
          </a:p>
          <a:p>
            <a:pPr algn="l"/>
            <a:r>
              <a:rPr lang="sv-SE" b="1" i="0" dirty="0">
                <a:effectLst/>
              </a:rPr>
              <a:t>BESLUT: Nämnden rekommenderade ändring av försäkringsbolagets beslut.</a:t>
            </a: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85862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6130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Trafik-, halkolycka, patientskada</a:t>
            </a:r>
          </a:p>
          <a:p>
            <a:pPr algn="l"/>
            <a:r>
              <a:rPr lang="sv-SE" b="0" i="0" dirty="0">
                <a:solidFill>
                  <a:srgbClr val="22252A"/>
                </a:solidFill>
                <a:effectLst/>
              </a:rPr>
              <a:t>Om du blivit skadad i trafiken, i vården eller om någon har skadat dig av vårdslöshet kan du ha rätt till skadestånd. Detsamma gäller om du skadar dig på grund av att till exempel kommunen inte sandat när det är ishalka eller när en butik inte varnat för nivåskillnad i golvet i en butik. </a:t>
            </a: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algn="l"/>
            <a:endParaRPr lang="sv-SE" i="0" dirty="0">
              <a:solidFill>
                <a:srgbClr val="22252A"/>
              </a:solidFill>
              <a:effectLst/>
            </a:endParaRPr>
          </a:p>
          <a:p>
            <a:pPr algn="l"/>
            <a:r>
              <a:rPr lang="sv-SE" b="1" i="0" dirty="0">
                <a:solidFill>
                  <a:srgbClr val="22252A"/>
                </a:solidFill>
                <a:effectLst/>
              </a:rPr>
              <a:t>Fastighetsägare, butiksägare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 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Skadeståndet</a:t>
            </a:r>
          </a:p>
          <a:p>
            <a:pPr algn="l"/>
            <a:r>
              <a:rPr lang="sv-SE" b="0" i="0" dirty="0">
                <a:solidFill>
                  <a:srgbClr val="22252A"/>
                </a:solidFill>
                <a:effectLst/>
              </a:rPr>
              <a:t>Skadeståndet ska ersätta både det fysiska och psykiska lidande som skadan innebär; dessutom de merkostnader, inkomstförluster och bestående besvär som den orsakar. Tanken med skadeståndsersättning är att du ska hamna i samma ekonomiska situation som om skadan inte hade inträffat. 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None/>
            </a:pPr>
            <a:r>
              <a:rPr lang="sv-SE" b="1" i="0" dirty="0">
                <a:solidFill>
                  <a:srgbClr val="22252A"/>
                </a:solidFill>
                <a:effectLst/>
              </a:rPr>
              <a:t>Bevisbörda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Du ska bevisa att du drabbats av en personskada och att du har rätt till ersättning. Se till att söka läkarvård i nära anslutning till skadetillfället. </a:t>
            </a:r>
            <a:r>
              <a:rPr lang="sv-SE" sz="1200" b="0" i="0" kern="1200" dirty="0">
                <a:solidFill>
                  <a:srgbClr val="22252A"/>
                </a:solidFill>
                <a:effectLst/>
                <a:ea typeface="+mn-ea"/>
                <a:cs typeface="+mn-cs"/>
              </a:rPr>
              <a:t>Anmäl skadan så snart som möjligt till försäkringsbolaget. Anmäl också din skada till dina olycksfallsförsäkringar. 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algn="l">
              <a:buFont typeface="Arial" panose="020B0604020202020204" pitchFamily="34" charset="0"/>
              <a:buNone/>
            </a:pPr>
            <a:endParaRPr lang="sv-SE" sz="1200" b="0" i="0" kern="1200" dirty="0">
              <a:solidFill>
                <a:srgbClr val="22252A"/>
              </a:solidFill>
              <a:effectLst/>
              <a:ea typeface="+mn-ea"/>
              <a:cs typeface="+mn-cs"/>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1" i="0" dirty="0">
              <a:solidFill>
                <a:srgbClr val="22252A"/>
              </a:solidFill>
              <a:effectLst/>
            </a:endParaRPr>
          </a:p>
          <a:p>
            <a:pPr algn="l"/>
            <a:r>
              <a:rPr lang="sv-SE" b="1" i="0" dirty="0">
                <a:solidFill>
                  <a:srgbClr val="22252A"/>
                </a:solidFill>
                <a:effectLst/>
              </a:rPr>
              <a:t>Anmäl till andra försäkringar</a:t>
            </a: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buFont typeface="Arial" panose="020B0604020202020204" pitchFamily="34" charset="0"/>
              <a:buNone/>
            </a:pPr>
            <a:endParaRPr lang="sv-SE" sz="1200" b="0" i="0" kern="1200" dirty="0">
              <a:solidFill>
                <a:srgbClr val="22252A"/>
              </a:solidFill>
              <a:effectLst/>
              <a:ea typeface="+mn-ea"/>
              <a:cs typeface="+mn-cs"/>
            </a:endParaRPr>
          </a:p>
          <a:p>
            <a:pPr algn="l">
              <a:buFont typeface="Arial" panose="020B0604020202020204" pitchFamily="34" charset="0"/>
              <a:buNone/>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Trafikskadenämnden (TSN) </a:t>
            </a:r>
            <a:r>
              <a:rPr lang="sv-SE" b="0" i="0" dirty="0">
                <a:solidFill>
                  <a:srgbClr val="22252A"/>
                </a:solidFill>
                <a:effectLst/>
              </a:rPr>
              <a:t>prövar skador som uppkommit i följd av trafik.</a:t>
            </a:r>
          </a:p>
          <a:p>
            <a:pPr algn="l"/>
            <a:endParaRPr lang="sv-SE" b="1" i="0" dirty="0">
              <a:solidFill>
                <a:srgbClr val="22252A"/>
              </a:solidFill>
              <a:effectLst/>
            </a:endParaRPr>
          </a:p>
          <a:p>
            <a:pPr algn="l"/>
            <a:r>
              <a:rPr lang="sv-SE" b="1" i="0" dirty="0">
                <a:solidFill>
                  <a:srgbClr val="22252A"/>
                </a:solidFill>
                <a:effectLst/>
              </a:rPr>
              <a:t>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a:t>
            </a:r>
          </a:p>
          <a:p>
            <a:pPr algn="l"/>
            <a:endParaRPr lang="sv-SE" b="1" i="0" dirty="0">
              <a:solidFill>
                <a:srgbClr val="22252A"/>
              </a:solidFill>
              <a:effectLst/>
            </a:endParaRPr>
          </a:p>
          <a:p>
            <a:pPr algn="l"/>
            <a:r>
              <a:rPr lang="sv-SE" b="1" i="0" dirty="0">
                <a:solidFill>
                  <a:srgbClr val="22252A"/>
                </a:solidFill>
                <a:effectLst/>
              </a:rPr>
              <a:t>Patientskadenämnden (PSN)</a:t>
            </a:r>
            <a:r>
              <a:rPr lang="sv-SE" b="0" i="0" dirty="0">
                <a:solidFill>
                  <a:srgbClr val="22252A"/>
                </a:solidFill>
                <a:effectLst/>
              </a:rPr>
              <a:t> prövar skador som uppkommit i samband med vård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https://www.patientskadenamnden.se/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413538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Symtom före försäkringens tecknande kan innebära nekad försäkringsersättning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96078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olycksfall är det ofta vanligt att försäkringsbolaget gör en sambandsbedömning d.v.s. om besvären man söker ersättning för beror på olycksfallet.</a:t>
            </a:r>
          </a:p>
          <a:p>
            <a:r>
              <a:rPr lang="sv-SE" dirty="0"/>
              <a:t>Den skadedrabbade måste göra klart mera sannolikt att besvären beror på olycksfallet. </a:t>
            </a:r>
          </a:p>
          <a:p>
            <a:endParaRPr lang="sv-SE" dirty="0"/>
          </a:p>
          <a:p>
            <a:r>
              <a:rPr lang="sv-SE" b="1" dirty="0"/>
              <a:t>Man ska ha </a:t>
            </a:r>
          </a:p>
          <a:p>
            <a:pPr marL="171450" indent="-171450">
              <a:buFont typeface="Arial" panose="020B0604020202020204" pitchFamily="34" charset="0"/>
              <a:buChar char="•"/>
            </a:pPr>
            <a:r>
              <a:rPr lang="sv-SE" dirty="0"/>
              <a:t>tagit kontakt med vården i nära anslutning till olyckan</a:t>
            </a:r>
          </a:p>
          <a:p>
            <a:pPr marL="171450" indent="-171450">
              <a:buFont typeface="Arial" panose="020B0604020202020204" pitchFamily="34" charset="0"/>
              <a:buChar char="•"/>
            </a:pPr>
            <a:r>
              <a:rPr lang="sv-SE" dirty="0"/>
              <a:t>haft kontinuerliga besvär</a:t>
            </a:r>
          </a:p>
          <a:p>
            <a:pPr marL="171450" indent="-171450">
              <a:buFont typeface="Arial" panose="020B0604020202020204" pitchFamily="34" charset="0"/>
              <a:buChar char="•"/>
            </a:pPr>
            <a:r>
              <a:rPr lang="sv-SE" dirty="0"/>
              <a:t>inte haft några dokumenterade besvär före olyckan</a:t>
            </a:r>
          </a:p>
          <a:p>
            <a:endParaRPr lang="sv-SE" b="1" dirty="0"/>
          </a:p>
          <a:p>
            <a:r>
              <a:rPr lang="sv-SE" b="1" dirty="0"/>
              <a:t>Sambandsproblem</a:t>
            </a:r>
          </a:p>
          <a:p>
            <a:r>
              <a:rPr lang="sv-SE" dirty="0"/>
              <a:t>Svårt att göra gällande samband om nackbesvären ökar succesivt. Exempel: Om man blir påkörd bakifrån och nackbesvär ökar först med tiden och inte direkt vid olyckstillfället. </a:t>
            </a:r>
          </a:p>
          <a:p>
            <a:pPr lvl="1"/>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749866"/>
          </a:xfrm>
        </p:spPr>
        <p:txBody>
          <a:bodyPr/>
          <a:lstStyle/>
          <a:p>
            <a:pPr algn="l"/>
            <a:r>
              <a:rPr lang="sv-SE" b="1" i="0" dirty="0">
                <a:effectLst/>
              </a:rPr>
              <a:t>Vanlig bilförsäkringsfråga: Jag vill att försäkringsbolaget löser in bilen efter en skada, men bolaget vill reparera. Har jag rätt till inlösen (kontantersättning)? </a:t>
            </a:r>
          </a:p>
          <a:p>
            <a:pPr algn="l"/>
            <a:endParaRPr lang="sv-SE" sz="1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Enligt försäkringsvillkoren är det</a:t>
            </a:r>
            <a:r>
              <a:rPr lang="sv-SE" sz="1200" b="0" i="0" u="none" kern="1200" dirty="0">
                <a:effectLst/>
                <a:ea typeface="+mn-ea"/>
                <a:cs typeface="+mn-cs"/>
              </a:rPr>
              <a:t> försäkringsbolaget som avgör ersättningsform. </a:t>
            </a:r>
            <a:r>
              <a:rPr lang="sv-SE" b="0" i="0" dirty="0">
                <a:effectLst/>
              </a:rPr>
              <a:t>Om reparationskostnaden understiger bilens marknadsvärde kan du inte kräva inlösen av bilen.</a:t>
            </a:r>
          </a:p>
          <a:p>
            <a:pPr algn="l"/>
            <a:endParaRPr lang="sv-SE" i="0" dirty="0">
              <a:effectLst/>
            </a:endParaRPr>
          </a:p>
          <a:p>
            <a:pPr algn="l"/>
            <a:r>
              <a:rPr lang="sv-SE" b="1" i="0" dirty="0">
                <a:effectLst/>
              </a:rPr>
              <a:t>Bilens marknadsvärde- Prisbild webb, bilhandlare, opartisk värderingsman via Handelskamrar - besiktning.nu</a:t>
            </a:r>
          </a:p>
          <a:p>
            <a:pPr algn="l"/>
            <a:r>
              <a:rPr lang="sv-SE" b="0" i="0" dirty="0">
                <a:effectLst/>
              </a:rPr>
              <a:t>Om reparationskostnaden överstiger bilens marknadsvärde sker inlösen. Om du är oenig med försäkringsbolaget om marknadsvärdet på din bil be handläggaren informera hur de kommit fram till värdet. Om du fortfarande inte accepterar värderingen kontakta bilhandlare om bilens marknadsvärde samt kontrollera prisbilden hos förmedlare på nätet som t ex blocket.se. Är du och bolaget fortfarande oeniga kan du begära en opartisk värdering av en värderingsperson ansluten till Sveriges Handelskamrar. Se länk: https://besiktning.nu/</a:t>
            </a:r>
          </a:p>
          <a:p>
            <a:pPr algn="l"/>
            <a:endParaRPr lang="sv-SE" b="0" i="0" dirty="0">
              <a:effectLst/>
            </a:endParaRPr>
          </a:p>
          <a:p>
            <a:pPr algn="l"/>
            <a:r>
              <a:rPr lang="sv-SE" b="0" i="0" dirty="0">
                <a:effectLst/>
              </a:rPr>
              <a:t> Är bilen ny kan du enligt försäkringsvillkoret ha rätt till nyvärdesersättning. </a:t>
            </a:r>
          </a:p>
          <a:p>
            <a:pPr algn="l"/>
            <a:endParaRPr lang="sv-SE" dirty="0"/>
          </a:p>
          <a:p>
            <a:pPr algn="l"/>
            <a:r>
              <a:rPr lang="sv-SE" b="1" i="0" dirty="0">
                <a:effectLst/>
              </a:rPr>
              <a:t>Kraven för att få nyvärdesersättning är vanligen att</a:t>
            </a:r>
          </a:p>
          <a:p>
            <a:pPr algn="l">
              <a:buFont typeface="Arial" panose="020B0604020202020204" pitchFamily="34" charset="0"/>
              <a:buChar char="•"/>
            </a:pPr>
            <a:r>
              <a:rPr lang="sv-SE" b="0" i="0" dirty="0">
                <a:effectLst/>
              </a:rPr>
              <a:t> bilen är yngre än ett år</a:t>
            </a:r>
          </a:p>
          <a:p>
            <a:pPr algn="l">
              <a:buFont typeface="Arial" panose="020B0604020202020204" pitchFamily="34" charset="0"/>
              <a:buChar char="•"/>
            </a:pPr>
            <a:r>
              <a:rPr lang="sv-SE" b="0" i="0" dirty="0">
                <a:effectLst/>
              </a:rPr>
              <a:t> den gått högst 2 000 mil</a:t>
            </a:r>
          </a:p>
          <a:p>
            <a:pPr algn="l">
              <a:buFont typeface="Arial" panose="020B0604020202020204" pitchFamily="34" charset="0"/>
              <a:buChar char="•"/>
            </a:pPr>
            <a:r>
              <a:rPr lang="sv-SE" b="0" i="0" dirty="0">
                <a:effectLst/>
              </a:rPr>
              <a:t> beräknad reparationskostnad överstiger 50</a:t>
            </a:r>
            <a:r>
              <a:rPr lang="sv-SE" dirty="0"/>
              <a:t> procent </a:t>
            </a:r>
            <a:r>
              <a:rPr lang="sv-SE" b="0" i="0" dirty="0">
                <a:effectLst/>
              </a:rPr>
              <a:t>av bilens nypris vid skadetillfället</a:t>
            </a:r>
          </a:p>
          <a:p>
            <a:pPr algn="l">
              <a:buFont typeface="Arial" panose="020B0604020202020204" pitchFamily="34" charset="0"/>
              <a:buChar char="•"/>
            </a:pPr>
            <a:r>
              <a:rPr lang="sv-SE" b="0" i="0" dirty="0">
                <a:effectLst/>
              </a:rPr>
              <a:t> du är första ägare till bilen.</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305022"/>
          </a:xfrm>
        </p:spPr>
        <p:txBody>
          <a:bodyPr/>
          <a:lstStyle/>
          <a:p>
            <a:pPr algn="l"/>
            <a:r>
              <a:rPr lang="sv-SE" b="1" i="0" dirty="0">
                <a:effectLst/>
              </a:rPr>
              <a:t>Vanlig bilförsäkringsfråga: </a:t>
            </a:r>
            <a:r>
              <a:rPr lang="sv-SE" b="1" i="0" dirty="0">
                <a:solidFill>
                  <a:srgbClr val="22252A"/>
                </a:solidFill>
                <a:effectLst/>
              </a:rPr>
              <a:t>Missnöjd med värderingen när din bil ska lösas in?</a:t>
            </a:r>
          </a:p>
          <a:p>
            <a:pPr algn="l"/>
            <a:endParaRPr lang="sv-SE" b="1" i="0" dirty="0">
              <a:solidFill>
                <a:srgbClr val="22252A"/>
              </a:solidFill>
              <a:effectLst/>
            </a:endParaRPr>
          </a:p>
          <a:p>
            <a:pPr algn="l"/>
            <a:r>
              <a:rPr lang="sv-SE" i="0" dirty="0">
                <a:solidFill>
                  <a:srgbClr val="22252A"/>
                </a:solidFill>
                <a:effectLst/>
              </a:rPr>
              <a:t>En vanligt ärende hos oss på Konsumenternas Försäkringsbyrå är att en konsument ringer in och är missnöjd med värderingen av en skadad bil som ska lösas in. Upplevelsen är ibland att försäkringsbolag lägger ”skambud” och att ersättningen inte reflekterar bilens fulla värde.</a:t>
            </a:r>
          </a:p>
          <a:p>
            <a:pPr algn="l"/>
            <a:endParaRPr lang="sv-SE" b="1" i="0" dirty="0">
              <a:solidFill>
                <a:srgbClr val="22252A"/>
              </a:solidFill>
              <a:effectLst/>
            </a:endParaRPr>
          </a:p>
          <a:p>
            <a:pPr algn="l"/>
            <a:r>
              <a:rPr lang="sv-SE" b="1" i="0" dirty="0">
                <a:solidFill>
                  <a:srgbClr val="22252A"/>
                </a:solidFill>
                <a:effectLst/>
              </a:rPr>
              <a:t>Skillnad på egen och annans försäkring</a:t>
            </a:r>
          </a:p>
          <a:p>
            <a:pPr algn="l"/>
            <a:r>
              <a:rPr lang="sv-SE" b="0" i="0" dirty="0">
                <a:solidFill>
                  <a:srgbClr val="22252A"/>
                </a:solidFill>
                <a:effectLst/>
              </a:rPr>
              <a:t>Din egen försäkring gäller om du har helförsäkring och råkat ut för en singelolycka eller krockat med någon annan. Då gäller försäkringsvillkoren. T.ex. får du betala en självrisk och försäkringsbolaget har rätt att avgöra ersättningsformen, t.ex. inlösen istället för reparation. Men om du blivit påkörd, och den andra bilen är vållande, då har du istället rätt till ett skadestånd från den försäkringen. Det gäller oavsett om du själv har en trafik, halv- eller helförsäkring. Skillnaden blir att det andra försäkringsbolaget inte kan ”välja ersättningsform” och t.ex. kräva att bilen ska lösas in (det finns ju inga försäkringsvillkor som begränsar). Om du vill att bilen ska repareras är något som du avgör själv. Däremot finns ett tak, att man i skadestånd aldrig betalar mer än vad bilen är värd.</a:t>
            </a:r>
          </a:p>
          <a:p>
            <a:pPr algn="l"/>
            <a:endParaRPr lang="sv-SE" b="1" dirty="0">
              <a:solidFill>
                <a:srgbClr val="22252A"/>
              </a:solidFill>
            </a:endParaRPr>
          </a:p>
          <a:p>
            <a:pPr algn="l"/>
            <a:r>
              <a:rPr lang="sv-SE" b="0" i="0" dirty="0">
                <a:solidFill>
                  <a:srgbClr val="22252A"/>
                </a:solidFill>
                <a:effectLst/>
              </a:rPr>
              <a:t>Inlösen av en bil kan bli aktuell både när du ska få ersättning från ditt eget försäkringsbolag (om du har helförsäkring) och när du ska få ersättning från ett annat försäkringsbolag, efter att ha blivit påkörd. Så om ett försäkringsbolag erbjuder 20 000 kr för en bil som du tycker är värd 40 000 kr. Vad gör du då?</a:t>
            </a:r>
          </a:p>
          <a:p>
            <a:pPr algn="l"/>
            <a:endParaRPr lang="sv-SE" b="0" i="0" dirty="0">
              <a:solidFill>
                <a:srgbClr val="22252A"/>
              </a:solidFill>
              <a:effectLst/>
            </a:endParaRPr>
          </a:p>
          <a:p>
            <a:pPr algn="l"/>
            <a:r>
              <a:rPr lang="sv-SE" b="1" i="0" dirty="0">
                <a:solidFill>
                  <a:srgbClr val="22252A"/>
                </a:solidFill>
                <a:effectLst/>
              </a:rPr>
              <a:t>Så här invänder du mot en låg värdering</a:t>
            </a:r>
          </a:p>
          <a:p>
            <a:pPr algn="l"/>
            <a:r>
              <a:rPr lang="sv-SE" b="0" i="0" dirty="0">
                <a:solidFill>
                  <a:srgbClr val="22252A"/>
                </a:solidFill>
                <a:effectLst/>
              </a:rPr>
              <a:t>Bakgrunden är att värderingen ska motsvara bilens marknadsvärde. Pengarna ska alltså räcka till för att du ska kunna köpa en motsvarande bil på begagnatmarknaden (om du lägger till självrisken). Man brukar prata om ”prisläget i allmänna handeln”, och med det menas både den begagnade privatmarknaden och bilhandlare. Tänk på att det inte spelar någon roll hur mycket du lagt på renoveringar utan frågan är bara hur det påverkat bilens marknadsvärde.</a:t>
            </a:r>
          </a:p>
          <a:p>
            <a:pPr algn="l"/>
            <a:endParaRPr lang="sv-SE" b="0" i="0" dirty="0">
              <a:solidFill>
                <a:srgbClr val="22252A"/>
              </a:solidFill>
              <a:effectLst/>
            </a:endParaRPr>
          </a:p>
          <a:p>
            <a:pPr algn="l"/>
            <a:r>
              <a:rPr lang="sv-SE" b="1" i="0" dirty="0">
                <a:solidFill>
                  <a:srgbClr val="22252A"/>
                </a:solidFill>
                <a:effectLst/>
              </a:rPr>
              <a:t>Så här gör du konkret:</a:t>
            </a:r>
          </a:p>
          <a:p>
            <a:pPr algn="l">
              <a:buFont typeface="Arial" panose="020B0604020202020204" pitchFamily="34" charset="0"/>
              <a:buChar char="•"/>
            </a:pPr>
            <a:r>
              <a:rPr lang="sv-SE" b="0" i="0" dirty="0">
                <a:solidFill>
                  <a:srgbClr val="22252A"/>
                </a:solidFill>
                <a:effectLst/>
              </a:rPr>
              <a:t>Begär först att försäkringsbolaget motiverar hur de kommit fram till sin värdering.</a:t>
            </a:r>
          </a:p>
          <a:p>
            <a:pPr algn="l">
              <a:buFont typeface="Arial" panose="020B0604020202020204" pitchFamily="34" charset="0"/>
              <a:buChar char="•"/>
            </a:pPr>
            <a:r>
              <a:rPr lang="sv-SE" b="0" i="0" dirty="0">
                <a:solidFill>
                  <a:srgbClr val="22252A"/>
                </a:solidFill>
                <a:effectLst/>
              </a:rPr>
              <a:t>Gör en egen utredning genom att leta efter bilar i motsvarande skick på sajter som Blocket, Tradera, Bytbil.com och Wayke.se. Använd också värderingssidor som bilpriser.se och prata med bilhandlare om du vill.</a:t>
            </a:r>
          </a:p>
          <a:p>
            <a:pPr algn="l">
              <a:buFont typeface="Arial" panose="020B0604020202020204" pitchFamily="34" charset="0"/>
              <a:buChar char="•"/>
            </a:pPr>
            <a:r>
              <a:rPr lang="sv-SE" b="0" i="0" dirty="0">
                <a:solidFill>
                  <a:srgbClr val="22252A"/>
                </a:solidFill>
                <a:effectLst/>
              </a:rPr>
              <a:t>Ta en fortsatt dialog med försäkringsbolaget med stöd av din utredning och försök hitta en lösning. Kommer ni inte överens, då är alternativet att gå till en värderingsman utsedd av handelskammaren (se besiktning.nu). Bolaget och kunden brukar dela på kostnaden för en sådan värdering, och hos vissa bolag står de för hela kostnaden. Tänk på att det förutom värderingskostnaden finns en risk att värdet sänks jämfört med det som försäkringsbolaget erbjöd.</a:t>
            </a:r>
          </a:p>
          <a:p>
            <a:pPr algn="l"/>
            <a:r>
              <a:rPr lang="sv-SE" b="0" i="0" dirty="0">
                <a:solidFill>
                  <a:srgbClr val="22252A"/>
                </a:solidFill>
                <a:effectLst/>
              </a:rPr>
              <a:t>Att gå till ARN (allmänna reklamationsnämnden) är inte rätt steg. Frågan gäller värdering och slutdestinationen är då i normalfallet en värdering via handelskammaren.</a:t>
            </a:r>
          </a:p>
          <a:p>
            <a:pPr algn="l"/>
            <a:endParaRPr lang="sv-SE" b="0" i="0" dirty="0">
              <a:solidFill>
                <a:srgbClr val="22252A"/>
              </a:solidFill>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610535"/>
          </a:xfrm>
        </p:spPr>
        <p:txBody>
          <a:bodyPr/>
          <a:lstStyle/>
          <a:p>
            <a:pPr algn="l"/>
            <a:r>
              <a:rPr lang="sv-SE" b="1" i="0" dirty="0">
                <a:solidFill>
                  <a:srgbClr val="22252A"/>
                </a:solidFill>
                <a:effectLst/>
              </a:rPr>
              <a:t>Veterinärvård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Djurförsäkringar består framför allt av en veterinärvårdsförsäkring som ersätter kostnader om ditt djur blir sjuk eller råkar ut för ett olycksfall. </a:t>
            </a:r>
            <a:r>
              <a:rPr lang="sv-SE" b="0" i="0" dirty="0">
                <a:solidFill>
                  <a:srgbClr val="22252A"/>
                </a:solidFill>
                <a:effectLst/>
              </a:rPr>
              <a:t>Behandling och vård ska utföras av en legitimerad veterinär.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Maxbelopp och undantag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Försäkringen ersätter inte allt som ditt djur kan råka ut för och heller inte alla typer av sjukdomar. I försäkringsvillkoren framgår det vad som ersätts. I vissa fall kan försäkringen gälla men med en begränsning för till exempel kostnader för medicin. Sjukdomar och skador som uppstått innan du tecknat försäkringen, eller sjukdomar som uppstår inom karenstiden i försäkringen, ersätts aldrig. I de olika bolagens veterinärvårdsförsäkringar finns sjukdomar som inte omfattas, vissa undantag gäller för alla raser medan andra är rasspecifika.</a:t>
            </a:r>
            <a:r>
              <a:rPr lang="sv-SE" b="1" i="0" dirty="0">
                <a:solidFill>
                  <a:srgbClr val="22252A"/>
                </a:solidFill>
                <a:effectLst/>
              </a:rPr>
              <a:t> </a:t>
            </a:r>
            <a:r>
              <a:rPr lang="sv-SE" b="0" i="0" dirty="0">
                <a:solidFill>
                  <a:srgbClr val="22252A"/>
                </a:solidFill>
                <a:effectLst/>
              </a:rPr>
              <a:t>För hundar och katter kan du vanligtvis teckna en försäkring från det att de blivit 6 veckor gamla och för hästar redan när de föds (eller ibland andra levnadsdagen).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Karenstid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vissa försäkringar finns det en karenstid på vanligen 20 dagar när man tecknar en försäkring. Om din hund blir sjuk under den tiden gäller oftast inte försäkringen. </a:t>
            </a:r>
            <a:endParaRPr lang="sv-SE"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Livförsäkring - välj livbelopp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Utöver veterinärvård kan du också teckna en livförsäkring som ger ersättning om djuret dör före en viss ålder eller måste avlivas. </a:t>
            </a:r>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på din djurförsäkring</a:t>
            </a:r>
          </a:p>
          <a:p>
            <a:pPr algn="l"/>
            <a:r>
              <a:rPr lang="sv-SE" b="0" i="0" dirty="0">
                <a:solidFill>
                  <a:srgbClr val="22252A"/>
                </a:solidFill>
                <a:effectLst/>
              </a:rPr>
              <a:t>Du kan påverka priset på din försäkring genom att välja en hög eller låg självrisk och genom vilket livbelopp du väljer.</a:t>
            </a:r>
          </a:p>
          <a:p>
            <a:pPr algn="l"/>
            <a:endParaRPr lang="sv-SE" b="0" i="0" dirty="0">
              <a:solidFill>
                <a:srgbClr val="22252A"/>
              </a:solidFill>
              <a:effectLst/>
            </a:endParaRPr>
          </a:p>
          <a:p>
            <a:pPr algn="l"/>
            <a:r>
              <a:rPr lang="sv-SE" b="1" i="0" dirty="0">
                <a:solidFill>
                  <a:srgbClr val="22252A"/>
                </a:solidFill>
                <a:effectLst/>
              </a:rPr>
              <a:t>Fast eller rörlig självrisk?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 </a:t>
            </a:r>
            <a:r>
              <a:rPr lang="sv-SE" sz="1200" dirty="0">
                <a:cs typeface="Arial" charset="0"/>
              </a:rPr>
              <a:t>Fast självrisk 1 500 – 5 000 kronor eller rörlig självrisk 15-25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Vanligt klagomål - höjda premier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Under flera år har konsumenter återkommande varit missnöjda med höga premier för djurförsäkringar men också med stora premiehöjningar. Det är komplicerat att byta djurförsäkring för att få lägre premie. Den nya försäkringen ger begränsad ersättning för skador som djuret tidigare har drabbats av. Om djuret dessutom skulle ha en pågående skada så kommer varken den nya eller den gamla försäkringen ge ersättning för skadan. Ett vanligt problem är att djurförsäkringar har undantag och begränsningar som många konsumenter inte är medvetna om. Detta leder till missnöje när en skada inte ersätts. </a:t>
            </a:r>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908614"/>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96710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98147"/>
          </a:xfrm>
        </p:spPr>
        <p:txBody>
          <a:bodyPr/>
          <a:lstStyle/>
          <a:p>
            <a:pPr marL="0" algn="l" defTabSz="914400" rtl="0" eaLnBrk="1" latinLnBrk="0" hangingPunct="1"/>
            <a:r>
              <a:rPr lang="sv-SE" b="1" i="0" dirty="0">
                <a:solidFill>
                  <a:srgbClr val="22252A"/>
                </a:solidFill>
                <a:effectLst/>
                <a:latin typeface="+mn-lt"/>
              </a:rPr>
              <a:t>En hemförsäkring är som ett försäkringspaket som består av många viktiga delar. </a:t>
            </a:r>
          </a:p>
          <a:p>
            <a:pPr marL="0" algn="l" defTabSz="914400" rtl="0" eaLnBrk="1" latinLnBrk="0" hangingPunct="1"/>
            <a:r>
              <a:rPr lang="sv-SE" sz="1200" b="0" i="0" kern="1200" dirty="0">
                <a:solidFill>
                  <a:srgbClr val="22252A"/>
                </a:solidFill>
                <a:effectLst/>
                <a:latin typeface="+mn-lt"/>
                <a:ea typeface="+mn-ea"/>
                <a:cs typeface="+mn-cs"/>
              </a:rPr>
              <a:t>Du behöver en hemförsäkring oavsett om du bor i hyresrätt, bostadsrätt eller villa. </a:t>
            </a:r>
          </a:p>
          <a:p>
            <a:pPr algn="l"/>
            <a:endParaRPr lang="sv-SE" b="1" i="0" dirty="0">
              <a:solidFill>
                <a:srgbClr val="22252A"/>
              </a:solidFill>
              <a:effectLst/>
              <a:latin typeface="+mn-lt"/>
            </a:endParaRPr>
          </a:p>
          <a:p>
            <a:pPr marL="0" algn="l" defTabSz="914400" rtl="0" eaLnBrk="1" latinLnBrk="0" hangingPunct="1"/>
            <a:r>
              <a:rPr lang="sv-SE" b="1" i="0" dirty="0">
                <a:solidFill>
                  <a:srgbClr val="22252A"/>
                </a:solidFill>
                <a:effectLst/>
                <a:latin typeface="+mn-lt"/>
              </a:rPr>
              <a:t>Vilken sorts försäkring behöver du?</a:t>
            </a:r>
            <a:endParaRPr lang="sv-SE" sz="1200" b="1" i="0" kern="1200" dirty="0">
              <a:solidFill>
                <a:srgbClr val="22252A"/>
              </a:solidFill>
              <a:effectLst/>
              <a:latin typeface="+mn-lt"/>
              <a:ea typeface="+mn-ea"/>
              <a:cs typeface="+mn-cs"/>
            </a:endParaRPr>
          </a:p>
          <a:p>
            <a:pPr algn="l"/>
            <a:r>
              <a:rPr lang="sv-SE" b="0" i="0" dirty="0">
                <a:solidFill>
                  <a:srgbClr val="22252A"/>
                </a:solidFill>
                <a:effectLst/>
                <a:latin typeface="+mn-lt"/>
              </a:rPr>
              <a:t>Alla som är skrivna på samma adress och delar hushåll ingår normalt i samma hemförsäkring.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 Ibland kräver försäkringsbolaget att man namnen på hushållsmedlemmarna ska vara inskrivna i det så kallade försäkringsbrevet. Det är då mycket viktigt att du anmäler dina familjemedlemmar till bolaget så att försäkringen gäller även för dem. Fråga ditt försäkringsbolag vad som gäller för er. </a:t>
            </a:r>
          </a:p>
          <a:p>
            <a:pPr algn="l"/>
            <a:endParaRPr lang="sv-SE" b="1" i="0" dirty="0">
              <a:solidFill>
                <a:srgbClr val="22252A"/>
              </a:solidFill>
              <a:effectLst/>
              <a:latin typeface="+mn-lt"/>
            </a:endParaRPr>
          </a:p>
          <a:p>
            <a:pPr algn="l"/>
            <a:r>
              <a:rPr lang="sv-SE" b="1" i="0" dirty="0">
                <a:solidFill>
                  <a:srgbClr val="22252A"/>
                </a:solidFill>
                <a:effectLst/>
                <a:latin typeface="+mn-lt"/>
              </a:rPr>
              <a:t>Generell för försäkringsbolagen</a:t>
            </a:r>
          </a:p>
          <a:p>
            <a:pPr algn="l"/>
            <a:r>
              <a:rPr lang="sv-SE" b="0" i="0" dirty="0">
                <a:solidFill>
                  <a:srgbClr val="22252A"/>
                </a:solidFill>
                <a:effectLst/>
                <a:latin typeface="+mn-lt"/>
              </a:rPr>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kontrollera med ditt försäkringsbolag. </a:t>
            </a:r>
          </a:p>
          <a:p>
            <a:pPr algn="l"/>
            <a:endParaRPr lang="sv-SE" b="1" i="0" u="none"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dirty="0">
                <a:solidFill>
                  <a:srgbClr val="22252A"/>
                </a:solidFill>
                <a:effectLst/>
                <a:latin typeface="+mn-lt"/>
              </a:rPr>
              <a:t>I andra hand och inneboende tillfälligt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måste ofta teckna en egen hemförsäkring. Ibland kan du bli  medförsäkrad i din hyresvärds försäkring om det i hyresvärdens hemförsäkring räcker med att du skriver dig på dennes försäkringsbrev. De flesta bolag kräver däremot att du är folkbokförd på adressen och dessutom delar hushåll med din hyresvärd för att också omfattas av hyresvärdens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uli"/>
              </a:rPr>
              <a:t>Hyra ut en bostad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hyr ut din bostad eller har någon inneboende, se till att även din hyresgäst har en hemförsäkring. Det är viktigt så att personen har ett ansvarsskydd för skador som kan uppstå på dina saker i bostaden eller på din fasta inredning. Det kan gälla om din hyresgäst agerar mycket vårdslöst och gör skador på din bostad. Om din hyresgäst har ett allrisktillägg kan det täcka för skador på dina saker som sker plötsligt och oförutsett.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latin typeface="+mn-lt"/>
              <a:ea typeface="+mn-ea"/>
              <a:cs typeface="+mn-cs"/>
            </a:endParaRPr>
          </a:p>
          <a:p>
            <a:pPr algn="l"/>
            <a:r>
              <a:rPr lang="sv-SE" b="1" i="0" dirty="0">
                <a:solidFill>
                  <a:srgbClr val="22252A"/>
                </a:solidFill>
                <a:effectLst/>
                <a:latin typeface="+mn-lt"/>
              </a:rPr>
              <a:t>Vänner som delar bostad</a:t>
            </a:r>
          </a:p>
          <a:p>
            <a:pPr algn="l"/>
            <a:r>
              <a:rPr lang="sv-SE" b="0" i="0" dirty="0">
                <a:solidFill>
                  <a:srgbClr val="22252A"/>
                </a:solidFill>
                <a:effectLst/>
                <a:latin typeface="+mn-lt"/>
              </a:rPr>
              <a:t>Är ni några kompisar som delar bostad och hushåll ska ni i de flesta fall samtliga vara folkbokförda på adressen. Då kan ni skaffa en gemensam hemförsäkring. Tänk på att meddela försäkringsbolaget att alla på adressen ska omfattas av samma hemförsäkring.</a:t>
            </a:r>
          </a:p>
          <a:p>
            <a:pPr algn="l"/>
            <a:endParaRPr lang="sv-SE" b="0" i="0" dirty="0">
              <a:solidFill>
                <a:srgbClr val="22252A"/>
              </a:solidFill>
              <a:effectLst/>
              <a:latin typeface="+mn-lt"/>
            </a:endParaRPr>
          </a:p>
          <a:p>
            <a:pPr algn="l"/>
            <a:r>
              <a:rPr lang="sv-SE" b="1" i="0" dirty="0">
                <a:solidFill>
                  <a:srgbClr val="22252A"/>
                </a:solidFill>
                <a:effectLst/>
                <a:latin typeface="Muli"/>
              </a:rPr>
              <a:t>Studentboende</a:t>
            </a:r>
          </a:p>
          <a:p>
            <a:pPr algn="l"/>
            <a:r>
              <a:rPr lang="sv-SE" b="0" i="0" dirty="0">
                <a:solidFill>
                  <a:srgbClr val="22252A"/>
                </a:solidFill>
                <a:effectLst/>
                <a:latin typeface="Muli"/>
              </a:rPr>
              <a:t>Som student behöver du en egen hemförsäkring om du flyttar hemifrån. Försäkringsbolagen kan erbjuda särskilda studenthemförsäkringar till ett rabatterat pris. De har lägre försäkringsbelopp än vanliga hemförsäkringar men kan ändå räcka om du inte äger många dyrbara saker. </a:t>
            </a:r>
          </a:p>
          <a:p>
            <a:pPr algn="l"/>
            <a:endParaRPr lang="sv-SE" sz="1200" b="0" i="0" u="sng"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Sambo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Blir du sambo och flyttar du in till någon som redan har en hemförsäkring kan du behöva meddela det försäkringsbolaget att du också ska ingå som medförsäkrad.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25381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6513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Folkbokförd, dela hushåll och stå angiven i försäkringsbrevet.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Särskilj försäkringstagare och medförsäkrad: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Försäkringstagare omfattas alltid, ej krav folkbokförd eller inskriven för försäkringstagare. Men dina medförsäkrade såsom fru, sambo, barn, inneboende så krävs hushållsgemenskap. </a:t>
            </a:r>
          </a:p>
          <a:p>
            <a:endParaRPr lang="sv-SE" b="1" dirty="0">
              <a:effectLst/>
              <a:ea typeface="Calibri" panose="020F0502020204030204" pitchFamily="34" charset="0"/>
            </a:endParaRPr>
          </a:p>
          <a:p>
            <a:r>
              <a:rPr lang="sv-SE" b="1" dirty="0">
                <a:effectLst/>
                <a:ea typeface="Calibri" panose="020F0502020204030204" pitchFamily="34" charset="0"/>
              </a:rPr>
              <a:t>Hushållsgemenskap</a:t>
            </a:r>
          </a:p>
          <a:p>
            <a:r>
              <a:rPr lang="sv-SE" dirty="0">
                <a:effectLst/>
                <a:ea typeface="Calibri" panose="020F0502020204030204" pitchFamily="34" charset="0"/>
              </a:rPr>
              <a:t>Med hushållsmedlemmar avses en enhet av människor som bor ihop och lever tillsammans som en familj. Hushållsmedlemmar delar vardagliga sysslor i hemmet och har en gemensam ekonomi. Med hushållsmedlem avses inte inneboende. Kontrollera vad som gäller för ert bolag.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Gäller för medförsäkrade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En medförsäkrad måste oftast dela hushåll med och vara folkbokförd (personnummer) på försäkringstagarens adress för att omfattas.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Olika krav mellan bolagen: </a:t>
            </a:r>
            <a:endParaRPr lang="sv-SE" dirty="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dela hushåll och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och delar hushåll - vanligast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Räcker att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Flyktingar som bor hemma hos privatpersoner, kan hos vissa bolag kostnadsfritt innefattas av försäkringstagarens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där badrum och/eller kök är obrukbart i bostaden kan, efter samråd med bolaget, nödvändiga och skäliga merkostnader för tillfälligt boende ersättas. Maxtid visas i vår boendejämförelse. Maxtiden hos bolagen varierar mellan 18 eller 24 månader. </a:t>
            </a:r>
          </a:p>
          <a:p>
            <a:endParaRPr lang="sv-SE" b="0" dirty="0"/>
          </a:p>
          <a:p>
            <a:r>
              <a:rPr lang="sv-SE" b="0" dirty="0"/>
              <a:t>Den vanliga hyran eller avgiften ersätts aldrig av försäkringsbolaget, men kan ibland fås av föreningen eller hyresvärden om de har ett ansvar. </a:t>
            </a:r>
          </a:p>
          <a:p>
            <a:endParaRPr lang="sv-SE" dirty="0"/>
          </a:p>
          <a:p>
            <a:r>
              <a:rPr lang="sv-SE" b="1" dirty="0"/>
              <a:t>Merkostnader resor</a:t>
            </a:r>
            <a:endParaRPr lang="sv-SE" dirty="0"/>
          </a:p>
          <a:p>
            <a:r>
              <a:rPr lang="sv-SE" dirty="0"/>
              <a:t>Vid en större försäkringsskada i bostaden kan, efter samråd med bolaget, nödvändiga och skäliga merkostnader för mat och resor ersättas av vissa försäkringsbolag. </a:t>
            </a:r>
            <a:r>
              <a:rPr lang="sv-SE" b="0" dirty="0"/>
              <a:t>Maxtiden hos bolagen varierar mellan 18 eller 24 månader.</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651391"/>
          </a:xfrm>
        </p:spPr>
        <p:txBody>
          <a:bodyPr/>
          <a:lstStyle/>
          <a:p>
            <a:pPr algn="l"/>
            <a:r>
              <a:rPr lang="sv-SE" b="1" i="0" dirty="0">
                <a:solidFill>
                  <a:srgbClr val="22252A"/>
                </a:solidFill>
                <a:effectLst/>
              </a:rPr>
              <a:t>Välja en basförsäkring?</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kanske inte tar med dig alla dina saker till ett äldreboende. Men du måste ha en hemförsäkring även om du inte har så värdefull egendom.  En hemförsäkring som ni vet många andra delar. Det finns ofta skäl för äldre på ett boende att välja en bashemförsäkring, snarare än en så kallad Stor eller Extra försäkring med alla tillägg.</a:t>
            </a:r>
          </a:p>
          <a:p>
            <a:br>
              <a:rPr lang="sv-SE" dirty="0"/>
            </a:br>
            <a:r>
              <a:rPr lang="sv-SE" b="1" i="0" dirty="0">
                <a:solidFill>
                  <a:srgbClr val="22252A"/>
                </a:solidFill>
                <a:effectLst/>
              </a:rPr>
              <a:t>Ansvarsskydd för äldre – t ex vid brand eller vattenskada</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något. </a:t>
            </a:r>
          </a:p>
          <a:p>
            <a:pPr algn="l"/>
            <a:endParaRPr lang="sv-SE" b="0" i="0" dirty="0">
              <a:solidFill>
                <a:srgbClr val="22252A"/>
              </a:solidFill>
              <a:effectLst/>
            </a:endParaRPr>
          </a:p>
          <a:p>
            <a:pPr algn="l"/>
            <a:r>
              <a:rPr lang="sv-SE" b="1" i="0" dirty="0">
                <a:solidFill>
                  <a:srgbClr val="22252A"/>
                </a:solidFill>
                <a:effectLst/>
              </a:rPr>
              <a:t>Reseskydd – vistas utomlands 45 – 60 dagar</a:t>
            </a:r>
          </a:p>
          <a:p>
            <a:pPr algn="l"/>
            <a:r>
              <a:rPr lang="sv-SE" b="0" i="0" dirty="0">
                <a:solidFill>
                  <a:srgbClr val="22252A"/>
                </a:solidFill>
                <a:effectLst/>
              </a:rPr>
              <a:t>Se över ditt försäkringsskydd om du är en av de många pensionärer som tillbringar vintern utomlands. Reseskyddet du har genom din hemförsäkring är bra, men gäller normalt bara i 45 dagar (i några få försäkringsbolag i 60 dagar). Ska du vara borta längre behöver du antingen förlänga din hemförsäkrings reseskydd eller köpa en separat reseförsäkring innan du åker. Några försäkringsbolag har lagt in karenstid i sina villkor. Det innebär att om du åker hem till Sverige, måste du stanna hemma en viss tid för att försäkringen ska gälla när du återvänder till utlandet. Om du skulle skadas utomlands och få bestående besvär kan du också söka ersättning från din olycksfallsförsäkring, om du har en. Den gäller även på resor, vanligtvis i ett år. Kontrollera också vilket avbeställningsskydd du har – i din hemförsäkring, den separata reseförsäkringen eller genom försäkringen som kan ingå i ditt betal- eller kreditkort.</a:t>
            </a:r>
          </a:p>
          <a:p>
            <a:pPr algn="l"/>
            <a:endParaRPr lang="sv-SE" b="1" i="0" dirty="0">
              <a:solidFill>
                <a:srgbClr val="22252A"/>
              </a:solidFill>
              <a:effectLst/>
            </a:endParaRPr>
          </a:p>
          <a:p>
            <a:pPr algn="l"/>
            <a:r>
              <a:rPr lang="sv-SE" b="1" i="0" dirty="0">
                <a:solidFill>
                  <a:srgbClr val="22252A"/>
                </a:solidFill>
                <a:effectLst/>
              </a:rPr>
              <a:t>Olovligen brutit sig in – Stöld med nyckel av vårdpersonal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Huvudregeln för att ersättas vid en stöld i hemmet är att gärningsmannen olovligen har brutit sig in, för att beviskrav ska uppfyllas med brytmärken på dörr eller fönster och polisanmälan ska göras. Undantag från huvudregeln ovan gäller om man är i behov av hemtjänst i sitt hem, eller flyttat till servicehem med vårdpersonal, som har nyckel till din bostad. Samtliga försäkringsbolag ersätter då stöld som skett av vårdpersonal som har nyckel till bostaden (i gruppboenden, vårdboenden eller hos dem som har hemtjänst) i grundskyddet dvs i en basförsäkring. Vissa bolag har dock maxbelopp t ex 100 000 kr medans andra gäller det ursprungliga försäkringsbeloppet. </a:t>
            </a:r>
          </a:p>
          <a:p>
            <a:pPr algn="l"/>
            <a:endParaRPr lang="sv-SE" b="1"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r>
              <a:rPr lang="sv-SE" b="1" i="0" dirty="0">
                <a:solidFill>
                  <a:srgbClr val="22252A"/>
                </a:solidFill>
                <a:effectLst/>
                <a:latin typeface="+mn-lt"/>
              </a:rPr>
              <a:t>Alla som besöker Sverige behöver ha en försäkring som täcker vårdkostnader vid akut sjukdom eller olycksfall. Resenärer från vissa länder måste ha en särskild reseförsäkring för att få besöka Sverige.</a:t>
            </a:r>
          </a:p>
          <a:p>
            <a:pPr algn="l"/>
            <a:endParaRPr lang="sv-SE" b="0" i="0" dirty="0">
              <a:solidFill>
                <a:srgbClr val="22252A"/>
              </a:solidFill>
              <a:effectLst/>
              <a:latin typeface="+mn-lt"/>
            </a:endParaRPr>
          </a:p>
          <a:p>
            <a:pPr algn="l"/>
            <a:r>
              <a:rPr lang="sv-SE" b="0" i="0" dirty="0">
                <a:solidFill>
                  <a:srgbClr val="22252A"/>
                </a:solidFill>
                <a:effectLst/>
                <a:latin typeface="+mn-lt"/>
              </a:rPr>
              <a:t>En besöksförsäkring eller en individuell medicinsk reseförsäkring som det också kallas är ett krav för dig som kommer från ett land där Sverige kräver visum för inresa. Även för dig som är EU-medborgare eller kommer från ett annat land där det inte krävs visum för att besöka Sverige kan det också vara bra att ha en besöksförsäkring.</a:t>
            </a: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i upp till 90 dagar behöver du visum om du kommer från ett land där Sverige har visumkrav. Ett av kraven för att få visum är att du har en besöksförsäkring (individuell, medicinsk reseförsäkring). Besöksförsäkringar täcker kostnader på minst 30 000 Euro för bland annat akut sjukvård och </a:t>
            </a:r>
            <a:r>
              <a:rPr lang="sv-SE" dirty="0" err="1">
                <a:latin typeface="+mn-lt"/>
              </a:rPr>
              <a:t>vårdtransport</a:t>
            </a:r>
            <a:r>
              <a:rPr lang="sv-SE" dirty="0">
                <a:latin typeface="+mn-lt"/>
              </a:rPr>
              <a:t> till hemlandet. </a:t>
            </a:r>
          </a:p>
          <a:p>
            <a:endParaRPr lang="sv-SE" dirty="0">
              <a:latin typeface="+mn-lt"/>
            </a:endParaRPr>
          </a:p>
          <a:p>
            <a:r>
              <a:rPr lang="sv-SE" dirty="0">
                <a:latin typeface="+mn-lt"/>
              </a:rPr>
              <a:t>Besöksförsäkringen måste köpas före inresan till Sverige. Den kan köpas antingen i hemlandet eller i Sverige. Besöksförsäkringen kan köpas hos ett fåtal försäkringsbolag i Sverige. De visas i vår jämförelse av besöksförsäkringar.</a:t>
            </a:r>
          </a:p>
          <a:p>
            <a:r>
              <a:rPr lang="sv-SE" dirty="0">
                <a:latin typeface="+mn-lt"/>
              </a:rPr>
              <a:t>Ska du stanna i Sverige längre tid än 90 dagar, kontakta Migrationsverket för mer information om vad som gäller för dig. I vår jämförelse av besöksförsäkringar på vår webbplats kan du se vilka svenska försäkringsbolag som säljer besöksförsäkringar. </a:t>
            </a:r>
          </a:p>
          <a:p>
            <a:endParaRPr lang="sv-SE" dirty="0">
              <a:latin typeface="+mn-lt"/>
            </a:endParaRP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p>
          <a:p>
            <a:endParaRPr lang="sv-SE" dirty="0">
              <a:latin typeface="+mn-lt"/>
            </a:endParaRPr>
          </a:p>
          <a:p>
            <a:r>
              <a:rPr lang="sv-SE" dirty="0">
                <a:latin typeface="+mn-lt"/>
              </a:rPr>
              <a:t>Invånare i dessa länder och territorier enligt nedan länk behöver visum för att besöka Sverige.</a:t>
            </a:r>
          </a:p>
          <a:p>
            <a:r>
              <a:rPr lang="sv-SE" dirty="0">
                <a:latin typeface="+mn-lt"/>
              </a:rPr>
              <a:t>https://www.regeringen.se/regeringens-politik/migration-och-asyl/lander-och-territorier-vars-medborgare-behover-visum-for-inresa-i-sverige/</a:t>
            </a:r>
            <a:br>
              <a:rPr lang="sv-SE" dirty="0">
                <a:latin typeface="+mn-lt"/>
              </a:rPr>
            </a:br>
            <a:endParaRPr lang="sv-SE" dirty="0">
              <a:latin typeface="+mn-l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806660"/>
            <a:ext cx="5438140" cy="3311730"/>
          </a:xfrm>
        </p:spPr>
        <p:txBody>
          <a:bodyPr/>
          <a:lstStyle/>
          <a:p>
            <a:r>
              <a:rPr lang="sv-SE" b="1" dirty="0"/>
              <a:t>Besöksförsäkring som utökat reseskydd</a:t>
            </a:r>
          </a:p>
          <a:p>
            <a:endParaRPr lang="sv-SE" dirty="0"/>
          </a:p>
          <a:p>
            <a:r>
              <a:rPr lang="sv-SE" dirty="0"/>
              <a:t>Du som är EU-medborgare kan skaffa en besöksförsäkring för att förbättra ditt reseskydd.</a:t>
            </a:r>
          </a:p>
          <a:p>
            <a:r>
              <a:rPr lang="sv-SE" dirty="0"/>
              <a:t>Det europeiska sjukförsäkringskortet (EU-kortet) ger EU-medborgare rätt till medicinskt nödvändig, offentlig vård under en tillfällig vistelse i Sverige. Med kortet får du vård på samma villkor och till samma kostnad som invånare i Sverige.</a:t>
            </a:r>
          </a:p>
          <a:p>
            <a:endParaRPr lang="sv-SE" dirty="0"/>
          </a:p>
          <a:p>
            <a:r>
              <a:rPr lang="sv-SE" dirty="0"/>
              <a:t>Du kan också köpa en besöksförsäkring som är mer omfattande. Den ger till exempel ersättning för hemtransport med ambulansflyg, vilket EU-kortet inte omfattar.</a:t>
            </a:r>
          </a:p>
          <a:p>
            <a:r>
              <a:rPr lang="sv-SE" dirty="0"/>
              <a:t>Ska du stanna i Sverige längre än 90 dagar, kontakta Migrationsverket för mer information om vad som gäller för dig.</a:t>
            </a: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98148"/>
          </a:xfrm>
        </p:spPr>
        <p:txBody>
          <a:bodyPr/>
          <a:lstStyle/>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3044634"/>
          </a:xfrm>
        </p:spPr>
        <p:txBody>
          <a:bodyPr/>
          <a:lstStyle/>
          <a:p>
            <a:pPr algn="l"/>
            <a:r>
              <a:rPr lang="sv-SE" b="1" i="0" dirty="0">
                <a:solidFill>
                  <a:srgbClr val="22252A"/>
                </a:solidFill>
                <a:effectLst/>
              </a:rPr>
              <a:t>Prövning av en nämnd utanför försäkringsbolaget</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endParaRPr lang="sv-SE" dirty="0">
              <a:solidFill>
                <a:srgbClr val="22252A"/>
              </a:solidFill>
            </a:endParaRPr>
          </a:p>
          <a:p>
            <a:pPr algn="l"/>
            <a:r>
              <a:rPr lang="sv-SE" b="0" i="0" dirty="0">
                <a:solidFill>
                  <a:srgbClr val="22252A"/>
                </a:solidFill>
                <a:effectLst/>
              </a:rPr>
              <a:t>Vilken nämnd du ska vända dig till beror på vad ärendet handlar om:</a:t>
            </a:r>
          </a:p>
          <a:p>
            <a:pPr algn="l"/>
            <a:endParaRPr lang="sv-SE" b="0" i="0" dirty="0">
              <a:solidFill>
                <a:srgbClr val="22252A"/>
              </a:solidFill>
              <a:effectLst/>
            </a:endParaRPr>
          </a:p>
          <a:p>
            <a:pPr>
              <a:tabLst>
                <a:tab pos="214313" algn="l"/>
              </a:tabLst>
            </a:pPr>
            <a:r>
              <a:rPr lang="sv-SE" sz="1200" dirty="0">
                <a:ea typeface="Arial" charset="0"/>
                <a:cs typeface="Arial" charset="0"/>
              </a:rPr>
              <a:t>• </a:t>
            </a:r>
            <a:r>
              <a:rPr lang="sv-SE" sz="1200" b="1" i="0" kern="1200" dirty="0">
                <a:solidFill>
                  <a:srgbClr val="22252A"/>
                </a:solidFill>
                <a:effectLst/>
                <a:ea typeface="+mn-ea"/>
                <a:cs typeface="+mn-cs"/>
              </a:rPr>
              <a:t>Allmänna reklamationsnämnden (ARN) </a:t>
            </a:r>
            <a:r>
              <a:rPr lang="sv-SE" sz="1200" b="0" i="0" kern="1200" dirty="0">
                <a:solidFill>
                  <a:srgbClr val="22252A"/>
                </a:solidFill>
                <a:effectLst/>
                <a:ea typeface="+mn-ea"/>
                <a:cs typeface="+mn-cs"/>
              </a:rPr>
              <a:t>är en </a:t>
            </a:r>
            <a:r>
              <a:rPr lang="sv-SE" b="0" i="0" dirty="0">
                <a:solidFill>
                  <a:srgbClr val="22252A"/>
                </a:solidFill>
                <a:effectLst/>
              </a:rPr>
              <a:t>statlig myndighet som kan pröva de flesta tvister mellan en konsument och ett företag.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endParaRPr lang="sv-SE" b="0" i="0" dirty="0">
              <a:solidFill>
                <a:srgbClr val="22252A"/>
              </a:solidFill>
              <a:effectLst/>
            </a:endParaRP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Personförsäkringsnämnden (PFN) </a:t>
            </a:r>
            <a:r>
              <a:rPr lang="sv-SE" b="0" i="0" dirty="0">
                <a:solidFill>
                  <a:srgbClr val="22252A"/>
                </a:solidFill>
                <a:effectLst/>
              </a:rPr>
              <a:t>prövar ärenden där konsumenter exempelvis krävt ersättning från sin sjuk- och olycksfallsförsäkring.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Trafikskadenämnden (TFN) </a:t>
            </a:r>
            <a:r>
              <a:rPr lang="sv-SE" b="0" i="0" dirty="0">
                <a:solidFill>
                  <a:srgbClr val="22252A"/>
                </a:solidFill>
                <a:effectLst/>
              </a:rPr>
              <a:t>prövar skador som uppkommit i följd av trafik. </a:t>
            </a:r>
          </a:p>
          <a:p>
            <a:pPr algn="l">
              <a:buFont typeface="Arial" panose="020B0604020202020204" pitchFamily="34" charset="0"/>
              <a:buChar char="•"/>
            </a:pPr>
            <a:r>
              <a:rPr lang="sv-SE" b="1" i="0" dirty="0">
                <a:solidFill>
                  <a:srgbClr val="22252A"/>
                </a:solidFill>
                <a:effectLst/>
              </a:rPr>
              <a:t> Ansvarsförsäkringens personskadenämnd (APN) </a:t>
            </a:r>
            <a:r>
              <a:rPr lang="sv-SE" b="0" i="0" dirty="0">
                <a:solidFill>
                  <a:srgbClr val="22252A"/>
                </a:solidFill>
                <a:effectLst/>
              </a:rPr>
              <a:t>prövar ärenden om det är ett ärende där konsumenten kan ha rätt till ersättning för en personskada genom skadestånd,  exempelvis efter en halkolycka som uppstått genom bristfällig snöröjning eller halkbekämpning.</a:t>
            </a:r>
          </a:p>
          <a:p>
            <a:pPr algn="l">
              <a:buFont typeface="Arial" panose="020B0604020202020204" pitchFamily="34" charset="0"/>
              <a:buChar char="•"/>
            </a:pPr>
            <a:r>
              <a:rPr lang="sv-SE" b="1" i="0" dirty="0">
                <a:solidFill>
                  <a:srgbClr val="22252A"/>
                </a:solidFill>
                <a:effectLst/>
              </a:rPr>
              <a:t> Patientskadenämnden (PSN) </a:t>
            </a:r>
            <a:r>
              <a:rPr lang="sv-SE" b="0" i="0" dirty="0">
                <a:solidFill>
                  <a:srgbClr val="22252A"/>
                </a:solidFill>
                <a:effectLst/>
              </a:rPr>
              <a:t>prövar skador som uppkommit i samband med vård eller behandling. </a:t>
            </a:r>
          </a:p>
          <a:p>
            <a:pPr algn="l">
              <a:buFont typeface="Arial" panose="020B0604020202020204" pitchFamily="34" charset="0"/>
              <a:buChar char="•"/>
            </a:pPr>
            <a:r>
              <a:rPr lang="sv-SE" b="1" i="0" dirty="0">
                <a:solidFill>
                  <a:srgbClr val="22252A"/>
                </a:solidFill>
                <a:effectLst/>
              </a:rPr>
              <a:t> </a:t>
            </a:r>
            <a:r>
              <a:rPr lang="sv-SE" b="1" i="0" dirty="0" err="1">
                <a:solidFill>
                  <a:srgbClr val="22252A"/>
                </a:solidFill>
                <a:effectLst/>
              </a:rPr>
              <a:t>Läkemedelskadenämnden</a:t>
            </a:r>
            <a:r>
              <a:rPr lang="sv-SE" b="0" i="0" dirty="0">
                <a:solidFill>
                  <a:srgbClr val="22252A"/>
                </a:solidFill>
                <a:effectLst/>
              </a:rPr>
              <a:t> prövar skador till följd av behandling med ett läkemedel.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Nämnden för Rättsskyddsfrågor </a:t>
            </a:r>
            <a:r>
              <a:rPr lang="sv-SE" b="0" i="0" dirty="0">
                <a:solidFill>
                  <a:srgbClr val="22252A"/>
                </a:solidFill>
                <a:effectLst/>
              </a:rPr>
              <a:t>kan pröva omfattningen av rättsskyddsförsäkringen och ersättning för juridiskt ombud från trafikförsäkringen.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Advokatsamfundets Konsumenttvistnämnd </a:t>
            </a:r>
            <a:r>
              <a:rPr lang="sv-SE" b="0" i="0" dirty="0">
                <a:solidFill>
                  <a:srgbClr val="22252A"/>
                </a:solidFill>
                <a:effectLst/>
              </a:rPr>
              <a:t>prövar arvodestvister.</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Domstol </a:t>
            </a:r>
          </a:p>
          <a:p>
            <a:pPr algn="l">
              <a:buFont typeface="Arial" panose="020B0604020202020204" pitchFamily="34" charset="0"/>
              <a:buNone/>
            </a:pPr>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a:p>
            <a:pPr algn="l"/>
            <a:endParaRPr lang="sv-SE" sz="1200" b="0"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7599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18120"/>
            <a:ext cx="9917228" cy="1086443"/>
          </a:xfrm>
        </p:spPr>
        <p:txBody>
          <a:bodyPr/>
          <a:lstStyle/>
          <a:p>
            <a:r>
              <a:rPr lang="sv-SE" dirty="0"/>
              <a:t>FÖRDJUPNING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74242"/>
            <a:ext cx="9144000" cy="675947"/>
          </a:xfrm>
        </p:spPr>
        <p:txBody>
          <a:bodyPr/>
          <a:lstStyle/>
          <a:p>
            <a:r>
              <a:rPr lang="sv-SE" sz="2000" dirty="0">
                <a:ea typeface="Arial" charset="0"/>
                <a:cs typeface="Calibri Light" panose="020F0302020204030204" pitchFamily="34" charset="0"/>
              </a:rPr>
              <a:t>Konsumenternas försäkringsbyrå</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b="1" dirty="0"/>
              <a:t>LÅNESKYDDSFÖRSÄKRINGAR</a:t>
            </a:r>
            <a:r>
              <a:rPr lang="sv-SE" sz="3200" dirty="0"/>
              <a:t> </a:t>
            </a: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rPr>
              <a:t>Försäkringar för lån som kan ge ersättning</a:t>
            </a:r>
            <a:r>
              <a:rPr lang="sv-SE" sz="2000" dirty="0">
                <a:solidFill>
                  <a:schemeClr val="bg1"/>
                </a:solidFill>
                <a:effectLst/>
                <a:ea typeface="Calibri" panose="020F0502020204030204" pitchFamily="34" charset="0"/>
              </a:rPr>
              <a:t> arbetslöshet, sjukskrivning </a:t>
            </a:r>
            <a:r>
              <a:rPr lang="sv-SE" sz="2000" dirty="0">
                <a:solidFill>
                  <a:schemeClr val="bg1"/>
                </a:solidFill>
                <a:ea typeface="Calibri" panose="020F0502020204030204" pitchFamily="34" charset="0"/>
              </a:rPr>
              <a:t>och dödsfall </a:t>
            </a:r>
            <a:endParaRPr lang="sv-SE" sz="2000" dirty="0">
              <a:solidFill>
                <a:schemeClr val="bg1"/>
              </a:solidFill>
            </a:endParaRPr>
          </a:p>
          <a:p>
            <a:r>
              <a:rPr lang="sv-SE" sz="2000" dirty="0">
                <a:solidFill>
                  <a:schemeClr val="bg1"/>
                </a:solidFill>
              </a:rPr>
              <a:t>Ska täcka en del av månatliga lånekostnader - ränta och amortering.</a:t>
            </a:r>
          </a:p>
          <a:p>
            <a:r>
              <a:rPr lang="sv-SE" sz="2000" dirty="0">
                <a:solidFill>
                  <a:schemeClr val="bg1"/>
                </a:solidFill>
              </a:rPr>
              <a:t>Ersättningsbelopp minskar med åldern</a:t>
            </a:r>
          </a:p>
          <a:p>
            <a:r>
              <a:rPr lang="sv-SE" sz="2000" dirty="0">
                <a:solidFill>
                  <a:schemeClr val="bg1"/>
                </a:solidFill>
              </a:rPr>
              <a:t>Premien ökar med åldern</a:t>
            </a:r>
          </a:p>
          <a:p>
            <a:r>
              <a:rPr lang="sv-SE" sz="2000" dirty="0">
                <a:solidFill>
                  <a:schemeClr val="bg1"/>
                </a:solidFill>
              </a:rPr>
              <a:t>Upphör vid viss ålder – läs villkoren före tecknade</a:t>
            </a:r>
          </a:p>
          <a:p>
            <a:r>
              <a:rPr lang="sv-SE" sz="2000" dirty="0">
                <a:solidFill>
                  <a:schemeClr val="bg1"/>
                </a:solidFill>
              </a:rPr>
              <a:t>Ofta missförstånd om teckningskrav -  utebliven ersättning </a:t>
            </a:r>
          </a:p>
          <a:p>
            <a:r>
              <a:rPr lang="sv-SE" sz="2000" dirty="0">
                <a:solidFill>
                  <a:schemeClr val="bg1"/>
                </a:solidFill>
              </a:rPr>
              <a:t>Kräver ofta hälsodeklaration</a:t>
            </a:r>
          </a:p>
          <a:p>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b="1" dirty="0"/>
              <a:t>LÅNESKYDDS OCH INKOMSTFÖRSÄKRINGAR </a:t>
            </a:r>
            <a:br>
              <a:rPr lang="sv-SE" sz="3200" b="1" dirty="0"/>
            </a:br>
            <a:endParaRPr lang="sv-SE" b="1"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71511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rPr>
              <a:t>Inkomstförsäkringar - </a:t>
            </a:r>
            <a:r>
              <a:rPr lang="sv-SE" sz="2000" dirty="0">
                <a:solidFill>
                  <a:schemeClr val="bg1"/>
                </a:solidFill>
              </a:rPr>
              <a:t>Försäkring vid arbetslöshet och sjukskrivning</a:t>
            </a:r>
          </a:p>
          <a:p>
            <a:r>
              <a:rPr lang="sv-SE" sz="2000" dirty="0">
                <a:solidFill>
                  <a:schemeClr val="bg1"/>
                </a:solidFill>
              </a:rPr>
              <a:t>Arbetslöshet max 80 procent av inkomsten</a:t>
            </a:r>
          </a:p>
          <a:p>
            <a:r>
              <a:rPr lang="sv-SE" sz="2000" dirty="0">
                <a:solidFill>
                  <a:schemeClr val="bg1"/>
                </a:solidFill>
              </a:rPr>
              <a:t>Sjukskrivning max 90 procent av inkomsten</a:t>
            </a:r>
          </a:p>
          <a:p>
            <a:endParaRPr lang="sv-SE" sz="2000" dirty="0">
              <a:solidFill>
                <a:schemeClr val="bg1"/>
              </a:solidFill>
            </a:endParaRPr>
          </a:p>
          <a:p>
            <a:pPr marL="0" indent="0">
              <a:buNone/>
            </a:pPr>
            <a:r>
              <a:rPr lang="sv-SE" sz="2000" b="1" dirty="0">
                <a:solidFill>
                  <a:schemeClr val="bg1"/>
                </a:solidFill>
              </a:rPr>
              <a:t>Teckningskrav –  problem</a:t>
            </a:r>
            <a:endParaRPr lang="sv-SE" sz="2000" dirty="0">
              <a:solidFill>
                <a:schemeClr val="bg1"/>
              </a:solidFill>
            </a:endParaRPr>
          </a:p>
          <a:p>
            <a:r>
              <a:rPr lang="sv-SE" sz="2000" dirty="0">
                <a:solidFill>
                  <a:schemeClr val="bg1"/>
                </a:solidFill>
              </a:rPr>
              <a:t>Frisk och fullt arbetsför vid tecknandet </a:t>
            </a:r>
          </a:p>
          <a:p>
            <a:r>
              <a:rPr lang="sv-SE" sz="2000" dirty="0">
                <a:solidFill>
                  <a:schemeClr val="bg1"/>
                </a:solidFill>
              </a:rPr>
              <a:t>Ingen kännedom om kommande varsel, arbetslöshet </a:t>
            </a:r>
          </a:p>
          <a:p>
            <a:r>
              <a:rPr lang="sv-SE" sz="2000" dirty="0">
                <a:solidFill>
                  <a:schemeClr val="bg1"/>
                </a:solidFill>
              </a:rPr>
              <a:t>Tillsvidareanställning vid tecknandet</a:t>
            </a:r>
          </a:p>
          <a:p>
            <a:r>
              <a:rPr lang="sv-SE" sz="2000" dirty="0">
                <a:solidFill>
                  <a:schemeClr val="bg1"/>
                </a:solidFill>
              </a:rPr>
              <a:t>Premie tillbaka om försäkringen ej varit giltig – ej burit risk</a:t>
            </a:r>
          </a:p>
          <a:p>
            <a:r>
              <a:rPr lang="sv-SE" sz="2000" dirty="0">
                <a:solidFill>
                  <a:schemeClr val="bg1"/>
                </a:solidFill>
              </a:rPr>
              <a:t>ARN - Premien ska återbetalas då bolaget inte har burit risk.</a:t>
            </a:r>
          </a:p>
          <a:p>
            <a:endParaRPr lang="sv-SE" sz="2000" dirty="0">
              <a:solidFill>
                <a:schemeClr val="bg1"/>
              </a:solidFill>
            </a:endParaRPr>
          </a:p>
          <a:p>
            <a:endParaRPr lang="sv-SE" sz="2000" dirty="0">
              <a:solidFill>
                <a:schemeClr val="bg1"/>
              </a:solidFill>
            </a:endParaRPr>
          </a:p>
          <a:p>
            <a:pPr marL="0" indent="0">
              <a:buNone/>
            </a:pPr>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5825"/>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8582180" cy="1325563"/>
          </a:xfrm>
        </p:spPr>
        <p:txBody>
          <a:bodyPr/>
          <a:lstStyle/>
          <a:p>
            <a:pPr algn="l"/>
            <a:r>
              <a:rPr lang="sv-SE" sz="3200" b="1" dirty="0"/>
              <a:t>ALLMÄNNA REKLAMATIONSNÄMNDEN (ARN)</a:t>
            </a:r>
            <a:br>
              <a:rPr lang="sv-SE" sz="3200" b="1" dirty="0"/>
            </a:br>
            <a:endParaRPr lang="sv-SE" b="1"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9902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000" dirty="0">
                <a:solidFill>
                  <a:schemeClr val="bg1"/>
                </a:solidFill>
              </a:rPr>
              <a:t>Konsument begärt ersättning ur sin inkomstförsäkring. Bolaget nekade ersättning - uppfyllde ej kvalifikationskraven.</a:t>
            </a:r>
          </a:p>
          <a:p>
            <a:pPr>
              <a:lnSpc>
                <a:spcPct val="107000"/>
              </a:lnSpc>
              <a:spcAft>
                <a:spcPts val="800"/>
              </a:spcAft>
            </a:pPr>
            <a:r>
              <a:rPr lang="sv-SE" sz="2000" dirty="0">
                <a:solidFill>
                  <a:schemeClr val="bg1"/>
                </a:solidFill>
              </a:rPr>
              <a:t>ARN:  K inte uppfyllt kvalifikationskraven men bolaget fortsatt kräva premier utan att försäkringsbolaget burit risk betala försäkringsersättning.</a:t>
            </a:r>
          </a:p>
          <a:p>
            <a:pPr>
              <a:lnSpc>
                <a:spcPct val="107000"/>
              </a:lnSpc>
              <a:spcAft>
                <a:spcPts val="800"/>
              </a:spcAft>
            </a:pPr>
            <a:r>
              <a:rPr lang="sv-SE" sz="2000" dirty="0">
                <a:solidFill>
                  <a:schemeClr val="bg1"/>
                </a:solidFill>
              </a:rPr>
              <a:t>Beslut: ARN rekommenderade ändring av försäkringsbolagets beslut, dvs att bolaget skulle återbetala inbetalda premier till K.</a:t>
            </a:r>
          </a:p>
          <a:p>
            <a:pPr>
              <a:lnSpc>
                <a:spcPct val="107000"/>
              </a:lnSpc>
              <a:spcAft>
                <a:spcPts val="800"/>
              </a:spcAft>
            </a:pPr>
            <a:endParaRPr lang="sv-SE" sz="2100" dirty="0">
              <a:solidFill>
                <a:schemeClr val="bg1"/>
              </a:solidFill>
            </a:endParaRPr>
          </a:p>
          <a:p>
            <a:pPr marL="0" indent="0">
              <a:buNone/>
            </a:pPr>
            <a:endParaRPr lang="sv-SE" sz="2000" dirty="0">
              <a:solidFill>
                <a:schemeClr val="bg1"/>
              </a:solidFill>
            </a:endParaRPr>
          </a:p>
          <a:p>
            <a:endParaRPr lang="sv-SE" sz="2000" dirty="0">
              <a:solidFill>
                <a:schemeClr val="bg1"/>
              </a:solidFill>
            </a:endParaRPr>
          </a:p>
          <a:p>
            <a:pPr marL="0" indent="0">
              <a:buNone/>
            </a:pPr>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08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525691"/>
          </a:xfrm>
        </p:spPr>
        <p:txBody>
          <a:bodyPr>
            <a:noAutofit/>
          </a:bodyPr>
          <a:lstStyle/>
          <a:p>
            <a:pPr>
              <a:tabLst>
                <a:tab pos="214313" algn="l"/>
              </a:tabLst>
            </a:pPr>
            <a:r>
              <a:rPr lang="sv-SE" dirty="0">
                <a:ea typeface="Arial" charset="0"/>
                <a:cs typeface="Arial" charset="0"/>
              </a:rPr>
              <a:t>T ex. trafik-, halkolycka, patientskada</a:t>
            </a:r>
          </a:p>
          <a:p>
            <a:pPr>
              <a:tabLst>
                <a:tab pos="214313" algn="l"/>
              </a:tabLst>
            </a:pPr>
            <a:r>
              <a:rPr lang="sv-SE" dirty="0">
                <a:ea typeface="Arial" charset="0"/>
                <a:cs typeface="Arial" charset="0"/>
              </a:rPr>
              <a:t>Skadevållarens försäkring - skadestånd </a:t>
            </a:r>
          </a:p>
          <a:p>
            <a:pPr>
              <a:tabLst>
                <a:tab pos="214313" algn="l"/>
              </a:tabLst>
            </a:pPr>
            <a:r>
              <a:rPr lang="sv-SE" dirty="0">
                <a:ea typeface="Arial" charset="0"/>
                <a:cs typeface="Arial" charset="0"/>
              </a:rPr>
              <a:t>Trafik-, ansvars-, patientförsäkring</a:t>
            </a:r>
          </a:p>
          <a:p>
            <a:pPr>
              <a:tabLst>
                <a:tab pos="214313" algn="l"/>
              </a:tabLst>
            </a:pPr>
            <a:r>
              <a:rPr lang="sv-SE" dirty="0">
                <a:ea typeface="Arial" charset="0"/>
                <a:cs typeface="Arial" charset="0"/>
              </a:rPr>
              <a:t>Bevisbörda - sök läkarvård vid skadetillfället</a:t>
            </a:r>
          </a:p>
          <a:p>
            <a:pPr>
              <a:tabLst>
                <a:tab pos="214313" algn="l"/>
              </a:tabLst>
            </a:pPr>
            <a:r>
              <a:rPr lang="sv-SE" dirty="0">
                <a:ea typeface="Arial" charset="0"/>
                <a:cs typeface="Arial" charset="0"/>
              </a:rPr>
              <a:t>Anmäl skadan</a:t>
            </a:r>
          </a:p>
          <a:p>
            <a:pPr>
              <a:tabLst>
                <a:tab pos="214313" algn="l"/>
              </a:tabLst>
            </a:pPr>
            <a:r>
              <a:rPr lang="sv-SE" dirty="0">
                <a:ea typeface="Arial" charset="0"/>
                <a:cs typeface="Arial" charset="0"/>
              </a:rPr>
              <a:t>Anmäl till andra försäkringar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person  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844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t>ERSÄTTNING VID SJUKDOM - VISANDEDAG </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15572"/>
            <a:ext cx="5148235" cy="2448392"/>
          </a:xfrm>
        </p:spPr>
        <p:txBody>
          <a:bodyPr>
            <a:normAutofit/>
          </a:bodyPr>
          <a:lstStyle/>
          <a:p>
            <a:r>
              <a:rPr lang="sv-SE" dirty="0"/>
              <a:t>Sjukdomar ska ha visat sig under försäkringstiden</a:t>
            </a:r>
          </a:p>
          <a:p>
            <a:r>
              <a:rPr lang="sv-SE" dirty="0"/>
              <a:t>Visandedagen är när första vårdkontakten togs med anledning av symtomen</a:t>
            </a:r>
          </a:p>
          <a:p>
            <a:r>
              <a:rPr lang="sv-SE" dirty="0"/>
              <a:t>Symtom innan man tecknade försäkringen = nekad ersättning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a:extLst>
              <a:ext uri="{FF2B5EF4-FFF2-40B4-BE49-F238E27FC236}">
                <a16:creationId xmlns:a16="http://schemas.microsoft.com/office/drawing/2014/main" id="{CC12700D-3DF9-4BA3-B0CF-1EC4F55306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6" b="86"/>
          <a:stretch>
            <a:fillRect/>
          </a:stretch>
        </p:blipFill>
        <p:spPr/>
      </p:pic>
    </p:spTree>
    <p:extLst>
      <p:ext uri="{BB962C8B-B14F-4D97-AF65-F5344CB8AC3E}">
        <p14:creationId xmlns:p14="http://schemas.microsoft.com/office/powerpoint/2010/main" val="196871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 OLYCKSFALL</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46001"/>
            <a:ext cx="5118100" cy="3633128"/>
          </a:xfrm>
        </p:spPr>
        <p:txBody>
          <a:bodyPr>
            <a:normAutofit/>
          </a:bodyPr>
          <a:lstStyle/>
          <a:p>
            <a:r>
              <a:rPr lang="sv-SE" dirty="0"/>
              <a:t>Besvären ska bero på olycksfallet – ”gjort klart mera sannolikt”</a:t>
            </a:r>
          </a:p>
          <a:p>
            <a:r>
              <a:rPr lang="sv-SE" dirty="0"/>
              <a:t>Man ska ha </a:t>
            </a:r>
          </a:p>
          <a:p>
            <a:pPr lvl="1"/>
            <a:r>
              <a:rPr lang="sv-SE" sz="1900" dirty="0"/>
              <a:t>tagit kontakt med vården i nära anslutning till olyckan</a:t>
            </a:r>
          </a:p>
          <a:p>
            <a:pPr lvl="1"/>
            <a:r>
              <a:rPr lang="sv-SE" sz="1900" dirty="0"/>
              <a:t>haft kontinuerliga besvär</a:t>
            </a:r>
          </a:p>
          <a:p>
            <a:pPr lvl="1"/>
            <a:r>
              <a:rPr lang="sv-SE" sz="1900" dirty="0"/>
              <a:t>inte några dokumenterade besvär före olyckan</a:t>
            </a:r>
          </a:p>
          <a:p>
            <a:r>
              <a:rPr lang="sv-SE" dirty="0"/>
              <a:t>Svårt att göra gällande samband för successivt ökande besvär</a:t>
            </a:r>
          </a:p>
          <a:p>
            <a:endParaRPr lang="sv-SE" dirty="0"/>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paraply, accessoarer, flera, dag  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007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799"/>
            <a:ext cx="5222892" cy="5093369"/>
          </a:xfrm>
        </p:spPr>
        <p:txBody>
          <a:bodyPr>
            <a:normAutofit/>
          </a:bodyPr>
          <a:lstStyle/>
          <a:p>
            <a:pPr marL="0" indent="0">
              <a:buNone/>
              <a:tabLst>
                <a:tab pos="214313" algn="l"/>
              </a:tabLst>
            </a:pPr>
            <a:r>
              <a:rPr lang="sv-SE" b="1" i="0" dirty="0">
                <a:effectLst/>
              </a:rPr>
              <a:t>Jag vill att försäkringsbolaget löser in bilen efter en skada, men bolaget vill reparera. Har jag rätt till inlösen (kontantersättning)? </a:t>
            </a:r>
          </a:p>
          <a:p>
            <a:pPr>
              <a:tabLst>
                <a:tab pos="214313" algn="l"/>
              </a:tabLst>
            </a:pPr>
            <a:r>
              <a:rPr lang="sv-SE" dirty="0">
                <a:cs typeface="Arial" charset="0"/>
              </a:rPr>
              <a:t>Bolaget avgör ersättningsform</a:t>
            </a:r>
          </a:p>
          <a:p>
            <a:pPr>
              <a:tabLst>
                <a:tab pos="214313" algn="l"/>
              </a:tabLst>
            </a:pPr>
            <a:r>
              <a:rPr lang="sv-SE" dirty="0">
                <a:cs typeface="Arial" charset="0"/>
              </a:rPr>
              <a:t>Om reparationskostnaden understiger bilens marknadsvärde - inte kräva inlösen</a:t>
            </a:r>
          </a:p>
          <a:p>
            <a:pPr marL="0" indent="0">
              <a:buNone/>
              <a:tabLst>
                <a:tab pos="214313" algn="l"/>
              </a:tabLst>
            </a:pPr>
            <a:r>
              <a:rPr lang="sv-SE" b="1" dirty="0">
                <a:cs typeface="Arial" charset="0"/>
              </a:rPr>
              <a:t>För nyvärdesersättning krävs:</a:t>
            </a:r>
          </a:p>
          <a:p>
            <a:pPr>
              <a:tabLst>
                <a:tab pos="214313" algn="l"/>
              </a:tabLst>
            </a:pPr>
            <a:r>
              <a:rPr lang="sv-SE" dirty="0">
                <a:cs typeface="Arial" charset="0"/>
              </a:rPr>
              <a:t>Bilen yngre än 1 år</a:t>
            </a:r>
          </a:p>
          <a:p>
            <a:pPr>
              <a:tabLst>
                <a:tab pos="214313" algn="l"/>
              </a:tabLst>
            </a:pPr>
            <a:r>
              <a:rPr lang="sv-SE" dirty="0">
                <a:cs typeface="Arial" charset="0"/>
              </a:rPr>
              <a:t>Max 2 000 mil</a:t>
            </a:r>
          </a:p>
          <a:p>
            <a:pPr>
              <a:tabLst>
                <a:tab pos="214313" algn="l"/>
              </a:tabLst>
            </a:pPr>
            <a:r>
              <a:rPr lang="sv-SE" dirty="0">
                <a:cs typeface="Arial" charset="0"/>
              </a:rPr>
              <a:t>Beräknad reparation mer än 50 procent av bilens nypris</a:t>
            </a:r>
          </a:p>
          <a:p>
            <a:pPr>
              <a:tabLst>
                <a:tab pos="214313" algn="l"/>
              </a:tabLst>
            </a:pPr>
            <a:r>
              <a:rPr lang="sv-SE" dirty="0">
                <a:cs typeface="Arial" charset="0"/>
              </a:rPr>
              <a:t>Första ägare</a:t>
            </a: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sz="2000"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451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MISSNÖJE VÄRDERING AV BIL VID INLÖSEN EFTER SKADA</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99536"/>
            <a:ext cx="5222892" cy="3106882"/>
          </a:xfrm>
        </p:spPr>
        <p:txBody>
          <a:bodyPr>
            <a:normAutofit lnSpcReduction="10000"/>
          </a:bodyPr>
          <a:lstStyle/>
          <a:p>
            <a:pPr>
              <a:tabLst>
                <a:tab pos="214313" algn="l"/>
              </a:tabLst>
            </a:pPr>
            <a:r>
              <a:rPr lang="sv-SE" dirty="0">
                <a:cs typeface="Arial" charset="0"/>
              </a:rPr>
              <a:t>Vid oenighet bilens marknadsvärde</a:t>
            </a:r>
            <a:endParaRPr lang="sv-SE" dirty="0">
              <a:solidFill>
                <a:srgbClr val="FF0000"/>
              </a:solidFill>
              <a:cs typeface="Arial" charset="0"/>
            </a:endParaRPr>
          </a:p>
          <a:p>
            <a:pPr>
              <a:tabLst>
                <a:tab pos="214313" algn="l"/>
              </a:tabLst>
            </a:pPr>
            <a:r>
              <a:rPr lang="sv-SE" dirty="0">
                <a:cs typeface="Arial" charset="0"/>
              </a:rPr>
              <a:t>Inlösen motsvara bilens marknadsvärde</a:t>
            </a:r>
          </a:p>
          <a:p>
            <a:pPr>
              <a:tabLst>
                <a:tab pos="214313" algn="l"/>
              </a:tabLst>
            </a:pPr>
            <a:r>
              <a:rPr lang="sv-SE" dirty="0">
                <a:cs typeface="Arial" charset="0"/>
              </a:rPr>
              <a:t>Köpa motsvarande bil begagnatmarknaden minus självrisk</a:t>
            </a:r>
          </a:p>
          <a:p>
            <a:pPr>
              <a:tabLst>
                <a:tab pos="214313" algn="l"/>
              </a:tabLst>
            </a:pPr>
            <a:r>
              <a:rPr lang="sv-SE" dirty="0">
                <a:cs typeface="Arial" charset="0"/>
              </a:rPr>
              <a:t>Pris i allmänna handeln – kombination privata bilhandlare och begagnatmarknaden </a:t>
            </a:r>
          </a:p>
          <a:p>
            <a:pPr>
              <a:tabLst>
                <a:tab pos="214313" algn="l"/>
              </a:tabLst>
            </a:pPr>
            <a:r>
              <a:rPr lang="sv-SE" dirty="0">
                <a:cs typeface="Arial" charset="0"/>
              </a:rPr>
              <a:t>Antal mil, årsmodell av vikt - ej renoveringar</a:t>
            </a:r>
          </a:p>
          <a:p>
            <a:pPr>
              <a:tabLst>
                <a:tab pos="214313" algn="l"/>
              </a:tabLst>
            </a:pPr>
            <a:r>
              <a:rPr lang="sv-SE" dirty="0">
                <a:cs typeface="Arial" charset="0"/>
              </a:rPr>
              <a:t>Motiverat beslut, egen utredning, värderingsman av Handelskammaren</a:t>
            </a:r>
          </a:p>
          <a:p>
            <a:pPr marL="0" indent="0">
              <a:buNone/>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utomhus, infrastruktur, spaghettikorsning, väg&#10;&#10;Automatiskt genererad beskrivning">
            <a:extLst>
              <a:ext uri="{FF2B5EF4-FFF2-40B4-BE49-F238E27FC236}">
                <a16:creationId xmlns:a16="http://schemas.microsoft.com/office/drawing/2014/main" id="{BE988404-F910-3988-3E57-CAC33C80AD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67822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2831823"/>
          </a:xfrm>
        </p:spPr>
        <p:txBody>
          <a:bodyPr>
            <a:noAutofit/>
          </a:bodyPr>
          <a:lstStyle/>
          <a:p>
            <a:pPr>
              <a:tabLst>
                <a:tab pos="214313" algn="l"/>
              </a:tabLst>
            </a:pPr>
            <a:r>
              <a:rPr lang="sv-SE" sz="2000" dirty="0">
                <a:ea typeface="Arial" charset="0"/>
                <a:cs typeface="Arial" charset="0"/>
              </a:rPr>
              <a:t>Veterinärvård </a:t>
            </a:r>
            <a:r>
              <a:rPr lang="sv-SE" dirty="0">
                <a:ea typeface="Arial" charset="0"/>
                <a:cs typeface="Arial" charset="0"/>
              </a:rPr>
              <a:t>30 000 – 160 000 kronor/år</a:t>
            </a:r>
          </a:p>
          <a:p>
            <a:pPr>
              <a:tabLst>
                <a:tab pos="214313" algn="l"/>
              </a:tabLst>
            </a:pPr>
            <a:r>
              <a:rPr lang="sv-SE" dirty="0">
                <a:ea typeface="Arial" charset="0"/>
                <a:cs typeface="Arial" charset="0"/>
              </a:rPr>
              <a:t>Maxbelopp medicin, rehab, strålning </a:t>
            </a:r>
          </a:p>
          <a:p>
            <a:pPr>
              <a:tabLst>
                <a:tab pos="214313" algn="l"/>
              </a:tabLst>
            </a:pPr>
            <a:r>
              <a:rPr lang="sv-SE" dirty="0">
                <a:ea typeface="Arial" charset="0"/>
                <a:cs typeface="Arial" charset="0"/>
              </a:rPr>
              <a:t>Tecknas </a:t>
            </a:r>
            <a:r>
              <a:rPr lang="sv-SE" sz="2000" dirty="0">
                <a:ea typeface="Arial" charset="0"/>
                <a:cs typeface="Arial" charset="0"/>
              </a:rPr>
              <a:t>6 v – 7 år </a:t>
            </a:r>
            <a:r>
              <a:rPr lang="sv-SE" dirty="0">
                <a:ea typeface="Arial" charset="0"/>
                <a:cs typeface="Arial" charset="0"/>
              </a:rPr>
              <a:t>/ </a:t>
            </a:r>
            <a:r>
              <a:rPr lang="sv-SE" sz="2000" dirty="0">
                <a:ea typeface="Arial" charset="0"/>
                <a:cs typeface="Arial" charset="0"/>
              </a:rPr>
              <a:t>ingen maxgräns</a:t>
            </a:r>
          </a:p>
          <a:p>
            <a:pPr>
              <a:tabLst>
                <a:tab pos="214313" algn="l"/>
              </a:tabLst>
            </a:pPr>
            <a:r>
              <a:rPr lang="sv-SE" dirty="0">
                <a:cs typeface="Arial" charset="0"/>
              </a:rPr>
              <a:t>Karenstid 15 - 20 dagar</a:t>
            </a:r>
            <a:endParaRPr lang="sv-SE" sz="2000" dirty="0">
              <a:cs typeface="Arial" charset="0"/>
            </a:endParaRPr>
          </a:p>
          <a:p>
            <a:pPr>
              <a:tabLst>
                <a:tab pos="214313" algn="l"/>
              </a:tabLst>
            </a:pPr>
            <a:r>
              <a:rPr lang="sv-SE" sz="2000" dirty="0">
                <a:cs typeface="Arial" charset="0"/>
              </a:rPr>
              <a:t>Livförsäkring, marknadsvärde</a:t>
            </a:r>
          </a:p>
          <a:p>
            <a:pPr>
              <a:tabLst>
                <a:tab pos="214313" algn="l"/>
              </a:tabLst>
            </a:pPr>
            <a:r>
              <a:rPr lang="sv-SE" sz="2000" dirty="0">
                <a:cs typeface="Arial" charset="0"/>
              </a:rPr>
              <a:t>Påverka premien</a:t>
            </a:r>
            <a:r>
              <a:rPr lang="sv-SE" dirty="0">
                <a:cs typeface="Arial" charset="0"/>
              </a:rPr>
              <a:t>: F</a:t>
            </a:r>
            <a:r>
              <a:rPr lang="sv-SE" sz="2000" dirty="0">
                <a:cs typeface="Arial" charset="0"/>
              </a:rPr>
              <a:t>ast eller rörlig självrisk?</a:t>
            </a:r>
          </a:p>
          <a:p>
            <a:pPr>
              <a:tabLst>
                <a:tab pos="214313" algn="l"/>
              </a:tabLst>
            </a:pPr>
            <a:r>
              <a:rPr lang="sv-SE" sz="2000" dirty="0">
                <a:cs typeface="Arial" charset="0"/>
              </a:rPr>
              <a:t>Vanligt klagomål - höjda premier</a:t>
            </a:r>
          </a:p>
          <a:p>
            <a:pPr>
              <a:tabLst>
                <a:tab pos="214313" algn="l"/>
              </a:tabLst>
            </a:pPr>
            <a:endParaRPr lang="sv-SE"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1" name="Platshållare för bild 10" descr="En bild som visar katt, lägger, däggdjur, tamkatt  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29094" y="441777"/>
            <a:ext cx="5075025" cy="5283200"/>
          </a:xfrm>
        </p:spPr>
      </p:pic>
    </p:spTree>
    <p:extLst>
      <p:ext uri="{BB962C8B-B14F-4D97-AF65-F5344CB8AC3E}">
        <p14:creationId xmlns:p14="http://schemas.microsoft.com/office/powerpoint/2010/main" val="422322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2692" y="620196"/>
            <a:ext cx="5765800" cy="663518"/>
          </a:xfrm>
        </p:spPr>
        <p:txBody>
          <a:bodyPr/>
          <a:lstStyle/>
          <a:p>
            <a:r>
              <a:rPr lang="sv-SE" sz="3200" b="1" dirty="0">
                <a:latin typeface="Calibri" panose="020F0502020204030204" pitchFamily="34" charset="0"/>
                <a:ea typeface="Arial" charset="0"/>
                <a:cs typeface="Calibri" panose="020F0502020204030204" pitchFamily="34" charset="0"/>
              </a:rPr>
              <a:t>VI KOMMUNICERAR BRETT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81025"/>
            <a:ext cx="5118100" cy="3321781"/>
          </a:xfrm>
        </p:spPr>
        <p:txBody>
          <a:bodyPr>
            <a:normAutofit/>
          </a:bodyPr>
          <a:lstStyle/>
          <a:p>
            <a:pPr>
              <a:lnSpc>
                <a:spcPct val="100000"/>
              </a:lnSpc>
            </a:pPr>
            <a:r>
              <a:rPr lang="sv-SE" dirty="0"/>
              <a:t>Konsumenternas.se, fakta, nyheter, blogginlägg</a:t>
            </a:r>
          </a:p>
          <a:p>
            <a:pPr>
              <a:lnSpc>
                <a:spcPct val="100000"/>
              </a:lnSpc>
            </a:pPr>
            <a:r>
              <a:rPr lang="sv-SE" dirty="0"/>
              <a:t>Nyhetsbrev</a:t>
            </a:r>
          </a:p>
          <a:p>
            <a:pPr>
              <a:lnSpc>
                <a:spcPct val="100000"/>
              </a:lnSpc>
            </a:pPr>
            <a:r>
              <a:rPr lang="sv-SE" dirty="0"/>
              <a:t>Media</a:t>
            </a:r>
          </a:p>
          <a:p>
            <a:pPr>
              <a:lnSpc>
                <a:spcPct val="100000"/>
              </a:lnSpc>
            </a:pPr>
            <a:r>
              <a:rPr lang="sv-SE" dirty="0"/>
              <a:t>Försäkringspodden </a:t>
            </a:r>
          </a:p>
          <a:p>
            <a:pPr>
              <a:lnSpc>
                <a:spcPct val="100000"/>
              </a:lnSpc>
            </a:pPr>
            <a:r>
              <a:rPr lang="sv-SE" dirty="0"/>
              <a:t>Facebook, LinkedIn, X (tidigare Twitter)</a:t>
            </a:r>
          </a:p>
          <a:p>
            <a:pPr marL="0" indent="0">
              <a:lnSpc>
                <a:spcPts val="3300"/>
              </a:lnSpc>
              <a:buNone/>
            </a:pPr>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vägg, inomhus, mikrofon, konst&#10;&#10;Automatiskt genererad beskrivning">
            <a:extLst>
              <a:ext uri="{FF2B5EF4-FFF2-40B4-BE49-F238E27FC236}">
                <a16:creationId xmlns:a16="http://schemas.microsoft.com/office/drawing/2014/main" id="{6EE73E6F-1498-A386-F6D6-10CFB0EAD6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8363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BEHÖVER MAN EN EGEN HEMFÖRSÄKRING?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Alla; hyresrätt, bostadsrätt, villa</a:t>
            </a:r>
          </a:p>
          <a:p>
            <a:pPr>
              <a:tabLst>
                <a:tab pos="214313" algn="l"/>
              </a:tabLst>
            </a:pPr>
            <a:r>
              <a:rPr lang="sv-SE" dirty="0">
                <a:ea typeface="Arial" charset="0"/>
                <a:cs typeface="Arial" charset="0"/>
              </a:rPr>
              <a:t>I andra hand och inneboende </a:t>
            </a:r>
          </a:p>
          <a:p>
            <a:pPr>
              <a:tabLst>
                <a:tab pos="214313" algn="l"/>
              </a:tabLst>
            </a:pPr>
            <a:r>
              <a:rPr lang="sv-SE" dirty="0">
                <a:ea typeface="Arial" charset="0"/>
                <a:cs typeface="Arial" charset="0"/>
              </a:rPr>
              <a:t>Hyra ut en bostad</a:t>
            </a:r>
            <a:endParaRPr lang="sv-SE" u="sng" dirty="0">
              <a:cs typeface="Arial" charset="0"/>
            </a:endParaRPr>
          </a:p>
          <a:p>
            <a:pPr>
              <a:tabLst>
                <a:tab pos="214313" algn="l"/>
              </a:tabLst>
            </a:pPr>
            <a:r>
              <a:rPr lang="sv-SE" dirty="0">
                <a:cs typeface="Arial" charset="0"/>
              </a:rPr>
              <a:t>Vänner som delar bostad</a:t>
            </a:r>
          </a:p>
          <a:p>
            <a:pPr>
              <a:tabLst>
                <a:tab pos="214313" algn="l"/>
              </a:tabLst>
            </a:pPr>
            <a:r>
              <a:rPr lang="sv-SE" dirty="0">
                <a:cs typeface="Arial" charset="0"/>
              </a:rPr>
              <a:t>Studentboende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byggnad, utomhus, flerfamiljshus, hög  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18110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71512" y="1368422"/>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KRAV FÖR ATT</a:t>
            </a:r>
            <a:r>
              <a:rPr lang="sv-SE" dirty="0">
                <a:latin typeface="Calibri" panose="020F0502020204030204" pitchFamily="34" charset="0"/>
                <a:ea typeface="Arial" charset="0"/>
                <a:cs typeface="Calibri" panose="020F0502020204030204" pitchFamily="34" charset="0"/>
              </a:rPr>
              <a:t> OMFATTAS OCH</a:t>
            </a:r>
            <a:r>
              <a:rPr lang="sv-SE" b="1" dirty="0">
                <a:latin typeface="Calibri" panose="020F0502020204030204" pitchFamily="34" charset="0"/>
                <a:ea typeface="Arial" charset="0"/>
                <a:cs typeface="Calibri" panose="020F0502020204030204" pitchFamily="34" charset="0"/>
              </a:rPr>
              <a:t> </a:t>
            </a:r>
            <a:r>
              <a:rPr lang="sv-SE" dirty="0">
                <a:latin typeface="Calibri" panose="020F0502020204030204" pitchFamily="34" charset="0"/>
                <a:ea typeface="Arial" charset="0"/>
                <a:cs typeface="Calibri" panose="020F0502020204030204" pitchFamily="34" charset="0"/>
              </a:rPr>
              <a:t>MEDFÖRSÄKRAS</a:t>
            </a:r>
            <a:r>
              <a:rPr lang="sv-SE" b="1" dirty="0">
                <a:latin typeface="Calibri" panose="020F0502020204030204" pitchFamily="34" charset="0"/>
                <a:ea typeface="Arial" charset="0"/>
                <a:cs typeface="Calibri" panose="020F0502020204030204" pitchFamily="34" charset="0"/>
              </a:rPr>
              <a:t> I EN HEMFÖRSÄKRING</a:t>
            </a: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endParaRPr lang="sv-SE" dirty="0">
              <a:cs typeface="Arial" charset="0"/>
            </a:endParaRPr>
          </a:p>
          <a:p>
            <a:pPr>
              <a:tabLst>
                <a:tab pos="214313" algn="l"/>
              </a:tabLst>
            </a:pPr>
            <a:r>
              <a:rPr lang="sv-SE" dirty="0">
                <a:cs typeface="Arial" charset="0"/>
              </a:rPr>
              <a:t>Folkbokförd, dela hushåll och stå angiven i försäkringsbrevet</a:t>
            </a:r>
          </a:p>
          <a:p>
            <a:pPr>
              <a:tabLst>
                <a:tab pos="214313" algn="l"/>
              </a:tabLst>
            </a:pPr>
            <a:r>
              <a:rPr lang="sv-SE" dirty="0">
                <a:cs typeface="Arial" charset="0"/>
              </a:rPr>
              <a:t>För flyktingar ibland inget krav på folkbokföring</a:t>
            </a:r>
          </a:p>
          <a:p>
            <a:pPr>
              <a:tabLst>
                <a:tab pos="214313" algn="l"/>
              </a:tabLst>
            </a:pPr>
            <a:r>
              <a:rPr lang="sv-SE" dirty="0">
                <a:cs typeface="Arial" charset="0"/>
              </a:rPr>
              <a:t>Kontrollera med ditt försäkringbolag</a:t>
            </a:r>
          </a:p>
          <a:p>
            <a:pPr marL="342900" indent="-342900">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hus, byggnad  Automatiskt genererad beskrivning">
            <a:extLst>
              <a:ext uri="{FF2B5EF4-FFF2-40B4-BE49-F238E27FC236}">
                <a16:creationId xmlns:a16="http://schemas.microsoft.com/office/drawing/2014/main" id="{E294AE9F-D467-45AB-8ACE-86A5E266210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262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ERSÄTTNINGSBOENDE VID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EXEMPELVIS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ea typeface="Arial" charset="0"/>
                <a:cs typeface="Arial" charset="0"/>
              </a:rPr>
              <a:t>Nödvändiga och skäliga merkostnader </a:t>
            </a:r>
            <a:endParaRPr lang="sv-SE" dirty="0">
              <a:ea typeface="Arial" charset="0"/>
              <a:cs typeface="Arial" charset="0"/>
            </a:endParaRPr>
          </a:p>
          <a:p>
            <a:pPr>
              <a:tabLst>
                <a:tab pos="214313" algn="l"/>
              </a:tabLst>
            </a:pPr>
            <a:r>
              <a:rPr lang="sv-SE" dirty="0">
                <a:ea typeface="Arial" charset="0"/>
                <a:cs typeface="Arial" charset="0"/>
              </a:rPr>
              <a:t>Ersättningsboende om obrukbar bostad</a:t>
            </a:r>
          </a:p>
          <a:p>
            <a:pPr>
              <a:tabLst>
                <a:tab pos="214313" algn="l"/>
              </a:tabLst>
            </a:pPr>
            <a:r>
              <a:rPr lang="sv-SE" dirty="0">
                <a:ea typeface="Arial" charset="0"/>
                <a:cs typeface="Arial" charset="0"/>
              </a:rPr>
              <a:t>Vissa ersätter mat och resor</a:t>
            </a:r>
            <a:endParaRPr lang="sv-SE" sz="2000" dirty="0">
              <a:ea typeface="Arial" charset="0"/>
              <a:cs typeface="Arial" charset="0"/>
            </a:endParaRPr>
          </a:p>
          <a:p>
            <a:pPr>
              <a:tabLst>
                <a:tab pos="214313" algn="l"/>
              </a:tabLst>
            </a:pPr>
            <a:r>
              <a:rPr lang="sv-SE" dirty="0">
                <a:cs typeface="Arial" charset="0"/>
              </a:rPr>
              <a:t>Maxtid</a:t>
            </a:r>
            <a:endParaRPr lang="sv-SE" sz="2000" dirty="0">
              <a:cs typeface="Arial" charset="0"/>
            </a:endParaRPr>
          </a:p>
          <a:p>
            <a:pPr>
              <a:tabLst>
                <a:tab pos="214313" algn="l"/>
              </a:tabLst>
            </a:pPr>
            <a:endParaRPr lang="sv-SE" sz="2000" dirty="0">
              <a:ea typeface="Arial" charset="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7" name="Platshållare för bild 16" descr="En bild som visar rök, tåg, ånga, stack  Automatiskt genererad beskrivning">
            <a:extLst>
              <a:ext uri="{FF2B5EF4-FFF2-40B4-BE49-F238E27FC236}">
                <a16:creationId xmlns:a16="http://schemas.microsoft.com/office/drawing/2014/main" id="{1D6C531A-CEEF-48B8-93A4-7CBF1144EA3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285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Ansvarsskydd för äldre – t.ex</a:t>
            </a:r>
            <a:r>
              <a:rPr lang="sv-SE" dirty="0">
                <a:cs typeface="Arial" charset="0"/>
              </a:rPr>
              <a:t>.</a:t>
            </a:r>
            <a:r>
              <a:rPr lang="sv-SE" sz="2000" dirty="0">
                <a:cs typeface="Arial" charset="0"/>
              </a:rPr>
              <a:t> brand eller vattenskada</a:t>
            </a:r>
          </a:p>
          <a:p>
            <a:pPr>
              <a:tabLst>
                <a:tab pos="214313" algn="l"/>
              </a:tabLst>
            </a:pPr>
            <a:r>
              <a:rPr lang="sv-SE" dirty="0">
                <a:cs typeface="Arial" charset="0"/>
              </a:rPr>
              <a:t>Reseskydd – vistas utomlands 45-60 dagar</a:t>
            </a:r>
            <a:endParaRPr lang="sv-SE" sz="2000" dirty="0">
              <a:cs typeface="Arial" charset="0"/>
            </a:endParaRPr>
          </a:p>
          <a:p>
            <a:pPr>
              <a:tabLst>
                <a:tab pos="214313" algn="l"/>
              </a:tabLst>
            </a:pPr>
            <a:r>
              <a:rPr lang="sv-SE" sz="2000" dirty="0">
                <a:cs typeface="Arial" charset="0"/>
              </a:rPr>
              <a:t>Avsteg från huvudregel olovligen bryter sig in -  </a:t>
            </a:r>
            <a:r>
              <a:rPr lang="sv-SE" dirty="0">
                <a:cs typeface="Arial" charset="0"/>
              </a:rPr>
              <a:t>s</a:t>
            </a:r>
            <a:r>
              <a:rPr lang="sv-SE" sz="2000" dirty="0">
                <a:cs typeface="Arial" charset="0"/>
              </a:rPr>
              <a:t>töld med nyckel </a:t>
            </a: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utomhus, mark, träd, gräs  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t>BESÖKSFÖRSÄKRING FÖR UTLÄNDSKA BESÖKARE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cs typeface="Arial" charset="0"/>
              </a:rPr>
              <a:t>Besöka Sverige max 90 dagar </a:t>
            </a:r>
            <a:br>
              <a:rPr lang="sv-SE" dirty="0">
                <a:cs typeface="Arial" charset="0"/>
              </a:rPr>
            </a:br>
            <a:r>
              <a:rPr lang="sv-SE" dirty="0">
                <a:cs typeface="Arial" charset="0"/>
              </a:rPr>
              <a:t>från länder med visumkrav av Sverige</a:t>
            </a:r>
          </a:p>
          <a:p>
            <a:pPr lvl="1">
              <a:tabLst>
                <a:tab pos="214313" algn="l"/>
              </a:tabLst>
            </a:pPr>
            <a:r>
              <a:rPr lang="sv-SE" sz="2000" i="1" dirty="0">
                <a:cs typeface="Arial" charset="0"/>
              </a:rPr>
              <a:t>Skaffa besöksförsäkring och ansök om visum </a:t>
            </a:r>
          </a:p>
          <a:p>
            <a:pPr>
              <a:tabLst>
                <a:tab pos="214313" algn="l"/>
              </a:tabLst>
            </a:pPr>
            <a:r>
              <a:rPr lang="sv-SE" dirty="0">
                <a:cs typeface="Arial" charset="0"/>
              </a:rPr>
              <a:t>Besök längre än 90 dagar </a:t>
            </a:r>
          </a:p>
          <a:p>
            <a:pPr lvl="1">
              <a:tabLst>
                <a:tab pos="214313" algn="l"/>
              </a:tabLst>
            </a:pPr>
            <a:r>
              <a:rPr lang="sv-SE" sz="2000" i="1" dirty="0">
                <a:cs typeface="Arial" charset="0"/>
              </a:rPr>
              <a:t>Kontakta Migrationsverket –  ansökan om uppehållstillstånd och besöksförsäkring</a:t>
            </a:r>
          </a:p>
          <a:p>
            <a:pPr>
              <a:tabLst>
                <a:tab pos="214313" algn="l"/>
              </a:tabLst>
            </a:pPr>
            <a:r>
              <a:rPr lang="sv-SE" dirty="0">
                <a:cs typeface="Arial" charset="0"/>
              </a:rPr>
              <a:t>Besöksförsäkringar täcker kostnader på minst 30 000 kronor för bland annat akut sjukvård och vårdtransport till hemlandet</a:t>
            </a:r>
          </a:p>
          <a:p>
            <a:pPr lvl="1">
              <a:tabLst>
                <a:tab pos="214313" algn="l"/>
              </a:tabLst>
            </a:pPr>
            <a:r>
              <a:rPr lang="sv-SE" sz="2000" i="1" dirty="0">
                <a:cs typeface="Arial" charset="0"/>
              </a:rPr>
              <a:t>Kan tecknas i hemlandet eller vid ankomst till Sverige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flagga, pol&#10;&#10;Automatiskt genererad beskrivning">
            <a:extLst>
              <a:ext uri="{FF2B5EF4-FFF2-40B4-BE49-F238E27FC236}">
                <a16:creationId xmlns:a16="http://schemas.microsoft.com/office/drawing/2014/main" id="{3143CAF7-CF80-8FE0-7978-928231B784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21284" cy="1325563"/>
          </a:xfrm>
        </p:spPr>
        <p:txBody>
          <a:bodyPr/>
          <a:lstStyle/>
          <a:p>
            <a:r>
              <a:rPr lang="sv-SE" sz="3200" dirty="0"/>
              <a:t>BESÖKSFÖRSÄKRING - UTÖKAT RESESKYDD EU-MEDBORGARE</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35750"/>
            <a:ext cx="5118100" cy="3341075"/>
          </a:xfrm>
        </p:spPr>
        <p:txBody>
          <a:bodyPr>
            <a:normAutofit/>
          </a:bodyPr>
          <a:lstStyle/>
          <a:p>
            <a:r>
              <a:rPr lang="sv-SE" sz="2000" dirty="0">
                <a:cs typeface="Arial" charset="0"/>
              </a:rPr>
              <a:t>EU-kortet ger EU-medborgare rätt till samma medicinska nödvändiga offentliga vård vid tillfällig vistelse i Sverige till samma kostnad som invånare i Sverige. </a:t>
            </a:r>
          </a:p>
          <a:p>
            <a:r>
              <a:rPr lang="sv-SE" sz="2000" dirty="0">
                <a:cs typeface="Arial" charset="0"/>
              </a:rPr>
              <a:t>EU-medborgare förbättra reseskyddet med besöksförsäkring.</a:t>
            </a:r>
          </a:p>
          <a:p>
            <a:r>
              <a:rPr lang="sv-SE" sz="2000" dirty="0">
                <a:cs typeface="Arial" charset="0"/>
              </a:rPr>
              <a:t>Den ger till exempel ersättning för hemtransport med ambulansflyg, vilket EU-kortet inte omfattar.</a:t>
            </a:r>
            <a:br>
              <a:rPr lang="sv-SE" sz="2000" dirty="0">
                <a:cs typeface="Arial" charset="0"/>
              </a:rPr>
            </a:b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Electric blue, Majorelleblå, blå, Koboltblått&#10;&#10;Automatiskt genererad beskrivning">
            <a:extLst>
              <a:ext uri="{FF2B5EF4-FFF2-40B4-BE49-F238E27FC236}">
                <a16:creationId xmlns:a16="http://schemas.microsoft.com/office/drawing/2014/main" id="{9C98DB64-1565-BC61-A3A9-0CB6F24188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59091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159515"/>
            <a:ext cx="5118100" cy="4351338"/>
          </a:xfrm>
        </p:spPr>
        <p:txBody>
          <a:bodyPr>
            <a:normAutofit/>
          </a:bodyPr>
          <a:lstStyle/>
          <a:p>
            <a:r>
              <a:rPr lang="sv-SE" sz="2000" dirty="0">
                <a:cs typeface="Arial" charset="0"/>
              </a:rPr>
              <a:t>Chef, intern nämnd, klagomålsansvarig</a:t>
            </a:r>
          </a:p>
          <a:p>
            <a:r>
              <a:rPr lang="sv-SE" sz="2000" dirty="0">
                <a:ea typeface="Arial" charset="0"/>
                <a:cs typeface="Arial" charset="0"/>
              </a:rPr>
              <a:t>Saknas information</a:t>
            </a:r>
            <a:endParaRPr lang="sv-SE" sz="2000" dirty="0">
              <a:latin typeface="+mj-lt"/>
              <a:ea typeface="Arial" charset="0"/>
              <a:cs typeface="Arial" charset="0"/>
            </a:endParaRP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cs typeface="Arial" charset="0"/>
              </a:rPr>
              <a:t>Fel eller bristfällig information</a:t>
            </a: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endParaRPr lang="sv-SE" sz="2000" dirty="0">
              <a:latin typeface="+mj-lt"/>
              <a:ea typeface="Arial" charset="0"/>
              <a:cs typeface="Arial" charset="0"/>
            </a:endParaRP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53402"/>
            <a:ext cx="5118100" cy="4351338"/>
          </a:xfrm>
        </p:spPr>
        <p:txBody>
          <a:bodyPr>
            <a:normAutofit/>
          </a:bodyPr>
          <a:lstStyle/>
          <a:p>
            <a:pPr>
              <a:tabLst>
                <a:tab pos="214313" algn="l"/>
              </a:tabLst>
            </a:pPr>
            <a:r>
              <a:rPr lang="sv-SE" sz="2000" dirty="0">
                <a:ea typeface="Arial" charset="0"/>
                <a:cs typeface="Arial" charset="0"/>
              </a:rPr>
              <a:t>Kostnadsfria nämnder utanför bolaget</a:t>
            </a:r>
          </a:p>
          <a:p>
            <a:pPr>
              <a:tabLst>
                <a:tab pos="214313" algn="l"/>
              </a:tabLst>
            </a:pPr>
            <a:r>
              <a:rPr lang="sv-SE" sz="2000" dirty="0">
                <a:ea typeface="Arial" charset="0"/>
                <a:cs typeface="Arial" charset="0"/>
              </a:rPr>
              <a:t>Vilken </a:t>
            </a:r>
            <a:r>
              <a:rPr lang="sv-SE" sz="2000" dirty="0">
                <a:cs typeface="Arial" charset="0"/>
              </a:rPr>
              <a:t>nämnd beror på ärendet</a:t>
            </a:r>
          </a:p>
          <a:p>
            <a:pPr>
              <a:tabLst>
                <a:tab pos="214313" algn="l"/>
              </a:tabLst>
            </a:pPr>
            <a:r>
              <a:rPr lang="sv-SE" sz="2000" dirty="0">
                <a:ea typeface="Arial" charset="0"/>
                <a:cs typeface="Arial" charset="0"/>
              </a:rPr>
              <a:t>Allmänna reklamationsnämnden ARN</a:t>
            </a:r>
          </a:p>
          <a:p>
            <a:pPr>
              <a:tabLst>
                <a:tab pos="214313" algn="l"/>
              </a:tabLst>
            </a:pPr>
            <a:r>
              <a:rPr lang="sv-SE" sz="2000" dirty="0">
                <a:ea typeface="Arial" charset="0"/>
                <a:cs typeface="Arial" charset="0"/>
              </a:rPr>
              <a:t>Personförsäkringsnämnden PFN</a:t>
            </a:r>
          </a:p>
          <a:p>
            <a:pPr>
              <a:tabLst>
                <a:tab pos="214313" algn="l"/>
              </a:tabLst>
            </a:pPr>
            <a:r>
              <a:rPr lang="sv-SE" sz="2000" dirty="0">
                <a:ea typeface="Arial" charset="0"/>
                <a:cs typeface="Arial" charset="0"/>
              </a:rPr>
              <a:t>Trafikskadenämnden TSN </a:t>
            </a:r>
          </a:p>
          <a:p>
            <a:pPr>
              <a:tabLst>
                <a:tab pos="214313" algn="l"/>
              </a:tabLst>
            </a:pPr>
            <a:r>
              <a:rPr lang="sv-SE" sz="2000" dirty="0">
                <a:ea typeface="Arial" charset="0"/>
                <a:cs typeface="Arial" charset="0"/>
              </a:rPr>
              <a:t>Ansvarsförsäkringens personskadenämnd APN</a:t>
            </a:r>
          </a:p>
          <a:p>
            <a:pPr>
              <a:tabLst>
                <a:tab pos="214313" algn="l"/>
              </a:tabLst>
            </a:pPr>
            <a:r>
              <a:rPr lang="sv-SE" sz="2000" dirty="0">
                <a:ea typeface="Arial" charset="0"/>
                <a:cs typeface="Arial" charset="0"/>
              </a:rPr>
              <a:t>Patientskadenämnden PSN</a:t>
            </a:r>
          </a:p>
          <a:p>
            <a:pPr>
              <a:tabLst>
                <a:tab pos="214313" algn="l"/>
              </a:tabLst>
            </a:pPr>
            <a:r>
              <a:rPr lang="sv-SE" sz="2000" dirty="0">
                <a:ea typeface="Arial" charset="0"/>
                <a:cs typeface="Arial" charset="0"/>
              </a:rPr>
              <a:t>Läkemedelsnämnden</a:t>
            </a:r>
          </a:p>
          <a:p>
            <a:pPr>
              <a:tabLst>
                <a:tab pos="214313" algn="l"/>
              </a:tabLst>
            </a:pPr>
            <a:r>
              <a:rPr lang="sv-SE" sz="2000" dirty="0">
                <a:ea typeface="Arial" charset="0"/>
                <a:cs typeface="Arial" charset="0"/>
              </a:rPr>
              <a:t>Domstol</a:t>
            </a:r>
          </a:p>
          <a:p>
            <a:pPr>
              <a:tabLst>
                <a:tab pos="214313" algn="l"/>
              </a:tabLst>
            </a:pPr>
            <a:endParaRPr lang="sv-SE" sz="2000" dirty="0">
              <a:ea typeface="Arial" charset="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paraply, accessoarer, himmel, utomhus  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6276347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7712</TotalTime>
  <Words>5937</Words>
  <Application>Microsoft Office PowerPoint</Application>
  <PresentationFormat>Bredbild</PresentationFormat>
  <Paragraphs>424</Paragraphs>
  <Slides>21</Slides>
  <Notes>21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Calibri Light</vt:lpstr>
      <vt:lpstr>Muli</vt:lpstr>
      <vt:lpstr>Office-tema</vt:lpstr>
      <vt:lpstr>FÖRDJUPNING PRIVATA FÖRSÄKRINGAR</vt:lpstr>
      <vt:lpstr>NÄR BEHÖVER MAN EN EGEN HEMFÖRSÄKRING?</vt:lpstr>
      <vt:lpstr>OLIKA KRAV FÖR ATT OMFATTAS OCH MEDFÖRSÄKRAS I EN HEMFÖRSÄKRING   </vt:lpstr>
      <vt:lpstr>ERSÄTTNINGSBOENDE VID   EXEMPELVIS VATTENSKADA</vt:lpstr>
      <vt:lpstr>HEMFÖRSÄKRING VID ÄLDREBOENDE</vt:lpstr>
      <vt:lpstr>BESÖKSFÖRSÄKRING FÖR UTLÄNDSKA BESÖKARE </vt:lpstr>
      <vt:lpstr>BESÖKSFÖRSÄKRING - UTÖKAT RESESKYDD EU-MEDBORGARE</vt:lpstr>
      <vt:lpstr>NÄR OCH TILL VEM KAN MAN KLAGA I ETT FÖRSÄKRINGSÄRENDE? </vt:lpstr>
      <vt:lpstr>NÄSTA STEG - PRÖVNING I EN EXTERN NÄMND </vt:lpstr>
      <vt:lpstr>LÅNESKYDDSFÖRSÄKRINGAR </vt:lpstr>
      <vt:lpstr>LÅNESKYDDS OCH INKOMSTFÖRSÄKRINGAR  </vt:lpstr>
      <vt:lpstr>ALLMÄNNA REKLAMATIONSNÄMNDEN (ARN) </vt:lpstr>
      <vt:lpstr>ERSÄTTNING VID PERSONSKADOR </vt:lpstr>
      <vt:lpstr>ERSÄTTNING VID SJUKDOM - VISANDEDAG </vt:lpstr>
      <vt:lpstr>SAMBANDSBEDÖMNING OLYCKSFALL</vt:lpstr>
      <vt:lpstr>INLÖSEN ELLER REPARATION</vt:lpstr>
      <vt:lpstr>MISSNÖJE VÄRDERING AV BIL VID INLÖSEN EFTER SKADA </vt:lpstr>
      <vt:lpstr>DJURFÖRSÄKRINGAR</vt:lpstr>
      <vt:lpstr>VI KOMMUNICERAR BRETT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Niklas Uppenberg</dc:creator>
  <cp:lastModifiedBy>Vanda Brandt</cp:lastModifiedBy>
  <cp:revision>151</cp:revision>
  <cp:lastPrinted>2023-02-07T12:33:24Z</cp:lastPrinted>
  <dcterms:created xsi:type="dcterms:W3CDTF">2023-02-02T08:57:20Z</dcterms:created>
  <dcterms:modified xsi:type="dcterms:W3CDTF">2024-02-14T09:09:29Z</dcterms:modified>
</cp:coreProperties>
</file>