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?><Relationships xmlns="http://schemas.openxmlformats.org/package/2006/relationships"><Relationship Target="ppt/presentation.xml" Type="http://schemas.openxmlformats.org/officeDocument/2006/relationships/officeDocument" Id="rId1"></Relationship><Relationship Target="docProps/app.xml" Type="http://schemas.openxmlformats.org/officeDocument/2006/relationships/extended-properties" Id="rId4"></Relationship><Relationship Target="docProps/core.xml" Type="http://schemas.openxmlformats.org/package/2006/relationships/metadata/core-properties" Id="rId5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909" r:id="rId3"/>
    <p:sldId id="796" r:id="rId4"/>
    <p:sldId id="891" r:id="rId5"/>
    <p:sldId id="911" r:id="rId6"/>
    <p:sldId id="912" r:id="rId7"/>
    <p:sldId id="913" r:id="rId8"/>
    <p:sldId id="892" r:id="rId9"/>
    <p:sldId id="914" r:id="rId10"/>
    <p:sldId id="916" r:id="rId11"/>
    <p:sldId id="926" r:id="rId12"/>
    <p:sldId id="915" r:id="rId13"/>
    <p:sldId id="883" r:id="rId14"/>
    <p:sldId id="917" r:id="rId15"/>
    <p:sldId id="918" r:id="rId16"/>
    <p:sldId id="920" r:id="rId17"/>
    <p:sldId id="919" r:id="rId18"/>
    <p:sldId id="922" r:id="rId19"/>
    <p:sldId id="923" r:id="rId20"/>
    <p:sldId id="925" r:id="rId21"/>
    <p:sldId id="905" r:id="rId22"/>
    <p:sldId id="897" r:id="rId23"/>
    <p:sldId id="927" r:id="rId24"/>
    <p:sldId id="906" r:id="rId25"/>
    <p:sldId id="869" r:id="rId26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52A"/>
    <a:srgbClr val="00816E"/>
    <a:srgbClr val="E0DFDB"/>
    <a:srgbClr val="F5F3EE"/>
    <a:srgbClr val="F38700"/>
    <a:srgbClr val="1AA490"/>
    <a:srgbClr val="009A84"/>
    <a:srgbClr val="E6E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8299" autoAdjust="0"/>
  </p:normalViewPr>
  <p:slideViewPr>
    <p:cSldViewPr snapToGrid="0" snapToObjects="1">
      <p:cViewPr varScale="1">
        <p:scale>
          <a:sx n="94" d="100"/>
          <a:sy n="94" d="100"/>
        </p:scale>
        <p:origin x="1445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12" d="100"/>
          <a:sy n="112" d="100"/>
        </p:scale>
        <p:origin x="5142" y="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?><Relationships xmlns="http://schemas.openxmlformats.org/package/2006/relationships"><Relationship Target="slides/slide7.xml" Type="http://schemas.openxmlformats.org/officeDocument/2006/relationships/slide" Id="rId8"></Relationship><Relationship Target="slides/slide12.xml" Type="http://schemas.openxmlformats.org/officeDocument/2006/relationships/slide" Id="rId13"></Relationship><Relationship Target="slides/slide17.xml" Type="http://schemas.openxmlformats.org/officeDocument/2006/relationships/slide" Id="rId18"></Relationship><Relationship Target="slides/slide25.xml" Type="http://schemas.openxmlformats.org/officeDocument/2006/relationships/slide" Id="rId26"></Relationship><Relationship Target="slides/slide2.xml" Type="http://schemas.openxmlformats.org/officeDocument/2006/relationships/slide" Id="rId3"></Relationship><Relationship Target="slides/slide20.xml" Type="http://schemas.openxmlformats.org/officeDocument/2006/relationships/slide" Id="rId21"></Relationship><Relationship Target="slides/slide6.xml" Type="http://schemas.openxmlformats.org/officeDocument/2006/relationships/slide" Id="rId7"></Relationship><Relationship Target="slides/slide11.xml" Type="http://schemas.openxmlformats.org/officeDocument/2006/relationships/slide" Id="rId12"></Relationship><Relationship Target="slides/slide16.xml" Type="http://schemas.openxmlformats.org/officeDocument/2006/relationships/slide" Id="rId17"></Relationship><Relationship Target="slides/slide24.xml" Type="http://schemas.openxmlformats.org/officeDocument/2006/relationships/slide" Id="rId25"></Relationship><Relationship Target="slides/slide1.xml" Type="http://schemas.openxmlformats.org/officeDocument/2006/relationships/slide" Id="rId2"></Relationship><Relationship Target="slides/slide15.xml" Type="http://schemas.openxmlformats.org/officeDocument/2006/relationships/slide" Id="rId16"></Relationship><Relationship Target="slides/slide19.xml" Type="http://schemas.openxmlformats.org/officeDocument/2006/relationships/slide" Id="rId20"></Relationship><Relationship Target="viewProps.xml" Type="http://schemas.openxmlformats.org/officeDocument/2006/relationships/viewProps" Id="rId29"></Relationship><Relationship Target="slideMasters/slideMaster1.xml" Type="http://schemas.openxmlformats.org/officeDocument/2006/relationships/slideMaster" Id="rId1"></Relationship><Relationship Target="slides/slide5.xml" Type="http://schemas.openxmlformats.org/officeDocument/2006/relationships/slide" Id="rId6"></Relationship><Relationship Target="slides/slide10.xml" Type="http://schemas.openxmlformats.org/officeDocument/2006/relationships/slide" Id="rId11"></Relationship><Relationship Target="slides/slide23.xml" Type="http://schemas.openxmlformats.org/officeDocument/2006/relationships/slide" Id="rId24"></Relationship><Relationship Target="slides/slide4.xml" Type="http://schemas.openxmlformats.org/officeDocument/2006/relationships/slide" Id="rId5"></Relationship><Relationship Target="slides/slide14.xml" Type="http://schemas.openxmlformats.org/officeDocument/2006/relationships/slide" Id="rId15"></Relationship><Relationship Target="slides/slide22.xml" Type="http://schemas.openxmlformats.org/officeDocument/2006/relationships/slide" Id="rId23"></Relationship><Relationship Target="presProps.xml" Type="http://schemas.openxmlformats.org/officeDocument/2006/relationships/presProps" Id="rId28"></Relationship><Relationship Target="slides/slide9.xml" Type="http://schemas.openxmlformats.org/officeDocument/2006/relationships/slide" Id="rId10"></Relationship><Relationship Target="slides/slide18.xml" Type="http://schemas.openxmlformats.org/officeDocument/2006/relationships/slide" Id="rId19"></Relationship><Relationship Target="tableStyles.xml" Type="http://schemas.openxmlformats.org/officeDocument/2006/relationships/tableStyles" Id="rId31"></Relationship><Relationship Target="slides/slide3.xml" Type="http://schemas.openxmlformats.org/officeDocument/2006/relationships/slide" Id="rId4"></Relationship><Relationship Target="slides/slide8.xml" Type="http://schemas.openxmlformats.org/officeDocument/2006/relationships/slide" Id="rId9"></Relationship><Relationship Target="slides/slide13.xml" Type="http://schemas.openxmlformats.org/officeDocument/2006/relationships/slide" Id="rId14"></Relationship><Relationship Target="slides/slide21.xml" Type="http://schemas.openxmlformats.org/officeDocument/2006/relationships/slide" Id="rId22"></Relationship><Relationship Target="notesMasters/notesMaster1.xml" Type="http://schemas.openxmlformats.org/officeDocument/2006/relationships/notesMaster" Id="rId27"></Relationship><Relationship Target="theme/theme1.xml" Type="http://schemas.openxmlformats.org/officeDocument/2006/relationships/theme" Id="rId30"></Relationship></Relationships>
</file>

<file path=ppt/notesMasters/_rels/notesMaster1.xml.rels><?xml version="1.0" encoding="UTF-8" ?><Relationships xmlns="http://schemas.openxmlformats.org/package/2006/relationships"><Relationship Target="../theme/theme2.xml" Type="http://schemas.openxmlformats.org/officeDocument/2006/relationships/theme" Id="rId1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A1A32-88E8-7343-9F8A-DB224ABD3C92}" type="datetimeFigureOut">
              <a:rPr lang="sv-SE" smtClean="0"/>
              <a:t>2022-09-16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83A26-D906-A849-91E0-8964580D35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2850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83A26-D906-A849-91E0-8964580D355C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6609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83A26-D906-A849-91E0-8964580D355C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9232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indent="0" algn="l">
              <a:lnSpc>
                <a:spcPct val="90000"/>
              </a:lnSpc>
              <a:buFont typeface="Arial" panose="020B0604020202020204" pitchFamily="34" charset="0"/>
              <a:buNone/>
            </a:pPr>
            <a:endParaRPr lang="sv-SE" sz="1400" dirty="0">
              <a:solidFill>
                <a:schemeClr val="tx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83A26-D906-A849-91E0-8964580D355C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3664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Vanliga frågor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12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Rätt till bankkonto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12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Kundkännedomsfrågor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12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Frågor om sparkonton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sv-SE" sz="120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12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Välja bankkort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12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Frågor om bolån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12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Kontanthantering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sv-SE" sz="120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12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Bedrägerier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12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Fullmaktsfrågor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83A26-D906-A849-91E0-8964580D355C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5740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83A26-D906-A849-91E0-8964580D355C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288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83A26-D906-A849-91E0-8964580D355C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6771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83A26-D906-A849-91E0-8964580D355C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0148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83A26-D906-A849-91E0-8964580D355C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6103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83A26-D906-A849-91E0-8964580D355C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8576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83A26-D906-A849-91E0-8964580D355C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5375165"/>
      </p:ext>
    </p:extLst>
  </p:cSld>
  <p:clrMapOvr>
    <a:masterClrMapping/>
  </p:clrMapOvr>
</p:notes>
</file>

<file path=ppt/slideLayouts/_rels/slideLayout1.xml.rels><?xml version="1.0" encoding="UTF-8" ?><Relationships xmlns="http://schemas.openxmlformats.org/package/2006/relationships"><Relationship Target="../media/image2.svg" Type="http://schemas.openxmlformats.org/officeDocument/2006/relationships/image" Id="rId3"></Relationship><Relationship Target="../media/image1.png" Type="http://schemas.openxmlformats.org/officeDocument/2006/relationships/image" Id="rId2"></Relationship><Relationship Target="../slideMasters/slideMaster1.xml" Type="http://schemas.openxmlformats.org/officeDocument/2006/relationships/slideMaster" Id="rId1"></Relationship><Relationship Target="../media/image4.svg" Type="http://schemas.openxmlformats.org/officeDocument/2006/relationships/image" Id="rId5"></Relationship><Relationship Target="../media/image3.png" Type="http://schemas.openxmlformats.org/officeDocument/2006/relationships/image" Id="rId4"></Relationship></Relationships>
</file>

<file path=ppt/slideLayouts/_rels/slideLayout10.xml.rels><?xml version="1.0" encoding="UTF-8" ?><Relationships xmlns="http://schemas.openxmlformats.org/package/2006/relationships"><Relationship Target="../media/image6.svg" Type="http://schemas.openxmlformats.org/officeDocument/2006/relationships/image" Id="rId3"></Relationship><Relationship Target="../media/image5.pn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11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2.xml.rels><?xml version="1.0" encoding="UTF-8" ?><Relationships xmlns="http://schemas.openxmlformats.org/package/2006/relationships"><Relationship Target="../media/image8.svg" Type="http://schemas.openxmlformats.org/officeDocument/2006/relationships/image" Id="rId3"></Relationship><Relationship Target="../media/image7.png" Type="http://schemas.openxmlformats.org/officeDocument/2006/relationships/image" Id="rId2"></Relationship><Relationship Target="../slideMasters/slideMaster1.xml" Type="http://schemas.openxmlformats.org/officeDocument/2006/relationships/slideMaster" Id="rId1"></Relationship><Relationship Target="../media/image10.svg" Type="http://schemas.openxmlformats.org/officeDocument/2006/relationships/image" Id="rId5"></Relationship><Relationship Target="../media/image9.png" Type="http://schemas.openxmlformats.org/officeDocument/2006/relationships/image" Id="rId4"></Relationship></Relationships>
</file>

<file path=ppt/slideLayouts/_rels/slideLayout13.xml.rels><?xml version="1.0" encoding="UTF-8" ?><Relationships xmlns="http://schemas.openxmlformats.org/package/2006/relationships"><Relationship Target="../media/image2.svg" Type="http://schemas.openxmlformats.org/officeDocument/2006/relationships/image" Id="rId3"></Relationship><Relationship Target="../media/image1.pn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14.xml.rels><?xml version="1.0" encoding="UTF-8" ?><Relationships xmlns="http://schemas.openxmlformats.org/package/2006/relationships"><Relationship Target="../media/image2.svg" Type="http://schemas.openxmlformats.org/officeDocument/2006/relationships/image" Id="rId3"></Relationship><Relationship Target="../media/image1.pn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15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6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7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8.xml.rels><?xml version="1.0" encoding="UTF-8" ?><Relationships xmlns="http://schemas.openxmlformats.org/package/2006/relationships"><Relationship Target="../media/image6.svg" Type="http://schemas.openxmlformats.org/officeDocument/2006/relationships/image" Id="rId3"></Relationship><Relationship Target="../media/image5.png" Type="http://schemas.openxmlformats.org/officeDocument/2006/relationships/image" Id="rId2"></Relationship><Relationship Target="../slideMasters/slideMaster1.xml" Type="http://schemas.openxmlformats.org/officeDocument/2006/relationships/slideMaster" Id="rId1"></Relationship><Relationship Target="../media/image12.svg" Type="http://schemas.openxmlformats.org/officeDocument/2006/relationships/image" Id="rId5"></Relationship><Relationship Target="../media/image11.png" Type="http://schemas.openxmlformats.org/officeDocument/2006/relationships/image" Id="rId4"></Relationship></Relationships>
</file>

<file path=ppt/slideLayouts/_rels/slideLayout19.xml.rels><?xml version="1.0" encoding="UTF-8" ?><Relationships xmlns="http://schemas.openxmlformats.org/package/2006/relationships"><Relationship Target="../media/image2.svg" Type="http://schemas.openxmlformats.org/officeDocument/2006/relationships/image" Id="rId3"></Relationship><Relationship Target="../media/image1.png" Type="http://schemas.openxmlformats.org/officeDocument/2006/relationships/image" Id="rId2"></Relationship><Relationship Target="../slideMasters/slideMaster1.xml" Type="http://schemas.openxmlformats.org/officeDocument/2006/relationships/slideMaster" Id="rId1"></Relationship><Relationship Target="../media/image4.svg" Type="http://schemas.openxmlformats.org/officeDocument/2006/relationships/image" Id="rId5"></Relationship><Relationship Target="../media/image3.png" Type="http://schemas.openxmlformats.org/officeDocument/2006/relationships/image" Id="rId4"></Relationship></Relationships>
</file>

<file path=ppt/slideLayouts/_rels/slideLayout2.xml.rels><?xml version="1.0" encoding="UTF-8" ?><Relationships xmlns="http://schemas.openxmlformats.org/package/2006/relationships"><Relationship Target="../media/image6.svg" Type="http://schemas.openxmlformats.org/officeDocument/2006/relationships/image" Id="rId3"></Relationship><Relationship Target="../media/image5.png" Type="http://schemas.openxmlformats.org/officeDocument/2006/relationships/image" Id="rId2"></Relationship><Relationship Target="../slideMasters/slideMaster1.xml" Type="http://schemas.openxmlformats.org/officeDocument/2006/relationships/slideMaster" Id="rId1"></Relationship><Relationship Target="../media/image4.svg" Type="http://schemas.openxmlformats.org/officeDocument/2006/relationships/image" Id="rId5"></Relationship><Relationship Target="../media/image3.png" Type="http://schemas.openxmlformats.org/officeDocument/2006/relationships/image" Id="rId4"></Relationship></Relationships>
</file>

<file path=ppt/slideLayouts/_rels/slideLayout3.xml.rels><?xml version="1.0" encoding="UTF-8" ?><Relationships xmlns="http://schemas.openxmlformats.org/package/2006/relationships"><Relationship Target="../media/image2.svg" Type="http://schemas.openxmlformats.org/officeDocument/2006/relationships/image" Id="rId3"></Relationship><Relationship Target="../media/image1.pn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4.xml.rels><?xml version="1.0" encoding="UTF-8" ?><Relationships xmlns="http://schemas.openxmlformats.org/package/2006/relationships"><Relationship Target="../media/image2.svg" Type="http://schemas.openxmlformats.org/officeDocument/2006/relationships/image" Id="rId3"></Relationship><Relationship Target="../media/image1.png" Type="http://schemas.openxmlformats.org/officeDocument/2006/relationships/image" Id="rId2"></Relationship><Relationship Target="../slideMasters/slideMaster1.xml" Type="http://schemas.openxmlformats.org/officeDocument/2006/relationships/slideMaster" Id="rId1"></Relationship><Relationship Target="../media/image4.svg" Type="http://schemas.openxmlformats.org/officeDocument/2006/relationships/image" Id="rId5"></Relationship><Relationship Target="../media/image3.png" Type="http://schemas.openxmlformats.org/officeDocument/2006/relationships/image" Id="rId4"></Relationship></Relationships>
</file>

<file path=ppt/slideLayouts/_rels/slideLayout5.xml.rels><?xml version="1.0" encoding="UTF-8" ?><Relationships xmlns="http://schemas.openxmlformats.org/package/2006/relationships"><Relationship Target="../media/image6.svg" Type="http://schemas.openxmlformats.org/officeDocument/2006/relationships/image" Id="rId3"></Relationship><Relationship Target="../media/image5.pn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6.xml.rels><?xml version="1.0" encoding="UTF-8" ?><Relationships xmlns="http://schemas.openxmlformats.org/package/2006/relationships"><Relationship Target="../media/image6.svg" Type="http://schemas.openxmlformats.org/officeDocument/2006/relationships/image" Id="rId3"></Relationship><Relationship Target="../media/image5.png" Type="http://schemas.openxmlformats.org/officeDocument/2006/relationships/image" Id="rId2"></Relationship><Relationship Target="../slideMasters/slideMaster1.xml" Type="http://schemas.openxmlformats.org/officeDocument/2006/relationships/slideMaster" Id="rId1"></Relationship><Relationship Target="../media/image4.svg" Type="http://schemas.openxmlformats.org/officeDocument/2006/relationships/image" Id="rId5"></Relationship><Relationship Target="../media/image3.png" Type="http://schemas.openxmlformats.org/officeDocument/2006/relationships/image" Id="rId4"></Relationship></Relationships>
</file>

<file path=ppt/slideLayouts/_rels/slideLayout7.xml.rels><?xml version="1.0" encoding="UTF-8" ?><Relationships xmlns="http://schemas.openxmlformats.org/package/2006/relationships"><Relationship Target="../media/image6.svg" Type="http://schemas.openxmlformats.org/officeDocument/2006/relationships/image" Id="rId3"></Relationship><Relationship Target="../media/image5.pn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8.xml.rels><?xml version="1.0" encoding="UTF-8" ?><Relationships xmlns="http://schemas.openxmlformats.org/package/2006/relationships"><Relationship Target="../media/image6.svg" Type="http://schemas.openxmlformats.org/officeDocument/2006/relationships/image" Id="rId3"></Relationship><Relationship Target="../media/image5.pn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9.xml.rels><?xml version="1.0" encoding="UTF-8" ?><Relationships xmlns="http://schemas.openxmlformats.org/package/2006/relationships"><Relationship Target="../media/image6.svg" Type="http://schemas.openxmlformats.org/officeDocument/2006/relationships/image" Id="rId3"></Relationship><Relationship Target="../media/image5.pn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009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>
            <a:extLst>
              <a:ext uri="{FF2B5EF4-FFF2-40B4-BE49-F238E27FC236}">
                <a16:creationId xmlns:a16="http://schemas.microsoft.com/office/drawing/2014/main" id="{DFD432E4-E084-794B-91A9-C3E37E40EC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2882900"/>
            <a:ext cx="26500667" cy="39751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51ACA16-C6A4-D446-835C-BBAA3F0FC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1045"/>
            <a:ext cx="9144000" cy="1751827"/>
          </a:xfr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341E89A-4B0A-8C4E-808D-59E1ACE45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0299"/>
            <a:ext cx="9144000" cy="118002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C10CF14A-A110-7A40-9850-F9E851594C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1238" y="6092180"/>
            <a:ext cx="2269524" cy="41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1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2FF8CC-A895-4746-A460-8F19ED3E1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5FFCAB-F4E1-8345-B712-47C126701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315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FA458E6-B61D-E543-AE15-8CF6EC4D5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24850" y="1825625"/>
            <a:ext cx="3028950" cy="4351338"/>
          </a:xfrm>
        </p:spPr>
        <p:txBody>
          <a:bodyPr/>
          <a:lstStyle>
            <a:lvl1pPr>
              <a:lnSpc>
                <a:spcPct val="125000"/>
              </a:lnSpc>
              <a:defRPr sz="1800"/>
            </a:lvl1pPr>
            <a:lvl2pPr>
              <a:lnSpc>
                <a:spcPct val="125000"/>
              </a:lnSpc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62C10EB0-EFE0-204A-B74E-7F8DA7AFFD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311900"/>
            <a:ext cx="121920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59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 - Bild 1"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2FF8CC-A895-4746-A460-8F19ED3E1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90509" cy="1325563"/>
          </a:xfrm>
        </p:spPr>
        <p:txBody>
          <a:bodyPr/>
          <a:lstStyle>
            <a:lvl1pPr>
              <a:defRPr sz="3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5FFCAB-F4E1-8345-B712-47C126701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790509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FA458E6-B61D-E543-AE15-8CF6EC4D5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24850" y="0"/>
            <a:ext cx="3867150" cy="6858000"/>
          </a:xfrm>
        </p:spPr>
        <p:txBody>
          <a:bodyPr anchor="ctr" anchorCtr="0">
            <a:noAutofit/>
          </a:bodyPr>
          <a:lstStyle>
            <a:lvl1pPr>
              <a:lnSpc>
                <a:spcPct val="125000"/>
              </a:lnSpc>
              <a:defRPr sz="1800"/>
            </a:lvl1pPr>
            <a:lvl2pPr>
              <a:lnSpc>
                <a:spcPct val="125000"/>
              </a:lnSpc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72551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&quot;Visste du att&quot;-ruta"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765B059-3BA7-B048-A69D-4AB7B229F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542" y="2004644"/>
            <a:ext cx="9428461" cy="4009294"/>
          </a:xfrm>
          <a:solidFill>
            <a:srgbClr val="F38700">
              <a:alpha val="21176"/>
            </a:srgbClr>
          </a:solidFill>
        </p:spPr>
        <p:txBody>
          <a:bodyPr wrap="square" lIns="612000" tIns="360000" rIns="612000" bIns="360000">
            <a:normAutofit/>
          </a:bodyPr>
          <a:lstStyle>
            <a:lvl1pPr>
              <a:buSzPct val="9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582613" indent="-493713">
              <a:buSzPct val="9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SzPct val="9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SzPct val="9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buSzPct val="9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B7D4AC8-F9DE-D34F-A474-CBAB3B5ACA8A}"/>
              </a:ext>
            </a:extLst>
          </p:cNvPr>
          <p:cNvSpPr/>
          <p:nvPr userDrawn="1"/>
        </p:nvSpPr>
        <p:spPr>
          <a:xfrm>
            <a:off x="1448543" y="844062"/>
            <a:ext cx="9428462" cy="1160583"/>
          </a:xfrm>
          <a:prstGeom prst="rect">
            <a:avLst/>
          </a:prstGeom>
          <a:solidFill>
            <a:srgbClr val="F387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90E03F57-4843-DF42-BCBE-79C3573A32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9850" y="1185813"/>
            <a:ext cx="416311" cy="60845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94548B5-0DC7-974B-B90C-5F89F2BFA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624" y="1134844"/>
            <a:ext cx="6836752" cy="659423"/>
          </a:xfrm>
        </p:spPr>
        <p:txBody>
          <a:bodyPr/>
          <a:lstStyle>
            <a:lvl1pPr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3290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- Grön Vågor">
    <p:bg>
      <p:bgPr>
        <a:solidFill>
          <a:srgbClr val="009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D60F21BA-93A5-B84E-90FB-E775B6B013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V="1">
            <a:off x="1" y="5029200"/>
            <a:ext cx="12192000" cy="1828800"/>
          </a:xfrm>
          <a:prstGeom prst="rect">
            <a:avLst/>
          </a:prstGeom>
        </p:spPr>
      </p:pic>
      <p:pic>
        <p:nvPicPr>
          <p:cNvPr id="8" name="Bild 7">
            <a:extLst>
              <a:ext uri="{FF2B5EF4-FFF2-40B4-BE49-F238E27FC236}">
                <a16:creationId xmlns:a16="http://schemas.microsoft.com/office/drawing/2014/main" id="{CA6EF4D9-DEE8-7C4D-9784-901584A8C0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1" y="0"/>
            <a:ext cx="12192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71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- Beige Vågor">
    <p:bg>
      <p:bgPr>
        <a:solidFill>
          <a:srgbClr val="E0D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714B35BD-15C4-BF48-BB3B-C3D871F4B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V="1">
            <a:off x="1" y="5029200"/>
            <a:ext cx="12192000" cy="1828800"/>
          </a:xfrm>
          <a:prstGeom prst="rect">
            <a:avLst/>
          </a:prstGeom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1EBB0196-FACC-1E4E-8025-4E38E0F551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1" y="0"/>
            <a:ext cx="12192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94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- Helt grön">
    <p:bg>
      <p:bgPr>
        <a:solidFill>
          <a:srgbClr val="009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33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- Helt Beige">
    <p:bg>
      <p:bgPr>
        <a:solidFill>
          <a:srgbClr val="E0D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7467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916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 - Ljus"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714B35BD-15C4-BF48-BB3B-C3D871F4B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 flipV="1">
            <a:off x="1" y="5029200"/>
            <a:ext cx="12192000" cy="1828800"/>
          </a:xfrm>
          <a:prstGeom prst="rect">
            <a:avLst/>
          </a:prstGeom>
        </p:spPr>
      </p:pic>
      <p:pic>
        <p:nvPicPr>
          <p:cNvPr id="8" name="Bild 7">
            <a:extLst>
              <a:ext uri="{FF2B5EF4-FFF2-40B4-BE49-F238E27FC236}">
                <a16:creationId xmlns:a16="http://schemas.microsoft.com/office/drawing/2014/main" id="{00B70EDA-1FCC-F445-B1FB-E0D6080F14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916209" y="2731223"/>
            <a:ext cx="6001355" cy="109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 - Grön">
    <p:bg>
      <p:bgPr>
        <a:solidFill>
          <a:srgbClr val="009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D60F21BA-93A5-B84E-90FB-E775B6B013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V="1">
            <a:off x="1" y="5029200"/>
            <a:ext cx="12192000" cy="1828800"/>
          </a:xfrm>
          <a:prstGeom prst="rect">
            <a:avLst/>
          </a:prstGeom>
        </p:spPr>
      </p:pic>
      <p:pic>
        <p:nvPicPr>
          <p:cNvPr id="4" name="Bild 3">
            <a:extLst>
              <a:ext uri="{FF2B5EF4-FFF2-40B4-BE49-F238E27FC236}">
                <a16:creationId xmlns:a16="http://schemas.microsoft.com/office/drawing/2014/main" id="{22D484D5-47D7-7F42-9001-829314AF88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16209" y="2731223"/>
            <a:ext cx="6001356" cy="109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5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Ljus"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>
            <a:extLst>
              <a:ext uri="{FF2B5EF4-FFF2-40B4-BE49-F238E27FC236}">
                <a16:creationId xmlns:a16="http://schemas.microsoft.com/office/drawing/2014/main" id="{DFD432E4-E084-794B-91A9-C3E37E40EC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2882900"/>
            <a:ext cx="26500666" cy="39751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51ACA16-C6A4-D446-835C-BBAA3F0FC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1045"/>
            <a:ext cx="9144000" cy="1751827"/>
          </a:xfrm>
        </p:spPr>
        <p:txBody>
          <a:bodyPr anchor="b"/>
          <a:lstStyle>
            <a:lvl1pPr algn="l">
              <a:defRPr sz="5400">
                <a:solidFill>
                  <a:srgbClr val="22252A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341E89A-4B0A-8C4E-808D-59E1ACE45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0299"/>
            <a:ext cx="9144000" cy="118002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2252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C10CF14A-A110-7A40-9850-F9E851594C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1238" y="6092180"/>
            <a:ext cx="2269524" cy="41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47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start Grön">
    <p:bg>
      <p:bgPr>
        <a:solidFill>
          <a:srgbClr val="009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FC61ED-4C46-584F-8307-6360150C9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00" y="1346400"/>
            <a:ext cx="9316650" cy="2707200"/>
          </a:xfr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6402310-C9E8-CD4F-9B2A-DB2534EE5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2800" y="4320000"/>
            <a:ext cx="9316650" cy="1135317"/>
          </a:xfrm>
        </p:spPr>
        <p:txBody>
          <a:bodyPr/>
          <a:lstStyle>
            <a:lvl1pPr marL="0" indent="0">
              <a:buNone/>
              <a:defRPr sz="3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2112E265-ED19-2A4D-B020-38FFC3441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5029200"/>
            <a:ext cx="12192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80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start Grön Sidfot">
    <p:bg>
      <p:bgPr>
        <a:solidFill>
          <a:srgbClr val="009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>
            <a:extLst>
              <a:ext uri="{FF2B5EF4-FFF2-40B4-BE49-F238E27FC236}">
                <a16:creationId xmlns:a16="http://schemas.microsoft.com/office/drawing/2014/main" id="{2112E265-ED19-2A4D-B020-38FFC3441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029200"/>
            <a:ext cx="12192000" cy="18288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6FC61ED-4C46-584F-8307-6360150C9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00" y="1346400"/>
            <a:ext cx="9316650" cy="2707200"/>
          </a:xfr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6402310-C9E8-CD4F-9B2A-DB2534EE5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2800" y="4320000"/>
            <a:ext cx="9316650" cy="1135317"/>
          </a:xfrm>
        </p:spPr>
        <p:txBody>
          <a:bodyPr/>
          <a:lstStyle>
            <a:lvl1pPr marL="0" indent="0">
              <a:buNone/>
              <a:defRPr sz="3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6" name="Platshållare för datum 3">
            <a:extLst>
              <a:ext uri="{FF2B5EF4-FFF2-40B4-BE49-F238E27FC236}">
                <a16:creationId xmlns:a16="http://schemas.microsoft.com/office/drawing/2014/main" id="{87DBCEE5-1B48-584C-9586-CDA3FB0D0153}"/>
              </a:ext>
            </a:extLst>
          </p:cNvPr>
          <p:cNvSpPr txBox="1">
            <a:spLocks/>
          </p:cNvSpPr>
          <p:nvPr userDrawn="1"/>
        </p:nvSpPr>
        <p:spPr>
          <a:xfrm>
            <a:off x="5716937" y="6390620"/>
            <a:ext cx="758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9000F0-5892-5841-AEA7-8C76115184D8}" type="datetimeFigureOut">
              <a:rPr lang="sv-SE" smtClean="0"/>
              <a:pPr/>
              <a:t>2022-09-16</a:t>
            </a:fld>
            <a:endParaRPr lang="sv-SE" dirty="0"/>
          </a:p>
        </p:txBody>
      </p:sp>
      <p:sp>
        <p:nvSpPr>
          <p:cNvPr id="17" name="Platshållare för bildnummer 5">
            <a:extLst>
              <a:ext uri="{FF2B5EF4-FFF2-40B4-BE49-F238E27FC236}">
                <a16:creationId xmlns:a16="http://schemas.microsoft.com/office/drawing/2014/main" id="{80DE08EC-BCD5-AD4C-9947-96A3B501CB31}"/>
              </a:ext>
            </a:extLst>
          </p:cNvPr>
          <p:cNvSpPr txBox="1">
            <a:spLocks/>
          </p:cNvSpPr>
          <p:nvPr userDrawn="1"/>
        </p:nvSpPr>
        <p:spPr>
          <a:xfrm>
            <a:off x="11569484" y="6390620"/>
            <a:ext cx="4042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24A91F-BED6-E448-80AB-828BC6883CD6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8" name="Bild 17">
            <a:extLst>
              <a:ext uri="{FF2B5EF4-FFF2-40B4-BE49-F238E27FC236}">
                <a16:creationId xmlns:a16="http://schemas.microsoft.com/office/drawing/2014/main" id="{985CECD8-BAB8-E34E-8D1C-EDF07AF727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190" y="6470543"/>
            <a:ext cx="918588" cy="16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68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tielstart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1ACA16-C6A4-D446-835C-BBAA3F0FC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46885"/>
            <a:ext cx="9144000" cy="2707200"/>
          </a:xfrm>
        </p:spPr>
        <p:txBody>
          <a:bodyPr anchor="b"/>
          <a:lstStyle>
            <a:lvl1pPr algn="l">
              <a:defRPr sz="5400">
                <a:solidFill>
                  <a:srgbClr val="22252A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341E89A-4B0A-8C4E-808D-59E1ACE45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0000"/>
            <a:ext cx="9144000" cy="1180026"/>
          </a:xfrm>
        </p:spPr>
        <p:txBody>
          <a:bodyPr/>
          <a:lstStyle>
            <a:lvl1pPr marL="0" indent="0" algn="l">
              <a:buNone/>
              <a:defRPr sz="3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620318-6EEE-D74D-85E0-E2F558783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00F0-5892-5841-AEA7-8C76115184D8}" type="datetimeFigureOut">
              <a:rPr lang="sv-SE" smtClean="0"/>
              <a:t>2022-09-16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4963945-FF55-E643-972C-C7AC9F553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BE949B2-8B4A-504E-93FC-5C0BF3CDA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A91F-BED6-E448-80AB-828BC6883CD6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B726D214-6DB0-E647-B855-C20B805438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029200"/>
            <a:ext cx="12192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4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tielstart Beige 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1ACA16-C6A4-D446-835C-BBAA3F0FC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46885"/>
            <a:ext cx="9144000" cy="2707200"/>
          </a:xfrm>
        </p:spPr>
        <p:txBody>
          <a:bodyPr anchor="b"/>
          <a:lstStyle>
            <a:lvl1pPr algn="l">
              <a:defRPr sz="5400">
                <a:solidFill>
                  <a:srgbClr val="22252A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341E89A-4B0A-8C4E-808D-59E1ACE45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0000"/>
            <a:ext cx="9144000" cy="1180026"/>
          </a:xfrm>
        </p:spPr>
        <p:txBody>
          <a:bodyPr/>
          <a:lstStyle>
            <a:lvl1pPr marL="0" indent="0" algn="l">
              <a:buNone/>
              <a:defRPr sz="3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B726D214-6DB0-E647-B855-C20B805438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029200"/>
            <a:ext cx="12192000" cy="1828800"/>
          </a:xfrm>
          <a:prstGeom prst="rect">
            <a:avLst/>
          </a:prstGeom>
        </p:spPr>
      </p:pic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08FF9587-0B3A-524D-A7D9-2BEC3C4727E5}"/>
              </a:ext>
            </a:extLst>
          </p:cNvPr>
          <p:cNvSpPr txBox="1">
            <a:spLocks/>
          </p:cNvSpPr>
          <p:nvPr userDrawn="1"/>
        </p:nvSpPr>
        <p:spPr>
          <a:xfrm>
            <a:off x="5716937" y="6390620"/>
            <a:ext cx="758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9000F0-5892-5841-AEA7-8C76115184D8}" type="datetimeFigureOut">
              <a:rPr lang="sv-SE" smtClean="0"/>
              <a:pPr/>
              <a:t>2022-09-16</a:t>
            </a:fld>
            <a:endParaRPr lang="sv-SE" dirty="0"/>
          </a:p>
        </p:txBody>
      </p:sp>
      <p:sp>
        <p:nvSpPr>
          <p:cNvPr id="14" name="Platshållare för bildnummer 5">
            <a:extLst>
              <a:ext uri="{FF2B5EF4-FFF2-40B4-BE49-F238E27FC236}">
                <a16:creationId xmlns:a16="http://schemas.microsoft.com/office/drawing/2014/main" id="{E31D066D-9463-244F-9EEB-0C892C049878}"/>
              </a:ext>
            </a:extLst>
          </p:cNvPr>
          <p:cNvSpPr txBox="1">
            <a:spLocks/>
          </p:cNvSpPr>
          <p:nvPr userDrawn="1"/>
        </p:nvSpPr>
        <p:spPr>
          <a:xfrm>
            <a:off x="11569484" y="6390620"/>
            <a:ext cx="4042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24A91F-BED6-E448-80AB-828BC6883CD6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5" name="Bild 14">
            <a:extLst>
              <a:ext uri="{FF2B5EF4-FFF2-40B4-BE49-F238E27FC236}">
                <a16:creationId xmlns:a16="http://schemas.microsoft.com/office/drawing/2014/main" id="{BC89E797-F786-0E4C-81C7-CCD0FE03E85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190" y="6470543"/>
            <a:ext cx="918588" cy="16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9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1-spalt"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4548B5-0DC7-974B-B90C-5F89F2BFA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765B059-3BA7-B048-A69D-4AB7B229F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00000"/>
              </a:lnSpc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26A16A31-8377-ED4C-BF45-41A003CEB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311900"/>
            <a:ext cx="121920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47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2-spalt"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4548B5-0DC7-974B-B90C-5F89F2BFA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765B059-3BA7-B048-A69D-4AB7B229F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432000"/>
          <a:lstStyle>
            <a:lvl1pPr>
              <a:lnSpc>
                <a:spcPct val="100000"/>
              </a:lnSpc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26A16A31-8377-ED4C-BF45-41A003CEB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311900"/>
            <a:ext cx="121920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4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Stor bild t ex Skärmdump"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4548B5-0DC7-974B-B90C-5F89F2BFA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7850"/>
          </a:xfrm>
        </p:spPr>
        <p:txBody>
          <a:bodyPr/>
          <a:lstStyle>
            <a:lvl1pPr>
              <a:defRPr sz="3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765B059-3BA7-B048-A69D-4AB7B229F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6324"/>
            <a:ext cx="10515600" cy="5162551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26A16A31-8377-ED4C-BF45-41A003CEB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311900"/>
            <a:ext cx="121920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16889"/>
      </p:ext>
    </p:extLst>
  </p:cSld>
  <p:clrMapOvr>
    <a:masterClrMapping/>
  </p:clrMapOvr>
</p:sldLayout>
</file>

<file path=ppt/slideMasters/_rels/slideMaster1.xml.rels><?xml version="1.0" encoding="UTF-8" ?><Relationships xmlns="http://schemas.openxmlformats.org/package/2006/relationships"><Relationship Target="../slideLayouts/slideLayout8.xml" Type="http://schemas.openxmlformats.org/officeDocument/2006/relationships/slideLayout" Id="rId8"></Relationship><Relationship Target="../slideLayouts/slideLayout13.xml" Type="http://schemas.openxmlformats.org/officeDocument/2006/relationships/slideLayout" Id="rId13"></Relationship><Relationship Target="../slideLayouts/slideLayout18.xml" Type="http://schemas.openxmlformats.org/officeDocument/2006/relationships/slideLayout" Id="rId18"></Relationship><Relationship Target="../slideLayouts/slideLayout3.xml" Type="http://schemas.openxmlformats.org/officeDocument/2006/relationships/slideLayout" Id="rId3"></Relationship><Relationship Target="../slideLayouts/slideLayout7.xml" Type="http://schemas.openxmlformats.org/officeDocument/2006/relationships/slideLayout" Id="rId7"></Relationship><Relationship Target="../slideLayouts/slideLayout12.xml" Type="http://schemas.openxmlformats.org/officeDocument/2006/relationships/slideLayout" Id="rId12"></Relationship><Relationship Target="../slideLayouts/slideLayout17.xml" Type="http://schemas.openxmlformats.org/officeDocument/2006/relationships/slideLayout" Id="rId17"></Relationship><Relationship Target="../slideLayouts/slideLayout2.xml" Type="http://schemas.openxmlformats.org/officeDocument/2006/relationships/slideLayout" Id="rId2"></Relationship><Relationship Target="../slideLayouts/slideLayout16.xml" Type="http://schemas.openxmlformats.org/officeDocument/2006/relationships/slideLayout" Id="rId16"></Relationship><Relationship Target="../theme/theme1.xml" Type="http://schemas.openxmlformats.org/officeDocument/2006/relationships/theme" Id="rId20"></Relationship><Relationship Target="../slideLayouts/slideLayout1.xml" Type="http://schemas.openxmlformats.org/officeDocument/2006/relationships/slideLayout" Id="rId1"></Relationship><Relationship Target="../slideLayouts/slideLayout6.xml" Type="http://schemas.openxmlformats.org/officeDocument/2006/relationships/slideLayout" Id="rId6"></Relationship><Relationship Target="../slideLayouts/slideLayout11.xml" Type="http://schemas.openxmlformats.org/officeDocument/2006/relationships/slideLayout" Id="rId11"></Relationship><Relationship Target="../slideLayouts/slideLayout5.xml" Type="http://schemas.openxmlformats.org/officeDocument/2006/relationships/slideLayout" Id="rId5"></Relationship><Relationship Target="../slideLayouts/slideLayout15.xml" Type="http://schemas.openxmlformats.org/officeDocument/2006/relationships/slideLayout" Id="rId15"></Relationship><Relationship Target="../slideLayouts/slideLayout10.xml" Type="http://schemas.openxmlformats.org/officeDocument/2006/relationships/slideLayout" Id="rId10"></Relationship><Relationship Target="../slideLayouts/slideLayout19.xml" Type="http://schemas.openxmlformats.org/officeDocument/2006/relationships/slideLayout" Id="rId19"></Relationship><Relationship Target="../slideLayouts/slideLayout4.xml" Type="http://schemas.openxmlformats.org/officeDocument/2006/relationships/slideLayout" Id="rId4"></Relationship><Relationship Target="../slideLayouts/slideLayout9.xml" Type="http://schemas.openxmlformats.org/officeDocument/2006/relationships/slideLayout" Id="rId9"></Relationship><Relationship Target="../slideLayouts/slideLayout14.xml" Type="http://schemas.openxmlformats.org/officeDocument/2006/relationships/slideLayout" Id="rId14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AFEE5B9-70E1-BC48-9964-B8F083EDD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D0BED7-6207-3F48-A2B7-B9F3CCD07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AFC7DE-1949-2C49-872E-2E603694E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000F0-5892-5841-AEA7-8C76115184D8}" type="datetimeFigureOut">
              <a:rPr lang="sv-SE" smtClean="0"/>
              <a:t>2022-09-16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08F3FB8-C96E-364F-BA41-9CA9437C0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4A91F-BED6-E448-80AB-828BC6883C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915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51" r:id="rId3"/>
    <p:sldLayoutId id="2147483670" r:id="rId4"/>
    <p:sldLayoutId id="2147483662" r:id="rId5"/>
    <p:sldLayoutId id="2147483671" r:id="rId6"/>
    <p:sldLayoutId id="2147483659" r:id="rId7"/>
    <p:sldLayoutId id="2147483664" r:id="rId8"/>
    <p:sldLayoutId id="2147483663" r:id="rId9"/>
    <p:sldLayoutId id="2147483652" r:id="rId10"/>
    <p:sldLayoutId id="2147483672" r:id="rId11"/>
    <p:sldLayoutId id="2147483669" r:id="rId12"/>
    <p:sldLayoutId id="2147483661" r:id="rId13"/>
    <p:sldLayoutId id="2147483666" r:id="rId14"/>
    <p:sldLayoutId id="2147483665" r:id="rId15"/>
    <p:sldLayoutId id="2147483667" r:id="rId16"/>
    <p:sldLayoutId id="2147483655" r:id="rId17"/>
    <p:sldLayoutId id="2147483674" r:id="rId18"/>
    <p:sldLayoutId id="214748367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2252A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58775" indent="-358775" algn="l" defTabSz="914400" rtl="0" eaLnBrk="1" latinLnBrk="0" hangingPunct="1">
        <a:lnSpc>
          <a:spcPts val="3300"/>
        </a:lnSpc>
        <a:spcBef>
          <a:spcPts val="1000"/>
        </a:spcBef>
        <a:buFont typeface="Arial" panose="020B0604020202020204" pitchFamily="34" charset="0"/>
        <a:buChar char="•"/>
        <a:tabLst/>
        <a:defRPr sz="2400" kern="1200">
          <a:solidFill>
            <a:srgbClr val="22252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2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22252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2252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2252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2252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?><Relationships xmlns="http://schemas.openxmlformats.org/package/2006/relationships"><Relationship Target="../notesSlides/notesSlide1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/Relationships>
</file>

<file path=ppt/slides/_rels/slide10.xml.rels><?xml version="1.0" encoding="UTF-8" ?><Relationships xmlns="http://schemas.openxmlformats.org/package/2006/relationships"><Relationship Target="../media/image16.jpg" Type="http://schemas.openxmlformats.org/officeDocument/2006/relationships/image" Id="rId3"></Relationship><Relationship Target="../notesSlides/notesSlide5.xml" Type="http://schemas.openxmlformats.org/officeDocument/2006/relationships/notesSlide" Id="rId2"></Relationship><Relationship Target="../slideLayouts/slideLayout11.xml" Type="http://schemas.openxmlformats.org/officeDocument/2006/relationships/slideLayout" Id="rId1"></Relationship></Relationships>
</file>

<file path=ppt/slides/_rels/slide11.xml.rels><?xml version="1.0" encoding="UTF-8" ?><Relationships xmlns="http://schemas.openxmlformats.org/package/2006/relationships"><Relationship Target="../media/image17.png" Type="http://schemas.openxmlformats.org/officeDocument/2006/relationships/image" Id="rId2"></Relationship><Relationship Target="../slideLayouts/slideLayout10.xml" Type="http://schemas.openxmlformats.org/officeDocument/2006/relationships/slideLayout" Id="rId1"></Relationship></Relationships>
</file>

<file path=ppt/slides/_rels/slide12.xml.rels><?xml version="1.0" encoding="UTF-8" ?><Relationships xmlns="http://schemas.openxmlformats.org/package/2006/relationships"><Relationship Target="../slideLayouts/slideLayout4.xml" Type="http://schemas.openxmlformats.org/officeDocument/2006/relationships/slideLayout" Id="rId1"></Relationship></Relationships>
</file>

<file path=ppt/slides/_rels/slide13.xml.rels><?xml version="1.0" encoding="UTF-8" ?><Relationships xmlns="http://schemas.openxmlformats.org/package/2006/relationships"><Relationship Target="../slideLayouts/slideLayout7.xml" Type="http://schemas.openxmlformats.org/officeDocument/2006/relationships/slideLayout" Id="rId1"></Relationship></Relationships>
</file>

<file path=ppt/slides/_rels/slide14.xml.rels><?xml version="1.0" encoding="UTF-8" ?><Relationships xmlns="http://schemas.openxmlformats.org/package/2006/relationships"><Relationship Target="../media/image18.jpeg" Type="http://schemas.openxmlformats.org/officeDocument/2006/relationships/image" Id="rId2"></Relationship><Relationship Target="../slideLayouts/slideLayout11.xml" Type="http://schemas.openxmlformats.org/officeDocument/2006/relationships/slideLayout" Id="rId1"></Relationship></Relationships>
</file>

<file path=ppt/slides/_rels/slide15.xml.rels><?xml version="1.0" encoding="UTF-8" ?><Relationships xmlns="http://schemas.openxmlformats.org/package/2006/relationships"><Relationship Target="../media/image16.jpg" Type="http://schemas.openxmlformats.org/officeDocument/2006/relationships/image" Id="rId3"></Relationship><Relationship Target="../notesSlides/notesSlide6.xml" Type="http://schemas.openxmlformats.org/officeDocument/2006/relationships/notesSlide" Id="rId2"></Relationship><Relationship Target="../slideLayouts/slideLayout11.xml" Type="http://schemas.openxmlformats.org/officeDocument/2006/relationships/slideLayout" Id="rId1"></Relationship></Relationships>
</file>

<file path=ppt/slides/_rels/slide16.xml.rels><?xml version="1.0" encoding="UTF-8" ?><Relationships xmlns="http://schemas.openxmlformats.org/package/2006/relationships"><Relationship Target="../media/image19.jpeg" Type="http://schemas.openxmlformats.org/officeDocument/2006/relationships/image" Id="rId2"></Relationship><Relationship Target="../slideLayouts/slideLayout11.xml" Type="http://schemas.openxmlformats.org/officeDocument/2006/relationships/slideLayout" Id="rId1"></Relationship></Relationships>
</file>

<file path=ppt/slides/_rels/slide17.xml.rels><?xml version="1.0" encoding="UTF-8" ?><Relationships xmlns="http://schemas.openxmlformats.org/package/2006/relationships"><Relationship Target="../slideLayouts/slideLayout4.xml" Type="http://schemas.openxmlformats.org/officeDocument/2006/relationships/slideLayout" Id="rId1"></Relationship></Relationships>
</file>

<file path=ppt/slides/_rels/slide18.xml.rels><?xml version="1.0" encoding="UTF-8" ?><Relationships xmlns="http://schemas.openxmlformats.org/package/2006/relationships"><Relationship Target="../media/image20.jpeg" Type="http://schemas.openxmlformats.org/officeDocument/2006/relationships/image" Id="rId2"></Relationship><Relationship Target="../slideLayouts/slideLayout11.xml" Type="http://schemas.openxmlformats.org/officeDocument/2006/relationships/slideLayout" Id="rId1"></Relationship></Relationships>
</file>

<file path=ppt/slides/_rels/slide19.xml.rels><?xml version="1.0" encoding="UTF-8" ?><Relationships xmlns="http://schemas.openxmlformats.org/package/2006/relationships"><Relationship Target="../media/image16.jpg" Type="http://schemas.openxmlformats.org/officeDocument/2006/relationships/image" Id="rId3"></Relationship><Relationship Target="../notesSlides/notesSlide7.xml" Type="http://schemas.openxmlformats.org/officeDocument/2006/relationships/notesSlide" Id="rId2"></Relationship><Relationship Target="../slideLayouts/slideLayout11.xml" Type="http://schemas.openxmlformats.org/officeDocument/2006/relationships/slideLayout" Id="rId1"></Relationship></Relationships>
</file>

<file path=ppt/slides/_rels/slide2.xml.rels><?xml version="1.0" encoding="UTF-8" ?><Relationships xmlns="http://schemas.openxmlformats.org/package/2006/relationships"><Relationship Target="../media/image13.jpeg" Type="http://schemas.openxmlformats.org/officeDocument/2006/relationships/image" Id="rId2"></Relationship><Relationship Target="../slideLayouts/slideLayout11.xml" Type="http://schemas.openxmlformats.org/officeDocument/2006/relationships/slideLayout" Id="rId1"></Relationship></Relationships>
</file>

<file path=ppt/slides/_rels/slide20.xml.rels><?xml version="1.0" encoding="UTF-8" ?><Relationships xmlns="http://schemas.openxmlformats.org/package/2006/relationships"><Relationship Target="../media/image21.jpeg" Type="http://schemas.openxmlformats.org/officeDocument/2006/relationships/image" Id="rId3"></Relationship><Relationship Target="../notesSlides/notesSlide8.xml" Type="http://schemas.openxmlformats.org/officeDocument/2006/relationships/notesSlide" Id="rId2"></Relationship><Relationship Target="../slideLayouts/slideLayout11.xml" Type="http://schemas.openxmlformats.org/officeDocument/2006/relationships/slideLayout" Id="rId1"></Relationship></Relationships>
</file>

<file path=ppt/slides/_rels/slide21.xml.rels><?xml version="1.0" encoding="UTF-8" ?><Relationships xmlns="http://schemas.openxmlformats.org/package/2006/relationships"><Relationship Target="../media/image22.png" Type="http://schemas.openxmlformats.org/officeDocument/2006/relationships/image" Id="rId3"></Relationship><Relationship Target="../notesSlides/notesSlide9.xml" Type="http://schemas.openxmlformats.org/officeDocument/2006/relationships/notesSlide" Id="rId2"></Relationship><Relationship Target="../slideLayouts/slideLayout10.xml" Type="http://schemas.openxmlformats.org/officeDocument/2006/relationships/slideLayout" Id="rId1"></Relationship><Relationship Target="../media/image23.png" Type="http://schemas.openxmlformats.org/officeDocument/2006/relationships/image" Id="rId4"></Relationship></Relationships>
</file>

<file path=ppt/slides/_rels/slide22.xml.rels><?xml version="1.0" encoding="UTF-8" ?><Relationships xmlns="http://schemas.openxmlformats.org/package/2006/relationships"><Relationship Target="../slideLayouts/slideLayout7.xml" Type="http://schemas.openxmlformats.org/officeDocument/2006/relationships/slideLayout" Id="rId1"></Relationship></Relationships>
</file>

<file path=ppt/slides/_rels/slide23.xml.rels><?xml version="1.0" encoding="UTF-8" ?><Relationships xmlns="http://schemas.openxmlformats.org/package/2006/relationships"><Relationship Target="../slideLayouts/slideLayout7.xml" Type="http://schemas.openxmlformats.org/officeDocument/2006/relationships/slideLayout" Id="rId1"></Relationship></Relationships>
</file>

<file path=ppt/slides/_rels/slide24.xml.rels><?xml version="1.0" encoding="UTF-8" ?><Relationships xmlns="http://schemas.openxmlformats.org/package/2006/relationships"><Relationship Target="../media/image24.png" Type="http://schemas.openxmlformats.org/officeDocument/2006/relationships/image" Id="rId3"></Relationship><Relationship Target="../notesSlides/notesSlide10.xml" Type="http://schemas.openxmlformats.org/officeDocument/2006/relationships/notesSlide" Id="rId2"></Relationship><Relationship Target="../slideLayouts/slideLayout11.xml" Type="http://schemas.openxmlformats.org/officeDocument/2006/relationships/slideLayout" Id="rId1"></Relationship><Relationship Target="../media/image25.svg" Type="http://schemas.openxmlformats.org/officeDocument/2006/relationships/image" Id="rId4"></Relationship></Relationships>
</file>

<file path=ppt/slides/_rels/slide25.xml.rels><?xml version="1.0" encoding="UTF-8" ?><Relationships xmlns="http://schemas.openxmlformats.org/package/2006/relationships"><Relationship Target="../slideLayouts/slideLayout18.xml" Type="http://schemas.openxmlformats.org/officeDocument/2006/relationships/slideLayout" Id="rId1"></Relationship></Relationships>
</file>

<file path=ppt/slides/_rels/slide3.xml.rels><?xml version="1.0" encoding="UTF-8" ?><Relationships xmlns="http://schemas.openxmlformats.org/package/2006/relationships"><Relationship Target="../media/image14.png" Type="http://schemas.openxmlformats.org/officeDocument/2006/relationships/image" Id="rId3"></Relationship><Relationship Target="../notesSlides/notesSlide2.xml" Type="http://schemas.openxmlformats.org/officeDocument/2006/relationships/notesSlide" Id="rId2"></Relationship><Relationship Target="../slideLayouts/slideLayout16.xml" Type="http://schemas.openxmlformats.org/officeDocument/2006/relationships/slideLayout" Id="rId1"></Relationship></Relationships>
</file>

<file path=ppt/slides/_rels/slide4.xml.rels><?xml version="1.0" encoding="UTF-8" ?><Relationships xmlns="http://schemas.openxmlformats.org/package/2006/relationships"><Relationship Target="../notesSlides/notesSlide3.xml" Type="http://schemas.openxmlformats.org/officeDocument/2006/relationships/notesSlide" Id="rId2"></Relationship><Relationship Target="../slideLayouts/slideLayout7.xml" Type="http://schemas.openxmlformats.org/officeDocument/2006/relationships/slideLayout" Id="rId1"></Relationship></Relationships>
</file>

<file path=ppt/slides/_rels/slide5.xml.rels><?xml version="1.0" encoding="UTF-8" ?><Relationships xmlns="http://schemas.openxmlformats.org/package/2006/relationships"><Relationship Target="../slideLayouts/slideLayout3.xml" Type="http://schemas.openxmlformats.org/officeDocument/2006/relationships/slideLayout" Id="rId1"></Relationship></Relationships>
</file>

<file path=ppt/slides/_rels/slide6.xml.rels><?xml version="1.0" encoding="UTF-8" ?><Relationships xmlns="http://schemas.openxmlformats.org/package/2006/relationships"><Relationship Target="../media/image15.jpeg" Type="http://schemas.openxmlformats.org/officeDocument/2006/relationships/image" Id="rId2"></Relationship><Relationship Target="../slideLayouts/slideLayout11.xml" Type="http://schemas.openxmlformats.org/officeDocument/2006/relationships/slideLayout" Id="rId1"></Relationship></Relationships>
</file>

<file path=ppt/slides/_rels/slide7.xml.rels><?xml version="1.0" encoding="UTF-8" ?><Relationships xmlns="http://schemas.openxmlformats.org/package/2006/relationships"><Relationship Target="../media/image16.jpg" Type="http://schemas.openxmlformats.org/officeDocument/2006/relationships/image" Id="rId2"></Relationship><Relationship Target="../slideLayouts/slideLayout11.xml" Type="http://schemas.openxmlformats.org/officeDocument/2006/relationships/slideLayout" Id="rId1"></Relationship></Relationships>
</file>

<file path=ppt/slides/_rels/slide8.xml.rels><?xml version="1.0" encoding="UTF-8" ?><Relationships xmlns="http://schemas.openxmlformats.org/package/2006/relationships"><Relationship Target="../slideLayouts/slideLayout7.xml" Type="http://schemas.openxmlformats.org/officeDocument/2006/relationships/slideLayout" Id="rId1"></Relationship></Relationships>
</file>

<file path=ppt/slides/_rels/slide9.xml.rels><?xml version="1.0" encoding="UTF-8" ?><Relationships xmlns="http://schemas.openxmlformats.org/package/2006/relationships"><Relationship Target="../media/image16.jpg" Type="http://schemas.openxmlformats.org/officeDocument/2006/relationships/image" Id="rId3"></Relationship><Relationship Target="../notesSlides/notesSlide4.xml" Type="http://schemas.openxmlformats.org/officeDocument/2006/relationships/notesSlide" Id="rId2"></Relationship><Relationship Target="../slideLayouts/slideLayout11.xml" Type="http://schemas.openxmlformats.org/officeDocument/2006/relationships/slideLayout" Id="rId1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42F296-74EE-4D47-8C4D-523AA8A0B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1045"/>
            <a:ext cx="9521162" cy="1751827"/>
          </a:xfrm>
        </p:spPr>
        <p:txBody>
          <a:bodyPr>
            <a:normAutofit/>
          </a:bodyPr>
          <a:lstStyle/>
          <a:p>
            <a:r>
              <a:rPr lang="sv-SE" dirty="0"/>
              <a:t>Konsumenternas Bank- och finansbyrå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3E30C17-40C5-1141-A711-0C17239C84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Informerar, hjälper och påverkar </a:t>
            </a:r>
          </a:p>
        </p:txBody>
      </p:sp>
    </p:spTree>
    <p:extLst>
      <p:ext uri="{BB962C8B-B14F-4D97-AF65-F5344CB8AC3E}">
        <p14:creationId xmlns:p14="http://schemas.microsoft.com/office/powerpoint/2010/main" val="1414195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840070-25D7-8240-B1F9-CC8B7773E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Ett bankkonto kan bli uppsagt</a:t>
            </a:r>
            <a:endParaRPr lang="sv-SE" sz="36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D16D1A-32B9-7C47-8F9E-17CF56E894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sz="2400" dirty="0">
                <a:latin typeface="+mj-lt"/>
              </a:rPr>
              <a:t>Bristande kundkännedom</a:t>
            </a:r>
          </a:p>
          <a:p>
            <a:r>
              <a:rPr lang="sv-SE" sz="2400" dirty="0">
                <a:latin typeface="+mj-lt"/>
              </a:rPr>
              <a:t>Transaktioner som banken inte förstår</a:t>
            </a:r>
          </a:p>
          <a:p>
            <a:r>
              <a:rPr lang="sv-SE" sz="2400" dirty="0">
                <a:latin typeface="+mj-lt"/>
              </a:rPr>
              <a:t>Avtalsbrott</a:t>
            </a:r>
            <a:endParaRPr lang="sv-SE" dirty="0">
              <a:latin typeface="+mj-lt"/>
            </a:endParaRP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2D6C1B5-BA5A-4AFA-9327-071CF68247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12">
            <a:extLst>
              <a:ext uri="{FF2B5EF4-FFF2-40B4-BE49-F238E27FC236}">
                <a16:creationId xmlns:a16="http://schemas.microsoft.com/office/drawing/2014/main" id="{8B3B6980-1377-4509-8D86-191953F03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449" y="0"/>
            <a:ext cx="3822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24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FA063F-B0C5-35D7-8257-BEE138E6A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 dirty="0"/>
              <a:t>Bank-id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52943E-0101-BAA1-6FC7-AF975A92E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315200" cy="4351338"/>
          </a:xfrm>
        </p:spPr>
        <p:txBody>
          <a:bodyPr>
            <a:normAutofit/>
          </a:bodyPr>
          <a:lstStyle/>
          <a:p>
            <a:r>
              <a:rPr lang="sv-SE" dirty="0">
                <a:latin typeface="+mj-lt"/>
              </a:rPr>
              <a:t>Bank-id är inte en betaltjänst</a:t>
            </a:r>
          </a:p>
          <a:p>
            <a:r>
              <a:rPr lang="sv-SE" dirty="0">
                <a:latin typeface="+mj-lt"/>
              </a:rPr>
              <a:t>Personnummer är ett krav</a:t>
            </a:r>
          </a:p>
          <a:p>
            <a:r>
              <a:rPr lang="sv-SE" dirty="0">
                <a:latin typeface="+mj-lt"/>
              </a:rPr>
              <a:t>Kan krävas svenskt pass eller svenskt nationellt id-kort….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AB14A8B6-E950-8902-55F9-AEC99FB53C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24850" y="2486819"/>
            <a:ext cx="302895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6781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A9339B-749C-46C1-89B5-BCE96681A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Bank- och kreditkort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282A9F5-E4D0-48FE-8B42-3511050D42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1435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5D7686-C023-47B3-9200-84F1F5991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skillnaden mellan bankkort och kreditkort?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C410F7-B54D-4F3F-A6FA-0ACB8F293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Bankkort – pengarna dras direkt</a:t>
            </a:r>
          </a:p>
          <a:p>
            <a:r>
              <a:rPr lang="sv-SE" dirty="0"/>
              <a:t>Kreditkort – du betalar senare</a:t>
            </a:r>
          </a:p>
        </p:txBody>
      </p:sp>
    </p:spTree>
    <p:extLst>
      <p:ext uri="{BB962C8B-B14F-4D97-AF65-F5344CB8AC3E}">
        <p14:creationId xmlns:p14="http://schemas.microsoft.com/office/powerpoint/2010/main" val="3887458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840070-25D7-8240-B1F9-CC8B7773E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Obehöriga uttag ersätts bara i vissa fall av banken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D16D1A-32B9-7C47-8F9E-17CF56E894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>
                <a:latin typeface="+mj-lt"/>
              </a:rPr>
              <a:t>Kortet är en värdehandling</a:t>
            </a:r>
          </a:p>
          <a:p>
            <a:r>
              <a:rPr lang="sv-SE" dirty="0">
                <a:latin typeface="+mj-lt"/>
              </a:rPr>
              <a:t>Koden är personlig </a:t>
            </a:r>
          </a:p>
          <a:p>
            <a:r>
              <a:rPr lang="sv-SE" dirty="0">
                <a:latin typeface="+mj-lt"/>
              </a:rPr>
              <a:t>Obehöriga uttag ersätts i vissa fall av banken</a:t>
            </a:r>
          </a:p>
          <a:p>
            <a:r>
              <a:rPr lang="sv-SE" dirty="0">
                <a:latin typeface="+mj-lt"/>
              </a:rPr>
              <a:t>Aktsamhetskrav</a:t>
            </a:r>
          </a:p>
        </p:txBody>
      </p:sp>
      <p:pic>
        <p:nvPicPr>
          <p:cNvPr id="16" name="Platshållare för innehåll 15">
            <a:extLst>
              <a:ext uri="{FF2B5EF4-FFF2-40B4-BE49-F238E27FC236}">
                <a16:creationId xmlns:a16="http://schemas.microsoft.com/office/drawing/2014/main" id="{FD8CFBBD-7EC3-EF43-B109-A1C6E58485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4850" y="0"/>
            <a:ext cx="3867150" cy="6858000"/>
          </a:xfrm>
        </p:spPr>
      </p:pic>
    </p:spTree>
    <p:extLst>
      <p:ext uri="{BB962C8B-B14F-4D97-AF65-F5344CB8AC3E}">
        <p14:creationId xmlns:p14="http://schemas.microsoft.com/office/powerpoint/2010/main" val="3939091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840070-25D7-8240-B1F9-CC8B7773E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Vad kan betraktas som oaktsamt?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D16D1A-32B9-7C47-8F9E-17CF56E894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v-SE" dirty="0">
                <a:latin typeface="+mj-lt"/>
              </a:rPr>
              <a:t>Kortet i ryggsäck, bil, väska utan uppsikt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v-SE" dirty="0">
                <a:latin typeface="+mj-lt"/>
              </a:rPr>
              <a:t>Koden uppskriven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v-SE" dirty="0">
                <a:latin typeface="+mj-lt"/>
              </a:rPr>
              <a:t>Falska mail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v-SE" dirty="0">
                <a:latin typeface="+mj-lt"/>
              </a:rPr>
              <a:t>Spärrat kortet för sent</a:t>
            </a:r>
          </a:p>
          <a:p>
            <a:endParaRPr lang="sv-SE" dirty="0">
              <a:latin typeface="+mj-lt"/>
            </a:endParaRP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DB8CBA3-9F3B-46BD-9C4E-A286EB96DD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12">
            <a:extLst>
              <a:ext uri="{FF2B5EF4-FFF2-40B4-BE49-F238E27FC236}">
                <a16:creationId xmlns:a16="http://schemas.microsoft.com/office/drawing/2014/main" id="{F063A441-775C-46E9-9A86-3987B6F8A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449" y="0"/>
            <a:ext cx="3822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4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840070-25D7-8240-B1F9-CC8B7773E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Varning för bedrägerier med bank-id eller bankdosa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D16D1A-32B9-7C47-8F9E-17CF56E894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>
                <a:latin typeface="+mj-lt"/>
              </a:rPr>
              <a:t>Social manipulation:</a:t>
            </a:r>
          </a:p>
          <a:p>
            <a:r>
              <a:rPr lang="sv-SE" dirty="0">
                <a:latin typeface="+mj-lt"/>
              </a:rPr>
              <a:t>Konsumenter luras logga in med bank-id eller bankdosa</a:t>
            </a:r>
          </a:p>
          <a:p>
            <a:r>
              <a:rPr lang="sv-SE" dirty="0">
                <a:latin typeface="+mj-lt"/>
              </a:rPr>
              <a:t>Konsumenter luras att lämna ut koder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6" name="Platshållare för innehåll 15">
            <a:extLst>
              <a:ext uri="{FF2B5EF4-FFF2-40B4-BE49-F238E27FC236}">
                <a16:creationId xmlns:a16="http://schemas.microsoft.com/office/drawing/2014/main" id="{FD8CFBBD-7EC3-EF43-B109-A1C6E58485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4850" y="0"/>
            <a:ext cx="3867150" cy="6858000"/>
          </a:xfrm>
        </p:spPr>
      </p:pic>
    </p:spTree>
    <p:extLst>
      <p:ext uri="{BB962C8B-B14F-4D97-AF65-F5344CB8AC3E}">
        <p14:creationId xmlns:p14="http://schemas.microsoft.com/office/powerpoint/2010/main" val="3625511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A9339B-749C-46C1-89B5-BCE96681A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Lån och krediter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282A9F5-E4D0-48FE-8B42-3511050D42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8147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840070-25D7-8240-B1F9-CC8B7773E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>
                <a:latin typeface="+mn-lt"/>
              </a:rPr>
              <a:t>Kredit = att betala sen</a:t>
            </a:r>
            <a:br>
              <a:rPr lang="sv-SE" dirty="0">
                <a:latin typeface="+mj-lt"/>
              </a:rPr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D16D1A-32B9-7C47-8F9E-17CF56E894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sv-SE" dirty="0">
                <a:latin typeface="+mj-lt"/>
              </a:rPr>
              <a:t>Kreditkort</a:t>
            </a:r>
          </a:p>
          <a:p>
            <a:r>
              <a:rPr lang="sv-SE" dirty="0">
                <a:latin typeface="+mj-lt"/>
              </a:rPr>
              <a:t>Kontokredit – löpande kredit</a:t>
            </a:r>
          </a:p>
          <a:p>
            <a:r>
              <a:rPr lang="sv-SE" dirty="0">
                <a:latin typeface="+mj-lt"/>
              </a:rPr>
              <a:t>Billån</a:t>
            </a:r>
          </a:p>
          <a:p>
            <a:r>
              <a:rPr lang="sv-SE" dirty="0">
                <a:latin typeface="+mj-lt"/>
              </a:rPr>
              <a:t>Blancolån</a:t>
            </a:r>
          </a:p>
          <a:p>
            <a:r>
              <a:rPr lang="sv-SE" dirty="0">
                <a:latin typeface="+mj-lt"/>
              </a:rPr>
              <a:t>Snabblån</a:t>
            </a:r>
          </a:p>
          <a:p>
            <a:r>
              <a:rPr lang="sv-SE" dirty="0">
                <a:latin typeface="+mj-lt"/>
              </a:rPr>
              <a:t>Faktura</a:t>
            </a:r>
          </a:p>
          <a:p>
            <a:r>
              <a:rPr lang="sv-SE" dirty="0">
                <a:latin typeface="+mj-lt"/>
              </a:rPr>
              <a:t>Bolån</a:t>
            </a:r>
          </a:p>
          <a:p>
            <a:pPr marL="0" indent="0">
              <a:buNone/>
            </a:pPr>
            <a:endParaRPr lang="sv-SE" dirty="0">
              <a:latin typeface="+mj-lt"/>
            </a:endParaRPr>
          </a:p>
        </p:txBody>
      </p:sp>
      <p:pic>
        <p:nvPicPr>
          <p:cNvPr id="16" name="Platshållare för innehåll 15">
            <a:extLst>
              <a:ext uri="{FF2B5EF4-FFF2-40B4-BE49-F238E27FC236}">
                <a16:creationId xmlns:a16="http://schemas.microsoft.com/office/drawing/2014/main" id="{FD8CFBBD-7EC3-EF43-B109-A1C6E58485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4850" y="0"/>
            <a:ext cx="3867150" cy="6858000"/>
          </a:xfrm>
        </p:spPr>
      </p:pic>
    </p:spTree>
    <p:extLst>
      <p:ext uri="{BB962C8B-B14F-4D97-AF65-F5344CB8AC3E}">
        <p14:creationId xmlns:p14="http://schemas.microsoft.com/office/powerpoint/2010/main" val="2245962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840070-25D7-8240-B1F9-CC8B7773E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400" dirty="0"/>
              <a:t>Kreditprövning</a:t>
            </a:r>
            <a:endParaRPr lang="sv-SE" sz="36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D16D1A-32B9-7C47-8F9E-17CF56E894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tabLst>
                <a:tab pos="214313" algn="l"/>
              </a:tabLst>
            </a:pPr>
            <a:r>
              <a:rPr lang="sv-SE" sz="2400" dirty="0">
                <a:latin typeface="+mj-lt"/>
                <a:ea typeface="Arial" charset="0"/>
                <a:cs typeface="Arial" charset="0"/>
              </a:rPr>
              <a:t>Konsumentkreditlagen</a:t>
            </a:r>
          </a:p>
          <a:p>
            <a:pPr>
              <a:tabLst>
                <a:tab pos="214313" algn="l"/>
              </a:tabLst>
            </a:pPr>
            <a:r>
              <a:rPr lang="sv-SE" sz="2400" dirty="0">
                <a:latin typeface="+mj-lt"/>
                <a:ea typeface="Arial" charset="0"/>
                <a:cs typeface="Arial" charset="0"/>
              </a:rPr>
              <a:t>Näringsidkaren ska pröva konsumentens ekonomiska förutsättningar att fullgöra kreditavtalet.</a:t>
            </a:r>
          </a:p>
          <a:p>
            <a:pPr>
              <a:tabLst>
                <a:tab pos="214313" algn="l"/>
              </a:tabLst>
            </a:pPr>
            <a:r>
              <a:rPr lang="sv-SE" sz="2400" dirty="0">
                <a:latin typeface="+mj-lt"/>
                <a:ea typeface="Arial" charset="0"/>
                <a:cs typeface="Arial" charset="0"/>
              </a:rPr>
              <a:t>Kreditprövningen ska grunda sig på tillräckliga uppgifter om konsumentens ekonomiska förhållanden.</a:t>
            </a:r>
          </a:p>
          <a:p>
            <a:pPr>
              <a:tabLst>
                <a:tab pos="214313" algn="l"/>
              </a:tabLst>
            </a:pPr>
            <a:r>
              <a:rPr lang="sv-SE" sz="2400" b="1" dirty="0">
                <a:latin typeface="+mj-lt"/>
                <a:ea typeface="Arial" charset="0"/>
                <a:cs typeface="Arial" charset="0"/>
              </a:rPr>
              <a:t>Krediten får beviljas endast om konsumenten har ekonomiska förutsättningar att fullgöra sitt åtagande</a:t>
            </a:r>
            <a:endParaRPr lang="sv-SE" sz="2400" dirty="0">
              <a:latin typeface="+mj-lt"/>
            </a:endParaRP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C8FAB41-BBD9-40EB-A47C-E9B56947F8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69449" y="0"/>
            <a:ext cx="3822551" cy="6858000"/>
          </a:xfrm>
        </p:spPr>
      </p:pic>
    </p:spTree>
    <p:extLst>
      <p:ext uri="{BB962C8B-B14F-4D97-AF65-F5344CB8AC3E}">
        <p14:creationId xmlns:p14="http://schemas.microsoft.com/office/powerpoint/2010/main" val="11477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840070-25D7-8240-B1F9-CC8B7773E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Konsumenternas Bank- och finansbyrå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D16D1A-32B9-7C47-8F9E-17CF56E894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sz="2400" dirty="0">
                <a:latin typeface="+mj-lt"/>
              </a:rPr>
              <a:t>Gratis och oberoende information och vägledning</a:t>
            </a:r>
          </a:p>
          <a:p>
            <a:r>
              <a:rPr lang="sv-SE" sz="2400" dirty="0">
                <a:latin typeface="+mj-lt"/>
              </a:rPr>
              <a:t>Kontakta oss via telefon, e-post eller brev</a:t>
            </a:r>
          </a:p>
          <a:p>
            <a:r>
              <a:rPr lang="sv-SE" sz="2400" dirty="0">
                <a:latin typeface="+mj-lt"/>
              </a:rPr>
              <a:t>Webbplats konsumenternas.se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6" name="Platshållare för innehåll 15">
            <a:extLst>
              <a:ext uri="{FF2B5EF4-FFF2-40B4-BE49-F238E27FC236}">
                <a16:creationId xmlns:a16="http://schemas.microsoft.com/office/drawing/2014/main" id="{FD8CFBBD-7EC3-EF43-B109-A1C6E58485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4850" y="0"/>
            <a:ext cx="3867150" cy="6858000"/>
          </a:xfrm>
        </p:spPr>
      </p:pic>
    </p:spTree>
    <p:extLst>
      <p:ext uri="{BB962C8B-B14F-4D97-AF65-F5344CB8AC3E}">
        <p14:creationId xmlns:p14="http://schemas.microsoft.com/office/powerpoint/2010/main" val="2973678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840070-25D7-8240-B1F9-CC8B7773E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err="1"/>
              <a:t>Konsumtionslån</a:t>
            </a:r>
            <a:endParaRPr lang="sv-SE" sz="36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D16D1A-32B9-7C47-8F9E-17CF56E894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</a:rPr>
              <a:t>Många långivare</a:t>
            </a:r>
          </a:p>
          <a:p>
            <a:r>
              <a:rPr lang="sv-SE" dirty="0">
                <a:latin typeface="+mj-lt"/>
              </a:rPr>
              <a:t>Individuell ränta, höga räntor</a:t>
            </a:r>
          </a:p>
          <a:p>
            <a:r>
              <a:rPr lang="sv-SE" dirty="0">
                <a:latin typeface="+mj-lt"/>
              </a:rPr>
              <a:t>Avgifter</a:t>
            </a:r>
          </a:p>
          <a:p>
            <a:r>
              <a:rPr lang="sv-SE" dirty="0">
                <a:latin typeface="+mj-lt"/>
              </a:rPr>
              <a:t>Krångliga villkor</a:t>
            </a:r>
          </a:p>
          <a:p>
            <a:r>
              <a:rPr lang="sv-SE" dirty="0">
                <a:latin typeface="+mj-lt"/>
              </a:rPr>
              <a:t>Köp först – betala sen</a:t>
            </a:r>
          </a:p>
          <a:p>
            <a:pPr marL="342900" indent="-342900"/>
            <a:r>
              <a:rPr lang="sv-SE" dirty="0">
                <a:latin typeface="+mj-lt"/>
              </a:rPr>
              <a:t>Marknadsföring</a:t>
            </a:r>
          </a:p>
        </p:txBody>
      </p:sp>
      <p:pic>
        <p:nvPicPr>
          <p:cNvPr id="5" name="Picture 4" descr="Kolla På, Rolex, Ostron, Evig, Ubåt">
            <a:extLst>
              <a:ext uri="{FF2B5EF4-FFF2-40B4-BE49-F238E27FC236}">
                <a16:creationId xmlns:a16="http://schemas.microsoft.com/office/drawing/2014/main" id="{5B87348B-9637-4B99-8F60-2C6E40FF48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3" r="29672" b="-1"/>
          <a:stretch/>
        </p:blipFill>
        <p:spPr bwMode="auto">
          <a:xfrm>
            <a:off x="8639928" y="0"/>
            <a:ext cx="3581723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48CD0B3-0EAC-4F5A-B263-C1DA7E2B5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30814" y="0"/>
            <a:ext cx="3661186" cy="6858000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1043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9E3FB3-4F8F-4EF7-80E2-2FEDC11FA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 på lånekostnader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D4723B4-003B-4D6A-9BE6-0C042BB78B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315200" cy="4351337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7AB05C6-F741-4EC6-BEA4-050CEA626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95462"/>
            <a:ext cx="3790950" cy="438150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52198CAD-CD33-4FE8-B9F4-0C6C0E57E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8112" y="1766887"/>
            <a:ext cx="40767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70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6D27E1-7704-4350-BFB2-7CE8C5FEA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Låna bara om du måste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DA35ED-7E5A-4F81-B964-2A4D82D71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>
                <a:latin typeface="+mj-lt"/>
              </a:rPr>
              <a:t>Du ansvarar för återbetalning</a:t>
            </a:r>
          </a:p>
          <a:p>
            <a:r>
              <a:rPr lang="sv-SE" dirty="0"/>
              <a:t>Effektiva räntan</a:t>
            </a:r>
          </a:p>
          <a:p>
            <a:r>
              <a:rPr lang="sv-SE" dirty="0"/>
              <a:t>Titta på totalkostnaden – inte bara månadskostnad</a:t>
            </a:r>
          </a:p>
          <a:p>
            <a:r>
              <a:rPr lang="sv-SE" dirty="0"/>
              <a:t>Betala tillbaka så fort som möjligt</a:t>
            </a:r>
          </a:p>
          <a:p>
            <a:r>
              <a:rPr lang="sv-SE" dirty="0"/>
              <a:t>Samlingslån – inte säkert att det blir billigare</a:t>
            </a:r>
          </a:p>
        </p:txBody>
      </p:sp>
    </p:spTree>
    <p:extLst>
      <p:ext uri="{BB962C8B-B14F-4D97-AF65-F5344CB8AC3E}">
        <p14:creationId xmlns:p14="http://schemas.microsoft.com/office/powerpoint/2010/main" val="2167074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99C0C0-5CE4-29BA-82F4-025DB0D2E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Sparkonton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5CE254F-1444-E170-A7DE-5123ABBD6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214313" algn="l"/>
              </a:tabLst>
            </a:pPr>
            <a:r>
              <a:rPr lang="sv-SE" sz="2400" dirty="0">
                <a:latin typeface="+mj-lt"/>
                <a:ea typeface="Arial" charset="0"/>
                <a:cs typeface="Arial" charset="0"/>
              </a:rPr>
              <a:t>Bra för att spara till buffert!</a:t>
            </a:r>
          </a:p>
          <a:p>
            <a:pPr marL="0" indent="0">
              <a:buNone/>
              <a:tabLst>
                <a:tab pos="214313" algn="l"/>
              </a:tabLst>
            </a:pPr>
            <a:endParaRPr lang="sv-SE" sz="2400" dirty="0">
              <a:latin typeface="+mj-lt"/>
              <a:ea typeface="Arial" charset="0"/>
              <a:cs typeface="Arial" charset="0"/>
            </a:endParaRPr>
          </a:p>
          <a:p>
            <a:pPr marL="0" indent="0">
              <a:buNone/>
              <a:tabLst>
                <a:tab pos="214313" algn="l"/>
              </a:tabLst>
            </a:pPr>
            <a:r>
              <a:rPr lang="sv-SE" sz="2400" dirty="0">
                <a:latin typeface="+mj-lt"/>
                <a:ea typeface="Arial" charset="0"/>
                <a:cs typeface="Arial" charset="0"/>
              </a:rPr>
              <a:t>Tänk på:</a:t>
            </a:r>
          </a:p>
          <a:p>
            <a:pPr>
              <a:tabLst>
                <a:tab pos="214313" algn="l"/>
              </a:tabLst>
            </a:pPr>
            <a:r>
              <a:rPr lang="sv-SE" sz="2400" dirty="0">
                <a:latin typeface="+mj-lt"/>
                <a:ea typeface="Arial" charset="0"/>
                <a:cs typeface="Arial" charset="0"/>
              </a:rPr>
              <a:t>Välj ett konto som ger bra ränta</a:t>
            </a:r>
          </a:p>
          <a:p>
            <a:pPr>
              <a:tabLst>
                <a:tab pos="214313" algn="l"/>
              </a:tabLst>
            </a:pPr>
            <a:r>
              <a:rPr lang="sv-SE" sz="2400" dirty="0">
                <a:latin typeface="+mj-lt"/>
                <a:ea typeface="Arial" charset="0"/>
                <a:cs typeface="Arial" charset="0"/>
              </a:rPr>
              <a:t>Insättningsgaranti</a:t>
            </a:r>
          </a:p>
          <a:p>
            <a:pPr>
              <a:tabLst>
                <a:tab pos="214313" algn="l"/>
              </a:tabLst>
            </a:pPr>
            <a:r>
              <a:rPr lang="sv-SE" sz="2400" dirty="0">
                <a:latin typeface="+mj-lt"/>
                <a:ea typeface="Arial" charset="0"/>
                <a:cs typeface="Arial" charset="0"/>
              </a:rPr>
              <a:t>Insättningsgarantin ersätter max 1 050 000 kronor per kontohavare och företag</a:t>
            </a:r>
          </a:p>
          <a:p>
            <a:pPr marL="0" indent="0">
              <a:buNone/>
              <a:tabLst>
                <a:tab pos="214313" algn="l"/>
              </a:tabLst>
            </a:pPr>
            <a:endParaRPr lang="sv-SE" sz="2400" dirty="0">
              <a:latin typeface="+mj-lt"/>
              <a:ea typeface="Arial" charset="0"/>
              <a:cs typeface="Arial" charset="0"/>
            </a:endParaRPr>
          </a:p>
          <a:p>
            <a:pPr>
              <a:tabLst>
                <a:tab pos="214313" algn="l"/>
              </a:tabLst>
            </a:pPr>
            <a:r>
              <a:rPr lang="sv-SE" sz="2400" dirty="0">
                <a:latin typeface="+mj-lt"/>
                <a:ea typeface="Arial" charset="0"/>
                <a:cs typeface="Arial" charset="0"/>
              </a:rPr>
              <a:t>Jämför sparkonton på </a:t>
            </a:r>
            <a:r>
              <a:rPr lang="sv-SE" sz="2400" b="1" dirty="0">
                <a:latin typeface="+mj-lt"/>
                <a:ea typeface="Arial" charset="0"/>
                <a:cs typeface="Arial" charset="0"/>
              </a:rPr>
              <a:t>konsumenternas.se</a:t>
            </a:r>
          </a:p>
          <a:p>
            <a:pPr>
              <a:tabLst>
                <a:tab pos="214313" algn="l"/>
              </a:tabLst>
            </a:pPr>
            <a:endParaRPr lang="sv-SE" sz="2400" dirty="0">
              <a:latin typeface="+mj-lt"/>
              <a:ea typeface="Arial" charset="0"/>
              <a:cs typeface="Arial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9599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06565D-5020-4896-9D72-01A410465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Kontakta oss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524ABD-3543-4638-B0E7-5F943D8A0E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>
                <a:latin typeface="+mj-lt"/>
              </a:rPr>
              <a:t>Telefon 0200-22 58 00</a:t>
            </a:r>
          </a:p>
          <a:p>
            <a:r>
              <a:rPr lang="sv-SE" dirty="0">
                <a:latin typeface="+mj-lt"/>
              </a:rPr>
              <a:t>Vardagar 9-12</a:t>
            </a:r>
          </a:p>
          <a:p>
            <a:r>
              <a:rPr lang="sv-SE" dirty="0">
                <a:latin typeface="+mj-lt"/>
              </a:rPr>
              <a:t>konsumenternas.se</a:t>
            </a:r>
          </a:p>
          <a:p>
            <a:endParaRPr lang="sv-SE" dirty="0">
              <a:latin typeface="+mj-lt"/>
            </a:endParaRPr>
          </a:p>
          <a:p>
            <a:pPr marL="0" indent="0">
              <a:buNone/>
            </a:pPr>
            <a:r>
              <a:rPr lang="sv-SE" b="1" dirty="0">
                <a:latin typeface="+mj-lt"/>
              </a:rPr>
              <a:t>eva.lindstrom@konsumenternas.se</a:t>
            </a:r>
          </a:p>
        </p:txBody>
      </p:sp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0705DBB6-6221-4A70-A491-1CB4BEF664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3327" y="1911321"/>
            <a:ext cx="3463290" cy="3579461"/>
          </a:xfrm>
        </p:spPr>
      </p:pic>
    </p:spTree>
    <p:extLst>
      <p:ext uri="{BB962C8B-B14F-4D97-AF65-F5344CB8AC3E}">
        <p14:creationId xmlns:p14="http://schemas.microsoft.com/office/powerpoint/2010/main" val="802107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818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innehåll 4" descr="En bild som visar text  Automatiskt genererad beskrivning">
            <a:extLst>
              <a:ext uri="{FF2B5EF4-FFF2-40B4-BE49-F238E27FC236}">
                <a16:creationId xmlns:a16="http://schemas.microsoft.com/office/drawing/2014/main" id="{E1B1CEBB-A9D3-4C3E-B5FF-E2CF540E1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101" y="180236"/>
            <a:ext cx="12280201" cy="64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48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E63DA4-DFB6-4E00-877E-5C242D2A4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 ger h</a:t>
            </a:r>
            <a:r>
              <a:rPr lang="sv-SE" sz="3600" baseline="0" dirty="0">
                <a:solidFill>
                  <a:schemeClr val="tx1"/>
                </a:solidFill>
              </a:rPr>
              <a:t>jälp till självhjälp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B88E7F-A589-4324-8547-902F71533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sv-SE" dirty="0">
                <a:solidFill>
                  <a:schemeClr val="tx1"/>
                </a:solidFill>
              </a:rPr>
              <a:t>F</a:t>
            </a:r>
            <a:r>
              <a:rPr lang="sv-SE" sz="2400" baseline="0" dirty="0">
                <a:solidFill>
                  <a:schemeClr val="tx1"/>
                </a:solidFill>
              </a:rPr>
              <a:t>örklarar regler, rättigheter och skyldigheter</a:t>
            </a:r>
            <a:endParaRPr lang="sv-SE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sv-SE" dirty="0">
                <a:solidFill>
                  <a:schemeClr val="tx1"/>
                </a:solidFill>
              </a:rPr>
              <a:t>I</a:t>
            </a:r>
            <a:r>
              <a:rPr lang="sv-SE" sz="2400" baseline="0" dirty="0">
                <a:solidFill>
                  <a:schemeClr val="tx1"/>
                </a:solidFill>
              </a:rPr>
              <a:t>nformerar om banktjänster</a:t>
            </a:r>
          </a:p>
          <a:p>
            <a:pPr>
              <a:spcBef>
                <a:spcPts val="0"/>
              </a:spcBef>
              <a:defRPr/>
            </a:pPr>
            <a:endParaRPr lang="sv-SE" sz="2400" baseline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sv-SE" sz="2400" baseline="0" dirty="0">
                <a:solidFill>
                  <a:schemeClr val="tx1"/>
                </a:solidFill>
              </a:rPr>
              <a:t>Klagomål och problem</a:t>
            </a:r>
          </a:p>
          <a:p>
            <a:pPr lvl="1">
              <a:spcBef>
                <a:spcPts val="0"/>
              </a:spcBef>
              <a:buFontTx/>
              <a:buChar char="-"/>
              <a:defRPr/>
            </a:pPr>
            <a:r>
              <a:rPr lang="sv-SE" dirty="0">
                <a:solidFill>
                  <a:schemeClr val="tx1"/>
                </a:solidFill>
              </a:rPr>
              <a:t>Regler och praxis</a:t>
            </a:r>
          </a:p>
          <a:p>
            <a:pPr lvl="1">
              <a:spcBef>
                <a:spcPts val="0"/>
              </a:spcBef>
              <a:buFontTx/>
              <a:buChar char="-"/>
              <a:defRPr/>
            </a:pPr>
            <a:r>
              <a:rPr lang="sv-SE" baseline="0" dirty="0">
                <a:solidFill>
                  <a:schemeClr val="tx1"/>
                </a:solidFill>
              </a:rPr>
              <a:t>Vägleder konsumenter hur de kan gå vidare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32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BE53BA-2AD0-41D1-9DC7-B6F28549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 i Sverige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976138B-EC48-422B-A7D7-7E2A6627AC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9043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840070-25D7-8240-B1F9-CC8B7773E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Ny i Sverige – viktiga banktjänster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D16D1A-32B9-7C47-8F9E-17CF56E894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>
                <a:latin typeface="+mj-lt"/>
              </a:rPr>
              <a:t>Bankkonto</a:t>
            </a:r>
          </a:p>
          <a:p>
            <a:r>
              <a:rPr lang="sv-SE" dirty="0">
                <a:latin typeface="+mj-lt"/>
              </a:rPr>
              <a:t>Kort</a:t>
            </a:r>
          </a:p>
          <a:p>
            <a:r>
              <a:rPr lang="sv-SE" dirty="0">
                <a:latin typeface="+mj-lt"/>
              </a:rPr>
              <a:t>Internetbank</a:t>
            </a:r>
          </a:p>
        </p:txBody>
      </p:sp>
      <p:pic>
        <p:nvPicPr>
          <p:cNvPr id="16" name="Platshållare för innehåll 15">
            <a:extLst>
              <a:ext uri="{FF2B5EF4-FFF2-40B4-BE49-F238E27FC236}">
                <a16:creationId xmlns:a16="http://schemas.microsoft.com/office/drawing/2014/main" id="{FD8CFBBD-7EC3-EF43-B109-A1C6E58485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4850" y="0"/>
            <a:ext cx="3867150" cy="6858000"/>
          </a:xfrm>
        </p:spPr>
      </p:pic>
    </p:spTree>
    <p:extLst>
      <p:ext uri="{BB962C8B-B14F-4D97-AF65-F5344CB8AC3E}">
        <p14:creationId xmlns:p14="http://schemas.microsoft.com/office/powerpoint/2010/main" val="387071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840070-25D7-8240-B1F9-CC8B7773E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Rätt till konto och betaltjänster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D16D1A-32B9-7C47-8F9E-17CF56E894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sz="2400" dirty="0">
                <a:latin typeface="+mj-lt"/>
              </a:rPr>
              <a:t>Betalkonto</a:t>
            </a:r>
          </a:p>
          <a:p>
            <a:r>
              <a:rPr lang="sv-SE" dirty="0">
                <a:latin typeface="+mj-lt"/>
              </a:rPr>
              <a:t>B</a:t>
            </a:r>
            <a:r>
              <a:rPr lang="sv-SE" sz="2400" dirty="0">
                <a:latin typeface="+mj-lt"/>
              </a:rPr>
              <a:t>etaltjänster</a:t>
            </a:r>
          </a:p>
          <a:p>
            <a:pPr marL="0" indent="0">
              <a:buNone/>
            </a:pPr>
            <a:r>
              <a:rPr lang="sv-SE" dirty="0">
                <a:latin typeface="+mj-lt"/>
              </a:rPr>
              <a:t>	</a:t>
            </a:r>
          </a:p>
          <a:p>
            <a:pPr marL="0" indent="0">
              <a:buNone/>
            </a:pPr>
            <a:r>
              <a:rPr lang="sv-SE" dirty="0">
                <a:latin typeface="+mj-lt"/>
              </a:rPr>
              <a:t>	- </a:t>
            </a:r>
            <a:r>
              <a:rPr lang="sv-SE" sz="2400" dirty="0">
                <a:latin typeface="+mj-lt"/>
              </a:rPr>
              <a:t>oavsett ekonomiska omständigheter</a:t>
            </a:r>
          </a:p>
          <a:p>
            <a:pPr marL="0" indent="0">
              <a:buNone/>
            </a:pPr>
            <a:r>
              <a:rPr lang="sv-SE" dirty="0">
                <a:latin typeface="+mj-lt"/>
              </a:rPr>
              <a:t>	- </a:t>
            </a:r>
            <a:r>
              <a:rPr lang="sv-SE" sz="2400" dirty="0">
                <a:latin typeface="+mj-lt"/>
              </a:rPr>
              <a:t>alla som är lagligt bosatta i EES-området</a:t>
            </a:r>
            <a:endParaRPr lang="sv-SE" dirty="0">
              <a:latin typeface="+mj-lt"/>
            </a:endParaRPr>
          </a:p>
        </p:txBody>
      </p:sp>
      <p:sp>
        <p:nvSpPr>
          <p:cNvPr id="15" name="Platshållare för innehåll 14">
            <a:extLst>
              <a:ext uri="{FF2B5EF4-FFF2-40B4-BE49-F238E27FC236}">
                <a16:creationId xmlns:a16="http://schemas.microsoft.com/office/drawing/2014/main" id="{A52A0DB4-CA7A-46F8-9CA6-231023503E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7" name="Platshållare för innehåll 12">
            <a:extLst>
              <a:ext uri="{FF2B5EF4-FFF2-40B4-BE49-F238E27FC236}">
                <a16:creationId xmlns:a16="http://schemas.microsoft.com/office/drawing/2014/main" id="{6DFB7C47-699D-4686-92B6-D867729CE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449" y="0"/>
            <a:ext cx="3822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34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80D3E3-6B88-4CF6-8C0C-0661C653C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menas med betaltjänster?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5200FD2-129D-4487-85ED-ED10A14D4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Ta ut pengar – över disk, i automat</a:t>
            </a:r>
          </a:p>
          <a:p>
            <a:r>
              <a:rPr lang="sv-SE" sz="2400" dirty="0"/>
              <a:t>Göra betalningar och överföringar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Betala </a:t>
            </a:r>
            <a:r>
              <a:rPr lang="sv-SE" dirty="0"/>
              <a:t>i butiker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Betala i e-handel</a:t>
            </a:r>
            <a:endParaRPr lang="sv-SE" sz="2400" dirty="0"/>
          </a:p>
          <a:p>
            <a:pPr marL="342900" indent="-342900"/>
            <a:r>
              <a:rPr lang="sv-SE" sz="2400" dirty="0"/>
              <a:t>Betala via autogiro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3810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840070-25D7-8240-B1F9-CC8B7773E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Vad krävs för att få konto och betaltjänster?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D16D1A-32B9-7C47-8F9E-17CF56E894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sz="2400" dirty="0">
                <a:latin typeface="+mj-lt"/>
              </a:rPr>
              <a:t>Giltig id-handling</a:t>
            </a:r>
          </a:p>
          <a:p>
            <a:r>
              <a:rPr lang="sv-SE" sz="2400" dirty="0">
                <a:latin typeface="+mj-lt"/>
              </a:rPr>
              <a:t>Syftet med kontot</a:t>
            </a:r>
          </a:p>
          <a:p>
            <a:pPr marL="0" indent="0">
              <a:buNone/>
            </a:pPr>
            <a:endParaRPr lang="sv-SE" dirty="0">
              <a:latin typeface="+mj-lt"/>
            </a:endParaRPr>
          </a:p>
          <a:p>
            <a:pPr marL="0" indent="0">
              <a:buNone/>
            </a:pPr>
            <a:r>
              <a:rPr lang="sv-SE" b="1" dirty="0">
                <a:latin typeface="+mj-lt"/>
              </a:rPr>
              <a:t>Orsaker till att neka </a:t>
            </a:r>
            <a:r>
              <a:rPr lang="sv-SE" sz="2400" b="1" dirty="0">
                <a:latin typeface="+mj-lt"/>
              </a:rPr>
              <a:t>konto och tjänster: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latin typeface="+mj-lt"/>
              </a:rPr>
              <a:t>Id-handling saknas, inte tillräcklig kundkännedom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latin typeface="+mj-lt"/>
              </a:rPr>
              <a:t>Särskilda skäl</a:t>
            </a:r>
          </a:p>
          <a:p>
            <a:pPr marL="0" indent="0">
              <a:buNone/>
            </a:pPr>
            <a:endParaRPr lang="sv-SE" dirty="0">
              <a:latin typeface="+mj-lt"/>
            </a:endParaRP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A5B77D37-31F2-4F24-AE2A-ACE2467768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12">
            <a:extLst>
              <a:ext uri="{FF2B5EF4-FFF2-40B4-BE49-F238E27FC236}">
                <a16:creationId xmlns:a16="http://schemas.microsoft.com/office/drawing/2014/main" id="{157F9899-3964-41A2-84C7-B098ADC93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449" y="0"/>
            <a:ext cx="3822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29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sumenternas">
      <a:dk1>
        <a:srgbClr val="22242A"/>
      </a:dk1>
      <a:lt1>
        <a:srgbClr val="FFFFFF"/>
      </a:lt1>
      <a:dk2>
        <a:srgbClr val="343A41"/>
      </a:dk2>
      <a:lt2>
        <a:srgbClr val="E7E6E6"/>
      </a:lt2>
      <a:accent1>
        <a:srgbClr val="009A83"/>
      </a:accent1>
      <a:accent2>
        <a:srgbClr val="F38700"/>
      </a:accent2>
      <a:accent3>
        <a:srgbClr val="EFEBE2"/>
      </a:accent3>
      <a:accent4>
        <a:srgbClr val="FEF0DF"/>
      </a:accent4>
      <a:accent5>
        <a:srgbClr val="6FC5B7"/>
      </a:accent5>
      <a:accent6>
        <a:srgbClr val="0F7967"/>
      </a:accent6>
      <a:hlink>
        <a:srgbClr val="009A83"/>
      </a:hlink>
      <a:folHlink>
        <a:srgbClr val="009A8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yråpresentationKBB" id="{2CE9F526-BED3-466A-B220-13A33F453948}" vid="{30DD92DA-FDD3-4D07-97AD-AD3177257B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ByråpresentationKBB</Template>
  <TotalTime>1259</TotalTime>
  <Words>463</Words>
  <Application>Microsoft Office PowerPoint</Application>
  <PresentationFormat>Bredbild</PresentationFormat>
  <Paragraphs>128</Paragraphs>
  <Slides>25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Office-tema</vt:lpstr>
      <vt:lpstr>Konsumenternas Bank- och finansbyrå</vt:lpstr>
      <vt:lpstr>Konsumenternas Bank- och finansbyrå</vt:lpstr>
      <vt:lpstr>PowerPoint-presentation</vt:lpstr>
      <vt:lpstr>Vi ger hjälp till självhjälp</vt:lpstr>
      <vt:lpstr>Ny i Sverige</vt:lpstr>
      <vt:lpstr>Ny i Sverige – viktiga banktjänster</vt:lpstr>
      <vt:lpstr>Rätt till konto och betaltjänster</vt:lpstr>
      <vt:lpstr>Vad menas med betaltjänster?</vt:lpstr>
      <vt:lpstr>Vad krävs för att få konto och betaltjänster?</vt:lpstr>
      <vt:lpstr>Ett bankkonto kan bli uppsagt</vt:lpstr>
      <vt:lpstr>Bank-id</vt:lpstr>
      <vt:lpstr>Bank- och kreditkort</vt:lpstr>
      <vt:lpstr>Vad är skillnaden mellan bankkort och kreditkort?</vt:lpstr>
      <vt:lpstr>Obehöriga uttag ersätts bara i vissa fall av banken</vt:lpstr>
      <vt:lpstr>Vad kan betraktas som oaktsamt?</vt:lpstr>
      <vt:lpstr>Varning för bedrägerier med bank-id eller bankdosa </vt:lpstr>
      <vt:lpstr>Lån och krediter</vt:lpstr>
      <vt:lpstr>Kredit = att betala sen </vt:lpstr>
      <vt:lpstr>Kreditprövning</vt:lpstr>
      <vt:lpstr>Konsumtionslån</vt:lpstr>
      <vt:lpstr>Exempel på lånekostnader</vt:lpstr>
      <vt:lpstr>Låna bara om du måste</vt:lpstr>
      <vt:lpstr>Sparkonton</vt:lpstr>
      <vt:lpstr>Kontakta oss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Konsumenternas Bank- och finansbyrå</dc:title>
  <dc:creator>Lindström, Eva</dc:creator>
  <cp:lastModifiedBy>Lindström, Eva</cp:lastModifiedBy>
  <cp:revision>60</cp:revision>
  <cp:lastPrinted>2022-09-16T08:11:41Z</cp:lastPrinted>
  <dcterms:created xsi:type="dcterms:W3CDTF">2022-01-17T08:41:13Z</dcterms:created>
  <dcterms:modified xsi:type="dcterms:W3CDTF">2022-09-16T11:47:33Z</dcterms:modified>
</cp:coreProperties>
</file>