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871" r:id="rId3"/>
    <p:sldId id="886" r:id="rId4"/>
    <p:sldId id="876" r:id="rId5"/>
    <p:sldId id="896" r:id="rId6"/>
    <p:sldId id="898" r:id="rId7"/>
    <p:sldId id="897" r:id="rId8"/>
    <p:sldId id="276" r:id="rId9"/>
    <p:sldId id="881" r:id="rId10"/>
    <p:sldId id="275" r:id="rId11"/>
    <p:sldId id="874" r:id="rId12"/>
    <p:sldId id="899" r:id="rId13"/>
    <p:sldId id="284" r:id="rId14"/>
    <p:sldId id="891" r:id="rId15"/>
    <p:sldId id="287" r:id="rId16"/>
    <p:sldId id="884" r:id="rId17"/>
    <p:sldId id="890" r:id="rId18"/>
    <p:sldId id="893" r:id="rId19"/>
    <p:sldId id="894" r:id="rId20"/>
    <p:sldId id="895" r:id="rId2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BE6"/>
    <a:srgbClr val="007867"/>
    <a:srgbClr val="F5F3EE"/>
    <a:srgbClr val="00816E"/>
    <a:srgbClr val="22252A"/>
    <a:srgbClr val="E0DFDB"/>
    <a:srgbClr val="F38700"/>
    <a:srgbClr val="1AA490"/>
    <a:srgbClr val="009A84"/>
    <a:srgbClr val="E6E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36536" autoAdjust="0"/>
  </p:normalViewPr>
  <p:slideViewPr>
    <p:cSldViewPr snapToGrid="0" snapToObjects="1">
      <p:cViewPr varScale="1">
        <p:scale>
          <a:sx n="41" d="100"/>
          <a:sy n="41" d="100"/>
        </p:scale>
        <p:origin x="321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0" d="100"/>
          <a:sy n="80" d="100"/>
        </p:scale>
        <p:origin x="40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0A1A32-88E8-7343-9F8A-DB224ABD3C92}" type="datetimeFigureOut">
              <a:rPr lang="sv-SE" smtClean="0"/>
              <a:t>2023-11-06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183A26-D906-A849-91E0-8964580D355C}" type="slidenum">
              <a:rPr lang="sv-SE" smtClean="0"/>
              <a:t>‹#›</a:t>
            </a:fld>
            <a:endParaRPr lang="sv-SE"/>
          </a:p>
        </p:txBody>
      </p:sp>
    </p:spTree>
    <p:extLst>
      <p:ext uri="{BB962C8B-B14F-4D97-AF65-F5344CB8AC3E}">
        <p14:creationId xmlns:p14="http://schemas.microsoft.com/office/powerpoint/2010/main" val="283285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a:t>
            </a:fld>
            <a:endParaRPr lang="sv-SE"/>
          </a:p>
        </p:txBody>
      </p:sp>
    </p:spTree>
    <p:extLst>
      <p:ext uri="{BB962C8B-B14F-4D97-AF65-F5344CB8AC3E}">
        <p14:creationId xmlns:p14="http://schemas.microsoft.com/office/powerpoint/2010/main" val="37966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5472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 framtida resor så är det bra känna till finns reseskydd vad innefattar: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alla hemförsäkringar finns ett reseskydd. Det gäller i minst 45 dagar och i 60 dagar hos några få försäkringsbolag. Det är väldigt viktigt att ni i förväg förlänger hemförsäkringens reseskydd, eller tecknar en särskild reseförsäkring, som ska gälla efter dag 45, så att ni inte är oförsäkrade om ni är borta länge. Tänk på att det ofta ingår ett avbeställningsskydd när du betalar resan med kort.</a:t>
            </a:r>
          </a:p>
          <a:p>
            <a:endParaRPr lang="sv-SE" dirty="0"/>
          </a:p>
          <a:p>
            <a:r>
              <a:rPr lang="sv-SE" dirty="0"/>
              <a:t>I alla hemförsäkringar finns ett reseskydd. Det gäller i minst 45 dagar och i 60 dagar hos några få försäkringsbolag. Det är väldigt viktigt att ni i förväg förlänger hemförsäkringens reseskydd, eller tecknar en särskild reseförsäkring, som ska gälla efter dag 45, så att ni inte är oförsäkrade om ni är borta länge. Tänk på att det ofta ingår ett avbeställningsskydd när du betalar resan med kort.</a:t>
            </a:r>
          </a:p>
          <a:p>
            <a:pPr marL="171450" indent="-171450">
              <a:buFont typeface="Arial" panose="020B0604020202020204" pitchFamily="34" charset="0"/>
              <a:buChar char="•"/>
            </a:pPr>
            <a:endParaRPr lang="sv-SE" u="none" dirty="0"/>
          </a:p>
          <a:p>
            <a:pPr marL="171450" indent="-171450">
              <a:buFont typeface="Arial" panose="020B0604020202020204" pitchFamily="34" charset="0"/>
              <a:buChar char="•"/>
            </a:pPr>
            <a:r>
              <a:rPr lang="sv-SE" u="none" dirty="0"/>
              <a:t>Bra grundskydd</a:t>
            </a:r>
            <a:r>
              <a:rPr lang="sv-SE" u="none" baseline="0" dirty="0"/>
              <a:t> akut sjukdom olycksfall:</a:t>
            </a:r>
          </a:p>
          <a:p>
            <a:r>
              <a:rPr lang="sv-SE" sz="1200" b="1" u="sng" kern="1200" dirty="0">
                <a:solidFill>
                  <a:schemeClr val="tx1"/>
                </a:solidFill>
                <a:effectLst/>
                <a:latin typeface="+mn-lt"/>
                <a:ea typeface="+mn-ea"/>
                <a:cs typeface="+mn-cs"/>
              </a:rPr>
              <a:t>Besök läkare så snart du kan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Outnyttjad resekostnad: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Ersättningen för den förstörda semestern beror på vad som ingår i din hemförsäkring. De flesta hemförsäkringar inkluderar ersättning för outnyttjad tid, det betyder att du får tillbaka pengar för de dagar som du har varit sjuk – inte för hela resan. Du kan få ersättning för förlorade semesterdagar om det inte är sjuk mer än halva resan, då du är berättigad ersättningsresa om det ersättningsmöjligheten ingår i din hemförsäkring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Ersättningsresa: Redan på flyget till den efterlängtade semesterveckan känner du hur influensan kommer krypande och framme på resmålet tvingas du tillbringa mer tid nedbäddad i hotellsängen än i solstolen. De flesta hemförsäkringar ger dig möjlighet att få ersättning om resan tillbringats på sjukhus, sjuk i hotellsängen eller om sjukdomstillståndet tvingat dig att resa hem tidigare än planerat. Krav opartisk läkare på plats, </a:t>
            </a:r>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För att erhålla en ersättningsresa så krävs det att försäkringstagaren har ordinerats vila på hotellrum under mer än halva den planerade restiden. Vilan ska ha ordinerats skriftligt av opartisk och behörig läkare på vistelseorten och vara motiverad av medicinska skäl, varit inlagd på sjukhus under mer än halva den planerade restiden eller måste återvända hem i förtid (under resans första hälft) av medicinska skäl.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u="none" baseline="0" dirty="0"/>
          </a:p>
          <a:p>
            <a:pPr marL="171450" indent="-171450">
              <a:buFont typeface="Arial" panose="020B0604020202020204" pitchFamily="34" charset="0"/>
              <a:buChar char="•"/>
            </a:pPr>
            <a:r>
              <a:rPr lang="sv-SE" u="none" dirty="0"/>
              <a:t>Service kort Eu kort: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 så kallade EU-kortet ger dig samma vårdförmåner som om du är medborgare i det land som du besöker – men även här förekommer obehagliga överraskningar. Konsument Europa berättar om en resenär från Herrljunga som reste på skidsemester till franska Alperna, men redan andra dagen skadade han sitt knä i skidbacken och blev hämtad av lokala räddningstjänsten. När han kom hem fick han en dyr räkning eftersom sök- och räddningsinsatser inte täcks av EU-kortet.</a:t>
            </a:r>
            <a:endParaRPr lang="sv-SE" u="none" dirty="0"/>
          </a:p>
          <a:p>
            <a:pPr marL="171450" indent="-171450">
              <a:buFont typeface="Arial" panose="020B0604020202020204" pitchFamily="34" charset="0"/>
              <a:buChar char="•"/>
            </a:pPr>
            <a:endParaRPr lang="sv-SE" u="none" dirty="0"/>
          </a:p>
          <a:p>
            <a:pPr marL="171450" indent="-171450">
              <a:buFont typeface="Arial" panose="020B0604020202020204" pitchFamily="34" charset="0"/>
              <a:buChar char="•"/>
            </a:pPr>
            <a:r>
              <a:rPr lang="sv-SE" u="none" dirty="0"/>
              <a:t>Pågående sjukdom ersätts ej om ingen akut oväntad försämring skett på resan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Som konsument måste du tänka på att en reseförsäkring gäller om du råkar ut för olycksfall eller blir akut sjuk – inte för sjukdomar som du redan har när du åker iväg.</a:t>
            </a:r>
          </a:p>
          <a:p>
            <a:pPr marL="0" indent="0">
              <a:buFont typeface="Arial" panose="020B0604020202020204" pitchFamily="34" charset="0"/>
              <a:buNone/>
            </a:pPr>
            <a:endParaRPr lang="sv-SE" u="none" baseline="0" dirty="0"/>
          </a:p>
          <a:p>
            <a:pPr marL="171450" indent="-171450">
              <a:buFont typeface="Arial" panose="020B0604020202020204" pitchFamily="34" charset="0"/>
              <a:buChar char="•"/>
            </a:pPr>
            <a:r>
              <a:rPr lang="sv-SE" sz="1200" kern="1200" dirty="0">
                <a:solidFill>
                  <a:schemeClr val="tx1"/>
                </a:solidFill>
                <a:effectLst/>
                <a:latin typeface="+mn-lt"/>
                <a:ea typeface="+mn-ea"/>
                <a:cs typeface="+mn-cs"/>
              </a:rPr>
              <a:t> Ett uppmärksammat fall är den man från Skåne som kände sig krasslig inför en resa till Thailand och besökte den lokala vårdcentralen. Läkaren gav klartecken till resan, patienten fick medicin för en lättare lunginflammation och satte sig på planet till Asien. Hälsotillståndet försämrades kraftigt under flygresan och han fick läggas in akut på sjukhus i Bangkok. Mannen tvingade betala för både vård i Thailand plus hemtransport eftersom försäkringsbolaget ansåg att han borde ha stannat hemma </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a typeface="+mn-ea"/>
                <a:cs typeface="Arial" panose="020B0604020202020204" pitchFamily="34" charset="0"/>
              </a:rPr>
              <a:t>V 28 generellt för reseskydd vid graviditet för oväntade komplikationer kontrollera både mamma barn i magen omfattas före resan , något separat bolag täcker t. om. v 32 </a:t>
            </a:r>
          </a:p>
          <a:p>
            <a:endParaRPr lang="sv-SE"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u="none" dirty="0"/>
              <a:t>Fysiskt läkarbesök krävs,</a:t>
            </a:r>
            <a:r>
              <a:rPr lang="sv-SE" u="none" baseline="0" dirty="0"/>
              <a:t> app. doktorn ej tillräcklig</a:t>
            </a: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10</a:t>
            </a:fld>
            <a:endParaRPr lang="sv-SE"/>
          </a:p>
        </p:txBody>
      </p:sp>
    </p:spTree>
    <p:extLst>
      <p:ext uri="{BB962C8B-B14F-4D97-AF65-F5344CB8AC3E}">
        <p14:creationId xmlns:p14="http://schemas.microsoft.com/office/powerpoint/2010/main" val="324737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64638"/>
          </a:xfrm>
        </p:spPr>
        <p:txBody>
          <a:bodyPr/>
          <a:lstStyle/>
          <a:p>
            <a:pPr marR="0" lvl="0" indent="0" algn="l" fontAlgn="auto">
              <a:lnSpc>
                <a:spcPct val="100000"/>
              </a:lnSpc>
              <a:spcBef>
                <a:spcPts val="0"/>
              </a:spcBef>
              <a:spcAft>
                <a:spcPts val="0"/>
              </a:spcAft>
              <a:buClrTx/>
              <a:buSzTx/>
              <a:buFontTx/>
              <a:buNone/>
              <a:tabLst/>
              <a:defRPr/>
            </a:pPr>
            <a:r>
              <a:rPr lang="sv-SE" sz="1200" b="1" kern="1200" dirty="0">
                <a:ea typeface="+mn-ea"/>
                <a:cs typeface="Arial" panose="020B0604020202020204" pitchFamily="34" charset="0"/>
              </a:rPr>
              <a:t>Advokat ansöker om rättsskydd.</a:t>
            </a:r>
          </a:p>
          <a:p>
            <a:pPr marR="0" lvl="0" indent="0" algn="l" fontAlgn="auto">
              <a:lnSpc>
                <a:spcPct val="100000"/>
              </a:lnSpc>
              <a:spcBef>
                <a:spcPts val="0"/>
              </a:spcBef>
              <a:spcAft>
                <a:spcPts val="0"/>
              </a:spcAft>
              <a:buClrTx/>
              <a:buSzTx/>
              <a:buFontTx/>
              <a:buNone/>
              <a:tabLst/>
              <a:defRPr/>
            </a:pPr>
            <a:endParaRPr lang="sv-SE" sz="1200" b="1" kern="1200" dirty="0">
              <a:ea typeface="+mn-ea"/>
              <a:cs typeface="Arial" panose="020B0604020202020204" pitchFamily="34" charset="0"/>
            </a:endParaRPr>
          </a:p>
          <a:p>
            <a:pPr marR="0" lvl="0" indent="0" algn="l" fontAlgn="auto">
              <a:lnSpc>
                <a:spcPct val="100000"/>
              </a:lnSpc>
              <a:spcBef>
                <a:spcPts val="0"/>
              </a:spcBef>
              <a:spcAft>
                <a:spcPts val="0"/>
              </a:spcAft>
              <a:buClrTx/>
              <a:buSzTx/>
              <a:buFontTx/>
              <a:buNone/>
              <a:tabLst/>
              <a:defRPr/>
            </a:pPr>
            <a:r>
              <a:rPr lang="sv-SE" sz="1200" b="1" kern="1200" dirty="0">
                <a:ea typeface="+mn-ea"/>
                <a:cs typeface="Arial" panose="020B0604020202020204" pitchFamily="34" charset="0"/>
              </a:rPr>
              <a:t>Ansvarsskydd: </a:t>
            </a:r>
            <a:r>
              <a:rPr lang="sv-SE" sz="1200" kern="1200" dirty="0">
                <a:cs typeface="Arial" panose="020B0604020202020204" pitchFamily="34" charset="0"/>
              </a:rPr>
              <a:t>täcker </a:t>
            </a:r>
            <a:r>
              <a:rPr lang="sv-SE" dirty="0"/>
              <a:t>upp till 5 miljoner oavsett bolag. Krävs du på skadestånd kan försäkringen dels utreda ansvaret, dels betala skadeståndet. Skyddet har en grundsjälvrisk. Maxbeloppet gäller per skada eller per försäkrings år.</a:t>
            </a:r>
          </a:p>
          <a:p>
            <a:pPr marR="0" lvl="0" indent="0" algn="l" fontAlgn="auto">
              <a:lnSpc>
                <a:spcPct val="100000"/>
              </a:lnSpc>
              <a:spcBef>
                <a:spcPts val="0"/>
              </a:spcBef>
              <a:spcAft>
                <a:spcPts val="0"/>
              </a:spcAft>
              <a:buClrTx/>
              <a:buSzTx/>
              <a:buFontTx/>
              <a:buNone/>
              <a:tabLst/>
              <a:defRPr/>
            </a:pPr>
            <a:endParaRPr lang="sv-SE" dirty="0"/>
          </a:p>
          <a:p>
            <a:pPr algn="l"/>
            <a:r>
              <a:rPr lang="sv-SE" dirty="0"/>
              <a:t>Om du blir krävd på ersättning från någon som anser att du har orsakat honom eller henne en skada kan du få hjälp ur ansvarsskyddet i din hemförsäkring. Ditt försäkringsbolag utreder om du är vållande till skadan. Om du anses vara vållande betalar försäkringsbolaget ut ersättning till den som drabbats av skadan.</a:t>
            </a:r>
          </a:p>
          <a:p>
            <a:pPr algn="l"/>
            <a:r>
              <a:rPr lang="sv-SE" dirty="0"/>
              <a:t>Om du inte anses som vållande till skadan avvisar försäkringsbolaget kravet och du behöver normalt inte heller ersätta den som kräver dig på ersättning.</a:t>
            </a:r>
          </a:p>
          <a:p>
            <a:pPr algn="l"/>
            <a:endParaRPr lang="sv-SE" dirty="0"/>
          </a:p>
          <a:p>
            <a:pPr algn="l"/>
            <a:r>
              <a:rPr lang="sv-SE" b="1" dirty="0"/>
              <a:t>När kan ansvarsskyddet användas</a:t>
            </a:r>
          </a:p>
          <a:p>
            <a:pPr algn="l"/>
            <a:r>
              <a:rPr lang="sv-SE" dirty="0"/>
              <a:t>Ansvarsskyddet kan till exempel användas om du får ett skadeståndskrav riktat mot dig för att:</a:t>
            </a:r>
          </a:p>
          <a:p>
            <a:pPr marL="171450" indent="-171450" algn="l">
              <a:buFont typeface="Arial" panose="020B0604020202020204" pitchFamily="34" charset="0"/>
              <a:buChar char="•"/>
            </a:pPr>
            <a:r>
              <a:rPr lang="sv-SE" dirty="0"/>
              <a:t>du har tagit sönder ett handfat i din hyreslägenhet</a:t>
            </a:r>
          </a:p>
          <a:p>
            <a:pPr marL="171450" indent="-171450" algn="l">
              <a:buFont typeface="Arial" panose="020B0604020202020204" pitchFamily="34" charset="0"/>
              <a:buChar char="•"/>
            </a:pPr>
            <a:r>
              <a:rPr lang="sv-SE" dirty="0"/>
              <a:t>du har vållat en vattenskada i din bostadsrätt som har orsakat skada i grannens lägenhet</a:t>
            </a:r>
          </a:p>
          <a:p>
            <a:pPr marL="171450" indent="-171450" algn="l">
              <a:buFont typeface="Arial" panose="020B0604020202020204" pitchFamily="34" charset="0"/>
              <a:buChar char="•"/>
            </a:pPr>
            <a:r>
              <a:rPr lang="sv-SE" dirty="0"/>
              <a:t>din hund har bitit grannens hund.</a:t>
            </a:r>
          </a:p>
          <a:p>
            <a:pPr algn="l">
              <a:buFont typeface="Arial" panose="020B0604020202020204" pitchFamily="34" charset="0"/>
              <a:buChar char="•"/>
            </a:pPr>
            <a:endParaRPr lang="sv-SE" dirty="0"/>
          </a:p>
          <a:p>
            <a:pPr algn="l"/>
            <a:r>
              <a:rPr lang="sv-SE" dirty="0"/>
              <a:t>Ansvarsskyddet skiljer sig från andra försäkringsskydd på så sätt att det är tre parter inblandade. Det är du själv som får ett krav, den som har lidit skada och kräver dig på ersättning och ditt försäkringsbolag som utreder skadeståndsskyldigheten.</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1" dirty="0"/>
              <a:t>Överfallsskydd</a:t>
            </a:r>
            <a:r>
              <a:rPr lang="sv-SE" dirty="0"/>
              <a:t>: Gäller våldsbrott och sexualbrott, upp till 6 000-150 000 kronor. Kan även gälla vid överfall i nära relation och mobbing hos vissa bolag. </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dirty="0"/>
              <a:t>Våldsbrott och sexualbrott - Lägsta beloppet visar ersättning vid misshandel av normalgraden, högsta vid mord/dråpförsök och grov våldtäkt. Även sexuellt tvång och våldtäkt ersätts.</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dirty="0"/>
              <a:t>Överfall ersätts normalt med schablonbelopp som inkluderar kränkning, sveda och värk samt kostnader. Du ska visa att du utsatts för brottet men gärningsmannen behöver inte dömas (utom i två bolag, kolla vad som gäller i din försäkring). E</a:t>
            </a:r>
            <a:r>
              <a:rPr lang="sv-SE" b="0" i="0" dirty="0">
                <a:effectLst/>
              </a:rPr>
              <a:t>rsättning i olika utsträckning vid sexualbrott mot barn enligt 6 kap brottsbalken. Intervall med maxbelopp.</a:t>
            </a:r>
            <a:r>
              <a:rPr lang="sv-SE" dirty="0"/>
              <a:t> Vanligen ingår kristerapi 10 tillfällen (kristerapi kan ersättas även vid omfattande skador i bostaden).</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0" i="0" dirty="0">
                <a:effectLst/>
              </a:rPr>
              <a:t>Drabbas du av ett överfall som utförs av någon som ingår i samma hemförsäkring som du kan du få ersättning hos några bolag.</a:t>
            </a:r>
            <a:r>
              <a:rPr lang="sv-SE" dirty="0"/>
              <a:t> </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11</a:t>
            </a:fld>
            <a:endParaRPr lang="sv-SE"/>
          </a:p>
        </p:txBody>
      </p:sp>
    </p:spTree>
    <p:extLst>
      <p:ext uri="{BB962C8B-B14F-4D97-AF65-F5344CB8AC3E}">
        <p14:creationId xmlns:p14="http://schemas.microsoft.com/office/powerpoint/2010/main" val="374419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90"/>
          </a:xfrm>
        </p:spPr>
        <p:txBody>
          <a:bodyPr/>
          <a:lstStyle/>
          <a:p>
            <a:pPr marR="0" lvl="0" indent="0" algn="l" fontAlgn="auto">
              <a:lnSpc>
                <a:spcPct val="100000"/>
              </a:lnSpc>
              <a:spcBef>
                <a:spcPts val="0"/>
              </a:spcBef>
              <a:spcAft>
                <a:spcPts val="0"/>
              </a:spcAft>
              <a:buClrTx/>
              <a:buSzTx/>
              <a:buFontTx/>
              <a:buNone/>
              <a:tabLst/>
              <a:defRPr/>
            </a:pPr>
            <a:r>
              <a:rPr lang="sv-SE" sz="1200" b="1" kern="1200" dirty="0">
                <a:ea typeface="+mn-ea"/>
                <a:cs typeface="Arial" panose="020B0604020202020204" pitchFamily="34" charset="0"/>
              </a:rPr>
              <a:t>Ansvarsskydd: </a:t>
            </a:r>
            <a:r>
              <a:rPr lang="sv-SE" sz="1200" kern="1200" dirty="0">
                <a:cs typeface="Arial" panose="020B0604020202020204" pitchFamily="34" charset="0"/>
              </a:rPr>
              <a:t>täcker </a:t>
            </a:r>
            <a:r>
              <a:rPr lang="sv-SE" dirty="0"/>
              <a:t>upp till 5 miljoner oavsett bolag. Krävs du på skadestånd kan försäkringen dels utreda ansvaret, dels betala skadeståndet. Skyddet har en grundsjälvrisk. Maxbeloppet gäller per skada eller per försäkrings år.</a:t>
            </a:r>
          </a:p>
          <a:p>
            <a:pPr marR="0" lvl="0" indent="0" algn="l" fontAlgn="auto">
              <a:lnSpc>
                <a:spcPct val="100000"/>
              </a:lnSpc>
              <a:spcBef>
                <a:spcPts val="0"/>
              </a:spcBef>
              <a:spcAft>
                <a:spcPts val="0"/>
              </a:spcAft>
              <a:buClrTx/>
              <a:buSzTx/>
              <a:buFontTx/>
              <a:buNone/>
              <a:tabLst/>
              <a:defRPr/>
            </a:pPr>
            <a:endParaRPr lang="sv-SE" dirty="0"/>
          </a:p>
          <a:p>
            <a:pPr algn="l"/>
            <a:r>
              <a:rPr lang="sv-SE" dirty="0"/>
              <a:t>Om du blir krävd på ersättning från någon som anser att du har orsakat honom eller henne en skada kan du få hjälp ur ansvarsskyddet i din hemförsäkring. Ditt försäkringsbolag utreder om du är vållande till skadan. Om du anses vara vållande betalar försäkringsbolaget ut ersättning till den som drabbats av skadan.</a:t>
            </a:r>
          </a:p>
          <a:p>
            <a:pPr algn="l"/>
            <a:r>
              <a:rPr lang="sv-SE" dirty="0"/>
              <a:t>Om du inte anses som vållande till skadan avvisar försäkringsbolaget kravet och du behöver normalt inte heller ersätta den som kräver dig på ersättning.</a:t>
            </a:r>
          </a:p>
          <a:p>
            <a:pPr algn="l"/>
            <a:endParaRPr lang="sv-SE" dirty="0"/>
          </a:p>
          <a:p>
            <a:pPr algn="l"/>
            <a:r>
              <a:rPr lang="sv-SE" b="1" dirty="0"/>
              <a:t>När kan ansvarsskyddet användas</a:t>
            </a:r>
          </a:p>
          <a:p>
            <a:pPr algn="l"/>
            <a:r>
              <a:rPr lang="sv-SE" dirty="0"/>
              <a:t>Ansvarsskyddet kan till exempel användas om du får ett skadeståndskrav riktat mot dig för att:</a:t>
            </a:r>
          </a:p>
          <a:p>
            <a:pPr marL="171450" indent="-171450" algn="l">
              <a:buFont typeface="Arial" panose="020B0604020202020204" pitchFamily="34" charset="0"/>
              <a:buChar char="•"/>
            </a:pPr>
            <a:r>
              <a:rPr lang="sv-SE" dirty="0"/>
              <a:t>du har tagit sönder ett handfat i din hyreslägenhet</a:t>
            </a:r>
          </a:p>
          <a:p>
            <a:pPr marL="171450" indent="-171450" algn="l">
              <a:buFont typeface="Arial" panose="020B0604020202020204" pitchFamily="34" charset="0"/>
              <a:buChar char="•"/>
            </a:pPr>
            <a:r>
              <a:rPr lang="sv-SE" dirty="0"/>
              <a:t>du har vållat en vattenskada i din bostadsrätt som har orsakat skada i grannens lägenhet</a:t>
            </a:r>
          </a:p>
          <a:p>
            <a:pPr marL="171450" indent="-171450" algn="l">
              <a:buFont typeface="Arial" panose="020B0604020202020204" pitchFamily="34" charset="0"/>
              <a:buChar char="•"/>
            </a:pPr>
            <a:r>
              <a:rPr lang="sv-SE" dirty="0"/>
              <a:t>din hund har bitit grannens hund.</a:t>
            </a:r>
          </a:p>
          <a:p>
            <a:pPr algn="l">
              <a:buFont typeface="Arial" panose="020B0604020202020204" pitchFamily="34" charset="0"/>
              <a:buChar char="•"/>
            </a:pPr>
            <a:endParaRPr lang="sv-SE" dirty="0"/>
          </a:p>
          <a:p>
            <a:pPr algn="l"/>
            <a:r>
              <a:rPr lang="sv-SE" dirty="0"/>
              <a:t>Ansvarsskyddet skiljer sig från andra försäkringsskydd på så sätt att det är tre parter inblandade. Det är du själv som får ett krav, den som har lidit skada och kräver dig på ersättning och ditt försäkringsbolag som utreder skadeståndsskyldigheten.</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1" dirty="0"/>
              <a:t>Överfallsskydd</a:t>
            </a:r>
            <a:r>
              <a:rPr lang="sv-SE" dirty="0"/>
              <a:t>: Gäller våldsbrott och sexualbrott, upp till 6 000-150 000 kronor. Kan även gälla vid överfall i nära relation och mobbing hos vissa bolag. </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dirty="0"/>
              <a:t>Våldsbrott och sexualbrott - Lägsta beloppet visar ersättning vid misshandel av normalgraden, högsta vid mord/dråpförsök och grov våldtäkt. Även sexuellt tvång och våldtäkt ersätts.</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dirty="0"/>
              <a:t>Överfall ersätts normalt med schablonbelopp som inkluderar kränkning, sveda och värk samt kostnader. Du ska visa att du utsatts för brottet men gärningsmannen behöver inte dömas (utom i två bolag, kolla vad som gäller i din försäkring). E</a:t>
            </a:r>
            <a:r>
              <a:rPr lang="sv-SE" b="0" i="0" dirty="0">
                <a:effectLst/>
              </a:rPr>
              <a:t>rsättning i olika utsträckning vid sexualbrott mot barn enligt 6 kap brottsbalken. Intervall med maxbelopp.</a:t>
            </a:r>
            <a:r>
              <a:rPr lang="sv-SE" dirty="0"/>
              <a:t> Vanligen ingår kristerapi 10 tillfällen (kristerapi kan ersättas även vid omfattande skador i bostaden).</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0" i="0" dirty="0">
                <a:effectLst/>
              </a:rPr>
              <a:t>Drabbas du av ett överfall som utförs av någon som ingår i samma hemförsäkring som du kan du få ersättning hos några bolag.</a:t>
            </a:r>
            <a:r>
              <a:rPr lang="sv-SE" dirty="0"/>
              <a:t> </a:t>
            </a:r>
          </a:p>
          <a:p>
            <a:pPr marR="0" lvl="0" indent="0" algn="l" fontAlgn="auto">
              <a:lnSpc>
                <a:spcPct val="100000"/>
              </a:lnSpc>
              <a:spcBef>
                <a:spcPts val="0"/>
              </a:spcBef>
              <a:spcAft>
                <a:spcPts val="0"/>
              </a:spcAft>
              <a:buClrTx/>
              <a:buSzTx/>
              <a:buFontTx/>
              <a:buNone/>
              <a:tabLst/>
              <a:defRPr/>
            </a:pPr>
            <a:endParaRPr lang="sv-SE" dirty="0"/>
          </a:p>
          <a:p>
            <a:pPr marL="0" indent="0">
              <a:buFont typeface="Arial" panose="020B0604020202020204" pitchFamily="34" charset="0"/>
              <a:buNone/>
              <a:defRPr/>
            </a:pPr>
            <a:r>
              <a:rPr lang="sv-SE" b="1" i="0" dirty="0">
                <a:effectLst/>
              </a:rPr>
              <a:t>Rättsskydd: </a:t>
            </a:r>
            <a:r>
              <a:rPr lang="sv-SE" dirty="0"/>
              <a:t>Du kan få 140 000 – 400 000 kronor beroende på bolag.</a:t>
            </a:r>
          </a:p>
          <a:p>
            <a:pPr marL="0" indent="0">
              <a:buFont typeface="Arial" panose="020B0604020202020204" pitchFamily="34" charset="0"/>
              <a:buNone/>
              <a:defRPr/>
            </a:pPr>
            <a:r>
              <a:rPr lang="sv-SE" b="0" i="0" dirty="0">
                <a:effectLst/>
              </a:rPr>
              <a:t>Kan ersätta kostnader för ett juridiskt ombud om du hamnar i en rättslig tvist med någon. </a:t>
            </a:r>
            <a:r>
              <a:rPr lang="sv-SE" dirty="0"/>
              <a:t>Skyddet täcker i vissa tvister ditt juridiska ombud, och motpartens om du förlorar tvisten.  </a:t>
            </a:r>
            <a:r>
              <a:rPr lang="sv-SE" b="0" i="0" dirty="0">
                <a:effectLst/>
              </a:rPr>
              <a:t>Den betalar ombuds- och rättegångskostnader om du hamnar i en tvist som kan prövas i tingsrätten, hovrätten och Högsta domstolen. F</a:t>
            </a:r>
            <a:r>
              <a:rPr lang="sv-SE" b="0" dirty="0"/>
              <a:t>örsäkringen måste varit gällande under obruten period under minst 2 år. </a:t>
            </a:r>
          </a:p>
          <a:p>
            <a:pPr>
              <a:defRPr/>
            </a:pPr>
            <a:r>
              <a:rPr lang="sv-SE" dirty="0"/>
              <a:t>Självrisken är cirka 20-25 procent av ombudskostnaderna, men detta varierar. </a:t>
            </a:r>
          </a:p>
          <a:p>
            <a:pPr>
              <a:defRPr/>
            </a:pPr>
            <a:endParaRPr lang="sv-SE" b="1" dirty="0"/>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12</a:t>
            </a:fld>
            <a:endParaRPr lang="sv-SE"/>
          </a:p>
        </p:txBody>
      </p:sp>
    </p:spTree>
    <p:extLst>
      <p:ext uri="{BB962C8B-B14F-4D97-AF65-F5344CB8AC3E}">
        <p14:creationId xmlns:p14="http://schemas.microsoft.com/office/powerpoint/2010/main" val="40172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Har man inte en trafikförsäkring betala några hundralappar varje dag, blir snabbt en stor summa pengar i onödan. Undvik genom betala trafikförsäkring från dag 1 vid ägarbytet. Om man har autogiro dvs en automatisk dragning av premie månadsvis så…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Det är lag på att ha en trafikförsäkring för en bil som du äger. Och det är du som ägare som ska teckna trafikförsäkringen. </a:t>
            </a:r>
            <a:r>
              <a:rPr lang="sv-SE" dirty="0"/>
              <a:t>Trafikförsäkringen ersätter alla personskador och sakskador som du vållat med bilen, men inga skador på din egen bil. Du kan skydda din egen bil genom att teckna en halv- eller helförsäkring. </a:t>
            </a:r>
            <a:r>
              <a:rPr lang="sv-SE" b="0" i="0" dirty="0">
                <a:effectLst/>
              </a:rPr>
              <a:t>Om du inte tecknar trafikförsäkringen från den första dagen när du har köpt din bil kan det innebära stora kostnader. Du kan teckna trafikförsäkringen genom valfritt försäkringsbolag.</a:t>
            </a:r>
          </a:p>
          <a:p>
            <a:pPr algn="l"/>
            <a:endParaRPr lang="sv-SE" b="0" i="0" dirty="0">
              <a:effectLst/>
            </a:endParaRPr>
          </a:p>
          <a:p>
            <a:pPr algn="l"/>
            <a:r>
              <a:rPr lang="sv-SE" b="1" i="0" dirty="0">
                <a:effectLst/>
              </a:rPr>
              <a:t>De två viktigaste sakerna att göra så fort du har köpt en bil är att:</a:t>
            </a:r>
          </a:p>
          <a:p>
            <a:pPr algn="l">
              <a:buFont typeface="Arial" panose="020B0604020202020204" pitchFamily="34" charset="0"/>
              <a:buChar char="•"/>
            </a:pPr>
            <a:r>
              <a:rPr lang="sv-SE" b="0" i="0" dirty="0">
                <a:effectLst/>
              </a:rPr>
              <a:t>Teckna en trafikförsäkring</a:t>
            </a:r>
          </a:p>
          <a:p>
            <a:pPr algn="l">
              <a:buFont typeface="Arial" panose="020B0604020202020204" pitchFamily="34" charset="0"/>
              <a:buChar char="•"/>
            </a:pPr>
            <a:r>
              <a:rPr lang="sv-SE" b="0" i="0" dirty="0">
                <a:effectLst/>
              </a:rPr>
              <a:t>Registrera ägarbytet</a:t>
            </a:r>
            <a:br>
              <a:rPr lang="sv-SE" b="0" i="0" dirty="0">
                <a:effectLst/>
              </a:rPr>
            </a:br>
            <a:r>
              <a:rPr lang="sv-SE" b="0" i="0" dirty="0">
                <a:effectLst/>
              </a:rPr>
              <a:t>När du har köpt en bil ska du skicka in handlingarna om köpet till Vägtrafikregistret hos Transportstyrelsen. Den myndigheten ska sedan registrera dig som ny ägare.</a:t>
            </a:r>
          </a:p>
          <a:p>
            <a:pPr algn="l"/>
            <a:endParaRPr lang="sv-SE" b="1" i="0" dirty="0">
              <a:effectLst/>
            </a:endParaRPr>
          </a:p>
          <a:p>
            <a:pPr algn="l"/>
            <a:r>
              <a:rPr lang="sv-SE" b="1" i="0" dirty="0">
                <a:effectLst/>
              </a:rPr>
              <a:t>Trafikförsäkring utan personnummer</a:t>
            </a:r>
          </a:p>
          <a:p>
            <a:pPr algn="l"/>
            <a:r>
              <a:rPr lang="sv-SE" b="0" i="0" dirty="0">
                <a:effectLst/>
              </a:rPr>
              <a:t>Om du inte har fått något personnummer eller samordningsnummer än, kan du inte registreras som ägare. Det du ska göra då är att skicka in en skriftlig begäran till Transportstyrelsen om att du vill ha ett samordningsnummer. Det ska du göra samtidigt som du skickar in handlingarna om ägarbytet till Transportstyrelsen.</a:t>
            </a:r>
          </a:p>
          <a:p>
            <a:pPr algn="l"/>
            <a:endParaRPr lang="sv-SE" b="0" i="0" dirty="0">
              <a:effectLst/>
            </a:endParaRPr>
          </a:p>
          <a:p>
            <a:pPr algn="l"/>
            <a:r>
              <a:rPr lang="sv-SE" b="0" i="0" dirty="0">
                <a:effectLst/>
              </a:rPr>
              <a:t>Transportstyrelsen kan sedan beställa ett samordningsnummer åt dig hos Skatteverket. Först när du har fått samordningsnumret kan Transportstyrelsen registrera dig som ägare av den bil du har köpt i Vägtrafikregistret.</a:t>
            </a:r>
          </a:p>
          <a:p>
            <a:pPr algn="l"/>
            <a:r>
              <a:rPr lang="sv-SE" b="0" i="0" dirty="0">
                <a:effectLst/>
              </a:rPr>
              <a:t>Även om det kan ta tid att få ett samordningsnummer är det viktigt att tänka på att du, direkt när du har köpt bilen, måste teckna en trafikförsäkring för bilen. Försäkringsbolagen kan inte ställa krav på dig att du ska ha ett personnummer eller samordningsnummer för att du ska få teckna en trafikförsäkring. Du kan alltså teckna en trafikförsäkring även om du inte har fått ett samordningsnummer än. </a:t>
            </a:r>
            <a:r>
              <a:rPr lang="sv-SE" dirty="0"/>
              <a:t>Försäkringsbolagen kan inte ställa krav på dig att du ska ha ett personnummer eller samordningsnummer för att du ska få teckna en trafikförsäkring. Du kan alltså teckna en trafikförsäkring även om du inte har fått ett samordningsnummer än. (Kontraheringsplikt, rätten teckna en försäkring)</a:t>
            </a:r>
            <a:endParaRPr lang="sv-SE" b="0" i="0" dirty="0">
              <a:effectLst/>
            </a:endParaRPr>
          </a:p>
          <a:p>
            <a:pPr algn="l"/>
            <a:endParaRPr lang="sv-SE" b="0" i="0" dirty="0">
              <a:effectLst/>
            </a:endParaRPr>
          </a:p>
          <a:p>
            <a:pPr algn="l"/>
            <a:r>
              <a:rPr lang="sv-SE" b="0" i="0" dirty="0">
                <a:effectLst/>
              </a:rPr>
              <a:t>Trafikförsäkring krävs enligt lag. Den ersätter alla person- och sakskador som bilen orsakat, men inte skador på din egen bil. </a:t>
            </a:r>
            <a:r>
              <a:rPr lang="sv-SE" dirty="0"/>
              <a:t>Den enda försäkring det är lag på är trafikförsäkring om du har bil. Men oftast behöver du hel- eller halvförsäkring på bilen. </a:t>
            </a:r>
            <a:r>
              <a:rPr lang="sv-SE" b="0" i="0" dirty="0">
                <a:effectLst/>
              </a:rPr>
              <a:t>En halvförsäkring innehåller vanligen trafik-, stöld-, brand-, glas-, allrisk-, maskin-, räddnings- och rättsskyddsförsäkring. En helförsäkring består av både halvförsäkring och vagnskadeförsäkring. Vagnskadeförsäkringen betalar skador på din egen bil till exempel vid en trafikolycka eller skadegörelse. </a:t>
            </a:r>
          </a:p>
          <a:p>
            <a:pPr algn="l"/>
            <a:endParaRPr lang="sv-SE" b="0" i="0" dirty="0">
              <a:effectLst/>
            </a:endParaRPr>
          </a:p>
          <a:p>
            <a:pPr algn="l"/>
            <a:r>
              <a:rPr lang="sv-SE" b="0" i="0" dirty="0">
                <a:effectLst/>
              </a:rPr>
              <a:t>Försäkrat intresse - vad är det:</a:t>
            </a:r>
          </a:p>
          <a:p>
            <a:pPr algn="l"/>
            <a:r>
              <a:rPr lang="sv-SE" b="0" i="0" dirty="0">
                <a:effectLst/>
              </a:rPr>
              <a:t>Försäkringsbolaget kan neka att betala ut ersättning för en skada om det inte är försäkringstagaren som är den verklige ägaren och huvudsakliga användaren av bilen.</a:t>
            </a:r>
          </a:p>
          <a:p>
            <a:endParaRPr lang="sv-SE" dirty="0"/>
          </a:p>
          <a:p>
            <a:pPr algn="l"/>
            <a:r>
              <a:rPr lang="sv-SE" b="0" i="0" dirty="0">
                <a:effectLst/>
              </a:rPr>
              <a:t>Ägare: I försäkringsvillkoren står det att försäkringen bara gäller för den som faktiskt äger bilen. Ägare är den som verkligen äger fordonet och som har ett intresse av att försäkra det. Med ägare menas den som drabbas ekonomiskt vid en skada och kan bestämma om fordonet till exempel ska säljas. Det innebär att det inte räcker att vara ägare på pappret för att få ersättning från försäkringen om det inträffar en skada.</a:t>
            </a:r>
          </a:p>
          <a:p>
            <a:pPr algn="l"/>
            <a:endParaRPr lang="sv-SE" b="0" i="0" dirty="0">
              <a:effectLst/>
            </a:endParaRPr>
          </a:p>
          <a:p>
            <a:pPr algn="l"/>
            <a:r>
              <a:rPr lang="sv-SE" b="0" i="0" dirty="0">
                <a:effectLst/>
              </a:rPr>
              <a:t>Brukare: I de allra flesta försäkringsvillkor framgår också att försäkringstagaren dessutom ska vara den huvudsaklige användaren (brukaren) av bilen. Brukare är den som använder fordonet och behöver inte vara samma person som ägaren eller föraren. </a:t>
            </a:r>
          </a:p>
          <a:p>
            <a:endParaRPr lang="sv-SE" dirty="0"/>
          </a:p>
          <a:p>
            <a:r>
              <a:rPr lang="sv-SE" dirty="0"/>
              <a:t>Exempel: </a:t>
            </a:r>
            <a:r>
              <a:rPr lang="sv-SE" b="0" i="0" dirty="0">
                <a:effectLst/>
              </a:rPr>
              <a:t>Om bilen registreras på din mamma som bor på en liten ort, trots att det är du som bor i en storstad som egentligen äger den, så får du ingen ersättning från försäkringen om bilen t ex. blir stulen.</a:t>
            </a:r>
          </a:p>
          <a:p>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Bolagsbyte: </a:t>
            </a:r>
            <a:r>
              <a:rPr lang="sv-SE" sz="1200" dirty="0">
                <a:effectLst/>
                <a:ea typeface="Calibri" panose="020F0502020204030204" pitchFamily="34" charset="0"/>
              </a:rPr>
              <a:t>Branschgemensamt problem med dubbelförsäkring vid bolagsbyte. Viktigt att säga upp autogiro så att inte betalning löper på. Det finns bestämmelser (branschpraxis och FAL) om att det gamla bolaget ska betala tillbaka premien. Bolagen har inte alltid koll på det och man kan behöva kontakta en chef. </a:t>
            </a:r>
          </a:p>
          <a:p>
            <a:pPr algn="l"/>
            <a:endParaRPr lang="sv-SE" dirty="0"/>
          </a:p>
          <a:p>
            <a:pPr>
              <a:defRPr/>
            </a:pPr>
            <a:r>
              <a:rPr lang="sv-SE" dirty="0"/>
              <a:t>Trafikförsäkring utan personnummer: Om du inte har fått något personnummer eller samordningsnummer än, kan du inte registreras som ägare. Det du bör göra då är att skicka in en skriftlig begäran till Transportstyrelsen om att du vill ha ett samordningsnummer. Det kan du göra samtidigt som du skickar in handlingarna om ägarbytet till Transportstyrelsen.</a:t>
            </a:r>
          </a:p>
          <a:p>
            <a:pPr>
              <a:defRPr/>
            </a:pPr>
            <a:endParaRPr lang="sv-SE" dirty="0"/>
          </a:p>
          <a:p>
            <a:pPr>
              <a:defRPr/>
            </a:pPr>
            <a:r>
              <a:rPr lang="sv-SE" dirty="0"/>
              <a:t>Transportstyrelsen kan sedan beställa ett samordningsnummer åt dig hos Skatteverket. Först när du har fått samordningsnumret kan Transportstyrelsen registrera dig som ägare av den bil du har köpt i Vägtrafikregistret.</a:t>
            </a:r>
          </a:p>
          <a:p>
            <a:pPr>
              <a:defRPr/>
            </a:pPr>
            <a:r>
              <a:rPr lang="sv-SE" dirty="0"/>
              <a:t>Även om det kan ta tid att få ett samordningsnummer är det viktigt att tänka på att du, direkt när du har köpt bilen, måste teckna en trafikförsäkring för bilen. Försäkringsbolagen kan inte ställa krav på dig att du ska ha ett personnummer eller samordningsnummer för att du ska få teckna en trafikförsäkring. Du kan alltså teckna en trafikförsäkring även om du inte har fått ett samordningsnummer än.</a:t>
            </a:r>
          </a:p>
          <a:p>
            <a:pPr>
              <a:defRPr/>
            </a:pPr>
            <a:endParaRPr lang="sv-SE" dirty="0"/>
          </a:p>
          <a:p>
            <a:pPr>
              <a:defRPr/>
            </a:pPr>
            <a:r>
              <a:rPr lang="sv-SE" b="0" i="0" dirty="0">
                <a:effectLst/>
              </a:rPr>
              <a:t>Samordningsnummer är en identitetsbeteckning för personer som inte är eller har varit folkbokförda i Sverige. </a:t>
            </a:r>
            <a:endParaRPr lang="sv-SE" dirty="0"/>
          </a:p>
          <a:p>
            <a:pPr algn="l"/>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13</a:t>
            </a:fld>
            <a:endParaRPr lang="sv-SE"/>
          </a:p>
        </p:txBody>
      </p:sp>
    </p:spTree>
    <p:extLst>
      <p:ext uri="{BB962C8B-B14F-4D97-AF65-F5344CB8AC3E}">
        <p14:creationId xmlns:p14="http://schemas.microsoft.com/office/powerpoint/2010/main" val="66626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908227"/>
          </a:xfrm>
        </p:spPr>
        <p:txBody>
          <a:bodyPr/>
          <a:lstStyle/>
          <a:p>
            <a:pPr marL="171450" indent="-171450">
              <a:buFont typeface="Arial" panose="020B0604020202020204" pitchFamily="34" charset="0"/>
              <a:buChar char="•"/>
              <a:defRPr/>
            </a:pPr>
            <a:r>
              <a:rPr lang="sv-SE" sz="1200" dirty="0"/>
              <a:t>Nästan alla skol- och förskolebarn omfattas av en olycksfallsförsäkring. Skolförsäkring- olika. Vissa gäller under fritid, andra bara under skol-och </a:t>
            </a:r>
            <a:r>
              <a:rPr lang="sv-SE" sz="1200" dirty="0" err="1"/>
              <a:t>förskoletid</a:t>
            </a:r>
            <a:r>
              <a:rPr lang="sv-SE" sz="1200" dirty="0"/>
              <a:t>.</a:t>
            </a:r>
          </a:p>
          <a:p>
            <a:pPr marL="165416" indent="-165416">
              <a:buFont typeface="Arial" panose="020B0604020202020204" pitchFamily="34" charset="0"/>
              <a:buChar char="•"/>
              <a:defRPr/>
            </a:pPr>
            <a:r>
              <a:rPr lang="sv-SE" sz="1200" dirty="0"/>
              <a:t>En barnförsäkring ger skydd både vid sjukdom och olycksfall. Komplettera.</a:t>
            </a:r>
          </a:p>
          <a:p>
            <a:pPr marL="165416" marR="0" lvl="0" indent="-165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Anmäl skada</a:t>
            </a:r>
          </a:p>
          <a:p>
            <a:pPr marL="165416" indent="-165416">
              <a:buFont typeface="Arial" panose="020B0604020202020204" pitchFamily="34" charset="0"/>
              <a:buChar char="•"/>
              <a:defRPr/>
            </a:pPr>
            <a:r>
              <a:rPr lang="sv-SE" sz="1200" dirty="0"/>
              <a:t>Skaffa barnförsäkringen tidigt. Ersätter aldrig något som inträffat innan du tecknat försäkringen.</a:t>
            </a:r>
          </a:p>
          <a:p>
            <a:pPr marL="165416" indent="-165416">
              <a:buFont typeface="Arial" panose="020B0604020202020204" pitchFamily="34" charset="0"/>
              <a:buChar char="•"/>
              <a:defRPr/>
            </a:pPr>
            <a:r>
              <a:rPr lang="sv-SE" sz="1200" dirty="0"/>
              <a:t>Ettårsavtal. Kan ändra villkor och pris varje år. Eventuella ändringar sker vid din årliga huvudförfallodag.</a:t>
            </a:r>
          </a:p>
          <a:p>
            <a:pPr marL="165416" indent="-165416">
              <a:buFont typeface="Arial" panose="020B0604020202020204" pitchFamily="34" charset="0"/>
              <a:buChar char="•"/>
              <a:defRPr/>
            </a:pPr>
            <a:endParaRPr lang="sv-SE" sz="1200" dirty="0"/>
          </a:p>
          <a:p>
            <a:r>
              <a:rPr lang="sv-SE" dirty="0"/>
              <a:t>Även om barn är försäkrade via förskolan eller skolan så ger de försäkringarna aldrig ersättning för sjukdom. En privat barnförsäkring är därför ett viktigt komplement till samhällets skydd och de flesta föräldrar väljer att teckna en barnförsäkring. Teckna barnförsäkring så snart som möjligt efter att barnet är fött även om du haft en gravidförsäkring. Gravidförsäkringen ger inte samma omfattande skydd som en barnförsäkring. Det enda som händer om du väntar med att teckna försäkring är att risken att få nej eller omfattande undantag ökar eftersom du måste fylla i en hälsodeklaration för barnet.</a:t>
            </a:r>
          </a:p>
          <a:p>
            <a:endParaRPr lang="sv-SE" dirty="0"/>
          </a:p>
          <a:p>
            <a:r>
              <a:rPr lang="sv-SE" dirty="0"/>
              <a:t>Medicinsk invaliditet:</a:t>
            </a:r>
          </a:p>
          <a:p>
            <a:pPr algn="l"/>
            <a:r>
              <a:rPr lang="sv-SE" sz="1200" b="0" i="0" kern="1200" dirty="0">
                <a:effectLst/>
                <a:ea typeface="+mn-ea"/>
                <a:cs typeface="+mn-cs"/>
              </a:rPr>
              <a:t>Ersättning för medicinsk invaliditet betalas ut om barnet får en bestående funktionsnedsättning till följd av en ersättningsbar händelse. Ersättningen betalas ut som ett engångsbelopp. </a:t>
            </a:r>
            <a:r>
              <a:rPr lang="sv-SE" b="0" i="0" dirty="0">
                <a:effectLst/>
              </a:rPr>
              <a:t>Cirka 90 procent av alla medicinska invaliditetsersättningar som betalas ut ligger under 15 procents invaliditet. Vid hög invaliditetsgrad kan vissa bolag ge en tilläggsersättning. Tilläggsersättningen börjar ofta betalas ut efter cirka 20 procents invaliditet.</a:t>
            </a:r>
          </a:p>
          <a:p>
            <a:pPr algn="l"/>
            <a:endParaRPr lang="sv-SE" b="0" i="0" dirty="0">
              <a:effectLst/>
            </a:endParaRPr>
          </a:p>
          <a:p>
            <a:pPr algn="l"/>
            <a:r>
              <a:rPr lang="sv-SE" b="0" i="0" dirty="0">
                <a:effectLst/>
              </a:rPr>
              <a:t>Ekonomisk invaliditet:</a:t>
            </a:r>
          </a:p>
          <a:p>
            <a:pPr algn="l"/>
            <a:r>
              <a:rPr lang="sv-SE" b="0" i="0" dirty="0">
                <a:effectLst/>
              </a:rPr>
              <a:t>Om barnet på grund av en sjukdom eller en olycksfallsskada aldrig kommer ut i arbetslivet eller bara kan arbeta halvtid kan barnet få ersättning för så kallad ekonomisk, eller förvärvsmässig, invaliditet.</a:t>
            </a:r>
          </a:p>
          <a:p>
            <a:pPr algn="l"/>
            <a:endParaRPr lang="sv-SE" b="0" i="0" dirty="0">
              <a:effectLst/>
            </a:endParaRPr>
          </a:p>
          <a:p>
            <a:pPr algn="l"/>
            <a:r>
              <a:rPr lang="sv-SE" b="0" i="0" dirty="0">
                <a:effectLst/>
              </a:rPr>
              <a:t>Hälsodeklaration:</a:t>
            </a:r>
          </a:p>
          <a:p>
            <a:pPr algn="l"/>
            <a:r>
              <a:rPr lang="sv-SE" b="0" i="0" dirty="0">
                <a:effectLst/>
              </a:rPr>
              <a:t>I samband med ansökan får du fylla i en hälsodeklaration. Det är en blankett med frågor om barnets längd, vikt, hälsa. Uppgifterna ligger till grund för försäkringsbolagets riskbedömning. Det är mycket viktigt att alla uppgifter som lämnas i hälsodeklarationen är riktiga. Om du lämnat oriktiga uppgifter kan försäkringen vara ogiltig.</a:t>
            </a:r>
          </a:p>
          <a:p>
            <a:pPr algn="l"/>
            <a:endParaRPr lang="sv-SE" b="0" i="0" dirty="0">
              <a:effectLst/>
            </a:endParaRPr>
          </a:p>
          <a:p>
            <a:r>
              <a:rPr lang="sv-SE" dirty="0"/>
              <a:t>Undantag:</a:t>
            </a:r>
          </a:p>
          <a:p>
            <a:r>
              <a:rPr lang="sv-SE" dirty="0"/>
              <a:t>Undantagna diagnoser framgår av villkoren. </a:t>
            </a:r>
          </a:p>
          <a:p>
            <a:endParaRPr lang="sv-SE" dirty="0"/>
          </a:p>
          <a:p>
            <a:pPr algn="l"/>
            <a:r>
              <a:rPr lang="sv-SE" dirty="0"/>
              <a:t>Länk hel översikt: ställ dig på länken med markören och klicka </a:t>
            </a:r>
            <a:r>
              <a:rPr lang="sv-SE" dirty="0" err="1"/>
              <a:t>CtrL</a:t>
            </a:r>
            <a:r>
              <a:rPr lang="sv-SE" dirty="0"/>
              <a:t> först så hamnar ni i jämförelsen direkt.</a:t>
            </a:r>
          </a:p>
          <a:p>
            <a:pPr marL="165416" indent="-165416">
              <a:buFont typeface="Arial" panose="020B0604020202020204" pitchFamily="34" charset="0"/>
              <a:buChar char="•"/>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charset="0"/>
              </a:rPr>
              <a:t>Sjukdomar/skador som redan inträffat undantas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charset="0"/>
              </a:rPr>
              <a:t>Jämför barnförsäkringar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dirty="0">
              <a:cs typeface="Arial" charset="0"/>
            </a:endParaRP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14</a:t>
            </a:fld>
            <a:endParaRPr lang="sv-SE"/>
          </a:p>
        </p:txBody>
      </p:sp>
    </p:spTree>
    <p:extLst>
      <p:ext uri="{BB962C8B-B14F-4D97-AF65-F5344CB8AC3E}">
        <p14:creationId xmlns:p14="http://schemas.microsoft.com/office/powerpoint/2010/main" val="407568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511185"/>
          </a:xfrm>
        </p:spPr>
        <p:txBody>
          <a:bodyPr/>
          <a:lstStyle/>
          <a:p>
            <a:pPr marL="0" indent="0">
              <a:buNone/>
            </a:pPr>
            <a:r>
              <a:rPr lang="sv-SE" sz="1200" dirty="0">
                <a:latin typeface="+mn-lt"/>
                <a:cs typeface="Arial" charset="0"/>
              </a:rPr>
              <a:t>Onödiga</a:t>
            </a:r>
          </a:p>
          <a:p>
            <a:pPr marL="0" indent="0">
              <a:buNone/>
            </a:pPr>
            <a:r>
              <a:rPr lang="sv-SE" sz="1200" dirty="0">
                <a:latin typeface="+mn-lt"/>
                <a:cs typeface="Arial" charset="0"/>
              </a:rPr>
              <a:t>Allriskskydd, elektronikskydd</a:t>
            </a:r>
          </a:p>
          <a:p>
            <a:pPr marL="0" indent="0">
              <a:buNone/>
            </a:pPr>
            <a:r>
              <a:rPr lang="sv-SE" sz="1200" dirty="0">
                <a:latin typeface="+mn-lt"/>
                <a:cs typeface="Arial" charset="0"/>
              </a:rPr>
              <a:t>• Plötslig oförutsedd händelse</a:t>
            </a:r>
          </a:p>
          <a:p>
            <a:pPr marL="0" indent="0">
              <a:buNone/>
            </a:pPr>
            <a:r>
              <a:rPr lang="sv-SE" sz="1200" dirty="0">
                <a:latin typeface="+mn-lt"/>
                <a:cs typeface="Arial" charset="0"/>
              </a:rPr>
              <a:t>• Likvärdig produkt ersätts</a:t>
            </a:r>
          </a:p>
          <a:p>
            <a:pPr marL="0" indent="0">
              <a:buNone/>
            </a:pPr>
            <a:r>
              <a:rPr lang="sv-SE" sz="1200" dirty="0">
                <a:latin typeface="+mn-lt"/>
                <a:cs typeface="Arial" charset="0"/>
              </a:rPr>
              <a:t>• Rimlig premie?</a:t>
            </a:r>
          </a:p>
          <a:p>
            <a:r>
              <a:rPr lang="sv-SE" sz="1200" dirty="0">
                <a:latin typeface="+mn-lt"/>
                <a:cs typeface="Arial" charset="0"/>
              </a:rPr>
              <a:t>Självrisk, avskrivning</a:t>
            </a:r>
          </a:p>
          <a:p>
            <a:endParaRPr lang="sv-SE" altLang="sv-SE" dirty="0">
              <a:latin typeface="+mn-lt"/>
              <a:cs typeface="Arial" panose="020B0604020202020204" pitchFamily="34" charset="0"/>
            </a:endParaRPr>
          </a:p>
          <a:p>
            <a:r>
              <a:rPr lang="sv-SE" altLang="sv-SE" dirty="0">
                <a:latin typeface="+mn-lt"/>
                <a:cs typeface="Arial" panose="020B0604020202020204" pitchFamily="34" charset="0"/>
              </a:rPr>
              <a:t>När du köper till exempel en TV, mobiltelefon, dator, klocka eller smycke så erbjuds du ofta att teckna en särskild försäkring. En sådan produktförsäkring ersätter produkten om den slutar fungera eller blir skadad av någon plötslig, oförutsedd händelse. </a:t>
            </a:r>
            <a:r>
              <a:rPr lang="sv-SE" altLang="sv-SE" u="none" dirty="0">
                <a:latin typeface="+mn-lt"/>
                <a:cs typeface="Arial" panose="020B0604020202020204" pitchFamily="34" charset="0"/>
              </a:rPr>
              <a:t>T ex tappar IPAD</a:t>
            </a:r>
            <a:r>
              <a:rPr lang="sv-SE" altLang="sv-SE" u="none" baseline="0" dirty="0">
                <a:latin typeface="+mn-lt"/>
                <a:cs typeface="Arial" panose="020B0604020202020204" pitchFamily="34" charset="0"/>
              </a:rPr>
              <a:t> eller mobil</a:t>
            </a:r>
            <a:r>
              <a:rPr lang="sv-SE" altLang="sv-SE" u="none" dirty="0">
                <a:latin typeface="+mn-lt"/>
                <a:cs typeface="Arial" panose="020B0604020202020204" pitchFamily="34" charset="0"/>
              </a:rPr>
              <a:t> i marken</a:t>
            </a:r>
          </a:p>
          <a:p>
            <a:r>
              <a:rPr lang="sv-SE" dirty="0">
                <a:latin typeface="+mn-lt"/>
              </a:rPr>
              <a:t>När du köper till exempel en TV, mobiltelefon, dator, klocka eller smycke så erbjuds du ofta att teckna en särskild produktförsäkring. En sådan försäkring ersätter produkten om den slutar fungera eller blir skadad av någon plötslig, oförutsedd händelse.</a:t>
            </a:r>
          </a:p>
          <a:p>
            <a:endParaRPr lang="sv-SE" dirty="0">
              <a:latin typeface="+mn-lt"/>
            </a:endParaRPr>
          </a:p>
          <a:p>
            <a:r>
              <a:rPr lang="sv-SE" dirty="0">
                <a:latin typeface="+mn-lt"/>
              </a:rPr>
              <a:t>Om varan skadas vid en plötslig och oförutsedd händelse gäller annars hemförsäkringens allrisktillägg, om du har ett sådant. Tänk på att ett allrisktillägg gäller för alla dina saker till skillnad från en produktförsäkring som bara gäller för en viss sak.</a:t>
            </a:r>
          </a:p>
          <a:p>
            <a:endParaRPr lang="sv-SE" dirty="0">
              <a:latin typeface="+mn-lt"/>
            </a:endParaRPr>
          </a:p>
          <a:p>
            <a:r>
              <a:rPr lang="sv-SE" dirty="0">
                <a:latin typeface="+mn-lt"/>
              </a:rPr>
              <a:t>Att försäkra alla dina mobiler, paddor och datorer kan bli en stor summa. Om du vill ha försäkring kan det vara bättre att lägga till ett elektronikskydd i hemförsäkringen, trots att det inte gäller för mobiler.</a:t>
            </a:r>
          </a:p>
          <a:p>
            <a:endParaRPr lang="sv-SE" dirty="0">
              <a:latin typeface="+mn-lt"/>
            </a:endParaRPr>
          </a:p>
          <a:p>
            <a:r>
              <a:rPr lang="sv-SE" dirty="0">
                <a:latin typeface="+mn-lt"/>
              </a:rPr>
              <a:t>I vissa mer omfattande hemförsäkringar ingår ett elektronikskydd som motsvarar innehållet i en produktförsäkring. Elektronikskyddet gäller, till skillnad från en produktförsäkring inte bara för en enskild vara utan för alla elektronikvaror som räknas upp i försäkringsvillkoren. Ett elektronikskydd går också ofta att teckna som tillägg till hemförsäkringen. Elektronikskyddet kan gälla för hemelektronik som TV och dator, men mobiltelefoner och surfplattor är vanliga undantag.</a:t>
            </a: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Id-skydd: </a:t>
            </a:r>
            <a:r>
              <a:rPr lang="sv-SE" sz="1200" kern="1200" dirty="0">
                <a:latin typeface="+mn-lt"/>
                <a:ea typeface="+mn-ea"/>
                <a:cs typeface="+mn-cs"/>
              </a:rPr>
              <a:t>Id-skyddsförsäkringar är </a:t>
            </a:r>
            <a:r>
              <a:rPr lang="sv-SE" dirty="0">
                <a:latin typeface="+mn-lt"/>
              </a:rPr>
              <a:t>oftast onödiga eftersom ett motsvarande skydd i många fall ingår i hemförsäkringen. Innebär </a:t>
            </a:r>
            <a:r>
              <a:rPr lang="sv-SE" b="0" i="0" dirty="0">
                <a:effectLst/>
                <a:latin typeface="+mn-lt"/>
              </a:rPr>
              <a:t>rådgivning för att förebygga och begränsa följderna av obehöriga handlingar, assistans med att avvisa betalningskrav och radera betalningsanmärkningar. Rättskydd som gäller även i tvister om mindre belopp. Vid en Id-stöld kan du få rättsskydd även i en tvist där värdet är under ett halvt basbelopp (så kallade "</a:t>
            </a:r>
            <a:r>
              <a:rPr lang="sv-SE" b="0" i="0" dirty="0" err="1">
                <a:effectLst/>
                <a:latin typeface="+mn-lt"/>
              </a:rPr>
              <a:t>småmål</a:t>
            </a:r>
            <a:r>
              <a:rPr lang="sv-SE" b="0" i="0" dirty="0">
                <a:effectLst/>
                <a:latin typeface="+mn-lt"/>
              </a:rPr>
              <a:t>").</a:t>
            </a:r>
            <a:endParaRPr lang="sv-SE" dirty="0">
              <a:latin typeface="+mn-lt"/>
            </a:endParaRPr>
          </a:p>
          <a:p>
            <a:endParaRPr lang="sv-SE" altLang="sv-SE" b="1" dirty="0">
              <a:latin typeface="+mn-lt"/>
              <a:cs typeface="Arial" panose="020B0604020202020204" pitchFamily="34" charset="0"/>
            </a:endParaRPr>
          </a:p>
          <a:p>
            <a:r>
              <a:rPr lang="sv-SE" altLang="sv-SE" b="1" u="none" dirty="0">
                <a:latin typeface="+mn-lt"/>
                <a:cs typeface="Arial" panose="020B0604020202020204" pitchFamily="34" charset="0"/>
              </a:rPr>
              <a:t>Självrisk, avskrivning</a:t>
            </a:r>
          </a:p>
          <a:p>
            <a:r>
              <a:rPr lang="sv-SE" altLang="sv-SE" u="none" dirty="0">
                <a:latin typeface="+mn-lt"/>
                <a:cs typeface="Arial" panose="020B0604020202020204" pitchFamily="34" charset="0"/>
              </a:rPr>
              <a:t>Dina saker är dock inte helt utan skydd om du avstår från en produktförsäkring. </a:t>
            </a:r>
          </a:p>
          <a:p>
            <a:r>
              <a:rPr lang="sv-SE" altLang="sv-SE" u="none" dirty="0">
                <a:latin typeface="+mn-lt"/>
                <a:cs typeface="Arial" panose="020B0604020202020204" pitchFamily="34" charset="0"/>
              </a:rPr>
              <a:t>En hemförsäkring med allrisk ger ett bredare skydd eftersom många saker omfattas (inte endast en sak),</a:t>
            </a:r>
            <a:r>
              <a:rPr lang="sv-SE" altLang="sv-SE" u="none" baseline="0" dirty="0">
                <a:latin typeface="+mn-lt"/>
                <a:cs typeface="Arial" panose="020B0604020202020204" pitchFamily="34" charset="0"/>
              </a:rPr>
              <a:t> därmed mycket billigare.</a:t>
            </a:r>
            <a:endParaRPr lang="sv-SE" altLang="sv-SE" u="none" dirty="0">
              <a:latin typeface="+mn-lt"/>
              <a:cs typeface="Arial" panose="020B0604020202020204" pitchFamily="34" charset="0"/>
            </a:endParaRPr>
          </a:p>
          <a:p>
            <a:r>
              <a:rPr lang="sv-SE" altLang="sv-SE" u="none" dirty="0">
                <a:latin typeface="+mn-lt"/>
                <a:cs typeface="Arial" panose="020B0604020202020204" pitchFamily="34" charset="0"/>
              </a:rPr>
              <a:t>Hemförsäkringarna har dock </a:t>
            </a:r>
            <a:r>
              <a:rPr lang="sv-SE" altLang="sv-SE" i="1" u="none" dirty="0">
                <a:latin typeface="+mn-lt"/>
                <a:cs typeface="Arial" panose="020B0604020202020204" pitchFamily="34" charset="0"/>
              </a:rPr>
              <a:t>självrisker</a:t>
            </a:r>
            <a:r>
              <a:rPr lang="sv-SE" altLang="sv-SE" u="none" dirty="0">
                <a:latin typeface="+mn-lt"/>
                <a:cs typeface="Arial" panose="020B0604020202020204" pitchFamily="34" charset="0"/>
              </a:rPr>
              <a:t>. Produktförsäkringarna har ofta låga eller inga självrisker. Produktförsäkringarna kan ibland ha fördelaktigare </a:t>
            </a:r>
            <a:r>
              <a:rPr lang="sv-SE" altLang="sv-SE" i="1" u="none" dirty="0">
                <a:latin typeface="+mn-lt"/>
                <a:cs typeface="Arial" panose="020B0604020202020204" pitchFamily="34" charset="0"/>
              </a:rPr>
              <a:t>avskrivningsregler</a:t>
            </a:r>
            <a:r>
              <a:rPr lang="sv-SE" altLang="sv-SE" u="none" dirty="0">
                <a:latin typeface="+mn-lt"/>
                <a:cs typeface="Arial" panose="020B0604020202020204" pitchFamily="34" charset="0"/>
              </a:rPr>
              <a:t>. </a:t>
            </a:r>
          </a:p>
          <a:p>
            <a:endParaRPr lang="sv-SE" altLang="sv-SE" u="sng" dirty="0">
              <a:latin typeface="+mn-lt"/>
              <a:cs typeface="Arial" panose="020B0604020202020204" pitchFamily="34" charset="0"/>
            </a:endParaRPr>
          </a:p>
          <a:p>
            <a:r>
              <a:rPr lang="sv-SE" b="1" dirty="0">
                <a:latin typeface="+mn-lt"/>
              </a:rPr>
              <a:t>Konsumentköplagen</a:t>
            </a:r>
            <a:r>
              <a:rPr lang="sv-SE" b="1" baseline="0" dirty="0">
                <a:latin typeface="+mn-lt"/>
              </a:rPr>
              <a:t> och garanti</a:t>
            </a:r>
          </a:p>
          <a:p>
            <a:r>
              <a:rPr lang="sv-SE" dirty="0">
                <a:latin typeface="+mn-lt"/>
              </a:rPr>
              <a:t>Du kan dessutom redan ha ett tillräckligt skydd för saker som du köper genom konsumentköplagen, varans garanti.</a:t>
            </a:r>
          </a:p>
          <a:p>
            <a:r>
              <a:rPr lang="sv-SE" dirty="0">
                <a:latin typeface="+mn-lt"/>
              </a:rPr>
              <a:t>Konsumentköplagen innebär att du kan reklamera ursprungliga fel på varan i 3 år och ha rätt till ersättning. En garanti innebär att varan ska fungera under garantitiden och att du kan ha rätt till ersättning om den inte gör det och felet inte beror på att du råkat hantera varan fel.</a:t>
            </a:r>
          </a:p>
          <a:p>
            <a:r>
              <a:rPr lang="sv-SE" dirty="0">
                <a:latin typeface="+mn-lt"/>
              </a:rPr>
              <a:t>Om du skaffat allriskskydd i din hemförsäkring gäller den för alla saker, inte bara för den du just köpt. Men felet på varan måste ha uppstått genom en plötslig och oförutsedd händelse.</a:t>
            </a:r>
          </a:p>
          <a:p>
            <a:endParaRPr lang="sv-SE" altLang="sv-SE" u="sng" dirty="0">
              <a:latin typeface="+mn-lt"/>
              <a:cs typeface="Arial" panose="020B0604020202020204" pitchFamily="34" charset="0"/>
            </a:endParaRPr>
          </a:p>
          <a:p>
            <a:r>
              <a:rPr lang="sv-SE" dirty="0">
                <a:latin typeface="+mn-lt"/>
              </a:rPr>
              <a:t>Vissa hemförsäkringar innehåller ett </a:t>
            </a:r>
            <a:r>
              <a:rPr lang="sv-SE" b="1" dirty="0">
                <a:latin typeface="+mn-lt"/>
              </a:rPr>
              <a:t>elektronikskydd</a:t>
            </a:r>
            <a:r>
              <a:rPr lang="sv-SE" dirty="0">
                <a:latin typeface="+mn-lt"/>
              </a:rPr>
              <a:t> som ger en lägre avskrivning och därmed högre ersättning. Täcker alla</a:t>
            </a:r>
            <a:r>
              <a:rPr lang="sv-SE" baseline="0" dirty="0">
                <a:latin typeface="+mn-lt"/>
              </a:rPr>
              <a:t> elektronikprodukter.</a:t>
            </a:r>
            <a:endParaRPr lang="sv-SE" altLang="sv-SE" u="sng" dirty="0">
              <a:latin typeface="+mn-lt"/>
              <a:cs typeface="Arial" panose="020B0604020202020204" pitchFamily="34" charset="0"/>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15</a:t>
            </a:fld>
            <a:endParaRPr lang="sv-SE"/>
          </a:p>
        </p:txBody>
      </p:sp>
    </p:spTree>
    <p:extLst>
      <p:ext uri="{BB962C8B-B14F-4D97-AF65-F5344CB8AC3E}">
        <p14:creationId xmlns:p14="http://schemas.microsoft.com/office/powerpoint/2010/main" val="183770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Id-skydd: Id-skyddsförsäkringar är oftast onödiga eftersom ett motsvarande skydd i många fall ingår i hemförsäkringen. Innebär rådgivning för att förebygga och begränsa följderna av obehöriga handlingar, assistans med att avvisa betalningskrav och radera betalningsanmärkningar. Rättskydd som gäller även i tvister om mindre belopp. Vid en Id-stöld kan du få rättsskydd även i en tvist där värdet är under ett halvt basbelopp (så kallade "</a:t>
            </a:r>
            <a:r>
              <a:rPr lang="sv-SE" b="0" i="0" dirty="0" err="1">
                <a:effectLst/>
              </a:rPr>
              <a:t>småmål</a:t>
            </a:r>
            <a:r>
              <a:rPr lang="sv-SE" b="0" i="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342900" indent="-342900">
              <a:buFont typeface="Arial" panose="020B0604020202020204" pitchFamily="34" charset="0"/>
              <a:buChar char="•"/>
            </a:pPr>
            <a:r>
              <a:rPr lang="sv-SE" sz="1200" dirty="0">
                <a:ea typeface="Arial" charset="0"/>
                <a:cs typeface="Arial" charset="0"/>
              </a:rPr>
              <a:t>Onödiga? </a:t>
            </a:r>
            <a:br>
              <a:rPr lang="sv-SE" sz="1200" dirty="0">
                <a:ea typeface="Arial" charset="0"/>
                <a:cs typeface="Arial" charset="0"/>
              </a:rPr>
            </a:br>
            <a:r>
              <a:rPr lang="sv-SE" sz="1200" dirty="0">
                <a:ea typeface="Arial" charset="0"/>
                <a:cs typeface="Arial" charset="0"/>
              </a:rPr>
              <a:t>Finns ofta i hemförsäkringen </a:t>
            </a:r>
          </a:p>
          <a:p>
            <a:pPr marL="342900" indent="-342900">
              <a:buFont typeface="Arial" panose="020B0604020202020204" pitchFamily="34" charset="0"/>
              <a:buChar char="•"/>
            </a:pPr>
            <a:r>
              <a:rPr lang="sv-SE" sz="1200" dirty="0">
                <a:ea typeface="Arial" charset="0"/>
                <a:cs typeface="Arial" charset="0"/>
              </a:rPr>
              <a:t>Rådgivning och assistans</a:t>
            </a:r>
          </a:p>
          <a:p>
            <a:pPr marL="342900" indent="-342900">
              <a:buFont typeface="Arial" panose="020B0604020202020204" pitchFamily="34" charset="0"/>
              <a:buChar char="•"/>
            </a:pPr>
            <a:r>
              <a:rPr lang="sv-SE" sz="1200" dirty="0">
                <a:ea typeface="Arial" charset="0"/>
                <a:cs typeface="Arial" charset="0"/>
              </a:rPr>
              <a:t>Förebygga/begränsa obehöriga handlingar</a:t>
            </a:r>
          </a:p>
          <a:p>
            <a:pPr marL="342900" indent="-342900">
              <a:buFont typeface="Arial" panose="020B0604020202020204" pitchFamily="34" charset="0"/>
              <a:buChar char="•"/>
            </a:pPr>
            <a:r>
              <a:rPr lang="sv-SE" sz="1200" dirty="0">
                <a:ea typeface="Arial" charset="0"/>
                <a:cs typeface="Arial" charset="0"/>
              </a:rPr>
              <a:t>Avvisa betalningskrav</a:t>
            </a:r>
          </a:p>
          <a:p>
            <a:pPr marL="342900" indent="-342900">
              <a:buFont typeface="Arial" panose="020B0604020202020204" pitchFamily="34" charset="0"/>
              <a:buChar char="•"/>
            </a:pPr>
            <a:r>
              <a:rPr lang="sv-SE" sz="1200" dirty="0">
                <a:ea typeface="Arial" charset="0"/>
                <a:cs typeface="Arial" charset="0"/>
              </a:rPr>
              <a:t>Radera </a:t>
            </a:r>
            <a:r>
              <a:rPr lang="sv-SE" sz="1200" dirty="0">
                <a:cs typeface="Arial" charset="0"/>
              </a:rPr>
              <a:t>betalningsanmärkningar</a:t>
            </a:r>
          </a:p>
          <a:p>
            <a:pPr marL="342900" indent="-342900">
              <a:buFont typeface="Arial" panose="020B0604020202020204" pitchFamily="34" charset="0"/>
              <a:buChar char="•"/>
            </a:pPr>
            <a:r>
              <a:rPr lang="sv-SE" sz="1200" dirty="0">
                <a:cs typeface="Arial" charset="0"/>
              </a:rPr>
              <a:t>Rättskydd - tvister under ett halvt basbelopp s.k. </a:t>
            </a:r>
            <a:r>
              <a:rPr lang="sv-SE" sz="1200" dirty="0" err="1">
                <a:cs typeface="Arial" charset="0"/>
              </a:rPr>
              <a:t>småmål</a:t>
            </a:r>
            <a:endParaRPr lang="sv-SE" sz="1200" dirty="0">
              <a:cs typeface="Arial" charset="0"/>
            </a:endParaRPr>
          </a:p>
        </p:txBody>
      </p:sp>
      <p:sp>
        <p:nvSpPr>
          <p:cNvPr id="4" name="Platshållare för bildnummer 3"/>
          <p:cNvSpPr>
            <a:spLocks noGrp="1"/>
          </p:cNvSpPr>
          <p:nvPr>
            <p:ph type="sldNum" sz="quarter" idx="5"/>
          </p:nvPr>
        </p:nvSpPr>
        <p:spPr/>
        <p:txBody>
          <a:bodyPr/>
          <a:lstStyle/>
          <a:p>
            <a:fld id="{41183A26-D906-A849-91E0-8964580D355C}" type="slidenum">
              <a:rPr lang="sv-SE" smtClean="0"/>
              <a:t>16</a:t>
            </a:fld>
            <a:endParaRPr lang="sv-SE"/>
          </a:p>
        </p:txBody>
      </p:sp>
    </p:spTree>
    <p:extLst>
      <p:ext uri="{BB962C8B-B14F-4D97-AF65-F5344CB8AC3E}">
        <p14:creationId xmlns:p14="http://schemas.microsoft.com/office/powerpoint/2010/main" val="270791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6513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Viktigt - Om det händer en olycka så ska man fota direkt. Skriv upp vad som hände, när det händer. Så man kan bevisa, veta datum, klockslag för försäkringsbolaget som bevis.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Förebyggande spara kvitton. För att undvika stöld, vad ska man tänka på. Om man har värdefull egendom, ta bilder- Guldsmycken.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Maxbelopp kontanter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Egendomsskyddet</a:t>
            </a:r>
            <a:r>
              <a:rPr lang="sv-SE" sz="1200" b="1" kern="1200" baseline="0" dirty="0">
                <a:solidFill>
                  <a:schemeClr val="tx1"/>
                </a:solidFill>
                <a:effectLst/>
                <a:latin typeface="+mn-lt"/>
                <a:ea typeface="+mn-ea"/>
                <a:cs typeface="+mn-cs"/>
              </a:rPr>
              <a:t> i hemförsäkringen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Gäller bl. a vid stöld. Finns aktsamhetskrav som måste uppnås för full ersättning annars kan avslag eller nedsättning av belopp ske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Bevisa styrka stölden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Det är du som försäkringstagare som ska visa att du har rätt till försäkringsersättning. Om försäkringsbolaget inte tror på dina uppgifter är det en trovärdighetsfråga som ytterst måste avgöras av en domstol. Viktigt att dokumentera din värdefulla</a:t>
            </a:r>
            <a:r>
              <a:rPr lang="sv-SE" sz="1200" kern="1200" baseline="0" dirty="0">
                <a:solidFill>
                  <a:schemeClr val="tx1"/>
                </a:solidFill>
                <a:effectLst/>
                <a:latin typeface="+mn-lt"/>
                <a:ea typeface="+mn-ea"/>
                <a:cs typeface="+mn-cs"/>
              </a:rPr>
              <a:t> egendom, för att kunna bevisa dit innehav. Fotografera m mobil, kontoutdrag, värderingsintyg, kvitton.</a:t>
            </a:r>
            <a:endParaRPr lang="sv-SE" sz="1200" kern="1200" dirty="0">
              <a:solidFill>
                <a:schemeClr val="tx1"/>
              </a:solidFill>
              <a:effectLst/>
              <a:latin typeface="+mn-lt"/>
              <a:ea typeface="+mn-ea"/>
              <a:cs typeface="+mn-cs"/>
            </a:endParaRPr>
          </a:p>
          <a:p>
            <a:endParaRPr lang="sv-SE" dirty="0"/>
          </a:p>
          <a:p>
            <a:r>
              <a:rPr lang="sv-SE" b="1" i="0" u="none" dirty="0"/>
              <a:t>Värdering:</a:t>
            </a:r>
          </a:p>
          <a:p>
            <a:r>
              <a:rPr lang="sv-SE" sz="1200" kern="1200" dirty="0">
                <a:solidFill>
                  <a:schemeClr val="tx1"/>
                </a:solidFill>
                <a:effectLst/>
                <a:latin typeface="+mn-lt"/>
                <a:ea typeface="+mn-ea"/>
                <a:cs typeface="+mn-cs"/>
              </a:rPr>
              <a:t>Smycken</a:t>
            </a:r>
            <a:r>
              <a:rPr lang="sv-SE" sz="1200" kern="1200" baseline="0" dirty="0">
                <a:solidFill>
                  <a:schemeClr val="tx1"/>
                </a:solidFill>
                <a:effectLst/>
                <a:latin typeface="+mn-lt"/>
                <a:ea typeface="+mn-ea"/>
                <a:cs typeface="+mn-cs"/>
              </a:rPr>
              <a:t> klocka</a:t>
            </a:r>
            <a:r>
              <a:rPr lang="sv-SE" sz="1200" kern="1200" dirty="0">
                <a:solidFill>
                  <a:schemeClr val="tx1"/>
                </a:solidFill>
                <a:effectLst/>
                <a:latin typeface="+mn-lt"/>
                <a:ea typeface="+mn-ea"/>
                <a:cs typeface="+mn-cs"/>
              </a:rPr>
              <a:t> ska värderas till </a:t>
            </a:r>
            <a:r>
              <a:rPr lang="sv-SE" sz="1200" b="0" i="1" kern="1200" dirty="0">
                <a:solidFill>
                  <a:schemeClr val="tx1"/>
                </a:solidFill>
                <a:effectLst/>
                <a:latin typeface="+mn-lt"/>
                <a:ea typeface="+mn-ea"/>
                <a:cs typeface="+mn-cs"/>
              </a:rPr>
              <a:t>marknadsvärde</a:t>
            </a:r>
            <a:r>
              <a:rPr lang="sv-SE" sz="1200" b="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Kostnaden avgörs av vad det i Sverige kostar att köpa smyckena. Är du missnöjd med försäkringsbolagets värdering kan du begära att </a:t>
            </a:r>
            <a:r>
              <a:rPr lang="sv-SE" sz="1200" b="0" i="1" kern="1200" dirty="0">
                <a:solidFill>
                  <a:schemeClr val="tx1"/>
                </a:solidFill>
                <a:effectLst/>
                <a:latin typeface="+mn-lt"/>
                <a:ea typeface="+mn-ea"/>
                <a:cs typeface="+mn-cs"/>
              </a:rPr>
              <a:t>en oberoende värderingsman </a:t>
            </a:r>
            <a:r>
              <a:rPr lang="sv-SE" sz="1200" kern="1200" dirty="0">
                <a:solidFill>
                  <a:schemeClr val="tx1"/>
                </a:solidFill>
                <a:effectLst/>
                <a:latin typeface="+mn-lt"/>
                <a:ea typeface="+mn-ea"/>
                <a:cs typeface="+mn-cs"/>
              </a:rPr>
              <a:t>uttalar sig om värdet.</a:t>
            </a:r>
          </a:p>
          <a:p>
            <a:r>
              <a:rPr lang="sv-SE" sz="1200" kern="1200" dirty="0">
                <a:solidFill>
                  <a:schemeClr val="tx1"/>
                </a:solidFill>
                <a:effectLst/>
                <a:latin typeface="+mn-lt"/>
                <a:ea typeface="+mn-ea"/>
                <a:cs typeface="+mn-cs"/>
              </a:rPr>
              <a:t>Tänk på att maxbelopp finns för ersättning av smycken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bolagen betalar ut ersättning är syftet att du varken ska vinna eller förlora på situationen. Försäkringsbolaget ersätter därför dina saker till marknadsvärde, inte inköpspriset eller nypriset.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Ersättningsform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Försäkringsbolaget har rätt att avgöra ersättningsformen. Antingen betalar de kontant eller ersätter dig med likvärdig egendom. Om du t ex blivit bestulen på en ny digitalkamera, betalar bolaget ofta en kontantsumma på 70 procent av kamerans nyvärde. Resterande 30 procent får du om du återanskaffar kameran. Försäkringsbolaget kräver då att du visar ett kvitto som styrker att du faktiskt köpt den. Försäkringsbolaget kan i stället för att betala ut pengar ge dig en rekvisition (beställning) så att du kan hämta ut en ny, likvärdig kamera.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Maxbelopp och Ersättningsform: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Bolagen ersätter vanligen smycken efter vad det kostar att köpa motsvarande smycken i Sverige, men bolagen ersätter inte hur stora summor som helst utan de tillämpar </a:t>
            </a:r>
            <a:r>
              <a:rPr lang="sv-SE" sz="1200" b="0" i="1" kern="1200" dirty="0">
                <a:solidFill>
                  <a:schemeClr val="tx1"/>
                </a:solidFill>
                <a:effectLst/>
                <a:latin typeface="+mn-lt"/>
                <a:ea typeface="+mn-ea"/>
                <a:cs typeface="+mn-cs"/>
              </a:rPr>
              <a:t>maxbelopp</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Är du missnöjd med försäkringsbolagets värdering kan du begära att en </a:t>
            </a:r>
            <a:r>
              <a:rPr lang="sv-SE" sz="1200" b="0" i="1" kern="1200" dirty="0">
                <a:solidFill>
                  <a:schemeClr val="tx1"/>
                </a:solidFill>
                <a:effectLst/>
                <a:latin typeface="+mn-lt"/>
                <a:ea typeface="+mn-ea"/>
                <a:cs typeface="+mn-cs"/>
              </a:rPr>
              <a:t>oberoende värderingsman </a:t>
            </a:r>
            <a:r>
              <a:rPr lang="sv-SE" sz="1200" kern="1200" dirty="0">
                <a:solidFill>
                  <a:schemeClr val="tx1"/>
                </a:solidFill>
                <a:effectLst/>
                <a:latin typeface="+mn-lt"/>
                <a:ea typeface="+mn-ea"/>
                <a:cs typeface="+mn-cs"/>
              </a:rPr>
              <a:t>uttalar sig om värdet.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algn="l"/>
            <a:endParaRPr lang="sv-SE" dirty="0">
              <a:solidFill>
                <a:srgbClr val="22252A"/>
              </a:solidFill>
            </a:endParaRPr>
          </a:p>
        </p:txBody>
      </p:sp>
      <p:sp>
        <p:nvSpPr>
          <p:cNvPr id="4" name="Platshållare för bildnummer 3"/>
          <p:cNvSpPr>
            <a:spLocks noGrp="1"/>
          </p:cNvSpPr>
          <p:nvPr>
            <p:ph type="sldNum" sz="quarter" idx="5"/>
          </p:nvPr>
        </p:nvSpPr>
        <p:spPr/>
        <p:txBody>
          <a:bodyPr/>
          <a:lstStyle/>
          <a:p>
            <a:fld id="{41183A26-D906-A849-91E0-8964580D355C}" type="slidenum">
              <a:rPr lang="sv-SE" smtClean="0"/>
              <a:t>17</a:t>
            </a:fld>
            <a:endParaRPr lang="sv-SE"/>
          </a:p>
        </p:txBody>
      </p:sp>
    </p:spTree>
    <p:extLst>
      <p:ext uri="{BB962C8B-B14F-4D97-AF65-F5344CB8AC3E}">
        <p14:creationId xmlns:p14="http://schemas.microsoft.com/office/powerpoint/2010/main" val="311042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656943"/>
          </a:xfrm>
        </p:spPr>
        <p:txBody>
          <a:bodyPr/>
          <a:lstStyle/>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Vad är skadeförebyggande åtgärder? Målsättningen med det skadeförebyggande arbetet är att minska antalet skador och hålla skadekostnaderna låga samt bidra till långsiktigt hållbara lösningar.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 Läs försäkringsbolagens tips och råd om skadeförebyggande arbete och vad du själv kan göra för att förhindra brand, stöld, olycksfall och andra typer av skador. De arbetar dagligen med risker och säkerhet.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Även inom försäkringsområdet kan vi bidra till hållbart perspektiv/miljöperspektiv - medvetandegöra konsumenter/ synliggöra bolagens arbete</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Tips läs om skadeförebyggande åtgärder på bolagens webbplatser och vår webbplats framöver.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2-3 skadeförebyggande exempel som är lockande för miljöaspekten: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Storm: Kontrollera takkonstruktionen, se till att taktegel eller takplattor och antenner sitter fast, kontrollera om det finns träd i närheten som bör fällas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Brand giftgaser, sprids, installera brandvarnare, undvik vattenskador/uttorkning mängder el förbrukas, materialpåverkan, stora mängder naturresurser förbrukas, skadeförebyggande snöröjning undvika vattenskador</a:t>
            </a:r>
          </a:p>
          <a:p>
            <a:pPr marL="342900" lvl="0" indent="-342900">
              <a:buFont typeface="Arial" panose="020B0604020202020204" pitchFamily="34" charset="0"/>
              <a:buChar char="•"/>
              <a:tabLst>
                <a:tab pos="457200" algn="l"/>
              </a:tabLs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tabLst>
                <a:tab pos="457200" algn="l"/>
              </a:tabLst>
            </a:pPr>
            <a:r>
              <a:rPr lang="sv-SE" sz="1200" dirty="0">
                <a:effectLst/>
                <a:latin typeface="Calibri" panose="020F0502020204030204" pitchFamily="34" charset="0"/>
                <a:ea typeface="Calibri" panose="020F0502020204030204" pitchFamily="34" charset="0"/>
                <a:cs typeface="Times New Roman" panose="02020603050405020304" pitchFamily="18" charset="0"/>
              </a:rPr>
              <a:t>Exempel på skadeförebyggande åtgärder:</a:t>
            </a:r>
          </a:p>
          <a:p>
            <a:pPr marL="342900" lvl="0" indent="-342900">
              <a:buFont typeface="Arial" panose="020B0604020202020204" pitchFamily="34" charset="0"/>
              <a:buChar char="•"/>
              <a:tabLst>
                <a:tab pos="457200" algn="l"/>
              </a:tabLs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Vi vet att det kommer att komma mer extremväder framöver. Därför är det särskilt viktigt som fastighetsägare att se om sitt hus så att man inte drabbas av skada. Se över taket på din villa/fritidshus så att taket klarar av stora regnmängder. Läckage från tak ersätts normalt inte ur villa/fritidshusförsäkringarna varför det är extra viktigt att undvika vattenskador via tak då du riskerar att bli utan ersättning för skadorna i ditt hus om du drabbas. Samma sak med dräneringen. Översvämningsskador </a:t>
            </a:r>
            <a:r>
              <a:rPr lang="sv-SE" sz="1200" dirty="0" err="1">
                <a:effectLst/>
                <a:latin typeface="Calibri" panose="020F0502020204030204" pitchFamily="34" charset="0"/>
                <a:ea typeface="Times New Roman" panose="02020603050405020304" pitchFamily="18" charset="0"/>
              </a:rPr>
              <a:t>pga</a:t>
            </a:r>
            <a:r>
              <a:rPr lang="sv-SE" sz="1200" dirty="0">
                <a:effectLst/>
                <a:latin typeface="Calibri" panose="020F0502020204030204" pitchFamily="34" charset="0"/>
                <a:ea typeface="Times New Roman" panose="02020603050405020304" pitchFamily="18" charset="0"/>
              </a:rPr>
              <a:t> bristande dränering ersätts aldrig ur villa/fritidshusförsäkringarna. Se därför över husets dränering så att det är intakt och kan stå emot stora vattenmängder vid extremväder. </a:t>
            </a:r>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Skadeförebyggande som är minst lika viktigt men som inte har med klimatförändringarna att göra är följande: De flesta vattenskador i ett hem uppstår i badrum och kök. Där kan du som ägare till bostaden göra en hel del för att undvika skador eller minimera skadorna. På bolagens webbsidor kan du läsa om skadeförebyggande tips. Ett ex är att du kan installera en vattenfelsbrytare som automatiskt stänger av det inkommande vattnet vid olika typer av vattenläckage. Via en </a:t>
            </a:r>
            <a:r>
              <a:rPr lang="sv-SE" sz="1200" dirty="0" err="1">
                <a:effectLst/>
                <a:latin typeface="Calibri" panose="020F0502020204030204" pitchFamily="34" charset="0"/>
                <a:ea typeface="Times New Roman" panose="02020603050405020304" pitchFamily="18" charset="0"/>
              </a:rPr>
              <a:t>app</a:t>
            </a:r>
            <a:r>
              <a:rPr lang="sv-SE" sz="1200" dirty="0">
                <a:effectLst/>
                <a:latin typeface="Calibri" panose="020F0502020204030204" pitchFamily="34" charset="0"/>
                <a:ea typeface="Times New Roman" panose="02020603050405020304" pitchFamily="18" charset="0"/>
              </a:rPr>
              <a:t> kan du också själv stänga av vattnet om du exempelvis reser bort eller lämnar bostaden. Tänk dock på att du alltid låter en godkänd montör installera en vattenfelsbrytare. </a:t>
            </a:r>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Ett annat ex på skadeförebyggande är att undvika Inbrott: något som alla kan tänka på är att inte dela med sig på sociala medier om att man är på resa. Ett annat ex är att inte förvara stöldbegärlig egendom i källar- och vindsförråd då stöld av detta inte ersätts. Genom att skaffa ett inbrottslarm kan du också undvika inbrott och därmed skada. Ofta erbjuder försäkringsbolagen rabatt på din premie om du har ett larm som är kopplat till en larmcentral. </a:t>
            </a:r>
            <a:endParaRPr lang="sv-SE" sz="12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200" dirty="0">
                <a:effectLst/>
                <a:latin typeface="Calibri" panose="020F0502020204030204" pitchFamily="34" charset="0"/>
                <a:ea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18</a:t>
            </a:fld>
            <a:endParaRPr lang="sv-SE"/>
          </a:p>
        </p:txBody>
      </p:sp>
    </p:spTree>
    <p:extLst>
      <p:ext uri="{BB962C8B-B14F-4D97-AF65-F5344CB8AC3E}">
        <p14:creationId xmlns:p14="http://schemas.microsoft.com/office/powerpoint/2010/main" val="52399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1183A26-D906-A849-91E0-8964580D355C}" type="slidenum">
              <a:rPr lang="sv-SE" smtClean="0"/>
              <a:t>19</a:t>
            </a:fld>
            <a:endParaRPr lang="sv-SE"/>
          </a:p>
        </p:txBody>
      </p:sp>
    </p:spTree>
    <p:extLst>
      <p:ext uri="{BB962C8B-B14F-4D97-AF65-F5344CB8AC3E}">
        <p14:creationId xmlns:p14="http://schemas.microsoft.com/office/powerpoint/2010/main" val="31665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dirty="0">
                <a:latin typeface="+mn-lt"/>
              </a:rPr>
              <a:t>Konsumenternas.se är ett samarbete mellan Konsumenternas Bank- och finansbyrå och Konsumenternas Försäkringsbyrå. Besök oss på www.konsumenternas.se.</a:t>
            </a:r>
          </a:p>
          <a:p>
            <a:pPr marL="171450" indent="-171450" eaLnBrk="1" hangingPunct="1">
              <a:spcBef>
                <a:spcPct val="0"/>
              </a:spcBef>
              <a:buFont typeface="Arial" panose="020B0604020202020204" pitchFamily="34" charset="0"/>
              <a:buChar char="•"/>
            </a:pPr>
            <a:endParaRPr lang="sv-SE" altLang="sv-SE" sz="1200" dirty="0">
              <a:latin typeface="+mn-lt"/>
              <a:cs typeface="Arial" pitchFamily="34" charset="0"/>
            </a:endParaRPr>
          </a:p>
          <a:p>
            <a:pPr marL="171450" indent="-171450" eaLnBrk="1" hangingPunct="1">
              <a:spcBef>
                <a:spcPct val="0"/>
              </a:spcBef>
              <a:buFont typeface="Arial" panose="020B0604020202020204" pitchFamily="34" charset="0"/>
              <a:buChar char="•"/>
            </a:pPr>
            <a:r>
              <a:rPr lang="sv-SE" altLang="sv-SE" sz="1200" dirty="0">
                <a:latin typeface="+mn-lt"/>
                <a:cs typeface="Arial" pitchFamily="34" charset="0"/>
              </a:rPr>
              <a:t>Våra</a:t>
            </a:r>
            <a:r>
              <a:rPr lang="sv-SE" altLang="sv-SE" sz="1200" baseline="0" dirty="0">
                <a:latin typeface="+mn-lt"/>
                <a:cs typeface="Arial" pitchFamily="34" charset="0"/>
              </a:rPr>
              <a:t> stadgar – informera, vägleda och hjälpa konsumenter i försäkringsfrågor</a:t>
            </a:r>
          </a:p>
          <a:p>
            <a:pPr marL="171450" indent="-171450" eaLnBrk="1" hangingPunct="1">
              <a:spcBef>
                <a:spcPct val="0"/>
              </a:spcBef>
              <a:buFont typeface="Arial" panose="020B0604020202020204" pitchFamily="34" charset="0"/>
              <a:buChar char="•"/>
            </a:pPr>
            <a:r>
              <a:rPr lang="sv-SE" altLang="sv-SE" sz="1200" baseline="0" dirty="0">
                <a:latin typeface="+mn-lt"/>
                <a:cs typeface="Arial" pitchFamily="34" charset="0"/>
              </a:rPr>
              <a:t>Oberoende – våra huvudmän är KOV, FI och Försäkringsbranschen (via Svensk Försäkring). Branschen finansierar oss, myndigheterna i majoritet. </a:t>
            </a:r>
          </a:p>
          <a:p>
            <a:pPr marL="171450" indent="-171450" eaLnBrk="1" hangingPunct="1">
              <a:spcBef>
                <a:spcPct val="0"/>
              </a:spcBef>
              <a:buFont typeface="Arial" panose="020B0604020202020204" pitchFamily="34" charset="0"/>
              <a:buChar char="•"/>
            </a:pPr>
            <a:r>
              <a:rPr lang="sv-SE" altLang="sv-SE" sz="1200" dirty="0">
                <a:latin typeface="+mn-lt"/>
                <a:cs typeface="Arial" pitchFamily="34" charset="0"/>
              </a:rPr>
              <a:t>Jurister/specialister ger kostnadsfri vägledning, vardagar 9-12. Besvarar även mejl. </a:t>
            </a:r>
          </a:p>
          <a:p>
            <a:pPr marL="171450" indent="-171450" eaLnBrk="1" hangingPunct="1">
              <a:spcBef>
                <a:spcPct val="0"/>
              </a:spcBef>
              <a:buFont typeface="Arial" panose="020B0604020202020204" pitchFamily="34" charset="0"/>
              <a:buChar char="•"/>
            </a:pPr>
            <a:r>
              <a:rPr lang="sv-SE" altLang="sv-SE" sz="1200" dirty="0">
                <a:latin typeface="+mn-lt"/>
                <a:cs typeface="Arial" pitchFamily="34" charset="0"/>
              </a:rPr>
              <a:t>Hjälp till självhjälp. Inte ombud.</a:t>
            </a:r>
          </a:p>
          <a:p>
            <a:pPr marL="171450" indent="-171450" eaLnBrk="1" hangingPunct="1">
              <a:spcBef>
                <a:spcPct val="0"/>
              </a:spcBef>
              <a:buFont typeface="Arial" panose="020B0604020202020204" pitchFamily="34" charset="0"/>
              <a:buChar char="•"/>
            </a:pPr>
            <a:r>
              <a:rPr lang="sv-SE" altLang="sv-SE" sz="1200" dirty="0">
                <a:latin typeface="+mn-lt"/>
                <a:cs typeface="Arial" pitchFamily="34" charset="0"/>
              </a:rPr>
              <a:t>Tolka och jämför försäkringsvillkor, hur ompröva beslut och dyl.</a:t>
            </a:r>
          </a:p>
          <a:p>
            <a:pPr marL="171450" indent="-171450" eaLnBrk="1" hangingPunct="1">
              <a:spcBef>
                <a:spcPct val="0"/>
              </a:spcBef>
              <a:buFont typeface="Arial" panose="020B0604020202020204" pitchFamily="34" charset="0"/>
              <a:buChar char="•"/>
            </a:pPr>
            <a:r>
              <a:rPr lang="sv-SE" altLang="sv-SE" sz="1200" u="none" dirty="0">
                <a:latin typeface="+mn-lt"/>
                <a:cs typeface="Times New Roman" pitchFamily="18" charset="0"/>
              </a:rPr>
              <a:t>Återför </a:t>
            </a:r>
            <a:r>
              <a:rPr lang="sv-SE" altLang="sv-SE" sz="1200" u="none" dirty="0">
                <a:latin typeface="+mn-lt"/>
                <a:cs typeface="Arial" pitchFamily="34" charset="0"/>
              </a:rPr>
              <a:t>konsumentproblem – till</a:t>
            </a:r>
            <a:r>
              <a:rPr lang="sv-SE" altLang="sv-SE" sz="1200" u="none" baseline="0" dirty="0">
                <a:latin typeface="+mn-lt"/>
                <a:cs typeface="Arial" pitchFamily="34" charset="0"/>
              </a:rPr>
              <a:t> huvudmännen, regelbundna möten med både myndigheterna och branschen, </a:t>
            </a:r>
            <a:r>
              <a:rPr lang="sv-SE" altLang="sv-SE" sz="1200" u="none" dirty="0">
                <a:latin typeface="+mn-lt"/>
                <a:cs typeface="Arial" pitchFamily="34" charset="0"/>
              </a:rPr>
              <a:t>syfte att</a:t>
            </a:r>
            <a:r>
              <a:rPr lang="sv-SE" altLang="sv-SE" sz="1200" u="none" baseline="0" dirty="0">
                <a:latin typeface="+mn-lt"/>
                <a:cs typeface="Arial" pitchFamily="34" charset="0"/>
              </a:rPr>
              <a:t> förbättra konsumenternas situation på marknaden (produkter, information, skadereglering, service mm). </a:t>
            </a:r>
          </a:p>
          <a:p>
            <a:pPr marL="285750" indent="-285750">
              <a:buFontTx/>
              <a:buChar char="•"/>
            </a:pPr>
            <a:endParaRPr lang="sv-SE" altLang="sv-SE" u="none" dirty="0">
              <a:latin typeface="Georgia" pitchFamily="18" charset="0"/>
              <a:cs typeface="Arial" pitchFamily="34" charset="0"/>
            </a:endParaRPr>
          </a:p>
          <a:p>
            <a:pPr marL="0" indent="0">
              <a:buFontTx/>
              <a:buNone/>
            </a:pPr>
            <a:endParaRPr lang="sv-SE" altLang="sv-SE" dirty="0">
              <a:latin typeface="Georgia" pitchFamily="18" charset="0"/>
              <a:cs typeface="Arial" pitchFamily="34" charset="0"/>
            </a:endParaRP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2</a:t>
            </a:fld>
            <a:endParaRPr lang="sv-SE"/>
          </a:p>
        </p:txBody>
      </p:sp>
    </p:spTree>
    <p:extLst>
      <p:ext uri="{BB962C8B-B14F-4D97-AF65-F5344CB8AC3E}">
        <p14:creationId xmlns:p14="http://schemas.microsoft.com/office/powerpoint/2010/main" val="1407839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1183A26-D906-A849-91E0-8964580D355C}" type="slidenum">
              <a:rPr lang="sv-SE" smtClean="0"/>
              <a:t>20</a:t>
            </a:fld>
            <a:endParaRPr lang="sv-SE"/>
          </a:p>
        </p:txBody>
      </p:sp>
    </p:spTree>
    <p:extLst>
      <p:ext uri="{BB962C8B-B14F-4D97-AF65-F5344CB8AC3E}">
        <p14:creationId xmlns:p14="http://schemas.microsoft.com/office/powerpoint/2010/main" val="354124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72132"/>
          </a:xfrm>
        </p:spPr>
        <p:txBody>
          <a:bodyPr/>
          <a:lstStyle/>
          <a:p>
            <a:r>
              <a:rPr lang="sv-SE" dirty="0">
                <a:latin typeface="+mn-lt"/>
              </a:rPr>
              <a:t>Här kan man jämföra försäkringar i våra oberoende jämförelser, och man är missnöjd höra av sig till oss få hjälp att klaga till försäkringsbolaget.</a:t>
            </a:r>
          </a:p>
          <a:p>
            <a:endParaRPr lang="sv-SE" dirty="0">
              <a:latin typeface="+mn-lt"/>
            </a:endParaRPr>
          </a:p>
          <a:p>
            <a:r>
              <a:rPr lang="sv-SE" dirty="0">
                <a:latin typeface="+mn-lt"/>
              </a:rPr>
              <a:t>Webbplatsen fokuserar på hjälp till självhjälp genom fakta och olika verktyg för att utvärdera bank- och försäkringstjänster. </a:t>
            </a:r>
          </a:p>
          <a:p>
            <a:endParaRPr lang="sv-SE" dirty="0">
              <a:latin typeface="+mn-lt"/>
            </a:endParaRPr>
          </a:p>
          <a:p>
            <a:r>
              <a:rPr lang="sv-SE" dirty="0">
                <a:latin typeface="+mn-lt"/>
              </a:rPr>
              <a:t>För personlig vägledning kan konsumenter ringa, mejla eller skriva brev till oss. </a:t>
            </a:r>
          </a:p>
          <a:p>
            <a:endParaRPr lang="sv-SE" dirty="0">
              <a:latin typeface="+mn-lt"/>
            </a:endParaRPr>
          </a:p>
          <a:p>
            <a:r>
              <a:rPr lang="sv-SE" b="1" dirty="0">
                <a:latin typeface="+mn-lt"/>
              </a:rPr>
              <a:t>Jämförelser: </a:t>
            </a:r>
          </a:p>
          <a:p>
            <a:r>
              <a:rPr lang="sv-SE" dirty="0">
                <a:latin typeface="+mn-lt"/>
                <a:cs typeface="Calibri Light" panose="020F0302020204030204" pitchFamily="34" charset="0"/>
              </a:rPr>
              <a:t>Poängbedömer villkor från 1 till 5</a:t>
            </a:r>
          </a:p>
          <a:p>
            <a:r>
              <a:rPr lang="sv-SE" dirty="0">
                <a:latin typeface="+mn-lt"/>
                <a:cs typeface="Calibri Light" panose="020F0302020204030204" pitchFamily="34" charset="0"/>
              </a:rPr>
              <a:t>Hjälper konsumenter att välja en bra försäkring</a:t>
            </a:r>
          </a:p>
          <a:p>
            <a:r>
              <a:rPr lang="sv-SE" dirty="0">
                <a:latin typeface="+mn-lt"/>
                <a:cs typeface="Calibri Light" panose="020F0302020204030204" pitchFamily="34" charset="0"/>
              </a:rPr>
              <a:t>Fokuserar på det viktigaste innehållet</a:t>
            </a:r>
          </a:p>
          <a:p>
            <a:r>
              <a:rPr lang="sv-SE" dirty="0">
                <a:latin typeface="+mn-lt"/>
                <a:cs typeface="Calibri Light" panose="020F0302020204030204" pitchFamily="34" charset="0"/>
              </a:rPr>
              <a:t>Leder till produktutveckling </a:t>
            </a:r>
          </a:p>
          <a:p>
            <a:endParaRPr lang="sv-SE" dirty="0">
              <a:latin typeface="+mn-lt"/>
              <a:cs typeface="Calibri Light" panose="020F0302020204030204" pitchFamily="34" charset="0"/>
            </a:endParaRPr>
          </a:p>
          <a:p>
            <a:r>
              <a:rPr lang="sv-SE" b="1" i="0" dirty="0">
                <a:solidFill>
                  <a:srgbClr val="22252A"/>
                </a:solidFill>
                <a:effectLst/>
                <a:latin typeface="+mn-lt"/>
              </a:rPr>
              <a:t>Klagoguide</a:t>
            </a:r>
          </a:p>
          <a:p>
            <a:r>
              <a:rPr lang="sv-SE" b="0" i="0" dirty="0">
                <a:solidFill>
                  <a:srgbClr val="22252A"/>
                </a:solidFill>
                <a:effectLst/>
                <a:latin typeface="+mn-lt"/>
              </a:rPr>
              <a:t>Många kontaktar oss när de är missnöjda med sitt försäkringsbolag. Det kan handla om ett beslut, handläggarens bemötande eller en lång handläggningstid. </a:t>
            </a:r>
            <a:endParaRPr lang="sv-SE" altLang="sv-SE" b="1" i="0" dirty="0">
              <a:solidFill>
                <a:srgbClr val="22252A"/>
              </a:solidFill>
              <a:effectLst/>
              <a:latin typeface="+mn-lt"/>
            </a:endParaRPr>
          </a:p>
          <a:p>
            <a:r>
              <a:rPr lang="sv-SE" altLang="sv-SE" dirty="0">
                <a:latin typeface="+mn-lt"/>
              </a:rPr>
              <a:t>Om du är missnöjd med till exempel en ersättning från ett försäkringsbolag ska du klaga på beslutet. På konsumenternas.se finns en klagoguide som ger hjälp. Bäst är att du klagar skriftligt för tydlighetens skull och för att man kan visa att man klagat inom rimlig tid.</a:t>
            </a:r>
          </a:p>
          <a:p>
            <a:endParaRPr lang="sv-SE" altLang="sv-SE" dirty="0">
              <a:latin typeface="+mn-lt"/>
            </a:endParaRPr>
          </a:p>
          <a:p>
            <a:r>
              <a:rPr lang="sv-SE" altLang="sv-SE" b="1" dirty="0">
                <a:latin typeface="+mn-lt"/>
              </a:rPr>
              <a:t>När du klagar: </a:t>
            </a:r>
          </a:p>
          <a:p>
            <a:pPr marL="171450" indent="-171450">
              <a:buFont typeface="Arial" panose="020B0604020202020204" pitchFamily="34" charset="0"/>
              <a:buChar char="•"/>
            </a:pPr>
            <a:r>
              <a:rPr lang="sv-SE" altLang="sv-SE" dirty="0">
                <a:latin typeface="+mn-lt"/>
              </a:rPr>
              <a:t>Ange vilket ärende det gäller</a:t>
            </a:r>
          </a:p>
          <a:p>
            <a:pPr marL="171450" indent="-171450">
              <a:buFont typeface="Arial" panose="020B0604020202020204" pitchFamily="34" charset="0"/>
              <a:buChar char="•"/>
            </a:pPr>
            <a:r>
              <a:rPr lang="sv-SE" altLang="sv-SE" dirty="0">
                <a:latin typeface="+mn-lt"/>
              </a:rPr>
              <a:t>Beskriv vad du är missnöjd med</a:t>
            </a:r>
          </a:p>
          <a:p>
            <a:pPr marL="171450" indent="-171450">
              <a:buFont typeface="Arial" panose="020B0604020202020204" pitchFamily="34" charset="0"/>
              <a:buChar char="•"/>
            </a:pPr>
            <a:r>
              <a:rPr lang="sv-SE" altLang="sv-SE" dirty="0">
                <a:latin typeface="+mn-lt"/>
              </a:rPr>
              <a:t>Begär en bättre motivering om du fått ett nej</a:t>
            </a:r>
          </a:p>
          <a:p>
            <a:pPr marL="171450" indent="-171450">
              <a:buFont typeface="Arial" panose="020B0604020202020204" pitchFamily="34" charset="0"/>
              <a:buChar char="•"/>
            </a:pPr>
            <a:endParaRPr lang="sv-SE" altLang="sv-SE" dirty="0">
              <a:latin typeface="+mn-lt"/>
            </a:endParaRPr>
          </a:p>
          <a:p>
            <a:r>
              <a:rPr lang="sv-SE" altLang="sv-SE" dirty="0">
                <a:latin typeface="+mn-lt"/>
              </a:rPr>
              <a:t>Klagoguide: https://www.konsumenternas.se/konsumentstod/klaga-angra-anmal/klaga-i-ett-forsakringsarende/</a:t>
            </a:r>
          </a:p>
          <a:p>
            <a:endParaRPr lang="sv-SE" dirty="0">
              <a:latin typeface="+mn-lt"/>
              <a:cs typeface="Calibri Light" panose="020F0302020204030204" pitchFamily="34" charset="0"/>
            </a:endParaRPr>
          </a:p>
          <a:p>
            <a:r>
              <a:rPr lang="sv-SE" dirty="0">
                <a:latin typeface="+mn-lt"/>
              </a:rPr>
              <a:t>Andra guider och checklistor: Reseguide, flygförsening, Begära ersättning för personskador, Pensions guider etc.</a:t>
            </a:r>
          </a:p>
          <a:p>
            <a:endParaRPr lang="sv-SE" dirty="0">
              <a:latin typeface="+mn-lt"/>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3</a:t>
            </a:fld>
            <a:endParaRPr lang="sv-SE"/>
          </a:p>
        </p:txBody>
      </p:sp>
    </p:spTree>
    <p:extLst>
      <p:ext uri="{BB962C8B-B14F-4D97-AF65-F5344CB8AC3E}">
        <p14:creationId xmlns:p14="http://schemas.microsoft.com/office/powerpoint/2010/main" val="389660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Vad är en försäkring: Grunden i en försäkring är att man delar på en risk. Många är med och betalar lite så den som råkar ut för något kan få ekonomisk hjälp. Något man gör tillsammans, en kollektiv tanke. Bästa som kan hända aldrig behöver använda, men ibland olyckan framme bra att vara försäkrad. </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Om du blir sjuk, får barn eller går i pension får du ersättning från  socialförsäkringarna. Vissa får också ersättning från sin arbetsgivare i de situationerna. Däremot behöver du teckna egna, privata försäkringar för att få ersättning för till exempel ditt hem, bil och annat. </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 Varför behövs en försäkring? </a:t>
            </a:r>
          </a:p>
          <a:p>
            <a:pPr marL="171450" indent="-171450">
              <a:buFont typeface="Arial" panose="020B0604020202020204" pitchFamily="34" charset="0"/>
              <a:buChar char="•"/>
            </a:pPr>
            <a:r>
              <a:rPr lang="sv-SE" dirty="0"/>
              <a:t>Det bör</a:t>
            </a:r>
            <a:r>
              <a:rPr lang="sv-SE" baseline="0" dirty="0"/>
              <a:t> ses som en trygghet i livets olika faser. Man bör varken vara över eller underförsäkrad utan försöka uppnå en jämvikt, balans där det känns som en säkerhet.</a:t>
            </a:r>
          </a:p>
          <a:p>
            <a:pPr marL="171450" indent="-171450">
              <a:buFont typeface="Arial" panose="020B0604020202020204" pitchFamily="34" charset="0"/>
              <a:buChar char="•"/>
            </a:pPr>
            <a:r>
              <a:rPr lang="sv-SE" baseline="0" dirty="0"/>
              <a:t>Håll Rimlig nivå. Var varken över- eller underförsäkrad. </a:t>
            </a:r>
          </a:p>
          <a:p>
            <a:pPr marL="171450" indent="-171450">
              <a:buFont typeface="Arial" panose="020B0604020202020204" pitchFamily="34" charset="0"/>
              <a:buChar char="•"/>
            </a:pPr>
            <a:r>
              <a:rPr lang="sv-SE" baseline="0" dirty="0"/>
              <a:t>Behovet styr och ändras under livets gång. Se regelbundet över dina försäkringar. </a:t>
            </a:r>
          </a:p>
          <a:p>
            <a:endParaRPr lang="sv-SE" dirty="0"/>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4</a:t>
            </a:fld>
            <a:endParaRPr lang="sv-SE"/>
          </a:p>
        </p:txBody>
      </p:sp>
    </p:spTree>
    <p:extLst>
      <p:ext uri="{BB962C8B-B14F-4D97-AF65-F5344CB8AC3E}">
        <p14:creationId xmlns:p14="http://schemas.microsoft.com/office/powerpoint/2010/main" val="198023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Väldigt bra att ha. Stor betydelse för sparande lång sikt tjänstepension. </a:t>
            </a:r>
          </a:p>
          <a:p>
            <a:endParaRPr lang="sv-SE" dirty="0"/>
          </a:p>
          <a:p>
            <a:r>
              <a:rPr lang="sv-SE" dirty="0"/>
              <a:t>Bostadsrätt och villaförsäkring om man bor i bostadsrätt eller vill ska man ha dessa olika tillägg.</a:t>
            </a:r>
          </a:p>
          <a:p>
            <a:endParaRPr lang="sv-SE" dirty="0"/>
          </a:p>
          <a:p>
            <a:r>
              <a:rPr lang="sv-SE" dirty="0"/>
              <a:t>Behöver jag samma försäkringar när jag lever själv som med barn? Behöver jag någon särskild försäkring när jag pluggar eller har blivit pensionär?</a:t>
            </a:r>
          </a:p>
          <a:p>
            <a:endParaRPr lang="sv-SE" dirty="0"/>
          </a:p>
          <a:p>
            <a:r>
              <a:rPr lang="sv-SE" dirty="0"/>
              <a:t>Ett sätt att tänka kring sitt försäkringsbehov är att dela in försäkringarna i grupper: krav enligt lag, nödvändiga och bra att ha. Andra försäkringar kan du till och med fundera på att prioritera bort.</a:t>
            </a:r>
          </a:p>
          <a:p>
            <a:endParaRPr lang="sv-SE" dirty="0"/>
          </a:p>
          <a:p>
            <a:r>
              <a:rPr lang="sv-SE" dirty="0"/>
              <a:t>OBS! Se den här informationen som tankar, idéer och exempel på hur du kan prioritera - inte som rådgivning eller personliga rekommendationer. Du måste alltid fatta egna beslut baserade på din situation och inställning till försäkringar.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Guide: Vilka försäkringar behöver man  - finns på vår webbplats.</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5</a:t>
            </a:fld>
            <a:endParaRPr lang="sv-SE"/>
          </a:p>
        </p:txBody>
      </p:sp>
    </p:spTree>
    <p:extLst>
      <p:ext uri="{BB962C8B-B14F-4D97-AF65-F5344CB8AC3E}">
        <p14:creationId xmlns:p14="http://schemas.microsoft.com/office/powerpoint/2010/main" val="6898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64638"/>
          </a:xfrm>
        </p:spPr>
        <p:txBody>
          <a:bodyPr/>
          <a:lstStyle/>
          <a:p>
            <a:pPr algn="l"/>
            <a:r>
              <a:rPr lang="sv-SE" b="1" i="0" dirty="0">
                <a:solidFill>
                  <a:srgbClr val="22252A"/>
                </a:solidFill>
                <a:effectLst/>
                <a:latin typeface="+mn-lt"/>
              </a:rPr>
              <a:t>Alla som besöker Sverige behöver ha en försäkring som täcker vårdkostnader vid akut sjukdom eller olycksfall. Resenärer från vissa länder måste ha en särskild reseförsäkring för att få besöka Sverige.</a:t>
            </a:r>
          </a:p>
          <a:p>
            <a:pPr algn="l"/>
            <a:r>
              <a:rPr lang="sv-SE" b="0" i="0" dirty="0">
                <a:solidFill>
                  <a:srgbClr val="22252A"/>
                </a:solidFill>
                <a:effectLst/>
                <a:latin typeface="+mn-lt"/>
              </a:rPr>
              <a:t>En besöksförsäkring eller en individuell medicinsk reseförsäkring som det också kallas är ett krav för dig som kommer från ett land där Sverige kräver visum för inresa. Även för dig som är EU-medborgare eller kommer från ett annat land där det inte krävs visum för att besöka Sverige kan det också vara bra att ha en besöksförsäkring.</a:t>
            </a: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i upp till 90 dagar behöver du visum om du kommer från ett land där Sverige har visumkrav. Ett av kraven för att få visum är att du har en besöksförsäkring (individuell, medicinsk reseförsäkring). Besöksförsäkringar täcker kostnader på minst 30 000 euro för bland annat akut sjukvård och </a:t>
            </a:r>
            <a:r>
              <a:rPr lang="sv-SE" dirty="0" err="1">
                <a:latin typeface="+mn-lt"/>
              </a:rPr>
              <a:t>vårdtransport</a:t>
            </a:r>
            <a:r>
              <a:rPr lang="sv-SE" dirty="0">
                <a:latin typeface="+mn-lt"/>
              </a:rPr>
              <a:t> till hemlandet. </a:t>
            </a:r>
          </a:p>
          <a:p>
            <a:endParaRPr lang="sv-SE" dirty="0">
              <a:latin typeface="+mn-lt"/>
            </a:endParaRPr>
          </a:p>
          <a:p>
            <a:r>
              <a:rPr lang="sv-SE" dirty="0">
                <a:latin typeface="+mn-lt"/>
              </a:rPr>
              <a:t>Besöksförsäkringen måste köpas före inresan till Sverige. Den kan köpas antingen i hemlandet eller i Sverige. Besöksförsäkringen kan köpas hos ett fåtal försäkringsbolag i Sverige. De visas i vår jämförelse av besöksförsäkringar.</a:t>
            </a:r>
          </a:p>
          <a:p>
            <a:r>
              <a:rPr lang="sv-SE" dirty="0">
                <a:latin typeface="+mn-lt"/>
              </a:rPr>
              <a:t>Ska du stanna i Sverige längre än 90 dagar, kontakta Migrationsverket för mer information om vad som gäller för dig.</a:t>
            </a:r>
          </a:p>
          <a:p>
            <a:r>
              <a:rPr lang="sv-SE" dirty="0">
                <a:latin typeface="+mn-lt"/>
              </a:rPr>
              <a:t>I vår jämförelse av besöksförsäkringar på vår webbplats kan du se vilka svenska försäkringsbolag som säljer besöksförsäkringar. </a:t>
            </a:r>
          </a:p>
          <a:p>
            <a:endParaRPr lang="sv-SE" dirty="0">
              <a:latin typeface="+mn-lt"/>
            </a:endParaRP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br>
              <a:rPr lang="sv-SE" dirty="0">
                <a:latin typeface="+mn-lt"/>
              </a:rPr>
            </a:br>
            <a:endParaRPr lang="sv-SE" dirty="0">
              <a:latin typeface="+mn-lt"/>
            </a:endParaRPr>
          </a:p>
        </p:txBody>
      </p:sp>
      <p:sp>
        <p:nvSpPr>
          <p:cNvPr id="4" name="Platshållare för bildnummer 3"/>
          <p:cNvSpPr>
            <a:spLocks noGrp="1"/>
          </p:cNvSpPr>
          <p:nvPr>
            <p:ph type="sldNum" sz="quarter" idx="5"/>
          </p:nvPr>
        </p:nvSpPr>
        <p:spPr/>
        <p:txBody>
          <a:bodyPr/>
          <a:lstStyle/>
          <a:p>
            <a:fld id="{41183A26-D906-A849-91E0-8964580D355C}" type="slidenum">
              <a:rPr lang="sv-SE" smtClean="0"/>
              <a:t>6</a:t>
            </a:fld>
            <a:endParaRPr lang="sv-SE"/>
          </a:p>
        </p:txBody>
      </p:sp>
    </p:spTree>
    <p:extLst>
      <p:ext uri="{BB962C8B-B14F-4D97-AF65-F5344CB8AC3E}">
        <p14:creationId xmlns:p14="http://schemas.microsoft.com/office/powerpoint/2010/main" val="286024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Besöksförsäkring som utökat reseskydd</a:t>
            </a:r>
          </a:p>
          <a:p>
            <a:endParaRPr lang="sv-SE" dirty="0"/>
          </a:p>
          <a:p>
            <a:r>
              <a:rPr lang="sv-SE" dirty="0"/>
              <a:t>Du som är EU-medborgare kan skaffa en besöksförsäkring för att förbättra ditt reseskydd.</a:t>
            </a:r>
          </a:p>
          <a:p>
            <a:endParaRPr lang="sv-SE" dirty="0"/>
          </a:p>
          <a:p>
            <a:r>
              <a:rPr lang="sv-SE" dirty="0"/>
              <a:t>Det europeiska sjukförsäkringskortet (EU-kortet) ger EU-medborgare rätt till medicinskt nödvändig, offentlig vård under en tillfällig vistelse i Sverige. Med kortet får du vård på samma villkor och till samma kostnad som invånare i Sverige.</a:t>
            </a:r>
          </a:p>
          <a:p>
            <a:endParaRPr lang="sv-SE" dirty="0"/>
          </a:p>
          <a:p>
            <a:r>
              <a:rPr lang="sv-SE" dirty="0"/>
              <a:t>Du kan också köpa en besöksförsäkring som är mer omfattande. Den ger till exempel ersättning för hemtransport med ambulansflyg, vilket EU-kortet inte omfattar.</a:t>
            </a:r>
          </a:p>
          <a:p>
            <a:endParaRPr lang="sv-SE" dirty="0"/>
          </a:p>
          <a:p>
            <a:r>
              <a:rPr lang="sv-SE" dirty="0"/>
              <a:t>Ska du stanna i Sverige längre än 90 dagar, kontakta Migrationsverket för mer information om vad som gäller för dig.</a:t>
            </a:r>
          </a:p>
        </p:txBody>
      </p:sp>
      <p:sp>
        <p:nvSpPr>
          <p:cNvPr id="4" name="Platshållare för bildnummer 3"/>
          <p:cNvSpPr>
            <a:spLocks noGrp="1"/>
          </p:cNvSpPr>
          <p:nvPr>
            <p:ph type="sldNum" sz="quarter" idx="5"/>
          </p:nvPr>
        </p:nvSpPr>
        <p:spPr/>
        <p:txBody>
          <a:bodyPr/>
          <a:lstStyle/>
          <a:p>
            <a:fld id="{41183A26-D906-A849-91E0-8964580D355C}" type="slidenum">
              <a:rPr lang="sv-SE" smtClean="0"/>
              <a:t>7</a:t>
            </a:fld>
            <a:endParaRPr lang="sv-SE"/>
          </a:p>
        </p:txBody>
      </p:sp>
    </p:spTree>
    <p:extLst>
      <p:ext uri="{BB962C8B-B14F-4D97-AF65-F5344CB8AC3E}">
        <p14:creationId xmlns:p14="http://schemas.microsoft.com/office/powerpoint/2010/main" val="171259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860101"/>
          </a:xfrm>
        </p:spPr>
        <p:txBody>
          <a:bodyPr/>
          <a:lstStyle/>
          <a:p>
            <a:r>
              <a:rPr lang="sv-SE" dirty="0"/>
              <a:t>En kostnad som betalas månadsvis, kostnaden kallas för premie. Unik i sitt slag i Sverige. Väldigt viktig.</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r>
              <a:rPr lang="sv-SE" sz="1200" b="1" kern="1200" dirty="0">
                <a:solidFill>
                  <a:schemeClr val="tx1"/>
                </a:solidFill>
                <a:latin typeface="+mn-lt"/>
                <a:ea typeface="+mn-ea"/>
                <a:cs typeface="+mn-cs"/>
              </a:rPr>
              <a:t>Försäkringar för dig som är Ny i Sverige</a:t>
            </a:r>
          </a:p>
          <a:p>
            <a:pPr marL="0" algn="l" defTabSz="914400" rtl="0" eaLnBrk="1" latinLnBrk="0" hangingPunct="1"/>
            <a:r>
              <a:rPr lang="sv-SE" sz="1200" kern="1200" dirty="0">
                <a:solidFill>
                  <a:schemeClr val="tx1"/>
                </a:solidFill>
                <a:latin typeface="+mn-lt"/>
                <a:ea typeface="+mn-ea"/>
                <a:cs typeface="+mn-cs"/>
              </a:rPr>
              <a:t>Som medborgare har du rätt att ta del av samhällets grundskydd. Blir du till exempel sjuk eller är barnledig har du rätt till ersättning från statens så kallade socialförsäkringar, via Försäkringskassan. Genom staten kan du också få pension, via Pensionsmyndigheten. Om du arbetar och arbetsgivaren har ett kollektivavtal får du ytterligare försäkringsskydd via din arbetsgivare. Du kan till exempel få ersättning vid sjukdom, olycksfall eller arbetslöshet. Du kan också få en extra pension – tjänstepension från din arbetsgivare.</a:t>
            </a:r>
          </a:p>
          <a:p>
            <a:pPr marL="0" algn="l" defTabSz="914400" rtl="0" eaLnBrk="1" latinLnBrk="0" hangingPunct="1"/>
            <a:r>
              <a:rPr lang="sv-SE" sz="1200" kern="1200" dirty="0">
                <a:solidFill>
                  <a:schemeClr val="tx1"/>
                </a:solidFill>
                <a:latin typeface="+mn-lt"/>
                <a:ea typeface="+mn-ea"/>
                <a:cs typeface="+mn-cs"/>
              </a:rPr>
              <a:t>Egna, privata försäkringar för dig själv, ditt hem, dina barn och dina ägodelar</a:t>
            </a:r>
          </a:p>
          <a:p>
            <a:pPr marL="0" algn="l" defTabSz="914400" rtl="0" eaLnBrk="1" latinLnBrk="0" hangingPunct="1"/>
            <a:r>
              <a:rPr lang="sv-SE" sz="1200" kern="1200" dirty="0">
                <a:solidFill>
                  <a:schemeClr val="tx1"/>
                </a:solidFill>
                <a:latin typeface="+mn-lt"/>
                <a:ea typeface="+mn-ea"/>
                <a:cs typeface="+mn-cs"/>
              </a:rPr>
              <a:t>Så snart du kan, bör du skaffa egna, privata försäkringar för dig själv, ditt hem och annat värdefullt. Då kan du få ersättning om du blir sjuk eller råkar ut för en olycka eller får problem efter en sjukdom. Du kan också få ersättning om något du äger blir förstört eller stulet. Du bör också ta reda på vilket försäkringsskydd dina barn har, särskilt på loven och fritiden. Barn har ett sämre skydd via samhällets försäkringar än vuxna som börjat arbeta och skolornas försäkringar ersätter bara olycksfall, aldrig om ditt barn får bestående men efter en sjukdom.</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r>
              <a:rPr lang="sv-SE" sz="1200" kern="1200" dirty="0">
                <a:solidFill>
                  <a:schemeClr val="tx1"/>
                </a:solidFill>
                <a:latin typeface="+mn-lt"/>
                <a:ea typeface="+mn-ea"/>
                <a:cs typeface="+mn-cs"/>
              </a:rPr>
              <a:t>Alla hemförsäkringar är paketförsäkringar som innehåller egendomsskydd, reseskydd, ansvarsskydd och rättsskydd. Men hur hög ersättning en hemförsäkring ger, och för exakt vilka händelser, skiljer sig åt. Det kan finnas skäl att välja en större omfattning (där till exempel allrisk-/drulleförsäkring ingår) när man är en barnfamilj. Fler saker kan välta och gå sönder, i alla fall om barnen är livliga! Allriskskyddet gäller för plötslig oförutsedd händelse.</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r>
              <a:rPr lang="sv-SE" sz="1200" kern="1200" dirty="0">
                <a:solidFill>
                  <a:schemeClr val="tx1"/>
                </a:solidFill>
                <a:latin typeface="+mn-lt"/>
                <a:ea typeface="+mn-ea"/>
                <a:cs typeface="+mn-cs"/>
              </a:rPr>
              <a:t>Bor ni i villa är det en hemförsäkring för villa, det vill säga en villahemförsäkring, ni ska ha, eftersom byggnaden givetvis också ska försäkras. På samma sätt ska ni ha en hemförsäkring för bostadsrätt, det vill säga hemförsäkring + bostadsrättstillägg om ni bor i bostadsrätt.</a:t>
            </a:r>
          </a:p>
          <a:p>
            <a:pPr marL="0" algn="l" defTabSz="914400" rtl="0" eaLnBrk="1" latinLnBrk="0" hangingPunct="1"/>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En vanligt förekommande fråga är när ett dödsbo ska säga upp försäkringen. När någon avlidit ska försäkringarna avslutas. Vissa avslutas automatiskt, andra måste dödsboet säga upp. Ligger hemförsäkringen i ett dödsbo kan den sägas upp först när bouppteckningen är klar. Ett skäl är att det rättsskydd som ingår i försäkringen kan behöva tas i anspråk av dödsboet.</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lnSpc>
                <a:spcPct val="107000"/>
              </a:lnSpc>
              <a:spcAft>
                <a:spcPts val="800"/>
              </a:spcAft>
            </a:pPr>
            <a:r>
              <a:rPr lang="sv-SE" sz="1200" kern="1200" dirty="0">
                <a:solidFill>
                  <a:schemeClr val="tx1"/>
                </a:solidFill>
                <a:latin typeface="+mn-lt"/>
                <a:ea typeface="+mn-ea"/>
                <a:cs typeface="+mn-cs"/>
              </a:rPr>
              <a:t>Vad händer om någon äldre närstående eller släktning flyttar till ett äldreboende eller anpassat boende? Behövs en hemförsäkring? Just när man flyttar är ett bra tillfälle att se över försäkringssituationen.</a:t>
            </a:r>
          </a:p>
          <a:p>
            <a:pPr marL="0" algn="l" defTabSz="914400" rtl="0" eaLnBrk="1" latinLnBrk="0" hangingPunct="1">
              <a:lnSpc>
                <a:spcPct val="107000"/>
              </a:lnSpc>
              <a:spcBef>
                <a:spcPts val="200"/>
              </a:spcBef>
            </a:pPr>
            <a:r>
              <a:rPr lang="sv-SE" sz="1200" kern="1200" dirty="0">
                <a:solidFill>
                  <a:schemeClr val="tx1"/>
                </a:solidFill>
                <a:latin typeface="+mn-lt"/>
                <a:ea typeface="+mn-ea"/>
                <a:cs typeface="+mn-cs"/>
              </a:rPr>
              <a:t>Hemförsäkring är troligen nödvändigt ändå</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kern="1200" dirty="0">
                <a:solidFill>
                  <a:schemeClr val="tx1"/>
                </a:solidFill>
                <a:latin typeface="+mn-lt"/>
                <a:ea typeface="+mn-ea"/>
                <a:cs typeface="+mn-cs"/>
              </a:rPr>
              <a:t>Man har ju så få saker med sig, och reseskyddet blir inte heller längre aktuellt. Varför ska man då ha en hemförsäkring? Här är viktigt att komma ihåg att en hemförsäkring är bredare än ”hemmet”, en paketförsäkring som även innehåller ett visst personligt skydd. I synnerhet är ansvarsskyddet, kanske även rättsskyddet, något som nästan alltid kan bli aktuellt. Med det sagt. Nog finns ofta skäl att gå mer mot en basal hemförsäkring, snarare än en stor- eller försäkringar med alla tillägg. Dessa försäkringar kallas ofta BAS- eller en försäkring utan tillägg. Man kan också ibland skruva upp självriskerna för att få ner priset. Men allt beror såklart på situationen. Har man snarare mycket värdefulla smycken eller egendom med sig talar det för att en allriskskydd ändå är bra att ha, vilket finns i stora försäkringar eller tecknas som tillägg.</a:t>
            </a:r>
          </a:p>
          <a:p>
            <a:pPr marL="0" algn="l" defTabSz="914400" rtl="0" eaLnBrk="1" latinLnBrk="0" hangingPunct="1"/>
            <a:r>
              <a:rPr lang="sv-SE" sz="1200" kern="1200" dirty="0">
                <a:solidFill>
                  <a:schemeClr val="tx1"/>
                </a:solidFill>
                <a:latin typeface="+mn-lt"/>
                <a:ea typeface="+mn-ea"/>
                <a:cs typeface="+mn-cs"/>
              </a:rPr>
              <a:t>Länk hel översikt: ställ dig på länken med markören och klicka </a:t>
            </a:r>
            <a:r>
              <a:rPr lang="sv-SE" sz="1200" kern="1200" dirty="0" err="1">
                <a:solidFill>
                  <a:schemeClr val="tx1"/>
                </a:solidFill>
                <a:latin typeface="+mn-lt"/>
                <a:ea typeface="+mn-ea"/>
                <a:cs typeface="+mn-cs"/>
              </a:rPr>
              <a:t>CtrL</a:t>
            </a:r>
            <a:r>
              <a:rPr lang="sv-SE" sz="1200" kern="1200" dirty="0">
                <a:solidFill>
                  <a:schemeClr val="tx1"/>
                </a:solidFill>
                <a:latin typeface="+mn-lt"/>
                <a:ea typeface="+mn-ea"/>
                <a:cs typeface="+mn-cs"/>
              </a:rPr>
              <a:t> först så hamnar ni i jämförelsen direkt.</a:t>
            </a:r>
          </a:p>
          <a:p>
            <a:pPr marL="0" algn="l" defTabSz="914400" rtl="0" eaLnBrk="1" latinLnBrk="0" hangingPunct="1">
              <a:lnSpc>
                <a:spcPct val="107000"/>
              </a:lnSpc>
              <a:spcAft>
                <a:spcPts val="800"/>
              </a:spcAft>
            </a:pPr>
            <a:endParaRPr lang="sv-SE" sz="1200" kern="1200" dirty="0">
              <a:solidFill>
                <a:schemeClr val="tx1"/>
              </a:solidFill>
              <a:latin typeface="+mn-lt"/>
              <a:ea typeface="+mn-ea"/>
              <a:cs typeface="+mn-cs"/>
            </a:endParaRPr>
          </a:p>
          <a:p>
            <a:pPr marL="0" algn="l" defTabSz="914400" rtl="0" eaLnBrk="1" latinLnBrk="0" hangingPunct="1"/>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8</a:t>
            </a:fld>
            <a:endParaRPr lang="sv-SE"/>
          </a:p>
        </p:txBody>
      </p:sp>
    </p:spTree>
    <p:extLst>
      <p:ext uri="{BB962C8B-B14F-4D97-AF65-F5344CB8AC3E}">
        <p14:creationId xmlns:p14="http://schemas.microsoft.com/office/powerpoint/2010/main" val="246424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908614"/>
          </a:xfrm>
        </p:spPr>
        <p:txBody>
          <a:bodyPr/>
          <a:lstStyle/>
          <a:p>
            <a:r>
              <a:rPr lang="sv-SE" dirty="0"/>
              <a:t>Gäller för medförsäkrade.</a:t>
            </a:r>
          </a:p>
          <a:p>
            <a:endParaRPr lang="sv-SE" sz="120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Folkbokförd och dela hushåll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Ej krav folkbokföring men dela hushåll och stå angiven på försäkringsbrevet. Ensamkommande barn omfattas i vissa försäkringar.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Ej krav varken folkbokföring eller hushållsgemenskap, räcker med ”bosatt” och angiven på försäkringsbrevet.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dirty="0">
                <a:cs typeface="Arial" charset="0"/>
              </a:rPr>
              <a:t>Ukrainas flyktingar omfattas i vissa försäkringar.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cs typeface="Arial" charset="0"/>
            </a:endParaRPr>
          </a:p>
          <a:p>
            <a:r>
              <a:rPr lang="sv-SE" dirty="0"/>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Gäller för medförsäkrade. En medförsäkrad måste ofta dela hushåll med och vara folkbokförd (personnummer) på försäkringstagarens adress för att omfattas.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Följande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 Folkbokförd måste man alltid vara på försäkringstagarens adress (= att man har personnummer, vissa undantag för ensamkommande nästa punkt) och dela hushåll (gäller inte alla men de flesta bolagen)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 Ej krav på folkbokföring men dela hushåll och stå angiven på försäkringsbrevet = Ensamkommande barn omfattas </a:t>
            </a:r>
            <a:br>
              <a:rPr lang="sv-SE" dirty="0">
                <a:cs typeface="Arial" charset="0"/>
              </a:rPr>
            </a:br>
            <a:r>
              <a:rPr lang="sv-SE" dirty="0">
                <a:cs typeface="Arial" charset="0"/>
              </a:rPr>
              <a:t>• Ej krav på hushållsgemenskap, räcker med ”bosatt” och angiven på försäkringsbrevet. Inneboende vuxna och familjer omfattas.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latin typeface="+mj-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cs typeface="Arial" charset="0"/>
            </a:endParaRPr>
          </a:p>
          <a:p>
            <a:endParaRPr lang="sv-SE" dirty="0"/>
          </a:p>
        </p:txBody>
      </p:sp>
      <p:sp>
        <p:nvSpPr>
          <p:cNvPr id="4" name="Platshållare för bildnummer 3"/>
          <p:cNvSpPr>
            <a:spLocks noGrp="1"/>
          </p:cNvSpPr>
          <p:nvPr>
            <p:ph type="sldNum" sz="quarter" idx="5"/>
          </p:nvPr>
        </p:nvSpPr>
        <p:spPr/>
        <p:txBody>
          <a:bodyPr/>
          <a:lstStyle/>
          <a:p>
            <a:fld id="{41183A26-D906-A849-91E0-8964580D355C}" type="slidenum">
              <a:rPr lang="sv-SE" smtClean="0"/>
              <a:t>9</a:t>
            </a:fld>
            <a:endParaRPr lang="sv-SE"/>
          </a:p>
        </p:txBody>
      </p:sp>
    </p:spTree>
    <p:extLst>
      <p:ext uri="{BB962C8B-B14F-4D97-AF65-F5344CB8AC3E}">
        <p14:creationId xmlns:p14="http://schemas.microsoft.com/office/powerpoint/2010/main" val="116325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009A8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DFD432E4-E084-794B-91A9-C3E37E40EC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882900"/>
            <a:ext cx="26500667" cy="3975100"/>
          </a:xfrm>
          <a:prstGeom prst="rect">
            <a:avLst/>
          </a:prstGeom>
        </p:spPr>
      </p:pic>
      <p:sp>
        <p:nvSpPr>
          <p:cNvPr id="2" name="Rubrik 1">
            <a:extLst>
              <a:ext uri="{FF2B5EF4-FFF2-40B4-BE49-F238E27FC236}">
                <a16:creationId xmlns:a16="http://schemas.microsoft.com/office/drawing/2014/main" id="{351ACA16-C6A4-D446-835C-BBAA3F0FCFEC}"/>
              </a:ext>
            </a:extLst>
          </p:cNvPr>
          <p:cNvSpPr>
            <a:spLocks noGrp="1"/>
          </p:cNvSpPr>
          <p:nvPr>
            <p:ph type="ctrTitle"/>
          </p:nvPr>
        </p:nvSpPr>
        <p:spPr>
          <a:xfrm>
            <a:off x="1524000" y="1791045"/>
            <a:ext cx="9144000" cy="1751827"/>
          </a:xfrm>
        </p:spPr>
        <p:txBody>
          <a:bodyPr anchor="b"/>
          <a:lstStyle>
            <a:lvl1pPr algn="l">
              <a:defRPr sz="54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341E89A-4B0A-8C4E-808D-59E1ACE454C8}"/>
              </a:ext>
            </a:extLst>
          </p:cNvPr>
          <p:cNvSpPr>
            <a:spLocks noGrp="1"/>
          </p:cNvSpPr>
          <p:nvPr>
            <p:ph type="subTitle" idx="1"/>
          </p:nvPr>
        </p:nvSpPr>
        <p:spPr>
          <a:xfrm>
            <a:off x="1524000" y="3820299"/>
            <a:ext cx="9144000" cy="118002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 9">
            <a:extLst>
              <a:ext uri="{FF2B5EF4-FFF2-40B4-BE49-F238E27FC236}">
                <a16:creationId xmlns:a16="http://schemas.microsoft.com/office/drawing/2014/main" id="{C10CF14A-A110-7A40-9850-F9E851594C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1238" y="6092180"/>
            <a:ext cx="2269524" cy="413605"/>
          </a:xfrm>
          <a:prstGeom prst="rect">
            <a:avLst/>
          </a:prstGeom>
        </p:spPr>
      </p:pic>
    </p:spTree>
    <p:extLst>
      <p:ext uri="{BB962C8B-B14F-4D97-AF65-F5344CB8AC3E}">
        <p14:creationId xmlns:p14="http://schemas.microsoft.com/office/powerpoint/2010/main" val="94871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5F3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FF8CC-A895-4746-A460-8F19ED3E1378}"/>
              </a:ext>
            </a:extLst>
          </p:cNvPr>
          <p:cNvSpPr>
            <a:spLocks noGrp="1"/>
          </p:cNvSpPr>
          <p:nvPr>
            <p:ph type="title"/>
          </p:nvPr>
        </p:nvSpPr>
        <p:spPr/>
        <p:txBody>
          <a:bodyPr/>
          <a:lstStyle>
            <a:lvl1pPr>
              <a:defRPr sz="36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5FFCAB-F4E1-8345-B712-47C1267010AA}"/>
              </a:ext>
            </a:extLst>
          </p:cNvPr>
          <p:cNvSpPr>
            <a:spLocks noGrp="1"/>
          </p:cNvSpPr>
          <p:nvPr>
            <p:ph sz="half" idx="1"/>
          </p:nvPr>
        </p:nvSpPr>
        <p:spPr>
          <a:xfrm>
            <a:off x="838200" y="1825625"/>
            <a:ext cx="7315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FA458E6-B61D-E543-AE15-8CF6EC4D5F96}"/>
              </a:ext>
            </a:extLst>
          </p:cNvPr>
          <p:cNvSpPr>
            <a:spLocks noGrp="1"/>
          </p:cNvSpPr>
          <p:nvPr>
            <p:ph sz="half" idx="2"/>
          </p:nvPr>
        </p:nvSpPr>
        <p:spPr>
          <a:xfrm>
            <a:off x="8324850" y="1825625"/>
            <a:ext cx="3028950" cy="4351338"/>
          </a:xfrm>
        </p:spPr>
        <p:txBody>
          <a:bodyPr/>
          <a:lstStyle>
            <a:lvl1pPr>
              <a:lnSpc>
                <a:spcPct val="125000"/>
              </a:lnSpc>
              <a:defRPr sz="1800"/>
            </a:lvl1pPr>
            <a:lvl2pPr>
              <a:lnSpc>
                <a:spcPct val="125000"/>
              </a:lnSpc>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 7">
            <a:extLst>
              <a:ext uri="{FF2B5EF4-FFF2-40B4-BE49-F238E27FC236}">
                <a16:creationId xmlns:a16="http://schemas.microsoft.com/office/drawing/2014/main" id="{62C10EB0-EFE0-204A-B74E-7F8DA7AFF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11900"/>
            <a:ext cx="12192000" cy="546100"/>
          </a:xfrm>
          <a:prstGeom prst="rect">
            <a:avLst/>
          </a:prstGeom>
        </p:spPr>
      </p:pic>
    </p:spTree>
    <p:extLst>
      <p:ext uri="{BB962C8B-B14F-4D97-AF65-F5344CB8AC3E}">
        <p14:creationId xmlns:p14="http://schemas.microsoft.com/office/powerpoint/2010/main" val="57525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 Bild 1">
    <p:bg>
      <p:bgPr>
        <a:solidFill>
          <a:srgbClr val="F5F3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FF8CC-A895-4746-A460-8F19ED3E1378}"/>
              </a:ext>
            </a:extLst>
          </p:cNvPr>
          <p:cNvSpPr>
            <a:spLocks noGrp="1"/>
          </p:cNvSpPr>
          <p:nvPr>
            <p:ph type="title"/>
          </p:nvPr>
        </p:nvSpPr>
        <p:spPr>
          <a:xfrm>
            <a:off x="838200" y="365125"/>
            <a:ext cx="6790509" cy="1325563"/>
          </a:xfrm>
        </p:spPr>
        <p:txBody>
          <a:bodyPr/>
          <a:lstStyle>
            <a:lvl1pPr>
              <a:defRPr sz="30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A5FFCAB-F4E1-8345-B712-47C1267010AA}"/>
              </a:ext>
            </a:extLst>
          </p:cNvPr>
          <p:cNvSpPr>
            <a:spLocks noGrp="1"/>
          </p:cNvSpPr>
          <p:nvPr>
            <p:ph sz="half" idx="1"/>
          </p:nvPr>
        </p:nvSpPr>
        <p:spPr>
          <a:xfrm>
            <a:off x="838200" y="1825625"/>
            <a:ext cx="6790509"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FA458E6-B61D-E543-AE15-8CF6EC4D5F96}"/>
              </a:ext>
            </a:extLst>
          </p:cNvPr>
          <p:cNvSpPr>
            <a:spLocks noGrp="1"/>
          </p:cNvSpPr>
          <p:nvPr>
            <p:ph sz="half" idx="2"/>
          </p:nvPr>
        </p:nvSpPr>
        <p:spPr>
          <a:xfrm>
            <a:off x="8324850" y="0"/>
            <a:ext cx="3867150" cy="6858000"/>
          </a:xfrm>
        </p:spPr>
        <p:txBody>
          <a:bodyPr anchor="ctr" anchorCtr="0">
            <a:noAutofit/>
          </a:bodyPr>
          <a:lstStyle>
            <a:lvl1pPr>
              <a:lnSpc>
                <a:spcPct val="125000"/>
              </a:lnSpc>
              <a:defRPr sz="1800"/>
            </a:lvl1pPr>
            <a:lvl2pPr>
              <a:lnSpc>
                <a:spcPct val="125000"/>
              </a:lnSpc>
              <a:defRPr sz="1800"/>
            </a:lvl2pPr>
            <a:lvl3pPr>
              <a:defRPr sz="1800"/>
            </a:lvl3pPr>
            <a:lvl4pPr>
              <a:defRPr sz="1800"/>
            </a:lvl4pPr>
            <a:lvl5pPr>
              <a:defRPr sz="1800"/>
            </a:lvl5pPr>
          </a:lstStyle>
          <a:p>
            <a:pPr lvl="0"/>
            <a:r>
              <a:rPr lang="sv-SE"/>
              <a:t>Klicka här för att ändra format på bakgrundstexten</a:t>
            </a:r>
          </a:p>
        </p:txBody>
      </p:sp>
    </p:spTree>
    <p:extLst>
      <p:ext uri="{BB962C8B-B14F-4D97-AF65-F5344CB8AC3E}">
        <p14:creationId xmlns:p14="http://schemas.microsoft.com/office/powerpoint/2010/main" val="237255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quot;Visste du att&quot;-ruta">
    <p:bg>
      <p:bgPr>
        <a:solidFill>
          <a:srgbClr val="F5F3EE"/>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65B059-3BA7-B048-A69D-4AB7B229FF14}"/>
              </a:ext>
            </a:extLst>
          </p:cNvPr>
          <p:cNvSpPr>
            <a:spLocks noGrp="1"/>
          </p:cNvSpPr>
          <p:nvPr>
            <p:ph idx="1"/>
          </p:nvPr>
        </p:nvSpPr>
        <p:spPr>
          <a:xfrm>
            <a:off x="1448542" y="2004644"/>
            <a:ext cx="9428461" cy="4009294"/>
          </a:xfrm>
          <a:solidFill>
            <a:srgbClr val="F38700">
              <a:alpha val="21176"/>
            </a:srgbClr>
          </a:solidFill>
        </p:spPr>
        <p:txBody>
          <a:bodyPr wrap="square" lIns="612000" tIns="360000" rIns="612000" bIns="360000">
            <a:normAutofit/>
          </a:bodyPr>
          <a:lstStyle>
            <a:lvl1pPr>
              <a:buSzPct val="90000"/>
              <a:buFontTx/>
              <a:buBlip>
                <a:blip r:embed="rId2">
                  <a:extLst>
                    <a:ext uri="{96DAC541-7B7A-43D3-8B79-37D633B846F1}">
                      <asvg:svgBlip xmlns:asvg="http://schemas.microsoft.com/office/drawing/2016/SVG/main" r:embed="rId3"/>
                    </a:ext>
                  </a:extLst>
                </a:blip>
              </a:buBlip>
              <a:defRPr b="0" i="0">
                <a:latin typeface="Calibri Light" panose="020F0302020204030204" pitchFamily="34" charset="0"/>
                <a:cs typeface="Calibri Light" panose="020F0302020204030204" pitchFamily="34" charset="0"/>
              </a:defRPr>
            </a:lvl1pPr>
            <a:lvl2pPr marL="582613" indent="-493713">
              <a:buSzPct val="90000"/>
              <a:buFontTx/>
              <a:buBlip>
                <a:blip r:embed="rId2">
                  <a:extLst>
                    <a:ext uri="{96DAC541-7B7A-43D3-8B79-37D633B846F1}">
                      <asvg:svgBlip xmlns:asvg="http://schemas.microsoft.com/office/drawing/2016/SVG/main" r:embed="rId3"/>
                    </a:ext>
                  </a:extLst>
                </a:blip>
              </a:buBlip>
              <a:tabLst/>
              <a:defRPr sz="2000" b="0" i="0">
                <a:latin typeface="Calibri Light" panose="020F0302020204030204" pitchFamily="34" charset="0"/>
                <a:cs typeface="Calibri Light" panose="020F0302020204030204" pitchFamily="34" charset="0"/>
              </a:defRPr>
            </a:lvl2pPr>
            <a:lvl3pPr>
              <a:buSzPct val="90000"/>
              <a:buFontTx/>
              <a:buBlip>
                <a:blip r:embed="rId2">
                  <a:extLst>
                    <a:ext uri="{96DAC541-7B7A-43D3-8B79-37D633B846F1}">
                      <asvg:svgBlip xmlns:asvg="http://schemas.microsoft.com/office/drawing/2016/SVG/main" r:embed="rId3"/>
                    </a:ext>
                  </a:extLst>
                </a:blip>
              </a:buBlip>
              <a:defRPr b="0" i="0">
                <a:latin typeface="Calibri Light" panose="020F0302020204030204" pitchFamily="34" charset="0"/>
                <a:cs typeface="Calibri Light" panose="020F0302020204030204" pitchFamily="34" charset="0"/>
              </a:defRPr>
            </a:lvl3pPr>
            <a:lvl4pPr>
              <a:buSzPct val="90000"/>
              <a:buFontTx/>
              <a:buBlip>
                <a:blip r:embed="rId2">
                  <a:extLst>
                    <a:ext uri="{96DAC541-7B7A-43D3-8B79-37D633B846F1}">
                      <asvg:svgBlip xmlns:asvg="http://schemas.microsoft.com/office/drawing/2016/SVG/main" r:embed="rId3"/>
                    </a:ext>
                  </a:extLst>
                </a:blip>
              </a:buBlip>
              <a:defRPr b="0" i="0">
                <a:latin typeface="Calibri Light" panose="020F0302020204030204" pitchFamily="34" charset="0"/>
                <a:cs typeface="Calibri Light" panose="020F0302020204030204" pitchFamily="34" charset="0"/>
              </a:defRPr>
            </a:lvl4pPr>
            <a:lvl5pPr>
              <a:buSzPct val="90000"/>
              <a:buFontTx/>
              <a:buBlip>
                <a:blip r:embed="rId2">
                  <a:extLst>
                    <a:ext uri="{96DAC541-7B7A-43D3-8B79-37D633B846F1}">
                      <asvg:svgBlip xmlns:asvg="http://schemas.microsoft.com/office/drawing/2016/SVG/main" r:embed="rId3"/>
                    </a:ext>
                  </a:extLst>
                </a:blip>
              </a:buBlip>
              <a:defRPr b="0" i="0">
                <a:latin typeface="Calibri Light" panose="020F0302020204030204" pitchFamily="34" charset="0"/>
                <a:cs typeface="Calibri Light" panose="020F0302020204030204" pitchFamily="34" charset="0"/>
              </a:defRPr>
            </a:lvl5pPr>
          </a:lstStyle>
          <a:p>
            <a:pPr lvl="0"/>
            <a:r>
              <a:rPr lang="sv-SE"/>
              <a:t>Klicka här för att ändra format på bakgrundstexten</a:t>
            </a:r>
          </a:p>
        </p:txBody>
      </p:sp>
      <p:sp>
        <p:nvSpPr>
          <p:cNvPr id="6" name="Rektangel 5">
            <a:extLst>
              <a:ext uri="{FF2B5EF4-FFF2-40B4-BE49-F238E27FC236}">
                <a16:creationId xmlns:a16="http://schemas.microsoft.com/office/drawing/2014/main" id="{6B7D4AC8-F9DE-D34F-A474-CBAB3B5ACA8A}"/>
              </a:ext>
            </a:extLst>
          </p:cNvPr>
          <p:cNvSpPr/>
          <p:nvPr userDrawn="1"/>
        </p:nvSpPr>
        <p:spPr>
          <a:xfrm>
            <a:off x="1448543" y="844062"/>
            <a:ext cx="9428462" cy="1160583"/>
          </a:xfrm>
          <a:prstGeom prst="rect">
            <a:avLst/>
          </a:prstGeom>
          <a:solidFill>
            <a:srgbClr val="F387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 4">
            <a:extLst>
              <a:ext uri="{FF2B5EF4-FFF2-40B4-BE49-F238E27FC236}">
                <a16:creationId xmlns:a16="http://schemas.microsoft.com/office/drawing/2014/main" id="{90E03F57-4843-DF42-BCBE-79C3573A3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9850" y="1185813"/>
            <a:ext cx="416311" cy="608454"/>
          </a:xfrm>
          <a:prstGeom prst="rect">
            <a:avLst/>
          </a:prstGeom>
        </p:spPr>
      </p:pic>
      <p:sp>
        <p:nvSpPr>
          <p:cNvPr id="2" name="Rubrik 1">
            <a:extLst>
              <a:ext uri="{FF2B5EF4-FFF2-40B4-BE49-F238E27FC236}">
                <a16:creationId xmlns:a16="http://schemas.microsoft.com/office/drawing/2014/main" id="{894548B5-0DC7-974B-B90C-5F89F2BFA3B2}"/>
              </a:ext>
            </a:extLst>
          </p:cNvPr>
          <p:cNvSpPr>
            <a:spLocks noGrp="1"/>
          </p:cNvSpPr>
          <p:nvPr>
            <p:ph type="title"/>
          </p:nvPr>
        </p:nvSpPr>
        <p:spPr>
          <a:xfrm>
            <a:off x="2677624" y="1134844"/>
            <a:ext cx="6836752" cy="659423"/>
          </a:xfrm>
        </p:spPr>
        <p:txBody>
          <a:bodyPr/>
          <a:lstStyle>
            <a:lvl1pPr>
              <a:defRPr sz="2400" b="1" i="0">
                <a:latin typeface="Calibri" panose="020F0502020204030204" pitchFamily="34" charset="0"/>
                <a:cs typeface="Calibri" panose="020F0502020204030204" pitchFamily="34" charset="0"/>
              </a:defRPr>
            </a:lvl1pPr>
          </a:lstStyle>
          <a:p>
            <a:r>
              <a:rPr lang="sv-SE"/>
              <a:t>Klicka här för att ändra mall för rubrikformat</a:t>
            </a:r>
            <a:endParaRPr lang="sv-SE" dirty="0"/>
          </a:p>
        </p:txBody>
      </p:sp>
    </p:spTree>
    <p:extLst>
      <p:ext uri="{BB962C8B-B14F-4D97-AF65-F5344CB8AC3E}">
        <p14:creationId xmlns:p14="http://schemas.microsoft.com/office/powerpoint/2010/main" val="933290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 Grön Vågor">
    <p:bg>
      <p:bgPr>
        <a:solidFill>
          <a:srgbClr val="009A8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60F21BA-93A5-B84E-90FB-E775B6B01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V="1">
            <a:off x="1" y="5029200"/>
            <a:ext cx="12192000" cy="1828800"/>
          </a:xfrm>
          <a:prstGeom prst="rect">
            <a:avLst/>
          </a:prstGeom>
        </p:spPr>
      </p:pic>
      <p:pic>
        <p:nvPicPr>
          <p:cNvPr id="8" name="Bild 7">
            <a:extLst>
              <a:ext uri="{FF2B5EF4-FFF2-40B4-BE49-F238E27FC236}">
                <a16:creationId xmlns:a16="http://schemas.microsoft.com/office/drawing/2014/main" id="{CA6EF4D9-DEE8-7C4D-9784-901584A8C0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1" y="0"/>
            <a:ext cx="12192000" cy="1828800"/>
          </a:xfrm>
          <a:prstGeom prst="rect">
            <a:avLst/>
          </a:prstGeom>
        </p:spPr>
      </p:pic>
    </p:spTree>
    <p:extLst>
      <p:ext uri="{BB962C8B-B14F-4D97-AF65-F5344CB8AC3E}">
        <p14:creationId xmlns:p14="http://schemas.microsoft.com/office/powerpoint/2010/main" val="47277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 Beige Vågor">
    <p:bg>
      <p:bgPr>
        <a:solidFill>
          <a:srgbClr val="E0DFDB"/>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714B35BD-15C4-BF48-BB3B-C3D871F4B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V="1">
            <a:off x="1" y="5029200"/>
            <a:ext cx="12192000" cy="1828800"/>
          </a:xfrm>
          <a:prstGeom prst="rect">
            <a:avLst/>
          </a:prstGeom>
        </p:spPr>
      </p:pic>
      <p:pic>
        <p:nvPicPr>
          <p:cNvPr id="6" name="Bild 5">
            <a:extLst>
              <a:ext uri="{FF2B5EF4-FFF2-40B4-BE49-F238E27FC236}">
                <a16:creationId xmlns:a16="http://schemas.microsoft.com/office/drawing/2014/main" id="{1EBB0196-FACC-1E4E-8025-4E38E0F551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1" y="0"/>
            <a:ext cx="12192000" cy="1828800"/>
          </a:xfrm>
          <a:prstGeom prst="rect">
            <a:avLst/>
          </a:prstGeom>
        </p:spPr>
      </p:pic>
    </p:spTree>
    <p:extLst>
      <p:ext uri="{BB962C8B-B14F-4D97-AF65-F5344CB8AC3E}">
        <p14:creationId xmlns:p14="http://schemas.microsoft.com/office/powerpoint/2010/main" val="64419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 Helt grön">
    <p:bg>
      <p:bgPr>
        <a:solidFill>
          <a:srgbClr val="009A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3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 Helt Beige">
    <p:bg>
      <p:bgPr>
        <a:solidFill>
          <a:srgbClr val="E0DFD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467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916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Avslut - Ljus">
    <p:bg>
      <p:bgPr>
        <a:solidFill>
          <a:srgbClr val="F5F3EE"/>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714B35BD-15C4-BF48-BB3B-C3D871F4BD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flipV="1">
            <a:off x="1" y="5029200"/>
            <a:ext cx="12192000" cy="1828800"/>
          </a:xfrm>
          <a:prstGeom prst="rect">
            <a:avLst/>
          </a:prstGeom>
        </p:spPr>
      </p:pic>
      <p:pic>
        <p:nvPicPr>
          <p:cNvPr id="8" name="Bild 7">
            <a:extLst>
              <a:ext uri="{FF2B5EF4-FFF2-40B4-BE49-F238E27FC236}">
                <a16:creationId xmlns:a16="http://schemas.microsoft.com/office/drawing/2014/main" id="{00B70EDA-1FCC-F445-B1FB-E0D6080F149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916209" y="2731223"/>
            <a:ext cx="6001355" cy="1093705"/>
          </a:xfrm>
          <a:prstGeom prst="rect">
            <a:avLst/>
          </a:prstGeom>
        </p:spPr>
      </p:pic>
    </p:spTree>
    <p:extLst>
      <p:ext uri="{BB962C8B-B14F-4D97-AF65-F5344CB8AC3E}">
        <p14:creationId xmlns:p14="http://schemas.microsoft.com/office/powerpoint/2010/main" val="11062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vslut - Grön">
    <p:bg>
      <p:bgPr>
        <a:solidFill>
          <a:srgbClr val="009A8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60F21BA-93A5-B84E-90FB-E775B6B01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V="1">
            <a:off x="1" y="5029200"/>
            <a:ext cx="12192000" cy="1828800"/>
          </a:xfrm>
          <a:prstGeom prst="rect">
            <a:avLst/>
          </a:prstGeom>
        </p:spPr>
      </p:pic>
      <p:pic>
        <p:nvPicPr>
          <p:cNvPr id="4" name="Bild 3">
            <a:extLst>
              <a:ext uri="{FF2B5EF4-FFF2-40B4-BE49-F238E27FC236}">
                <a16:creationId xmlns:a16="http://schemas.microsoft.com/office/drawing/2014/main" id="{22D484D5-47D7-7F42-9001-829314AF88F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16209" y="2731223"/>
            <a:ext cx="6001356" cy="1093705"/>
          </a:xfrm>
          <a:prstGeom prst="rect">
            <a:avLst/>
          </a:prstGeom>
        </p:spPr>
      </p:pic>
    </p:spTree>
    <p:extLst>
      <p:ext uri="{BB962C8B-B14F-4D97-AF65-F5344CB8AC3E}">
        <p14:creationId xmlns:p14="http://schemas.microsoft.com/office/powerpoint/2010/main" val="25912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Ljus">
    <p:bg>
      <p:bgPr>
        <a:solidFill>
          <a:srgbClr val="F5F3EE"/>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DFD432E4-E084-794B-91A9-C3E37E40EC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2882900"/>
            <a:ext cx="26500666" cy="3975100"/>
          </a:xfrm>
          <a:prstGeom prst="rect">
            <a:avLst/>
          </a:prstGeom>
        </p:spPr>
      </p:pic>
      <p:sp>
        <p:nvSpPr>
          <p:cNvPr id="2" name="Rubrik 1">
            <a:extLst>
              <a:ext uri="{FF2B5EF4-FFF2-40B4-BE49-F238E27FC236}">
                <a16:creationId xmlns:a16="http://schemas.microsoft.com/office/drawing/2014/main" id="{351ACA16-C6A4-D446-835C-BBAA3F0FCFEC}"/>
              </a:ext>
            </a:extLst>
          </p:cNvPr>
          <p:cNvSpPr>
            <a:spLocks noGrp="1"/>
          </p:cNvSpPr>
          <p:nvPr>
            <p:ph type="ctrTitle"/>
          </p:nvPr>
        </p:nvSpPr>
        <p:spPr>
          <a:xfrm>
            <a:off x="1524000" y="1791045"/>
            <a:ext cx="9144000" cy="1751827"/>
          </a:xfrm>
        </p:spPr>
        <p:txBody>
          <a:bodyPr anchor="b"/>
          <a:lstStyle>
            <a:lvl1pPr algn="l">
              <a:defRPr sz="5400">
                <a:solidFill>
                  <a:srgbClr val="22252A"/>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341E89A-4B0A-8C4E-808D-59E1ACE454C8}"/>
              </a:ext>
            </a:extLst>
          </p:cNvPr>
          <p:cNvSpPr>
            <a:spLocks noGrp="1"/>
          </p:cNvSpPr>
          <p:nvPr>
            <p:ph type="subTitle" idx="1"/>
          </p:nvPr>
        </p:nvSpPr>
        <p:spPr>
          <a:xfrm>
            <a:off x="1524000" y="3820299"/>
            <a:ext cx="9144000" cy="1180026"/>
          </a:xfrm>
        </p:spPr>
        <p:txBody>
          <a:bodyPr/>
          <a:lstStyle>
            <a:lvl1pPr marL="0" indent="0" algn="l">
              <a:buNone/>
              <a:defRPr sz="2400">
                <a:solidFill>
                  <a:srgbClr val="2225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 9">
            <a:extLst>
              <a:ext uri="{FF2B5EF4-FFF2-40B4-BE49-F238E27FC236}">
                <a16:creationId xmlns:a16="http://schemas.microsoft.com/office/drawing/2014/main" id="{C10CF14A-A110-7A40-9850-F9E851594C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1238" y="6092180"/>
            <a:ext cx="2269524" cy="413605"/>
          </a:xfrm>
          <a:prstGeom prst="rect">
            <a:avLst/>
          </a:prstGeom>
        </p:spPr>
      </p:pic>
    </p:spTree>
    <p:extLst>
      <p:ext uri="{BB962C8B-B14F-4D97-AF65-F5344CB8AC3E}">
        <p14:creationId xmlns:p14="http://schemas.microsoft.com/office/powerpoint/2010/main" val="239494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start Grön">
    <p:bg>
      <p:bgPr>
        <a:solidFill>
          <a:srgbClr val="009A8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FC61ED-4C46-584F-8307-6360150C9C28}"/>
              </a:ext>
            </a:extLst>
          </p:cNvPr>
          <p:cNvSpPr>
            <a:spLocks noGrp="1"/>
          </p:cNvSpPr>
          <p:nvPr>
            <p:ph type="title"/>
          </p:nvPr>
        </p:nvSpPr>
        <p:spPr>
          <a:xfrm>
            <a:off x="1522800" y="1346400"/>
            <a:ext cx="9316650" cy="2707200"/>
          </a:xfrm>
        </p:spPr>
        <p:txBody>
          <a:bodyPr anchor="b"/>
          <a:lstStyle>
            <a:lvl1pPr>
              <a:defRPr sz="540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E6402310-C9E8-CD4F-9B2A-DB2534EE596F}"/>
              </a:ext>
            </a:extLst>
          </p:cNvPr>
          <p:cNvSpPr>
            <a:spLocks noGrp="1"/>
          </p:cNvSpPr>
          <p:nvPr>
            <p:ph type="body" idx="1"/>
          </p:nvPr>
        </p:nvSpPr>
        <p:spPr>
          <a:xfrm>
            <a:off x="1522800" y="4320000"/>
            <a:ext cx="9316650" cy="1135317"/>
          </a:xfrm>
        </p:spPr>
        <p:txBody>
          <a:bodyPr/>
          <a:lstStyle>
            <a:lvl1pPr marL="0" indent="0">
              <a:buNone/>
              <a:defRPr sz="3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 10">
            <a:extLst>
              <a:ext uri="{FF2B5EF4-FFF2-40B4-BE49-F238E27FC236}">
                <a16:creationId xmlns:a16="http://schemas.microsoft.com/office/drawing/2014/main" id="{2112E265-ED19-2A4D-B020-38FFC344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029200"/>
            <a:ext cx="12192000" cy="1828800"/>
          </a:xfrm>
          <a:prstGeom prst="rect">
            <a:avLst/>
          </a:prstGeom>
        </p:spPr>
      </p:pic>
    </p:spTree>
    <p:extLst>
      <p:ext uri="{BB962C8B-B14F-4D97-AF65-F5344CB8AC3E}">
        <p14:creationId xmlns:p14="http://schemas.microsoft.com/office/powerpoint/2010/main" val="30543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Kapitelstart Grön Sidfot">
    <p:bg>
      <p:bgPr>
        <a:solidFill>
          <a:srgbClr val="009A84"/>
        </a:solidFill>
        <a:effectLst/>
      </p:bgPr>
    </p:bg>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2112E265-ED19-2A4D-B020-38FFC344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29200"/>
            <a:ext cx="12192000" cy="1828800"/>
          </a:xfrm>
          <a:prstGeom prst="rect">
            <a:avLst/>
          </a:prstGeom>
        </p:spPr>
      </p:pic>
      <p:sp>
        <p:nvSpPr>
          <p:cNvPr id="2" name="Rubrik 1">
            <a:extLst>
              <a:ext uri="{FF2B5EF4-FFF2-40B4-BE49-F238E27FC236}">
                <a16:creationId xmlns:a16="http://schemas.microsoft.com/office/drawing/2014/main" id="{A6FC61ED-4C46-584F-8307-6360150C9C28}"/>
              </a:ext>
            </a:extLst>
          </p:cNvPr>
          <p:cNvSpPr>
            <a:spLocks noGrp="1"/>
          </p:cNvSpPr>
          <p:nvPr>
            <p:ph type="title"/>
          </p:nvPr>
        </p:nvSpPr>
        <p:spPr>
          <a:xfrm>
            <a:off x="1522800" y="1346400"/>
            <a:ext cx="9316650" cy="2707200"/>
          </a:xfrm>
        </p:spPr>
        <p:txBody>
          <a:bodyPr anchor="b"/>
          <a:lstStyle>
            <a:lvl1pPr>
              <a:defRPr sz="540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E6402310-C9E8-CD4F-9B2A-DB2534EE596F}"/>
              </a:ext>
            </a:extLst>
          </p:cNvPr>
          <p:cNvSpPr>
            <a:spLocks noGrp="1"/>
          </p:cNvSpPr>
          <p:nvPr>
            <p:ph type="body" idx="1"/>
          </p:nvPr>
        </p:nvSpPr>
        <p:spPr>
          <a:xfrm>
            <a:off x="1522800" y="4320000"/>
            <a:ext cx="9316650" cy="1135317"/>
          </a:xfrm>
        </p:spPr>
        <p:txBody>
          <a:bodyPr/>
          <a:lstStyle>
            <a:lvl1pPr marL="0" indent="0">
              <a:buNone/>
              <a:defRPr sz="3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6" name="Platshållare för datum 3">
            <a:extLst>
              <a:ext uri="{FF2B5EF4-FFF2-40B4-BE49-F238E27FC236}">
                <a16:creationId xmlns:a16="http://schemas.microsoft.com/office/drawing/2014/main" id="{87DBCEE5-1B48-584C-9586-CDA3FB0D0153}"/>
              </a:ext>
            </a:extLst>
          </p:cNvPr>
          <p:cNvSpPr txBox="1">
            <a:spLocks/>
          </p:cNvSpPr>
          <p:nvPr userDrawn="1"/>
        </p:nvSpPr>
        <p:spPr>
          <a:xfrm>
            <a:off x="5716937" y="6390620"/>
            <a:ext cx="758125" cy="365125"/>
          </a:xfrm>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9000F0-5892-5841-AEA7-8C76115184D8}" type="datetimeFigureOut">
              <a:rPr lang="sv-SE" smtClean="0"/>
              <a:pPr/>
              <a:t>2023-11-06</a:t>
            </a:fld>
            <a:endParaRPr lang="sv-SE" dirty="0"/>
          </a:p>
        </p:txBody>
      </p:sp>
      <p:sp>
        <p:nvSpPr>
          <p:cNvPr id="17" name="Platshållare för bildnummer 5">
            <a:extLst>
              <a:ext uri="{FF2B5EF4-FFF2-40B4-BE49-F238E27FC236}">
                <a16:creationId xmlns:a16="http://schemas.microsoft.com/office/drawing/2014/main" id="{80DE08EC-BCD5-AD4C-9947-96A3B501CB31}"/>
              </a:ext>
            </a:extLst>
          </p:cNvPr>
          <p:cNvSpPr txBox="1">
            <a:spLocks/>
          </p:cNvSpPr>
          <p:nvPr userDrawn="1"/>
        </p:nvSpPr>
        <p:spPr>
          <a:xfrm>
            <a:off x="11569484" y="6390620"/>
            <a:ext cx="404247" cy="365125"/>
          </a:xfrm>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A91F-BED6-E448-80AB-828BC6883CD6}" type="slidenum">
              <a:rPr lang="sv-SE" smtClean="0"/>
              <a:pPr/>
              <a:t>‹#›</a:t>
            </a:fld>
            <a:endParaRPr lang="sv-SE" dirty="0"/>
          </a:p>
        </p:txBody>
      </p:sp>
      <p:pic>
        <p:nvPicPr>
          <p:cNvPr id="18" name="Bild 17">
            <a:extLst>
              <a:ext uri="{FF2B5EF4-FFF2-40B4-BE49-F238E27FC236}">
                <a16:creationId xmlns:a16="http://schemas.microsoft.com/office/drawing/2014/main" id="{985CECD8-BAB8-E34E-8D1C-EDF07AF7270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2190" y="6470543"/>
            <a:ext cx="918588" cy="167406"/>
          </a:xfrm>
          <a:prstGeom prst="rect">
            <a:avLst/>
          </a:prstGeom>
        </p:spPr>
      </p:pic>
    </p:spTree>
    <p:extLst>
      <p:ext uri="{BB962C8B-B14F-4D97-AF65-F5344CB8AC3E}">
        <p14:creationId xmlns:p14="http://schemas.microsoft.com/office/powerpoint/2010/main" val="244146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Kaptielstart Bei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1ACA16-C6A4-D446-835C-BBAA3F0FCFEC}"/>
              </a:ext>
            </a:extLst>
          </p:cNvPr>
          <p:cNvSpPr>
            <a:spLocks noGrp="1"/>
          </p:cNvSpPr>
          <p:nvPr>
            <p:ph type="ctrTitle"/>
          </p:nvPr>
        </p:nvSpPr>
        <p:spPr>
          <a:xfrm>
            <a:off x="1524000" y="1346885"/>
            <a:ext cx="9144000" cy="2707200"/>
          </a:xfrm>
        </p:spPr>
        <p:txBody>
          <a:bodyPr anchor="b"/>
          <a:lstStyle>
            <a:lvl1pPr algn="l">
              <a:defRPr sz="5400">
                <a:solidFill>
                  <a:srgbClr val="22252A"/>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341E89A-4B0A-8C4E-808D-59E1ACE454C8}"/>
              </a:ext>
            </a:extLst>
          </p:cNvPr>
          <p:cNvSpPr>
            <a:spLocks noGrp="1"/>
          </p:cNvSpPr>
          <p:nvPr>
            <p:ph type="subTitle" idx="1"/>
          </p:nvPr>
        </p:nvSpPr>
        <p:spPr>
          <a:xfrm>
            <a:off x="1524000" y="4320000"/>
            <a:ext cx="9144000" cy="1180026"/>
          </a:xfrm>
        </p:spPr>
        <p:txBody>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7F620318-6EEE-D74D-85E0-E2F558783A5B}"/>
              </a:ext>
            </a:extLst>
          </p:cNvPr>
          <p:cNvSpPr>
            <a:spLocks noGrp="1"/>
          </p:cNvSpPr>
          <p:nvPr>
            <p:ph type="dt" sz="half" idx="10"/>
          </p:nvPr>
        </p:nvSpPr>
        <p:spPr/>
        <p:txBody>
          <a:bodyPr/>
          <a:lstStyle/>
          <a:p>
            <a:fld id="{919000F0-5892-5841-AEA7-8C76115184D8}" type="datetimeFigureOut">
              <a:rPr lang="sv-SE" smtClean="0"/>
              <a:t>2023-11-06</a:t>
            </a:fld>
            <a:endParaRPr lang="sv-SE"/>
          </a:p>
        </p:txBody>
      </p:sp>
      <p:sp>
        <p:nvSpPr>
          <p:cNvPr id="5" name="Platshållare för sidfot 4">
            <a:extLst>
              <a:ext uri="{FF2B5EF4-FFF2-40B4-BE49-F238E27FC236}">
                <a16:creationId xmlns:a16="http://schemas.microsoft.com/office/drawing/2014/main" id="{14963945-FF55-E643-972C-C7AC9F5532E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1BE949B2-8B4A-504E-93FC-5C0BF3CDAFE4}"/>
              </a:ext>
            </a:extLst>
          </p:cNvPr>
          <p:cNvSpPr>
            <a:spLocks noGrp="1"/>
          </p:cNvSpPr>
          <p:nvPr>
            <p:ph type="sldNum" sz="quarter" idx="12"/>
          </p:nvPr>
        </p:nvSpPr>
        <p:spPr/>
        <p:txBody>
          <a:bodyPr/>
          <a:lstStyle/>
          <a:p>
            <a:fld id="{7024A91F-BED6-E448-80AB-828BC6883CD6}" type="slidenum">
              <a:rPr lang="sv-SE" smtClean="0"/>
              <a:t>‹#›</a:t>
            </a:fld>
            <a:endParaRPr lang="sv-SE"/>
          </a:p>
        </p:txBody>
      </p:sp>
      <p:pic>
        <p:nvPicPr>
          <p:cNvPr id="8" name="Bild 7">
            <a:extLst>
              <a:ext uri="{FF2B5EF4-FFF2-40B4-BE49-F238E27FC236}">
                <a16:creationId xmlns:a16="http://schemas.microsoft.com/office/drawing/2014/main" id="{B726D214-6DB0-E647-B855-C20B805438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29200"/>
            <a:ext cx="12192000" cy="1828800"/>
          </a:xfrm>
          <a:prstGeom prst="rect">
            <a:avLst/>
          </a:prstGeom>
        </p:spPr>
      </p:pic>
    </p:spTree>
    <p:extLst>
      <p:ext uri="{BB962C8B-B14F-4D97-AF65-F5344CB8AC3E}">
        <p14:creationId xmlns:p14="http://schemas.microsoft.com/office/powerpoint/2010/main" val="307034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tielstart Beige Sidfo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1ACA16-C6A4-D446-835C-BBAA3F0FCFEC}"/>
              </a:ext>
            </a:extLst>
          </p:cNvPr>
          <p:cNvSpPr>
            <a:spLocks noGrp="1"/>
          </p:cNvSpPr>
          <p:nvPr>
            <p:ph type="ctrTitle"/>
          </p:nvPr>
        </p:nvSpPr>
        <p:spPr>
          <a:xfrm>
            <a:off x="1524000" y="1346885"/>
            <a:ext cx="9144000" cy="2707200"/>
          </a:xfrm>
        </p:spPr>
        <p:txBody>
          <a:bodyPr anchor="b"/>
          <a:lstStyle>
            <a:lvl1pPr algn="l">
              <a:defRPr sz="5400">
                <a:solidFill>
                  <a:srgbClr val="22252A"/>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341E89A-4B0A-8C4E-808D-59E1ACE454C8}"/>
              </a:ext>
            </a:extLst>
          </p:cNvPr>
          <p:cNvSpPr>
            <a:spLocks noGrp="1"/>
          </p:cNvSpPr>
          <p:nvPr>
            <p:ph type="subTitle" idx="1"/>
          </p:nvPr>
        </p:nvSpPr>
        <p:spPr>
          <a:xfrm>
            <a:off x="1524000" y="4320000"/>
            <a:ext cx="9144000" cy="1180026"/>
          </a:xfrm>
        </p:spPr>
        <p:txBody>
          <a:bodyPr/>
          <a:lstStyle>
            <a:lvl1pPr marL="0" indent="0" algn="l">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7">
            <a:extLst>
              <a:ext uri="{FF2B5EF4-FFF2-40B4-BE49-F238E27FC236}">
                <a16:creationId xmlns:a16="http://schemas.microsoft.com/office/drawing/2014/main" id="{B726D214-6DB0-E647-B855-C20B805438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29200"/>
            <a:ext cx="12192000" cy="1828800"/>
          </a:xfrm>
          <a:prstGeom prst="rect">
            <a:avLst/>
          </a:prstGeom>
        </p:spPr>
      </p:pic>
      <p:sp>
        <p:nvSpPr>
          <p:cNvPr id="13" name="Platshållare för datum 3">
            <a:extLst>
              <a:ext uri="{FF2B5EF4-FFF2-40B4-BE49-F238E27FC236}">
                <a16:creationId xmlns:a16="http://schemas.microsoft.com/office/drawing/2014/main" id="{08FF9587-0B3A-524D-A7D9-2BEC3C4727E5}"/>
              </a:ext>
            </a:extLst>
          </p:cNvPr>
          <p:cNvSpPr txBox="1">
            <a:spLocks/>
          </p:cNvSpPr>
          <p:nvPr userDrawn="1"/>
        </p:nvSpPr>
        <p:spPr>
          <a:xfrm>
            <a:off x="5716937" y="6390620"/>
            <a:ext cx="758125" cy="365125"/>
          </a:xfrm>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9000F0-5892-5841-AEA7-8C76115184D8}" type="datetimeFigureOut">
              <a:rPr lang="sv-SE" smtClean="0"/>
              <a:pPr/>
              <a:t>2023-11-06</a:t>
            </a:fld>
            <a:endParaRPr lang="sv-SE" dirty="0"/>
          </a:p>
        </p:txBody>
      </p:sp>
      <p:sp>
        <p:nvSpPr>
          <p:cNvPr id="14" name="Platshållare för bildnummer 5">
            <a:extLst>
              <a:ext uri="{FF2B5EF4-FFF2-40B4-BE49-F238E27FC236}">
                <a16:creationId xmlns:a16="http://schemas.microsoft.com/office/drawing/2014/main" id="{E31D066D-9463-244F-9EEB-0C892C049878}"/>
              </a:ext>
            </a:extLst>
          </p:cNvPr>
          <p:cNvSpPr txBox="1">
            <a:spLocks/>
          </p:cNvSpPr>
          <p:nvPr userDrawn="1"/>
        </p:nvSpPr>
        <p:spPr>
          <a:xfrm>
            <a:off x="11569484" y="6390620"/>
            <a:ext cx="404247" cy="365125"/>
          </a:xfrm>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A91F-BED6-E448-80AB-828BC6883CD6}" type="slidenum">
              <a:rPr lang="sv-SE" smtClean="0"/>
              <a:pPr/>
              <a:t>‹#›</a:t>
            </a:fld>
            <a:endParaRPr lang="sv-SE" dirty="0"/>
          </a:p>
        </p:txBody>
      </p:sp>
      <p:pic>
        <p:nvPicPr>
          <p:cNvPr id="15" name="Bild 14">
            <a:extLst>
              <a:ext uri="{FF2B5EF4-FFF2-40B4-BE49-F238E27FC236}">
                <a16:creationId xmlns:a16="http://schemas.microsoft.com/office/drawing/2014/main" id="{BC89E797-F786-0E4C-81C7-CCD0FE03E85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2190" y="6470543"/>
            <a:ext cx="918588" cy="167406"/>
          </a:xfrm>
          <a:prstGeom prst="rect">
            <a:avLst/>
          </a:prstGeom>
        </p:spPr>
      </p:pic>
    </p:spTree>
    <p:extLst>
      <p:ext uri="{BB962C8B-B14F-4D97-AF65-F5344CB8AC3E}">
        <p14:creationId xmlns:p14="http://schemas.microsoft.com/office/powerpoint/2010/main" val="169849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1-spalt">
    <p:bg>
      <p:bgPr>
        <a:solidFill>
          <a:srgbClr val="F5F3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548B5-0DC7-974B-B90C-5F89F2BFA3B2}"/>
              </a:ext>
            </a:extLst>
          </p:cNvPr>
          <p:cNvSpPr>
            <a:spLocks noGrp="1"/>
          </p:cNvSpPr>
          <p:nvPr>
            <p:ph type="title"/>
          </p:nvPr>
        </p:nvSpPr>
        <p:spPr/>
        <p:txBody>
          <a:bodyPr/>
          <a:lstStyle>
            <a:lvl1pPr>
              <a:defRPr sz="3600" b="1" i="0">
                <a:latin typeface="Calibri" panose="020F0502020204030204" pitchFamily="34" charset="0"/>
                <a:cs typeface="Calibri" panose="020F050202020403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65B059-3BA7-B048-A69D-4AB7B229FF14}"/>
              </a:ext>
            </a:extLst>
          </p:cNvPr>
          <p:cNvSpPr>
            <a:spLocks noGrp="1"/>
          </p:cNvSpPr>
          <p:nvPr>
            <p:ph idx="1"/>
          </p:nvPr>
        </p:nvSpPr>
        <p:spPr/>
        <p:txBody>
          <a:bodyPr/>
          <a:lstStyle>
            <a:lvl1pPr>
              <a:lnSpc>
                <a:spcPct val="100000"/>
              </a:lnSpc>
              <a:defRPr b="0" i="0">
                <a:latin typeface="Calibri Light" panose="020F0302020204030204" pitchFamily="34" charset="0"/>
                <a:cs typeface="Calibri Light" panose="020F0302020204030204" pitchFamily="34" charset="0"/>
              </a:defRPr>
            </a:lvl1pPr>
            <a:lvl2pPr>
              <a:lnSpc>
                <a:spcPct val="100000"/>
              </a:lnSpc>
              <a:defRPr b="0" i="0">
                <a:latin typeface="Calibri Light" panose="020F0302020204030204" pitchFamily="34" charset="0"/>
                <a:cs typeface="Calibri Light" panose="020F0302020204030204" pitchFamily="34" charset="0"/>
              </a:defRPr>
            </a:lvl2pPr>
            <a:lvl3pPr>
              <a:lnSpc>
                <a:spcPct val="100000"/>
              </a:lnSpc>
              <a:defRPr b="0" i="0">
                <a:latin typeface="Calibri Light" panose="020F0302020204030204" pitchFamily="34" charset="0"/>
                <a:cs typeface="Calibri Light" panose="020F0302020204030204" pitchFamily="34" charset="0"/>
              </a:defRPr>
            </a:lvl3pPr>
            <a:lvl4pPr>
              <a:lnSpc>
                <a:spcPct val="100000"/>
              </a:lnSpc>
              <a:defRPr b="0" i="0">
                <a:latin typeface="Calibri Light" panose="020F0302020204030204" pitchFamily="34" charset="0"/>
                <a:cs typeface="Calibri Light" panose="020F0302020204030204" pitchFamily="34" charset="0"/>
              </a:defRPr>
            </a:lvl4pPr>
            <a:lvl5pPr>
              <a:lnSpc>
                <a:spcPct val="100000"/>
              </a:lnSpc>
              <a:defRPr b="0" i="0">
                <a:latin typeface="Calibri Light" panose="020F0302020204030204" pitchFamily="34" charset="0"/>
                <a:cs typeface="Calibri Light" panose="020F03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 6">
            <a:extLst>
              <a:ext uri="{FF2B5EF4-FFF2-40B4-BE49-F238E27FC236}">
                <a16:creationId xmlns:a16="http://schemas.microsoft.com/office/drawing/2014/main" id="{26A16A31-8377-ED4C-BF45-41A003CEBA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11900"/>
            <a:ext cx="12192000" cy="546100"/>
          </a:xfrm>
          <a:prstGeom prst="rect">
            <a:avLst/>
          </a:prstGeom>
        </p:spPr>
      </p:pic>
    </p:spTree>
    <p:extLst>
      <p:ext uri="{BB962C8B-B14F-4D97-AF65-F5344CB8AC3E}">
        <p14:creationId xmlns:p14="http://schemas.microsoft.com/office/powerpoint/2010/main" val="228594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2-spalt">
    <p:bg>
      <p:bgPr>
        <a:solidFill>
          <a:srgbClr val="F5F3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548B5-0DC7-974B-B90C-5F89F2BFA3B2}"/>
              </a:ext>
            </a:extLst>
          </p:cNvPr>
          <p:cNvSpPr>
            <a:spLocks noGrp="1"/>
          </p:cNvSpPr>
          <p:nvPr>
            <p:ph type="title"/>
          </p:nvPr>
        </p:nvSpPr>
        <p:spPr/>
        <p:txBody>
          <a:bodyPr/>
          <a:lstStyle>
            <a:lvl1pPr>
              <a:defRPr sz="3600" b="1" i="0">
                <a:latin typeface="Calibri" panose="020F0502020204030204" pitchFamily="34" charset="0"/>
                <a:cs typeface="Calibri" panose="020F050202020403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65B059-3BA7-B048-A69D-4AB7B229FF14}"/>
              </a:ext>
            </a:extLst>
          </p:cNvPr>
          <p:cNvSpPr>
            <a:spLocks noGrp="1"/>
          </p:cNvSpPr>
          <p:nvPr>
            <p:ph idx="1"/>
          </p:nvPr>
        </p:nvSpPr>
        <p:spPr/>
        <p:txBody>
          <a:bodyPr numCol="2" spcCol="432000"/>
          <a:lstStyle>
            <a:lvl1pPr>
              <a:lnSpc>
                <a:spcPct val="100000"/>
              </a:lnSpc>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 6">
            <a:extLst>
              <a:ext uri="{FF2B5EF4-FFF2-40B4-BE49-F238E27FC236}">
                <a16:creationId xmlns:a16="http://schemas.microsoft.com/office/drawing/2014/main" id="{26A16A31-8377-ED4C-BF45-41A003CEBA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11900"/>
            <a:ext cx="12192000" cy="546100"/>
          </a:xfrm>
          <a:prstGeom prst="rect">
            <a:avLst/>
          </a:prstGeom>
        </p:spPr>
      </p:pic>
    </p:spTree>
    <p:extLst>
      <p:ext uri="{BB962C8B-B14F-4D97-AF65-F5344CB8AC3E}">
        <p14:creationId xmlns:p14="http://schemas.microsoft.com/office/powerpoint/2010/main" val="111454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Stor bild t ex Skärmdump">
    <p:bg>
      <p:bgPr>
        <a:solidFill>
          <a:srgbClr val="F5F3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548B5-0DC7-974B-B90C-5F89F2BFA3B2}"/>
              </a:ext>
            </a:extLst>
          </p:cNvPr>
          <p:cNvSpPr>
            <a:spLocks noGrp="1"/>
          </p:cNvSpPr>
          <p:nvPr>
            <p:ph type="title"/>
          </p:nvPr>
        </p:nvSpPr>
        <p:spPr>
          <a:xfrm>
            <a:off x="838200" y="365126"/>
            <a:ext cx="10515600" cy="577850"/>
          </a:xfrm>
        </p:spPr>
        <p:txBody>
          <a:bodyPr/>
          <a:lstStyle>
            <a:lvl1pPr>
              <a:defRPr sz="3600" b="1" i="0">
                <a:latin typeface="Calibri" panose="020F0502020204030204" pitchFamily="34" charset="0"/>
                <a:cs typeface="Calibri" panose="020F050202020403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65B059-3BA7-B048-A69D-4AB7B229FF14}"/>
              </a:ext>
            </a:extLst>
          </p:cNvPr>
          <p:cNvSpPr>
            <a:spLocks noGrp="1"/>
          </p:cNvSpPr>
          <p:nvPr>
            <p:ph idx="1"/>
          </p:nvPr>
        </p:nvSpPr>
        <p:spPr>
          <a:xfrm>
            <a:off x="838200" y="1076324"/>
            <a:ext cx="10515600" cy="5162551"/>
          </a:xfrm>
        </p:spPr>
        <p:txBody>
          <a:bodyPr/>
          <a:lstStyle>
            <a:lvl1pPr>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 6">
            <a:extLst>
              <a:ext uri="{FF2B5EF4-FFF2-40B4-BE49-F238E27FC236}">
                <a16:creationId xmlns:a16="http://schemas.microsoft.com/office/drawing/2014/main" id="{26A16A31-8377-ED4C-BF45-41A003CEBA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11900"/>
            <a:ext cx="12192000" cy="546100"/>
          </a:xfrm>
          <a:prstGeom prst="rect">
            <a:avLst/>
          </a:prstGeom>
        </p:spPr>
      </p:pic>
    </p:spTree>
    <p:extLst>
      <p:ext uri="{BB962C8B-B14F-4D97-AF65-F5344CB8AC3E}">
        <p14:creationId xmlns:p14="http://schemas.microsoft.com/office/powerpoint/2010/main" val="22013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4D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AFEE5B9-70E1-BC48-9964-B8F083EDD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2D0BED7-6207-3F48-A2B7-B9F3CCD07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AAFC7DE-1949-2C49-872E-2E603694E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000F0-5892-5841-AEA7-8C76115184D8}" type="datetimeFigureOut">
              <a:rPr lang="sv-SE" smtClean="0"/>
              <a:t>2023-11-06</a:t>
            </a:fld>
            <a:endParaRPr lang="sv-SE"/>
          </a:p>
        </p:txBody>
      </p:sp>
      <p:sp>
        <p:nvSpPr>
          <p:cNvPr id="6" name="Platshållare för bildnummer 5">
            <a:extLst>
              <a:ext uri="{FF2B5EF4-FFF2-40B4-BE49-F238E27FC236}">
                <a16:creationId xmlns:a16="http://schemas.microsoft.com/office/drawing/2014/main" id="{A08F3FB8-C96E-364F-BA41-9CA9437C0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4A91F-BED6-E448-80AB-828BC6883CD6}" type="slidenum">
              <a:rPr lang="sv-SE" smtClean="0"/>
              <a:t>‹#›</a:t>
            </a:fld>
            <a:endParaRPr lang="sv-SE"/>
          </a:p>
        </p:txBody>
      </p:sp>
    </p:spTree>
    <p:extLst>
      <p:ext uri="{BB962C8B-B14F-4D97-AF65-F5344CB8AC3E}">
        <p14:creationId xmlns:p14="http://schemas.microsoft.com/office/powerpoint/2010/main" val="268915490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70" r:id="rId4"/>
    <p:sldLayoutId id="2147483662" r:id="rId5"/>
    <p:sldLayoutId id="2147483671" r:id="rId6"/>
    <p:sldLayoutId id="2147483659" r:id="rId7"/>
    <p:sldLayoutId id="2147483664" r:id="rId8"/>
    <p:sldLayoutId id="2147483663" r:id="rId9"/>
    <p:sldLayoutId id="2147483652" r:id="rId10"/>
    <p:sldLayoutId id="2147483672" r:id="rId11"/>
    <p:sldLayoutId id="2147483669" r:id="rId12"/>
    <p:sldLayoutId id="2147483661" r:id="rId13"/>
    <p:sldLayoutId id="2147483666" r:id="rId14"/>
    <p:sldLayoutId id="2147483665" r:id="rId15"/>
    <p:sldLayoutId id="2147483667" r:id="rId16"/>
    <p:sldLayoutId id="2147483655" r:id="rId17"/>
    <p:sldLayoutId id="2147483674" r:id="rId18"/>
    <p:sldLayoutId id="2147483675" r:id="rId19"/>
  </p:sldLayoutIdLst>
  <p:txStyles>
    <p:titleStyle>
      <a:lvl1pPr algn="l" defTabSz="914400" rtl="0" eaLnBrk="1" latinLnBrk="0" hangingPunct="1">
        <a:lnSpc>
          <a:spcPct val="90000"/>
        </a:lnSpc>
        <a:spcBef>
          <a:spcPct val="0"/>
        </a:spcBef>
        <a:buNone/>
        <a:defRPr sz="4400" b="1" i="0" kern="1200">
          <a:solidFill>
            <a:srgbClr val="22252A"/>
          </a:solidFill>
          <a:latin typeface="Calibri" panose="020F0502020204030204" pitchFamily="34" charset="0"/>
          <a:ea typeface="+mj-ea"/>
          <a:cs typeface="Calibri" panose="020F0502020204030204" pitchFamily="34" charset="0"/>
        </a:defRPr>
      </a:lvl1pPr>
    </p:titleStyle>
    <p:bodyStyle>
      <a:lvl1pPr marL="358775" indent="-358775" algn="l" defTabSz="914400" rtl="0" eaLnBrk="1" latinLnBrk="0" hangingPunct="1">
        <a:lnSpc>
          <a:spcPts val="3300"/>
        </a:lnSpc>
        <a:spcBef>
          <a:spcPts val="1000"/>
        </a:spcBef>
        <a:buFont typeface="Arial" panose="020B0604020202020204" pitchFamily="34" charset="0"/>
        <a:buChar char="•"/>
        <a:tabLst/>
        <a:defRPr sz="2400" kern="1200">
          <a:solidFill>
            <a:srgbClr val="22252A"/>
          </a:solidFill>
          <a:latin typeface="+mn-lt"/>
          <a:ea typeface="+mn-ea"/>
          <a:cs typeface="+mn-cs"/>
        </a:defRPr>
      </a:lvl1pPr>
      <a:lvl2pPr marL="685800" indent="-228600" algn="l" defTabSz="914400" rtl="0" eaLnBrk="1" latinLnBrk="0" hangingPunct="1">
        <a:lnSpc>
          <a:spcPts val="2200"/>
        </a:lnSpc>
        <a:spcBef>
          <a:spcPts val="500"/>
        </a:spcBef>
        <a:buFont typeface="Arial" panose="020B0604020202020204" pitchFamily="34" charset="0"/>
        <a:buChar char="•"/>
        <a:defRPr sz="2200" kern="1200">
          <a:solidFill>
            <a:srgbClr val="22252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22252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22252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22252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konsumenternas.se/konsumentstod/jamforelser/boendeforsakringar/jamfor-hemforsakringar/"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2F296-74EE-4D47-8C4D-523AA8A0BFFB}"/>
              </a:ext>
            </a:extLst>
          </p:cNvPr>
          <p:cNvSpPr>
            <a:spLocks noGrp="1"/>
          </p:cNvSpPr>
          <p:nvPr>
            <p:ph type="ctrTitle"/>
          </p:nvPr>
        </p:nvSpPr>
        <p:spPr>
          <a:xfrm>
            <a:off x="1524000" y="1791045"/>
            <a:ext cx="9521162" cy="1751827"/>
          </a:xfrm>
        </p:spPr>
        <p:txBody>
          <a:bodyPr>
            <a:normAutofit/>
          </a:bodyPr>
          <a:lstStyle/>
          <a:p>
            <a:r>
              <a:rPr lang="sv-SE" dirty="0"/>
              <a:t>Konsumenternas Försäkringsbyrå</a:t>
            </a:r>
          </a:p>
        </p:txBody>
      </p:sp>
      <p:sp>
        <p:nvSpPr>
          <p:cNvPr id="3" name="Underrubrik 2">
            <a:extLst>
              <a:ext uri="{FF2B5EF4-FFF2-40B4-BE49-F238E27FC236}">
                <a16:creationId xmlns:a16="http://schemas.microsoft.com/office/drawing/2014/main" id="{C3E30C17-40C5-1141-A711-0C17239C8410}"/>
              </a:ext>
            </a:extLst>
          </p:cNvPr>
          <p:cNvSpPr>
            <a:spLocks noGrp="1"/>
          </p:cNvSpPr>
          <p:nvPr>
            <p:ph type="subTitle" idx="1"/>
          </p:nvPr>
        </p:nvSpPr>
        <p:spPr/>
        <p:txBody>
          <a:bodyPr/>
          <a:lstStyle/>
          <a:p>
            <a:r>
              <a:rPr lang="sv-SE" dirty="0"/>
              <a:t>Informerar, hjälper och påverkar </a:t>
            </a:r>
          </a:p>
        </p:txBody>
      </p:sp>
    </p:spTree>
    <p:extLst>
      <p:ext uri="{BB962C8B-B14F-4D97-AF65-F5344CB8AC3E}">
        <p14:creationId xmlns:p14="http://schemas.microsoft.com/office/powerpoint/2010/main" val="141419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p:txBody>
          <a:bodyPr>
            <a:normAutofit/>
          </a:bodyPr>
          <a:lstStyle/>
          <a:p>
            <a:r>
              <a:rPr lang="sv-SE" sz="3600" dirty="0"/>
              <a:t>Reseskyddet</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lstStyle/>
          <a:p>
            <a:r>
              <a:rPr lang="sv-SE" dirty="0">
                <a:latin typeface="+mj-lt"/>
              </a:rPr>
              <a:t>Gäller i 45 dagar </a:t>
            </a:r>
          </a:p>
          <a:p>
            <a:r>
              <a:rPr lang="sv-SE" dirty="0">
                <a:latin typeface="+mj-lt"/>
              </a:rPr>
              <a:t>Nödvändig, skälig vård vid akut sjukdom eller olycksfall</a:t>
            </a:r>
          </a:p>
          <a:p>
            <a:r>
              <a:rPr lang="sv-SE" dirty="0">
                <a:latin typeface="+mj-lt"/>
              </a:rPr>
              <a:t>Resebevis och EU-kort</a:t>
            </a:r>
          </a:p>
          <a:p>
            <a:r>
              <a:rPr lang="sv-SE" dirty="0">
                <a:latin typeface="+mj-lt"/>
              </a:rPr>
              <a:t>Pågående eller kronisk sjukdom</a:t>
            </a:r>
          </a:p>
          <a:p>
            <a:r>
              <a:rPr lang="sv-SE" dirty="0">
                <a:solidFill>
                  <a:schemeClr val="tx1"/>
                </a:solidFill>
                <a:latin typeface="+mj-lt"/>
              </a:rPr>
              <a:t>Läkarbesök </a:t>
            </a:r>
            <a:r>
              <a:rPr lang="sv-SE" sz="2400" dirty="0">
                <a:solidFill>
                  <a:schemeClr val="tx1"/>
                </a:solidFill>
                <a:latin typeface="+mj-lt"/>
                <a:ea typeface="Arial" charset="0"/>
                <a:cs typeface="Arial" charset="0"/>
              </a:rPr>
              <a:t>– </a:t>
            </a:r>
            <a:r>
              <a:rPr lang="sv-SE" dirty="0">
                <a:solidFill>
                  <a:schemeClr val="tx1"/>
                </a:solidFill>
                <a:latin typeface="+mj-lt"/>
              </a:rPr>
              <a:t>läkarintyg</a:t>
            </a:r>
          </a:p>
          <a:p>
            <a:r>
              <a:rPr lang="sv-SE" dirty="0">
                <a:latin typeface="+mj-lt"/>
              </a:rPr>
              <a:t>Graviditet eller riskfyllda aktiviteter</a:t>
            </a:r>
          </a:p>
          <a:p>
            <a:pPr marL="0" indent="0">
              <a:buNone/>
            </a:pPr>
            <a:endParaRPr lang="sv-SE" dirty="0"/>
          </a:p>
        </p:txBody>
      </p:sp>
      <p:pic>
        <p:nvPicPr>
          <p:cNvPr id="16" name="Platshållare för innehåll 15">
            <a:extLst>
              <a:ext uri="{FF2B5EF4-FFF2-40B4-BE49-F238E27FC236}">
                <a16:creationId xmlns:a16="http://schemas.microsoft.com/office/drawing/2014/main" id="{FD8CFBBD-7EC3-EF43-B109-A1C6E5848535}"/>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8324850" y="0"/>
            <a:ext cx="3867150" cy="6858000"/>
          </a:xfrm>
        </p:spPr>
      </p:pic>
    </p:spTree>
    <p:extLst>
      <p:ext uri="{BB962C8B-B14F-4D97-AF65-F5344CB8AC3E}">
        <p14:creationId xmlns:p14="http://schemas.microsoft.com/office/powerpoint/2010/main" val="33755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838200" y="365125"/>
            <a:ext cx="7168116" cy="1325563"/>
          </a:xfrm>
        </p:spPr>
        <p:txBody>
          <a:bodyPr>
            <a:normAutofit/>
          </a:bodyPr>
          <a:lstStyle/>
          <a:p>
            <a:r>
              <a:rPr lang="sv-SE" sz="3600" b="1" dirty="0">
                <a:latin typeface="Calibri" panose="020F0502020204030204" pitchFamily="34" charset="0"/>
                <a:ea typeface="Arial" charset="0"/>
                <a:cs typeface="Calibri" panose="020F0502020204030204" pitchFamily="34" charset="0"/>
              </a:rPr>
              <a:t>Ansvars-, överfalls- och rättskyddet</a:t>
            </a:r>
            <a:endParaRPr lang="sv-SE" sz="3600" dirty="0"/>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lstStyle/>
          <a:p>
            <a:r>
              <a:rPr lang="sv-SE" dirty="0">
                <a:latin typeface="+mj-lt"/>
              </a:rPr>
              <a:t>Skadeståndsskyldig?</a:t>
            </a:r>
            <a:br>
              <a:rPr lang="sv-SE" dirty="0">
                <a:latin typeface="+mj-lt"/>
              </a:rPr>
            </a:br>
            <a:r>
              <a:rPr lang="sv-SE" dirty="0">
                <a:latin typeface="+mj-lt"/>
              </a:rPr>
              <a:t>Ansvarsskydd max 5 miljoner</a:t>
            </a:r>
          </a:p>
          <a:p>
            <a:r>
              <a:rPr lang="sv-SE" dirty="0">
                <a:latin typeface="+mj-lt"/>
              </a:rPr>
              <a:t>Överfallsskydd</a:t>
            </a:r>
            <a:br>
              <a:rPr lang="sv-SE" dirty="0">
                <a:latin typeface="+mj-lt"/>
              </a:rPr>
            </a:br>
            <a:r>
              <a:rPr lang="sv-SE" dirty="0">
                <a:latin typeface="+mj-lt"/>
              </a:rPr>
              <a:t>till exempel misshandel, sexuellt våld</a:t>
            </a:r>
          </a:p>
          <a:p>
            <a:r>
              <a:rPr lang="sv-SE" dirty="0">
                <a:latin typeface="+mj-lt"/>
              </a:rPr>
              <a:t>Rättsskydd</a:t>
            </a:r>
            <a:br>
              <a:rPr lang="sv-SE" dirty="0">
                <a:latin typeface="+mj-lt"/>
              </a:rPr>
            </a:br>
            <a:r>
              <a:rPr lang="sv-SE" dirty="0">
                <a:latin typeface="+mj-lt"/>
              </a:rPr>
              <a:t>Ersättning för ombudskostnader vid tvist</a:t>
            </a:r>
          </a:p>
        </p:txBody>
      </p:sp>
      <p:sp>
        <p:nvSpPr>
          <p:cNvPr id="5" name="Platshållare för innehåll 4">
            <a:extLst>
              <a:ext uri="{FF2B5EF4-FFF2-40B4-BE49-F238E27FC236}">
                <a16:creationId xmlns:a16="http://schemas.microsoft.com/office/drawing/2014/main" id="{F4996503-A2BD-49E2-BC4A-D60B63E533D9}"/>
              </a:ext>
            </a:extLst>
          </p:cNvPr>
          <p:cNvSpPr>
            <a:spLocks noGrp="1"/>
          </p:cNvSpPr>
          <p:nvPr>
            <p:ph sz="half" idx="2"/>
          </p:nvPr>
        </p:nvSpPr>
        <p:spPr/>
        <p:txBody>
          <a:bodyPr/>
          <a:lstStyle/>
          <a:p>
            <a:endParaRPr lang="sv-SE"/>
          </a:p>
        </p:txBody>
      </p:sp>
      <p:pic>
        <p:nvPicPr>
          <p:cNvPr id="7" name="Platshållare för innehåll 11">
            <a:extLst>
              <a:ext uri="{FF2B5EF4-FFF2-40B4-BE49-F238E27FC236}">
                <a16:creationId xmlns:a16="http://schemas.microsoft.com/office/drawing/2014/main" id="{11CC8A00-F81C-4CFF-B0F4-D32A5086E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0"/>
            <a:ext cx="3874930" cy="6858000"/>
          </a:xfrm>
          <a:prstGeom prst="rect">
            <a:avLst/>
          </a:prstGeom>
        </p:spPr>
      </p:pic>
    </p:spTree>
    <p:extLst>
      <p:ext uri="{BB962C8B-B14F-4D97-AF65-F5344CB8AC3E}">
        <p14:creationId xmlns:p14="http://schemas.microsoft.com/office/powerpoint/2010/main" val="62894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838200" y="365125"/>
            <a:ext cx="7168116" cy="1325563"/>
          </a:xfrm>
        </p:spPr>
        <p:txBody>
          <a:bodyPr>
            <a:normAutofit/>
          </a:bodyPr>
          <a:lstStyle/>
          <a:p>
            <a:r>
              <a:rPr lang="sv-SE" sz="3600" b="1" dirty="0">
                <a:latin typeface="Calibri" panose="020F0502020204030204" pitchFamily="34" charset="0"/>
                <a:ea typeface="Arial" charset="0"/>
                <a:cs typeface="Calibri" panose="020F0502020204030204" pitchFamily="34" charset="0"/>
              </a:rPr>
              <a:t>Ansvars-, överfalls- och rättskyddet</a:t>
            </a:r>
            <a:endParaRPr lang="sv-SE" sz="3600" dirty="0"/>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lstStyle/>
          <a:p>
            <a:pPr>
              <a:tabLst>
                <a:tab pos="214313" algn="l"/>
              </a:tabLst>
            </a:pPr>
            <a:r>
              <a:rPr lang="sv-SE" dirty="0">
                <a:solidFill>
                  <a:schemeClr val="tx1"/>
                </a:solidFill>
                <a:ea typeface="Arial" charset="0"/>
                <a:cs typeface="Arial" charset="0"/>
              </a:rPr>
              <a:t>Ansvarsskydd - Skadeståndsskyldig person- och sakskada, max fem miljoner kronor.</a:t>
            </a:r>
          </a:p>
          <a:p>
            <a:pPr>
              <a:tabLst>
                <a:tab pos="214313" algn="l"/>
              </a:tabLst>
            </a:pPr>
            <a:r>
              <a:rPr lang="sv-SE" dirty="0">
                <a:solidFill>
                  <a:schemeClr val="tx1"/>
                </a:solidFill>
                <a:ea typeface="Arial" charset="0"/>
                <a:cs typeface="Arial" charset="0"/>
              </a:rPr>
              <a:t>Utreder om vållande och betalar ut ersättning till den drabbade. Annars avvisar kravet. </a:t>
            </a:r>
          </a:p>
          <a:p>
            <a:pPr>
              <a:tabLst>
                <a:tab pos="214313" algn="l"/>
              </a:tabLst>
            </a:pPr>
            <a:r>
              <a:rPr lang="sv-SE" dirty="0">
                <a:solidFill>
                  <a:schemeClr val="tx1"/>
                </a:solidFill>
                <a:ea typeface="Arial" charset="0"/>
                <a:cs typeface="Arial" charset="0"/>
              </a:rPr>
              <a:t>Överfallsskydd - T ex. misshandel, sexuellt våld</a:t>
            </a:r>
          </a:p>
          <a:p>
            <a:r>
              <a:rPr lang="sv-SE" dirty="0">
                <a:solidFill>
                  <a:schemeClr val="tx1"/>
                </a:solidFill>
                <a:latin typeface="+mj-lt"/>
              </a:rPr>
              <a:t>Rättsskydd - Ersättning för ombudskostnader vid tvist</a:t>
            </a:r>
          </a:p>
        </p:txBody>
      </p:sp>
      <p:sp>
        <p:nvSpPr>
          <p:cNvPr id="5" name="Platshållare för innehåll 4">
            <a:extLst>
              <a:ext uri="{FF2B5EF4-FFF2-40B4-BE49-F238E27FC236}">
                <a16:creationId xmlns:a16="http://schemas.microsoft.com/office/drawing/2014/main" id="{F4996503-A2BD-49E2-BC4A-D60B63E533D9}"/>
              </a:ext>
            </a:extLst>
          </p:cNvPr>
          <p:cNvSpPr>
            <a:spLocks noGrp="1"/>
          </p:cNvSpPr>
          <p:nvPr>
            <p:ph sz="half" idx="2"/>
          </p:nvPr>
        </p:nvSpPr>
        <p:spPr/>
        <p:txBody>
          <a:bodyPr/>
          <a:lstStyle/>
          <a:p>
            <a:endParaRPr lang="sv-SE"/>
          </a:p>
        </p:txBody>
      </p:sp>
      <p:pic>
        <p:nvPicPr>
          <p:cNvPr id="7" name="Platshållare för innehåll 11">
            <a:extLst>
              <a:ext uri="{FF2B5EF4-FFF2-40B4-BE49-F238E27FC236}">
                <a16:creationId xmlns:a16="http://schemas.microsoft.com/office/drawing/2014/main" id="{11CC8A00-F81C-4CFF-B0F4-D32A5086E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0"/>
            <a:ext cx="3874930" cy="6858000"/>
          </a:xfrm>
          <a:prstGeom prst="rect">
            <a:avLst/>
          </a:prstGeom>
        </p:spPr>
      </p:pic>
    </p:spTree>
    <p:extLst>
      <p:ext uri="{BB962C8B-B14F-4D97-AF65-F5344CB8AC3E}">
        <p14:creationId xmlns:p14="http://schemas.microsoft.com/office/powerpoint/2010/main" val="295336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p:txBody>
          <a:bodyPr>
            <a:normAutofit/>
          </a:bodyPr>
          <a:lstStyle/>
          <a:p>
            <a:r>
              <a:rPr lang="sv-SE" sz="3600" dirty="0"/>
              <a:t>Bilförsäkring</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normAutofit/>
          </a:bodyPr>
          <a:lstStyle/>
          <a:p>
            <a:r>
              <a:rPr lang="sv-SE" dirty="0">
                <a:latin typeface="+mj-lt"/>
              </a:rPr>
              <a:t>Trafikförsäkring – obligatorisk</a:t>
            </a:r>
          </a:p>
          <a:p>
            <a:pPr>
              <a:tabLst>
                <a:tab pos="214313" algn="l"/>
              </a:tabLst>
            </a:pPr>
            <a:r>
              <a:rPr lang="sv-SE" sz="2400" dirty="0">
                <a:latin typeface="+mj-lt"/>
                <a:ea typeface="Arial" charset="0"/>
                <a:cs typeface="Arial" charset="0"/>
              </a:rPr>
              <a:t>Halvförsäkring  eller helförsäkring</a:t>
            </a:r>
          </a:p>
          <a:p>
            <a:pPr>
              <a:tabLst>
                <a:tab pos="214313" algn="l"/>
              </a:tabLst>
            </a:pPr>
            <a:r>
              <a:rPr lang="sv-SE" sz="2400" dirty="0">
                <a:latin typeface="+mj-lt"/>
                <a:ea typeface="Arial" charset="0"/>
                <a:cs typeface="Arial" charset="0"/>
              </a:rPr>
              <a:t>Köpt bil – Registrera ägarbytet i Vägtrafikregistret hos Transportstyrelsen</a:t>
            </a:r>
          </a:p>
          <a:p>
            <a:pPr>
              <a:tabLst>
                <a:tab pos="214313" algn="l"/>
              </a:tabLst>
            </a:pPr>
            <a:r>
              <a:rPr lang="sv-SE" sz="2400" dirty="0">
                <a:latin typeface="+mj-lt"/>
                <a:ea typeface="Arial" charset="0"/>
                <a:cs typeface="Arial" charset="0"/>
              </a:rPr>
              <a:t>Utan svenskt personnummer eller samordningsnummer?</a:t>
            </a:r>
          </a:p>
          <a:p>
            <a:pPr>
              <a:tabLst>
                <a:tab pos="214313" algn="l"/>
              </a:tabLst>
            </a:pPr>
            <a:r>
              <a:rPr lang="sv-SE" sz="2400" dirty="0">
                <a:latin typeface="+mj-lt"/>
                <a:ea typeface="Arial" charset="0"/>
                <a:cs typeface="Arial" charset="0"/>
              </a:rPr>
              <a:t>Försäkrat intresse – ägare och brukare</a:t>
            </a:r>
          </a:p>
          <a:p>
            <a:pPr>
              <a:tabLst>
                <a:tab pos="214313" algn="l"/>
              </a:tabLst>
            </a:pPr>
            <a:r>
              <a:rPr lang="sv-SE" sz="2400" dirty="0">
                <a:latin typeface="+mj-lt"/>
                <a:ea typeface="Arial" charset="0"/>
                <a:cs typeface="Arial" charset="0"/>
              </a:rPr>
              <a:t>Bolagsbyte</a:t>
            </a:r>
          </a:p>
          <a:p>
            <a:pPr marL="0" indent="0">
              <a:buNone/>
              <a:tabLst>
                <a:tab pos="214313" algn="l"/>
              </a:tabLst>
            </a:pPr>
            <a:endParaRPr lang="sv-SE" sz="2400" dirty="0">
              <a:latin typeface="+mj-lt"/>
              <a:ea typeface="Arial" charset="0"/>
              <a:cs typeface="Arial" charset="0"/>
            </a:endParaRPr>
          </a:p>
          <a:p>
            <a:pPr marL="0" indent="0">
              <a:buNone/>
            </a:pPr>
            <a:endParaRPr lang="sv-SE" dirty="0"/>
          </a:p>
        </p:txBody>
      </p:sp>
      <p:sp>
        <p:nvSpPr>
          <p:cNvPr id="5" name="Platshållare för innehåll 4">
            <a:extLst>
              <a:ext uri="{FF2B5EF4-FFF2-40B4-BE49-F238E27FC236}">
                <a16:creationId xmlns:a16="http://schemas.microsoft.com/office/drawing/2014/main" id="{E993BD6E-D9A4-4E73-B8C5-5B6C8010E579}"/>
              </a:ext>
            </a:extLst>
          </p:cNvPr>
          <p:cNvSpPr>
            <a:spLocks noGrp="1"/>
          </p:cNvSpPr>
          <p:nvPr>
            <p:ph sz="half" idx="2"/>
          </p:nvPr>
        </p:nvSpPr>
        <p:spPr/>
        <p:txBody>
          <a:bodyPr/>
          <a:lstStyle/>
          <a:p>
            <a:endParaRPr lang="sv-SE"/>
          </a:p>
        </p:txBody>
      </p:sp>
      <p:pic>
        <p:nvPicPr>
          <p:cNvPr id="4098" name="Picture 2" descr="Bryta Ner, Varnings Triangel, Bilkörning, Asfalt, Våga">
            <a:extLst>
              <a:ext uri="{FF2B5EF4-FFF2-40B4-BE49-F238E27FC236}">
                <a16:creationId xmlns:a16="http://schemas.microsoft.com/office/drawing/2014/main" id="{0FDCB658-D18E-4BE1-932F-8F19B6F91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49" y="0"/>
            <a:ext cx="404584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0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842612-9F30-4278-AF85-1CE019C3574D}"/>
              </a:ext>
            </a:extLst>
          </p:cNvPr>
          <p:cNvSpPr>
            <a:spLocks noGrp="1"/>
          </p:cNvSpPr>
          <p:nvPr>
            <p:ph type="title"/>
          </p:nvPr>
        </p:nvSpPr>
        <p:spPr/>
        <p:txBody>
          <a:bodyPr/>
          <a:lstStyle/>
          <a:p>
            <a:r>
              <a:rPr lang="sv-SE" dirty="0"/>
              <a:t>Barnförsäkringar </a:t>
            </a:r>
            <a:r>
              <a:rPr lang="sv-SE" dirty="0">
                <a:latin typeface="+mj-lt"/>
              </a:rPr>
              <a:t>–</a:t>
            </a:r>
            <a:r>
              <a:rPr lang="sv-SE" dirty="0"/>
              <a:t> kompletterar samhällets skydd</a:t>
            </a:r>
          </a:p>
        </p:txBody>
      </p:sp>
      <p:sp>
        <p:nvSpPr>
          <p:cNvPr id="3" name="Platshållare för innehåll 2">
            <a:extLst>
              <a:ext uri="{FF2B5EF4-FFF2-40B4-BE49-F238E27FC236}">
                <a16:creationId xmlns:a16="http://schemas.microsoft.com/office/drawing/2014/main" id="{B161245D-3F55-4A60-A317-A42E72C3A9E4}"/>
              </a:ext>
            </a:extLst>
          </p:cNvPr>
          <p:cNvSpPr>
            <a:spLocks noGrp="1"/>
          </p:cNvSpPr>
          <p:nvPr>
            <p:ph sz="half" idx="1"/>
          </p:nvPr>
        </p:nvSpPr>
        <p:spPr/>
        <p:txBody>
          <a:bodyPr>
            <a:normAutofit fontScale="92500"/>
          </a:bodyPr>
          <a:lstStyle/>
          <a:p>
            <a:endParaRPr lang="sv-SE"/>
          </a:p>
        </p:txBody>
      </p:sp>
      <p:sp>
        <p:nvSpPr>
          <p:cNvPr id="4" name="Platshållare för innehåll 3">
            <a:extLst>
              <a:ext uri="{FF2B5EF4-FFF2-40B4-BE49-F238E27FC236}">
                <a16:creationId xmlns:a16="http://schemas.microsoft.com/office/drawing/2014/main" id="{79A6F2F8-4F5E-46CD-BCF4-06BC2695E2A6}"/>
              </a:ext>
            </a:extLst>
          </p:cNvPr>
          <p:cNvSpPr>
            <a:spLocks noGrp="1"/>
          </p:cNvSpPr>
          <p:nvPr>
            <p:ph sz="half" idx="2"/>
          </p:nvPr>
        </p:nvSpPr>
        <p:spPr>
          <a:xfrm>
            <a:off x="8324850" y="1484416"/>
            <a:ext cx="3028950" cy="5008459"/>
          </a:xfrm>
        </p:spPr>
        <p:txBody>
          <a:bodyPr>
            <a:normAutofit fontScale="92500"/>
          </a:bodyPr>
          <a:lstStyle/>
          <a:p>
            <a:pPr>
              <a:lnSpc>
                <a:spcPts val="3300"/>
              </a:lnSpc>
            </a:pPr>
            <a:r>
              <a:rPr lang="sv-SE" sz="2400" dirty="0">
                <a:latin typeface="+mj-lt"/>
                <a:cs typeface="Arial" charset="0"/>
              </a:rPr>
              <a:t>Skolförsäkring via kommunen- skoltid eller dygnet runt</a:t>
            </a:r>
          </a:p>
          <a:p>
            <a:pPr>
              <a:lnSpc>
                <a:spcPts val="3300"/>
              </a:lnSpc>
            </a:pPr>
            <a:r>
              <a:rPr lang="sv-SE" sz="2400" dirty="0">
                <a:latin typeface="+mj-lt"/>
                <a:cs typeface="Arial" charset="0"/>
              </a:rPr>
              <a:t>Barnförsäkring ersätter sjukdom och olycksfall</a:t>
            </a:r>
          </a:p>
          <a:p>
            <a:pPr>
              <a:lnSpc>
                <a:spcPts val="3300"/>
              </a:lnSpc>
            </a:pPr>
            <a:r>
              <a:rPr lang="sv-SE" sz="2400" dirty="0">
                <a:latin typeface="+mj-lt"/>
                <a:cs typeface="Arial" charset="0"/>
              </a:rPr>
              <a:t>Teckna tidigt - hälsodeklaration</a:t>
            </a:r>
          </a:p>
          <a:p>
            <a:pPr>
              <a:lnSpc>
                <a:spcPts val="3300"/>
              </a:lnSpc>
            </a:pPr>
            <a:r>
              <a:rPr lang="sv-SE" sz="2400" dirty="0">
                <a:latin typeface="+mj-lt"/>
                <a:cs typeface="Arial" charset="0"/>
              </a:rPr>
              <a:t>Medicinsk och ekonomisk invaliditet</a:t>
            </a:r>
          </a:p>
        </p:txBody>
      </p:sp>
      <p:pic>
        <p:nvPicPr>
          <p:cNvPr id="5" name="Picture 2" descr="Bebis, Flicka, Porträtt, Barn, Dotter">
            <a:extLst>
              <a:ext uri="{FF2B5EF4-FFF2-40B4-BE49-F238E27FC236}">
                <a16:creationId xmlns:a16="http://schemas.microsoft.com/office/drawing/2014/main" id="{D31E9C2B-8419-438F-A035-34F0490D19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999"/>
          <a:stretch/>
        </p:blipFill>
        <p:spPr bwMode="auto">
          <a:xfrm>
            <a:off x="838200" y="1665939"/>
            <a:ext cx="7315200" cy="4511023"/>
          </a:xfrm>
          <a:prstGeom prst="rect">
            <a:avLst/>
          </a:prstGeom>
          <a:solidFill>
            <a:srgbClr val="FFFFFF"/>
          </a:solidFill>
        </p:spPr>
      </p:pic>
    </p:spTree>
    <p:extLst>
      <p:ext uri="{BB962C8B-B14F-4D97-AF65-F5344CB8AC3E}">
        <p14:creationId xmlns:p14="http://schemas.microsoft.com/office/powerpoint/2010/main" val="416012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p:txBody>
          <a:bodyPr>
            <a:normAutofit/>
          </a:bodyPr>
          <a:lstStyle/>
          <a:p>
            <a:r>
              <a:rPr lang="sv-SE" sz="3600" dirty="0"/>
              <a:t>Produktförsäkringar</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lstStyle/>
          <a:p>
            <a:r>
              <a:rPr lang="sv-SE" dirty="0">
                <a:latin typeface="+mj-lt"/>
                <a:cs typeface="Arial" charset="0"/>
                <a:sym typeface="Arial" charset="0"/>
              </a:rPr>
              <a:t>Onödiga?</a:t>
            </a:r>
          </a:p>
          <a:p>
            <a:pPr lvl="1"/>
            <a:r>
              <a:rPr lang="sv-SE" dirty="0">
                <a:solidFill>
                  <a:schemeClr val="tx1"/>
                </a:solidFill>
                <a:latin typeface="+mj-lt"/>
                <a:cs typeface="Arial" charset="0"/>
                <a:sym typeface="Arial" charset="0"/>
              </a:rPr>
              <a:t>Endast en sak</a:t>
            </a:r>
          </a:p>
          <a:p>
            <a:pPr lvl="1"/>
            <a:r>
              <a:rPr lang="sv-SE" dirty="0">
                <a:solidFill>
                  <a:schemeClr val="tx1"/>
                </a:solidFill>
                <a:latin typeface="+mj-lt"/>
                <a:cs typeface="Arial" charset="0"/>
                <a:sym typeface="Arial" charset="0"/>
              </a:rPr>
              <a:t>Allrisk eller elektronikskydd, nyvärdesskydd  i hemförsäkringen</a:t>
            </a:r>
          </a:p>
          <a:p>
            <a:r>
              <a:rPr lang="sv-SE" dirty="0">
                <a:latin typeface="+mj-lt"/>
                <a:cs typeface="Arial" charset="0"/>
              </a:rPr>
              <a:t>Plötslig, oförutsedd händelse</a:t>
            </a:r>
          </a:p>
          <a:p>
            <a:r>
              <a:rPr lang="sv-SE" dirty="0">
                <a:latin typeface="+mj-lt"/>
                <a:cs typeface="Arial" charset="0"/>
              </a:rPr>
              <a:t>Generösare avskrivningsregler</a:t>
            </a:r>
          </a:p>
          <a:p>
            <a:r>
              <a:rPr lang="sv-SE" dirty="0">
                <a:latin typeface="+mj-lt"/>
                <a:cs typeface="Arial" charset="0"/>
              </a:rPr>
              <a:t>Lägre självrisk</a:t>
            </a:r>
          </a:p>
          <a:p>
            <a:r>
              <a:rPr lang="sv-SE" dirty="0">
                <a:latin typeface="+mj-lt"/>
                <a:cs typeface="Arial" charset="0"/>
              </a:rPr>
              <a:t>Rimlig premie?</a:t>
            </a:r>
          </a:p>
          <a:p>
            <a:pPr marL="0" indent="0">
              <a:buNone/>
            </a:pPr>
            <a:endParaRPr lang="sv-SE" sz="2400" dirty="0">
              <a:latin typeface="+mj-lt"/>
              <a:cs typeface="Arial" charset="0"/>
              <a:sym typeface="Arial" charset="0"/>
            </a:endParaRPr>
          </a:p>
          <a:p>
            <a:pPr marL="0" indent="0">
              <a:buNone/>
            </a:pPr>
            <a:endParaRPr lang="sv-SE" dirty="0"/>
          </a:p>
        </p:txBody>
      </p:sp>
      <p:sp>
        <p:nvSpPr>
          <p:cNvPr id="5" name="Platshållare för innehåll 4">
            <a:extLst>
              <a:ext uri="{FF2B5EF4-FFF2-40B4-BE49-F238E27FC236}">
                <a16:creationId xmlns:a16="http://schemas.microsoft.com/office/drawing/2014/main" id="{C948AC55-FBA0-48BF-9ABF-22A5ED766E59}"/>
              </a:ext>
            </a:extLst>
          </p:cNvPr>
          <p:cNvSpPr>
            <a:spLocks noGrp="1"/>
          </p:cNvSpPr>
          <p:nvPr>
            <p:ph sz="half" idx="2"/>
          </p:nvPr>
        </p:nvSpPr>
        <p:spPr/>
        <p:txBody>
          <a:bodyPr/>
          <a:lstStyle/>
          <a:p>
            <a:endParaRPr lang="sv-SE"/>
          </a:p>
        </p:txBody>
      </p:sp>
      <p:pic>
        <p:nvPicPr>
          <p:cNvPr id="7" name="Bildobjekt 6">
            <a:extLst>
              <a:ext uri="{FF2B5EF4-FFF2-40B4-BE49-F238E27FC236}">
                <a16:creationId xmlns:a16="http://schemas.microsoft.com/office/drawing/2014/main" id="{F7D22FCE-9951-455D-90FA-2F1EE4711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228" y="0"/>
            <a:ext cx="3867150" cy="6858000"/>
          </a:xfrm>
          <a:prstGeom prst="rect">
            <a:avLst/>
          </a:prstGeom>
        </p:spPr>
      </p:pic>
    </p:spTree>
    <p:extLst>
      <p:ext uri="{BB962C8B-B14F-4D97-AF65-F5344CB8AC3E}">
        <p14:creationId xmlns:p14="http://schemas.microsoft.com/office/powerpoint/2010/main" val="164384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p:txBody>
          <a:bodyPr>
            <a:normAutofit/>
          </a:bodyPr>
          <a:lstStyle/>
          <a:p>
            <a:r>
              <a:rPr lang="sv-SE" sz="3600" dirty="0"/>
              <a:t>ID-skydd vid ID-kapning</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lstStyle/>
          <a:p>
            <a:pPr marL="342900" indent="-342900">
              <a:buFont typeface="Arial" panose="020B0604020202020204" pitchFamily="34" charset="0"/>
              <a:buChar char="•"/>
            </a:pPr>
            <a:r>
              <a:rPr lang="sv-SE" sz="2400" dirty="0">
                <a:latin typeface="+mj-lt"/>
                <a:ea typeface="Arial" charset="0"/>
                <a:cs typeface="Arial" charset="0"/>
              </a:rPr>
              <a:t>Onödiga? </a:t>
            </a:r>
            <a:br>
              <a:rPr lang="sv-SE" sz="2400" dirty="0">
                <a:latin typeface="+mj-lt"/>
                <a:ea typeface="Arial" charset="0"/>
                <a:cs typeface="Arial" charset="0"/>
              </a:rPr>
            </a:br>
            <a:r>
              <a:rPr lang="sv-SE" sz="2400" dirty="0">
                <a:latin typeface="+mj-lt"/>
                <a:ea typeface="Arial" charset="0"/>
                <a:cs typeface="Arial" charset="0"/>
              </a:rPr>
              <a:t>Finns ofta i hemförsäkringen </a:t>
            </a:r>
          </a:p>
          <a:p>
            <a:pPr marL="342900" indent="-342900">
              <a:buFont typeface="Arial" panose="020B0604020202020204" pitchFamily="34" charset="0"/>
              <a:buChar char="•"/>
            </a:pPr>
            <a:r>
              <a:rPr lang="sv-SE" sz="2400" dirty="0">
                <a:latin typeface="+mj-lt"/>
                <a:ea typeface="Arial" charset="0"/>
                <a:cs typeface="Arial" charset="0"/>
              </a:rPr>
              <a:t>Rådgivning och assistans</a:t>
            </a:r>
          </a:p>
          <a:p>
            <a:pPr marL="342900" indent="-342900">
              <a:buFont typeface="Arial" panose="020B0604020202020204" pitchFamily="34" charset="0"/>
              <a:buChar char="•"/>
            </a:pPr>
            <a:r>
              <a:rPr lang="sv-SE" dirty="0">
                <a:solidFill>
                  <a:schemeClr val="tx1"/>
                </a:solidFill>
                <a:latin typeface="+mj-lt"/>
                <a:ea typeface="Arial" charset="0"/>
                <a:cs typeface="Arial" charset="0"/>
              </a:rPr>
              <a:t>Radera betalningsanmärkningar , avvisa betalningskrav</a:t>
            </a:r>
          </a:p>
          <a:p>
            <a:pPr marL="342900" indent="-342900">
              <a:buFont typeface="Arial" panose="020B0604020202020204" pitchFamily="34" charset="0"/>
              <a:buChar char="•"/>
            </a:pPr>
            <a:r>
              <a:rPr lang="sv-SE" sz="2400" dirty="0">
                <a:latin typeface="+mj-lt"/>
                <a:ea typeface="Arial" charset="0"/>
                <a:cs typeface="Arial" charset="0"/>
              </a:rPr>
              <a:t>Förebygga och begränsa obehöriga handlingar</a:t>
            </a:r>
          </a:p>
          <a:p>
            <a:pPr marL="0" indent="0">
              <a:buNone/>
            </a:pPr>
            <a:endParaRPr lang="sv-SE" dirty="0"/>
          </a:p>
        </p:txBody>
      </p:sp>
      <p:sp>
        <p:nvSpPr>
          <p:cNvPr id="5" name="Platshållare för innehåll 4">
            <a:extLst>
              <a:ext uri="{FF2B5EF4-FFF2-40B4-BE49-F238E27FC236}">
                <a16:creationId xmlns:a16="http://schemas.microsoft.com/office/drawing/2014/main" id="{D0D7BCEA-19DF-4133-A53D-655A4A5EE8C6}"/>
              </a:ext>
            </a:extLst>
          </p:cNvPr>
          <p:cNvSpPr>
            <a:spLocks noGrp="1"/>
          </p:cNvSpPr>
          <p:nvPr>
            <p:ph sz="half" idx="2"/>
          </p:nvPr>
        </p:nvSpPr>
        <p:spPr/>
        <p:txBody>
          <a:bodyPr/>
          <a:lstStyle/>
          <a:p>
            <a:endParaRPr lang="sv-SE"/>
          </a:p>
        </p:txBody>
      </p:sp>
      <p:pic>
        <p:nvPicPr>
          <p:cNvPr id="2050" name="Picture 2" descr="Pass, Förenta Staterna, Dokumentation">
            <a:extLst>
              <a:ext uri="{FF2B5EF4-FFF2-40B4-BE49-F238E27FC236}">
                <a16:creationId xmlns:a16="http://schemas.microsoft.com/office/drawing/2014/main" id="{32C92379-B2A8-4A0C-8113-6592725D6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49" y="0"/>
            <a:ext cx="38671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6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631721" y="366456"/>
            <a:ext cx="7961671" cy="1325563"/>
          </a:xfrm>
        </p:spPr>
        <p:txBody>
          <a:bodyPr>
            <a:normAutofit/>
          </a:bodyPr>
          <a:lstStyle/>
          <a:p>
            <a:r>
              <a:rPr lang="sv-SE" sz="3600" dirty="0"/>
              <a:t>Konsumentproblem i hemförsäkringen</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normAutofit/>
          </a:bodyPr>
          <a:lstStyle/>
          <a:p>
            <a:r>
              <a:rPr lang="sv-SE" sz="2400" dirty="0">
                <a:latin typeface="+mj-lt"/>
                <a:sym typeface="Arial" charset="0"/>
              </a:rPr>
              <a:t>Aktsamhetskrav vid stöld</a:t>
            </a:r>
          </a:p>
          <a:p>
            <a:r>
              <a:rPr lang="sv-SE" sz="2400" dirty="0">
                <a:latin typeface="+mj-lt"/>
                <a:sym typeface="Arial" charset="0"/>
              </a:rPr>
              <a:t>Bevisa stölden, styrka innehavet, tex fota direkt</a:t>
            </a:r>
          </a:p>
          <a:p>
            <a:r>
              <a:rPr lang="sv-SE" sz="2400" dirty="0">
                <a:latin typeface="+mj-lt"/>
                <a:sym typeface="Arial" charset="0"/>
              </a:rPr>
              <a:t>Värdering</a:t>
            </a:r>
          </a:p>
          <a:p>
            <a:r>
              <a:rPr lang="sv-SE" sz="2400" dirty="0">
                <a:latin typeface="+mj-lt"/>
                <a:sym typeface="Arial" charset="0"/>
              </a:rPr>
              <a:t>Ersättningsform</a:t>
            </a:r>
          </a:p>
          <a:p>
            <a:r>
              <a:rPr lang="sv-SE" sz="2400" dirty="0">
                <a:latin typeface="+mj-lt"/>
                <a:sym typeface="Arial" charset="0"/>
              </a:rPr>
              <a:t>Missnöjd </a:t>
            </a:r>
            <a:r>
              <a:rPr lang="sv-SE" sz="2400" dirty="0">
                <a:latin typeface="+mj-lt"/>
                <a:ea typeface="Arial" charset="0"/>
                <a:cs typeface="Arial" charset="0"/>
              </a:rPr>
              <a:t>–</a:t>
            </a:r>
            <a:r>
              <a:rPr lang="sv-SE" sz="2400" dirty="0">
                <a:latin typeface="+mj-lt"/>
                <a:sym typeface="Arial" charset="0"/>
              </a:rPr>
              <a:t> oberoende värderingsman</a:t>
            </a:r>
            <a:endParaRPr lang="sv-SE" sz="2400" dirty="0">
              <a:latin typeface="+mj-lt"/>
              <a:ea typeface="Arial" charset="0"/>
              <a:cs typeface="Arial" charset="0"/>
            </a:endParaRPr>
          </a:p>
          <a:p>
            <a:pPr marL="0" indent="0">
              <a:buNone/>
            </a:pPr>
            <a:endParaRPr lang="sv-SE" dirty="0"/>
          </a:p>
        </p:txBody>
      </p:sp>
      <p:sp>
        <p:nvSpPr>
          <p:cNvPr id="5" name="Platshållare för innehåll 4">
            <a:extLst>
              <a:ext uri="{FF2B5EF4-FFF2-40B4-BE49-F238E27FC236}">
                <a16:creationId xmlns:a16="http://schemas.microsoft.com/office/drawing/2014/main" id="{64B6D9F4-2F32-474A-AA34-AB1C4A0D9058}"/>
              </a:ext>
            </a:extLst>
          </p:cNvPr>
          <p:cNvSpPr>
            <a:spLocks noGrp="1"/>
          </p:cNvSpPr>
          <p:nvPr>
            <p:ph sz="half" idx="2"/>
          </p:nvPr>
        </p:nvSpPr>
        <p:spPr/>
        <p:txBody>
          <a:bodyPr/>
          <a:lstStyle/>
          <a:p>
            <a:endParaRPr lang="sv-SE"/>
          </a:p>
        </p:txBody>
      </p:sp>
      <p:pic>
        <p:nvPicPr>
          <p:cNvPr id="7" name="Platshållare för innehåll 5">
            <a:extLst>
              <a:ext uri="{FF2B5EF4-FFF2-40B4-BE49-F238E27FC236}">
                <a16:creationId xmlns:a16="http://schemas.microsoft.com/office/drawing/2014/main" id="{F6FA02E8-C465-4931-93AC-67A3A3E88324}"/>
              </a:ext>
            </a:extLst>
          </p:cNvPr>
          <p:cNvPicPr>
            <a:picLocks noChangeAspect="1"/>
          </p:cNvPicPr>
          <p:nvPr/>
        </p:nvPicPr>
        <p:blipFill>
          <a:blip r:embed="rId3"/>
          <a:stretch>
            <a:fillRect/>
          </a:stretch>
        </p:blipFill>
        <p:spPr>
          <a:xfrm rot="5400000">
            <a:off x="6829424" y="1495426"/>
            <a:ext cx="6858001" cy="3867150"/>
          </a:xfrm>
          <a:prstGeom prst="rect">
            <a:avLst/>
          </a:prstGeom>
        </p:spPr>
      </p:pic>
    </p:spTree>
    <p:extLst>
      <p:ext uri="{BB962C8B-B14F-4D97-AF65-F5344CB8AC3E}">
        <p14:creationId xmlns:p14="http://schemas.microsoft.com/office/powerpoint/2010/main" val="243201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38382-346D-457C-B70A-ED1E817275B5}"/>
              </a:ext>
            </a:extLst>
          </p:cNvPr>
          <p:cNvSpPr>
            <a:spLocks noGrp="1"/>
          </p:cNvSpPr>
          <p:nvPr>
            <p:ph type="title"/>
          </p:nvPr>
        </p:nvSpPr>
        <p:spPr/>
        <p:txBody>
          <a:bodyPr/>
          <a:lstStyle/>
          <a:p>
            <a:r>
              <a:rPr lang="en-US" sz="3600" b="1" dirty="0">
                <a:latin typeface="+mn-lt"/>
                <a:ea typeface="+mj-ea"/>
                <a:cs typeface="+mj-cs"/>
              </a:rPr>
              <a:t>Vi arbetar med hållbarhet</a:t>
            </a:r>
            <a:endParaRPr lang="sv-SE" dirty="0">
              <a:latin typeface="+mn-lt"/>
            </a:endParaRPr>
          </a:p>
        </p:txBody>
      </p:sp>
      <p:pic>
        <p:nvPicPr>
          <p:cNvPr id="6" name="Platshållare för innehåll 5" descr="En bild som visar himmel, berg, natur, utomhus  Automatiskt genererad beskrivning">
            <a:extLst>
              <a:ext uri="{FF2B5EF4-FFF2-40B4-BE49-F238E27FC236}">
                <a16:creationId xmlns:a16="http://schemas.microsoft.com/office/drawing/2014/main" id="{F57C3F22-4CAB-49FF-85EB-E8E708FD7CD4}"/>
              </a:ext>
            </a:extLst>
          </p:cNvPr>
          <p:cNvPicPr>
            <a:picLocks noGrp="1" noChangeAspect="1"/>
          </p:cNvPicPr>
          <p:nvPr>
            <p:ph sz="half" idx="1"/>
          </p:nvPr>
        </p:nvPicPr>
        <p:blipFill>
          <a:blip r:embed="rId3"/>
          <a:stretch>
            <a:fillRect/>
          </a:stretch>
        </p:blipFill>
        <p:spPr>
          <a:xfrm>
            <a:off x="838200" y="1825625"/>
            <a:ext cx="7076768" cy="4239698"/>
          </a:xfrm>
        </p:spPr>
      </p:pic>
      <p:sp>
        <p:nvSpPr>
          <p:cNvPr id="4" name="Platshållare för innehåll 3">
            <a:extLst>
              <a:ext uri="{FF2B5EF4-FFF2-40B4-BE49-F238E27FC236}">
                <a16:creationId xmlns:a16="http://schemas.microsoft.com/office/drawing/2014/main" id="{ACF0EB99-D1C9-4DC0-881C-5F4C15F336B0}"/>
              </a:ext>
            </a:extLst>
          </p:cNvPr>
          <p:cNvSpPr>
            <a:spLocks noGrp="1"/>
          </p:cNvSpPr>
          <p:nvPr>
            <p:ph sz="half" idx="2"/>
          </p:nvPr>
        </p:nvSpPr>
        <p:spPr>
          <a:xfrm>
            <a:off x="8324849" y="1825625"/>
            <a:ext cx="3374781" cy="4351338"/>
          </a:xfrm>
        </p:spPr>
        <p:txBody>
          <a:bodyPr/>
          <a:lstStyle/>
          <a:p>
            <a:r>
              <a:rPr lang="en-US" sz="2400" dirty="0">
                <a:latin typeface="+mj-lt"/>
              </a:rPr>
              <a:t>Skadeförebyggande tips på webben –</a:t>
            </a:r>
            <a:br>
              <a:rPr lang="en-US" sz="2400" dirty="0">
                <a:latin typeface="+mj-lt"/>
              </a:rPr>
            </a:br>
            <a:r>
              <a:rPr lang="en-US" sz="2400" dirty="0">
                <a:latin typeface="+mj-lt"/>
              </a:rPr>
              <a:t>hjälper både enskilda konsumenter och leder till mindre miljöpåverkan</a:t>
            </a:r>
          </a:p>
          <a:p>
            <a:r>
              <a:rPr lang="en-US" sz="2400" dirty="0">
                <a:solidFill>
                  <a:schemeClr val="tx1"/>
                </a:solidFill>
                <a:latin typeface="+mj-lt"/>
              </a:rPr>
              <a:t>Vi jämför hållbarhet I försäkringar</a:t>
            </a:r>
          </a:p>
          <a:p>
            <a:endParaRPr lang="sv-SE" dirty="0"/>
          </a:p>
        </p:txBody>
      </p:sp>
    </p:spTree>
    <p:extLst>
      <p:ext uri="{BB962C8B-B14F-4D97-AF65-F5344CB8AC3E}">
        <p14:creationId xmlns:p14="http://schemas.microsoft.com/office/powerpoint/2010/main" val="216261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BD68B7-F023-49A7-8341-0697907E11ED}"/>
              </a:ext>
            </a:extLst>
          </p:cNvPr>
          <p:cNvSpPr>
            <a:spLocks noGrp="1"/>
          </p:cNvSpPr>
          <p:nvPr>
            <p:ph type="title"/>
          </p:nvPr>
        </p:nvSpPr>
        <p:spPr/>
        <p:txBody>
          <a:bodyPr/>
          <a:lstStyle/>
          <a:p>
            <a:r>
              <a:rPr lang="sv-SE" sz="3600" b="1" dirty="0">
                <a:latin typeface="Calibri" panose="020F0502020204030204" pitchFamily="34" charset="0"/>
                <a:ea typeface="Arial" charset="0"/>
                <a:cs typeface="Calibri" panose="020F0502020204030204" pitchFamily="34" charset="0"/>
              </a:rPr>
              <a:t>Kontakta oss när du vill!</a:t>
            </a:r>
            <a:endParaRPr lang="sv-SE" dirty="0"/>
          </a:p>
        </p:txBody>
      </p:sp>
      <p:sp>
        <p:nvSpPr>
          <p:cNvPr id="3" name="Platshållare för innehåll 2">
            <a:extLst>
              <a:ext uri="{FF2B5EF4-FFF2-40B4-BE49-F238E27FC236}">
                <a16:creationId xmlns:a16="http://schemas.microsoft.com/office/drawing/2014/main" id="{2B531361-0868-4255-8FC4-EDB0D0CFDD8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4A0FA1F4-1FCC-4213-A181-ACBAFF56E05F}"/>
              </a:ext>
            </a:extLst>
          </p:cNvPr>
          <p:cNvSpPr>
            <a:spLocks noGrp="1"/>
          </p:cNvSpPr>
          <p:nvPr>
            <p:ph sz="half" idx="2"/>
          </p:nvPr>
        </p:nvSpPr>
        <p:spPr/>
        <p:txBody>
          <a:bodyPr/>
          <a:lstStyle/>
          <a:p>
            <a:pPr marL="185738" indent="-185738">
              <a:buFont typeface="Arial" panose="020B0604020202020204" pitchFamily="34" charset="0"/>
              <a:buChar char="•"/>
            </a:pPr>
            <a:r>
              <a:rPr lang="sv-SE" sz="1800" dirty="0">
                <a:ea typeface="Arial" charset="0"/>
                <a:cs typeface="Arial" charset="0"/>
              </a:rPr>
              <a:t>Telefon</a:t>
            </a:r>
            <a:br>
              <a:rPr lang="sv-SE" sz="1800" dirty="0">
                <a:ea typeface="Arial" charset="0"/>
                <a:cs typeface="Arial" charset="0"/>
              </a:rPr>
            </a:br>
            <a:r>
              <a:rPr lang="sv-SE" sz="1800" dirty="0">
                <a:ea typeface="Arial" charset="0"/>
                <a:cs typeface="Arial" charset="0"/>
              </a:rPr>
              <a:t>0200-22 58 00 </a:t>
            </a:r>
            <a:br>
              <a:rPr lang="sv-SE" sz="1800" dirty="0">
                <a:ea typeface="Arial" charset="0"/>
                <a:cs typeface="Arial" charset="0"/>
              </a:rPr>
            </a:br>
            <a:r>
              <a:rPr lang="sv-SE" sz="1800" dirty="0">
                <a:ea typeface="Arial" charset="0"/>
                <a:cs typeface="Arial" charset="0"/>
              </a:rPr>
              <a:t>(klockan 9 -12)</a:t>
            </a:r>
          </a:p>
          <a:p>
            <a:pPr marL="185738" indent="-185738">
              <a:buFont typeface="Arial" panose="020B0604020202020204" pitchFamily="34" charset="0"/>
              <a:buChar char="•"/>
            </a:pPr>
            <a:r>
              <a:rPr lang="sv-SE" sz="1800" dirty="0">
                <a:ea typeface="Arial" charset="0"/>
                <a:cs typeface="Arial" charset="0"/>
              </a:rPr>
              <a:t>Mailformulär på</a:t>
            </a:r>
            <a:br>
              <a:rPr lang="sv-SE" sz="1800" dirty="0">
                <a:ea typeface="Arial" charset="0"/>
                <a:cs typeface="Arial" charset="0"/>
              </a:rPr>
            </a:br>
            <a:r>
              <a:rPr lang="sv-SE" sz="1800" dirty="0">
                <a:ea typeface="Arial" charset="0"/>
                <a:cs typeface="Arial" charset="0"/>
              </a:rPr>
              <a:t>konsumenternas.se</a:t>
            </a:r>
          </a:p>
          <a:p>
            <a:pPr marL="185738" indent="-185738">
              <a:buFont typeface="Arial" panose="020B0604020202020204" pitchFamily="34" charset="0"/>
              <a:buChar char="•"/>
            </a:pPr>
            <a:r>
              <a:rPr lang="sv-SE" dirty="0">
                <a:ea typeface="Arial" charset="0"/>
                <a:cs typeface="Arial" charset="0"/>
              </a:rPr>
              <a:t>Pratar svenska och engelska</a:t>
            </a:r>
            <a:endParaRPr lang="sv-SE" sz="1800" dirty="0">
              <a:ea typeface="Arial" charset="0"/>
              <a:cs typeface="Arial" charset="0"/>
            </a:endParaRPr>
          </a:p>
          <a:p>
            <a:endParaRPr lang="sv-SE" dirty="0"/>
          </a:p>
        </p:txBody>
      </p:sp>
      <p:pic>
        <p:nvPicPr>
          <p:cNvPr id="5" name="Picture 10" descr="Iphone, Smartphone, Appar, Apple Inc, Mobiltelefon">
            <a:extLst>
              <a:ext uri="{FF2B5EF4-FFF2-40B4-BE49-F238E27FC236}">
                <a16:creationId xmlns:a16="http://schemas.microsoft.com/office/drawing/2014/main" id="{D140F67D-66E1-4A61-BABC-F59294D92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02" y="1825625"/>
            <a:ext cx="728589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3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p:txBody>
          <a:bodyPr>
            <a:normAutofit/>
          </a:bodyPr>
          <a:lstStyle/>
          <a:p>
            <a:r>
              <a:rPr lang="sv-SE" sz="3600" dirty="0"/>
              <a:t>Konsumenternas försäkringsbyrå – en stiftelse</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normAutofit/>
          </a:bodyPr>
          <a:lstStyle/>
          <a:p>
            <a:pPr marL="342900" lvl="2" indent="-342900">
              <a:lnSpc>
                <a:spcPct val="90000"/>
              </a:lnSpc>
            </a:pPr>
            <a:r>
              <a:rPr lang="sv-SE" sz="2400" dirty="0">
                <a:solidFill>
                  <a:schemeClr val="tx1"/>
                </a:solidFill>
                <a:latin typeface="+mj-lt"/>
              </a:rPr>
              <a:t>Oberoende kostnadsfri vägledning</a:t>
            </a:r>
          </a:p>
          <a:p>
            <a:pPr marL="342900" lvl="2" indent="-342900">
              <a:lnSpc>
                <a:spcPct val="90000"/>
              </a:lnSpc>
            </a:pPr>
            <a:r>
              <a:rPr lang="sv-SE" sz="2400" dirty="0">
                <a:solidFill>
                  <a:schemeClr val="tx1"/>
                </a:solidFill>
                <a:latin typeface="+mj-lt"/>
              </a:rPr>
              <a:t>Hjälp till självhjälp</a:t>
            </a:r>
          </a:p>
          <a:p>
            <a:pPr marL="342900" lvl="2" indent="-342900">
              <a:lnSpc>
                <a:spcPct val="90000"/>
              </a:lnSpc>
            </a:pPr>
            <a:r>
              <a:rPr lang="sv-SE" sz="2400" dirty="0">
                <a:solidFill>
                  <a:schemeClr val="tx1"/>
                </a:solidFill>
                <a:latin typeface="+mj-lt"/>
              </a:rPr>
              <a:t>Återkopplar konsumentproblem</a:t>
            </a:r>
          </a:p>
          <a:p>
            <a:pPr marL="342900" lvl="2" indent="-342900">
              <a:lnSpc>
                <a:spcPct val="90000"/>
              </a:lnSpc>
            </a:pPr>
            <a:r>
              <a:rPr lang="sv-SE" sz="2400" dirty="0">
                <a:solidFill>
                  <a:schemeClr val="tx1"/>
                </a:solidFill>
                <a:latin typeface="+mj-lt"/>
              </a:rPr>
              <a:t>Huvudmän: </a:t>
            </a:r>
          </a:p>
          <a:p>
            <a:pPr marL="800100" lvl="3" indent="-342900">
              <a:lnSpc>
                <a:spcPct val="90000"/>
              </a:lnSpc>
              <a:buFontTx/>
              <a:buChar char="-"/>
            </a:pPr>
            <a:r>
              <a:rPr lang="sv-SE" sz="2400" dirty="0">
                <a:solidFill>
                  <a:schemeClr val="tx1"/>
                </a:solidFill>
                <a:latin typeface="+mj-lt"/>
              </a:rPr>
              <a:t>Finansinspektionen</a:t>
            </a:r>
          </a:p>
          <a:p>
            <a:pPr marL="800100" lvl="3" indent="-342900">
              <a:lnSpc>
                <a:spcPct val="90000"/>
              </a:lnSpc>
              <a:buFontTx/>
              <a:buChar char="-"/>
            </a:pPr>
            <a:r>
              <a:rPr lang="sv-SE" sz="2400" dirty="0">
                <a:solidFill>
                  <a:schemeClr val="tx1"/>
                </a:solidFill>
                <a:latin typeface="+mj-lt"/>
              </a:rPr>
              <a:t>Konsumentverket</a:t>
            </a:r>
          </a:p>
          <a:p>
            <a:pPr marL="800100" lvl="3" indent="-342900">
              <a:lnSpc>
                <a:spcPct val="90000"/>
              </a:lnSpc>
              <a:buFontTx/>
              <a:buChar char="-"/>
            </a:pPr>
            <a:r>
              <a:rPr lang="sv-SE" sz="2400" dirty="0">
                <a:solidFill>
                  <a:schemeClr val="tx1"/>
                </a:solidFill>
                <a:latin typeface="+mj-lt"/>
              </a:rPr>
              <a:t>Svensk Försäkring</a:t>
            </a:r>
          </a:p>
          <a:p>
            <a:pPr marL="342900" lvl="2" indent="-342900">
              <a:lnSpc>
                <a:spcPct val="90000"/>
              </a:lnSpc>
            </a:pPr>
            <a:endParaRPr lang="sv-SE" sz="2400" dirty="0">
              <a:latin typeface="+mj-lt"/>
            </a:endParaRPr>
          </a:p>
          <a:p>
            <a:pPr marL="0" lvl="2" indent="0">
              <a:lnSpc>
                <a:spcPct val="90000"/>
              </a:lnSpc>
              <a:buNone/>
            </a:pPr>
            <a:endParaRPr lang="sv-SE" sz="2400" dirty="0">
              <a:solidFill>
                <a:srgbClr val="FF0000"/>
              </a:solidFill>
              <a:latin typeface="+mj-lt"/>
            </a:endParaRPr>
          </a:p>
          <a:p>
            <a:pPr marL="0" indent="0">
              <a:buNone/>
            </a:pPr>
            <a:endParaRPr lang="sv-SE" dirty="0"/>
          </a:p>
        </p:txBody>
      </p:sp>
      <p:pic>
        <p:nvPicPr>
          <p:cNvPr id="16" name="Platshållare för innehåll 15">
            <a:extLst>
              <a:ext uri="{FF2B5EF4-FFF2-40B4-BE49-F238E27FC236}">
                <a16:creationId xmlns:a16="http://schemas.microsoft.com/office/drawing/2014/main" id="{FD8CFBBD-7EC3-EF43-B109-A1C6E5848535}"/>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8324850" y="0"/>
            <a:ext cx="3867150" cy="6858000"/>
          </a:xfrm>
        </p:spPr>
      </p:pic>
    </p:spTree>
    <p:extLst>
      <p:ext uri="{BB962C8B-B14F-4D97-AF65-F5344CB8AC3E}">
        <p14:creationId xmlns:p14="http://schemas.microsoft.com/office/powerpoint/2010/main" val="126076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C85DE78-6691-48AF-9B43-2345A505DF93}"/>
              </a:ext>
            </a:extLst>
          </p:cNvPr>
          <p:cNvPicPr>
            <a:picLocks noChangeAspect="1"/>
          </p:cNvPicPr>
          <p:nvPr/>
        </p:nvPicPr>
        <p:blipFill>
          <a:blip r:embed="rId3"/>
          <a:stretch>
            <a:fillRect/>
          </a:stretch>
        </p:blipFill>
        <p:spPr>
          <a:xfrm>
            <a:off x="1723292" y="2448961"/>
            <a:ext cx="8553450" cy="1638300"/>
          </a:xfrm>
          <a:prstGeom prst="rect">
            <a:avLst/>
          </a:prstGeom>
        </p:spPr>
      </p:pic>
    </p:spTree>
    <p:extLst>
      <p:ext uri="{BB962C8B-B14F-4D97-AF65-F5344CB8AC3E}">
        <p14:creationId xmlns:p14="http://schemas.microsoft.com/office/powerpoint/2010/main" val="420698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17B62B-8193-4612-AADB-48F0A137C92C}"/>
              </a:ext>
            </a:extLst>
          </p:cNvPr>
          <p:cNvSpPr>
            <a:spLocks noGrp="1"/>
          </p:cNvSpPr>
          <p:nvPr>
            <p:ph type="title"/>
          </p:nvPr>
        </p:nvSpPr>
        <p:spPr/>
        <p:txBody>
          <a:bodyPr/>
          <a:lstStyle/>
          <a:p>
            <a:r>
              <a:rPr lang="sv-SE" dirty="0"/>
              <a:t>Webbplatsen konsumenternas.se</a:t>
            </a:r>
          </a:p>
        </p:txBody>
      </p:sp>
      <p:sp>
        <p:nvSpPr>
          <p:cNvPr id="4" name="Platshållare för innehåll 3">
            <a:extLst>
              <a:ext uri="{FF2B5EF4-FFF2-40B4-BE49-F238E27FC236}">
                <a16:creationId xmlns:a16="http://schemas.microsoft.com/office/drawing/2014/main" id="{7550AE3D-62FE-4E42-A8B0-0046CA1EB82F}"/>
              </a:ext>
            </a:extLst>
          </p:cNvPr>
          <p:cNvSpPr>
            <a:spLocks noGrp="1"/>
          </p:cNvSpPr>
          <p:nvPr>
            <p:ph sz="half" idx="2"/>
          </p:nvPr>
        </p:nvSpPr>
        <p:spPr/>
        <p:txBody>
          <a:bodyPr>
            <a:normAutofit/>
          </a:bodyPr>
          <a:lstStyle/>
          <a:p>
            <a:pPr marL="185738" indent="-185738">
              <a:buFont typeface="Arial" panose="020B0604020202020204" pitchFamily="34" charset="0"/>
              <a:buChar char="•"/>
              <a:tabLst>
                <a:tab pos="214313" algn="l"/>
              </a:tabLst>
            </a:pPr>
            <a:r>
              <a:rPr lang="sv-SE" sz="2400" dirty="0">
                <a:latin typeface="+mj-lt"/>
                <a:ea typeface="Arial" charset="0"/>
                <a:cs typeface="Arial" charset="0"/>
              </a:rPr>
              <a:t>Fakta om försäkring, pension och bank</a:t>
            </a:r>
          </a:p>
          <a:p>
            <a:pPr marL="185738" indent="-185738">
              <a:buFont typeface="Arial" panose="020B0604020202020204" pitchFamily="34" charset="0"/>
              <a:buChar char="•"/>
              <a:tabLst>
                <a:tab pos="214313" algn="l"/>
              </a:tabLst>
            </a:pPr>
            <a:r>
              <a:rPr lang="sv-SE" sz="2400" dirty="0">
                <a:latin typeface="+mj-lt"/>
                <a:ea typeface="Arial" charset="0"/>
                <a:cs typeface="Arial" charset="0"/>
              </a:rPr>
              <a:t>Oberoende jämförelser av försäkringar</a:t>
            </a:r>
          </a:p>
          <a:p>
            <a:pPr marL="185738" indent="-185738">
              <a:buFont typeface="Arial" panose="020B0604020202020204" pitchFamily="34" charset="0"/>
              <a:buChar char="•"/>
              <a:tabLst>
                <a:tab pos="214313" algn="l"/>
              </a:tabLst>
            </a:pPr>
            <a:r>
              <a:rPr lang="sv-SE" sz="2400" dirty="0">
                <a:latin typeface="+mj-lt"/>
                <a:ea typeface="Arial" charset="0"/>
                <a:cs typeface="Arial" charset="0"/>
              </a:rPr>
              <a:t>Klagoguiden</a:t>
            </a:r>
          </a:p>
          <a:p>
            <a:pPr marL="185738" indent="-185738">
              <a:buFont typeface="Arial" panose="020B0604020202020204" pitchFamily="34" charset="0"/>
              <a:buChar char="•"/>
              <a:tabLst>
                <a:tab pos="214313" algn="l"/>
              </a:tabLst>
            </a:pPr>
            <a:r>
              <a:rPr lang="sv-SE" sz="2400" dirty="0">
                <a:solidFill>
                  <a:schemeClr val="tx1"/>
                </a:solidFill>
                <a:latin typeface="+mj-lt"/>
                <a:ea typeface="Arial" charset="0"/>
                <a:cs typeface="Arial" charset="0"/>
              </a:rPr>
              <a:t>Rättsfall, beslut </a:t>
            </a:r>
          </a:p>
          <a:p>
            <a:pPr marL="185738" indent="-185738">
              <a:buFont typeface="Arial" panose="020B0604020202020204" pitchFamily="34" charset="0"/>
              <a:buChar char="•"/>
              <a:tabLst>
                <a:tab pos="214313" algn="l"/>
              </a:tabLst>
            </a:pPr>
            <a:r>
              <a:rPr lang="sv-SE" sz="2400" dirty="0">
                <a:solidFill>
                  <a:schemeClr val="tx1"/>
                </a:solidFill>
                <a:latin typeface="+mj-lt"/>
                <a:ea typeface="Arial" charset="0"/>
                <a:cs typeface="Arial" charset="0"/>
              </a:rPr>
              <a:t>Guider, checklistor</a:t>
            </a:r>
          </a:p>
          <a:p>
            <a:endParaRPr lang="sv-SE" dirty="0"/>
          </a:p>
        </p:txBody>
      </p:sp>
      <p:grpSp>
        <p:nvGrpSpPr>
          <p:cNvPr id="5" name="Grupp 4">
            <a:extLst>
              <a:ext uri="{FF2B5EF4-FFF2-40B4-BE49-F238E27FC236}">
                <a16:creationId xmlns:a16="http://schemas.microsoft.com/office/drawing/2014/main" id="{713801AC-B743-4C95-A2A8-C12E516770A3}"/>
              </a:ext>
            </a:extLst>
          </p:cNvPr>
          <p:cNvGrpSpPr>
            <a:grpSpLocks noChangeAspect="1"/>
          </p:cNvGrpSpPr>
          <p:nvPr/>
        </p:nvGrpSpPr>
        <p:grpSpPr>
          <a:xfrm>
            <a:off x="379423" y="1836916"/>
            <a:ext cx="7746812" cy="4752399"/>
            <a:chOff x="5491424" y="1950720"/>
            <a:chExt cx="7042556" cy="4320363"/>
          </a:xfrm>
        </p:grpSpPr>
        <p:pic>
          <p:nvPicPr>
            <p:cNvPr id="6" name="Platshållare för bild 4" descr="laptop-start.png">
              <a:extLst>
                <a:ext uri="{FF2B5EF4-FFF2-40B4-BE49-F238E27FC236}">
                  <a16:creationId xmlns:a16="http://schemas.microsoft.com/office/drawing/2014/main" id="{443DE870-E717-4425-96C6-D5BB2E303D81}"/>
                </a:ext>
              </a:extLst>
            </p:cNvPr>
            <p:cNvPicPr>
              <a:picLocks noChangeAspect="1"/>
            </p:cNvPicPr>
            <p:nvPr/>
          </p:nvPicPr>
          <p:blipFill rotWithShape="1">
            <a:blip r:embed="rId3">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a:extLst>
                <a:ext uri="{FF2B5EF4-FFF2-40B4-BE49-F238E27FC236}">
                  <a16:creationId xmlns:a16="http://schemas.microsoft.com/office/drawing/2014/main" id="{70045B8A-6D75-411B-9260-7A7B033A2E1F}"/>
                </a:ext>
              </a:extLst>
            </p:cNvPr>
            <p:cNvPicPr>
              <a:picLocks noChangeAspect="1"/>
            </p:cNvPicPr>
            <p:nvPr/>
          </p:nvPicPr>
          <p:blipFill rotWithShape="1">
            <a:blip r:embed="rId4">
              <a:extLst>
                <a:ext uri="{28A0092B-C50C-407E-A947-70E740481C1C}">
                  <a14:useLocalDpi xmlns:a14="http://schemas.microsoft.com/office/drawing/2010/main" val="0"/>
                </a:ext>
              </a:extLst>
            </a:blip>
            <a:srcRect l="10940" r="7538"/>
            <a:stretch/>
          </p:blipFill>
          <p:spPr>
            <a:xfrm>
              <a:off x="6336943" y="2197165"/>
              <a:ext cx="5351518" cy="3322311"/>
            </a:xfrm>
            <a:prstGeom prst="rect">
              <a:avLst/>
            </a:prstGeom>
          </p:spPr>
        </p:pic>
      </p:grpSp>
    </p:spTree>
    <p:extLst>
      <p:ext uri="{BB962C8B-B14F-4D97-AF65-F5344CB8AC3E}">
        <p14:creationId xmlns:p14="http://schemas.microsoft.com/office/powerpoint/2010/main" val="17667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p:txBody>
          <a:bodyPr>
            <a:normAutofit/>
          </a:bodyPr>
          <a:lstStyle/>
          <a:p>
            <a:r>
              <a:rPr lang="sv-SE" sz="3600" dirty="0"/>
              <a:t>Varför ska man vara försäkrad?</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normAutofit/>
          </a:bodyPr>
          <a:lstStyle/>
          <a:p>
            <a:r>
              <a:rPr lang="sv-SE" dirty="0">
                <a:latin typeface="Calibri Light" panose="020F0302020204030204" pitchFamily="34" charset="0"/>
                <a:cs typeface="Calibri Light" panose="020F0302020204030204" pitchFamily="34" charset="0"/>
              </a:rPr>
              <a:t>Vad är en försäkring?</a:t>
            </a:r>
          </a:p>
          <a:p>
            <a:r>
              <a:rPr lang="sv-SE" dirty="0">
                <a:latin typeface="Calibri Light" panose="020F0302020204030204" pitchFamily="34" charset="0"/>
                <a:cs typeface="Calibri Light" panose="020F0302020204030204" pitchFamily="34" charset="0"/>
              </a:rPr>
              <a:t>Katastrofskydd</a:t>
            </a:r>
          </a:p>
          <a:p>
            <a:r>
              <a:rPr lang="sv-SE" dirty="0">
                <a:latin typeface="Calibri Light" panose="020F0302020204030204" pitchFamily="34" charset="0"/>
                <a:cs typeface="Calibri Light" panose="020F0302020204030204" pitchFamily="34" charset="0"/>
              </a:rPr>
              <a:t>Trygghet i livets faser </a:t>
            </a:r>
          </a:p>
          <a:p>
            <a:r>
              <a:rPr lang="sv-SE" dirty="0">
                <a:latin typeface="Calibri Light" panose="020F0302020204030204" pitchFamily="34" charset="0"/>
                <a:cs typeface="Calibri Light" panose="020F0302020204030204" pitchFamily="34" charset="0"/>
              </a:rPr>
              <a:t>Behovet styr</a:t>
            </a:r>
          </a:p>
          <a:p>
            <a:pPr marL="0" indent="0">
              <a:buNone/>
              <a:tabLst>
                <a:tab pos="214313" algn="l"/>
              </a:tabLst>
            </a:pPr>
            <a:br>
              <a:rPr lang="sv-SE" sz="2400" dirty="0">
                <a:latin typeface="+mj-lt"/>
                <a:ea typeface="Arial" charset="0"/>
                <a:cs typeface="Arial" charset="0"/>
              </a:rPr>
            </a:br>
            <a:endParaRPr lang="sv-SE" sz="2400" dirty="0">
              <a:latin typeface="+mj-lt"/>
              <a:ea typeface="Arial" charset="0"/>
              <a:cs typeface="Arial" charset="0"/>
            </a:endParaRPr>
          </a:p>
          <a:p>
            <a:pPr marL="0" indent="0">
              <a:buNone/>
            </a:pPr>
            <a:endParaRPr lang="sv-SE" dirty="0"/>
          </a:p>
        </p:txBody>
      </p:sp>
      <p:sp>
        <p:nvSpPr>
          <p:cNvPr id="5" name="Platshållare för innehåll 4">
            <a:extLst>
              <a:ext uri="{FF2B5EF4-FFF2-40B4-BE49-F238E27FC236}">
                <a16:creationId xmlns:a16="http://schemas.microsoft.com/office/drawing/2014/main" id="{384A5B9B-F647-4BB5-8651-BF3AD247FEFB}"/>
              </a:ext>
            </a:extLst>
          </p:cNvPr>
          <p:cNvSpPr>
            <a:spLocks noGrp="1"/>
          </p:cNvSpPr>
          <p:nvPr>
            <p:ph sz="half" idx="2"/>
          </p:nvPr>
        </p:nvSpPr>
        <p:spPr/>
        <p:txBody>
          <a:bodyPr/>
          <a:lstStyle/>
          <a:p>
            <a:endParaRPr lang="sv-SE"/>
          </a:p>
        </p:txBody>
      </p:sp>
      <p:pic>
        <p:nvPicPr>
          <p:cNvPr id="7" name="Bildobjekt 6">
            <a:extLst>
              <a:ext uri="{FF2B5EF4-FFF2-40B4-BE49-F238E27FC236}">
                <a16:creationId xmlns:a16="http://schemas.microsoft.com/office/drawing/2014/main" id="{C12E55BA-E59F-4410-A6D8-365860AD9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24850" y="-1"/>
            <a:ext cx="3867150" cy="6905315"/>
          </a:xfrm>
          <a:prstGeom prst="rect">
            <a:avLst/>
          </a:prstGeom>
        </p:spPr>
      </p:pic>
    </p:spTree>
    <p:extLst>
      <p:ext uri="{BB962C8B-B14F-4D97-AF65-F5344CB8AC3E}">
        <p14:creationId xmlns:p14="http://schemas.microsoft.com/office/powerpoint/2010/main" val="21945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1BF365-C54D-45A3-B519-78AD99DE6652}"/>
              </a:ext>
            </a:extLst>
          </p:cNvPr>
          <p:cNvSpPr>
            <a:spLocks noGrp="1"/>
          </p:cNvSpPr>
          <p:nvPr>
            <p:ph type="title"/>
          </p:nvPr>
        </p:nvSpPr>
        <p:spPr/>
        <p:txBody>
          <a:bodyPr>
            <a:normAutofit fontScale="90000"/>
          </a:bodyPr>
          <a:lstStyle/>
          <a:p>
            <a:r>
              <a:rPr lang="sv-SE" sz="3600" dirty="0"/>
              <a:t>Vilka försäkringar behöver du?</a:t>
            </a:r>
            <a:endParaRPr lang="sv-SE" dirty="0"/>
          </a:p>
        </p:txBody>
      </p:sp>
      <p:graphicFrame>
        <p:nvGraphicFramePr>
          <p:cNvPr id="4" name="Tabell 4">
            <a:extLst>
              <a:ext uri="{FF2B5EF4-FFF2-40B4-BE49-F238E27FC236}">
                <a16:creationId xmlns:a16="http://schemas.microsoft.com/office/drawing/2014/main" id="{807E2D32-CDFA-43B9-963C-9557F55ADEE4}"/>
              </a:ext>
            </a:extLst>
          </p:cNvPr>
          <p:cNvGraphicFramePr>
            <a:graphicFrameLocks noGrp="1"/>
          </p:cNvGraphicFramePr>
          <p:nvPr>
            <p:ph idx="1"/>
            <p:extLst>
              <p:ext uri="{D42A27DB-BD31-4B8C-83A1-F6EECF244321}">
                <p14:modId xmlns:p14="http://schemas.microsoft.com/office/powerpoint/2010/main" val="3309228105"/>
              </p:ext>
            </p:extLst>
          </p:nvPr>
        </p:nvGraphicFramePr>
        <p:xfrm>
          <a:off x="838200" y="1076325"/>
          <a:ext cx="10515600" cy="32308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943858425"/>
                    </a:ext>
                  </a:extLst>
                </a:gridCol>
                <a:gridCol w="2628900">
                  <a:extLst>
                    <a:ext uri="{9D8B030D-6E8A-4147-A177-3AD203B41FA5}">
                      <a16:colId xmlns:a16="http://schemas.microsoft.com/office/drawing/2014/main" val="2198640763"/>
                    </a:ext>
                  </a:extLst>
                </a:gridCol>
                <a:gridCol w="2628900">
                  <a:extLst>
                    <a:ext uri="{9D8B030D-6E8A-4147-A177-3AD203B41FA5}">
                      <a16:colId xmlns:a16="http://schemas.microsoft.com/office/drawing/2014/main" val="558743863"/>
                    </a:ext>
                  </a:extLst>
                </a:gridCol>
                <a:gridCol w="2628900">
                  <a:extLst>
                    <a:ext uri="{9D8B030D-6E8A-4147-A177-3AD203B41FA5}">
                      <a16:colId xmlns:a16="http://schemas.microsoft.com/office/drawing/2014/main" val="305679119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chemeClr val="lt1"/>
                          </a:solidFill>
                          <a:latin typeface="+mn-lt"/>
                          <a:ea typeface="+mn-ea"/>
                          <a:cs typeface="+mn-cs"/>
                        </a:rPr>
                        <a:t>Enligt lag</a:t>
                      </a:r>
                    </a:p>
                    <a:p>
                      <a:endParaRPr lang="sv-SE" dirty="0"/>
                    </a:p>
                  </a:txBody>
                  <a:tcPr/>
                </a:tc>
                <a:tc>
                  <a:txBody>
                    <a:bodyPr/>
                    <a:lstStyle/>
                    <a:p>
                      <a:r>
                        <a:rPr lang="sv-SE" dirty="0"/>
                        <a:t>Nödvändiga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chemeClr val="lt1"/>
                          </a:solidFill>
                          <a:latin typeface="+mn-lt"/>
                          <a:ea typeface="+mn-ea"/>
                          <a:cs typeface="+mn-cs"/>
                        </a:rPr>
                        <a:t>Bra att ha</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chemeClr val="lt1"/>
                          </a:solidFill>
                          <a:latin typeface="+mn-lt"/>
                          <a:ea typeface="+mn-ea"/>
                          <a:cs typeface="+mn-cs"/>
                        </a:rPr>
                        <a:t>Se upp för</a:t>
                      </a:r>
                    </a:p>
                    <a:p>
                      <a:endParaRPr lang="sv-SE" dirty="0"/>
                    </a:p>
                  </a:txBody>
                  <a:tcPr/>
                </a:tc>
                <a:extLst>
                  <a:ext uri="{0D108BD9-81ED-4DB2-BD59-A6C34878D82A}">
                    <a16:rowId xmlns:a16="http://schemas.microsoft.com/office/drawing/2014/main" val="6251541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chemeClr val="dk1"/>
                          </a:solidFill>
                          <a:latin typeface="+mj-lt"/>
                          <a:ea typeface="+mn-ea"/>
                          <a:cs typeface="+mn-cs"/>
                        </a:rPr>
                        <a:t>Bilförsäkring – </a:t>
                      </a:r>
                      <a:r>
                        <a:rPr lang="sv-SE" sz="1800" kern="1200" baseline="0" dirty="0">
                          <a:solidFill>
                            <a:schemeClr val="dk1"/>
                          </a:solidFill>
                          <a:latin typeface="+mj-lt"/>
                          <a:ea typeface="+mn-ea"/>
                          <a:cs typeface="+mn-cs"/>
                        </a:rPr>
                        <a:t>trafik</a:t>
                      </a:r>
                      <a:endParaRPr lang="sv-SE" dirty="0"/>
                    </a:p>
                  </a:txBody>
                  <a:tcPr/>
                </a:tc>
                <a:tc>
                  <a:txBody>
                    <a:bodyPr/>
                    <a:lstStyle/>
                    <a:p>
                      <a:pPr>
                        <a:spcBef>
                          <a:spcPts val="600"/>
                        </a:spcBef>
                      </a:pPr>
                      <a:r>
                        <a:rPr lang="sv-SE" sz="2000" dirty="0">
                          <a:latin typeface="+mj-lt"/>
                        </a:rPr>
                        <a:t>Hemförsäkring</a:t>
                      </a:r>
                    </a:p>
                  </a:txBody>
                  <a:tcPr/>
                </a:tc>
                <a:tc>
                  <a:txBody>
                    <a:bodyPr/>
                    <a:lstStyle/>
                    <a:p>
                      <a:pPr>
                        <a:spcBef>
                          <a:spcPts val="600"/>
                        </a:spcBef>
                      </a:pPr>
                      <a:r>
                        <a:rPr lang="sv-SE" sz="2000" dirty="0">
                          <a:latin typeface="+mj-lt"/>
                        </a:rPr>
                        <a:t>Tjänstepension</a:t>
                      </a:r>
                    </a:p>
                  </a:txBody>
                  <a:tcPr/>
                </a:tc>
                <a:tc>
                  <a:txBody>
                    <a:bodyPr/>
                    <a:lstStyle/>
                    <a:p>
                      <a:pPr>
                        <a:spcBef>
                          <a:spcPts val="600"/>
                        </a:spcBef>
                      </a:pPr>
                      <a:r>
                        <a:rPr lang="sv-SE" sz="2000" dirty="0">
                          <a:latin typeface="+mj-lt"/>
                        </a:rPr>
                        <a:t>Produktförsäkringar</a:t>
                      </a:r>
                    </a:p>
                  </a:txBody>
                  <a:tcPr/>
                </a:tc>
                <a:extLst>
                  <a:ext uri="{0D108BD9-81ED-4DB2-BD59-A6C34878D82A}">
                    <a16:rowId xmlns:a16="http://schemas.microsoft.com/office/drawing/2014/main" val="3946116756"/>
                  </a:ext>
                </a:extLst>
              </a:tr>
              <a:tr h="370840">
                <a:tc>
                  <a:txBody>
                    <a:bodyPr/>
                    <a:lstStyle/>
                    <a:p>
                      <a:endParaRPr lang="sv-SE"/>
                    </a:p>
                  </a:txBody>
                  <a:tcPr/>
                </a:tc>
                <a:tc>
                  <a:txBody>
                    <a:bodyPr/>
                    <a:lstStyle/>
                    <a:p>
                      <a:pPr>
                        <a:spcBef>
                          <a:spcPts val="600"/>
                        </a:spcBef>
                      </a:pPr>
                      <a:r>
                        <a:rPr lang="sv-SE" sz="2000" dirty="0">
                          <a:latin typeface="+mj-lt"/>
                        </a:rPr>
                        <a:t>Bostadsrätts- eller </a:t>
                      </a:r>
                      <a:r>
                        <a:rPr lang="sv-SE" sz="2000" b="0" dirty="0">
                          <a:latin typeface="+mj-lt"/>
                        </a:rPr>
                        <a:t>villa</a:t>
                      </a:r>
                      <a:r>
                        <a:rPr lang="sv-SE" sz="2000" b="0" kern="1200" dirty="0">
                          <a:solidFill>
                            <a:schemeClr val="dk1"/>
                          </a:solidFill>
                          <a:latin typeface="+mj-lt"/>
                          <a:ea typeface="+mn-ea"/>
                          <a:cs typeface="+mn-cs"/>
                        </a:rPr>
                        <a:t>försäkring</a:t>
                      </a:r>
                      <a:endParaRPr lang="sv-SE" sz="2000" b="0" dirty="0">
                        <a:latin typeface="+mj-lt"/>
                      </a:endParaRPr>
                    </a:p>
                  </a:txBody>
                  <a:tcPr/>
                </a:tc>
                <a:tc>
                  <a:txBody>
                    <a:bodyPr/>
                    <a:lstStyle/>
                    <a:p>
                      <a:pPr>
                        <a:spcBef>
                          <a:spcPts val="600"/>
                        </a:spcBef>
                      </a:pPr>
                      <a:r>
                        <a:rPr lang="sv-SE" sz="2000" dirty="0">
                          <a:latin typeface="+mj-lt"/>
                        </a:rPr>
                        <a:t>Sjuk-</a:t>
                      </a:r>
                      <a:r>
                        <a:rPr lang="sv-SE" sz="2000" baseline="0" dirty="0">
                          <a:latin typeface="+mj-lt"/>
                        </a:rPr>
                        <a:t> och olycksfallsförsäkring</a:t>
                      </a:r>
                      <a:endParaRPr lang="sv-SE" sz="2000" dirty="0">
                        <a:latin typeface="+mj-lt"/>
                      </a:endParaRPr>
                    </a:p>
                  </a:txBody>
                  <a:tcPr/>
                </a:tc>
                <a:tc>
                  <a:txBody>
                    <a:bodyPr/>
                    <a:lstStyle/>
                    <a:p>
                      <a:pPr>
                        <a:spcBef>
                          <a:spcPts val="600"/>
                        </a:spcBef>
                      </a:pPr>
                      <a:r>
                        <a:rPr lang="sv-SE" sz="2000" dirty="0">
                          <a:latin typeface="+mj-lt"/>
                        </a:rPr>
                        <a:t>ID-skydd</a:t>
                      </a:r>
                    </a:p>
                  </a:txBody>
                  <a:tcPr/>
                </a:tc>
                <a:extLst>
                  <a:ext uri="{0D108BD9-81ED-4DB2-BD59-A6C34878D82A}">
                    <a16:rowId xmlns:a16="http://schemas.microsoft.com/office/drawing/2014/main" val="255460272"/>
                  </a:ext>
                </a:extLst>
              </a:tr>
              <a:tr h="370840">
                <a:tc>
                  <a:txBody>
                    <a:bodyPr/>
                    <a:lstStyle/>
                    <a:p>
                      <a:endParaRPr lang="sv-SE"/>
                    </a:p>
                  </a:txBody>
                  <a:tcPr/>
                </a:tc>
                <a:tc>
                  <a:txBody>
                    <a:bodyPr/>
                    <a:lstStyle/>
                    <a:p>
                      <a:pPr>
                        <a:spcBef>
                          <a:spcPts val="600"/>
                        </a:spcBef>
                      </a:pPr>
                      <a:r>
                        <a:rPr lang="sv-SE" sz="2000" dirty="0">
                          <a:latin typeface="+mj-lt"/>
                        </a:rPr>
                        <a:t>Barnförsäkring</a:t>
                      </a:r>
                    </a:p>
                  </a:txBody>
                  <a:tcPr/>
                </a:tc>
                <a:tc>
                  <a:txBody>
                    <a:bodyPr/>
                    <a:lstStyle/>
                    <a:p>
                      <a:pPr>
                        <a:spcBef>
                          <a:spcPts val="600"/>
                        </a:spcBef>
                      </a:pPr>
                      <a:endParaRPr lang="sv-SE" sz="2000" dirty="0">
                        <a:latin typeface="+mj-lt"/>
                      </a:endParaRPr>
                    </a:p>
                  </a:txBody>
                  <a:tcPr/>
                </a:tc>
                <a:tc>
                  <a:txBody>
                    <a:bodyPr/>
                    <a:lstStyle/>
                    <a:p>
                      <a:pPr>
                        <a:spcBef>
                          <a:spcPts val="600"/>
                        </a:spcBef>
                      </a:pPr>
                      <a:endParaRPr lang="sv-SE" sz="2000" dirty="0">
                        <a:latin typeface="+mj-lt"/>
                      </a:endParaRPr>
                    </a:p>
                  </a:txBody>
                  <a:tcPr/>
                </a:tc>
                <a:extLst>
                  <a:ext uri="{0D108BD9-81ED-4DB2-BD59-A6C34878D82A}">
                    <a16:rowId xmlns:a16="http://schemas.microsoft.com/office/drawing/2014/main" val="332950340"/>
                  </a:ext>
                </a:extLst>
              </a:tr>
              <a:tr h="370840">
                <a:tc>
                  <a:txBody>
                    <a:bodyPr/>
                    <a:lstStyle/>
                    <a:p>
                      <a:endParaRPr lang="sv-SE"/>
                    </a:p>
                  </a:txBody>
                  <a:tcPr/>
                </a:tc>
                <a:tc>
                  <a:txBody>
                    <a:bodyPr/>
                    <a:lstStyle/>
                    <a:p>
                      <a:pPr>
                        <a:spcBef>
                          <a:spcPts val="600"/>
                        </a:spcBef>
                      </a:pPr>
                      <a:r>
                        <a:rPr lang="sv-SE" sz="2000" dirty="0">
                          <a:latin typeface="+mj-lt"/>
                        </a:rPr>
                        <a:t>Bilförsäkring – </a:t>
                      </a:r>
                      <a:br>
                        <a:rPr lang="sv-SE" sz="2000" dirty="0">
                          <a:latin typeface="+mj-lt"/>
                        </a:rPr>
                      </a:br>
                      <a:r>
                        <a:rPr lang="sv-SE" sz="2000" dirty="0">
                          <a:latin typeface="+mj-lt"/>
                        </a:rPr>
                        <a:t>hel eller halv</a:t>
                      </a:r>
                    </a:p>
                  </a:txBody>
                  <a:tcPr/>
                </a:tc>
                <a:tc>
                  <a:txBody>
                    <a:bodyPr/>
                    <a:lstStyle/>
                    <a:p>
                      <a:pPr>
                        <a:spcBef>
                          <a:spcPts val="600"/>
                        </a:spcBef>
                      </a:pPr>
                      <a:endParaRPr lang="sv-SE" sz="2000" dirty="0">
                        <a:latin typeface="+mj-lt"/>
                      </a:endParaRPr>
                    </a:p>
                  </a:txBody>
                  <a:tcPr/>
                </a:tc>
                <a:tc>
                  <a:txBody>
                    <a:bodyPr/>
                    <a:lstStyle/>
                    <a:p>
                      <a:pPr>
                        <a:spcBef>
                          <a:spcPts val="600"/>
                        </a:spcBef>
                      </a:pPr>
                      <a:endParaRPr lang="sv-SE" sz="2000" dirty="0">
                        <a:latin typeface="+mj-lt"/>
                      </a:endParaRPr>
                    </a:p>
                  </a:txBody>
                  <a:tcPr/>
                </a:tc>
                <a:extLst>
                  <a:ext uri="{0D108BD9-81ED-4DB2-BD59-A6C34878D82A}">
                    <a16:rowId xmlns:a16="http://schemas.microsoft.com/office/drawing/2014/main" val="4180039732"/>
                  </a:ext>
                </a:extLst>
              </a:tr>
              <a:tr h="370840">
                <a:tc>
                  <a:txBody>
                    <a:bodyPr/>
                    <a:lstStyle/>
                    <a:p>
                      <a:endParaRPr lang="sv-SE"/>
                    </a:p>
                  </a:txBody>
                  <a:tcPr/>
                </a:tc>
                <a:tc>
                  <a:txBody>
                    <a:bodyPr/>
                    <a:lstStyle/>
                    <a:p>
                      <a:pPr>
                        <a:spcBef>
                          <a:spcPts val="600"/>
                        </a:spcBef>
                      </a:pPr>
                      <a:r>
                        <a:rPr lang="sv-SE" sz="2000" dirty="0">
                          <a:latin typeface="+mj-lt"/>
                        </a:rPr>
                        <a:t>Djurförsäkring</a:t>
                      </a:r>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511308102"/>
                  </a:ext>
                </a:extLst>
              </a:tr>
            </a:tbl>
          </a:graphicData>
        </a:graphic>
      </p:graphicFrame>
    </p:spTree>
    <p:extLst>
      <p:ext uri="{BB962C8B-B14F-4D97-AF65-F5344CB8AC3E}">
        <p14:creationId xmlns:p14="http://schemas.microsoft.com/office/powerpoint/2010/main" val="359877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838200" y="365125"/>
            <a:ext cx="7402158" cy="1325563"/>
          </a:xfrm>
        </p:spPr>
        <p:txBody>
          <a:bodyPr>
            <a:normAutofit/>
          </a:bodyPr>
          <a:lstStyle/>
          <a:p>
            <a:r>
              <a:rPr lang="sv-SE" sz="3600" dirty="0"/>
              <a:t>Besöksförsäkring för utländska besökare </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a:xfrm>
            <a:off x="838200" y="1825625"/>
            <a:ext cx="7036398" cy="4542902"/>
          </a:xfrm>
        </p:spPr>
        <p:txBody>
          <a:bodyPr>
            <a:normAutofit fontScale="92500"/>
          </a:bodyPr>
          <a:lstStyle/>
          <a:p>
            <a:r>
              <a:rPr lang="sv-SE" dirty="0">
                <a:solidFill>
                  <a:schemeClr val="tx1"/>
                </a:solidFill>
                <a:latin typeface="+mj-lt"/>
                <a:cs typeface="Arial" charset="0"/>
              </a:rPr>
              <a:t>Besöka Sverige max 90 dagar </a:t>
            </a:r>
            <a:br>
              <a:rPr lang="sv-SE" dirty="0">
                <a:solidFill>
                  <a:schemeClr val="tx1"/>
                </a:solidFill>
                <a:latin typeface="+mj-lt"/>
                <a:cs typeface="Arial" charset="0"/>
              </a:rPr>
            </a:br>
            <a:r>
              <a:rPr lang="sv-SE" dirty="0">
                <a:solidFill>
                  <a:schemeClr val="tx1"/>
                </a:solidFill>
                <a:latin typeface="+mj-lt"/>
                <a:cs typeface="Arial" charset="0"/>
              </a:rPr>
              <a:t>från länder med visumkrav av Sverige - Skaffa besöksförsäkring och ansök om visum </a:t>
            </a:r>
          </a:p>
          <a:p>
            <a:r>
              <a:rPr lang="sv-SE" dirty="0">
                <a:solidFill>
                  <a:schemeClr val="tx1"/>
                </a:solidFill>
                <a:latin typeface="+mj-lt"/>
                <a:cs typeface="Arial" charset="0"/>
              </a:rPr>
              <a:t>Besök längre än 90 dagar – Kontakta Migrationsverket -ansökan om uppehållstillstånd och besöksförsäkring</a:t>
            </a:r>
          </a:p>
          <a:p>
            <a:pPr defTabSz="538163"/>
            <a:r>
              <a:rPr lang="sv-SE" dirty="0">
                <a:solidFill>
                  <a:schemeClr val="tx1"/>
                </a:solidFill>
                <a:latin typeface="+mj-lt"/>
                <a:cs typeface="Arial" charset="0"/>
              </a:rPr>
              <a:t>Besöksförsäkringar täcker kostnader på minst 30 000 för bland annat akut sjukvård och </a:t>
            </a:r>
            <a:r>
              <a:rPr lang="sv-SE" dirty="0" err="1">
                <a:solidFill>
                  <a:schemeClr val="tx1"/>
                </a:solidFill>
                <a:latin typeface="+mj-lt"/>
                <a:cs typeface="Arial" charset="0"/>
              </a:rPr>
              <a:t>vårdtransport</a:t>
            </a:r>
            <a:r>
              <a:rPr lang="sv-SE" dirty="0">
                <a:solidFill>
                  <a:schemeClr val="tx1"/>
                </a:solidFill>
                <a:latin typeface="+mj-lt"/>
                <a:cs typeface="Arial" charset="0"/>
              </a:rPr>
              <a:t> till hemlandet</a:t>
            </a:r>
            <a:br>
              <a:rPr lang="sv-SE" dirty="0">
                <a:solidFill>
                  <a:schemeClr val="tx1"/>
                </a:solidFill>
                <a:latin typeface="+mj-lt"/>
                <a:cs typeface="Arial" charset="0"/>
              </a:rPr>
            </a:br>
            <a:r>
              <a:rPr lang="sv-SE" dirty="0">
                <a:solidFill>
                  <a:schemeClr val="tx1"/>
                </a:solidFill>
                <a:latin typeface="+mj-lt"/>
                <a:cs typeface="Arial" charset="0"/>
              </a:rPr>
              <a:t>-	Kan tecknas i hemlandet eller vid ankomst till Sverige</a:t>
            </a:r>
            <a:endParaRPr lang="sv-SE" dirty="0">
              <a:solidFill>
                <a:schemeClr val="tx1"/>
              </a:solidFill>
              <a:latin typeface="+mj-lt"/>
              <a:ea typeface="Arial" charset="0"/>
              <a:cs typeface="Arial" charset="0"/>
            </a:endParaRPr>
          </a:p>
          <a:p>
            <a:pPr marL="0" indent="0">
              <a:buNone/>
            </a:pPr>
            <a:endParaRPr lang="sv-SE" sz="2400" dirty="0">
              <a:latin typeface="+mj-lt"/>
              <a:ea typeface="Arial" charset="0"/>
              <a:cs typeface="Arial" charset="0"/>
            </a:endParaRPr>
          </a:p>
          <a:p>
            <a:pPr marL="0" indent="0">
              <a:buNone/>
            </a:pPr>
            <a:endParaRPr lang="sv-SE" dirty="0"/>
          </a:p>
        </p:txBody>
      </p:sp>
      <p:sp>
        <p:nvSpPr>
          <p:cNvPr id="5" name="Platshållare för innehåll 4">
            <a:extLst>
              <a:ext uri="{FF2B5EF4-FFF2-40B4-BE49-F238E27FC236}">
                <a16:creationId xmlns:a16="http://schemas.microsoft.com/office/drawing/2014/main" id="{8024DFD4-C254-44BE-9CF9-94F6BBA5EE3D}"/>
              </a:ext>
            </a:extLst>
          </p:cNvPr>
          <p:cNvSpPr>
            <a:spLocks noGrp="1"/>
          </p:cNvSpPr>
          <p:nvPr>
            <p:ph sz="half" idx="2"/>
          </p:nvPr>
        </p:nvSpPr>
        <p:spPr/>
        <p:txBody>
          <a:bodyPr/>
          <a:lstStyle/>
          <a:p>
            <a:endParaRPr lang="sv-SE"/>
          </a:p>
        </p:txBody>
      </p:sp>
      <p:pic>
        <p:nvPicPr>
          <p:cNvPr id="7" name="Platshållare för innehåll 15">
            <a:extLst>
              <a:ext uri="{FF2B5EF4-FFF2-40B4-BE49-F238E27FC236}">
                <a16:creationId xmlns:a16="http://schemas.microsoft.com/office/drawing/2014/main" id="{3EAA6E3B-68AD-496E-8386-EE096ACD0E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24850" y="0"/>
            <a:ext cx="3867150" cy="6858000"/>
          </a:xfrm>
          <a:prstGeom prst="rect">
            <a:avLst/>
          </a:prstGeom>
        </p:spPr>
      </p:pic>
    </p:spTree>
    <p:extLst>
      <p:ext uri="{BB962C8B-B14F-4D97-AF65-F5344CB8AC3E}">
        <p14:creationId xmlns:p14="http://schemas.microsoft.com/office/powerpoint/2010/main" val="297997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838200" y="365125"/>
            <a:ext cx="7402158" cy="1325563"/>
          </a:xfrm>
        </p:spPr>
        <p:txBody>
          <a:bodyPr>
            <a:normAutofit/>
          </a:bodyPr>
          <a:lstStyle/>
          <a:p>
            <a:r>
              <a:rPr lang="sv-SE" sz="3600" dirty="0"/>
              <a:t>Besöksförsäkring - Utökat reseskydd EU-medborgare</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a:xfrm>
            <a:off x="838200" y="1825625"/>
            <a:ext cx="7036398" cy="4542902"/>
          </a:xfrm>
        </p:spPr>
        <p:txBody>
          <a:bodyPr>
            <a:normAutofit/>
          </a:bodyPr>
          <a:lstStyle/>
          <a:p>
            <a:r>
              <a:rPr lang="sv-SE" dirty="0">
                <a:solidFill>
                  <a:schemeClr val="tx1"/>
                </a:solidFill>
                <a:latin typeface="+mj-lt"/>
                <a:cs typeface="Arial" charset="0"/>
              </a:rPr>
              <a:t>EU-kortet ger EU-medborgare rätt till samma medicinska nödvändiga offentliga vård vid tillfällig vistelse i Sverige till samma kostnad som invånare i Sverige. </a:t>
            </a:r>
          </a:p>
          <a:p>
            <a:r>
              <a:rPr lang="sv-SE" dirty="0">
                <a:solidFill>
                  <a:schemeClr val="tx1"/>
                </a:solidFill>
                <a:latin typeface="+mj-lt"/>
                <a:cs typeface="Arial" charset="0"/>
              </a:rPr>
              <a:t>EU-medborgare förbättra reseskyddet med besöksförsäkring.</a:t>
            </a:r>
          </a:p>
          <a:p>
            <a:r>
              <a:rPr lang="sv-SE" dirty="0">
                <a:solidFill>
                  <a:schemeClr val="tx1"/>
                </a:solidFill>
                <a:latin typeface="+mj-lt"/>
                <a:cs typeface="Arial" charset="0"/>
              </a:rPr>
              <a:t>Den ger till exempel ersättning för hemtransport med ambulansflyg, vilket EU-kortet inte omfattar.</a:t>
            </a:r>
            <a:br>
              <a:rPr lang="sv-SE" dirty="0">
                <a:latin typeface="+mj-lt"/>
                <a:cs typeface="Arial" charset="0"/>
              </a:rPr>
            </a:br>
            <a:endParaRPr lang="sv-SE" sz="2400" dirty="0">
              <a:latin typeface="+mj-lt"/>
              <a:ea typeface="Arial" charset="0"/>
              <a:cs typeface="Arial" charset="0"/>
            </a:endParaRPr>
          </a:p>
          <a:p>
            <a:pPr marL="0" indent="0">
              <a:buNone/>
            </a:pPr>
            <a:endParaRPr lang="sv-SE" dirty="0"/>
          </a:p>
        </p:txBody>
      </p:sp>
      <p:sp>
        <p:nvSpPr>
          <p:cNvPr id="5" name="Platshållare för innehåll 4">
            <a:extLst>
              <a:ext uri="{FF2B5EF4-FFF2-40B4-BE49-F238E27FC236}">
                <a16:creationId xmlns:a16="http://schemas.microsoft.com/office/drawing/2014/main" id="{8024DFD4-C254-44BE-9CF9-94F6BBA5EE3D}"/>
              </a:ext>
            </a:extLst>
          </p:cNvPr>
          <p:cNvSpPr>
            <a:spLocks noGrp="1"/>
          </p:cNvSpPr>
          <p:nvPr>
            <p:ph sz="half" idx="2"/>
          </p:nvPr>
        </p:nvSpPr>
        <p:spPr/>
        <p:txBody>
          <a:bodyPr/>
          <a:lstStyle/>
          <a:p>
            <a:endParaRPr lang="sv-SE"/>
          </a:p>
        </p:txBody>
      </p:sp>
      <p:pic>
        <p:nvPicPr>
          <p:cNvPr id="7" name="Platshållare för innehåll 15">
            <a:extLst>
              <a:ext uri="{FF2B5EF4-FFF2-40B4-BE49-F238E27FC236}">
                <a16:creationId xmlns:a16="http://schemas.microsoft.com/office/drawing/2014/main" id="{3EAA6E3B-68AD-496E-8386-EE096ACD0E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24850" y="0"/>
            <a:ext cx="3867150" cy="6858000"/>
          </a:xfrm>
          <a:prstGeom prst="rect">
            <a:avLst/>
          </a:prstGeom>
        </p:spPr>
      </p:pic>
    </p:spTree>
    <p:extLst>
      <p:ext uri="{BB962C8B-B14F-4D97-AF65-F5344CB8AC3E}">
        <p14:creationId xmlns:p14="http://schemas.microsoft.com/office/powerpoint/2010/main" val="79050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763771" y="535578"/>
            <a:ext cx="7370135" cy="1325563"/>
          </a:xfrm>
        </p:spPr>
        <p:txBody>
          <a:bodyPr>
            <a:normAutofit/>
          </a:bodyPr>
          <a:lstStyle/>
          <a:p>
            <a:r>
              <a:rPr lang="sv-SE" sz="3600" dirty="0"/>
              <a:t>Hemförsäkringen är en paketlösning</a:t>
            </a:r>
            <a:br>
              <a:rPr lang="sv-SE" sz="3200" b="1" dirty="0">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lstStyle/>
          <a:p>
            <a:r>
              <a:rPr lang="sv-SE" dirty="0">
                <a:latin typeface="+mj-lt"/>
              </a:rPr>
              <a:t>Skydd för lösöre</a:t>
            </a:r>
          </a:p>
          <a:p>
            <a:r>
              <a:rPr lang="sv-SE" dirty="0">
                <a:latin typeface="+mj-lt"/>
              </a:rPr>
              <a:t>Reseskydd</a:t>
            </a:r>
          </a:p>
          <a:p>
            <a:r>
              <a:rPr lang="sv-SE" dirty="0">
                <a:latin typeface="+mj-lt"/>
              </a:rPr>
              <a:t>Rättsskydd </a:t>
            </a:r>
          </a:p>
          <a:p>
            <a:r>
              <a:rPr lang="sv-SE" dirty="0">
                <a:latin typeface="+mj-lt"/>
              </a:rPr>
              <a:t>Ansvarsskydd</a:t>
            </a:r>
          </a:p>
          <a:p>
            <a:r>
              <a:rPr lang="sv-SE" dirty="0">
                <a:latin typeface="+mj-lt"/>
              </a:rPr>
              <a:t>Överfallsskydd</a:t>
            </a:r>
          </a:p>
          <a:p>
            <a:r>
              <a:rPr lang="sv-SE" dirty="0">
                <a:latin typeface="+mj-lt"/>
              </a:rPr>
              <a:t>Tilläggsförsäkringar – t ex allrisk</a:t>
            </a:r>
          </a:p>
          <a:p>
            <a:pPr>
              <a:tabLst>
                <a:tab pos="214313" algn="l"/>
              </a:tabLst>
            </a:pPr>
            <a:endParaRPr lang="sv-SE" sz="2400" dirty="0">
              <a:latin typeface="+mj-lt"/>
              <a:ea typeface="Arial" charset="0"/>
              <a:cs typeface="Arial" charset="0"/>
            </a:endParaRPr>
          </a:p>
          <a:p>
            <a:pPr marL="0" indent="0">
              <a:buNone/>
              <a:tabLst>
                <a:tab pos="214313" algn="l"/>
              </a:tabLst>
            </a:pPr>
            <a:r>
              <a:rPr lang="sv-SE" sz="2400" dirty="0">
                <a:latin typeface="+mj-lt"/>
                <a:ea typeface="Arial" charset="0"/>
                <a:cs typeface="Arial" charset="0"/>
                <a:hlinkClick r:id="rId3"/>
              </a:rPr>
              <a:t>Jämför hemförsäkringar på konsumenternas.se</a:t>
            </a:r>
            <a:endParaRPr lang="sv-SE" sz="2400" dirty="0">
              <a:latin typeface="+mj-lt"/>
              <a:ea typeface="Arial" charset="0"/>
              <a:cs typeface="Arial" charset="0"/>
            </a:endParaRPr>
          </a:p>
          <a:p>
            <a:pPr marL="0" indent="0">
              <a:buNone/>
            </a:pPr>
            <a:endParaRPr lang="sv-SE" dirty="0"/>
          </a:p>
        </p:txBody>
      </p:sp>
      <p:pic>
        <p:nvPicPr>
          <p:cNvPr id="16" name="Platshållare för innehåll 15">
            <a:extLst>
              <a:ext uri="{FF2B5EF4-FFF2-40B4-BE49-F238E27FC236}">
                <a16:creationId xmlns:a16="http://schemas.microsoft.com/office/drawing/2014/main" id="{FD8CFBBD-7EC3-EF43-B109-A1C6E5848535}"/>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a:ext>
            </a:extLst>
          </a:blip>
          <a:srcRect/>
          <a:stretch/>
        </p:blipFill>
        <p:spPr>
          <a:xfrm>
            <a:off x="8324850" y="0"/>
            <a:ext cx="3867150" cy="6858000"/>
          </a:xfrm>
        </p:spPr>
      </p:pic>
    </p:spTree>
    <p:extLst>
      <p:ext uri="{BB962C8B-B14F-4D97-AF65-F5344CB8AC3E}">
        <p14:creationId xmlns:p14="http://schemas.microsoft.com/office/powerpoint/2010/main" val="358786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40070-25D7-8240-B1F9-CC8B7773E1E9}"/>
              </a:ext>
            </a:extLst>
          </p:cNvPr>
          <p:cNvSpPr>
            <a:spLocks noGrp="1"/>
          </p:cNvSpPr>
          <p:nvPr>
            <p:ph type="title"/>
          </p:nvPr>
        </p:nvSpPr>
        <p:spPr>
          <a:xfrm>
            <a:off x="838200" y="365125"/>
            <a:ext cx="7200900" cy="1325563"/>
          </a:xfrm>
        </p:spPr>
        <p:txBody>
          <a:bodyPr>
            <a:normAutofit/>
          </a:bodyPr>
          <a:lstStyle/>
          <a:p>
            <a:r>
              <a:rPr lang="sv-SE" sz="3600" dirty="0"/>
              <a:t>Olika krav för att omfattas av en hemförsäkring</a:t>
            </a:r>
          </a:p>
        </p:txBody>
      </p:sp>
      <p:sp>
        <p:nvSpPr>
          <p:cNvPr id="3" name="Platshållare för innehåll 2">
            <a:extLst>
              <a:ext uri="{FF2B5EF4-FFF2-40B4-BE49-F238E27FC236}">
                <a16:creationId xmlns:a16="http://schemas.microsoft.com/office/drawing/2014/main" id="{3DD16D1A-32B9-7C47-8F9E-17CF56E8940D}"/>
              </a:ext>
            </a:extLst>
          </p:cNvPr>
          <p:cNvSpPr>
            <a:spLocks noGrp="1"/>
          </p:cNvSpPr>
          <p:nvPr>
            <p:ph sz="half" idx="1"/>
          </p:nvPr>
        </p:nvSpPr>
        <p:spPr/>
        <p:txBody>
          <a:bodyPr>
            <a:normAutofit/>
          </a:bodyPr>
          <a:lstStyle/>
          <a:p>
            <a:r>
              <a:rPr lang="sv-SE" dirty="0">
                <a:latin typeface="+mj-lt"/>
                <a:cs typeface="Arial" charset="0"/>
              </a:rPr>
              <a:t>Folkbokförd och dela hushåll </a:t>
            </a:r>
          </a:p>
          <a:p>
            <a:r>
              <a:rPr lang="sv-SE" dirty="0">
                <a:latin typeface="+mj-lt"/>
                <a:cs typeface="Arial" charset="0"/>
              </a:rPr>
              <a:t>Dela hushåll och stå angiven på försäkringsbrevet</a:t>
            </a:r>
          </a:p>
          <a:p>
            <a:r>
              <a:rPr lang="sv-SE" dirty="0">
                <a:latin typeface="+mj-lt"/>
                <a:cs typeface="Arial" charset="0"/>
              </a:rPr>
              <a:t>Räcker att stå angiven på försäkringsbrevet </a:t>
            </a:r>
          </a:p>
        </p:txBody>
      </p:sp>
      <p:pic>
        <p:nvPicPr>
          <p:cNvPr id="16" name="Platshållare för innehåll 15">
            <a:extLst>
              <a:ext uri="{FF2B5EF4-FFF2-40B4-BE49-F238E27FC236}">
                <a16:creationId xmlns:a16="http://schemas.microsoft.com/office/drawing/2014/main" id="{FD8CFBBD-7EC3-EF43-B109-A1C6E5848535}"/>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8324850" y="0"/>
            <a:ext cx="3867150" cy="6858000"/>
          </a:xfrm>
        </p:spPr>
      </p:pic>
    </p:spTree>
    <p:extLst>
      <p:ext uri="{BB962C8B-B14F-4D97-AF65-F5344CB8AC3E}">
        <p14:creationId xmlns:p14="http://schemas.microsoft.com/office/powerpoint/2010/main" val="4119634324"/>
      </p:ext>
    </p:extLst>
  </p:cSld>
  <p:clrMapOvr>
    <a:masterClrMapping/>
  </p:clrMapOvr>
</p:sld>
</file>

<file path=ppt/theme/theme1.xml><?xml version="1.0" encoding="utf-8"?>
<a:theme xmlns:a="http://schemas.openxmlformats.org/drawingml/2006/main" name="Office-tema">
  <a:themeElements>
    <a:clrScheme name="Konsumenternas">
      <a:dk1>
        <a:srgbClr val="22242A"/>
      </a:dk1>
      <a:lt1>
        <a:srgbClr val="FFFFFF"/>
      </a:lt1>
      <a:dk2>
        <a:srgbClr val="343A41"/>
      </a:dk2>
      <a:lt2>
        <a:srgbClr val="E7E6E6"/>
      </a:lt2>
      <a:accent1>
        <a:srgbClr val="009A83"/>
      </a:accent1>
      <a:accent2>
        <a:srgbClr val="F38700"/>
      </a:accent2>
      <a:accent3>
        <a:srgbClr val="EFEBE2"/>
      </a:accent3>
      <a:accent4>
        <a:srgbClr val="FEF0DF"/>
      </a:accent4>
      <a:accent5>
        <a:srgbClr val="6FC5B7"/>
      </a:accent5>
      <a:accent6>
        <a:srgbClr val="0F7967"/>
      </a:accent6>
      <a:hlink>
        <a:srgbClr val="009A83"/>
      </a:hlink>
      <a:folHlink>
        <a:srgbClr val="009A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FB byråpresentation 2022" id="{ADA751E8-C830-46A1-8E93-635688575E71}" vid="{755C58DA-1D7F-4B75-B386-637C478860B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KFB byråpresentation 2022</Template>
  <TotalTime>1687</TotalTime>
  <Words>6698</Words>
  <Application>Microsoft Office PowerPoint</Application>
  <PresentationFormat>Bredbild</PresentationFormat>
  <Paragraphs>457</Paragraphs>
  <Slides>20</Slides>
  <Notes>20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Calibri Light</vt:lpstr>
      <vt:lpstr>Georgia</vt:lpstr>
      <vt:lpstr>Symbol</vt:lpstr>
      <vt:lpstr>Office-tema</vt:lpstr>
      <vt:lpstr>Konsumenternas Försäkringsbyrå</vt:lpstr>
      <vt:lpstr>Konsumenternas försäkringsbyrå – en stiftelse</vt:lpstr>
      <vt:lpstr>Webbplatsen konsumenternas.se</vt:lpstr>
      <vt:lpstr>Varför ska man vara försäkrad?</vt:lpstr>
      <vt:lpstr>Vilka försäkringar behöver du?</vt:lpstr>
      <vt:lpstr>Besöksförsäkring för utländska besökare </vt:lpstr>
      <vt:lpstr>Besöksförsäkring - Utökat reseskydd EU-medborgare</vt:lpstr>
      <vt:lpstr>Hemförsäkringen är en paketlösning </vt:lpstr>
      <vt:lpstr>Olika krav för att omfattas av en hemförsäkring</vt:lpstr>
      <vt:lpstr>Reseskyddet</vt:lpstr>
      <vt:lpstr>Ansvars-, överfalls- och rättskyddet</vt:lpstr>
      <vt:lpstr>Ansvars-, överfalls- och rättskyddet</vt:lpstr>
      <vt:lpstr>Bilförsäkring</vt:lpstr>
      <vt:lpstr>Barnförsäkringar – kompletterar samhällets skydd</vt:lpstr>
      <vt:lpstr>Produktförsäkringar</vt:lpstr>
      <vt:lpstr>ID-skydd vid ID-kapning</vt:lpstr>
      <vt:lpstr>Konsumentproblem i hemförsäkringen</vt:lpstr>
      <vt:lpstr>Vi arbetar med hållbarhet</vt:lpstr>
      <vt:lpstr>Kontakta oss när du vill!</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Konsumenternas Försäkringsbyrå</dc:title>
  <dc:creator>Hallberg, Gabriella</dc:creator>
  <cp:lastModifiedBy>Vanda Brandt</cp:lastModifiedBy>
  <cp:revision>110</cp:revision>
  <cp:lastPrinted>2022-03-17T14:43:39Z</cp:lastPrinted>
  <dcterms:created xsi:type="dcterms:W3CDTF">2022-03-01T13:59:12Z</dcterms:created>
  <dcterms:modified xsi:type="dcterms:W3CDTF">2023-11-06T14:41:09Z</dcterms:modified>
</cp:coreProperties>
</file>