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6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  <p:sldMasterId id="2147483679" r:id="rId2"/>
    <p:sldMasterId id="2147483694" r:id="rId3"/>
    <p:sldMasterId id="2147483704" r:id="rId4"/>
    <p:sldMasterId id="2147483716" r:id="rId5"/>
    <p:sldMasterId id="2147483726" r:id="rId6"/>
    <p:sldMasterId id="2147483738" r:id="rId7"/>
  </p:sldMasterIdLst>
  <p:notesMasterIdLst>
    <p:notesMasterId r:id="rId21"/>
  </p:notesMasterIdLst>
  <p:handoutMasterIdLst>
    <p:handoutMasterId r:id="rId22"/>
  </p:handoutMasterIdLst>
  <p:sldIdLst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x="12192000" cy="6858000"/>
  <p:notesSz cx="6797675" cy="9872663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vsnitt" id="{C6F5F4DC-E53C-4AD0-9704-7D6337E1E94A}">
          <p14:sldIdLst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</p14:sldIdLst>
        </p14:section>
        <p14:section name="Grafiska element" id="{379EFE44-59D9-4102-8599-626BE28609F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3319" userDrawn="1">
          <p15:clr>
            <a:srgbClr val="A4A3A4"/>
          </p15:clr>
        </p15:guide>
        <p15:guide id="2" orient="horz" pos="618" userDrawn="1">
          <p15:clr>
            <a:srgbClr val="A4A3A4"/>
          </p15:clr>
        </p15:guide>
        <p15:guide id="3" orient="horz" pos="1706" userDrawn="1">
          <p15:clr>
            <a:srgbClr val="A4A3A4"/>
          </p15:clr>
        </p15:guide>
        <p15:guide id="4" orient="horz" pos="73" userDrawn="1">
          <p15:clr>
            <a:srgbClr val="A4A3A4"/>
          </p15:clr>
        </p15:guide>
        <p15:guide id="5" orient="horz" pos="1207" userDrawn="1">
          <p15:clr>
            <a:srgbClr val="A4A3A4"/>
          </p15:clr>
        </p15:guide>
        <p15:guide id="6" pos="1300" userDrawn="1">
          <p15:clr>
            <a:srgbClr val="A4A3A4"/>
          </p15:clr>
        </p15:guide>
        <p15:guide id="7" pos="7469" userDrawn="1">
          <p15:clr>
            <a:srgbClr val="A4A3A4"/>
          </p15:clr>
        </p15:guide>
        <p15:guide id="8" pos="3840" userDrawn="1">
          <p15:clr>
            <a:srgbClr val="A4A3A4"/>
          </p15:clr>
        </p15:guide>
        <p15:guide id="9" pos="402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6103">
          <p15:clr>
            <a:srgbClr val="A4A3A4"/>
          </p15:clr>
        </p15:guide>
        <p15:guide id="2" pos="399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51977" autoAdjust="0"/>
  </p:normalViewPr>
  <p:slideViewPr>
    <p:cSldViewPr showGuides="1">
      <p:cViewPr varScale="1">
        <p:scale>
          <a:sx n="59" d="100"/>
          <a:sy n="59" d="100"/>
        </p:scale>
        <p:origin x="2532" y="66"/>
      </p:cViewPr>
      <p:guideLst>
        <p:guide orient="horz" pos="3319"/>
        <p:guide orient="horz" pos="618"/>
        <p:guide orient="horz" pos="1706"/>
        <p:guide orient="horz" pos="73"/>
        <p:guide orient="horz" pos="1207"/>
        <p:guide pos="1300"/>
        <p:guide pos="7469"/>
        <p:guide pos="3840"/>
        <p:guide pos="402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79" d="100"/>
          <a:sy n="79" d="100"/>
        </p:scale>
        <p:origin x="-3984" y="-96"/>
      </p:cViewPr>
      <p:guideLst>
        <p:guide orient="horz" pos="6103"/>
        <p:guide pos="399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Kolumn1</c:v>
                </c:pt>
              </c:strCache>
            </c:strRef>
          </c:tx>
          <c:dPt>
            <c:idx val="0"/>
            <c:bubble3D val="0"/>
            <c:spPr>
              <a:solidFill>
                <a:schemeClr val="bg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8E3-4933-91B9-3F208E8CDE81}"/>
              </c:ext>
            </c:extLst>
          </c:dPt>
          <c:dPt>
            <c:idx val="1"/>
            <c:bubble3D val="0"/>
            <c:spPr>
              <a:solidFill>
                <a:srgbClr val="FFFFFF">
                  <a:alpha val="50196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8E3-4933-91B9-3F208E8CDE8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499-4C73-A40F-6FB01D925F4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499-4C73-A40F-6FB01D925F41}"/>
              </c:ext>
            </c:extLst>
          </c:dPt>
          <c:cat>
            <c:strRef>
              <c:f>Blad1!$A$2:$A$5</c:f>
              <c:strCache>
                <c:ptCount val="2"/>
                <c:pt idx="0">
                  <c:v>Privatpersoner</c:v>
                </c:pt>
                <c:pt idx="1">
                  <c:v>Företag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394</c:v>
                </c:pt>
                <c:pt idx="1">
                  <c:v>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E3-4933-91B9-3F208E8CDE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2478694882994612E-2"/>
          <c:y val="2.6355351477205018E-2"/>
          <c:w val="0.95328850041394808"/>
          <c:h val="0.789033936066961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'Andel KFM'!$B$1</c:f>
              <c:strCache>
                <c:ptCount val="1"/>
                <c:pt idx="0">
                  <c:v>Kronofogden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'Andel KFM'!$A$2:$A$5</c:f>
              <c:strCache>
                <c:ptCount val="4"/>
                <c:pt idx="0">
                  <c:v>A - Utrikes födda</c:v>
                </c:pt>
                <c:pt idx="1">
                  <c:v>B - Inrikes födda med två utrikes födda föräldrar</c:v>
                </c:pt>
                <c:pt idx="2">
                  <c:v>C - Inrikes födda med en inrikes och en utrikes född förälder</c:v>
                </c:pt>
                <c:pt idx="3">
                  <c:v>D - Inrikes födda med två inrikes födda föräldrar</c:v>
                </c:pt>
              </c:strCache>
            </c:strRef>
          </c:cat>
          <c:val>
            <c:numRef>
              <c:f>'Andel KFM'!$B$2:$B$5</c:f>
              <c:numCache>
                <c:formatCode>0.0</c:formatCode>
                <c:ptCount val="4"/>
                <c:pt idx="0">
                  <c:v>27.9</c:v>
                </c:pt>
                <c:pt idx="1">
                  <c:v>5</c:v>
                </c:pt>
                <c:pt idx="2">
                  <c:v>8.1</c:v>
                </c:pt>
                <c:pt idx="3">
                  <c:v>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DBA-4B45-A596-62A15145ACD6}"/>
            </c:ext>
          </c:extLst>
        </c:ser>
        <c:ser>
          <c:idx val="1"/>
          <c:order val="1"/>
          <c:tx>
            <c:strRef>
              <c:f>'Andel KFM'!$C$1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'Andel KFM'!$A$2:$A$5</c:f>
              <c:strCache>
                <c:ptCount val="4"/>
                <c:pt idx="0">
                  <c:v>A - Utrikes födda</c:v>
                </c:pt>
                <c:pt idx="1">
                  <c:v>B - Inrikes födda med två utrikes födda föräldrar</c:v>
                </c:pt>
                <c:pt idx="2">
                  <c:v>C - Inrikes födda med en inrikes och en utrikes född förälder</c:v>
                </c:pt>
                <c:pt idx="3">
                  <c:v>D - Inrikes födda med två inrikes födda föräldrar</c:v>
                </c:pt>
              </c:strCache>
            </c:strRef>
          </c:cat>
          <c:val>
            <c:numRef>
              <c:f>'Andel KFM'!$C$2:$C$5</c:f>
              <c:numCache>
                <c:formatCode>0.0</c:formatCode>
                <c:ptCount val="4"/>
                <c:pt idx="0">
                  <c:v>17</c:v>
                </c:pt>
                <c:pt idx="1">
                  <c:v>5.2</c:v>
                </c:pt>
                <c:pt idx="2">
                  <c:v>7.4</c:v>
                </c:pt>
                <c:pt idx="3">
                  <c:v>70.400000000000006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DBA-4B45-A596-62A15145ACD6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84718592"/>
        <c:axId val="584723440"/>
      </c:barChart>
      <c:catAx>
        <c:axId val="584718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84723440"/>
        <c:crosses val="autoZero"/>
        <c:auto val="1"/>
        <c:lblAlgn val="ctr"/>
        <c:lblOffset val="100"/>
        <c:noMultiLvlLbl val="0"/>
      </c:catAx>
      <c:valAx>
        <c:axId val="584723440"/>
        <c:scaling>
          <c:orientation val="minMax"/>
          <c:max val="7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847185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50446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AA23D2-9261-402F-86B4-4E35BF34AAEC}" type="datetimeFigureOut">
              <a:rPr lang="sv-SE" smtClean="0"/>
              <a:t>2023-11-06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590525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2429" y="9377316"/>
            <a:ext cx="588956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l"/>
            <a:fld id="{0F412F81-3FE0-4C9D-BD52-CDFD9488FEAF}" type="slidenum">
              <a:rPr lang="sv-SE" smtClean="0"/>
              <a:pPr algn="l"/>
              <a:t>‹#›</a:t>
            </a:fld>
            <a:endParaRPr lang="sv-SE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957" y="9472835"/>
            <a:ext cx="1867878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5778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6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CDC222-7179-46A6-B3AB-97F7CB4B05A7}" type="datetimeFigureOut">
              <a:rPr lang="sv-SE" smtClean="0"/>
              <a:t>2023-11-06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6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5A4C8C-C752-4B94-B88D-6DF198E1BB0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38721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5A4C8C-C752-4B94-B88D-6DF198E1BB01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253300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5A4C8C-C752-4B94-B88D-6DF198E1BB01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741259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5A4C8C-C752-4B94-B88D-6DF198E1BB01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435069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5A4C8C-C752-4B94-B88D-6DF198E1BB01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404799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E8132-6280-4304-8F95-002147AB389C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836507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5A4C8C-C752-4B94-B88D-6DF198E1BB01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822678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5A4C8C-C752-4B94-B88D-6DF198E1BB01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712591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="1" dirty="0"/>
          </a:p>
          <a:p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5A4C8C-C752-4B94-B88D-6DF198E1BB01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655018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5A4C8C-C752-4B94-B88D-6DF198E1BB01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834286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5A4C8C-C752-4B94-B88D-6DF198E1BB01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082277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5A4C8C-C752-4B94-B88D-6DF198E1BB01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599463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5A4C8C-C752-4B94-B88D-6DF198E1BB01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326508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5A4C8C-C752-4B94-B88D-6DF198E1BB01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2284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Första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95401" y="2636912"/>
            <a:ext cx="10879954" cy="1008112"/>
          </a:xfrm>
        </p:spPr>
        <p:txBody>
          <a:bodyPr anchor="b" anchorCtr="0">
            <a:no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695401" y="3780000"/>
            <a:ext cx="10879953" cy="11268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Klicka här för att ändra format på underrubrik i bakgrunden</a:t>
            </a:r>
          </a:p>
        </p:txBody>
      </p:sp>
      <p:pic>
        <p:nvPicPr>
          <p:cNvPr id="9" name="Bildobjekt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08368" y="6307938"/>
            <a:ext cx="2166987" cy="337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3415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48">
          <p15:clr>
            <a:srgbClr val="FBAE40"/>
          </p15:clr>
        </p15:guide>
        <p15:guide id="2" pos="5518">
          <p15:clr>
            <a:srgbClr val="FBAE40"/>
          </p15:clr>
        </p15:guide>
        <p15:guide id="3" pos="5428">
          <p15:clr>
            <a:srgbClr val="FBAE40"/>
          </p15:clr>
        </p15:guide>
        <p15:guide id="4" orient="horz" pos="3838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Första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1213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10278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tart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1" name="Bildobjekt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08368" y="6307938"/>
            <a:ext cx="2166987" cy="337130"/>
          </a:xfrm>
          <a:prstGeom prst="rect">
            <a:avLst/>
          </a:prstGeom>
        </p:spPr>
      </p:pic>
      <p:sp>
        <p:nvSpPr>
          <p:cNvPr id="6" name="Rubrik 1"/>
          <p:cNvSpPr>
            <a:spLocks noGrp="1"/>
          </p:cNvSpPr>
          <p:nvPr>
            <p:ph type="ctrTitle"/>
          </p:nvPr>
        </p:nvSpPr>
        <p:spPr>
          <a:xfrm>
            <a:off x="695401" y="2636912"/>
            <a:ext cx="10879954" cy="1008112"/>
          </a:xfrm>
        </p:spPr>
        <p:txBody>
          <a:bodyPr anchor="b" anchorCtr="0">
            <a:no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5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695401" y="3780000"/>
            <a:ext cx="10879953" cy="11268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24923439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title"/>
          </p:nvPr>
        </p:nvSpPr>
        <p:spPr>
          <a:xfrm>
            <a:off x="609600" y="273603"/>
            <a:ext cx="10959008" cy="936203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4" name="Platshållare för innehåll 2"/>
          <p:cNvSpPr>
            <a:spLocks noGrp="1"/>
          </p:cNvSpPr>
          <p:nvPr>
            <p:ph idx="1"/>
          </p:nvPr>
        </p:nvSpPr>
        <p:spPr>
          <a:xfrm>
            <a:off x="609600" y="1628800"/>
            <a:ext cx="10959008" cy="449480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4123524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rubrik och 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609600" y="273603"/>
            <a:ext cx="10922424" cy="936203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4000"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9" name="Platshållare för innehåll 2"/>
          <p:cNvSpPr>
            <a:spLocks noGrp="1"/>
          </p:cNvSpPr>
          <p:nvPr>
            <p:ph idx="1"/>
          </p:nvPr>
        </p:nvSpPr>
        <p:spPr>
          <a:xfrm>
            <a:off x="609600" y="1628800"/>
            <a:ext cx="5220000" cy="449480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0" name="Platshållare för innehåll 2"/>
          <p:cNvSpPr>
            <a:spLocks noGrp="1"/>
          </p:cNvSpPr>
          <p:nvPr>
            <p:ph idx="13"/>
          </p:nvPr>
        </p:nvSpPr>
        <p:spPr>
          <a:xfrm>
            <a:off x="6312024" y="1628800"/>
            <a:ext cx="5220000" cy="44948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506510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del sam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3"/>
          <p:cNvSpPr>
            <a:spLocks noGrp="1"/>
          </p:cNvSpPr>
          <p:nvPr>
            <p:ph type="title"/>
          </p:nvPr>
        </p:nvSpPr>
        <p:spPr>
          <a:xfrm>
            <a:off x="6456040" y="273603"/>
            <a:ext cx="5112568" cy="936203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3200"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5" name="Platshållare för innehåll 2"/>
          <p:cNvSpPr>
            <a:spLocks noGrp="1"/>
          </p:cNvSpPr>
          <p:nvPr>
            <p:ph idx="1"/>
          </p:nvPr>
        </p:nvSpPr>
        <p:spPr>
          <a:xfrm>
            <a:off x="6456040" y="1628800"/>
            <a:ext cx="5112568" cy="449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9" name="Platshållare för bild 5"/>
          <p:cNvSpPr>
            <a:spLocks noGrp="1"/>
          </p:cNvSpPr>
          <p:nvPr>
            <p:ph type="pic" sz="quarter" idx="10"/>
          </p:nvPr>
        </p:nvSpPr>
        <p:spPr>
          <a:xfrm>
            <a:off x="0" y="572"/>
            <a:ext cx="6096000" cy="6857428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 dirty="0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9164806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på platta och Innehållsd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527720" y="548680"/>
            <a:ext cx="5040560" cy="557492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9" name="Platshållare för innehåll 2"/>
          <p:cNvSpPr>
            <a:spLocks noGrp="1"/>
          </p:cNvSpPr>
          <p:nvPr>
            <p:ph idx="1"/>
          </p:nvPr>
        </p:nvSpPr>
        <p:spPr>
          <a:xfrm>
            <a:off x="6456040" y="548680"/>
            <a:ext cx="5112568" cy="5574920"/>
          </a:xfrm>
        </p:spPr>
        <p:txBody>
          <a:bodyPr anchor="ctr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1494919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färgpla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title"/>
          </p:nvPr>
        </p:nvSpPr>
        <p:spPr>
          <a:xfrm>
            <a:off x="609600" y="273603"/>
            <a:ext cx="10887000" cy="936203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09600" y="1628800"/>
            <a:ext cx="10887000" cy="4494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8" name="Rektangel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Bildobjekt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08368" y="6307938"/>
            <a:ext cx="2166987" cy="337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5424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rubrik och två innehållsdelar färgpla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609600" y="273603"/>
            <a:ext cx="10922424" cy="936203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9" name="Platshållare för innehåll 2"/>
          <p:cNvSpPr>
            <a:spLocks noGrp="1"/>
          </p:cNvSpPr>
          <p:nvPr>
            <p:ph idx="1"/>
          </p:nvPr>
        </p:nvSpPr>
        <p:spPr>
          <a:xfrm>
            <a:off x="609600" y="1628800"/>
            <a:ext cx="5220000" cy="449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0" name="Platshållare för innehåll 2"/>
          <p:cNvSpPr>
            <a:spLocks noGrp="1"/>
          </p:cNvSpPr>
          <p:nvPr>
            <p:ph idx="13"/>
          </p:nvPr>
        </p:nvSpPr>
        <p:spPr>
          <a:xfrm>
            <a:off x="6312024" y="1628800"/>
            <a:ext cx="5220000" cy="449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12" name="Bildobjekt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08368" y="6307938"/>
            <a:ext cx="2166987" cy="337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8938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tart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ctrTitle"/>
          </p:nvPr>
        </p:nvSpPr>
        <p:spPr>
          <a:xfrm>
            <a:off x="695401" y="2636912"/>
            <a:ext cx="10879954" cy="1008112"/>
          </a:xfrm>
        </p:spPr>
        <p:txBody>
          <a:bodyPr anchor="b" anchorCtr="0">
            <a:no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5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695401" y="3780000"/>
            <a:ext cx="10879953" cy="11268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Klicka här för att ändra format på underrubrik i bakgrunden</a:t>
            </a:r>
          </a:p>
        </p:txBody>
      </p:sp>
      <p:sp>
        <p:nvSpPr>
          <p:cNvPr id="12" name="Rektangel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6" name="Bildobjekt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08368" y="6307938"/>
            <a:ext cx="2166987" cy="337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712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1"/>
          <p:cNvSpPr>
            <a:spLocks noGrp="1"/>
          </p:cNvSpPr>
          <p:nvPr>
            <p:ph type="title"/>
          </p:nvPr>
        </p:nvSpPr>
        <p:spPr>
          <a:xfrm>
            <a:off x="609599" y="273603"/>
            <a:ext cx="10959009" cy="936203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09600" y="1628800"/>
            <a:ext cx="10959008" cy="44948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566570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title"/>
          </p:nvPr>
        </p:nvSpPr>
        <p:spPr>
          <a:xfrm>
            <a:off x="609599" y="273603"/>
            <a:ext cx="10959009" cy="936203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4" name="Platshållare för innehåll 2"/>
          <p:cNvSpPr>
            <a:spLocks noGrp="1"/>
          </p:cNvSpPr>
          <p:nvPr>
            <p:ph idx="1"/>
          </p:nvPr>
        </p:nvSpPr>
        <p:spPr>
          <a:xfrm>
            <a:off x="609600" y="1628800"/>
            <a:ext cx="10959008" cy="449480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3317158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rubrik och 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9" name="Platshållare för innehåll 2"/>
          <p:cNvSpPr>
            <a:spLocks noGrp="1"/>
          </p:cNvSpPr>
          <p:nvPr>
            <p:ph idx="1"/>
          </p:nvPr>
        </p:nvSpPr>
        <p:spPr>
          <a:xfrm>
            <a:off x="609600" y="1628800"/>
            <a:ext cx="5220000" cy="449480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0" name="Platshållare för innehåll 2"/>
          <p:cNvSpPr>
            <a:spLocks noGrp="1"/>
          </p:cNvSpPr>
          <p:nvPr>
            <p:ph idx="13"/>
          </p:nvPr>
        </p:nvSpPr>
        <p:spPr>
          <a:xfrm>
            <a:off x="6312024" y="1628800"/>
            <a:ext cx="5220000" cy="449480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956810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del sam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3"/>
          <p:cNvSpPr>
            <a:spLocks noGrp="1"/>
          </p:cNvSpPr>
          <p:nvPr>
            <p:ph type="title"/>
          </p:nvPr>
        </p:nvSpPr>
        <p:spPr>
          <a:xfrm>
            <a:off x="6456040" y="273603"/>
            <a:ext cx="5112568" cy="936203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3200"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5" name="Platshållare för innehåll 2"/>
          <p:cNvSpPr>
            <a:spLocks noGrp="1"/>
          </p:cNvSpPr>
          <p:nvPr>
            <p:ph idx="1"/>
          </p:nvPr>
        </p:nvSpPr>
        <p:spPr>
          <a:xfrm>
            <a:off x="6456040" y="1628800"/>
            <a:ext cx="5112568" cy="449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9" name="Platshållare för bild 5"/>
          <p:cNvSpPr>
            <a:spLocks noGrp="1"/>
          </p:cNvSpPr>
          <p:nvPr>
            <p:ph type="pic" sz="quarter" idx="10"/>
          </p:nvPr>
        </p:nvSpPr>
        <p:spPr>
          <a:xfrm>
            <a:off x="0" y="572"/>
            <a:ext cx="6096000" cy="6857428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 dirty="0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20558450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på platta och Innehållsd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527720" y="548680"/>
            <a:ext cx="5040560" cy="557492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9" name="Platshållare för innehåll 2"/>
          <p:cNvSpPr>
            <a:spLocks noGrp="1"/>
          </p:cNvSpPr>
          <p:nvPr>
            <p:ph idx="1"/>
          </p:nvPr>
        </p:nvSpPr>
        <p:spPr>
          <a:xfrm>
            <a:off x="6456040" y="548680"/>
            <a:ext cx="5112568" cy="5574920"/>
          </a:xfrm>
        </p:spPr>
        <p:txBody>
          <a:bodyPr anchor="ctr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9208204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färgpla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ubrik 6"/>
          <p:cNvSpPr>
            <a:spLocks noGrp="1"/>
          </p:cNvSpPr>
          <p:nvPr>
            <p:ph type="title"/>
          </p:nvPr>
        </p:nvSpPr>
        <p:spPr>
          <a:xfrm>
            <a:off x="609600" y="273603"/>
            <a:ext cx="10887000" cy="936203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09600" y="1628800"/>
            <a:ext cx="10887000" cy="4494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9" name="Bildobjekt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08368" y="6307938"/>
            <a:ext cx="2166987" cy="337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4932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rubrik och två innehållsdelar färgpla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609600" y="273603"/>
            <a:ext cx="10922424" cy="936203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9" name="Platshållare för innehåll 2"/>
          <p:cNvSpPr>
            <a:spLocks noGrp="1"/>
          </p:cNvSpPr>
          <p:nvPr>
            <p:ph idx="1"/>
          </p:nvPr>
        </p:nvSpPr>
        <p:spPr>
          <a:xfrm>
            <a:off x="609600" y="1628800"/>
            <a:ext cx="5220000" cy="449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0" name="Platshållare för innehåll 2"/>
          <p:cNvSpPr>
            <a:spLocks noGrp="1"/>
          </p:cNvSpPr>
          <p:nvPr>
            <p:ph idx="13"/>
          </p:nvPr>
        </p:nvSpPr>
        <p:spPr>
          <a:xfrm>
            <a:off x="6312024" y="1628800"/>
            <a:ext cx="5220000" cy="449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12" name="Bildobjekt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08368" y="6307938"/>
            <a:ext cx="2166987" cy="337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3702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tart g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objekt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2012" y="6310364"/>
            <a:ext cx="2149871" cy="331030"/>
          </a:xfrm>
          <a:prstGeom prst="rect">
            <a:avLst/>
          </a:prstGeom>
        </p:spPr>
      </p:pic>
      <p:sp>
        <p:nvSpPr>
          <p:cNvPr id="8" name="Rektangel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ubrik 1"/>
          <p:cNvSpPr>
            <a:spLocks noGrp="1"/>
          </p:cNvSpPr>
          <p:nvPr>
            <p:ph type="ctrTitle"/>
          </p:nvPr>
        </p:nvSpPr>
        <p:spPr>
          <a:xfrm>
            <a:off x="695401" y="2636912"/>
            <a:ext cx="10879954" cy="1008112"/>
          </a:xfrm>
        </p:spPr>
        <p:txBody>
          <a:bodyPr anchor="b" anchorCtr="0">
            <a:no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2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695401" y="3780000"/>
            <a:ext cx="10879953" cy="11268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Klicka här för att ändra format på underrubrik i bakgrunden</a:t>
            </a:r>
          </a:p>
        </p:txBody>
      </p:sp>
      <p:pic>
        <p:nvPicPr>
          <p:cNvPr id="17" name="Bildobjekt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08368" y="6307938"/>
            <a:ext cx="2166987" cy="337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0998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title"/>
          </p:nvPr>
        </p:nvSpPr>
        <p:spPr>
          <a:xfrm>
            <a:off x="609600" y="273603"/>
            <a:ext cx="10959008" cy="936203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4" name="Platshållare för innehåll 2"/>
          <p:cNvSpPr>
            <a:spLocks noGrp="1"/>
          </p:cNvSpPr>
          <p:nvPr>
            <p:ph idx="1"/>
          </p:nvPr>
        </p:nvSpPr>
        <p:spPr>
          <a:xfrm>
            <a:off x="609600" y="1628800"/>
            <a:ext cx="10959008" cy="44948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30239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rubrik och 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609600" y="273603"/>
            <a:ext cx="10922424" cy="936203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9" name="Platshållare för innehåll 2"/>
          <p:cNvSpPr>
            <a:spLocks noGrp="1"/>
          </p:cNvSpPr>
          <p:nvPr>
            <p:ph idx="1"/>
          </p:nvPr>
        </p:nvSpPr>
        <p:spPr>
          <a:xfrm>
            <a:off x="609600" y="1628800"/>
            <a:ext cx="5220000" cy="449480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0" name="Platshållare för innehåll 2"/>
          <p:cNvSpPr>
            <a:spLocks noGrp="1"/>
          </p:cNvSpPr>
          <p:nvPr>
            <p:ph idx="13"/>
          </p:nvPr>
        </p:nvSpPr>
        <p:spPr>
          <a:xfrm>
            <a:off x="6312024" y="1628800"/>
            <a:ext cx="5220000" cy="44948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130650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del sam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3"/>
          <p:cNvSpPr>
            <a:spLocks noGrp="1"/>
          </p:cNvSpPr>
          <p:nvPr>
            <p:ph type="title"/>
          </p:nvPr>
        </p:nvSpPr>
        <p:spPr>
          <a:xfrm>
            <a:off x="6456040" y="273603"/>
            <a:ext cx="5112568" cy="936203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3200"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5" name="Platshållare för innehåll 2"/>
          <p:cNvSpPr>
            <a:spLocks noGrp="1"/>
          </p:cNvSpPr>
          <p:nvPr>
            <p:ph idx="1"/>
          </p:nvPr>
        </p:nvSpPr>
        <p:spPr>
          <a:xfrm>
            <a:off x="6456040" y="1628800"/>
            <a:ext cx="5112568" cy="449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9" name="Platshållare för bild 5"/>
          <p:cNvSpPr>
            <a:spLocks noGrp="1"/>
          </p:cNvSpPr>
          <p:nvPr>
            <p:ph type="pic" sz="quarter" idx="10"/>
          </p:nvPr>
        </p:nvSpPr>
        <p:spPr>
          <a:xfrm>
            <a:off x="0" y="572"/>
            <a:ext cx="6096000" cy="6857428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 dirty="0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4211645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rubrik och 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9" name="Platshållare för innehåll 2"/>
          <p:cNvSpPr>
            <a:spLocks noGrp="1"/>
          </p:cNvSpPr>
          <p:nvPr>
            <p:ph idx="1"/>
          </p:nvPr>
        </p:nvSpPr>
        <p:spPr>
          <a:xfrm>
            <a:off x="609600" y="1628800"/>
            <a:ext cx="5220000" cy="44948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innehåll 2"/>
          <p:cNvSpPr>
            <a:spLocks noGrp="1"/>
          </p:cNvSpPr>
          <p:nvPr>
            <p:ph idx="13"/>
          </p:nvPr>
        </p:nvSpPr>
        <p:spPr>
          <a:xfrm>
            <a:off x="6312024" y="1628800"/>
            <a:ext cx="5220000" cy="44948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178853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på platta och Innehållsd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527720" y="548680"/>
            <a:ext cx="5040560" cy="557492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9" name="Platshållare för innehåll 2"/>
          <p:cNvSpPr>
            <a:spLocks noGrp="1"/>
          </p:cNvSpPr>
          <p:nvPr>
            <p:ph idx="1"/>
          </p:nvPr>
        </p:nvSpPr>
        <p:spPr>
          <a:xfrm>
            <a:off x="6456040" y="548680"/>
            <a:ext cx="5112568" cy="5574920"/>
          </a:xfrm>
        </p:spPr>
        <p:txBody>
          <a:bodyPr anchor="ctr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2881537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färgpla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ubrik 6"/>
          <p:cNvSpPr>
            <a:spLocks noGrp="1"/>
          </p:cNvSpPr>
          <p:nvPr>
            <p:ph type="title"/>
          </p:nvPr>
        </p:nvSpPr>
        <p:spPr>
          <a:xfrm>
            <a:off x="609600" y="273603"/>
            <a:ext cx="10887000" cy="936203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09600" y="1628800"/>
            <a:ext cx="10887000" cy="4494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5" name="Bildobjek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08368" y="6307938"/>
            <a:ext cx="2166987" cy="337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2537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rubrik och två innehållsdelar färgpla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609600" y="273603"/>
            <a:ext cx="10922424" cy="936203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9" name="Platshållare för innehåll 2"/>
          <p:cNvSpPr>
            <a:spLocks noGrp="1"/>
          </p:cNvSpPr>
          <p:nvPr>
            <p:ph idx="1"/>
          </p:nvPr>
        </p:nvSpPr>
        <p:spPr>
          <a:xfrm>
            <a:off x="609600" y="1628800"/>
            <a:ext cx="5220000" cy="449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0" name="Platshållare för innehåll 2"/>
          <p:cNvSpPr>
            <a:spLocks noGrp="1"/>
          </p:cNvSpPr>
          <p:nvPr>
            <p:ph idx="13"/>
          </p:nvPr>
        </p:nvSpPr>
        <p:spPr>
          <a:xfrm>
            <a:off x="6312024" y="1628800"/>
            <a:ext cx="5220000" cy="449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6" name="Bildobjek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08368" y="6307938"/>
            <a:ext cx="2166987" cy="337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6580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tart li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objekt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2012" y="6310364"/>
            <a:ext cx="2149871" cy="331030"/>
          </a:xfrm>
          <a:prstGeom prst="rect">
            <a:avLst/>
          </a:prstGeom>
        </p:spPr>
      </p:pic>
      <p:sp>
        <p:nvSpPr>
          <p:cNvPr id="12" name="Rektangel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ubrik 1"/>
          <p:cNvSpPr>
            <a:spLocks noGrp="1"/>
          </p:cNvSpPr>
          <p:nvPr>
            <p:ph type="ctrTitle"/>
          </p:nvPr>
        </p:nvSpPr>
        <p:spPr>
          <a:xfrm>
            <a:off x="695401" y="2636912"/>
            <a:ext cx="10879954" cy="1008112"/>
          </a:xfrm>
        </p:spPr>
        <p:txBody>
          <a:bodyPr anchor="b" anchorCtr="0">
            <a:no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5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695401" y="3780000"/>
            <a:ext cx="10879953" cy="11268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Klicka här för att ändra format på underrubrik i bakgrunden</a:t>
            </a:r>
          </a:p>
        </p:txBody>
      </p:sp>
      <p:pic>
        <p:nvPicPr>
          <p:cNvPr id="16" name="Bildobjekt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08368" y="6307938"/>
            <a:ext cx="2166987" cy="337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9757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title"/>
          </p:nvPr>
        </p:nvSpPr>
        <p:spPr>
          <a:xfrm>
            <a:off x="609600" y="273603"/>
            <a:ext cx="10959008" cy="936203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4" name="Platshållare för innehåll 2"/>
          <p:cNvSpPr>
            <a:spLocks noGrp="1"/>
          </p:cNvSpPr>
          <p:nvPr>
            <p:ph idx="1"/>
          </p:nvPr>
        </p:nvSpPr>
        <p:spPr>
          <a:xfrm>
            <a:off x="609600" y="1628800"/>
            <a:ext cx="10959008" cy="44948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2086408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rubrik och 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609600" y="273603"/>
            <a:ext cx="10922424" cy="936203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9" name="Platshållare för innehåll 2"/>
          <p:cNvSpPr>
            <a:spLocks noGrp="1"/>
          </p:cNvSpPr>
          <p:nvPr>
            <p:ph idx="1"/>
          </p:nvPr>
        </p:nvSpPr>
        <p:spPr>
          <a:xfrm>
            <a:off x="609600" y="1628800"/>
            <a:ext cx="5220000" cy="449480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0" name="Platshållare för innehåll 2"/>
          <p:cNvSpPr>
            <a:spLocks noGrp="1"/>
          </p:cNvSpPr>
          <p:nvPr>
            <p:ph idx="13"/>
          </p:nvPr>
        </p:nvSpPr>
        <p:spPr>
          <a:xfrm>
            <a:off x="6312024" y="1628800"/>
            <a:ext cx="5220000" cy="44948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5432224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del sam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3"/>
          <p:cNvSpPr>
            <a:spLocks noGrp="1"/>
          </p:cNvSpPr>
          <p:nvPr>
            <p:ph type="title"/>
          </p:nvPr>
        </p:nvSpPr>
        <p:spPr>
          <a:xfrm>
            <a:off x="6456040" y="273603"/>
            <a:ext cx="5112568" cy="936203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3200"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5" name="Platshållare för innehåll 2"/>
          <p:cNvSpPr>
            <a:spLocks noGrp="1"/>
          </p:cNvSpPr>
          <p:nvPr>
            <p:ph idx="1"/>
          </p:nvPr>
        </p:nvSpPr>
        <p:spPr>
          <a:xfrm>
            <a:off x="6456040" y="1628800"/>
            <a:ext cx="5112568" cy="449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9" name="Platshållare för bild 5"/>
          <p:cNvSpPr>
            <a:spLocks noGrp="1"/>
          </p:cNvSpPr>
          <p:nvPr>
            <p:ph type="pic" sz="quarter" idx="10"/>
          </p:nvPr>
        </p:nvSpPr>
        <p:spPr>
          <a:xfrm>
            <a:off x="0" y="572"/>
            <a:ext cx="6096000" cy="6857428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 dirty="0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22106059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på platta och Innehållsd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527720" y="548680"/>
            <a:ext cx="5040560" cy="557492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9" name="Platshållare för innehåll 2"/>
          <p:cNvSpPr>
            <a:spLocks noGrp="1"/>
          </p:cNvSpPr>
          <p:nvPr>
            <p:ph idx="1"/>
          </p:nvPr>
        </p:nvSpPr>
        <p:spPr>
          <a:xfrm>
            <a:off x="6456040" y="548680"/>
            <a:ext cx="5112568" cy="5574920"/>
          </a:xfrm>
        </p:spPr>
        <p:txBody>
          <a:bodyPr anchor="ctr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8879663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färgpla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ubrik 6"/>
          <p:cNvSpPr>
            <a:spLocks noGrp="1"/>
          </p:cNvSpPr>
          <p:nvPr>
            <p:ph type="title"/>
          </p:nvPr>
        </p:nvSpPr>
        <p:spPr>
          <a:xfrm>
            <a:off x="609600" y="273603"/>
            <a:ext cx="10887000" cy="936203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09600" y="1628800"/>
            <a:ext cx="10887000" cy="4494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9" name="Bildobjekt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08368" y="6307938"/>
            <a:ext cx="2166987" cy="337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33413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rubrik och två innehållsdelar färgpla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609600" y="273603"/>
            <a:ext cx="10922424" cy="936203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9" name="Platshållare för innehåll 2"/>
          <p:cNvSpPr>
            <a:spLocks noGrp="1"/>
          </p:cNvSpPr>
          <p:nvPr>
            <p:ph idx="1"/>
          </p:nvPr>
        </p:nvSpPr>
        <p:spPr>
          <a:xfrm>
            <a:off x="609600" y="1628800"/>
            <a:ext cx="5220000" cy="449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0" name="Platshållare för innehåll 2"/>
          <p:cNvSpPr>
            <a:spLocks noGrp="1"/>
          </p:cNvSpPr>
          <p:nvPr>
            <p:ph idx="13"/>
          </p:nvPr>
        </p:nvSpPr>
        <p:spPr>
          <a:xfrm>
            <a:off x="6312024" y="1628800"/>
            <a:ext cx="5220000" cy="449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12" name="Bildobjekt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08368" y="6307938"/>
            <a:ext cx="2166987" cy="337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022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del sam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6456040" y="273603"/>
            <a:ext cx="5112568" cy="936203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3200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9" name="Platshållare för innehåll 2"/>
          <p:cNvSpPr>
            <a:spLocks noGrp="1"/>
          </p:cNvSpPr>
          <p:nvPr>
            <p:ph idx="1"/>
          </p:nvPr>
        </p:nvSpPr>
        <p:spPr>
          <a:xfrm>
            <a:off x="6456040" y="1628800"/>
            <a:ext cx="5112568" cy="449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bild 5"/>
          <p:cNvSpPr>
            <a:spLocks noGrp="1"/>
          </p:cNvSpPr>
          <p:nvPr>
            <p:ph type="pic" sz="quarter" idx="10"/>
          </p:nvPr>
        </p:nvSpPr>
        <p:spPr>
          <a:xfrm>
            <a:off x="0" y="572"/>
            <a:ext cx="6096000" cy="6857428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7933448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tart rö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ubrik 1"/>
          <p:cNvSpPr>
            <a:spLocks noGrp="1"/>
          </p:cNvSpPr>
          <p:nvPr>
            <p:ph type="ctrTitle"/>
          </p:nvPr>
        </p:nvSpPr>
        <p:spPr>
          <a:xfrm>
            <a:off x="695401" y="2636912"/>
            <a:ext cx="10879954" cy="1008112"/>
          </a:xfrm>
        </p:spPr>
        <p:txBody>
          <a:bodyPr anchor="b" anchorCtr="0">
            <a:no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5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695401" y="3780000"/>
            <a:ext cx="10879953" cy="11268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Klicka här för att ändra format på underrubrik i bakgrunden</a:t>
            </a:r>
          </a:p>
        </p:txBody>
      </p:sp>
      <p:pic>
        <p:nvPicPr>
          <p:cNvPr id="16" name="Bildobjekt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08368" y="6307938"/>
            <a:ext cx="2166987" cy="337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93123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title"/>
          </p:nvPr>
        </p:nvSpPr>
        <p:spPr>
          <a:xfrm>
            <a:off x="609600" y="273603"/>
            <a:ext cx="10887000" cy="936203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9" name="Platshållare för innehåll 2"/>
          <p:cNvSpPr>
            <a:spLocks noGrp="1"/>
          </p:cNvSpPr>
          <p:nvPr>
            <p:ph idx="1"/>
          </p:nvPr>
        </p:nvSpPr>
        <p:spPr>
          <a:xfrm>
            <a:off x="609600" y="1628800"/>
            <a:ext cx="10959008" cy="449480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07D60-156D-4456-A4CF-F3851E5458F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8906446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rubrik och 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609600" y="273603"/>
            <a:ext cx="10922424" cy="936203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9" name="Platshållare för innehåll 2"/>
          <p:cNvSpPr>
            <a:spLocks noGrp="1"/>
          </p:cNvSpPr>
          <p:nvPr>
            <p:ph idx="1"/>
          </p:nvPr>
        </p:nvSpPr>
        <p:spPr>
          <a:xfrm>
            <a:off x="609600" y="1628800"/>
            <a:ext cx="5220000" cy="449480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0" name="Platshållare för innehåll 2"/>
          <p:cNvSpPr>
            <a:spLocks noGrp="1"/>
          </p:cNvSpPr>
          <p:nvPr>
            <p:ph idx="13"/>
          </p:nvPr>
        </p:nvSpPr>
        <p:spPr>
          <a:xfrm>
            <a:off x="6312024" y="1628800"/>
            <a:ext cx="5220000" cy="44948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6" name="Platshållare fö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07D60-156D-4456-A4CF-F3851E5458F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6779640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del sam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3"/>
          <p:cNvSpPr>
            <a:spLocks noGrp="1"/>
          </p:cNvSpPr>
          <p:nvPr>
            <p:ph type="title"/>
          </p:nvPr>
        </p:nvSpPr>
        <p:spPr>
          <a:xfrm>
            <a:off x="6456040" y="260648"/>
            <a:ext cx="5112568" cy="936203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3200"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12" name="Platshållare för innehåll 2"/>
          <p:cNvSpPr>
            <a:spLocks noGrp="1"/>
          </p:cNvSpPr>
          <p:nvPr>
            <p:ph idx="1"/>
          </p:nvPr>
        </p:nvSpPr>
        <p:spPr>
          <a:xfrm>
            <a:off x="6456040" y="1628800"/>
            <a:ext cx="5112568" cy="449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9" name="Platshållare för bild 5"/>
          <p:cNvSpPr>
            <a:spLocks noGrp="1"/>
          </p:cNvSpPr>
          <p:nvPr>
            <p:ph type="pic" sz="quarter" idx="10"/>
          </p:nvPr>
        </p:nvSpPr>
        <p:spPr>
          <a:xfrm>
            <a:off x="0" y="572"/>
            <a:ext cx="6096000" cy="6857428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1107D60-156D-4456-A4CF-F3851E5458F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0546813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på platta och Innehållsd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527720" y="548680"/>
            <a:ext cx="5040560" cy="557492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9" name="Platshållare för innehåll 2"/>
          <p:cNvSpPr>
            <a:spLocks noGrp="1"/>
          </p:cNvSpPr>
          <p:nvPr>
            <p:ph idx="1"/>
          </p:nvPr>
        </p:nvSpPr>
        <p:spPr>
          <a:xfrm>
            <a:off x="6456040" y="548680"/>
            <a:ext cx="5112568" cy="5574920"/>
          </a:xfrm>
        </p:spPr>
        <p:txBody>
          <a:bodyPr anchor="ctr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15440543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färgpla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ubrik 6"/>
          <p:cNvSpPr>
            <a:spLocks noGrp="1"/>
          </p:cNvSpPr>
          <p:nvPr>
            <p:ph type="title"/>
          </p:nvPr>
        </p:nvSpPr>
        <p:spPr>
          <a:xfrm>
            <a:off x="609600" y="273603"/>
            <a:ext cx="10887000" cy="936203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09600" y="1628800"/>
            <a:ext cx="10887000" cy="4494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9" name="Bildobjekt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08368" y="6307938"/>
            <a:ext cx="2166987" cy="337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58858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rubrik och två innehållsdelar färgpla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609600" y="273603"/>
            <a:ext cx="10922424" cy="936203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9" name="Platshållare för innehåll 2"/>
          <p:cNvSpPr>
            <a:spLocks noGrp="1"/>
          </p:cNvSpPr>
          <p:nvPr>
            <p:ph idx="1"/>
          </p:nvPr>
        </p:nvSpPr>
        <p:spPr>
          <a:xfrm>
            <a:off x="609600" y="1628800"/>
            <a:ext cx="5220000" cy="449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0" name="Platshållare för innehåll 2"/>
          <p:cNvSpPr>
            <a:spLocks noGrp="1"/>
          </p:cNvSpPr>
          <p:nvPr>
            <p:ph idx="13"/>
          </p:nvPr>
        </p:nvSpPr>
        <p:spPr>
          <a:xfrm>
            <a:off x="6312024" y="1628800"/>
            <a:ext cx="5220000" cy="449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12" name="Bildobjekt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08368" y="6307938"/>
            <a:ext cx="2166987" cy="337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11798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tasida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572"/>
            <a:ext cx="12192000" cy="685742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7" name="Rubrik 1"/>
          <p:cNvSpPr>
            <a:spLocks noGrp="1"/>
          </p:cNvSpPr>
          <p:nvPr>
            <p:ph type="ctrTitle"/>
          </p:nvPr>
        </p:nvSpPr>
        <p:spPr>
          <a:xfrm>
            <a:off x="695401" y="2636912"/>
            <a:ext cx="10879954" cy="1008112"/>
          </a:xfrm>
        </p:spPr>
        <p:txBody>
          <a:bodyPr anchor="b" anchorCtr="0">
            <a:no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2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695401" y="3780000"/>
            <a:ext cx="10879953" cy="112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Klicka här för att ändra format på underrubrik i bakgrunden</a:t>
            </a:r>
          </a:p>
        </p:txBody>
      </p:sp>
      <p:sp>
        <p:nvSpPr>
          <p:cNvPr id="9" name="Platshållare för text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" y="5373688"/>
            <a:ext cx="12191999" cy="1484312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20000"/>
                </a:schemeClr>
              </a:gs>
            </a:gsLst>
            <a:lin ang="5400000" scaled="1"/>
          </a:gradFill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11" name="Platshållare för text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408368" y="6308849"/>
            <a:ext cx="2159000" cy="33655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9836627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sto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572"/>
            <a:ext cx="12192000" cy="685742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1" y="1"/>
            <a:ext cx="12191999" cy="1864598"/>
          </a:xfrm>
          <a:gradFill>
            <a:gsLst>
              <a:gs pos="100000">
                <a:schemeClr val="tx1">
                  <a:alpha val="0"/>
                </a:schemeClr>
              </a:gs>
              <a:gs pos="57000">
                <a:schemeClr val="tx1">
                  <a:alpha val="56000"/>
                </a:schemeClr>
              </a:gs>
            </a:gsLst>
            <a:lin ang="5400000" scaled="1"/>
          </a:gradFill>
        </p:spPr>
        <p:txBody>
          <a:bodyPr lIns="0" rIns="0"/>
          <a:lstStyle>
            <a:lvl1pPr marL="0" indent="0" algn="ctr">
              <a:buFont typeface="Arial" panose="020B0604020202020204" pitchFamily="34" charset="0"/>
              <a:buNone/>
              <a:defRPr sz="400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1" name="Platshållare för text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" y="5373688"/>
            <a:ext cx="12191999" cy="1484312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20000"/>
                </a:schemeClr>
              </a:gs>
            </a:gsLst>
            <a:lin ang="5400000" scaled="1"/>
          </a:gradFill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13" name="Platshållare för text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408368" y="6308849"/>
            <a:ext cx="2159000" cy="33655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5690276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572"/>
            <a:ext cx="12192000" cy="685742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5" name="Platshållare för text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" y="5373688"/>
            <a:ext cx="12191999" cy="1484312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20000"/>
                </a:schemeClr>
              </a:gs>
            </a:gsLst>
            <a:lin ang="5400000" scaled="1"/>
          </a:gradFill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6" name="Platshållare för text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408368" y="6308849"/>
            <a:ext cx="2159000" cy="33655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62283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på platta och Innehållsd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527720" y="548680"/>
            <a:ext cx="5040560" cy="557492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9" name="Platshållare för innehåll 2"/>
          <p:cNvSpPr>
            <a:spLocks noGrp="1"/>
          </p:cNvSpPr>
          <p:nvPr>
            <p:ph idx="1"/>
          </p:nvPr>
        </p:nvSpPr>
        <p:spPr>
          <a:xfrm>
            <a:off x="6456040" y="548680"/>
            <a:ext cx="5112568" cy="5574920"/>
          </a:xfrm>
        </p:spPr>
        <p:txBody>
          <a:bodyPr anchor="ctr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626831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Avslut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45116" y="2829650"/>
            <a:ext cx="7701768" cy="1198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276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färgpla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ubrik 6"/>
          <p:cNvSpPr>
            <a:spLocks noGrp="1"/>
          </p:cNvSpPr>
          <p:nvPr>
            <p:ph type="title"/>
          </p:nvPr>
        </p:nvSpPr>
        <p:spPr>
          <a:xfrm>
            <a:off x="609600" y="273603"/>
            <a:ext cx="10887000" cy="936203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09600" y="1628800"/>
            <a:ext cx="10887000" cy="4494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9" name="Bildobjekt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08368" y="6307938"/>
            <a:ext cx="2166987" cy="337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948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rubrik och två innehållsdelar färgpla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609600" y="273603"/>
            <a:ext cx="10922424" cy="936203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9" name="Platshållare för innehåll 2"/>
          <p:cNvSpPr>
            <a:spLocks noGrp="1"/>
          </p:cNvSpPr>
          <p:nvPr>
            <p:ph idx="1"/>
          </p:nvPr>
        </p:nvSpPr>
        <p:spPr>
          <a:xfrm>
            <a:off x="609600" y="1628800"/>
            <a:ext cx="5220000" cy="449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innehåll 2"/>
          <p:cNvSpPr>
            <a:spLocks noGrp="1"/>
          </p:cNvSpPr>
          <p:nvPr>
            <p:ph idx="13"/>
          </p:nvPr>
        </p:nvSpPr>
        <p:spPr>
          <a:xfrm>
            <a:off x="6312024" y="1628800"/>
            <a:ext cx="5220000" cy="449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12" name="Bildobjekt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08368" y="6307938"/>
            <a:ext cx="2166987" cy="337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107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örstasida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/>
          <p:cNvSpPr>
            <a:spLocks noGrp="1"/>
          </p:cNvSpPr>
          <p:nvPr>
            <p:ph type="pic" sz="quarter" idx="10"/>
          </p:nvPr>
        </p:nvSpPr>
        <p:spPr>
          <a:xfrm>
            <a:off x="0" y="572"/>
            <a:ext cx="12192000" cy="6857428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9" name="Platshållare för text 10"/>
          <p:cNvSpPr>
            <a:spLocks noGrp="1"/>
          </p:cNvSpPr>
          <p:nvPr>
            <p:ph type="body" sz="quarter" idx="16" hasCustomPrompt="1"/>
          </p:nvPr>
        </p:nvSpPr>
        <p:spPr>
          <a:xfrm>
            <a:off x="1" y="5373688"/>
            <a:ext cx="12191999" cy="1484312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20000"/>
                </a:schemeClr>
              </a:gs>
            </a:gsLst>
            <a:lin ang="5400000" scaled="1"/>
          </a:gradFill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11" name="Platshållare för text 11"/>
          <p:cNvSpPr>
            <a:spLocks noGrp="1"/>
          </p:cNvSpPr>
          <p:nvPr>
            <p:ph type="body" sz="quarter" idx="15" hasCustomPrompt="1"/>
          </p:nvPr>
        </p:nvSpPr>
        <p:spPr>
          <a:xfrm>
            <a:off x="9408368" y="6308849"/>
            <a:ext cx="2159000" cy="33655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10" name="Rubrik 1"/>
          <p:cNvSpPr>
            <a:spLocks noGrp="1"/>
          </p:cNvSpPr>
          <p:nvPr>
            <p:ph type="ctrTitle"/>
          </p:nvPr>
        </p:nvSpPr>
        <p:spPr>
          <a:xfrm>
            <a:off x="695401" y="2636912"/>
            <a:ext cx="10879954" cy="1008112"/>
          </a:xfrm>
        </p:spPr>
        <p:txBody>
          <a:bodyPr anchor="t" anchorCtr="0">
            <a:no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12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695401" y="3780000"/>
            <a:ext cx="10879953" cy="112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1272483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 och sto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/>
          <p:cNvSpPr>
            <a:spLocks noGrp="1"/>
          </p:cNvSpPr>
          <p:nvPr>
            <p:ph type="pic" sz="quarter" idx="10"/>
          </p:nvPr>
        </p:nvSpPr>
        <p:spPr>
          <a:xfrm>
            <a:off x="0" y="572"/>
            <a:ext cx="12192000" cy="6857428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1" y="1"/>
            <a:ext cx="12191999" cy="1864598"/>
          </a:xfrm>
          <a:gradFill>
            <a:gsLst>
              <a:gs pos="100000">
                <a:schemeClr val="tx1">
                  <a:alpha val="0"/>
                </a:schemeClr>
              </a:gs>
              <a:gs pos="57000">
                <a:schemeClr val="tx1">
                  <a:alpha val="56000"/>
                </a:schemeClr>
              </a:gs>
            </a:gsLst>
            <a:lin ang="5400000" scaled="1"/>
          </a:gradFill>
        </p:spPr>
        <p:txBody>
          <a:bodyPr lIns="0" rIns="0"/>
          <a:lstStyle>
            <a:lvl1pPr marL="0" indent="0" algn="ctr">
              <a:buFont typeface="Arial" panose="020B0604020202020204" pitchFamily="34" charset="0"/>
              <a:buNone/>
              <a:defRPr sz="400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1" name="Platshållare för text 10"/>
          <p:cNvSpPr>
            <a:spLocks noGrp="1"/>
          </p:cNvSpPr>
          <p:nvPr>
            <p:ph type="body" sz="quarter" idx="16" hasCustomPrompt="1"/>
          </p:nvPr>
        </p:nvSpPr>
        <p:spPr>
          <a:xfrm>
            <a:off x="1" y="5373688"/>
            <a:ext cx="12191999" cy="1484312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20000"/>
                </a:schemeClr>
              </a:gs>
            </a:gsLst>
            <a:lin ang="5400000" scaled="1"/>
          </a:gradFill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13" name="Platshållare för text 11"/>
          <p:cNvSpPr>
            <a:spLocks noGrp="1"/>
          </p:cNvSpPr>
          <p:nvPr>
            <p:ph type="body" sz="quarter" idx="15" hasCustomPrompt="1"/>
          </p:nvPr>
        </p:nvSpPr>
        <p:spPr>
          <a:xfrm>
            <a:off x="9408368" y="6308849"/>
            <a:ext cx="2159000" cy="33655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49258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1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Relationship Id="rId9" Type="http://schemas.openxmlformats.org/officeDocument/2006/relationships/image" Target="../media/image1.e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Relationship Id="rId9" Type="http://schemas.openxmlformats.org/officeDocument/2006/relationships/image" Target="../media/image1.emf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6.xml"/><Relationship Id="rId9" Type="http://schemas.openxmlformats.org/officeDocument/2006/relationships/image" Target="../media/image1.emf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5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3.xml"/><Relationship Id="rId9" Type="http://schemas.openxmlformats.org/officeDocument/2006/relationships/image" Target="../media/image1.emf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1.emf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09599" y="273603"/>
            <a:ext cx="10942283" cy="9362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09600" y="1628800"/>
            <a:ext cx="10942283" cy="45668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1098900" y="6331143"/>
            <a:ext cx="1152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260836" y="6331143"/>
            <a:ext cx="62687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09600" y="6331143"/>
            <a:ext cx="4800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31107D60-156D-4456-A4CF-F3851E5458F0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9" name="Bildobjekt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9402013" y="6318164"/>
            <a:ext cx="2149869" cy="334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098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9" r:id="rId4"/>
    <p:sldLayoutId id="2147483762" r:id="rId5"/>
    <p:sldLayoutId id="2147483752" r:id="rId6"/>
    <p:sldLayoutId id="2147483753" r:id="rId7"/>
    <p:sldLayoutId id="2147483768" r:id="rId8"/>
    <p:sldLayoutId id="2147483769" r:id="rId9"/>
    <p:sldLayoutId id="2147483770" r:id="rId10"/>
    <p:sldLayoutId id="2147483771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sv-SE" sz="4000" b="1" kern="1200" dirty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65113" indent="-265113" algn="l" defTabSz="914400" rtl="0" eaLnBrk="1" latinLnBrk="0" hangingPunct="1">
        <a:lnSpc>
          <a:spcPct val="100000"/>
        </a:lnSpc>
        <a:spcBef>
          <a:spcPts val="1500"/>
        </a:spcBef>
        <a:spcAft>
          <a:spcPts val="500"/>
        </a:spcAft>
        <a:buClrTx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38163" indent="-273050" algn="l" defTabSz="914400" rtl="0" eaLnBrk="1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Font typeface="Arial" pitchFamily="34" charset="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17550" indent="-179388" algn="l" defTabSz="914400" rtl="0" eaLnBrk="1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96938" indent="-179388" algn="l" defTabSz="914400" rtl="0" eaLnBrk="1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Font typeface="Arial" pitchFamily="34" charset="0"/>
        <a:buChar char="−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76325" indent="-179388" algn="l" defTabSz="914400" rtl="0" eaLnBrk="1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Font typeface="Arial" panose="020B0604020202020204" pitchFamily="34" charset="0"/>
        <a:buChar char="»"/>
        <a:defRPr lang="sv-SE" sz="16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748">
          <p15:clr>
            <a:srgbClr val="F26B43"/>
          </p15:clr>
        </p15:guide>
        <p15:guide id="2" pos="5428">
          <p15:clr>
            <a:srgbClr val="F26B43"/>
          </p15:clr>
        </p15:guide>
        <p15:guide id="3" pos="5518">
          <p15:clr>
            <a:srgbClr val="F26B43"/>
          </p15:clr>
        </p15:guide>
        <p15:guide id="4" orient="horz" pos="3838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09599" y="273603"/>
            <a:ext cx="10942283" cy="9362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09600" y="1628800"/>
            <a:ext cx="10942282" cy="4494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1098900" y="6331143"/>
            <a:ext cx="1152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260836" y="6331143"/>
            <a:ext cx="62687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09600" y="6331143"/>
            <a:ext cx="4800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31107D60-156D-4456-A4CF-F3851E5458F0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9402013" y="6318164"/>
            <a:ext cx="2149869" cy="334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85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1" r:id="rId2"/>
    <p:sldLayoutId id="2147483682" r:id="rId3"/>
    <p:sldLayoutId id="2147483683" r:id="rId4"/>
    <p:sldLayoutId id="2147483763" r:id="rId5"/>
    <p:sldLayoutId id="2147483754" r:id="rId6"/>
    <p:sldLayoutId id="2147483755" r:id="rId7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sv-SE" sz="4000" b="1" kern="1200" dirty="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271463" indent="-271463" algn="l" defTabSz="914400" rtl="0" eaLnBrk="1" latinLnBrk="0" hangingPunct="1">
        <a:lnSpc>
          <a:spcPct val="100000"/>
        </a:lnSpc>
        <a:spcBef>
          <a:spcPts val="1500"/>
        </a:spcBef>
        <a:spcAft>
          <a:spcPts val="500"/>
        </a:spcAft>
        <a:buClrTx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33400" indent="-261938" algn="l" defTabSz="914400" rtl="0" eaLnBrk="1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Font typeface="Arial" pitchFamily="34" charset="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19138" indent="-185738" algn="l" defTabSz="914400" rtl="0" eaLnBrk="1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92175" indent="-173038" algn="l" defTabSz="914400" rtl="0" eaLnBrk="1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Font typeface="Arial" pitchFamily="34" charset="0"/>
        <a:buChar char="−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77913" indent="-185738" algn="l" defTabSz="914400" rtl="0" eaLnBrk="1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Font typeface="Arial" panose="020B0604020202020204" pitchFamily="34" charset="0"/>
        <a:buChar char="»"/>
        <a:defRPr lang="sv-SE" sz="16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748">
          <p15:clr>
            <a:srgbClr val="F26B43"/>
          </p15:clr>
        </p15:guide>
        <p15:guide id="2" pos="5428">
          <p15:clr>
            <a:srgbClr val="F26B43"/>
          </p15:clr>
        </p15:guide>
        <p15:guide id="3" pos="5518">
          <p15:clr>
            <a:srgbClr val="F26B43"/>
          </p15:clr>
        </p15:guide>
        <p15:guide id="4" orient="horz" pos="3838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09599" y="273603"/>
            <a:ext cx="10942283" cy="9362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12" name="Platshållare för text 2"/>
          <p:cNvSpPr>
            <a:spLocks noGrp="1"/>
          </p:cNvSpPr>
          <p:nvPr>
            <p:ph type="body" idx="1"/>
          </p:nvPr>
        </p:nvSpPr>
        <p:spPr>
          <a:xfrm>
            <a:off x="609600" y="1628800"/>
            <a:ext cx="10942282" cy="4494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1098900" y="6331143"/>
            <a:ext cx="1152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260836" y="6331143"/>
            <a:ext cx="62687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09600" y="6331143"/>
            <a:ext cx="4800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31107D60-156D-4456-A4CF-F3851E5458F0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10" name="Bildobjekt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9402013" y="6318164"/>
            <a:ext cx="2149869" cy="334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144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96" r:id="rId2"/>
    <p:sldLayoutId id="2147483697" r:id="rId3"/>
    <p:sldLayoutId id="2147483698" r:id="rId4"/>
    <p:sldLayoutId id="2147483764" r:id="rId5"/>
    <p:sldLayoutId id="2147483756" r:id="rId6"/>
    <p:sldLayoutId id="2147483757" r:id="rId7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sv-SE" sz="4000" b="1" kern="1200" dirty="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71463" indent="-271463" algn="l" defTabSz="914400" rtl="0" eaLnBrk="1" latinLnBrk="0" hangingPunct="1">
        <a:lnSpc>
          <a:spcPct val="100000"/>
        </a:lnSpc>
        <a:spcBef>
          <a:spcPts val="1500"/>
        </a:spcBef>
        <a:spcAft>
          <a:spcPts val="500"/>
        </a:spcAft>
        <a:buClrTx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33400" indent="-261938" algn="l" defTabSz="914400" rtl="0" eaLnBrk="1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Font typeface="Arial" pitchFamily="34" charset="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19138" indent="-185738" algn="l" defTabSz="914400" rtl="0" eaLnBrk="1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92175" indent="-173038" algn="l" defTabSz="914400" rtl="0" eaLnBrk="1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Font typeface="Arial" pitchFamily="34" charset="0"/>
        <a:buChar char="−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77913" indent="-185738" algn="l" defTabSz="914400" rtl="0" eaLnBrk="1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Font typeface="Arial" panose="020B0604020202020204" pitchFamily="34" charset="0"/>
        <a:buChar char="»"/>
        <a:defRPr lang="sv-SE" sz="16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748">
          <p15:clr>
            <a:srgbClr val="F26B43"/>
          </p15:clr>
        </p15:guide>
        <p15:guide id="2" pos="5428">
          <p15:clr>
            <a:srgbClr val="F26B43"/>
          </p15:clr>
        </p15:guide>
        <p15:guide id="3" pos="5518">
          <p15:clr>
            <a:srgbClr val="F26B43"/>
          </p15:clr>
        </p15:guide>
        <p15:guide id="4" orient="horz" pos="3838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rubrik 1"/>
          <p:cNvSpPr>
            <a:spLocks noGrp="1"/>
          </p:cNvSpPr>
          <p:nvPr>
            <p:ph type="title"/>
          </p:nvPr>
        </p:nvSpPr>
        <p:spPr>
          <a:xfrm>
            <a:off x="609599" y="273603"/>
            <a:ext cx="10942283" cy="9362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12" name="Platshållare för text 2"/>
          <p:cNvSpPr>
            <a:spLocks noGrp="1"/>
          </p:cNvSpPr>
          <p:nvPr>
            <p:ph type="body" idx="1"/>
          </p:nvPr>
        </p:nvSpPr>
        <p:spPr>
          <a:xfrm>
            <a:off x="609600" y="1628800"/>
            <a:ext cx="10942282" cy="4494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1098900" y="6331143"/>
            <a:ext cx="1152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260836" y="6331143"/>
            <a:ext cx="62687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09600" y="6331143"/>
            <a:ext cx="4800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31107D60-156D-4456-A4CF-F3851E5458F0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9402013" y="6318164"/>
            <a:ext cx="2149869" cy="334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881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706" r:id="rId2"/>
    <p:sldLayoutId id="2147483707" r:id="rId3"/>
    <p:sldLayoutId id="2147483708" r:id="rId4"/>
    <p:sldLayoutId id="2147483765" r:id="rId5"/>
    <p:sldLayoutId id="2147483750" r:id="rId6"/>
    <p:sldLayoutId id="2147483751" r:id="rId7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sv-SE" sz="4000" b="1" kern="1200" dirty="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271463" indent="-271463" algn="l" defTabSz="914400" rtl="0" eaLnBrk="1" latinLnBrk="0" hangingPunct="1">
        <a:lnSpc>
          <a:spcPct val="100000"/>
        </a:lnSpc>
        <a:spcBef>
          <a:spcPts val="1500"/>
        </a:spcBef>
        <a:spcAft>
          <a:spcPts val="500"/>
        </a:spcAft>
        <a:buClrTx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271463" algn="l" defTabSz="914400" rtl="0" eaLnBrk="1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Font typeface="Arial" pitchFamily="34" charset="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15963" indent="-173038" algn="l" defTabSz="914400" rtl="0" eaLnBrk="1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01700" indent="-185738" algn="l" defTabSz="914400" rtl="0" eaLnBrk="1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Font typeface="Arial" pitchFamily="34" charset="0"/>
        <a:buChar char="−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74738" indent="-173038" algn="l" defTabSz="914400" rtl="0" eaLnBrk="1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Font typeface="Arial" panose="020B0604020202020204" pitchFamily="34" charset="0"/>
        <a:buChar char="»"/>
        <a:defRPr lang="sv-SE" sz="16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748">
          <p15:clr>
            <a:srgbClr val="F26B43"/>
          </p15:clr>
        </p15:guide>
        <p15:guide id="2" pos="5428">
          <p15:clr>
            <a:srgbClr val="F26B43"/>
          </p15:clr>
        </p15:guide>
        <p15:guide id="3" pos="5518">
          <p15:clr>
            <a:srgbClr val="F26B43"/>
          </p15:clr>
        </p15:guide>
        <p15:guide id="4" orient="horz" pos="3838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rubrik 1"/>
          <p:cNvSpPr>
            <a:spLocks noGrp="1"/>
          </p:cNvSpPr>
          <p:nvPr>
            <p:ph type="title"/>
          </p:nvPr>
        </p:nvSpPr>
        <p:spPr>
          <a:xfrm>
            <a:off x="609599" y="273603"/>
            <a:ext cx="10942283" cy="9362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12" name="Platshållare för text 2"/>
          <p:cNvSpPr>
            <a:spLocks noGrp="1"/>
          </p:cNvSpPr>
          <p:nvPr>
            <p:ph type="body" idx="1"/>
          </p:nvPr>
        </p:nvSpPr>
        <p:spPr>
          <a:xfrm>
            <a:off x="609600" y="1628800"/>
            <a:ext cx="10942282" cy="4494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1098900" y="6331143"/>
            <a:ext cx="1152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260836" y="6331143"/>
            <a:ext cx="62687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09600" y="6331143"/>
            <a:ext cx="4800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31107D60-156D-4456-A4CF-F3851E5458F0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9402013" y="6318164"/>
            <a:ext cx="2149869" cy="334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340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718" r:id="rId2"/>
    <p:sldLayoutId id="2147483719" r:id="rId3"/>
    <p:sldLayoutId id="2147483720" r:id="rId4"/>
    <p:sldLayoutId id="2147483766" r:id="rId5"/>
    <p:sldLayoutId id="2147483758" r:id="rId6"/>
    <p:sldLayoutId id="2147483759" r:id="rId7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sv-SE" sz="4000" b="1" kern="1200" dirty="0">
          <a:solidFill>
            <a:schemeClr val="accent5"/>
          </a:solidFill>
          <a:latin typeface="+mj-lt"/>
          <a:ea typeface="+mj-ea"/>
          <a:cs typeface="+mj-cs"/>
        </a:defRPr>
      </a:lvl1pPr>
    </p:titleStyle>
    <p:bodyStyle>
      <a:lvl1pPr marL="269875" indent="-269875" algn="l" defTabSz="914400" rtl="0" eaLnBrk="1" latinLnBrk="0" hangingPunct="1">
        <a:lnSpc>
          <a:spcPct val="100000"/>
        </a:lnSpc>
        <a:spcBef>
          <a:spcPts val="1500"/>
        </a:spcBef>
        <a:spcAft>
          <a:spcPts val="500"/>
        </a:spcAft>
        <a:buClrTx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39750" indent="-269875" algn="l" defTabSz="914400" rtl="0" eaLnBrk="1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Font typeface="Arial" pitchFamily="34" charset="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17550" indent="-177800" algn="l" defTabSz="914400" rtl="0" eaLnBrk="1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93763" indent="-176213" algn="l" defTabSz="914400" rtl="0" eaLnBrk="1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Font typeface="Arial" pitchFamily="34" charset="0"/>
        <a:buChar char="−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81088" indent="-187325" algn="l" defTabSz="914400" rtl="0" eaLnBrk="1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Font typeface="Arial" panose="020B0604020202020204" pitchFamily="34" charset="0"/>
        <a:buChar char="»"/>
        <a:defRPr lang="sv-SE" sz="16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748">
          <p15:clr>
            <a:srgbClr val="F26B43"/>
          </p15:clr>
        </p15:guide>
        <p15:guide id="2" pos="5428">
          <p15:clr>
            <a:srgbClr val="F26B43"/>
          </p15:clr>
        </p15:guide>
        <p15:guide id="3" pos="5518">
          <p15:clr>
            <a:srgbClr val="F26B43"/>
          </p15:clr>
        </p15:guide>
        <p15:guide id="4" orient="horz" pos="3838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rubrik 1"/>
          <p:cNvSpPr>
            <a:spLocks noGrp="1"/>
          </p:cNvSpPr>
          <p:nvPr>
            <p:ph type="title"/>
          </p:nvPr>
        </p:nvSpPr>
        <p:spPr>
          <a:xfrm>
            <a:off x="609599" y="273603"/>
            <a:ext cx="10942283" cy="9362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12" name="Platshållare för text 2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28800"/>
            <a:ext cx="10942282" cy="4494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1098900" y="6331143"/>
            <a:ext cx="1152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260836" y="6331143"/>
            <a:ext cx="62687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09600" y="6331143"/>
            <a:ext cx="4800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31107D60-156D-4456-A4CF-F3851E5458F0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9402013" y="6318164"/>
            <a:ext cx="2149869" cy="334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733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728" r:id="rId2"/>
    <p:sldLayoutId id="2147483729" r:id="rId3"/>
    <p:sldLayoutId id="2147483730" r:id="rId4"/>
    <p:sldLayoutId id="2147483767" r:id="rId5"/>
    <p:sldLayoutId id="2147483760" r:id="rId6"/>
    <p:sldLayoutId id="2147483761" r:id="rId7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sv-SE" sz="4000" b="1" kern="1200" dirty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69875" indent="-269875" algn="l" defTabSz="914400" rtl="0" eaLnBrk="1" latinLnBrk="0" hangingPunct="1">
        <a:lnSpc>
          <a:spcPct val="100000"/>
        </a:lnSpc>
        <a:spcBef>
          <a:spcPts val="1500"/>
        </a:spcBef>
        <a:spcAft>
          <a:spcPts val="500"/>
        </a:spcAft>
        <a:buClrTx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39750" indent="-269875" algn="l" defTabSz="914400" rtl="0" eaLnBrk="1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Font typeface="Arial" pitchFamily="34" charset="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17550" indent="-177800" algn="l" defTabSz="914400" rtl="0" eaLnBrk="1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93763" indent="-176213" algn="l" defTabSz="914400" rtl="0" eaLnBrk="1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Font typeface="Arial" pitchFamily="34" charset="0"/>
        <a:buChar char="−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81088" indent="-187325" algn="l" defTabSz="914400" rtl="0" eaLnBrk="1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Font typeface="Arial" panose="020B0604020202020204" pitchFamily="34" charset="0"/>
        <a:buChar char="»"/>
        <a:defRPr lang="sv-SE" sz="16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748">
          <p15:clr>
            <a:srgbClr val="F26B43"/>
          </p15:clr>
        </p15:guide>
        <p15:guide id="2" pos="5428">
          <p15:clr>
            <a:srgbClr val="F26B43"/>
          </p15:clr>
        </p15:guide>
        <p15:guide id="3" pos="5518">
          <p15:clr>
            <a:srgbClr val="F26B43"/>
          </p15:clr>
        </p15:guide>
        <p15:guide id="4" orient="horz" pos="3838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09600" y="273603"/>
            <a:ext cx="10942282" cy="9362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8" name="Platshållare för text 2"/>
          <p:cNvSpPr>
            <a:spLocks noGrp="1"/>
          </p:cNvSpPr>
          <p:nvPr>
            <p:ph type="body" idx="1"/>
          </p:nvPr>
        </p:nvSpPr>
        <p:spPr>
          <a:xfrm>
            <a:off x="609600" y="1628800"/>
            <a:ext cx="10942282" cy="4494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1098900" y="6331143"/>
            <a:ext cx="1152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260836" y="6331143"/>
            <a:ext cx="62687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09600" y="6331143"/>
            <a:ext cx="4800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31107D60-156D-4456-A4CF-F3851E5458F0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9" name="Bildobjekt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402013" y="6318164"/>
            <a:ext cx="2149869" cy="334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63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34" r:id="rId3"/>
    <p:sldLayoutId id="2147483735" r:id="rId4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sv-SE" sz="4000" b="1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500"/>
        </a:spcBef>
        <a:spcAft>
          <a:spcPts val="500"/>
        </a:spcAft>
        <a:buClrTx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31813" indent="-266700" algn="l" defTabSz="914400" rtl="0" eaLnBrk="1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Font typeface="Arial" pitchFamily="34" charset="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17550" indent="-174625" algn="l" defTabSz="914400" rtl="0" eaLnBrk="1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90588" indent="-174625" algn="l" defTabSz="914400" rtl="0" eaLnBrk="1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Font typeface="Arial" pitchFamily="34" charset="0"/>
        <a:buChar char="−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76325" indent="-173038" algn="l" defTabSz="914400" rtl="0" eaLnBrk="1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Font typeface="Arial" panose="020B0604020202020204" pitchFamily="34" charset="0"/>
        <a:buChar char="»"/>
        <a:defRPr lang="sv-SE" sz="16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748">
          <p15:clr>
            <a:srgbClr val="F26B43"/>
          </p15:clr>
        </p15:guide>
        <p15:guide id="2" pos="5428">
          <p15:clr>
            <a:srgbClr val="F26B43"/>
          </p15:clr>
        </p15:guide>
        <p15:guide id="3" pos="5518">
          <p15:clr>
            <a:srgbClr val="F26B43"/>
          </p15:clr>
        </p15:guide>
        <p15:guide id="4" orient="horz" pos="383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d0ajFYAVjis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7" Type="http://schemas.openxmlformats.org/officeDocument/2006/relationships/image" Target="../media/image17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bild 4"/>
          <p:cNvPicPr>
            <a:picLocks noGrp="1" noChangeAspect="1"/>
          </p:cNvPicPr>
          <p:nvPr>
            <p:ph type="pic"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Platshållare för text 6"/>
          <p:cNvSpPr>
            <a:spLocks noGrp="1"/>
          </p:cNvSpPr>
          <p:nvPr>
            <p:ph type="body" sz="quarter" idx="16"/>
          </p:nvPr>
        </p:nvSpPr>
        <p:spPr>
          <a:xfrm>
            <a:off x="1" y="4437112"/>
            <a:ext cx="12191999" cy="2420888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Det här är </a:t>
            </a:r>
            <a:br>
              <a:rPr lang="sv-SE" dirty="0"/>
            </a:br>
            <a:r>
              <a:rPr lang="sv-SE" dirty="0"/>
              <a:t>Kronofogden </a:t>
            </a:r>
          </a:p>
        </p:txBody>
      </p:sp>
    </p:spTree>
    <p:extLst>
      <p:ext uri="{BB962C8B-B14F-4D97-AF65-F5344CB8AC3E}">
        <p14:creationId xmlns:p14="http://schemas.microsoft.com/office/powerpoint/2010/main" val="2639181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Löneutmätning</a:t>
            </a:r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00809" y="1628775"/>
            <a:ext cx="7376095" cy="4494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8928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94EF4529-AAEC-4783-A18B-36DE0C360D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Var aktiv</a:t>
            </a:r>
          </a:p>
          <a:p>
            <a:r>
              <a:rPr lang="sv-SE" dirty="0"/>
              <a:t>Lån ska betalas tillbaka. Det kan ibland vara svårt att skilja på lån och bidrag</a:t>
            </a:r>
          </a:p>
          <a:p>
            <a:r>
              <a:rPr lang="sv-SE" dirty="0"/>
              <a:t>Även om du inte får en faktura är du skyldig att ta reda på hur du ska betala</a:t>
            </a:r>
          </a:p>
          <a:p>
            <a:r>
              <a:rPr lang="sv-SE" dirty="0"/>
              <a:t>Du kan bli vräkt om du inte betalar din hyra </a:t>
            </a:r>
          </a:p>
          <a:p>
            <a:r>
              <a:rPr lang="sv-SE" dirty="0"/>
              <a:t>Överskuldsättning kan leda till hälsoproblem</a:t>
            </a:r>
          </a:p>
          <a:p>
            <a:r>
              <a:rPr lang="sv-SE" dirty="0"/>
              <a:t>Skyddsfaktorer mot överskuldsättning: utbildning, inkomst, koll på inkomst/utgifter</a:t>
            </a:r>
          </a:p>
          <a:p>
            <a:endParaRPr lang="sv-SE" dirty="0"/>
          </a:p>
          <a:p>
            <a:endParaRPr lang="sv-SE" dirty="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C587F8EC-3FD5-42D4-BC50-176D98B21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VIKTIGT ATT KÄNNA TILL</a:t>
            </a:r>
          </a:p>
        </p:txBody>
      </p:sp>
    </p:spTree>
    <p:extLst>
      <p:ext uri="{BB962C8B-B14F-4D97-AF65-F5344CB8AC3E}">
        <p14:creationId xmlns:p14="http://schemas.microsoft.com/office/powerpoint/2010/main" val="39799923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-1" y="-14436"/>
            <a:ext cx="12192000" cy="7029400"/>
          </a:xfrm>
          <a:prstGeom prst="rect">
            <a:avLst/>
          </a:prstGeom>
          <a:solidFill>
            <a:srgbClr val="641E3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7" name="textruta 6"/>
          <p:cNvSpPr txBox="1"/>
          <p:nvPr/>
        </p:nvSpPr>
        <p:spPr>
          <a:xfrm>
            <a:off x="3540239" y="321583"/>
            <a:ext cx="48245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b="1" dirty="0">
                <a:solidFill>
                  <a:schemeClr val="bg1"/>
                </a:solidFill>
              </a:rPr>
              <a:t>Dela din kunskap</a:t>
            </a:r>
          </a:p>
          <a:p>
            <a:pPr algn="ctr"/>
            <a:r>
              <a:rPr lang="sv-SE" dirty="0">
                <a:solidFill>
                  <a:schemeClr val="bg1"/>
                </a:solidFill>
              </a:rPr>
              <a:t>Webbutbildning i överskuldsättning</a:t>
            </a:r>
          </a:p>
        </p:txBody>
      </p:sp>
      <p:pic>
        <p:nvPicPr>
          <p:cNvPr id="2" name="Bildobjekt 1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784" y="1396266"/>
            <a:ext cx="7148430" cy="4763919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3755739" y="6311538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>
                <a:solidFill>
                  <a:schemeClr val="bg1"/>
                </a:solidFill>
              </a:rPr>
              <a:t>kronofogden.se/</a:t>
            </a:r>
            <a:r>
              <a:rPr lang="sv-SE" dirty="0" err="1">
                <a:solidFill>
                  <a:schemeClr val="bg1"/>
                </a:solidFill>
              </a:rPr>
              <a:t>deladinkunskap</a:t>
            </a:r>
            <a:endParaRPr lang="sv-S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298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ruta 12">
            <a:extLst>
              <a:ext uri="{FF2B5EF4-FFF2-40B4-BE49-F238E27FC236}">
                <a16:creationId xmlns:a16="http://schemas.microsoft.com/office/drawing/2014/main" id="{DAF9F159-328C-2147-B1AE-FB70454EE855}"/>
              </a:ext>
            </a:extLst>
          </p:cNvPr>
          <p:cNvSpPr txBox="1"/>
          <p:nvPr/>
        </p:nvSpPr>
        <p:spPr>
          <a:xfrm>
            <a:off x="938571" y="789026"/>
            <a:ext cx="5809069" cy="643467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sv-SE" sz="2800" b="1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Kronofogden.se</a:t>
            </a:r>
          </a:p>
        </p:txBody>
      </p:sp>
      <p:cxnSp>
        <p:nvCxnSpPr>
          <p:cNvPr id="10" name="Rak 9">
            <a:extLst>
              <a:ext uri="{FF2B5EF4-FFF2-40B4-BE49-F238E27FC236}">
                <a16:creationId xmlns:a16="http://schemas.microsoft.com/office/drawing/2014/main" id="{D988C871-A301-A746-9713-243F83E27F8E}"/>
              </a:ext>
            </a:extLst>
          </p:cNvPr>
          <p:cNvCxnSpPr>
            <a:cxnSpLocks/>
          </p:cNvCxnSpPr>
          <p:nvPr/>
        </p:nvCxnSpPr>
        <p:spPr>
          <a:xfrm flipH="1">
            <a:off x="1029854" y="1369291"/>
            <a:ext cx="10120746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ak 33">
            <a:extLst>
              <a:ext uri="{FF2B5EF4-FFF2-40B4-BE49-F238E27FC236}">
                <a16:creationId xmlns:a16="http://schemas.microsoft.com/office/drawing/2014/main" id="{3337A6A5-E7ED-7B46-93FB-71EEE75B09D7}"/>
              </a:ext>
            </a:extLst>
          </p:cNvPr>
          <p:cNvCxnSpPr>
            <a:cxnSpLocks/>
          </p:cNvCxnSpPr>
          <p:nvPr/>
        </p:nvCxnSpPr>
        <p:spPr>
          <a:xfrm>
            <a:off x="745730" y="6445250"/>
            <a:ext cx="0" cy="167472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ruta 34">
            <a:extLst>
              <a:ext uri="{FF2B5EF4-FFF2-40B4-BE49-F238E27FC236}">
                <a16:creationId xmlns:a16="http://schemas.microsoft.com/office/drawing/2014/main" id="{B371981B-6D2B-3A4B-A44F-F53D929C8DEF}"/>
              </a:ext>
            </a:extLst>
          </p:cNvPr>
          <p:cNvSpPr txBox="1"/>
          <p:nvPr/>
        </p:nvSpPr>
        <p:spPr>
          <a:xfrm>
            <a:off x="846419" y="6445250"/>
            <a:ext cx="1470061" cy="167472"/>
          </a:xfrm>
          <a:prstGeom prst="rect">
            <a:avLst/>
          </a:prstGeom>
          <a:solidFill>
            <a:srgbClr val="A4D8E2"/>
          </a:solidFill>
        </p:spPr>
        <p:txBody>
          <a:bodyPr wrap="square" rtlCol="0" anchor="ctr" anchorCtr="0">
            <a:noAutofit/>
          </a:bodyPr>
          <a:lstStyle/>
          <a:p>
            <a:pPr marL="44450" indent="-44450"/>
            <a:r>
              <a:rPr lang="sv-SE" sz="800" dirty="0">
                <a:ea typeface="Arial" charset="0"/>
                <a:cs typeface="Arial" charset="0"/>
              </a:rPr>
              <a:t>BYGG UPP EN STARK EKONOMI</a:t>
            </a:r>
          </a:p>
        </p:txBody>
      </p:sp>
      <p:pic>
        <p:nvPicPr>
          <p:cNvPr id="9" name="Platshållare för bild 4" descr="laptop-start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12" r="-761"/>
          <a:stretch/>
        </p:blipFill>
        <p:spPr bwMode="auto">
          <a:xfrm>
            <a:off x="2181312" y="1649283"/>
            <a:ext cx="7817830" cy="4795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ktangel 2"/>
          <p:cNvSpPr/>
          <p:nvPr/>
        </p:nvSpPr>
        <p:spPr>
          <a:xfrm>
            <a:off x="3075709" y="1799925"/>
            <a:ext cx="5985164" cy="3802854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666" y="2039827"/>
            <a:ext cx="5822372" cy="3389550"/>
          </a:xfrm>
          <a:prstGeom prst="rect">
            <a:avLst/>
          </a:prstGeom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042" y="0"/>
            <a:ext cx="107579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836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latshållare för bild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50800" dir="5400000" algn="ctr" rotWithShape="0">
              <a:schemeClr val="bg1">
                <a:lumMod val="95000"/>
              </a:schemeClr>
            </a:outerShdw>
          </a:effectLst>
        </p:spPr>
      </p:pic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 ett modernt samhälle behövs </a:t>
            </a:r>
            <a:br>
              <a:rPr lang="sv-SE" dirty="0"/>
            </a:br>
            <a:r>
              <a:rPr lang="sv-SE" dirty="0"/>
              <a:t>krediter – och Kronofogden</a:t>
            </a:r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4" name="Ellips 13"/>
          <p:cNvSpPr/>
          <p:nvPr/>
        </p:nvSpPr>
        <p:spPr>
          <a:xfrm>
            <a:off x="1667508" y="2274954"/>
            <a:ext cx="2664296" cy="2664296"/>
          </a:xfrm>
          <a:prstGeom prst="ellipse">
            <a:avLst/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900" b="1" dirty="0">
                <a:solidFill>
                  <a:schemeClr val="tx1"/>
                </a:solidFill>
              </a:rPr>
              <a:t>Krediter är </a:t>
            </a:r>
            <a:br>
              <a:rPr lang="sv-SE" sz="1900" b="1" dirty="0">
                <a:solidFill>
                  <a:schemeClr val="tx1"/>
                </a:solidFill>
              </a:rPr>
            </a:br>
            <a:r>
              <a:rPr lang="sv-SE" sz="1900" b="1" dirty="0">
                <a:solidFill>
                  <a:schemeClr val="tx1"/>
                </a:solidFill>
              </a:rPr>
              <a:t>en del av det moderna samhället </a:t>
            </a:r>
          </a:p>
        </p:txBody>
      </p:sp>
      <p:sp>
        <p:nvSpPr>
          <p:cNvPr id="19" name="Ellips 18"/>
          <p:cNvSpPr/>
          <p:nvPr/>
        </p:nvSpPr>
        <p:spPr>
          <a:xfrm>
            <a:off x="4871864" y="2274954"/>
            <a:ext cx="2664296" cy="2664296"/>
          </a:xfrm>
          <a:prstGeom prst="ellipse">
            <a:avLst/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900" b="1" dirty="0">
                <a:solidFill>
                  <a:schemeClr val="tx1"/>
                </a:solidFill>
              </a:rPr>
              <a:t>De som lånar ut pengar </a:t>
            </a:r>
            <a:br>
              <a:rPr lang="sv-SE" sz="1900" b="1" dirty="0">
                <a:solidFill>
                  <a:schemeClr val="tx1"/>
                </a:solidFill>
              </a:rPr>
            </a:br>
            <a:r>
              <a:rPr lang="sv-SE" sz="1900" b="1" dirty="0">
                <a:solidFill>
                  <a:schemeClr val="tx1"/>
                </a:solidFill>
              </a:rPr>
              <a:t>måste få tillbaka dem </a:t>
            </a:r>
          </a:p>
        </p:txBody>
      </p:sp>
      <p:sp>
        <p:nvSpPr>
          <p:cNvPr id="20" name="Ellips 19"/>
          <p:cNvSpPr/>
          <p:nvPr/>
        </p:nvSpPr>
        <p:spPr>
          <a:xfrm>
            <a:off x="8076220" y="2274954"/>
            <a:ext cx="2664296" cy="2664296"/>
          </a:xfrm>
          <a:prstGeom prst="ellipse">
            <a:avLst/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sv-SE" sz="1900" b="1" dirty="0">
                <a:solidFill>
                  <a:schemeClr val="tx1"/>
                </a:solidFill>
              </a:rPr>
              <a:t>Om något skulle gå fel är det Kronofogden du vänder dig till</a:t>
            </a:r>
          </a:p>
        </p:txBody>
      </p:sp>
    </p:spTree>
    <p:extLst>
      <p:ext uri="{BB962C8B-B14F-4D97-AF65-F5344CB8AC3E}">
        <p14:creationId xmlns:p14="http://schemas.microsoft.com/office/powerpoint/2010/main" val="1242039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latshållare för bild 10"/>
          <p:cNvPicPr>
            <a:picLocks noGrp="1" noChangeAspect="1"/>
          </p:cNvPicPr>
          <p:nvPr>
            <p:ph type="pic"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12" name="Rubrik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Vi har många viktiga uppgifter</a:t>
            </a:r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innehåll 1"/>
          <p:cNvSpPr txBox="1">
            <a:spLocks/>
          </p:cNvSpPr>
          <p:nvPr/>
        </p:nvSpPr>
        <p:spPr>
          <a:xfrm>
            <a:off x="6420142" y="3288939"/>
            <a:ext cx="5112000" cy="899590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anchor="ctr" anchorCtr="0"/>
          <a:lstStyle>
            <a:lvl1pPr marL="176400" indent="-1764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spcAft>
                <a:spcPts val="500"/>
              </a:spcAft>
              <a:buClrTx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0000" indent="-1764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Font typeface="Arial" pitchFamily="34" charset="0"/>
              <a:buChar char="−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4800" indent="-2304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74000" indent="-2304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Font typeface="Arial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9200" indent="-2304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Font typeface="Arial" panose="020B0604020202020204" pitchFamily="34" charset="0"/>
              <a:buChar char="»"/>
              <a:defRPr lang="sv-SE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2400" b="1" dirty="0"/>
              <a:t>Vi samverkar mot organiserad brottslighet</a:t>
            </a:r>
          </a:p>
        </p:txBody>
      </p:sp>
      <p:sp>
        <p:nvSpPr>
          <p:cNvPr id="10" name="Platshållare för innehåll 1"/>
          <p:cNvSpPr txBox="1">
            <a:spLocks/>
          </p:cNvSpPr>
          <p:nvPr/>
        </p:nvSpPr>
        <p:spPr>
          <a:xfrm>
            <a:off x="6420142" y="2110001"/>
            <a:ext cx="5112000" cy="928227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anchor="ctr" anchorCtr="0"/>
          <a:lstStyle>
            <a:lvl1pPr marL="176400" indent="-1764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spcAft>
                <a:spcPts val="500"/>
              </a:spcAft>
              <a:buClrTx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0000" indent="-1764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Font typeface="Arial" pitchFamily="34" charset="0"/>
              <a:buChar char="−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4800" indent="-2304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74000" indent="-2304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Font typeface="Arial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9200" indent="-2304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Font typeface="Arial" panose="020B0604020202020204" pitchFamily="34" charset="0"/>
              <a:buChar char="»"/>
              <a:defRPr lang="sv-SE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2400" b="1" dirty="0"/>
              <a:t>Vi utövar tillsyn över konkursförvaltningen</a:t>
            </a:r>
          </a:p>
        </p:txBody>
      </p:sp>
      <p:sp>
        <p:nvSpPr>
          <p:cNvPr id="11" name="Platshållare för innehåll 1"/>
          <p:cNvSpPr txBox="1">
            <a:spLocks/>
          </p:cNvSpPr>
          <p:nvPr/>
        </p:nvSpPr>
        <p:spPr>
          <a:xfrm>
            <a:off x="630625" y="4473687"/>
            <a:ext cx="5128774" cy="900000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anchor="ctr" anchorCtr="0"/>
          <a:lstStyle>
            <a:lvl1pPr marL="176400" indent="-1764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spcAft>
                <a:spcPts val="500"/>
              </a:spcAft>
              <a:buClrTx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0000" indent="-1764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Font typeface="Arial" pitchFamily="34" charset="0"/>
              <a:buChar char="−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4800" indent="-2304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74000" indent="-2304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Font typeface="Arial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9200" indent="-2304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Font typeface="Arial" panose="020B0604020202020204" pitchFamily="34" charset="0"/>
              <a:buChar char="»"/>
              <a:defRPr lang="sv-SE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2400" b="1" dirty="0"/>
              <a:t>Vi beslutar om skuldsanering</a:t>
            </a:r>
          </a:p>
        </p:txBody>
      </p:sp>
      <p:sp>
        <p:nvSpPr>
          <p:cNvPr id="14" name="Platshållare för innehåll 1"/>
          <p:cNvSpPr txBox="1">
            <a:spLocks/>
          </p:cNvSpPr>
          <p:nvPr/>
        </p:nvSpPr>
        <p:spPr>
          <a:xfrm>
            <a:off x="6403368" y="4473687"/>
            <a:ext cx="5128774" cy="899591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anchor="ctr" anchorCtr="0"/>
          <a:lstStyle>
            <a:lvl1pPr marL="176400" indent="-1764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spcAft>
                <a:spcPts val="500"/>
              </a:spcAft>
              <a:buClrTx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0000" indent="-1764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Font typeface="Arial" pitchFamily="34" charset="0"/>
              <a:buChar char="−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4800" indent="-2304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74000" indent="-2304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Font typeface="Arial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9200" indent="-2304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Font typeface="Arial" panose="020B0604020202020204" pitchFamily="34" charset="0"/>
              <a:buChar char="»"/>
              <a:defRPr lang="sv-SE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2400" b="1" dirty="0"/>
              <a:t>Vi ger råd och stöd så att man själv kan lösa sin situation</a:t>
            </a:r>
          </a:p>
        </p:txBody>
      </p:sp>
      <p:sp>
        <p:nvSpPr>
          <p:cNvPr id="15" name="Platshållare för innehåll 1"/>
          <p:cNvSpPr txBox="1">
            <a:spLocks/>
          </p:cNvSpPr>
          <p:nvPr/>
        </p:nvSpPr>
        <p:spPr>
          <a:xfrm>
            <a:off x="630625" y="3288939"/>
            <a:ext cx="5128774" cy="900000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anchor="ctr" anchorCtr="0"/>
          <a:lstStyle>
            <a:lvl1pPr marL="176400" indent="-1764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spcAft>
                <a:spcPts val="500"/>
              </a:spcAft>
              <a:buClrTx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0000" indent="-1764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Font typeface="Arial" pitchFamily="34" charset="0"/>
              <a:buChar char="−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4800" indent="-2304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74000" indent="-2304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Font typeface="Arial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9200" indent="-2304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Font typeface="Arial" panose="020B0604020202020204" pitchFamily="34" charset="0"/>
              <a:buChar char="»"/>
              <a:defRPr lang="sv-SE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2400" b="1" dirty="0"/>
              <a:t>Vi utmäter egendom</a:t>
            </a:r>
          </a:p>
        </p:txBody>
      </p:sp>
      <p:sp>
        <p:nvSpPr>
          <p:cNvPr id="16" name="Platshållare för innehåll 1"/>
          <p:cNvSpPr txBox="1">
            <a:spLocks/>
          </p:cNvSpPr>
          <p:nvPr/>
        </p:nvSpPr>
        <p:spPr>
          <a:xfrm>
            <a:off x="630625" y="2110001"/>
            <a:ext cx="5128774" cy="900000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anchor="ctr" anchorCtr="0"/>
          <a:lstStyle>
            <a:lvl1pPr marL="176400" indent="-1764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spcAft>
                <a:spcPts val="500"/>
              </a:spcAft>
              <a:buClrTx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0000" indent="-1764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Font typeface="Arial" pitchFamily="34" charset="0"/>
              <a:buChar char="−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4800" indent="-2304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74000" indent="-2304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Font typeface="Arial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9200" indent="-2304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Font typeface="Arial" panose="020B0604020202020204" pitchFamily="34" charset="0"/>
              <a:buChar char="»"/>
              <a:defRPr lang="sv-SE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2400" b="1" dirty="0"/>
              <a:t>Vi fastställer att någon </a:t>
            </a:r>
            <a:br>
              <a:rPr lang="sv-SE" sz="2400" b="1" dirty="0"/>
            </a:br>
            <a:r>
              <a:rPr lang="sv-SE" sz="2400" b="1" dirty="0"/>
              <a:t>är skyldig att betala</a:t>
            </a:r>
          </a:p>
        </p:txBody>
      </p:sp>
    </p:spTree>
    <p:extLst>
      <p:ext uri="{BB962C8B-B14F-4D97-AF65-F5344CB8AC3E}">
        <p14:creationId xmlns:p14="http://schemas.microsoft.com/office/powerpoint/2010/main" val="26168396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Diagram 28"/>
          <p:cNvGraphicFramePr/>
          <p:nvPr/>
        </p:nvGraphicFramePr>
        <p:xfrm>
          <a:off x="3703075" y="2186421"/>
          <a:ext cx="4888205" cy="32588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" name="Rektangel 29"/>
          <p:cNvSpPr/>
          <p:nvPr/>
        </p:nvSpPr>
        <p:spPr>
          <a:xfrm>
            <a:off x="1127447" y="2541313"/>
            <a:ext cx="318991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6600" b="1" dirty="0">
                <a:solidFill>
                  <a:schemeClr val="bg1"/>
                </a:solidFill>
              </a:rPr>
              <a:t>67 000 </a:t>
            </a:r>
          </a:p>
        </p:txBody>
      </p:sp>
      <p:sp>
        <p:nvSpPr>
          <p:cNvPr id="31" name="Rektangel 30"/>
          <p:cNvSpPr/>
          <p:nvPr/>
        </p:nvSpPr>
        <p:spPr>
          <a:xfrm>
            <a:off x="7896200" y="2565785"/>
            <a:ext cx="327070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sv-SE" sz="6600" b="1" dirty="0">
                <a:solidFill>
                  <a:schemeClr val="bg1"/>
                </a:solidFill>
              </a:rPr>
              <a:t>394 000</a:t>
            </a:r>
          </a:p>
        </p:txBody>
      </p:sp>
      <p:pic>
        <p:nvPicPr>
          <p:cNvPr id="32" name="Bildobjekt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48" y="1322325"/>
            <a:ext cx="889903" cy="828707"/>
          </a:xfrm>
          <a:prstGeom prst="rect">
            <a:avLst/>
          </a:prstGeom>
        </p:spPr>
      </p:pic>
      <p:pic>
        <p:nvPicPr>
          <p:cNvPr id="34" name="Bildobjekt 3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7258" y="1358258"/>
            <a:ext cx="758085" cy="813045"/>
          </a:xfrm>
          <a:prstGeom prst="rect">
            <a:avLst/>
          </a:prstGeom>
        </p:spPr>
      </p:pic>
      <p:sp>
        <p:nvSpPr>
          <p:cNvPr id="35" name="Rektangel 34"/>
          <p:cNvSpPr/>
          <p:nvPr/>
        </p:nvSpPr>
        <p:spPr>
          <a:xfrm>
            <a:off x="1149012" y="1781413"/>
            <a:ext cx="31683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2400" dirty="0">
                <a:solidFill>
                  <a:schemeClr val="bg1"/>
                </a:solidFill>
              </a:rPr>
              <a:t>Företag</a:t>
            </a:r>
          </a:p>
        </p:txBody>
      </p:sp>
      <p:cxnSp>
        <p:nvCxnSpPr>
          <p:cNvPr id="41" name="Rak koppling 40"/>
          <p:cNvCxnSpPr/>
          <p:nvPr/>
        </p:nvCxnSpPr>
        <p:spPr>
          <a:xfrm>
            <a:off x="1127448" y="2391410"/>
            <a:ext cx="4176464" cy="11035"/>
          </a:xfrm>
          <a:prstGeom prst="line">
            <a:avLst/>
          </a:prstGeom>
          <a:ln w="12700"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k koppling 16"/>
          <p:cNvCxnSpPr/>
          <p:nvPr/>
        </p:nvCxnSpPr>
        <p:spPr>
          <a:xfrm flipH="1">
            <a:off x="7000631" y="2402445"/>
            <a:ext cx="4166276" cy="23505"/>
          </a:xfrm>
          <a:prstGeom prst="line">
            <a:avLst/>
          </a:prstGeom>
          <a:ln w="12700"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ktangel 8"/>
          <p:cNvSpPr/>
          <p:nvPr/>
        </p:nvSpPr>
        <p:spPr>
          <a:xfrm>
            <a:off x="8087245" y="1800945"/>
            <a:ext cx="21884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sv-SE" sz="2400" dirty="0">
                <a:solidFill>
                  <a:prstClr val="white"/>
                </a:solidFill>
              </a:rPr>
              <a:t>Privatpersoner</a:t>
            </a:r>
            <a:endParaRPr lang="sv-SE" sz="2400" b="1" dirty="0">
              <a:solidFill>
                <a:prstClr val="white"/>
              </a:solidFill>
            </a:endParaRPr>
          </a:p>
        </p:txBody>
      </p:sp>
      <p:pic>
        <p:nvPicPr>
          <p:cNvPr id="20" name="Bildobjekt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529" y="3456151"/>
            <a:ext cx="998535" cy="620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2117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tshållare för text 11"/>
          <p:cNvSpPr txBox="1">
            <a:spLocks/>
          </p:cNvSpPr>
          <p:nvPr/>
        </p:nvSpPr>
        <p:spPr>
          <a:xfrm>
            <a:off x="9408368" y="6308849"/>
            <a:ext cx="2159000" cy="336550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spcAft>
                <a:spcPts val="500"/>
              </a:spcAft>
              <a:buClrTx/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0000" indent="-1764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Font typeface="Arial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4800" indent="-2304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74000" indent="-2304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Font typeface="Arial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9200" indent="-2304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Font typeface="Arial" panose="020B0604020202020204" pitchFamily="34" charset="0"/>
              <a:buChar char="»"/>
              <a:defRPr lang="sv-SE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/>
              <a:t> 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>
                <a:solidFill>
                  <a:schemeClr val="bg1"/>
                </a:solidFill>
              </a:rPr>
              <a:t>Vem har skulder hos Kronofogden?</a:t>
            </a:r>
          </a:p>
        </p:txBody>
      </p:sp>
      <p:grpSp>
        <p:nvGrpSpPr>
          <p:cNvPr id="41" name="Grupp 40"/>
          <p:cNvGrpSpPr/>
          <p:nvPr/>
        </p:nvGrpSpPr>
        <p:grpSpPr>
          <a:xfrm>
            <a:off x="1343472" y="2824178"/>
            <a:ext cx="2579457" cy="1746497"/>
            <a:chOff x="1186473" y="2824178"/>
            <a:chExt cx="2579457" cy="1746497"/>
          </a:xfrm>
        </p:grpSpPr>
        <p:sp>
          <p:nvSpPr>
            <p:cNvPr id="4" name="textruta 3"/>
            <p:cNvSpPr txBox="1"/>
            <p:nvPr/>
          </p:nvSpPr>
          <p:spPr>
            <a:xfrm>
              <a:off x="1415480" y="2824178"/>
              <a:ext cx="2324675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6000" b="1" dirty="0">
                  <a:solidFill>
                    <a:schemeClr val="bg1"/>
                  </a:solidFill>
                </a:rPr>
                <a:t>26–34</a:t>
              </a:r>
            </a:p>
          </p:txBody>
        </p:sp>
        <p:sp>
          <p:nvSpPr>
            <p:cNvPr id="7" name="textruta 6"/>
            <p:cNvSpPr txBox="1"/>
            <p:nvPr/>
          </p:nvSpPr>
          <p:spPr>
            <a:xfrm>
              <a:off x="1186473" y="4109010"/>
              <a:ext cx="25794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2400" dirty="0">
                  <a:solidFill>
                    <a:schemeClr val="bg1"/>
                  </a:solidFill>
                </a:rPr>
                <a:t>Vanligaste åldern</a:t>
              </a:r>
            </a:p>
          </p:txBody>
        </p:sp>
        <p:cxnSp>
          <p:nvCxnSpPr>
            <p:cNvPr id="31" name="Rak koppling 30"/>
            <p:cNvCxnSpPr/>
            <p:nvPr/>
          </p:nvCxnSpPr>
          <p:spPr>
            <a:xfrm>
              <a:off x="1186473" y="3964994"/>
              <a:ext cx="2579457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upp 41"/>
          <p:cNvGrpSpPr/>
          <p:nvPr/>
        </p:nvGrpSpPr>
        <p:grpSpPr>
          <a:xfrm>
            <a:off x="4858205" y="2486485"/>
            <a:ext cx="2579457" cy="2084190"/>
            <a:chOff x="4701206" y="2486485"/>
            <a:chExt cx="2579457" cy="2084190"/>
          </a:xfrm>
        </p:grpSpPr>
        <p:sp>
          <p:nvSpPr>
            <p:cNvPr id="8" name="textruta 7"/>
            <p:cNvSpPr txBox="1"/>
            <p:nvPr/>
          </p:nvSpPr>
          <p:spPr>
            <a:xfrm>
              <a:off x="4701206" y="4109010"/>
              <a:ext cx="25794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2400" dirty="0">
                  <a:solidFill>
                    <a:schemeClr val="bg1"/>
                  </a:solidFill>
                </a:rPr>
                <a:t>Två av tre är män</a:t>
              </a:r>
            </a:p>
          </p:txBody>
        </p:sp>
        <p:grpSp>
          <p:nvGrpSpPr>
            <p:cNvPr id="19" name="Group 4"/>
            <p:cNvGrpSpPr>
              <a:grpSpLocks noChangeAspect="1"/>
            </p:cNvGrpSpPr>
            <p:nvPr/>
          </p:nvGrpSpPr>
          <p:grpSpPr bwMode="auto">
            <a:xfrm>
              <a:off x="5714204" y="2486485"/>
              <a:ext cx="366530" cy="1150461"/>
              <a:chOff x="1320" y="945"/>
              <a:chExt cx="333" cy="895"/>
            </a:xfrm>
            <a:solidFill>
              <a:schemeClr val="bg1"/>
            </a:solidFill>
          </p:grpSpPr>
          <p:sp>
            <p:nvSpPr>
              <p:cNvPr id="21" name="Oval 5"/>
              <p:cNvSpPr>
                <a:spLocks noChangeArrowheads="1"/>
              </p:cNvSpPr>
              <p:nvPr/>
            </p:nvSpPr>
            <p:spPr bwMode="auto">
              <a:xfrm>
                <a:off x="1396" y="945"/>
                <a:ext cx="182" cy="161"/>
              </a:xfrm>
              <a:prstGeom prst="ellipse">
                <a:avLst/>
              </a:prstGeom>
              <a:grpFill/>
              <a:ln w="381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2" name="Freeform 6"/>
              <p:cNvSpPr>
                <a:spLocks/>
              </p:cNvSpPr>
              <p:nvPr/>
            </p:nvSpPr>
            <p:spPr bwMode="auto">
              <a:xfrm>
                <a:off x="1320" y="1146"/>
                <a:ext cx="333" cy="694"/>
              </a:xfrm>
              <a:custGeom>
                <a:avLst/>
                <a:gdLst>
                  <a:gd name="T0" fmla="*/ 31 w 31"/>
                  <a:gd name="T1" fmla="*/ 12 h 69"/>
                  <a:gd name="T2" fmla="*/ 19 w 31"/>
                  <a:gd name="T3" fmla="*/ 0 h 69"/>
                  <a:gd name="T4" fmla="*/ 12 w 31"/>
                  <a:gd name="T5" fmla="*/ 0 h 69"/>
                  <a:gd name="T6" fmla="*/ 0 w 31"/>
                  <a:gd name="T7" fmla="*/ 12 h 69"/>
                  <a:gd name="T8" fmla="*/ 0 w 31"/>
                  <a:gd name="T9" fmla="*/ 40 h 69"/>
                  <a:gd name="T10" fmla="*/ 7 w 31"/>
                  <a:gd name="T11" fmla="*/ 40 h 69"/>
                  <a:gd name="T12" fmla="*/ 7 w 31"/>
                  <a:gd name="T13" fmla="*/ 69 h 69"/>
                  <a:gd name="T14" fmla="*/ 24 w 31"/>
                  <a:gd name="T15" fmla="*/ 69 h 69"/>
                  <a:gd name="T16" fmla="*/ 24 w 31"/>
                  <a:gd name="T17" fmla="*/ 40 h 69"/>
                  <a:gd name="T18" fmla="*/ 31 w 31"/>
                  <a:gd name="T19" fmla="*/ 40 h 69"/>
                  <a:gd name="T20" fmla="*/ 31 w 31"/>
                  <a:gd name="T21" fmla="*/ 12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1" h="69">
                    <a:moveTo>
                      <a:pt x="31" y="12"/>
                    </a:moveTo>
                    <a:cubicBezTo>
                      <a:pt x="31" y="5"/>
                      <a:pt x="25" y="0"/>
                      <a:pt x="19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6" y="0"/>
                      <a:pt x="0" y="5"/>
                      <a:pt x="0" y="12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7" y="40"/>
                      <a:pt x="7" y="40"/>
                      <a:pt x="7" y="40"/>
                    </a:cubicBezTo>
                    <a:cubicBezTo>
                      <a:pt x="7" y="69"/>
                      <a:pt x="7" y="69"/>
                      <a:pt x="7" y="69"/>
                    </a:cubicBezTo>
                    <a:cubicBezTo>
                      <a:pt x="24" y="69"/>
                      <a:pt x="24" y="69"/>
                      <a:pt x="24" y="69"/>
                    </a:cubicBezTo>
                    <a:cubicBezTo>
                      <a:pt x="24" y="40"/>
                      <a:pt x="24" y="40"/>
                      <a:pt x="24" y="40"/>
                    </a:cubicBezTo>
                    <a:cubicBezTo>
                      <a:pt x="31" y="40"/>
                      <a:pt x="31" y="40"/>
                      <a:pt x="31" y="40"/>
                    </a:cubicBezTo>
                    <a:lnTo>
                      <a:pt x="31" y="12"/>
                    </a:lnTo>
                    <a:close/>
                  </a:path>
                </a:pathLst>
              </a:custGeom>
              <a:grpFill/>
              <a:ln w="381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</p:grpSp>
        <p:grpSp>
          <p:nvGrpSpPr>
            <p:cNvPr id="23" name="Group 9"/>
            <p:cNvGrpSpPr>
              <a:grpSpLocks noChangeAspect="1"/>
            </p:cNvGrpSpPr>
            <p:nvPr/>
          </p:nvGrpSpPr>
          <p:grpSpPr bwMode="auto">
            <a:xfrm>
              <a:off x="6214740" y="2496175"/>
              <a:ext cx="609781" cy="1150461"/>
              <a:chOff x="2503" y="855"/>
              <a:chExt cx="507" cy="895"/>
            </a:xfrm>
            <a:noFill/>
          </p:grpSpPr>
          <p:sp>
            <p:nvSpPr>
              <p:cNvPr id="25" name="Oval 10"/>
              <p:cNvSpPr>
                <a:spLocks noChangeArrowheads="1"/>
              </p:cNvSpPr>
              <p:nvPr/>
            </p:nvSpPr>
            <p:spPr bwMode="auto">
              <a:xfrm>
                <a:off x="2668" y="855"/>
                <a:ext cx="176" cy="161"/>
              </a:xfrm>
              <a:prstGeom prst="ellipse">
                <a:avLst/>
              </a:prstGeom>
              <a:grpFill/>
              <a:ln w="381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6" name="Freeform 11"/>
              <p:cNvSpPr>
                <a:spLocks/>
              </p:cNvSpPr>
              <p:nvPr/>
            </p:nvSpPr>
            <p:spPr bwMode="auto">
              <a:xfrm>
                <a:off x="2503" y="1056"/>
                <a:ext cx="507" cy="694"/>
              </a:xfrm>
              <a:custGeom>
                <a:avLst/>
                <a:gdLst>
                  <a:gd name="T0" fmla="*/ 49 w 49"/>
                  <a:gd name="T1" fmla="*/ 57 h 69"/>
                  <a:gd name="T2" fmla="*/ 40 w 49"/>
                  <a:gd name="T3" fmla="*/ 32 h 69"/>
                  <a:gd name="T4" fmla="*/ 40 w 49"/>
                  <a:gd name="T5" fmla="*/ 12 h 69"/>
                  <a:gd name="T6" fmla="*/ 28 w 49"/>
                  <a:gd name="T7" fmla="*/ 0 h 69"/>
                  <a:gd name="T8" fmla="*/ 21 w 49"/>
                  <a:gd name="T9" fmla="*/ 0 h 69"/>
                  <a:gd name="T10" fmla="*/ 9 w 49"/>
                  <a:gd name="T11" fmla="*/ 12 h 69"/>
                  <a:gd name="T12" fmla="*/ 9 w 49"/>
                  <a:gd name="T13" fmla="*/ 32 h 69"/>
                  <a:gd name="T14" fmla="*/ 0 w 49"/>
                  <a:gd name="T15" fmla="*/ 57 h 69"/>
                  <a:gd name="T16" fmla="*/ 16 w 49"/>
                  <a:gd name="T17" fmla="*/ 57 h 69"/>
                  <a:gd name="T18" fmla="*/ 16 w 49"/>
                  <a:gd name="T19" fmla="*/ 69 h 69"/>
                  <a:gd name="T20" fmla="*/ 33 w 49"/>
                  <a:gd name="T21" fmla="*/ 69 h 69"/>
                  <a:gd name="T22" fmla="*/ 33 w 49"/>
                  <a:gd name="T23" fmla="*/ 57 h 69"/>
                  <a:gd name="T24" fmla="*/ 49 w 49"/>
                  <a:gd name="T25" fmla="*/ 57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9" h="69">
                    <a:moveTo>
                      <a:pt x="49" y="57"/>
                    </a:moveTo>
                    <a:cubicBezTo>
                      <a:pt x="40" y="32"/>
                      <a:pt x="40" y="32"/>
                      <a:pt x="40" y="32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40" y="5"/>
                      <a:pt x="34" y="0"/>
                      <a:pt x="28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15" y="0"/>
                      <a:pt x="9" y="5"/>
                      <a:pt x="9" y="12"/>
                    </a:cubicBezTo>
                    <a:cubicBezTo>
                      <a:pt x="9" y="32"/>
                      <a:pt x="9" y="32"/>
                      <a:pt x="9" y="32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16" y="57"/>
                      <a:pt x="16" y="57"/>
                      <a:pt x="16" y="57"/>
                    </a:cubicBezTo>
                    <a:cubicBezTo>
                      <a:pt x="16" y="69"/>
                      <a:pt x="16" y="69"/>
                      <a:pt x="16" y="69"/>
                    </a:cubicBezTo>
                    <a:cubicBezTo>
                      <a:pt x="33" y="69"/>
                      <a:pt x="33" y="69"/>
                      <a:pt x="33" y="69"/>
                    </a:cubicBezTo>
                    <a:cubicBezTo>
                      <a:pt x="33" y="57"/>
                      <a:pt x="33" y="57"/>
                      <a:pt x="33" y="57"/>
                    </a:cubicBezTo>
                    <a:lnTo>
                      <a:pt x="49" y="57"/>
                    </a:lnTo>
                    <a:close/>
                  </a:path>
                </a:pathLst>
              </a:custGeom>
              <a:grpFill/>
              <a:ln w="381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</p:grpSp>
        <p:grpSp>
          <p:nvGrpSpPr>
            <p:cNvPr id="27" name="Group 4"/>
            <p:cNvGrpSpPr>
              <a:grpSpLocks noChangeAspect="1"/>
            </p:cNvGrpSpPr>
            <p:nvPr/>
          </p:nvGrpSpPr>
          <p:grpSpPr bwMode="auto">
            <a:xfrm>
              <a:off x="5177608" y="2486485"/>
              <a:ext cx="366530" cy="1150461"/>
              <a:chOff x="1320" y="945"/>
              <a:chExt cx="333" cy="895"/>
            </a:xfrm>
            <a:solidFill>
              <a:schemeClr val="bg1"/>
            </a:solidFill>
          </p:grpSpPr>
          <p:sp>
            <p:nvSpPr>
              <p:cNvPr id="28" name="Oval 5"/>
              <p:cNvSpPr>
                <a:spLocks noChangeArrowheads="1"/>
              </p:cNvSpPr>
              <p:nvPr/>
            </p:nvSpPr>
            <p:spPr bwMode="auto">
              <a:xfrm>
                <a:off x="1396" y="945"/>
                <a:ext cx="182" cy="161"/>
              </a:xfrm>
              <a:prstGeom prst="ellipse">
                <a:avLst/>
              </a:prstGeom>
              <a:grpFill/>
              <a:ln w="381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9" name="Freeform 6"/>
              <p:cNvSpPr>
                <a:spLocks/>
              </p:cNvSpPr>
              <p:nvPr/>
            </p:nvSpPr>
            <p:spPr bwMode="auto">
              <a:xfrm>
                <a:off x="1320" y="1146"/>
                <a:ext cx="333" cy="694"/>
              </a:xfrm>
              <a:custGeom>
                <a:avLst/>
                <a:gdLst>
                  <a:gd name="T0" fmla="*/ 31 w 31"/>
                  <a:gd name="T1" fmla="*/ 12 h 69"/>
                  <a:gd name="T2" fmla="*/ 19 w 31"/>
                  <a:gd name="T3" fmla="*/ 0 h 69"/>
                  <a:gd name="T4" fmla="*/ 12 w 31"/>
                  <a:gd name="T5" fmla="*/ 0 h 69"/>
                  <a:gd name="T6" fmla="*/ 0 w 31"/>
                  <a:gd name="T7" fmla="*/ 12 h 69"/>
                  <a:gd name="T8" fmla="*/ 0 w 31"/>
                  <a:gd name="T9" fmla="*/ 40 h 69"/>
                  <a:gd name="T10" fmla="*/ 7 w 31"/>
                  <a:gd name="T11" fmla="*/ 40 h 69"/>
                  <a:gd name="T12" fmla="*/ 7 w 31"/>
                  <a:gd name="T13" fmla="*/ 69 h 69"/>
                  <a:gd name="T14" fmla="*/ 24 w 31"/>
                  <a:gd name="T15" fmla="*/ 69 h 69"/>
                  <a:gd name="T16" fmla="*/ 24 w 31"/>
                  <a:gd name="T17" fmla="*/ 40 h 69"/>
                  <a:gd name="T18" fmla="*/ 31 w 31"/>
                  <a:gd name="T19" fmla="*/ 40 h 69"/>
                  <a:gd name="T20" fmla="*/ 31 w 31"/>
                  <a:gd name="T21" fmla="*/ 12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1" h="69">
                    <a:moveTo>
                      <a:pt x="31" y="12"/>
                    </a:moveTo>
                    <a:cubicBezTo>
                      <a:pt x="31" y="5"/>
                      <a:pt x="25" y="0"/>
                      <a:pt x="19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6" y="0"/>
                      <a:pt x="0" y="5"/>
                      <a:pt x="0" y="12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7" y="40"/>
                      <a:pt x="7" y="40"/>
                      <a:pt x="7" y="40"/>
                    </a:cubicBezTo>
                    <a:cubicBezTo>
                      <a:pt x="7" y="69"/>
                      <a:pt x="7" y="69"/>
                      <a:pt x="7" y="69"/>
                    </a:cubicBezTo>
                    <a:cubicBezTo>
                      <a:pt x="24" y="69"/>
                      <a:pt x="24" y="69"/>
                      <a:pt x="24" y="69"/>
                    </a:cubicBezTo>
                    <a:cubicBezTo>
                      <a:pt x="24" y="40"/>
                      <a:pt x="24" y="40"/>
                      <a:pt x="24" y="40"/>
                    </a:cubicBezTo>
                    <a:cubicBezTo>
                      <a:pt x="31" y="40"/>
                      <a:pt x="31" y="40"/>
                      <a:pt x="31" y="40"/>
                    </a:cubicBezTo>
                    <a:lnTo>
                      <a:pt x="31" y="12"/>
                    </a:lnTo>
                    <a:close/>
                  </a:path>
                </a:pathLst>
              </a:custGeom>
              <a:grpFill/>
              <a:ln w="381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</p:grpSp>
        <p:cxnSp>
          <p:nvCxnSpPr>
            <p:cNvPr id="32" name="Rak koppling 31"/>
            <p:cNvCxnSpPr/>
            <p:nvPr/>
          </p:nvCxnSpPr>
          <p:spPr>
            <a:xfrm>
              <a:off x="4701206" y="3976826"/>
              <a:ext cx="2579457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upp 19"/>
          <p:cNvGrpSpPr/>
          <p:nvPr/>
        </p:nvGrpSpPr>
        <p:grpSpPr>
          <a:xfrm>
            <a:off x="8400255" y="2686125"/>
            <a:ext cx="2579458" cy="1884550"/>
            <a:chOff x="8400255" y="2686125"/>
            <a:chExt cx="2579458" cy="1884550"/>
          </a:xfrm>
        </p:grpSpPr>
        <p:sp>
          <p:nvSpPr>
            <p:cNvPr id="24" name="textruta 23"/>
            <p:cNvSpPr txBox="1"/>
            <p:nvPr/>
          </p:nvSpPr>
          <p:spPr>
            <a:xfrm>
              <a:off x="8400255" y="4109010"/>
              <a:ext cx="25794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2400" dirty="0">
                  <a:solidFill>
                    <a:schemeClr val="bg1"/>
                  </a:solidFill>
                </a:rPr>
                <a:t>Livshändelser</a:t>
              </a:r>
            </a:p>
          </p:txBody>
        </p:sp>
        <p:cxnSp>
          <p:nvCxnSpPr>
            <p:cNvPr id="30" name="Rak koppling 29"/>
            <p:cNvCxnSpPr/>
            <p:nvPr/>
          </p:nvCxnSpPr>
          <p:spPr>
            <a:xfrm>
              <a:off x="8400256" y="3976826"/>
              <a:ext cx="2579457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Group 14"/>
            <p:cNvGrpSpPr>
              <a:grpSpLocks noChangeAspect="1"/>
            </p:cNvGrpSpPr>
            <p:nvPr/>
          </p:nvGrpSpPr>
          <p:grpSpPr bwMode="auto">
            <a:xfrm>
              <a:off x="9088320" y="2686125"/>
              <a:ext cx="1203325" cy="1003300"/>
              <a:chOff x="5722" y="1632"/>
              <a:chExt cx="758" cy="632"/>
            </a:xfrm>
          </p:grpSpPr>
          <p:sp>
            <p:nvSpPr>
              <p:cNvPr id="34" name="Freeform 15"/>
              <p:cNvSpPr>
                <a:spLocks/>
              </p:cNvSpPr>
              <p:nvPr/>
            </p:nvSpPr>
            <p:spPr bwMode="auto">
              <a:xfrm>
                <a:off x="6157" y="1632"/>
                <a:ext cx="323" cy="449"/>
              </a:xfrm>
              <a:custGeom>
                <a:avLst/>
                <a:gdLst>
                  <a:gd name="T0" fmla="*/ 22 w 55"/>
                  <a:gd name="T1" fmla="*/ 76 h 76"/>
                  <a:gd name="T2" fmla="*/ 33 w 55"/>
                  <a:gd name="T3" fmla="*/ 65 h 76"/>
                  <a:gd name="T4" fmla="*/ 44 w 55"/>
                  <a:gd name="T5" fmla="*/ 54 h 76"/>
                  <a:gd name="T6" fmla="*/ 44 w 55"/>
                  <a:gd name="T7" fmla="*/ 13 h 76"/>
                  <a:gd name="T8" fmla="*/ 42 w 55"/>
                  <a:gd name="T9" fmla="*/ 11 h 76"/>
                  <a:gd name="T10" fmla="*/ 2 w 55"/>
                  <a:gd name="T11" fmla="*/ 11 h 76"/>
                  <a:gd name="T12" fmla="*/ 0 w 55"/>
                  <a:gd name="T13" fmla="*/ 13 h 76"/>
                  <a:gd name="T14" fmla="*/ 25 w 55"/>
                  <a:gd name="T15" fmla="*/ 38 h 76"/>
                  <a:gd name="T16" fmla="*/ 4 w 55"/>
                  <a:gd name="T17" fmla="*/ 59 h 76"/>
                  <a:gd name="T18" fmla="*/ 22 w 55"/>
                  <a:gd name="T19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5" h="76">
                    <a:moveTo>
                      <a:pt x="22" y="76"/>
                    </a:moveTo>
                    <a:cubicBezTo>
                      <a:pt x="33" y="65"/>
                      <a:pt x="33" y="65"/>
                      <a:pt x="33" y="65"/>
                    </a:cubicBezTo>
                    <a:cubicBezTo>
                      <a:pt x="44" y="54"/>
                      <a:pt x="44" y="54"/>
                      <a:pt x="44" y="54"/>
                    </a:cubicBezTo>
                    <a:cubicBezTo>
                      <a:pt x="55" y="43"/>
                      <a:pt x="55" y="24"/>
                      <a:pt x="44" y="13"/>
                    </a:cubicBezTo>
                    <a:cubicBezTo>
                      <a:pt x="42" y="11"/>
                      <a:pt x="42" y="11"/>
                      <a:pt x="42" y="11"/>
                    </a:cubicBezTo>
                    <a:cubicBezTo>
                      <a:pt x="31" y="0"/>
                      <a:pt x="13" y="0"/>
                      <a:pt x="2" y="11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25" y="38"/>
                      <a:pt x="25" y="38"/>
                      <a:pt x="25" y="38"/>
                    </a:cubicBezTo>
                    <a:cubicBezTo>
                      <a:pt x="4" y="59"/>
                      <a:pt x="4" y="59"/>
                      <a:pt x="4" y="59"/>
                    </a:cubicBezTo>
                    <a:lnTo>
                      <a:pt x="22" y="76"/>
                    </a:lnTo>
                    <a:close/>
                  </a:path>
                </a:pathLst>
              </a:custGeom>
              <a:noFill/>
              <a:ln w="38100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35" name="Freeform 16"/>
              <p:cNvSpPr>
                <a:spLocks/>
              </p:cNvSpPr>
              <p:nvPr/>
            </p:nvSpPr>
            <p:spPr bwMode="auto">
              <a:xfrm>
                <a:off x="5722" y="1632"/>
                <a:ext cx="505" cy="632"/>
              </a:xfrm>
              <a:custGeom>
                <a:avLst/>
                <a:gdLst>
                  <a:gd name="T0" fmla="*/ 65 w 86"/>
                  <a:gd name="T1" fmla="*/ 107 h 107"/>
                  <a:gd name="T2" fmla="*/ 23 w 86"/>
                  <a:gd name="T3" fmla="*/ 65 h 107"/>
                  <a:gd name="T4" fmla="*/ 12 w 86"/>
                  <a:gd name="T5" fmla="*/ 54 h 107"/>
                  <a:gd name="T6" fmla="*/ 12 w 86"/>
                  <a:gd name="T7" fmla="*/ 13 h 107"/>
                  <a:gd name="T8" fmla="*/ 14 w 86"/>
                  <a:gd name="T9" fmla="*/ 11 h 107"/>
                  <a:gd name="T10" fmla="*/ 54 w 86"/>
                  <a:gd name="T11" fmla="*/ 11 h 107"/>
                  <a:gd name="T12" fmla="*/ 65 w 86"/>
                  <a:gd name="T13" fmla="*/ 22 h 107"/>
                  <a:gd name="T14" fmla="*/ 81 w 86"/>
                  <a:gd name="T15" fmla="*/ 38 h 107"/>
                  <a:gd name="T16" fmla="*/ 59 w 86"/>
                  <a:gd name="T17" fmla="*/ 59 h 107"/>
                  <a:gd name="T18" fmla="*/ 86 w 86"/>
                  <a:gd name="T19" fmla="*/ 86 h 107"/>
                  <a:gd name="T20" fmla="*/ 65 w 86"/>
                  <a:gd name="T21" fmla="*/ 107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6" h="107">
                    <a:moveTo>
                      <a:pt x="65" y="107"/>
                    </a:moveTo>
                    <a:cubicBezTo>
                      <a:pt x="23" y="65"/>
                      <a:pt x="23" y="65"/>
                      <a:pt x="23" y="65"/>
                    </a:cubicBezTo>
                    <a:cubicBezTo>
                      <a:pt x="12" y="54"/>
                      <a:pt x="12" y="54"/>
                      <a:pt x="12" y="54"/>
                    </a:cubicBezTo>
                    <a:cubicBezTo>
                      <a:pt x="0" y="43"/>
                      <a:pt x="0" y="24"/>
                      <a:pt x="12" y="13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25" y="0"/>
                      <a:pt x="43" y="0"/>
                      <a:pt x="54" y="11"/>
                    </a:cubicBezTo>
                    <a:cubicBezTo>
                      <a:pt x="65" y="22"/>
                      <a:pt x="65" y="22"/>
                      <a:pt x="65" y="22"/>
                    </a:cubicBezTo>
                    <a:cubicBezTo>
                      <a:pt x="81" y="38"/>
                      <a:pt x="81" y="38"/>
                      <a:pt x="81" y="38"/>
                    </a:cubicBezTo>
                    <a:cubicBezTo>
                      <a:pt x="59" y="59"/>
                      <a:pt x="59" y="59"/>
                      <a:pt x="59" y="59"/>
                    </a:cubicBezTo>
                    <a:cubicBezTo>
                      <a:pt x="86" y="86"/>
                      <a:pt x="86" y="86"/>
                      <a:pt x="86" y="86"/>
                    </a:cubicBezTo>
                    <a:lnTo>
                      <a:pt x="65" y="107"/>
                    </a:lnTo>
                    <a:close/>
                  </a:path>
                </a:pathLst>
              </a:custGeom>
              <a:noFill/>
              <a:ln w="38100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36" name="Line 17"/>
              <p:cNvSpPr>
                <a:spLocks noChangeShapeType="1"/>
              </p:cNvSpPr>
              <p:nvPr/>
            </p:nvSpPr>
            <p:spPr bwMode="auto">
              <a:xfrm>
                <a:off x="5904" y="2063"/>
                <a:ext cx="0" cy="0"/>
              </a:xfrm>
              <a:prstGeom prst="line">
                <a:avLst/>
              </a:prstGeom>
              <a:noFill/>
              <a:ln w="38100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971716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F185785-C1E8-4842-B220-9FE9C0BDEFCC}"/>
              </a:ext>
            </a:extLst>
          </p:cNvPr>
          <p:cNvGraphicFramePr>
            <a:graphicFrameLocks/>
          </p:cNvGraphicFramePr>
          <p:nvPr/>
        </p:nvGraphicFramePr>
        <p:xfrm>
          <a:off x="1524000" y="1211682"/>
          <a:ext cx="9001124" cy="56307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ubrik 2">
            <a:extLst>
              <a:ext uri="{FF2B5EF4-FFF2-40B4-BE49-F238E27FC236}">
                <a16:creationId xmlns:a16="http://schemas.microsoft.com/office/drawing/2014/main" id="{39CED9E3-8720-D144-BC81-F1801BF82A71}"/>
              </a:ext>
            </a:extLst>
          </p:cNvPr>
          <p:cNvSpPr txBox="1">
            <a:spLocks/>
          </p:cNvSpPr>
          <p:nvPr/>
        </p:nvSpPr>
        <p:spPr>
          <a:xfrm>
            <a:off x="1703512" y="404665"/>
            <a:ext cx="6300040" cy="93620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>
                <a:solidFill>
                  <a:schemeClr val="accent3">
                    <a:lumMod val="75000"/>
                  </a:schemeClr>
                </a:solidFill>
              </a:rPr>
              <a:t>Andel gäldenärer utifrån bakgrund</a:t>
            </a:r>
            <a:br>
              <a:rPr lang="sv-SE" dirty="0">
                <a:solidFill>
                  <a:schemeClr val="accent3">
                    <a:lumMod val="75000"/>
                  </a:schemeClr>
                </a:solidFill>
              </a:rPr>
            </a:br>
            <a:endParaRPr lang="sv-SE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4747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3EB009EA-55A8-4F61-9821-B177C531BA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700808"/>
            <a:ext cx="10959008" cy="4494800"/>
          </a:xfrm>
        </p:spPr>
        <p:txBody>
          <a:bodyPr/>
          <a:lstStyle/>
          <a:p>
            <a:r>
              <a:rPr lang="sv-SE" dirty="0"/>
              <a:t>Vad gör Kronofogden?</a:t>
            </a:r>
          </a:p>
          <a:p>
            <a:r>
              <a:rPr lang="sv-SE" dirty="0"/>
              <a:t>Vad händer om jag inte kan betala en räkning?</a:t>
            </a:r>
          </a:p>
          <a:p>
            <a:r>
              <a:rPr lang="sv-SE" dirty="0"/>
              <a:t>Vad är en betalningsanmärkning?</a:t>
            </a:r>
          </a:p>
          <a:p>
            <a:r>
              <a:rPr lang="sv-SE" dirty="0"/>
              <a:t>Kan jag hamna i fängelse för en skuld?</a:t>
            </a:r>
          </a:p>
          <a:p>
            <a:r>
              <a:rPr lang="sv-SE" dirty="0"/>
              <a:t>Ärver barn mina skulder?</a:t>
            </a:r>
          </a:p>
          <a:p>
            <a:r>
              <a:rPr lang="sv-SE" dirty="0"/>
              <a:t>Vad är ränta? 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893E0FEB-83C7-490E-959F-64904610E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600" dirty="0"/>
              <a:t>EXEMPEL PÅ FRÅGOR FRÅN UTRIKES FÖDDA</a:t>
            </a:r>
            <a:br>
              <a:rPr lang="sv-SE" dirty="0"/>
            </a:b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455037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sz="4000" dirty="0"/>
              <a:t>Vanligaste skulderna</a:t>
            </a:r>
          </a:p>
        </p:txBody>
      </p:sp>
      <p:sp>
        <p:nvSpPr>
          <p:cNvPr id="12" name="Rektangel 11"/>
          <p:cNvSpPr/>
          <p:nvPr/>
        </p:nvSpPr>
        <p:spPr>
          <a:xfrm>
            <a:off x="780238" y="2793815"/>
            <a:ext cx="2579457" cy="461665"/>
          </a:xfrm>
          <a:prstGeom prst="rect">
            <a:avLst/>
          </a:prstGeom>
        </p:spPr>
        <p:txBody>
          <a:bodyPr wrap="square" lIns="0" rIns="0">
            <a:noAutofit/>
          </a:bodyPr>
          <a:lstStyle/>
          <a:p>
            <a:pPr marL="452438" lvl="1" indent="-452438" algn="ctr" defTabSz="449263"/>
            <a:r>
              <a:rPr lang="sv-SE" sz="2000" dirty="0">
                <a:solidFill>
                  <a:schemeClr val="bg1"/>
                </a:solidFill>
              </a:rPr>
              <a:t>Skatter</a:t>
            </a:r>
          </a:p>
        </p:txBody>
      </p:sp>
      <p:sp>
        <p:nvSpPr>
          <p:cNvPr id="13" name="Rektangel 12"/>
          <p:cNvSpPr/>
          <p:nvPr/>
        </p:nvSpPr>
        <p:spPr>
          <a:xfrm>
            <a:off x="8654864" y="5064801"/>
            <a:ext cx="2587615" cy="707886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marL="0" lvl="1" algn="ctr"/>
            <a:r>
              <a:rPr lang="sv-SE" sz="2000" dirty="0">
                <a:solidFill>
                  <a:prstClr val="white"/>
                </a:solidFill>
              </a:rPr>
              <a:t>Kommunikations-skulder</a:t>
            </a:r>
          </a:p>
        </p:txBody>
      </p:sp>
      <p:sp>
        <p:nvSpPr>
          <p:cNvPr id="14" name="Rektangel 13"/>
          <p:cNvSpPr/>
          <p:nvPr/>
        </p:nvSpPr>
        <p:spPr>
          <a:xfrm>
            <a:off x="4637721" y="5120423"/>
            <a:ext cx="2587614" cy="707886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marL="0" lvl="1" algn="ctr"/>
            <a:r>
              <a:rPr lang="sv-SE" sz="2000" dirty="0">
                <a:solidFill>
                  <a:schemeClr val="bg1"/>
                </a:solidFill>
              </a:rPr>
              <a:t>Lån och </a:t>
            </a:r>
            <a:br>
              <a:rPr lang="sv-SE" sz="2000" dirty="0">
                <a:solidFill>
                  <a:schemeClr val="bg1"/>
                </a:solidFill>
              </a:rPr>
            </a:br>
            <a:r>
              <a:rPr lang="sv-SE" sz="2000" dirty="0">
                <a:solidFill>
                  <a:schemeClr val="bg1"/>
                </a:solidFill>
              </a:rPr>
              <a:t>andra krediter</a:t>
            </a:r>
          </a:p>
        </p:txBody>
      </p:sp>
      <p:sp>
        <p:nvSpPr>
          <p:cNvPr id="15" name="Rektangel 14"/>
          <p:cNvSpPr/>
          <p:nvPr/>
        </p:nvSpPr>
        <p:spPr>
          <a:xfrm>
            <a:off x="780237" y="5072192"/>
            <a:ext cx="2571301" cy="400110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marL="0" lvl="1" algn="ctr"/>
            <a:r>
              <a:rPr lang="sv-SE" sz="2000" dirty="0">
                <a:solidFill>
                  <a:schemeClr val="bg1"/>
                </a:solidFill>
              </a:rPr>
              <a:t>Underhållsstöd</a:t>
            </a:r>
          </a:p>
        </p:txBody>
      </p:sp>
      <p:sp>
        <p:nvSpPr>
          <p:cNvPr id="16" name="Rektangel 15"/>
          <p:cNvSpPr/>
          <p:nvPr/>
        </p:nvSpPr>
        <p:spPr>
          <a:xfrm>
            <a:off x="8663023" y="2793815"/>
            <a:ext cx="25794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2438" lvl="1" indent="-452438" algn="ctr"/>
            <a:r>
              <a:rPr lang="sv-SE" sz="2000" dirty="0">
                <a:solidFill>
                  <a:schemeClr val="bg1"/>
                </a:solidFill>
              </a:rPr>
              <a:t>Studielån</a:t>
            </a:r>
          </a:p>
        </p:txBody>
      </p:sp>
      <p:sp>
        <p:nvSpPr>
          <p:cNvPr id="17" name="Rektangel 16"/>
          <p:cNvSpPr/>
          <p:nvPr/>
        </p:nvSpPr>
        <p:spPr>
          <a:xfrm>
            <a:off x="4645877" y="2793815"/>
            <a:ext cx="2579458" cy="830997"/>
          </a:xfrm>
          <a:prstGeom prst="rect">
            <a:avLst/>
          </a:prstGeom>
        </p:spPr>
        <p:txBody>
          <a:bodyPr wrap="square" lIns="0" tIns="72000" rIns="0">
            <a:noAutofit/>
          </a:bodyPr>
          <a:lstStyle/>
          <a:p>
            <a:pPr marL="0" lvl="1" algn="ctr"/>
            <a:r>
              <a:rPr lang="sv-SE" sz="2000" dirty="0">
                <a:solidFill>
                  <a:schemeClr val="bg1"/>
                </a:solidFill>
              </a:rPr>
              <a:t>Fordonsrelaterade skulder</a:t>
            </a:r>
          </a:p>
        </p:txBody>
      </p:sp>
      <p:pic>
        <p:nvPicPr>
          <p:cNvPr id="24" name="Bildobjekt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0061" y="3996676"/>
            <a:ext cx="599448" cy="954075"/>
          </a:xfrm>
          <a:prstGeom prst="rect">
            <a:avLst/>
          </a:prstGeom>
        </p:spPr>
      </p:pic>
      <p:pic>
        <p:nvPicPr>
          <p:cNvPr id="28" name="Bildobjekt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544" y="3861048"/>
            <a:ext cx="1226686" cy="1089703"/>
          </a:xfrm>
          <a:prstGeom prst="rect">
            <a:avLst/>
          </a:prstGeom>
        </p:spPr>
      </p:pic>
      <p:pic>
        <p:nvPicPr>
          <p:cNvPr id="30" name="Bildobjekt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7556" y="1757420"/>
            <a:ext cx="1399786" cy="917316"/>
          </a:xfrm>
          <a:prstGeom prst="rect">
            <a:avLst/>
          </a:prstGeom>
        </p:spPr>
      </p:pic>
      <p:pic>
        <p:nvPicPr>
          <p:cNvPr id="31" name="Bildobjekt 3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0191" y="1759520"/>
            <a:ext cx="765118" cy="905490"/>
          </a:xfrm>
          <a:prstGeom prst="rect">
            <a:avLst/>
          </a:prstGeom>
        </p:spPr>
      </p:pic>
      <p:pic>
        <p:nvPicPr>
          <p:cNvPr id="32" name="Bildobjekt 3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181" y="1597537"/>
            <a:ext cx="1186684" cy="1161737"/>
          </a:xfrm>
          <a:prstGeom prst="rect">
            <a:avLst/>
          </a:prstGeom>
        </p:spPr>
      </p:pic>
      <p:grpSp>
        <p:nvGrpSpPr>
          <p:cNvPr id="20" name="Group 15"/>
          <p:cNvGrpSpPr>
            <a:grpSpLocks noChangeAspect="1"/>
          </p:cNvGrpSpPr>
          <p:nvPr/>
        </p:nvGrpSpPr>
        <p:grpSpPr bwMode="auto">
          <a:xfrm>
            <a:off x="5189540" y="4087815"/>
            <a:ext cx="1512888" cy="842963"/>
            <a:chOff x="3269" y="2575"/>
            <a:chExt cx="953" cy="531"/>
          </a:xfrm>
        </p:grpSpPr>
        <p:sp>
          <p:nvSpPr>
            <p:cNvPr id="22" name="Freeform 16"/>
            <p:cNvSpPr>
              <a:spLocks/>
            </p:cNvSpPr>
            <p:nvPr/>
          </p:nvSpPr>
          <p:spPr bwMode="auto">
            <a:xfrm>
              <a:off x="3269" y="2763"/>
              <a:ext cx="225" cy="316"/>
            </a:xfrm>
            <a:custGeom>
              <a:avLst/>
              <a:gdLst>
                <a:gd name="T0" fmla="*/ 225 w 225"/>
                <a:gd name="T1" fmla="*/ 269 h 316"/>
                <a:gd name="T2" fmla="*/ 126 w 225"/>
                <a:gd name="T3" fmla="*/ 316 h 316"/>
                <a:gd name="T4" fmla="*/ 0 w 225"/>
                <a:gd name="T5" fmla="*/ 47 h 316"/>
                <a:gd name="T6" fmla="*/ 106 w 225"/>
                <a:gd name="T7" fmla="*/ 0 h 316"/>
                <a:gd name="T8" fmla="*/ 225 w 225"/>
                <a:gd name="T9" fmla="*/ 269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316">
                  <a:moveTo>
                    <a:pt x="225" y="269"/>
                  </a:moveTo>
                  <a:lnTo>
                    <a:pt x="126" y="316"/>
                  </a:lnTo>
                  <a:lnTo>
                    <a:pt x="0" y="47"/>
                  </a:lnTo>
                  <a:lnTo>
                    <a:pt x="106" y="0"/>
                  </a:lnTo>
                  <a:lnTo>
                    <a:pt x="225" y="269"/>
                  </a:lnTo>
                  <a:close/>
                </a:path>
              </a:pathLst>
            </a:custGeom>
            <a:noFill/>
            <a:ln w="5715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3" name="Freeform 17"/>
            <p:cNvSpPr>
              <a:spLocks/>
            </p:cNvSpPr>
            <p:nvPr/>
          </p:nvSpPr>
          <p:spPr bwMode="auto">
            <a:xfrm>
              <a:off x="3388" y="2669"/>
              <a:ext cx="397" cy="114"/>
            </a:xfrm>
            <a:custGeom>
              <a:avLst/>
              <a:gdLst>
                <a:gd name="T0" fmla="*/ 0 w 397"/>
                <a:gd name="T1" fmla="*/ 114 h 114"/>
                <a:gd name="T2" fmla="*/ 252 w 397"/>
                <a:gd name="T3" fmla="*/ 0 h 114"/>
                <a:gd name="T4" fmla="*/ 397 w 397"/>
                <a:gd name="T5" fmla="*/ 4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7" h="114">
                  <a:moveTo>
                    <a:pt x="0" y="114"/>
                  </a:moveTo>
                  <a:lnTo>
                    <a:pt x="252" y="0"/>
                  </a:lnTo>
                  <a:lnTo>
                    <a:pt x="397" y="40"/>
                  </a:lnTo>
                </a:path>
              </a:pathLst>
            </a:custGeom>
            <a:noFill/>
            <a:ln w="5715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5" name="Freeform 18"/>
            <p:cNvSpPr>
              <a:spLocks/>
            </p:cNvSpPr>
            <p:nvPr/>
          </p:nvSpPr>
          <p:spPr bwMode="auto">
            <a:xfrm>
              <a:off x="3507" y="2750"/>
              <a:ext cx="272" cy="154"/>
            </a:xfrm>
            <a:custGeom>
              <a:avLst/>
              <a:gdLst>
                <a:gd name="T0" fmla="*/ 13 w 41"/>
                <a:gd name="T1" fmla="*/ 0 h 23"/>
                <a:gd name="T2" fmla="*/ 41 w 41"/>
                <a:gd name="T3" fmla="*/ 9 h 23"/>
                <a:gd name="T4" fmla="*/ 31 w 41"/>
                <a:gd name="T5" fmla="*/ 19 h 23"/>
                <a:gd name="T6" fmla="*/ 21 w 41"/>
                <a:gd name="T7" fmla="*/ 16 h 23"/>
                <a:gd name="T8" fmla="*/ 10 w 41"/>
                <a:gd name="T9" fmla="*/ 21 h 23"/>
                <a:gd name="T10" fmla="*/ 0 w 41"/>
                <a:gd name="T11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3">
                  <a:moveTo>
                    <a:pt x="13" y="0"/>
                  </a:moveTo>
                  <a:cubicBezTo>
                    <a:pt x="41" y="9"/>
                    <a:pt x="41" y="9"/>
                    <a:pt x="41" y="9"/>
                  </a:cubicBezTo>
                  <a:cubicBezTo>
                    <a:pt x="41" y="9"/>
                    <a:pt x="41" y="19"/>
                    <a:pt x="31" y="19"/>
                  </a:cubicBezTo>
                  <a:cubicBezTo>
                    <a:pt x="24" y="19"/>
                    <a:pt x="21" y="16"/>
                    <a:pt x="21" y="16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4" y="23"/>
                    <a:pt x="0" y="16"/>
                    <a:pt x="0" y="16"/>
                  </a:cubicBezTo>
                </a:path>
              </a:pathLst>
            </a:custGeom>
            <a:noFill/>
            <a:ln w="57150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6" name="Freeform 19"/>
            <p:cNvSpPr>
              <a:spLocks/>
            </p:cNvSpPr>
            <p:nvPr/>
          </p:nvSpPr>
          <p:spPr bwMode="auto">
            <a:xfrm>
              <a:off x="3607" y="2575"/>
              <a:ext cx="615" cy="531"/>
            </a:xfrm>
            <a:custGeom>
              <a:avLst/>
              <a:gdLst>
                <a:gd name="T0" fmla="*/ 0 w 93"/>
                <a:gd name="T1" fmla="*/ 45 h 79"/>
                <a:gd name="T2" fmla="*/ 14 w 93"/>
                <a:gd name="T3" fmla="*/ 74 h 79"/>
                <a:gd name="T4" fmla="*/ 24 w 93"/>
                <a:gd name="T5" fmla="*/ 78 h 79"/>
                <a:gd name="T6" fmla="*/ 88 w 93"/>
                <a:gd name="T7" fmla="*/ 47 h 79"/>
                <a:gd name="T8" fmla="*/ 92 w 93"/>
                <a:gd name="T9" fmla="*/ 37 h 79"/>
                <a:gd name="T10" fmla="*/ 76 w 93"/>
                <a:gd name="T11" fmla="*/ 5 h 79"/>
                <a:gd name="T12" fmla="*/ 66 w 93"/>
                <a:gd name="T13" fmla="*/ 1 h 79"/>
                <a:gd name="T14" fmla="*/ 9 w 93"/>
                <a:gd name="T15" fmla="*/ 2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3" h="79">
                  <a:moveTo>
                    <a:pt x="0" y="45"/>
                  </a:moveTo>
                  <a:cubicBezTo>
                    <a:pt x="14" y="74"/>
                    <a:pt x="14" y="74"/>
                    <a:pt x="14" y="74"/>
                  </a:cubicBezTo>
                  <a:cubicBezTo>
                    <a:pt x="16" y="78"/>
                    <a:pt x="20" y="79"/>
                    <a:pt x="24" y="78"/>
                  </a:cubicBezTo>
                  <a:cubicBezTo>
                    <a:pt x="88" y="47"/>
                    <a:pt x="88" y="47"/>
                    <a:pt x="88" y="47"/>
                  </a:cubicBezTo>
                  <a:cubicBezTo>
                    <a:pt x="92" y="45"/>
                    <a:pt x="93" y="41"/>
                    <a:pt x="92" y="37"/>
                  </a:cubicBezTo>
                  <a:cubicBezTo>
                    <a:pt x="76" y="5"/>
                    <a:pt x="76" y="5"/>
                    <a:pt x="76" y="5"/>
                  </a:cubicBezTo>
                  <a:cubicBezTo>
                    <a:pt x="75" y="1"/>
                    <a:pt x="70" y="0"/>
                    <a:pt x="66" y="1"/>
                  </a:cubicBezTo>
                  <a:cubicBezTo>
                    <a:pt x="9" y="29"/>
                    <a:pt x="9" y="29"/>
                    <a:pt x="9" y="29"/>
                  </a:cubicBezTo>
                </a:path>
              </a:pathLst>
            </a:custGeom>
            <a:noFill/>
            <a:ln w="57150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7" name="Line 20"/>
            <p:cNvSpPr>
              <a:spLocks noChangeShapeType="1"/>
            </p:cNvSpPr>
            <p:nvPr/>
          </p:nvSpPr>
          <p:spPr bwMode="auto">
            <a:xfrm flipH="1">
              <a:off x="3851" y="2676"/>
              <a:ext cx="219" cy="101"/>
            </a:xfrm>
            <a:prstGeom prst="line">
              <a:avLst/>
            </a:prstGeom>
            <a:noFill/>
            <a:ln w="57150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3" name="Line 21"/>
            <p:cNvSpPr>
              <a:spLocks noChangeShapeType="1"/>
            </p:cNvSpPr>
            <p:nvPr/>
          </p:nvSpPr>
          <p:spPr bwMode="auto">
            <a:xfrm flipH="1">
              <a:off x="3666" y="2750"/>
              <a:ext cx="510" cy="248"/>
            </a:xfrm>
            <a:prstGeom prst="line">
              <a:avLst/>
            </a:prstGeom>
            <a:noFill/>
            <a:ln w="57150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4" name="Line 22"/>
            <p:cNvSpPr>
              <a:spLocks noChangeShapeType="1"/>
            </p:cNvSpPr>
            <p:nvPr/>
          </p:nvSpPr>
          <p:spPr bwMode="auto">
            <a:xfrm flipH="1">
              <a:off x="3693" y="2810"/>
              <a:ext cx="509" cy="249"/>
            </a:xfrm>
            <a:prstGeom prst="line">
              <a:avLst/>
            </a:prstGeom>
            <a:noFill/>
            <a:ln w="57150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5" name="Freeform 23"/>
            <p:cNvSpPr>
              <a:spLocks/>
            </p:cNvSpPr>
            <p:nvPr/>
          </p:nvSpPr>
          <p:spPr bwMode="auto">
            <a:xfrm>
              <a:off x="3481" y="2958"/>
              <a:ext cx="159" cy="40"/>
            </a:xfrm>
            <a:custGeom>
              <a:avLst/>
              <a:gdLst>
                <a:gd name="T0" fmla="*/ 24 w 24"/>
                <a:gd name="T1" fmla="*/ 0 h 6"/>
                <a:gd name="T2" fmla="*/ 18 w 24"/>
                <a:gd name="T3" fmla="*/ 3 h 6"/>
                <a:gd name="T4" fmla="*/ 5 w 24"/>
                <a:gd name="T5" fmla="*/ 2 h 6"/>
                <a:gd name="T6" fmla="*/ 0 w 24"/>
                <a:gd name="T7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6">
                  <a:moveTo>
                    <a:pt x="24" y="0"/>
                  </a:moveTo>
                  <a:cubicBezTo>
                    <a:pt x="18" y="3"/>
                    <a:pt x="18" y="3"/>
                    <a:pt x="18" y="3"/>
                  </a:cubicBezTo>
                  <a:cubicBezTo>
                    <a:pt x="18" y="3"/>
                    <a:pt x="12" y="6"/>
                    <a:pt x="5" y="2"/>
                  </a:cubicBezTo>
                  <a:cubicBezTo>
                    <a:pt x="0" y="5"/>
                    <a:pt x="0" y="5"/>
                    <a:pt x="0" y="5"/>
                  </a:cubicBezTo>
                </a:path>
              </a:pathLst>
            </a:custGeom>
            <a:noFill/>
            <a:ln w="57150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22978190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LITEN SKULD KAN BLI STOR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09600" y="1052736"/>
            <a:ext cx="10959008" cy="5400600"/>
          </a:xfrm>
        </p:spPr>
        <p:txBody>
          <a:bodyPr/>
          <a:lstStyle/>
          <a:p>
            <a:pPr marL="185738" indent="-185738"/>
            <a:r>
              <a:rPr lang="sv-SE" dirty="0">
                <a:ea typeface="Arial" charset="0"/>
                <a:cs typeface="Arial" charset="0"/>
              </a:rPr>
              <a:t>Telefonräkning 			+ </a:t>
            </a:r>
            <a:r>
              <a:rPr lang="sv-SE" b="1" dirty="0">
                <a:ea typeface="Arial" charset="0"/>
                <a:cs typeface="Arial" charset="0"/>
              </a:rPr>
              <a:t>350 kronor</a:t>
            </a:r>
          </a:p>
          <a:p>
            <a:pPr marL="185738" indent="-185738"/>
            <a:r>
              <a:rPr lang="sv-SE" dirty="0">
                <a:ea typeface="Arial" charset="0"/>
                <a:cs typeface="Arial" charset="0"/>
              </a:rPr>
              <a:t>Påminnelse 			+ </a:t>
            </a:r>
            <a:r>
              <a:rPr lang="sv-SE" b="1" dirty="0">
                <a:ea typeface="Arial" charset="0"/>
                <a:cs typeface="Arial" charset="0"/>
              </a:rPr>
              <a:t>60 kronor</a:t>
            </a:r>
          </a:p>
          <a:p>
            <a:pPr marL="185738" indent="-185738"/>
            <a:r>
              <a:rPr lang="sv-SE" dirty="0">
                <a:ea typeface="Arial" charset="0"/>
                <a:cs typeface="Arial" charset="0"/>
              </a:rPr>
              <a:t>Inkassokrav 			+ </a:t>
            </a:r>
            <a:r>
              <a:rPr lang="sv-SE" b="1" dirty="0">
                <a:ea typeface="Arial" charset="0"/>
                <a:cs typeface="Arial" charset="0"/>
              </a:rPr>
              <a:t>180 kronor</a:t>
            </a:r>
          </a:p>
          <a:p>
            <a:pPr marL="185738" indent="-185738"/>
            <a:r>
              <a:rPr lang="sv-SE" dirty="0">
                <a:ea typeface="Arial" charset="0"/>
                <a:cs typeface="Arial" charset="0"/>
              </a:rPr>
              <a:t>Dröjsmålsränta 			+ </a:t>
            </a:r>
            <a:r>
              <a:rPr lang="sv-SE" b="1" dirty="0">
                <a:ea typeface="Arial" charset="0"/>
                <a:cs typeface="Arial" charset="0"/>
              </a:rPr>
              <a:t>30 kronor</a:t>
            </a:r>
          </a:p>
          <a:p>
            <a:pPr marL="185738" indent="-185738"/>
            <a:r>
              <a:rPr lang="sv-SE" dirty="0">
                <a:ea typeface="Arial" charset="0"/>
                <a:cs typeface="Arial" charset="0"/>
              </a:rPr>
              <a:t>Betalningsföreläggande* 	 	+ </a:t>
            </a:r>
            <a:r>
              <a:rPr lang="sv-SE" b="1" dirty="0">
                <a:ea typeface="Arial" charset="0"/>
                <a:cs typeface="Arial" charset="0"/>
              </a:rPr>
              <a:t>300 kronor</a:t>
            </a:r>
          </a:p>
          <a:p>
            <a:pPr marL="185738" indent="-185738"/>
            <a:r>
              <a:rPr lang="sv-SE" dirty="0">
                <a:ea typeface="Arial" charset="0"/>
                <a:cs typeface="Arial" charset="0"/>
              </a:rPr>
              <a:t>Ombudskostnader 	 	+ </a:t>
            </a:r>
            <a:r>
              <a:rPr lang="sv-SE" b="1" dirty="0">
                <a:ea typeface="Arial" charset="0"/>
                <a:cs typeface="Arial" charset="0"/>
              </a:rPr>
              <a:t>380 kronor</a:t>
            </a:r>
          </a:p>
          <a:p>
            <a:pPr marL="185738" indent="-185738"/>
            <a:r>
              <a:rPr lang="sv-SE" u="sng" dirty="0">
                <a:ea typeface="Arial" charset="0"/>
                <a:cs typeface="Arial" charset="0"/>
              </a:rPr>
              <a:t>Grundavgift hos Kronofogden 	+ </a:t>
            </a:r>
            <a:r>
              <a:rPr lang="sv-SE" b="1" u="sng" dirty="0">
                <a:ea typeface="Arial" charset="0"/>
                <a:cs typeface="Arial" charset="0"/>
              </a:rPr>
              <a:t>600 kronor</a:t>
            </a:r>
          </a:p>
          <a:p>
            <a:pPr marL="0" indent="0">
              <a:buNone/>
            </a:pPr>
            <a:r>
              <a:rPr lang="sv-SE" b="1" dirty="0">
                <a:ea typeface="Arial" charset="0"/>
                <a:cs typeface="Arial" charset="0"/>
              </a:rPr>
              <a:t>  Totalt: 				1 900 kronor</a:t>
            </a:r>
          </a:p>
          <a:p>
            <a:pPr marL="0" indent="0">
              <a:buNone/>
            </a:pPr>
            <a:r>
              <a:rPr lang="sv-SE" dirty="0">
                <a:ea typeface="Arial" charset="0"/>
                <a:cs typeface="Arial" charset="0"/>
              </a:rPr>
              <a:t>*) Betalningsanmärkning</a:t>
            </a:r>
          </a:p>
        </p:txBody>
      </p:sp>
    </p:spTree>
    <p:extLst>
      <p:ext uri="{BB962C8B-B14F-4D97-AF65-F5344CB8AC3E}">
        <p14:creationId xmlns:p14="http://schemas.microsoft.com/office/powerpoint/2010/main" val="1104941489"/>
      </p:ext>
    </p:extLst>
  </p:cSld>
  <p:clrMapOvr>
    <a:masterClrMapping/>
  </p:clrMapOvr>
</p:sld>
</file>

<file path=ppt/theme/theme1.xml><?xml version="1.0" encoding="utf-8"?>
<a:theme xmlns:a="http://schemas.openxmlformats.org/drawingml/2006/main" name="Kronofogden grön">
  <a:themeElements>
    <a:clrScheme name="Kronofogden PP">
      <a:dk1>
        <a:sysClr val="windowText" lastClr="000000"/>
      </a:dk1>
      <a:lt1>
        <a:sysClr val="window" lastClr="FFFFFF"/>
      </a:lt1>
      <a:dk2>
        <a:srgbClr val="999900"/>
      </a:dk2>
      <a:lt2>
        <a:srgbClr val="EEECE1"/>
      </a:lt2>
      <a:accent1>
        <a:srgbClr val="999900"/>
      </a:accent1>
      <a:accent2>
        <a:srgbClr val="B9003C"/>
      </a:accent2>
      <a:accent3>
        <a:srgbClr val="006769"/>
      </a:accent3>
      <a:accent4>
        <a:srgbClr val="DD9128"/>
      </a:accent4>
      <a:accent5>
        <a:srgbClr val="641E3C"/>
      </a:accent5>
      <a:accent6>
        <a:srgbClr val="6B6B5B"/>
      </a:accent6>
      <a:hlink>
        <a:srgbClr val="B9003C"/>
      </a:hlink>
      <a:folHlink>
        <a:srgbClr val="6B6B5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ank.potx" id="{6406A42B-3574-46D7-BC9F-100B092C703C}" vid="{725AAC99-34ED-4982-8DBE-E4660B03C80D}"/>
    </a:ext>
  </a:extLst>
</a:theme>
</file>

<file path=ppt/theme/theme2.xml><?xml version="1.0" encoding="utf-8"?>
<a:theme xmlns:a="http://schemas.openxmlformats.org/drawingml/2006/main" name="Kronofogden grå">
  <a:themeElements>
    <a:clrScheme name="Kronofogden PP">
      <a:dk1>
        <a:sysClr val="windowText" lastClr="000000"/>
      </a:dk1>
      <a:lt1>
        <a:sysClr val="window" lastClr="FFFFFF"/>
      </a:lt1>
      <a:dk2>
        <a:srgbClr val="999900"/>
      </a:dk2>
      <a:lt2>
        <a:srgbClr val="EEECE1"/>
      </a:lt2>
      <a:accent1>
        <a:srgbClr val="999900"/>
      </a:accent1>
      <a:accent2>
        <a:srgbClr val="B9003C"/>
      </a:accent2>
      <a:accent3>
        <a:srgbClr val="006769"/>
      </a:accent3>
      <a:accent4>
        <a:srgbClr val="DD9128"/>
      </a:accent4>
      <a:accent5>
        <a:srgbClr val="641E3C"/>
      </a:accent5>
      <a:accent6>
        <a:srgbClr val="6B6B5B"/>
      </a:accent6>
      <a:hlink>
        <a:srgbClr val="B9003C"/>
      </a:hlink>
      <a:folHlink>
        <a:srgbClr val="6B6B5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ank.potx" id="{6406A42B-3574-46D7-BC9F-100B092C703C}" vid="{CA98E5BB-5633-4F58-BE01-786BA189097E}"/>
    </a:ext>
  </a:extLst>
</a:theme>
</file>

<file path=ppt/theme/theme3.xml><?xml version="1.0" encoding="utf-8"?>
<a:theme xmlns:a="http://schemas.openxmlformats.org/drawingml/2006/main" name="Kronofogden blå">
  <a:themeElements>
    <a:clrScheme name="Kronofogden PP">
      <a:dk1>
        <a:sysClr val="windowText" lastClr="000000"/>
      </a:dk1>
      <a:lt1>
        <a:sysClr val="window" lastClr="FFFFFF"/>
      </a:lt1>
      <a:dk2>
        <a:srgbClr val="999900"/>
      </a:dk2>
      <a:lt2>
        <a:srgbClr val="EEECE1"/>
      </a:lt2>
      <a:accent1>
        <a:srgbClr val="999900"/>
      </a:accent1>
      <a:accent2>
        <a:srgbClr val="B9003C"/>
      </a:accent2>
      <a:accent3>
        <a:srgbClr val="006769"/>
      </a:accent3>
      <a:accent4>
        <a:srgbClr val="DD9128"/>
      </a:accent4>
      <a:accent5>
        <a:srgbClr val="641E3C"/>
      </a:accent5>
      <a:accent6>
        <a:srgbClr val="6B6B5B"/>
      </a:accent6>
      <a:hlink>
        <a:srgbClr val="B9003C"/>
      </a:hlink>
      <a:folHlink>
        <a:srgbClr val="6B6B5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ank.potx" id="{6406A42B-3574-46D7-BC9F-100B092C703C}" vid="{67BCC552-79EE-4BB6-934E-FD91A74F4585}"/>
    </a:ext>
  </a:extLst>
</a:theme>
</file>

<file path=ppt/theme/theme4.xml><?xml version="1.0" encoding="utf-8"?>
<a:theme xmlns:a="http://schemas.openxmlformats.org/drawingml/2006/main" name="Kronofogden gul">
  <a:themeElements>
    <a:clrScheme name="Kronofogden PP">
      <a:dk1>
        <a:sysClr val="windowText" lastClr="000000"/>
      </a:dk1>
      <a:lt1>
        <a:sysClr val="window" lastClr="FFFFFF"/>
      </a:lt1>
      <a:dk2>
        <a:srgbClr val="999900"/>
      </a:dk2>
      <a:lt2>
        <a:srgbClr val="EEECE1"/>
      </a:lt2>
      <a:accent1>
        <a:srgbClr val="999900"/>
      </a:accent1>
      <a:accent2>
        <a:srgbClr val="B9003C"/>
      </a:accent2>
      <a:accent3>
        <a:srgbClr val="006769"/>
      </a:accent3>
      <a:accent4>
        <a:srgbClr val="DD9128"/>
      </a:accent4>
      <a:accent5>
        <a:srgbClr val="641E3C"/>
      </a:accent5>
      <a:accent6>
        <a:srgbClr val="6B6B5B"/>
      </a:accent6>
      <a:hlink>
        <a:srgbClr val="B9003C"/>
      </a:hlink>
      <a:folHlink>
        <a:srgbClr val="6B6B5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ank.potx" id="{6406A42B-3574-46D7-BC9F-100B092C703C}" vid="{E768DDC2-30B8-44C6-9804-D07373D18404}"/>
    </a:ext>
  </a:extLst>
</a:theme>
</file>

<file path=ppt/theme/theme5.xml><?xml version="1.0" encoding="utf-8"?>
<a:theme xmlns:a="http://schemas.openxmlformats.org/drawingml/2006/main" name="Kronofogden lila">
  <a:themeElements>
    <a:clrScheme name="Kronofogden PP">
      <a:dk1>
        <a:sysClr val="windowText" lastClr="000000"/>
      </a:dk1>
      <a:lt1>
        <a:sysClr val="window" lastClr="FFFFFF"/>
      </a:lt1>
      <a:dk2>
        <a:srgbClr val="999900"/>
      </a:dk2>
      <a:lt2>
        <a:srgbClr val="EEECE1"/>
      </a:lt2>
      <a:accent1>
        <a:srgbClr val="999900"/>
      </a:accent1>
      <a:accent2>
        <a:srgbClr val="B9003C"/>
      </a:accent2>
      <a:accent3>
        <a:srgbClr val="006769"/>
      </a:accent3>
      <a:accent4>
        <a:srgbClr val="DD9128"/>
      </a:accent4>
      <a:accent5>
        <a:srgbClr val="641E3C"/>
      </a:accent5>
      <a:accent6>
        <a:srgbClr val="6B6B5B"/>
      </a:accent6>
      <a:hlink>
        <a:srgbClr val="B9003C"/>
      </a:hlink>
      <a:folHlink>
        <a:srgbClr val="6B6B5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ank.potx" id="{6406A42B-3574-46D7-BC9F-100B092C703C}" vid="{20DF3734-CD33-4DD8-954D-226C86A8DAD5}"/>
    </a:ext>
  </a:extLst>
</a:theme>
</file>

<file path=ppt/theme/theme6.xml><?xml version="1.0" encoding="utf-8"?>
<a:theme xmlns:a="http://schemas.openxmlformats.org/drawingml/2006/main" name="Kronofogden röd">
  <a:themeElements>
    <a:clrScheme name="Kronofogden PP">
      <a:dk1>
        <a:sysClr val="windowText" lastClr="000000"/>
      </a:dk1>
      <a:lt1>
        <a:sysClr val="window" lastClr="FFFFFF"/>
      </a:lt1>
      <a:dk2>
        <a:srgbClr val="999900"/>
      </a:dk2>
      <a:lt2>
        <a:srgbClr val="EEECE1"/>
      </a:lt2>
      <a:accent1>
        <a:srgbClr val="999900"/>
      </a:accent1>
      <a:accent2>
        <a:srgbClr val="B9003C"/>
      </a:accent2>
      <a:accent3>
        <a:srgbClr val="006769"/>
      </a:accent3>
      <a:accent4>
        <a:srgbClr val="DD9128"/>
      </a:accent4>
      <a:accent5>
        <a:srgbClr val="641E3C"/>
      </a:accent5>
      <a:accent6>
        <a:srgbClr val="6B6B5B"/>
      </a:accent6>
      <a:hlink>
        <a:srgbClr val="B9003C"/>
      </a:hlink>
      <a:folHlink>
        <a:srgbClr val="6B6B5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ank.potx" id="{6406A42B-3574-46D7-BC9F-100B092C703C}" vid="{1638D369-29D2-4B97-A2A1-270189F8E6C3}"/>
    </a:ext>
  </a:extLst>
</a:theme>
</file>

<file path=ppt/theme/theme7.xml><?xml version="1.0" encoding="utf-8"?>
<a:theme xmlns:a="http://schemas.openxmlformats.org/drawingml/2006/main" name="Övrigt">
  <a:themeElements>
    <a:clrScheme name="Kronofogden PP">
      <a:dk1>
        <a:sysClr val="windowText" lastClr="000000"/>
      </a:dk1>
      <a:lt1>
        <a:sysClr val="window" lastClr="FFFFFF"/>
      </a:lt1>
      <a:dk2>
        <a:srgbClr val="999900"/>
      </a:dk2>
      <a:lt2>
        <a:srgbClr val="EEECE1"/>
      </a:lt2>
      <a:accent1>
        <a:srgbClr val="999900"/>
      </a:accent1>
      <a:accent2>
        <a:srgbClr val="B9003C"/>
      </a:accent2>
      <a:accent3>
        <a:srgbClr val="006769"/>
      </a:accent3>
      <a:accent4>
        <a:srgbClr val="DD9128"/>
      </a:accent4>
      <a:accent5>
        <a:srgbClr val="641E3C"/>
      </a:accent5>
      <a:accent6>
        <a:srgbClr val="6B6B5B"/>
      </a:accent6>
      <a:hlink>
        <a:srgbClr val="B9003C"/>
      </a:hlink>
      <a:folHlink>
        <a:srgbClr val="6B6B5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ank.potx" id="{6406A42B-3574-46D7-BC9F-100B092C703C}" vid="{F6A17EEC-0745-4590-A3B1-101EAB77079B}"/>
    </a:ext>
  </a:extLst>
</a:theme>
</file>

<file path=ppt/theme/theme8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Kronofogden PP">
    <a:dk1>
      <a:sysClr val="windowText" lastClr="000000"/>
    </a:dk1>
    <a:lt1>
      <a:sysClr val="window" lastClr="FFFFFF"/>
    </a:lt1>
    <a:dk2>
      <a:srgbClr val="999900"/>
    </a:dk2>
    <a:lt2>
      <a:srgbClr val="EEECE1"/>
    </a:lt2>
    <a:accent1>
      <a:srgbClr val="999900"/>
    </a:accent1>
    <a:accent2>
      <a:srgbClr val="B9003C"/>
    </a:accent2>
    <a:accent3>
      <a:srgbClr val="006769"/>
    </a:accent3>
    <a:accent4>
      <a:srgbClr val="DD9128"/>
    </a:accent4>
    <a:accent5>
      <a:srgbClr val="641E3C"/>
    </a:accent5>
    <a:accent6>
      <a:srgbClr val="6B6B5B"/>
    </a:accent6>
    <a:hlink>
      <a:srgbClr val="B9003C"/>
    </a:hlink>
    <a:folHlink>
      <a:srgbClr val="6B6B5B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342</Words>
  <Application>Microsoft Office PowerPoint</Application>
  <PresentationFormat>Bredbild</PresentationFormat>
  <Paragraphs>74</Paragraphs>
  <Slides>13</Slides>
  <Notes>13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7</vt:i4>
      </vt:variant>
      <vt:variant>
        <vt:lpstr>Bildrubriker</vt:lpstr>
      </vt:variant>
      <vt:variant>
        <vt:i4>13</vt:i4>
      </vt:variant>
    </vt:vector>
  </HeadingPairs>
  <TitlesOfParts>
    <vt:vector size="22" baseType="lpstr">
      <vt:lpstr>Arial</vt:lpstr>
      <vt:lpstr>Calibri</vt:lpstr>
      <vt:lpstr>Kronofogden grön</vt:lpstr>
      <vt:lpstr>Kronofogden grå</vt:lpstr>
      <vt:lpstr>Kronofogden blå</vt:lpstr>
      <vt:lpstr>Kronofogden gul</vt:lpstr>
      <vt:lpstr>Kronofogden lila</vt:lpstr>
      <vt:lpstr>Kronofogden röd</vt:lpstr>
      <vt:lpstr>Övrigt</vt:lpstr>
      <vt:lpstr>Det här är  Kronofogden </vt:lpstr>
      <vt:lpstr>I ett modernt samhälle behövs  krediter – och Kronofogden</vt:lpstr>
      <vt:lpstr>Vi har många viktiga uppgifter</vt:lpstr>
      <vt:lpstr>PowerPoint-presentation</vt:lpstr>
      <vt:lpstr>Vem har skulder hos Kronofogden?</vt:lpstr>
      <vt:lpstr>PowerPoint-presentation</vt:lpstr>
      <vt:lpstr>EXEMPEL PÅ FRÅGOR FRÅN UTRIKES FÖDDA </vt:lpstr>
      <vt:lpstr>Vanligaste skulderna</vt:lpstr>
      <vt:lpstr>LITEN SKULD KAN BLI STOR</vt:lpstr>
      <vt:lpstr>Löneutmätning</vt:lpstr>
      <vt:lpstr>VIKTIGT ATT KÄNNA TILL</vt:lpstr>
      <vt:lpstr>PowerPoint-presentation</vt:lpstr>
      <vt:lpstr>PowerPoint-presentation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2023-11-06T07:23:09Z</dcterms:created>
  <dcterms:modified xsi:type="dcterms:W3CDTF">2023-11-06T08:21:42Z</dcterms:modified>
</cp:coreProperties>
</file>