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96" r:id="rId4"/>
    <p:sldId id="268" r:id="rId5"/>
    <p:sldId id="297" r:id="rId6"/>
    <p:sldId id="314" r:id="rId7"/>
    <p:sldId id="315" r:id="rId8"/>
    <p:sldId id="298" r:id="rId9"/>
    <p:sldId id="287" r:id="rId10"/>
    <p:sldId id="299" r:id="rId11"/>
    <p:sldId id="301" r:id="rId12"/>
    <p:sldId id="300" r:id="rId13"/>
    <p:sldId id="288" r:id="rId14"/>
    <p:sldId id="289" r:id="rId15"/>
    <p:sldId id="292" r:id="rId16"/>
    <p:sldId id="272" r:id="rId17"/>
    <p:sldId id="302" r:id="rId18"/>
    <p:sldId id="30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920" autoAdjust="0"/>
  </p:normalViewPr>
  <p:slideViewPr>
    <p:cSldViewPr snapToGrid="0" showGuides="1">
      <p:cViewPr varScale="1">
        <p:scale>
          <a:sx n="77" d="100"/>
          <a:sy n="77" d="100"/>
        </p:scale>
        <p:origin x="1188" y="9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2023-09-15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4180779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altLang="sv-SE" dirty="0">
                <a:latin typeface="+mn-lt"/>
              </a:rPr>
              <a:t>Insättningsgarantin innebär att om företaget går i konkurs, eller om Finansinspektionen beslutar att insättningsgarantin ska tas i anspråk, får du ut dina pengar från Riksgälden inom sju bankdagar.</a:t>
            </a:r>
          </a:p>
          <a:p>
            <a:pPr eaLnBrk="1" hangingPunct="1">
              <a:spcBef>
                <a:spcPct val="0"/>
              </a:spcBef>
            </a:pPr>
            <a:endParaRPr lang="sv-SE" altLang="sv-SE" dirty="0">
              <a:latin typeface="+mn-lt"/>
            </a:endParaRPr>
          </a:p>
          <a:p>
            <a:pPr eaLnBrk="1" hangingPunct="1">
              <a:spcBef>
                <a:spcPct val="0"/>
              </a:spcBef>
            </a:pPr>
            <a:r>
              <a:rPr lang="sv-SE" altLang="sv-SE" dirty="0">
                <a:latin typeface="+mn-lt"/>
              </a:rPr>
              <a:t>Maximalt belopp som du kan få tillbaka via insättningsgarantin från och med år 2021 är</a:t>
            </a:r>
            <a:r>
              <a:rPr lang="sv-SE" altLang="sv-SE" baseline="0" dirty="0">
                <a:latin typeface="+mn-lt"/>
              </a:rPr>
              <a:t> </a:t>
            </a:r>
            <a:r>
              <a:rPr lang="sv-SE" altLang="sv-SE" dirty="0">
                <a:latin typeface="+mn-lt"/>
              </a:rPr>
              <a:t>1 050 000 kronor (tidigare var beloppet 950 000 kronor). Garantin är 100 000 euro. Det svenska beloppet värdejusteras gentemot euron vart femte år. Du får tillbaka ditt kapital + upplupen ränta.</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filialer till utländska banker gäller hemlandets insättningsgaranti, till exempel </a:t>
            </a:r>
            <a:br>
              <a:rPr lang="sv-SE" altLang="sv-SE" dirty="0">
                <a:latin typeface="+mn-lt"/>
              </a:rPr>
            </a:br>
            <a:r>
              <a:rPr lang="sv-SE" altLang="sv-SE" dirty="0">
                <a:latin typeface="+mn-lt"/>
              </a:rPr>
              <a:t>100 000 euro.</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vissa särskilda livshändelser, till exempel en köpeskilling från en husförsäljning, ett skadestånd, en ersättning för invaliditet är skyddet max 5 miljoner kronor (gäller högst 12 månader från insättningen).</a:t>
            </a: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pPr eaLnBrk="1" hangingPunct="1">
              <a:spcBef>
                <a:spcPct val="0"/>
              </a:spcBef>
            </a:pPr>
            <a:endParaRPr lang="sv-SE" altLang="sv-SE" dirty="0">
              <a:latin typeface="+mn-lt"/>
            </a:endParaRP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545573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Korrekt upprättad framtidsfullmakt gäller på banken.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Ger inte tillgång till internetbank – hör med banken vad som gäller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Oftast begär banken att fullmakten visas i original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Bankföreningen har mall för framtidsfullmakt för banktjänster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Anhörigbehörighet – exempelvis betala räkningar, öppna autogiro, flytta pengar mellan konton för att kunna betala räkningar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Inte tillgång till digitala tjänster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479355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17185"/>
          </a:xfrm>
        </p:spPr>
        <p:txBody>
          <a:bodyPr/>
          <a:lstStyle/>
          <a:p>
            <a:r>
              <a:rPr lang="sv-SE" altLang="sv-SE" b="1" dirty="0">
                <a:latin typeface="+mn-lt"/>
              </a:rPr>
              <a:t>Banker, försäkringsbolag, försäkringsförmedlare och värdepappersbolag erbjuder rådgivning om finansiella placeringar. </a:t>
            </a:r>
          </a:p>
          <a:p>
            <a:endParaRPr lang="sv-SE" altLang="sv-SE" dirty="0">
              <a:latin typeface="+mn-lt"/>
            </a:endParaRPr>
          </a:p>
          <a:p>
            <a:r>
              <a:rPr lang="sv-SE" altLang="sv-SE" dirty="0">
                <a:latin typeface="+mn-lt"/>
              </a:rPr>
              <a:t>Reglerna gäller när du får individuella råd utifrån just dina ekonomiska förutsättningar och behov. Ren försäljning och/eller marknadsföring av finansiella placeringar omfattas däremot inte.</a:t>
            </a:r>
          </a:p>
          <a:p>
            <a:pPr eaLnBrk="1" hangingPunct="1">
              <a:spcBef>
                <a:spcPct val="0"/>
              </a:spcBef>
            </a:pPr>
            <a:endParaRPr lang="sv-SE" altLang="sv-SE" dirty="0">
              <a:latin typeface="+mn-lt"/>
            </a:endParaRPr>
          </a:p>
          <a:p>
            <a:pPr eaLnBrk="1" hangingPunct="1">
              <a:spcBef>
                <a:spcPct val="0"/>
              </a:spcBef>
            </a:pPr>
            <a:r>
              <a:rPr lang="sv-SE" altLang="sv-SE" dirty="0">
                <a:latin typeface="+mn-lt"/>
              </a:rPr>
              <a:t>För att få lämna råd om finansiella placeringar krävs tillstånd från Finansinspektionen. Vilka bolag som har tillstånd kan du se i Finansinspektionens företagsregister </a:t>
            </a:r>
            <a:r>
              <a:rPr lang="sv-SE" altLang="sv-SE" u="sng" dirty="0">
                <a:latin typeface="+mn-lt"/>
              </a:rPr>
              <a:t>www.fi.se.</a:t>
            </a:r>
          </a:p>
          <a:p>
            <a:pPr eaLnBrk="1" hangingPunct="1">
              <a:spcBef>
                <a:spcPct val="0"/>
              </a:spcBef>
            </a:pPr>
            <a:endParaRPr lang="sv-SE" altLang="sv-SE" u="sng" dirty="0">
              <a:latin typeface="+mn-lt"/>
            </a:endParaRPr>
          </a:p>
          <a:p>
            <a:pPr eaLnBrk="1" hangingPunct="1">
              <a:spcBef>
                <a:spcPct val="0"/>
              </a:spcBef>
            </a:pPr>
            <a:r>
              <a:rPr lang="sv-SE" altLang="sv-SE" u="none" dirty="0">
                <a:latin typeface="+mn-lt"/>
              </a:rPr>
              <a:t>I dokumentationen ska framgå varför rådgivaren bedömt att en viss produkt är lämplig för dig.</a:t>
            </a:r>
          </a:p>
          <a:p>
            <a:pPr eaLnBrk="1" hangingPunct="1">
              <a:spcBef>
                <a:spcPct val="0"/>
              </a:spcBef>
            </a:pPr>
            <a:endParaRPr lang="sv-SE" altLang="sv-SE" dirty="0">
              <a:latin typeface="+mn-lt"/>
            </a:endParaRPr>
          </a:p>
          <a:p>
            <a:pPr eaLnBrk="1" hangingPunct="1">
              <a:spcBef>
                <a:spcPct val="0"/>
              </a:spcBef>
            </a:pPr>
            <a:r>
              <a:rPr lang="sv-SE" altLang="sv-SE" dirty="0">
                <a:latin typeface="+mn-lt"/>
              </a:rPr>
              <a:t>Möjlighet att få skadestånd:</a:t>
            </a:r>
          </a:p>
          <a:p>
            <a:pPr indent="-171450">
              <a:spcBef>
                <a:spcPct val="0"/>
              </a:spcBef>
              <a:buFont typeface="Arial" panose="020B0604020202020204" pitchFamily="34" charset="0"/>
              <a:buChar char="•"/>
            </a:pPr>
            <a:r>
              <a:rPr lang="sv-SE" altLang="sv-SE" dirty="0"/>
              <a:t>Vårdslöshet</a:t>
            </a:r>
          </a:p>
          <a:p>
            <a:pPr marL="171450" indent="-171450" eaLnBrk="1" hangingPunct="1">
              <a:spcBef>
                <a:spcPct val="0"/>
              </a:spcBef>
              <a:buFont typeface="Arial" panose="020B0604020202020204" pitchFamily="34" charset="0"/>
              <a:buChar char="•"/>
            </a:pPr>
            <a:r>
              <a:rPr lang="sv-SE" altLang="sv-SE" dirty="0">
                <a:latin typeface="+mn-lt"/>
              </a:rPr>
              <a:t>Reklamera i tid</a:t>
            </a:r>
          </a:p>
          <a:p>
            <a:pPr marL="171450" indent="-171450" eaLnBrk="1" hangingPunct="1">
              <a:spcBef>
                <a:spcPct val="0"/>
              </a:spcBef>
              <a:buFont typeface="Arial" panose="020B0604020202020204" pitchFamily="34" charset="0"/>
              <a:buChar char="•"/>
            </a:pPr>
            <a:r>
              <a:rPr lang="sv-SE" altLang="sv-SE" dirty="0">
                <a:latin typeface="+mn-lt"/>
              </a:rPr>
              <a:t>Inget ansvar för ”dåliga råd” eller förlorade pengar</a:t>
            </a:r>
          </a:p>
          <a:p>
            <a:pPr marL="171450" indent="-171450" eaLnBrk="1" hangingPunct="1">
              <a:spcBef>
                <a:spcPct val="0"/>
              </a:spcBef>
              <a:buFont typeface="Arial" panose="020B0604020202020204" pitchFamily="34" charset="0"/>
              <a:buChar char="•"/>
            </a:pPr>
            <a:r>
              <a:rPr lang="sv-SE" altLang="sv-SE" dirty="0">
                <a:latin typeface="+mn-lt"/>
              </a:rPr>
              <a:t>Försäkringsförmedlare ska ha ansvarsförsäkring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13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altLang="sv-SE" b="1" dirty="0">
                <a:latin typeface="+mn-lt"/>
              </a:rPr>
              <a:t>Kontrollera företaget </a:t>
            </a:r>
            <a:endParaRPr lang="sv-SE" altLang="sv-SE" dirty="0">
              <a:latin typeface="+mn-lt"/>
            </a:endParaRPr>
          </a:p>
          <a:p>
            <a:r>
              <a:rPr lang="sv-SE" altLang="sv-SE" dirty="0">
                <a:latin typeface="+mn-lt"/>
              </a:rPr>
              <a:t>Kontrollera att företaget finns i Finansinspektionens företagsregister. </a:t>
            </a:r>
          </a:p>
          <a:p>
            <a:endParaRPr lang="sv-SE" altLang="sv-SE" b="1" dirty="0">
              <a:latin typeface="+mn-lt"/>
            </a:endParaRPr>
          </a:p>
          <a:p>
            <a:r>
              <a:rPr lang="sv-SE" altLang="sv-SE" b="1" dirty="0">
                <a:latin typeface="+mn-lt"/>
              </a:rPr>
              <a:t>Rådgivare eller säljare?</a:t>
            </a:r>
            <a:endParaRPr lang="sv-SE" altLang="sv-SE" dirty="0">
              <a:latin typeface="+mn-lt"/>
            </a:endParaRPr>
          </a:p>
          <a:p>
            <a:r>
              <a:rPr lang="sv-SE" altLang="sv-SE" dirty="0">
                <a:latin typeface="+mn-lt"/>
              </a:rPr>
              <a:t>Kontrollera att personen du träffar är rådgivare och att han/hon avser att lämna råd om de placeringar som kan vara aktuella för dig. </a:t>
            </a:r>
          </a:p>
          <a:p>
            <a:endParaRPr lang="sv-SE" altLang="sv-SE" b="1" dirty="0">
              <a:latin typeface="+mn-lt"/>
            </a:endParaRPr>
          </a:p>
          <a:p>
            <a:r>
              <a:rPr lang="sv-SE" altLang="sv-SE" b="1" dirty="0">
                <a:latin typeface="+mn-lt"/>
              </a:rPr>
              <a:t>Lämplighetsbedömning</a:t>
            </a:r>
            <a:endParaRPr lang="sv-SE" altLang="sv-SE" dirty="0">
              <a:latin typeface="+mn-lt"/>
            </a:endParaRPr>
          </a:p>
          <a:p>
            <a:r>
              <a:rPr lang="sv-SE" altLang="sv-SE" dirty="0">
                <a:latin typeface="+mn-lt"/>
              </a:rPr>
              <a:t>Vid rådgivning gör rådgivaren en bedömning av vilka placeringar som är lämpliga för dig bland annat utifrån din ekonomiska situation och den risk du är beredd att ta. </a:t>
            </a:r>
          </a:p>
          <a:p>
            <a:endParaRPr lang="sv-SE" altLang="sv-SE" b="1" dirty="0">
              <a:latin typeface="+mn-lt"/>
            </a:endParaRPr>
          </a:p>
          <a:p>
            <a:r>
              <a:rPr lang="sv-SE" altLang="sv-SE" b="1" dirty="0">
                <a:latin typeface="+mn-lt"/>
              </a:rPr>
              <a:t>Se till att du förstår investeringen och risknivån </a:t>
            </a:r>
            <a:endParaRPr lang="sv-SE" altLang="sv-SE" dirty="0">
              <a:latin typeface="+mn-lt"/>
            </a:endParaRPr>
          </a:p>
          <a:p>
            <a:r>
              <a:rPr lang="sv-SE" altLang="sv-SE" dirty="0">
                <a:latin typeface="+mn-lt"/>
              </a:rPr>
              <a:t>Se till att du förstår investeringen. Förstår du inte den information du får så ställ frågor tills du känner dig nöjd. </a:t>
            </a:r>
          </a:p>
          <a:p>
            <a:endParaRPr lang="sv-SE" altLang="sv-SE" b="1" dirty="0">
              <a:latin typeface="+mn-lt"/>
            </a:endParaRPr>
          </a:p>
          <a:p>
            <a:r>
              <a:rPr lang="sv-SE" altLang="sv-SE" b="1" dirty="0">
                <a:latin typeface="+mn-lt"/>
              </a:rPr>
              <a:t>Ha inte bråttom!</a:t>
            </a:r>
            <a:endParaRPr lang="sv-SE" altLang="sv-SE" dirty="0">
              <a:latin typeface="+mn-lt"/>
            </a:endParaRPr>
          </a:p>
          <a:p>
            <a:r>
              <a:rPr lang="sv-SE" altLang="sv-SE" dirty="0">
                <a:latin typeface="+mn-lt"/>
              </a:rPr>
              <a:t>En teckningsanmälan och andra avtal som du skriver under är bindande. Det finns sällan någon ångerrätt. </a:t>
            </a:r>
          </a:p>
          <a:p>
            <a:endParaRPr lang="sv-SE" altLang="sv-SE" b="1" dirty="0">
              <a:latin typeface="+mn-lt"/>
            </a:endParaRPr>
          </a:p>
          <a:p>
            <a:r>
              <a:rPr lang="sv-SE" altLang="sv-SE" b="1" dirty="0">
                <a:latin typeface="+mn-lt"/>
              </a:rPr>
              <a:t>Se till att få kopia av dokumentationen </a:t>
            </a:r>
            <a:endParaRPr lang="sv-SE" altLang="sv-SE" dirty="0">
              <a:latin typeface="+mn-lt"/>
            </a:endParaRPr>
          </a:p>
          <a:p>
            <a:r>
              <a:rPr lang="sv-SE" altLang="sv-SE" dirty="0">
                <a:latin typeface="+mn-lt"/>
              </a:rPr>
              <a:t>All rådgivning ska dokumenteras. Läs igenom noga och kontrollera att det som står där stämmer.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68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26927"/>
          </a:xfrm>
        </p:spPr>
        <p:txBody>
          <a:bodyPr/>
          <a:lstStyle/>
          <a:p>
            <a:r>
              <a:rPr lang="sv-SE" altLang="sv-SE" b="1" dirty="0">
                <a:latin typeface="+mn-lt"/>
              </a:rPr>
              <a:t>Klagomålstrappan</a:t>
            </a:r>
            <a:r>
              <a:rPr lang="sv-SE" altLang="sv-SE" dirty="0">
                <a:latin typeface="+mn-lt"/>
              </a:rPr>
              <a:t>. </a:t>
            </a:r>
          </a:p>
          <a:p>
            <a:r>
              <a:rPr lang="sv-SE" altLang="sv-SE" dirty="0">
                <a:latin typeface="+mn-lt"/>
              </a:rPr>
              <a:t>Alla banker har en central klagomålsavdelning dit man kan vända sig. Ofta kan man klaga direkt via bankens webbplats. Man hittar information om hur man klagar och ofta också klagomålsformulär på bankernas webbplatser. </a:t>
            </a:r>
          </a:p>
          <a:p>
            <a:endParaRPr lang="sv-SE" altLang="sv-SE" b="1" u="sng" dirty="0">
              <a:latin typeface="+mn-lt"/>
            </a:endParaRPr>
          </a:p>
          <a:p>
            <a:r>
              <a:rPr lang="sv-SE" altLang="sv-SE" b="1" u="sng" dirty="0">
                <a:latin typeface="+mn-lt"/>
              </a:rPr>
              <a:t>ARN</a:t>
            </a:r>
            <a:r>
              <a:rPr lang="sv-SE" altLang="sv-SE" dirty="0">
                <a:latin typeface="+mn-lt"/>
              </a:rPr>
              <a:t>: </a:t>
            </a:r>
          </a:p>
          <a:p>
            <a:r>
              <a:rPr lang="sv-SE" altLang="sv-SE" b="1" dirty="0">
                <a:latin typeface="+mn-lt"/>
              </a:rPr>
              <a:t>Fördelar</a:t>
            </a:r>
            <a:r>
              <a:rPr lang="sv-SE" altLang="sv-SE" dirty="0">
                <a:latin typeface="+mn-lt"/>
              </a:rPr>
              <a:t>: gratis och det är inte tänkt att man ska behöva ha ett juridiskt ombud. Det går relativt snabbt. Enligt nämndens instruktion ska ett ärende prövas inom 90 dagar från det att det är färdigt för avgörande. </a:t>
            </a:r>
          </a:p>
          <a:p>
            <a:endParaRPr lang="sv-SE" altLang="sv-SE" b="1" dirty="0">
              <a:latin typeface="+mn-lt"/>
            </a:endParaRPr>
          </a:p>
          <a:p>
            <a:r>
              <a:rPr lang="sv-SE" altLang="sv-SE" b="1" dirty="0">
                <a:latin typeface="+mn-lt"/>
              </a:rPr>
              <a:t>Nackdelar</a:t>
            </a:r>
            <a:r>
              <a:rPr lang="sv-SE" altLang="sv-SE" dirty="0">
                <a:latin typeface="+mn-lt"/>
              </a:rPr>
              <a:t>: prövas på handlingarna. Ingen möjlighet till muntlig bevisning. Om ”ord mot ord” kan nämnden inte pröva tvisten. Kan inte heller pröva alla typer av tvister, måste finnas ett ekonomiskt yrkande. Inte bindande för parterna (men nästintill </a:t>
            </a:r>
            <a:br>
              <a:rPr lang="sv-SE" altLang="sv-SE" dirty="0">
                <a:latin typeface="+mn-lt"/>
              </a:rPr>
            </a:br>
            <a:r>
              <a:rPr lang="sv-SE" altLang="sv-SE" dirty="0">
                <a:latin typeface="+mn-lt"/>
              </a:rPr>
              <a:t>100 % följsamhet på bankavdelningen).</a:t>
            </a:r>
          </a:p>
          <a:p>
            <a:endParaRPr lang="sv-SE" altLang="sv-SE" b="1" u="sng" dirty="0">
              <a:latin typeface="+mn-lt"/>
            </a:endParaRPr>
          </a:p>
          <a:p>
            <a:r>
              <a:rPr lang="sv-SE" altLang="sv-SE" b="1" u="sng" dirty="0">
                <a:latin typeface="+mn-lt"/>
              </a:rPr>
              <a:t>Tingsrätten</a:t>
            </a:r>
            <a:r>
              <a:rPr lang="sv-SE" altLang="sv-SE" dirty="0">
                <a:latin typeface="+mn-lt"/>
              </a:rPr>
              <a:t>: </a:t>
            </a:r>
          </a:p>
          <a:p>
            <a:r>
              <a:rPr lang="sv-SE" altLang="sv-SE" b="1" dirty="0">
                <a:latin typeface="+mn-lt"/>
              </a:rPr>
              <a:t>Fördelar</a:t>
            </a:r>
            <a:r>
              <a:rPr lang="sv-SE" altLang="sv-SE" dirty="0">
                <a:latin typeface="+mn-lt"/>
              </a:rPr>
              <a:t>: prövar alla typer av tvister. Exekutionstitel, det</a:t>
            </a:r>
            <a:r>
              <a:rPr lang="sv-SE" altLang="sv-SE" baseline="0" dirty="0">
                <a:latin typeface="+mn-lt"/>
              </a:rPr>
              <a:t> vill säga</a:t>
            </a:r>
            <a:r>
              <a:rPr lang="sv-SE" altLang="sv-SE" dirty="0">
                <a:latin typeface="+mn-lt"/>
              </a:rPr>
              <a:t> man kan ta domen till kronofogden och begära utmätning.</a:t>
            </a:r>
          </a:p>
          <a:p>
            <a:endParaRPr lang="sv-SE" altLang="sv-SE" b="1" dirty="0">
              <a:latin typeface="+mn-lt"/>
            </a:endParaRPr>
          </a:p>
          <a:p>
            <a:r>
              <a:rPr lang="sv-SE" altLang="sv-SE" b="1" dirty="0">
                <a:latin typeface="+mn-lt"/>
              </a:rPr>
              <a:t>Nackdelar:</a:t>
            </a:r>
            <a:r>
              <a:rPr lang="sv-SE" altLang="sv-SE" dirty="0">
                <a:latin typeface="+mn-lt"/>
              </a:rPr>
              <a:t> man behöver ha ett juridiskt ombud. Avgift för att lämna in stämningsansökan. Rättegångskostnader (man måste ersätta motpartens rättegångskostnader om man förlorar om inte tvisten rör mindre än ett halvt prisbasbelopp).</a:t>
            </a: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44833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dirty="0">
                <a:latin typeface="+mn-lt"/>
              </a:rPr>
              <a:t>Konsumenternas Bank- och finansbyrå har telefonrådgivning öppen vardagar mellan klockan 09:00 – 12:00. Den bemannas av byråns jurister.</a:t>
            </a:r>
          </a:p>
          <a:p>
            <a:endParaRPr lang="sv-SE" altLang="sv-SE" dirty="0">
              <a:latin typeface="+mn-lt"/>
            </a:endParaRPr>
          </a:p>
          <a:p>
            <a:r>
              <a:rPr lang="sv-SE" altLang="sv-SE" dirty="0">
                <a:latin typeface="+mn-lt"/>
              </a:rPr>
              <a:t>Mejl besvaras ofta samma dag,</a:t>
            </a:r>
            <a:r>
              <a:rPr lang="sv-SE" altLang="sv-SE" baseline="0" dirty="0">
                <a:latin typeface="+mn-lt"/>
              </a:rPr>
              <a:t> </a:t>
            </a:r>
            <a:r>
              <a:rPr lang="sv-SE" altLang="sv-SE" dirty="0">
                <a:latin typeface="+mn-lt"/>
              </a:rPr>
              <a:t>men senast inom tre vardagar.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96589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3720499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644214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93881"/>
          </a:xfrm>
        </p:spPr>
        <p:txBody>
          <a:bodyPr/>
          <a:lstStyle/>
          <a:p>
            <a:pPr eaLnBrk="1" hangingPunct="1">
              <a:spcBef>
                <a:spcPct val="0"/>
              </a:spcBef>
            </a:pPr>
            <a:r>
              <a:rPr lang="sv-SE" altLang="sv-SE" dirty="0">
                <a:latin typeface="+mn-lt"/>
              </a:rPr>
              <a:t>Sedlar och mynt är lagliga betalningsmedel, men i Sverige råder principen</a:t>
            </a:r>
            <a:r>
              <a:rPr lang="sv-SE" altLang="sv-SE" baseline="0" dirty="0">
                <a:latin typeface="+mn-lt"/>
              </a:rPr>
              <a:t> om avtalsfrihet. Avtalsfriheten har företräde framför bank  och betalningslagstiftning.</a:t>
            </a:r>
          </a:p>
          <a:p>
            <a:pPr eaLnBrk="1" hangingPunct="1">
              <a:spcBef>
                <a:spcPct val="0"/>
              </a:spcBef>
            </a:pPr>
            <a:endParaRPr lang="sv-SE" altLang="sv-SE" baseline="0" dirty="0">
              <a:latin typeface="+mn-lt"/>
            </a:endParaRPr>
          </a:p>
          <a:p>
            <a:pPr eaLnBrk="1" hangingPunct="1">
              <a:spcBef>
                <a:spcPct val="0"/>
              </a:spcBef>
            </a:pPr>
            <a:r>
              <a:rPr lang="sv-SE" altLang="sv-SE" dirty="0">
                <a:latin typeface="+mn-lt"/>
              </a:rPr>
              <a:t>En butik kan därför</a:t>
            </a:r>
            <a:r>
              <a:rPr lang="sv-SE" altLang="sv-SE" baseline="0" dirty="0">
                <a:latin typeface="+mn-lt"/>
              </a:rPr>
              <a:t> ”avtala” bort skyldigheten att ta emot kontanter genom att sätta upp exempelvis en skylt.</a:t>
            </a:r>
          </a:p>
          <a:p>
            <a:pPr eaLnBrk="1" hangingPunct="1">
              <a:spcBef>
                <a:spcPct val="0"/>
              </a:spcBef>
            </a:pPr>
            <a:endParaRPr lang="sv-SE" altLang="sv-SE" baseline="0" dirty="0">
              <a:latin typeface="+mn-lt"/>
            </a:endParaRPr>
          </a:p>
          <a:p>
            <a:pPr>
              <a:tabLst>
                <a:tab pos="214313" algn="l"/>
              </a:tabLst>
            </a:pPr>
            <a:r>
              <a:rPr lang="sv-SE" sz="1200" dirty="0">
                <a:ea typeface="Arial" charset="0"/>
                <a:cs typeface="Arial" charset="0"/>
              </a:rPr>
              <a:t>Riksbankslagen 5 kap 1 §</a:t>
            </a:r>
          </a:p>
          <a:p>
            <a:pPr marL="171450" indent="-171450">
              <a:buFont typeface="Arial" panose="020B0604020202020204" pitchFamily="34" charset="0"/>
              <a:buChar char="•"/>
              <a:tabLst>
                <a:tab pos="214313" algn="l"/>
              </a:tabLst>
            </a:pPr>
            <a:r>
              <a:rPr lang="sv-SE" sz="1200" dirty="0">
                <a:ea typeface="Arial" charset="0"/>
                <a:cs typeface="Arial" charset="0"/>
              </a:rPr>
              <a:t>Sedlar och mynt är lagliga betalningsmedel </a:t>
            </a:r>
          </a:p>
          <a:p>
            <a:pPr marL="171450" indent="-171450">
              <a:buFont typeface="Arial" panose="020B0604020202020204" pitchFamily="34" charset="0"/>
              <a:buChar char="•"/>
              <a:tabLst>
                <a:tab pos="214313" algn="l"/>
              </a:tabLst>
            </a:pPr>
            <a:r>
              <a:rPr lang="sv-SE" sz="1200" dirty="0">
                <a:ea typeface="Arial" charset="0"/>
                <a:cs typeface="Arial" charset="0"/>
              </a:rPr>
              <a:t>Ingen skyldighet att ta emot kontanter</a:t>
            </a:r>
          </a:p>
          <a:p>
            <a:pPr marL="171450" indent="-171450">
              <a:buFont typeface="Arial" panose="020B0604020202020204" pitchFamily="34" charset="0"/>
              <a:buChar char="•"/>
              <a:tabLst>
                <a:tab pos="214313" algn="l"/>
              </a:tabLst>
            </a:pPr>
            <a:r>
              <a:rPr lang="sv-SE" sz="1200" dirty="0">
                <a:ea typeface="Arial" charset="0"/>
                <a:cs typeface="Arial" charset="0"/>
              </a:rPr>
              <a:t>Går att ”avtala bort”, ex. med skylt i butik</a:t>
            </a:r>
          </a:p>
          <a:p>
            <a:pPr marL="171450" indent="-171450">
              <a:buFont typeface="Arial" panose="020B0604020202020204" pitchFamily="34" charset="0"/>
              <a:buChar char="•"/>
              <a:tabLst>
                <a:tab pos="214313" algn="l"/>
              </a:tabLst>
            </a:pPr>
            <a:r>
              <a:rPr lang="sv-SE" sz="1200" dirty="0">
                <a:ea typeface="Arial" charset="0"/>
                <a:cs typeface="Arial" charset="0"/>
              </a:rPr>
              <a:t>Ny lagstiftning – men ger endast möjlighet till uttag av kontanter</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560243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666332"/>
          </a:xfrm>
        </p:spPr>
        <p:txBody>
          <a:bodyPr/>
          <a:lstStyle/>
          <a:p>
            <a:r>
              <a:rPr lang="sv-SE" altLang="sv-SE" dirty="0">
                <a:latin typeface="+mn-lt"/>
                <a:cs typeface="Arial" pitchFamily="34" charset="0"/>
              </a:rPr>
              <a:t>Konsumenternas Bank- och finansbyrå startades 1994 och drivs som en stiftelse. Jurister svarar på konsumenternas frågor i vår telefonvägledning och ger gratis information och vägledning inom området bank och finans. Du kan kontakta byrån via telefon, e-post eller brev. Telefonrådgivningen har öppet vardagar mellan klockan  09:00 – 12:00. På webbplatsen finns en stor mängd information och funktioner. Byrån kan inte agera som ombud för konsumenter i tvister eller utreda enskilda ärenden och kan heller inte pröva tvister. Det ingår inte i byråns arbetsuppgift att ge privatekonomisk rådgivning. </a:t>
            </a:r>
          </a:p>
          <a:p>
            <a:endParaRPr lang="sv-SE" dirty="0">
              <a:latin typeface="+mn-lt"/>
            </a:endParaRPr>
          </a:p>
          <a:p>
            <a:r>
              <a:rPr lang="sv-SE" altLang="sv-SE" dirty="0">
                <a:latin typeface="+mn-lt"/>
                <a:cs typeface="Arial" pitchFamily="34" charset="0"/>
              </a:rPr>
              <a:t>Byrån finansieras av Svenska Bankföreningen, Fondbolagens Förening, Svensk Värdepappersmarknad. Förutom tre branschorganisationer står också Konsumentverket och Finansinspektionen bakom byrån. </a:t>
            </a:r>
          </a:p>
          <a:p>
            <a:endParaRPr lang="sv-SE" altLang="sv-SE" dirty="0">
              <a:latin typeface="+mn-lt"/>
              <a:cs typeface="Arial" pitchFamily="34" charset="0"/>
            </a:endParaRPr>
          </a:p>
          <a:p>
            <a:pPr eaLnBrk="1" hangingPunct="1">
              <a:spcBef>
                <a:spcPct val="0"/>
              </a:spcBef>
            </a:pPr>
            <a:r>
              <a:rPr lang="sv-SE" altLang="sv-SE" b="1" dirty="0">
                <a:latin typeface="+mn-lt"/>
                <a:cs typeface="Arial" pitchFamily="34" charset="0"/>
              </a:rPr>
              <a:t>Webbplats</a:t>
            </a:r>
          </a:p>
          <a:p>
            <a:pPr eaLnBrk="1" hangingPunct="1">
              <a:spcBef>
                <a:spcPct val="0"/>
              </a:spcBef>
            </a:pPr>
            <a:r>
              <a:rPr lang="sv-SE" altLang="sv-SE" dirty="0">
                <a:latin typeface="+mn-lt"/>
                <a:cs typeface="Arial" pitchFamily="34" charset="0"/>
              </a:rPr>
              <a:t>www.konsumenternas.se är en gemensam webbplats för Konsumenternas Bank- och finansbyrå och Konsumenternas försäkringsbyrå. Webbplatsen ger både bred och djup information om bank- och finansområdet.</a:t>
            </a:r>
          </a:p>
          <a:p>
            <a:pPr eaLnBrk="1" hangingPunct="1">
              <a:spcBef>
                <a:spcPct val="0"/>
              </a:spcBef>
            </a:pPr>
            <a:endParaRPr lang="sv-SE" altLang="sv-SE" dirty="0">
              <a:cs typeface="Arial" pitchFamily="34" charset="0"/>
            </a:endParaRPr>
          </a:p>
          <a:p>
            <a:pPr eaLnBrk="1" hangingPunct="1">
              <a:spcBef>
                <a:spcPct val="0"/>
              </a:spcBef>
            </a:pPr>
            <a:r>
              <a:rPr lang="sv-SE" altLang="sv-SE" dirty="0">
                <a:latin typeface="+mn-lt"/>
                <a:cs typeface="Arial" pitchFamily="34" charset="0"/>
              </a:rPr>
              <a:t>Bankbyrån har delat in informationen i tre områden:</a:t>
            </a:r>
          </a:p>
          <a:p>
            <a:pPr marL="171450" indent="-171450" eaLnBrk="1" hangingPunct="1">
              <a:spcBef>
                <a:spcPct val="0"/>
              </a:spcBef>
              <a:buFont typeface="Arial" panose="020B0604020202020204" pitchFamily="34" charset="0"/>
              <a:buChar char="•"/>
            </a:pPr>
            <a:r>
              <a:rPr lang="sv-SE" altLang="sv-SE" dirty="0">
                <a:latin typeface="+mn-lt"/>
                <a:cs typeface="Arial" pitchFamily="34" charset="0"/>
              </a:rPr>
              <a:t>Betala – om betalningar, betala med kontokort, betala till utlandet</a:t>
            </a:r>
          </a:p>
          <a:p>
            <a:pPr marL="171450" indent="-171450">
              <a:buFont typeface="Arial" panose="020B0604020202020204" pitchFamily="34" charset="0"/>
              <a:buChar char="•"/>
            </a:pPr>
            <a:r>
              <a:rPr lang="sv-SE" altLang="sv-SE" dirty="0">
                <a:latin typeface="+mn-lt"/>
                <a:cs typeface="Arial" pitchFamily="34" charset="0"/>
              </a:rPr>
              <a:t>Låna – bolån, </a:t>
            </a:r>
            <a:r>
              <a:rPr lang="sv-SE" altLang="sv-SE" dirty="0" err="1">
                <a:latin typeface="+mn-lt"/>
                <a:cs typeface="Arial" pitchFamily="34" charset="0"/>
              </a:rPr>
              <a:t>konsumtionslån</a:t>
            </a:r>
            <a:r>
              <a:rPr lang="sv-SE" altLang="sv-SE" dirty="0">
                <a:latin typeface="+mn-lt"/>
                <a:cs typeface="Arial" pitchFamily="34" charset="0"/>
              </a:rPr>
              <a:t>, kapitalfrigöringskrediter</a:t>
            </a:r>
          </a:p>
          <a:p>
            <a:pPr marL="171450" indent="-171450">
              <a:buFont typeface="Arial" panose="020B0604020202020204" pitchFamily="34" charset="0"/>
              <a:buChar char="•"/>
            </a:pPr>
            <a:r>
              <a:rPr lang="sv-SE" altLang="sv-SE" dirty="0">
                <a:latin typeface="+mn-lt"/>
                <a:cs typeface="Arial" pitchFamily="34" charset="0"/>
              </a:rPr>
              <a:t>Spara – sparkonton, värdepapper, ISK, kapitalförsäkringar, finansiell rådgivning</a:t>
            </a:r>
          </a:p>
          <a:p>
            <a:endParaRPr lang="sv-SE" altLang="sv-SE" dirty="0">
              <a:cs typeface="Arial" pitchFamily="34" charset="0"/>
            </a:endParaRPr>
          </a:p>
          <a:p>
            <a:r>
              <a:rPr lang="sv-SE" altLang="sv-SE" dirty="0">
                <a:latin typeface="+mn-lt"/>
                <a:cs typeface="Arial" pitchFamily="34" charset="0"/>
              </a:rPr>
              <a:t>Även: Spara till barn, byta bank, rätt till bankkonto, penningtvätt, banksekretess, Jämförelser – kontokort, sparkonton, ISK och Kalkyler - bolån, blancolån, Lånelabbet.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2820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När det gäller frågor om framtidsfullmakter och hantering av dödsbon så svarar byrån på frågor som rör förhållandet mellan den enskilde och banken. Om frågan är av ren familjerättslig karaktär (till exempel hur man upprättare en fullmakt) så hänvisar vi konsumenten till att tala med en familjerättsjurist/advokat.</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345329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4"/>
          </a:xfrm>
        </p:spPr>
        <p:txBody>
          <a:bodyPr/>
          <a:lstStyle/>
          <a:p>
            <a:r>
              <a:rPr lang="sv-SE" sz="1200" b="1" kern="1200" dirty="0" err="1">
                <a:solidFill>
                  <a:schemeClr val="tx1"/>
                </a:solidFill>
                <a:latin typeface="+mn-lt"/>
                <a:ea typeface="+mn-ea"/>
                <a:cs typeface="+mn-cs"/>
              </a:rPr>
              <a:t>Spoofing</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Konsumenten blir uppringd från</a:t>
            </a:r>
            <a:r>
              <a:rPr lang="sv-SE" sz="1200" kern="1200" baseline="0" dirty="0">
                <a:solidFill>
                  <a:schemeClr val="tx1"/>
                </a:solidFill>
                <a:latin typeface="+mn-lt"/>
                <a:ea typeface="+mn-ea"/>
                <a:cs typeface="+mn-cs"/>
              </a:rPr>
              <a:t> </a:t>
            </a:r>
            <a:r>
              <a:rPr lang="sv-SE" sz="1200" u="none" kern="1200" baseline="0" dirty="0">
                <a:solidFill>
                  <a:schemeClr val="tx1"/>
                </a:solidFill>
                <a:latin typeface="+mn-lt"/>
                <a:ea typeface="+mn-ea"/>
                <a:cs typeface="+mn-cs"/>
              </a:rPr>
              <a:t>ett nummer </a:t>
            </a:r>
            <a:r>
              <a:rPr lang="sv-SE" sz="1200" kern="1200" baseline="0" dirty="0">
                <a:solidFill>
                  <a:schemeClr val="tx1"/>
                </a:solidFill>
                <a:latin typeface="+mn-lt"/>
                <a:ea typeface="+mn-ea"/>
                <a:cs typeface="+mn-cs"/>
              </a:rPr>
              <a:t>som ser ut att vara från banken. Konsumenten loggar därefter in i sin internetbank med hjälp av inloggningsdosa eller sitt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Bedragaren tömmer sedan konsumentens konton. Här kan även konsumenten bli uppringd av någon </a:t>
            </a:r>
            <a:r>
              <a:rPr lang="sv-SE" sz="1200" u="none" kern="1200" baseline="0" dirty="0">
                <a:solidFill>
                  <a:schemeClr val="tx1"/>
                </a:solidFill>
                <a:latin typeface="+mn-lt"/>
                <a:ea typeface="+mn-ea"/>
                <a:cs typeface="+mn-cs"/>
              </a:rPr>
              <a:t>som utger sig för </a:t>
            </a:r>
            <a:r>
              <a:rPr lang="sv-SE" sz="1200" kern="1200" baseline="0" dirty="0">
                <a:solidFill>
                  <a:schemeClr val="tx1"/>
                </a:solidFill>
                <a:latin typeface="+mn-lt"/>
                <a:ea typeface="+mn-ea"/>
                <a:cs typeface="+mn-cs"/>
              </a:rPr>
              <a:t>att vara från en myndighet eller något företag. Konsumenten manipuleras  på samma sätt som ovan att logga in i sin internetbank med dosa eller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a:t>
            </a:r>
          </a:p>
          <a:p>
            <a:endParaRPr lang="sv-SE" sz="1200" kern="1200" baseline="0" dirty="0">
              <a:solidFill>
                <a:schemeClr val="tx1"/>
              </a:solidFill>
              <a:latin typeface="+mn-lt"/>
              <a:ea typeface="+mn-ea"/>
              <a:cs typeface="+mn-cs"/>
            </a:endParaRPr>
          </a:p>
          <a:p>
            <a:r>
              <a:rPr lang="sv-SE" sz="1200" b="1" kern="1200" baseline="0" dirty="0">
                <a:solidFill>
                  <a:schemeClr val="tx1"/>
                </a:solidFill>
                <a:latin typeface="+mn-lt"/>
                <a:ea typeface="+mn-ea"/>
                <a:cs typeface="+mn-cs"/>
              </a:rPr>
              <a:t>Telefonbedrägerier</a:t>
            </a:r>
            <a:r>
              <a:rPr lang="sv-SE" sz="1200" kern="1200" baseline="0" dirty="0">
                <a:solidFill>
                  <a:schemeClr val="tx1"/>
                </a:solidFill>
                <a:latin typeface="+mn-lt"/>
                <a:ea typeface="+mn-ea"/>
                <a:cs typeface="+mn-cs"/>
              </a:rPr>
              <a:t> (</a:t>
            </a:r>
            <a:r>
              <a:rPr lang="sv-SE" sz="1200" kern="1200" baseline="0" dirty="0" err="1">
                <a:solidFill>
                  <a:schemeClr val="tx1"/>
                </a:solidFill>
                <a:latin typeface="+mn-lt"/>
                <a:ea typeface="+mn-ea"/>
                <a:cs typeface="+mn-cs"/>
              </a:rPr>
              <a:t>vishing</a:t>
            </a:r>
            <a:r>
              <a:rPr lang="sv-SE" sz="1200" kern="1200" baseline="0" dirty="0">
                <a:solidFill>
                  <a:schemeClr val="tx1"/>
                </a:solidFill>
                <a:latin typeface="+mn-lt"/>
                <a:ea typeface="+mn-ea"/>
                <a:cs typeface="+mn-cs"/>
              </a:rPr>
              <a:t>): Konsumenten blir uppringd av någon som utger sig från att ringa från en bank, ett inkassobolag, </a:t>
            </a:r>
            <a:r>
              <a:rPr lang="sv-SE" sz="1200" kern="1200" baseline="0" dirty="0" err="1">
                <a:solidFill>
                  <a:schemeClr val="tx1"/>
                </a:solidFill>
                <a:latin typeface="+mn-lt"/>
                <a:ea typeface="+mn-ea"/>
                <a:cs typeface="+mn-cs"/>
              </a:rPr>
              <a:t>bankID</a:t>
            </a:r>
            <a:r>
              <a:rPr lang="sv-SE" sz="1200" kern="1200" baseline="0" dirty="0">
                <a:solidFill>
                  <a:schemeClr val="tx1"/>
                </a:solidFill>
                <a:latin typeface="+mn-lt"/>
                <a:ea typeface="+mn-ea"/>
                <a:cs typeface="+mn-cs"/>
              </a:rPr>
              <a:t>, en telefonoperatör, en butikskedja etc.</a:t>
            </a:r>
          </a:p>
          <a:p>
            <a:endParaRPr lang="sv-SE" sz="1200" kern="1200" dirty="0">
              <a:solidFill>
                <a:schemeClr val="tx1"/>
              </a:solidFill>
              <a:latin typeface="+mn-lt"/>
              <a:ea typeface="+mn-ea"/>
              <a:cs typeface="+mn-cs"/>
            </a:endParaRPr>
          </a:p>
          <a:p>
            <a:r>
              <a:rPr lang="sv-SE" sz="1200" b="1" kern="1200" dirty="0" err="1">
                <a:solidFill>
                  <a:schemeClr val="tx1"/>
                </a:solidFill>
                <a:latin typeface="+mn-lt"/>
                <a:ea typeface="+mn-ea"/>
                <a:cs typeface="+mn-cs"/>
              </a:rPr>
              <a:t>Phishing</a:t>
            </a:r>
            <a:r>
              <a:rPr lang="sv-SE" sz="1200" b="0" kern="1200" dirty="0">
                <a:solidFill>
                  <a:schemeClr val="tx1"/>
                </a:solidFill>
                <a:latin typeface="+mn-lt"/>
                <a:ea typeface="+mn-ea"/>
                <a:cs typeface="+mn-cs"/>
              </a:rPr>
              <a:t>:</a:t>
            </a:r>
            <a:r>
              <a:rPr lang="sv-SE" sz="1200" b="0"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luras att klicka på någon länk etc. och man lämnar sedan ofta ifrån sig kortnummer</a:t>
            </a:r>
            <a:r>
              <a:rPr lang="sv-SE" sz="1200" kern="1200" baseline="0" dirty="0">
                <a:solidFill>
                  <a:schemeClr val="tx1"/>
                </a:solidFill>
                <a:latin typeface="+mn-lt"/>
                <a:ea typeface="+mn-ea"/>
                <a:cs typeface="+mn-cs"/>
              </a:rPr>
              <a:t> och koder etc.</a:t>
            </a:r>
            <a:endParaRPr lang="sv-SE" sz="1200" kern="1200" dirty="0">
              <a:solidFill>
                <a:schemeClr val="tx1"/>
              </a:solidFill>
              <a:latin typeface="+mn-lt"/>
              <a:ea typeface="+mn-ea"/>
              <a:cs typeface="+mn-cs"/>
            </a:endParaRPr>
          </a:p>
          <a:p>
            <a:endParaRPr lang="sv-SE" sz="1200" b="1" kern="1200" dirty="0">
              <a:solidFill>
                <a:schemeClr val="tx1"/>
              </a:solidFill>
              <a:latin typeface="+mn-lt"/>
              <a:ea typeface="+mn-ea"/>
              <a:cs typeface="+mn-cs"/>
            </a:endParaRPr>
          </a:p>
          <a:p>
            <a:r>
              <a:rPr lang="sv-SE" sz="1200" b="1" kern="1200" dirty="0">
                <a:solidFill>
                  <a:schemeClr val="tx1"/>
                </a:solidFill>
                <a:latin typeface="+mn-lt"/>
                <a:ea typeface="+mn-ea"/>
                <a:cs typeface="+mn-cs"/>
              </a:rPr>
              <a:t>Investeringsbedrägerier:</a:t>
            </a:r>
            <a:r>
              <a:rPr lang="sv-SE" sz="1200" b="1" kern="1200" baseline="0" dirty="0">
                <a:solidFill>
                  <a:schemeClr val="tx1"/>
                </a:solidFill>
                <a:latin typeface="+mn-lt"/>
                <a:ea typeface="+mn-ea"/>
                <a:cs typeface="+mn-cs"/>
              </a:rPr>
              <a:t> </a:t>
            </a:r>
            <a:r>
              <a:rPr lang="sv-SE" sz="1200" kern="1200" dirty="0">
                <a:solidFill>
                  <a:schemeClr val="tx1"/>
                </a:solidFill>
                <a:latin typeface="+mn-lt"/>
                <a:ea typeface="+mn-ea"/>
                <a:cs typeface="+mn-cs"/>
              </a:rPr>
              <a:t>Konsumenten investerar,</a:t>
            </a:r>
            <a:r>
              <a:rPr lang="sv-SE" sz="1200" kern="1200" baseline="0" dirty="0">
                <a:solidFill>
                  <a:schemeClr val="tx1"/>
                </a:solidFill>
                <a:latin typeface="+mn-lt"/>
                <a:ea typeface="+mn-ea"/>
                <a:cs typeface="+mn-cs"/>
              </a:rPr>
              <a:t> exempelvis på en handelsplattform. Det handlar inte sällan om rena luftinvesteringar. Pengarna kan vara borta redan i den stund man överför pengarna till handelsplattformen. När konsumenten vill ha tillbaka investeringen behöver man ofta betala in en avgift / skatt. Detta är pengar som man också blir bedragen på. Efter detta upphör kontakten ofta från bedragarnas sida.  Som steg tre i bedrägeriet kontaktas konsumenten efter en tid av någon som säger sig vilja ”hjälpa” konsumenten att få tillbaka sina pengar - mot en avgift. Även detta är pengar som man betalar in till bedragaren och blir av med. Kallas ofta för ”Räddningsfasen”.</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Andra exempel:</a:t>
            </a:r>
          </a:p>
          <a:p>
            <a:r>
              <a:rPr lang="sv-SE" sz="1200" b="1" kern="1200" baseline="0" dirty="0">
                <a:solidFill>
                  <a:schemeClr val="tx1"/>
                </a:solidFill>
                <a:latin typeface="+mn-lt"/>
                <a:ea typeface="+mn-ea"/>
                <a:cs typeface="+mn-cs"/>
              </a:rPr>
              <a:t>Romansbedrägerier</a:t>
            </a:r>
          </a:p>
          <a:p>
            <a:r>
              <a:rPr lang="sv-SE" sz="1200" b="1" kern="1200" baseline="0" dirty="0" err="1">
                <a:solidFill>
                  <a:schemeClr val="tx1"/>
                </a:solidFill>
                <a:latin typeface="+mn-lt"/>
                <a:ea typeface="+mn-ea"/>
                <a:cs typeface="+mn-cs"/>
              </a:rPr>
              <a:t>Skimning</a:t>
            </a:r>
            <a:r>
              <a:rPr lang="sv-SE" sz="1200" kern="1200" baseline="0" dirty="0">
                <a:solidFill>
                  <a:schemeClr val="tx1"/>
                </a:solidFill>
                <a:latin typeface="+mn-lt"/>
                <a:ea typeface="+mn-ea"/>
                <a:cs typeface="+mn-cs"/>
              </a:rPr>
              <a:t>: Kortuppgifter kopieras av en bedragare för att sedan användas i ett nytillverkat kort eller på nätet.</a:t>
            </a:r>
            <a:endParaRPr lang="sv-SE" sz="1200" kern="1200" dirty="0">
              <a:solidFill>
                <a:schemeClr val="tx1"/>
              </a:solidFill>
              <a:latin typeface="+mn-lt"/>
              <a:ea typeface="+mn-ea"/>
              <a:cs typeface="+mn-cs"/>
            </a:endParaRPr>
          </a:p>
          <a:p>
            <a:r>
              <a:rPr lang="sv-SE" sz="1200" b="1" kern="1200" baseline="0" dirty="0">
                <a:solidFill>
                  <a:schemeClr val="tx1"/>
                </a:solidFill>
                <a:latin typeface="+mn-lt"/>
                <a:ea typeface="+mn-ea"/>
                <a:cs typeface="+mn-cs"/>
              </a:rPr>
              <a:t>Abonnemangsfällan</a:t>
            </a:r>
            <a:r>
              <a:rPr lang="sv-SE" sz="1200" b="0" kern="1200" baseline="0" dirty="0">
                <a:solidFill>
                  <a:schemeClr val="tx1"/>
                </a:solidFill>
                <a:latin typeface="+mn-lt"/>
                <a:ea typeface="+mn-ea"/>
                <a:cs typeface="+mn-cs"/>
              </a:rPr>
              <a:t>: </a:t>
            </a:r>
            <a:r>
              <a:rPr lang="sv-SE" sz="1200" kern="1200" baseline="0" dirty="0">
                <a:solidFill>
                  <a:schemeClr val="tx1"/>
                </a:solidFill>
                <a:latin typeface="+mn-lt"/>
                <a:ea typeface="+mn-ea"/>
                <a:cs typeface="+mn-cs"/>
              </a:rPr>
              <a:t>Konsumentens genuina kortuppgifter används för att göra nya köp där K inte har någon avtalsvilja. Det bedrägliga bolaget skickar in ett underlag till banken som markeras som ”återkommande”. I och med att man tidigare gjort ett korrekt kortköp så släpper banken ut pengarna i tron att konsumenten har en prenumeration/ ett abonnemang. Ibland upptäcker K inte dessa transaktionerna förrän efter flera månader. Banken ersätter sällan dessa transaktioner.</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43938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490062"/>
          </a:xfrm>
        </p:spPr>
        <p:txBody>
          <a:bodyPr/>
          <a:lstStyle/>
          <a:p>
            <a:r>
              <a:rPr lang="sv-SE" altLang="sv-SE" dirty="0"/>
              <a:t>Obehöriga transaktioner är uttag eller köp som någon annan gjort utan din tillåtelse. </a:t>
            </a:r>
          </a:p>
          <a:p>
            <a:br>
              <a:rPr lang="sv-SE" altLang="sv-SE" dirty="0"/>
            </a:br>
            <a:r>
              <a:rPr lang="sv-SE" altLang="sv-SE" dirty="0"/>
              <a:t>Huvudregel = inte betalningsskyldig</a:t>
            </a:r>
          </a:p>
          <a:p>
            <a:endParaRPr lang="sv-SE" altLang="sv-SE" dirty="0"/>
          </a:p>
          <a:p>
            <a:r>
              <a:rPr lang="sv-SE" altLang="sv-SE" dirty="0"/>
              <a:t>Enligt </a:t>
            </a:r>
            <a:r>
              <a:rPr lang="sv-SE" altLang="sv-SE" b="1" dirty="0"/>
              <a:t>betaltjänstlagen (2010:751) </a:t>
            </a:r>
            <a:r>
              <a:rPr lang="sv-SE" altLang="sv-SE" dirty="0"/>
              <a:t>ska du: </a:t>
            </a:r>
          </a:p>
          <a:p>
            <a:pPr marL="165466" indent="-165466">
              <a:buFont typeface="Arial" panose="020B0604020202020204" pitchFamily="34" charset="0"/>
              <a:buChar char="•"/>
            </a:pPr>
            <a:r>
              <a:rPr lang="sv-SE" altLang="sv-SE" dirty="0"/>
              <a:t>skydda din personliga kod</a:t>
            </a:r>
          </a:p>
          <a:p>
            <a:pPr marL="165466" indent="-165466">
              <a:buFont typeface="Arial" panose="020B0604020202020204" pitchFamily="34" charset="0"/>
              <a:buChar char="•"/>
            </a:pPr>
            <a:r>
              <a:rPr lang="sv-SE" altLang="sv-SE" dirty="0"/>
              <a:t>spärra kortet så snart du fått vetskap om att kortet kommit bort eller använts av någon annan och </a:t>
            </a:r>
          </a:p>
          <a:p>
            <a:pPr marL="165466" indent="-165466">
              <a:buFont typeface="Arial" panose="020B0604020202020204" pitchFamily="34" charset="0"/>
              <a:buChar char="•"/>
            </a:pPr>
            <a:r>
              <a:rPr lang="sv-SE" altLang="sv-SE" dirty="0"/>
              <a:t>i övrigt följa de villkor som står i kortavtalet</a:t>
            </a:r>
          </a:p>
          <a:p>
            <a:pPr marL="165466" indent="-165466">
              <a:buFont typeface="Arial" panose="020B0604020202020204" pitchFamily="34" charset="0"/>
              <a:buChar char="•"/>
            </a:pPr>
            <a:r>
              <a:rPr lang="sv-SE" altLang="sv-SE" dirty="0"/>
              <a:t>I villkoren står det ofta att du måste ha uppsikt över kortet och inte lämna det obevakat, särskilt när du är på offentliga platser.</a:t>
            </a:r>
          </a:p>
          <a:p>
            <a:endParaRPr lang="sv-SE" altLang="sv-SE" dirty="0"/>
          </a:p>
          <a:p>
            <a:r>
              <a:rPr lang="sv-SE" altLang="sv-SE" dirty="0"/>
              <a:t>Om någon använder koden vid ett obehörigt uttag är självrisken 400 kronor.</a:t>
            </a:r>
          </a:p>
          <a:p>
            <a:r>
              <a:rPr lang="sv-SE" altLang="sv-SE" dirty="0"/>
              <a:t>Om du varit grovt oaktsam blir du betalningsskyldig. Som konsument dock bara upp till 12 000 kronor oavsett hur stort det obehöriga uttaget är. </a:t>
            </a:r>
          </a:p>
          <a:p>
            <a:r>
              <a:rPr lang="sv-SE" altLang="sv-SE" dirty="0"/>
              <a:t>Om du varit särskilt klandervärd får du som konsument stå för hela beloppet. Särskilt klandervärd innebär att du</a:t>
            </a:r>
            <a:r>
              <a:rPr lang="sv-SE" b="0" i="0" dirty="0">
                <a:solidFill>
                  <a:srgbClr val="22252A"/>
                </a:solidFill>
                <a:effectLst/>
              </a:rPr>
              <a:t> ska ha varit så grovt oaktsam att du får anses ha varit likgiltig till risken för obehöriga situationer. </a:t>
            </a:r>
            <a:endParaRPr lang="sv-SE" altLang="sv-SE" dirty="0"/>
          </a:p>
          <a:p>
            <a:endParaRPr lang="sv-SE" altLang="sv-SE" dirty="0"/>
          </a:p>
          <a:p>
            <a:r>
              <a:rPr lang="sv-SE" altLang="sv-SE" dirty="0"/>
              <a:t>Ny praxis från HD (</a:t>
            </a:r>
            <a:r>
              <a:rPr lang="sv-SE" b="0" i="0" dirty="0">
                <a:solidFill>
                  <a:srgbClr val="505051"/>
                </a:solidFill>
                <a:effectLst/>
              </a:rPr>
              <a:t>Mål: T 4623-21)</a:t>
            </a:r>
          </a:p>
          <a:p>
            <a:r>
              <a:rPr lang="sv-SE" b="0" i="0" dirty="0">
                <a:solidFill>
                  <a:srgbClr val="000000"/>
                </a:solidFill>
                <a:effectLst/>
              </a:rPr>
              <a:t>I augusti 2018 utsattes en konsument för ett bedrägeri när han blev uppringd av en bedragare som uppgav att han ringde från en banks säkerhetsavdelning. Bedragaren lyckades få konsumenten att lämna ut koden till sitt </a:t>
            </a:r>
            <a:r>
              <a:rPr lang="sv-SE" b="0" i="0" dirty="0" err="1">
                <a:solidFill>
                  <a:srgbClr val="000000"/>
                </a:solidFill>
                <a:effectLst/>
              </a:rPr>
              <a:t>BankID</a:t>
            </a:r>
            <a:r>
              <a:rPr lang="sv-SE" b="0" i="0" dirty="0">
                <a:solidFill>
                  <a:srgbClr val="000000"/>
                </a:solidFill>
                <a:effectLst/>
              </a:rPr>
              <a:t> och svarskoder från sin bankdosa.</a:t>
            </a:r>
          </a:p>
          <a:p>
            <a:endParaRPr lang="sv-SE" b="0" i="0" dirty="0">
              <a:solidFill>
                <a:srgbClr val="000000"/>
              </a:solidFill>
              <a:effectLst/>
            </a:endParaRPr>
          </a:p>
          <a:p>
            <a:r>
              <a:rPr lang="sv-SE" b="0" i="0" dirty="0">
                <a:solidFill>
                  <a:srgbClr val="000000"/>
                </a:solidFill>
                <a:effectLst/>
              </a:rPr>
              <a:t>Konsumenten blev av med 397 000 kronor. </a:t>
            </a:r>
            <a:r>
              <a:rPr lang="sv-SE" b="0" i="0" dirty="0">
                <a:solidFill>
                  <a:srgbClr val="22252A"/>
                </a:solidFill>
                <a:effectLst/>
              </a:rPr>
              <a:t>HD konstaterade att banken inte bevisat att konsumenten medvetet lämnat ut koder till en obehörig person eller att han hade insikt om att det fanns risk för de obehöriga transaktionerna som skedde, eller att konsumenten skulle varit likgiltigt inför risken för obehöriga transaktioner. Därför bedömdes han inte varit särskilt klandervärd.</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24135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115489"/>
          </a:xfrm>
        </p:spPr>
        <p:txBody>
          <a:bodyPr/>
          <a:lstStyle/>
          <a:p>
            <a:r>
              <a:rPr lang="sv-SE" b="1" i="0" dirty="0">
                <a:effectLst/>
              </a:rPr>
              <a:t>Obehöriga transaktioner, exempel:</a:t>
            </a:r>
          </a:p>
          <a:p>
            <a:r>
              <a:rPr lang="sv-SE" b="0" i="0" dirty="0">
                <a:effectLst/>
              </a:rPr>
              <a:t>K lämnat ut koder från bankdosa som möjliggör att bedragaren skapar nytt </a:t>
            </a:r>
            <a:r>
              <a:rPr lang="sv-SE" b="0" i="0" dirty="0" err="1">
                <a:effectLst/>
              </a:rPr>
              <a:t>bankID</a:t>
            </a:r>
            <a:endParaRPr lang="sv-SE" b="0" i="0" dirty="0">
              <a:effectLst/>
            </a:endParaRPr>
          </a:p>
          <a:p>
            <a:r>
              <a:rPr lang="sv-SE" b="0" i="0" dirty="0">
                <a:effectLst/>
              </a:rPr>
              <a:t>K lämnar ut koder från bankdosa eller kod som skickats till K:s telefon som möjliggör att bedragaren kan genomföra transaktionen</a:t>
            </a:r>
          </a:p>
          <a:p>
            <a:endParaRPr lang="sv-SE" b="1" i="0" dirty="0">
              <a:effectLst/>
            </a:endParaRPr>
          </a:p>
          <a:p>
            <a:endParaRPr lang="sv-SE" b="1" i="0" dirty="0">
              <a:effectLst/>
            </a:endParaRPr>
          </a:p>
          <a:p>
            <a:r>
              <a:rPr lang="sv-SE" b="1" i="0" dirty="0">
                <a:effectLst/>
              </a:rPr>
              <a:t>Behöriga transaktioner</a:t>
            </a:r>
            <a:r>
              <a:rPr lang="sv-SE" b="0" i="0" dirty="0">
                <a:effectLst/>
              </a:rPr>
              <a:t>: </a:t>
            </a:r>
          </a:p>
          <a:p>
            <a:r>
              <a:rPr lang="sv-SE" b="0" i="0" dirty="0">
                <a:effectLst/>
              </a:rPr>
              <a:t>Enligt ARNs nuvarande praxis så anses en transaktion inte vara obehörig om det är du själv som har signerat/godkänt transaktionen exempelvis med ett mobilt bank-id, även om du lurats att godkänna den.</a:t>
            </a:r>
          </a:p>
          <a:p>
            <a:r>
              <a:rPr lang="sv-SE" b="0" i="0" dirty="0">
                <a:effectLst/>
              </a:rPr>
              <a:t>För att en transaktion ska betraktas som obehörig (och falla in under ersättningsreglerna) ska den ha utförts av någon annan än konsumenten själv utan att ha haft konsumentens samtycke till transaktionen. När konsumenten själv godkänt transaktionen i den form som är avtalad har konsumenten också samtyckt till den.</a:t>
            </a:r>
          </a:p>
          <a:p>
            <a:br>
              <a:rPr lang="sv-SE" b="0" i="0" dirty="0">
                <a:effectLst/>
              </a:rPr>
            </a:br>
            <a:r>
              <a:rPr lang="sv-SE" b="1" i="1" dirty="0">
                <a:effectLst/>
              </a:rPr>
              <a:t>Exempel:</a:t>
            </a:r>
          </a:p>
          <a:p>
            <a:r>
              <a:rPr lang="sv-SE" b="0" i="0" dirty="0">
                <a:effectLst/>
              </a:rPr>
              <a:t>K har godkänt en transaktion med sitt bank-ID</a:t>
            </a:r>
          </a:p>
          <a:p>
            <a:r>
              <a:rPr lang="sv-SE" b="0" i="0" dirty="0">
                <a:effectLst/>
              </a:rPr>
              <a:t>K </a:t>
            </a:r>
            <a:r>
              <a:rPr lang="sv-SE" b="0" i="0" dirty="0" err="1">
                <a:effectLst/>
              </a:rPr>
              <a:t>swishar</a:t>
            </a:r>
            <a:r>
              <a:rPr lang="sv-SE" b="0" i="0" dirty="0">
                <a:effectLst/>
              </a:rPr>
              <a:t> själv pengar till en mottagare</a:t>
            </a:r>
          </a:p>
          <a:p>
            <a:endParaRPr lang="sv-SE" b="0" i="0" dirty="0">
              <a:effectLst/>
            </a:endParaRPr>
          </a:p>
          <a:p>
            <a:r>
              <a:rPr lang="sv-SE" b="0" i="0" dirty="0">
                <a:effectLst/>
              </a:rPr>
              <a:t>En sådan situation har ännu inte prövats i allmän domstol.</a:t>
            </a:r>
          </a:p>
          <a:p>
            <a:r>
              <a:rPr lang="sv-SE" b="0" i="0" dirty="0">
                <a:effectLst/>
              </a:rPr>
              <a:t>KO avser att gå till domstol och föra en enskild konsuments talan.</a:t>
            </a:r>
            <a:endParaRPr lang="sv-SE" dirty="0"/>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73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2627313"/>
          </a:xfrm>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91D9B3-0424-AE4A-B8B4-BBEE3C89A38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313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a:t>
            </a:r>
          </a:p>
          <a:p>
            <a:endParaRPr lang="sv-SE" sz="1200" kern="1200" dirty="0">
              <a:solidFill>
                <a:schemeClr val="tx1"/>
              </a:solidFill>
              <a:latin typeface="+mn-lt"/>
              <a:ea typeface="+mn-ea"/>
              <a:cs typeface="+mn-cs"/>
            </a:endParaRPr>
          </a:p>
          <a:p>
            <a:r>
              <a:rPr lang="sv-SE" b="0" i="0" dirty="0">
                <a:solidFill>
                  <a:srgbClr val="22252A"/>
                </a:solidFill>
                <a:effectLst/>
                <a:latin typeface="Muli"/>
              </a:rPr>
              <a:t>Att långivaren ska pröva om du har tillräcklig återbetalningsförmåga betyder också att du ska ha tillräcklig betalningsförmåga under hela kreditens löptid. Långivaren behöver därför ha ett framåtblickande perspektiv som motsvarar återbetalningstiden för krediten. Om du inom några år kommer att gå i pension och få lägre inkomster är ett exempel på sådant som långivaren behöver väga in.</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44623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Många äldre personer har svårt att få lån, eftersom långivarna menar att de inte kommer klara av att betala ränta för lånet med sin pension eller månadsinkomst.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a:t>
            </a:r>
            <a:r>
              <a:rPr lang="sv-SE" sz="1200" kern="1200" baseline="0" dirty="0">
                <a:solidFill>
                  <a:schemeClr val="tx1"/>
                </a:solidFill>
                <a:latin typeface="+mn-lt"/>
                <a:ea typeface="+mn-ea"/>
                <a:cs typeface="+mn-cs"/>
              </a:rPr>
              <a:t> kapitalfrigöringskredit</a:t>
            </a:r>
            <a:r>
              <a:rPr lang="sv-SE" sz="1200" kern="1200" dirty="0">
                <a:solidFill>
                  <a:schemeClr val="tx1"/>
                </a:solidFill>
                <a:latin typeface="+mn-lt"/>
                <a:ea typeface="+mn-ea"/>
                <a:cs typeface="+mn-cs"/>
              </a:rPr>
              <a:t> tas med det </a:t>
            </a:r>
            <a:r>
              <a:rPr lang="sv-SE" sz="1200" kern="1200" dirty="0" err="1">
                <a:solidFill>
                  <a:schemeClr val="tx1"/>
                </a:solidFill>
                <a:latin typeface="+mn-lt"/>
                <a:ea typeface="+mn-ea"/>
                <a:cs typeface="+mn-cs"/>
              </a:rPr>
              <a:t>obelånade</a:t>
            </a:r>
            <a:r>
              <a:rPr lang="sv-SE" sz="1200" kern="1200" dirty="0">
                <a:solidFill>
                  <a:schemeClr val="tx1"/>
                </a:solidFill>
                <a:latin typeface="+mn-lt"/>
                <a:ea typeface="+mn-ea"/>
                <a:cs typeface="+mn-cs"/>
              </a:rPr>
              <a:t> värdet i bostaden som säkerhet. Lånet är amorteringsfritt och du behöver inte betala ränta med pengar från din månadsinkomst.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Kapitalfrigöringskrediter</a:t>
            </a:r>
            <a:r>
              <a:rPr lang="sv-SE" sz="1200" kern="1200" baseline="0" dirty="0">
                <a:solidFill>
                  <a:schemeClr val="tx1"/>
                </a:solidFill>
                <a:latin typeface="+mn-lt"/>
                <a:ea typeface="+mn-ea"/>
                <a:cs typeface="+mn-cs"/>
              </a:rPr>
              <a:t> har en skuldfrigaranti och har ingen tidsbegränsning.</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Se vår information om </a:t>
            </a:r>
            <a:r>
              <a:rPr lang="sv-SE" sz="1200" kern="1200" baseline="0" dirty="0">
                <a:solidFill>
                  <a:schemeClr val="tx1"/>
                </a:solidFill>
                <a:latin typeface="+mn-lt"/>
                <a:ea typeface="+mn-ea"/>
                <a:cs typeface="+mn-cs"/>
              </a:rPr>
              <a:t>att låna till äldre – Kapitalfrigöringskrediter på konsumenternas.se.</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3847572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10;&#10;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10;&#10;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10;&#10;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10;&#10;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10;&#10;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10;&#10;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10;&#10;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10;&#10;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947930" y="1921315"/>
            <a:ext cx="9144000" cy="1086443"/>
          </a:xfrm>
        </p:spPr>
        <p:txBody>
          <a:bodyPr/>
          <a:lstStyle/>
          <a:p>
            <a:r>
              <a:rPr lang="sv-SE" dirty="0"/>
              <a:t>BANKFRÅGOR </a:t>
            </a:r>
            <a:br>
              <a:rPr lang="sv-SE" dirty="0"/>
            </a:br>
            <a:r>
              <a:rPr lang="sv-SE" dirty="0"/>
              <a:t>OCH BEDRÄGERIER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996593" y="3656715"/>
            <a:ext cx="4193879" cy="370748"/>
          </a:xfrm>
        </p:spPr>
        <p:txBody>
          <a:bodyPr/>
          <a:lstStyle/>
          <a:p>
            <a:r>
              <a:rPr lang="sv-SE" dirty="0"/>
              <a:t>Konsumenternas Bank- och finansbyrå</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SPARKONTO OCH INSÄTTNINGSGARANTI</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699619"/>
            <a:ext cx="5118100" cy="2183268"/>
          </a:xfrm>
        </p:spPr>
        <p:txBody>
          <a:bodyPr>
            <a:noAutofit/>
          </a:bodyPr>
          <a:lstStyle/>
          <a:p>
            <a:r>
              <a:rPr lang="sv-SE" dirty="0">
                <a:latin typeface="Calibri" panose="020F0502020204030204" pitchFamily="34" charset="0"/>
              </a:rPr>
              <a:t>Jämför räntor och villkor</a:t>
            </a:r>
          </a:p>
          <a:p>
            <a:r>
              <a:rPr lang="sv-SE" dirty="0">
                <a:latin typeface="Calibri" panose="020F0502020204030204" pitchFamily="34" charset="0"/>
              </a:rPr>
              <a:t>Kontrollera insättningsgarantin</a:t>
            </a:r>
          </a:p>
          <a:p>
            <a:r>
              <a:rPr lang="sv-SE" dirty="0">
                <a:latin typeface="Calibri" panose="020F0502020204030204" pitchFamily="34" charset="0"/>
              </a:rPr>
              <a:t>1 050 000 kronor per person och institut </a:t>
            </a:r>
          </a:p>
          <a:p>
            <a:r>
              <a:rPr lang="sv-SE" dirty="0">
                <a:latin typeface="Calibri" panose="020F0502020204030204" pitchFamily="34" charset="0"/>
              </a:rPr>
              <a:t>Sparkontojämförelsen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full av färg&#10;&#10;Automatiskt genererad beskrivning">
            <a:extLst>
              <a:ext uri="{FF2B5EF4-FFF2-40B4-BE49-F238E27FC236}">
                <a16:creationId xmlns:a16="http://schemas.microsoft.com/office/drawing/2014/main" id="{1E72218A-07AB-6316-3AA7-6075CAAA9D9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332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FRAMTIDSFULLMAKTER OCH ANHÖRIGBEHÖRIGHET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818890"/>
            <a:ext cx="5118100" cy="3163928"/>
          </a:xfrm>
        </p:spPr>
        <p:txBody>
          <a:bodyPr>
            <a:normAutofit/>
          </a:bodyPr>
          <a:lstStyle/>
          <a:p>
            <a:pPr marL="0" indent="0">
              <a:buNone/>
            </a:pPr>
            <a:r>
              <a:rPr lang="sv-SE" b="1" dirty="0">
                <a:latin typeface="Calibri" panose="020F0502020204030204" pitchFamily="34" charset="0"/>
              </a:rPr>
              <a:t>Framtidsfullmakt</a:t>
            </a:r>
          </a:p>
          <a:p>
            <a:r>
              <a:rPr lang="sv-SE" sz="2000" dirty="0">
                <a:latin typeface="Calibri" panose="020F0502020204030204" pitchFamily="34" charset="0"/>
              </a:rPr>
              <a:t>Korrekt upprättad fullmakt gäller på banken</a:t>
            </a:r>
          </a:p>
          <a:p>
            <a:r>
              <a:rPr lang="sv-SE" sz="2000" dirty="0">
                <a:latin typeface="Calibri" panose="020F0502020204030204" pitchFamily="34" charset="0"/>
              </a:rPr>
              <a:t>Original</a:t>
            </a:r>
          </a:p>
          <a:p>
            <a:pPr marL="0" indent="0">
              <a:buNone/>
            </a:pPr>
            <a:br>
              <a:rPr lang="sv-SE" b="1" dirty="0">
                <a:latin typeface="Calibri" panose="020F0502020204030204" pitchFamily="34" charset="0"/>
              </a:rPr>
            </a:br>
            <a:r>
              <a:rPr lang="sv-SE" b="1" dirty="0">
                <a:latin typeface="Calibri" panose="020F0502020204030204" pitchFamily="34" charset="0"/>
              </a:rPr>
              <a:t>Anhörigbehörighet</a:t>
            </a:r>
            <a:endParaRPr lang="sv-SE" sz="1800" b="1" dirty="0">
              <a:latin typeface="Calibri" panose="020F0502020204030204" pitchFamily="34" charset="0"/>
            </a:endParaRPr>
          </a:p>
          <a:p>
            <a:r>
              <a:rPr lang="sv-SE" sz="2000" dirty="0">
                <a:latin typeface="Calibri" panose="020F0502020204030204" pitchFamily="34" charset="0"/>
              </a:rPr>
              <a:t>Personbevis/Familjebevis från Skatteverket</a:t>
            </a:r>
          </a:p>
          <a:p>
            <a:r>
              <a:rPr lang="sv-SE" sz="2000" dirty="0">
                <a:latin typeface="Calibri" panose="020F0502020204030204" pitchFamily="34" charset="0"/>
              </a:rPr>
              <a:t>Bankärenden – daglig livsföring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10;&#10;Automatiskt genererad beskrivning">
            <a:extLst>
              <a:ext uri="{FF2B5EF4-FFF2-40B4-BE49-F238E27FC236}">
                <a16:creationId xmlns:a16="http://schemas.microsoft.com/office/drawing/2014/main" id="{4198D1B9-B23F-1209-273F-DA8F5EBA35D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8140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FINANSIELL RÅDGIVNING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lnSpcReduction="10000"/>
          </a:bodyPr>
          <a:lstStyle/>
          <a:p>
            <a:r>
              <a:rPr lang="sv-SE" dirty="0">
                <a:latin typeface="Calibri" panose="020F0502020204030204" pitchFamily="34" charset="0"/>
              </a:rPr>
              <a:t>Tillstånd från Finansinspektionen</a:t>
            </a:r>
            <a:br>
              <a:rPr lang="sv-SE" dirty="0">
                <a:latin typeface="Calibri" panose="020F0502020204030204" pitchFamily="34" charset="0"/>
              </a:rPr>
            </a:br>
            <a:endParaRPr lang="sv-SE" dirty="0">
              <a:latin typeface="Calibri" panose="020F0502020204030204" pitchFamily="34" charset="0"/>
            </a:endParaRPr>
          </a:p>
          <a:p>
            <a:r>
              <a:rPr lang="sv-SE" b="1" dirty="0">
                <a:latin typeface="Calibri" panose="020F0502020204030204" pitchFamily="34" charset="0"/>
              </a:rPr>
              <a:t>Rådgivaren ska:</a:t>
            </a:r>
          </a:p>
          <a:p>
            <a:pPr lvl="1"/>
            <a:r>
              <a:rPr lang="sv-SE" sz="2000" dirty="0">
                <a:latin typeface="Calibri" panose="020F0502020204030204" pitchFamily="34" charset="0"/>
              </a:rPr>
              <a:t>Ha rätt kompetens</a:t>
            </a:r>
          </a:p>
          <a:p>
            <a:pPr lvl="1"/>
            <a:r>
              <a:rPr lang="sv-SE" sz="2000" dirty="0">
                <a:latin typeface="Calibri" panose="020F0502020204030204" pitchFamily="34" charset="0"/>
              </a:rPr>
              <a:t>Kartlägga ekonomisk situation, kunskaper och erfarenheter</a:t>
            </a:r>
          </a:p>
          <a:p>
            <a:pPr lvl="1"/>
            <a:r>
              <a:rPr lang="sv-SE" sz="2000" dirty="0">
                <a:latin typeface="Calibri" panose="020F0502020204030204" pitchFamily="34" charset="0"/>
              </a:rPr>
              <a:t>Ta reda på investeringshorisont och riskvilja</a:t>
            </a:r>
          </a:p>
          <a:p>
            <a:pPr lvl="1"/>
            <a:r>
              <a:rPr lang="sv-SE" sz="2000" dirty="0">
                <a:latin typeface="Calibri" panose="020F0502020204030204" pitchFamily="34" charset="0"/>
              </a:rPr>
              <a:t>Föreslå lämpliga produkter</a:t>
            </a:r>
          </a:p>
          <a:p>
            <a:pPr lvl="1"/>
            <a:r>
              <a:rPr lang="sv-SE" sz="2000" dirty="0">
                <a:latin typeface="Calibri" panose="020F0502020204030204" pitchFamily="34" charset="0"/>
              </a:rPr>
              <a:t>Dokumentera</a:t>
            </a:r>
            <a:br>
              <a:rPr lang="sv-SE" sz="2000" dirty="0">
                <a:latin typeface="Calibri" panose="020F0502020204030204" pitchFamily="34" charset="0"/>
              </a:rPr>
            </a:br>
            <a:endParaRPr lang="sv-SE" sz="2000" dirty="0">
              <a:latin typeface="Calibri" panose="020F0502020204030204" pitchFamily="34" charset="0"/>
            </a:endParaRPr>
          </a:p>
          <a:p>
            <a:r>
              <a:rPr lang="sv-SE" dirty="0">
                <a:latin typeface="Calibri" panose="020F0502020204030204" pitchFamily="34" charset="0"/>
              </a:rPr>
              <a:t>Vårdslös rådgivning</a:t>
            </a:r>
          </a:p>
          <a:p>
            <a:r>
              <a:rPr lang="sv-SE" dirty="0">
                <a:latin typeface="Calibri" panose="020F0502020204030204" pitchFamily="34" charset="0"/>
              </a:rPr>
              <a:t>Dålig rådgivning</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11" name="Platshållare för bild 10" descr="En bild som visar person, kvinna&#10;&#10;Automatiskt genererad beskrivning">
            <a:extLst>
              <a:ext uri="{FF2B5EF4-FFF2-40B4-BE49-F238E27FC236}">
                <a16:creationId xmlns:a16="http://schemas.microsoft.com/office/drawing/2014/main" id="{B7F4279C-53B4-32A4-FD9D-4124D3DC558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77770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dirty="0">
                <a:latin typeface="Calibri" panose="020F0502020204030204" pitchFamily="34" charset="0"/>
                <a:cs typeface="Calibri" panose="020F0502020204030204" pitchFamily="34" charset="0"/>
              </a:rPr>
              <a:t>FINANSIELL RÅDGIVNING: CHECKLISTA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90650"/>
            <a:ext cx="5118100" cy="4351338"/>
          </a:xfrm>
        </p:spPr>
        <p:txBody>
          <a:bodyPr>
            <a:normAutofit/>
          </a:bodyPr>
          <a:lstStyle/>
          <a:p>
            <a:pPr>
              <a:tabLst>
                <a:tab pos="214313" algn="l"/>
              </a:tabLst>
            </a:pPr>
            <a:r>
              <a:rPr lang="sv-SE" dirty="0">
                <a:ea typeface="Arial" charset="0"/>
                <a:cs typeface="Arial" charset="0"/>
              </a:rPr>
              <a:t>Kontrollera företaget </a:t>
            </a:r>
          </a:p>
          <a:p>
            <a:pPr>
              <a:tabLst>
                <a:tab pos="214313" algn="l"/>
              </a:tabLst>
            </a:pPr>
            <a:r>
              <a:rPr lang="sv-SE" dirty="0">
                <a:ea typeface="Arial" charset="0"/>
                <a:cs typeface="Arial" charset="0"/>
              </a:rPr>
              <a:t>Se till att du förstår investeringen och  risknivån</a:t>
            </a:r>
          </a:p>
          <a:p>
            <a:pPr>
              <a:tabLst>
                <a:tab pos="214313" algn="l"/>
              </a:tabLst>
            </a:pPr>
            <a:r>
              <a:rPr lang="sv-SE" dirty="0">
                <a:ea typeface="Arial" charset="0"/>
                <a:cs typeface="Arial" charset="0"/>
              </a:rPr>
              <a:t>Ha inte bråttom</a:t>
            </a:r>
          </a:p>
          <a:p>
            <a:pPr>
              <a:tabLst>
                <a:tab pos="214313" algn="l"/>
              </a:tabLst>
            </a:pPr>
            <a:r>
              <a:rPr lang="sv-SE" dirty="0">
                <a:ea typeface="Arial" charset="0"/>
                <a:cs typeface="Arial" charset="0"/>
              </a:rPr>
              <a:t>Se till att få kopia av dokumentationen</a:t>
            </a:r>
          </a:p>
          <a:p>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9" name="Platshållare för bild 8">
            <a:extLst>
              <a:ext uri="{FF2B5EF4-FFF2-40B4-BE49-F238E27FC236}">
                <a16:creationId xmlns:a16="http://schemas.microsoft.com/office/drawing/2014/main" id="{0F21DD07-EFC7-6A67-86EB-BE9C99C9F5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475023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KLAGOMÅL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Klagomålsansvarig</a:t>
            </a:r>
          </a:p>
          <a:p>
            <a:r>
              <a:rPr lang="sv-SE" dirty="0">
                <a:latin typeface="Calibri" panose="020F0502020204030204" pitchFamily="34" charset="0"/>
              </a:rPr>
              <a:t>Allmänna Reklamationsnämnden (ARN)</a:t>
            </a:r>
          </a:p>
          <a:p>
            <a:r>
              <a:rPr lang="sv-SE" dirty="0">
                <a:latin typeface="Calibri" panose="020F0502020204030204" pitchFamily="34" charset="0"/>
              </a:rPr>
              <a:t>Allmän domstol </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 telefon, inomhus, kvinna&#10;&#10;Automatiskt genererad beskrivning">
            <a:extLst>
              <a:ext uri="{FF2B5EF4-FFF2-40B4-BE49-F238E27FC236}">
                <a16:creationId xmlns:a16="http://schemas.microsoft.com/office/drawing/2014/main" id="{E12D4934-E51B-6F60-318A-18E31E92AE4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37931" r="8034"/>
          <a:stretch/>
        </p:blipFill>
        <p:spPr>
          <a:xfrm>
            <a:off x="6445250" y="620196"/>
            <a:ext cx="5075025" cy="5283200"/>
          </a:xfrm>
        </p:spPr>
      </p:pic>
    </p:spTree>
    <p:extLst>
      <p:ext uri="{BB962C8B-B14F-4D97-AF65-F5344CB8AC3E}">
        <p14:creationId xmlns:p14="http://schemas.microsoft.com/office/powerpoint/2010/main" val="133389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KONTAKTA OSS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3182244"/>
          </a:xfrm>
        </p:spPr>
        <p:txBody>
          <a:bodyPr>
            <a:normAutofit/>
          </a:bodyPr>
          <a:lstStyle/>
          <a:p>
            <a:pPr>
              <a:tabLst>
                <a:tab pos="214313" algn="l"/>
              </a:tabLst>
            </a:pPr>
            <a:r>
              <a:rPr lang="sv-SE" dirty="0">
                <a:ea typeface="Arial" charset="0"/>
                <a:cs typeface="Arial" charset="0"/>
              </a:rPr>
              <a:t>Konsumenternas Bank- och finansbyrå</a:t>
            </a:r>
          </a:p>
          <a:p>
            <a:pPr>
              <a:tabLst>
                <a:tab pos="214313" algn="l"/>
              </a:tabLst>
            </a:pPr>
            <a:r>
              <a:rPr lang="sv-SE" dirty="0">
                <a:ea typeface="Arial" charset="0"/>
                <a:cs typeface="Arial" charset="0"/>
              </a:rPr>
              <a:t>Telefon 0200 - 22 58 00</a:t>
            </a:r>
          </a:p>
          <a:p>
            <a:pPr>
              <a:tabLst>
                <a:tab pos="214313" algn="l"/>
              </a:tabLst>
            </a:pPr>
            <a:r>
              <a:rPr lang="sv-SE" dirty="0">
                <a:ea typeface="Arial" charset="0"/>
                <a:cs typeface="Arial" charset="0"/>
              </a:rPr>
              <a:t>Vardagar  09:00 – 12:00</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880767"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2089D2BE-4A59-42EB-BE70-C812519634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Eva Lindström</a:t>
            </a:r>
          </a:p>
          <a:p>
            <a:pPr>
              <a:spcBef>
                <a:spcPts val="0"/>
              </a:spcBef>
            </a:pPr>
            <a:r>
              <a:rPr lang="sv-SE" sz="1800" dirty="0"/>
              <a:t>eva.lindstrom@konsumenternas.se</a:t>
            </a:r>
          </a:p>
        </p:txBody>
      </p:sp>
    </p:spTree>
    <p:extLst>
      <p:ext uri="{BB962C8B-B14F-4D97-AF65-F5344CB8AC3E}">
        <p14:creationId xmlns:p14="http://schemas.microsoft.com/office/powerpoint/2010/main" val="763527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9D128D-8F67-50B4-BAFD-AB65170334D1}"/>
              </a:ext>
            </a:extLst>
          </p:cNvPr>
          <p:cNvSpPr>
            <a:spLocks noGrp="1"/>
          </p:cNvSpPr>
          <p:nvPr>
            <p:ph type="title"/>
          </p:nvPr>
        </p:nvSpPr>
        <p:spPr/>
        <p:txBody>
          <a:bodyPr/>
          <a:lstStyle/>
          <a:p>
            <a:r>
              <a:rPr lang="sv-SE" sz="5500" dirty="0"/>
              <a:t>EXTRAMATERIAL</a:t>
            </a:r>
          </a:p>
        </p:txBody>
      </p:sp>
    </p:spTree>
    <p:extLst>
      <p:ext uri="{BB962C8B-B14F-4D97-AF65-F5344CB8AC3E}">
        <p14:creationId xmlns:p14="http://schemas.microsoft.com/office/powerpoint/2010/main" val="2156924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KONTANTER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328557"/>
            <a:ext cx="5118100" cy="4351338"/>
          </a:xfrm>
        </p:spPr>
        <p:txBody>
          <a:bodyPr>
            <a:normAutofit/>
          </a:bodyPr>
          <a:lstStyle/>
          <a:p>
            <a:r>
              <a:rPr lang="sv-SE" dirty="0">
                <a:latin typeface="Calibri" panose="020F0502020204030204" pitchFamily="34" charset="0"/>
              </a:rPr>
              <a:t>Sedlar och mynt är lagliga betalningsmedel  </a:t>
            </a:r>
          </a:p>
          <a:p>
            <a:r>
              <a:rPr lang="sv-SE" dirty="0">
                <a:latin typeface="Calibri" panose="020F0502020204030204" pitchFamily="34" charset="0"/>
              </a:rPr>
              <a:t>Ingen skyldighet att ta emot kontanter</a:t>
            </a:r>
          </a:p>
          <a:p>
            <a:r>
              <a:rPr lang="sv-SE" dirty="0">
                <a:latin typeface="Calibri" panose="020F0502020204030204" pitchFamily="34" charset="0"/>
              </a:rPr>
              <a:t>Ny lagstiftning –uttag av kontanter</a:t>
            </a: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7" name="Platshållare för bild 6" descr="En bild som visar text&#10;&#10;Automatiskt genererad beskrivning">
            <a:extLst>
              <a:ext uri="{FF2B5EF4-FFF2-40B4-BE49-F238E27FC236}">
                <a16:creationId xmlns:a16="http://schemas.microsoft.com/office/drawing/2014/main" id="{D8596C70-1EE2-A384-9909-F1C37D88850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8830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VERKSAMHET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288801"/>
            <a:ext cx="5118100" cy="4351338"/>
          </a:xfrm>
        </p:spPr>
        <p:txBody>
          <a:bodyPr>
            <a:normAutofit/>
          </a:bodyPr>
          <a:lstStyle/>
          <a:p>
            <a:r>
              <a:rPr lang="sv-SE" dirty="0">
                <a:latin typeface="Calibri" panose="020F0502020204030204" pitchFamily="34" charset="0"/>
              </a:rPr>
              <a:t>Gratis och oberoende information och vägledning.</a:t>
            </a:r>
          </a:p>
          <a:p>
            <a:r>
              <a:rPr lang="sv-SE" dirty="0">
                <a:latin typeface="Calibri" panose="020F0502020204030204" pitchFamily="34" charset="0"/>
              </a:rPr>
              <a:t>Kontakt via telefon, e-post och brev.</a:t>
            </a:r>
          </a:p>
          <a:p>
            <a:r>
              <a:rPr lang="sv-SE" dirty="0">
                <a:latin typeface="Calibri" panose="020F0502020204030204" pitchFamily="34" charset="0"/>
              </a:rPr>
              <a:t>Återkopplar konsumentproblem till branschen och myndigheter.</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person&#10;&#10;Automatiskt genererad beskrivning">
            <a:extLst>
              <a:ext uri="{FF2B5EF4-FFF2-40B4-BE49-F238E27FC236}">
                <a16:creationId xmlns:a16="http://schemas.microsoft.com/office/drawing/2014/main" id="{A009C73E-30FC-4F47-8BAD-9D419AE2750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VANLIGA FRÅGOR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KLAGOMÅL</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67681"/>
            <a:ext cx="5118100" cy="4351338"/>
          </a:xfrm>
        </p:spPr>
        <p:txBody>
          <a:bodyPr>
            <a:normAutofit/>
          </a:bodyPr>
          <a:lstStyle/>
          <a:p>
            <a:pPr>
              <a:tabLst>
                <a:tab pos="214313" algn="l"/>
              </a:tabLst>
            </a:pPr>
            <a:r>
              <a:rPr lang="sv-SE" sz="2000" dirty="0">
                <a:ea typeface="Arial" charset="0"/>
                <a:cs typeface="Arial" charset="0"/>
              </a:rPr>
              <a:t>Bedrägerier och obehöriga uttag </a:t>
            </a:r>
          </a:p>
          <a:p>
            <a:pPr>
              <a:tabLst>
                <a:tab pos="214313" algn="l"/>
              </a:tabLst>
            </a:pPr>
            <a:r>
              <a:rPr lang="sv-SE" sz="2000" dirty="0">
                <a:ea typeface="Arial" charset="0"/>
                <a:cs typeface="Arial" charset="0"/>
              </a:rPr>
              <a:t>Bolån</a:t>
            </a:r>
          </a:p>
          <a:p>
            <a:pPr>
              <a:tabLst>
                <a:tab pos="214313" algn="l"/>
              </a:tabLst>
            </a:pPr>
            <a:r>
              <a:rPr lang="sv-SE" sz="2000" dirty="0">
                <a:ea typeface="Arial" charset="0"/>
                <a:cs typeface="Arial" charset="0"/>
              </a:rPr>
              <a:t>Sparkonto/Insättningsgaranti</a:t>
            </a:r>
          </a:p>
          <a:p>
            <a:pPr>
              <a:tabLst>
                <a:tab pos="214313" algn="l"/>
              </a:tabLst>
            </a:pPr>
            <a:r>
              <a:rPr lang="sv-SE" sz="2000" dirty="0">
                <a:ea typeface="Arial" charset="0"/>
                <a:cs typeface="Arial" charset="0"/>
              </a:rPr>
              <a:t>Hjälpa någon annan med bankärenden – framtidsfullmakter, anhörigbehörighet</a:t>
            </a:r>
          </a:p>
          <a:p>
            <a:pPr marL="0" indent="0">
              <a:buNone/>
            </a:pPr>
            <a:endParaRPr lang="sv-SE" sz="1800" dirty="0"/>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3" name="Platshållare för bild 12" descr="En bild som visar person, bärbar dator, inomhus, soffa&#10;&#10;Automatiskt genererad beskrivning">
            <a:extLst>
              <a:ext uri="{FF2B5EF4-FFF2-40B4-BE49-F238E27FC236}">
                <a16:creationId xmlns:a16="http://schemas.microsoft.com/office/drawing/2014/main" id="{BF321497-52EC-7257-A183-36594D7E6D2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83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BEDRÄGERIER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53331"/>
            <a:ext cx="5118100" cy="4351338"/>
          </a:xfrm>
        </p:spPr>
        <p:txBody>
          <a:bodyPr>
            <a:normAutofit/>
          </a:bodyPr>
          <a:lstStyle/>
          <a:p>
            <a:pPr>
              <a:tabLst>
                <a:tab pos="214313" algn="l"/>
              </a:tabLst>
            </a:pPr>
            <a:r>
              <a:rPr lang="sv-SE" sz="2000" dirty="0">
                <a:ea typeface="Arial" charset="0"/>
                <a:cs typeface="Arial" charset="0"/>
              </a:rPr>
              <a:t>Telefonbedrägerier</a:t>
            </a:r>
          </a:p>
          <a:p>
            <a:pPr>
              <a:tabLst>
                <a:tab pos="214313" algn="l"/>
              </a:tabLst>
            </a:pPr>
            <a:r>
              <a:rPr lang="sv-SE" sz="2000" dirty="0">
                <a:ea typeface="Arial" charset="0"/>
                <a:cs typeface="Arial" charset="0"/>
              </a:rPr>
              <a:t>Bedrägerier via mail, sms</a:t>
            </a:r>
          </a:p>
          <a:p>
            <a:pPr>
              <a:tabLst>
                <a:tab pos="214313" algn="l"/>
              </a:tabLst>
            </a:pPr>
            <a:r>
              <a:rPr lang="sv-SE" sz="2000" dirty="0">
                <a:ea typeface="Arial" charset="0"/>
                <a:cs typeface="Arial" charset="0"/>
              </a:rPr>
              <a:t>Investeringsbedrägerier</a:t>
            </a:r>
          </a:p>
          <a:p>
            <a:r>
              <a:rPr lang="sv-SE" dirty="0"/>
              <a:t>Med mera…</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4" y="6371151"/>
            <a:ext cx="1933576" cy="257369"/>
          </a:xfrm>
        </p:spPr>
        <p:txBody>
          <a:bodyPr wrap="none">
            <a:spAutoFit/>
          </a:bodyPr>
          <a:lstStyle/>
          <a:p>
            <a:r>
              <a:rPr lang="sv-SE" dirty="0"/>
              <a:t>BANKFRÅGOR OCH BEDRÄGERIER</a:t>
            </a:r>
          </a:p>
        </p:txBody>
      </p:sp>
      <p:pic>
        <p:nvPicPr>
          <p:cNvPr id="10" name="Platshållare för bild 9">
            <a:extLst>
              <a:ext uri="{FF2B5EF4-FFF2-40B4-BE49-F238E27FC236}">
                <a16:creationId xmlns:a16="http://schemas.microsoft.com/office/drawing/2014/main" id="{3227AE0C-48C9-4659-85C9-4B8FE3B67E3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022E83-8253-6A36-AD98-7A83EAEADFEA}"/>
              </a:ext>
            </a:extLst>
          </p:cNvPr>
          <p:cNvSpPr>
            <a:spLocks noGrp="1"/>
          </p:cNvSpPr>
          <p:nvPr>
            <p:ph type="title"/>
          </p:nvPr>
        </p:nvSpPr>
        <p:spPr/>
        <p:txBody>
          <a:bodyPr/>
          <a:lstStyle/>
          <a:p>
            <a:r>
              <a:rPr lang="sv-SE" dirty="0"/>
              <a:t>BANKEN ERSÄTTER OBEHÖRIGA TRANSAKTIONER</a:t>
            </a:r>
          </a:p>
        </p:txBody>
      </p:sp>
      <p:sp>
        <p:nvSpPr>
          <p:cNvPr id="3" name="Platshållare för innehåll 2">
            <a:extLst>
              <a:ext uri="{FF2B5EF4-FFF2-40B4-BE49-F238E27FC236}">
                <a16:creationId xmlns:a16="http://schemas.microsoft.com/office/drawing/2014/main" id="{675E9B61-D858-B414-147F-4C68FEDD09AE}"/>
              </a:ext>
            </a:extLst>
          </p:cNvPr>
          <p:cNvSpPr>
            <a:spLocks noGrp="1"/>
          </p:cNvSpPr>
          <p:nvPr>
            <p:ph idx="1"/>
          </p:nvPr>
        </p:nvSpPr>
        <p:spPr>
          <a:xfrm>
            <a:off x="593586" y="1459212"/>
            <a:ext cx="5118100" cy="4351338"/>
          </a:xfrm>
        </p:spPr>
        <p:txBody>
          <a:bodyPr/>
          <a:lstStyle/>
          <a:p>
            <a:r>
              <a:rPr lang="sv-SE" b="1" dirty="0"/>
              <a:t>Aktsamhetskrav - du ska:</a:t>
            </a:r>
          </a:p>
          <a:p>
            <a:pPr lvl="1"/>
            <a:r>
              <a:rPr lang="sv-SE" sz="2000" dirty="0"/>
              <a:t>Hålla uppsikt över kort, dosor med mera</a:t>
            </a:r>
          </a:p>
          <a:p>
            <a:pPr lvl="1"/>
            <a:r>
              <a:rPr lang="sv-SE" sz="2000" dirty="0"/>
              <a:t>Skydda koder</a:t>
            </a:r>
          </a:p>
          <a:p>
            <a:pPr lvl="1"/>
            <a:r>
              <a:rPr lang="sv-SE" sz="2000" dirty="0"/>
              <a:t>Spärra skyndsamt</a:t>
            </a:r>
            <a:br>
              <a:rPr lang="sv-SE" sz="2000" dirty="0"/>
            </a:br>
            <a:endParaRPr lang="sv-SE" sz="2000" dirty="0"/>
          </a:p>
          <a:p>
            <a:r>
              <a:rPr lang="sv-SE" b="1" dirty="0"/>
              <a:t>Du kan ibland själv få stå för obehöriga transaktioner:</a:t>
            </a:r>
          </a:p>
          <a:p>
            <a:pPr lvl="1"/>
            <a:r>
              <a:rPr lang="sv-SE" sz="2000" dirty="0"/>
              <a:t>Din kod har använts - självrisk 400 kronor</a:t>
            </a:r>
          </a:p>
          <a:p>
            <a:pPr lvl="1"/>
            <a:r>
              <a:rPr lang="sv-SE" sz="2000" dirty="0"/>
              <a:t>Du har varit grovt oaktsam - självrisk 12 000 kronor</a:t>
            </a:r>
          </a:p>
          <a:p>
            <a:pPr lvl="1"/>
            <a:r>
              <a:rPr lang="sv-SE" sz="2000" dirty="0"/>
              <a:t>Du har varit särskilt klandervärd – ingen ersättning</a:t>
            </a:r>
          </a:p>
        </p:txBody>
      </p:sp>
      <p:sp>
        <p:nvSpPr>
          <p:cNvPr id="4" name="Platshållare för innehåll 3">
            <a:extLst>
              <a:ext uri="{FF2B5EF4-FFF2-40B4-BE49-F238E27FC236}">
                <a16:creationId xmlns:a16="http://schemas.microsoft.com/office/drawing/2014/main" id="{633D922A-4B2B-B996-1AE9-61D454B6A039}"/>
              </a:ext>
            </a:extLst>
          </p:cNvPr>
          <p:cNvSpPr>
            <a:spLocks noGrp="1"/>
          </p:cNvSpPr>
          <p:nvPr>
            <p:ph idx="10"/>
          </p:nvPr>
        </p:nvSpPr>
        <p:spPr>
          <a:xfrm>
            <a:off x="6108028" y="1551980"/>
            <a:ext cx="5118100" cy="4351338"/>
          </a:xfrm>
        </p:spPr>
        <p:txBody>
          <a:bodyPr/>
          <a:lstStyle/>
          <a:p>
            <a:r>
              <a:rPr lang="sv-SE" b="1" dirty="0"/>
              <a:t>Ny praxis från Högsta Domstolen </a:t>
            </a:r>
          </a:p>
          <a:p>
            <a:pPr lvl="1"/>
            <a:r>
              <a:rPr lang="sv-SE" sz="2000" dirty="0"/>
              <a:t>Ej särskilt klandervärt att lämna ut kod till Bank-ID och svarskoder från bankdosa till bedragare</a:t>
            </a:r>
          </a:p>
          <a:p>
            <a:pPr marL="0" indent="0">
              <a:buNone/>
            </a:pPr>
            <a:endParaRPr lang="sv-SE" dirty="0"/>
          </a:p>
        </p:txBody>
      </p:sp>
      <p:sp>
        <p:nvSpPr>
          <p:cNvPr id="5" name="Platshållare för text 4">
            <a:extLst>
              <a:ext uri="{FF2B5EF4-FFF2-40B4-BE49-F238E27FC236}">
                <a16:creationId xmlns:a16="http://schemas.microsoft.com/office/drawing/2014/main" id="{1512CD36-5873-951F-90AC-736E632E034E}"/>
              </a:ext>
            </a:extLst>
          </p:cNvPr>
          <p:cNvSpPr>
            <a:spLocks noGrp="1"/>
          </p:cNvSpPr>
          <p:nvPr>
            <p:ph type="body" sz="quarter" idx="11"/>
          </p:nvPr>
        </p:nvSpPr>
        <p:spPr>
          <a:xfrm>
            <a:off x="809624" y="6379463"/>
            <a:ext cx="1880767" cy="257369"/>
          </a:xfrm>
        </p:spPr>
        <p:txBody>
          <a:bodyPr wrap="none">
            <a:spAutoFit/>
          </a:bodyPr>
          <a:lstStyle/>
          <a:p>
            <a:r>
              <a:rPr lang="sv-SE" dirty="0"/>
              <a:t>BANKFRÅGOR OCH BEDRÄGERIER</a:t>
            </a:r>
          </a:p>
        </p:txBody>
      </p:sp>
    </p:spTree>
    <p:extLst>
      <p:ext uri="{BB962C8B-B14F-4D97-AF65-F5344CB8AC3E}">
        <p14:creationId xmlns:p14="http://schemas.microsoft.com/office/powerpoint/2010/main" val="304765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INGEN ERSÄTTNING VID </a:t>
            </a:r>
            <a:br>
              <a:rPr lang="sv-SE" dirty="0"/>
            </a:br>
            <a:r>
              <a:rPr lang="sv-SE" dirty="0"/>
              <a:t>BEHÖRIGA TRANSAKTIONER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4"/>
            <a:ext cx="5118100" cy="3068507"/>
          </a:xfrm>
        </p:spPr>
        <p:txBody>
          <a:bodyPr>
            <a:noAutofit/>
          </a:bodyPr>
          <a:lstStyle/>
          <a:p>
            <a:pPr marL="0" indent="0">
              <a:buNone/>
            </a:pPr>
            <a:r>
              <a:rPr lang="sv-SE" b="1" dirty="0"/>
              <a:t>Obehöriga transaktioner</a:t>
            </a:r>
          </a:p>
          <a:p>
            <a:r>
              <a:rPr lang="sv-SE" dirty="0"/>
              <a:t>En transaktion som genomförs av någon annan utan ditt samtycke</a:t>
            </a:r>
          </a:p>
          <a:p>
            <a:pPr marL="0" indent="0">
              <a:buNone/>
            </a:pPr>
            <a:r>
              <a:rPr lang="sv-SE" b="1" dirty="0"/>
              <a:t>Behöriga transaktioner</a:t>
            </a:r>
          </a:p>
          <a:p>
            <a:r>
              <a:rPr lang="sv-SE" dirty="0"/>
              <a:t>En transaktion anses vara behörig (inte obehörig) om det är du själv som har signerat/godkänt transaktionen</a:t>
            </a:r>
          </a:p>
          <a:p>
            <a:pPr marL="0" indent="0">
              <a:buNone/>
            </a:pPr>
            <a:r>
              <a:rPr lang="sv-SE" b="1" dirty="0"/>
              <a:t>Kommande prövning i domstol?</a:t>
            </a:r>
          </a:p>
          <a:p>
            <a:r>
              <a:rPr lang="sv-SE" dirty="0">
                <a:effectLst/>
              </a:rPr>
              <a:t>KO beviljat KO-biträde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9" name="Platshållare för bild 8" descr="En bild som visar nagel, inomhus&#10;&#10;Automatiskt genererad beskrivning">
            <a:extLst>
              <a:ext uri="{FF2B5EF4-FFF2-40B4-BE49-F238E27FC236}">
                <a16:creationId xmlns:a16="http://schemas.microsoft.com/office/drawing/2014/main" id="{9F017533-2A0B-26B2-B4D2-AC82CDF3D9A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45597" r="367"/>
          <a:stretch/>
        </p:blipFill>
        <p:spPr>
          <a:xfrm>
            <a:off x="6445250" y="620196"/>
            <a:ext cx="5075025" cy="5283200"/>
          </a:xfrm>
        </p:spPr>
      </p:pic>
    </p:spTree>
    <p:extLst>
      <p:ext uri="{BB962C8B-B14F-4D97-AF65-F5344CB8AC3E}">
        <p14:creationId xmlns:p14="http://schemas.microsoft.com/office/powerpoint/2010/main" val="396639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19684"/>
          </a:xfrm>
        </p:spPr>
        <p:txBody>
          <a:bodyPr/>
          <a:lstStyle/>
          <a:p>
            <a:r>
              <a:rPr lang="sv-SE" dirty="0"/>
              <a:t>HUR SKYDDAR JAG MIG MOT BEDRÄGERIER?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28651" y="1785595"/>
            <a:ext cx="5118100" cy="2635578"/>
          </a:xfrm>
        </p:spPr>
        <p:txBody>
          <a:bodyPr>
            <a:normAutofit/>
          </a:bodyPr>
          <a:lstStyle/>
          <a:p>
            <a:r>
              <a:rPr lang="sv-SE" dirty="0">
                <a:latin typeface="Calibri" panose="020F0502020204030204" pitchFamily="34" charset="0"/>
              </a:rPr>
              <a:t>Använd aldrig </a:t>
            </a:r>
            <a:r>
              <a:rPr lang="sv-SE" dirty="0" err="1">
                <a:latin typeface="Calibri" panose="020F0502020204030204" pitchFamily="34" charset="0"/>
              </a:rPr>
              <a:t>bankID</a:t>
            </a:r>
            <a:r>
              <a:rPr lang="sv-SE" dirty="0">
                <a:latin typeface="Calibri" panose="020F0502020204030204" pitchFamily="34" charset="0"/>
              </a:rPr>
              <a:t> eller bankdosa på uppmaning av någon annan</a:t>
            </a:r>
          </a:p>
          <a:p>
            <a:r>
              <a:rPr lang="sv-SE" dirty="0">
                <a:latin typeface="Calibri" panose="020F0502020204030204" pitchFamily="34" charset="0"/>
              </a:rPr>
              <a:t>Klicka inte på länkar i mail eller sms</a:t>
            </a:r>
          </a:p>
          <a:p>
            <a:r>
              <a:rPr lang="sv-SE" sz="2000" dirty="0">
                <a:effectLst/>
                <a:latin typeface="Calibri" panose="020F0502020204030204" pitchFamily="34" charset="0"/>
              </a:rPr>
              <a:t>Lämna inte ut kortnummer och koder</a:t>
            </a:r>
          </a:p>
          <a:p>
            <a:r>
              <a:rPr lang="sv-SE" dirty="0">
                <a:latin typeface="Calibri" panose="020F0502020204030204" pitchFamily="34" charset="0"/>
              </a:rPr>
              <a:t>Var skeptisk mot ”konstiga” meddelanden</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80767" cy="257369"/>
          </a:xfrm>
        </p:spPr>
        <p:txBody>
          <a:bodyPr wrap="none">
            <a:spAutoFit/>
          </a:bodyPr>
          <a:lstStyle/>
          <a:p>
            <a:r>
              <a:rPr lang="sv-SE" dirty="0"/>
              <a:t>BANKFRÅGOR OCH BEDRÄGERIER</a:t>
            </a:r>
          </a:p>
        </p:txBody>
      </p:sp>
      <p:pic>
        <p:nvPicPr>
          <p:cNvPr id="13" name="Platshållare för bild 12" descr="En bild som visar utomhus, himmel, vatten, mark&#10;&#10;Automatiskt genererad beskrivning">
            <a:extLst>
              <a:ext uri="{FF2B5EF4-FFF2-40B4-BE49-F238E27FC236}">
                <a16:creationId xmlns:a16="http://schemas.microsoft.com/office/drawing/2014/main" id="{659B9162-0FA6-ED47-3E25-39AFD68DD36E}"/>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6501" r="39464"/>
          <a:stretch/>
        </p:blipFill>
        <p:spPr>
          <a:xfrm>
            <a:off x="6445250" y="620196"/>
            <a:ext cx="5075025" cy="5283200"/>
          </a:xfrm>
        </p:spPr>
      </p:pic>
    </p:spTree>
    <p:extLst>
      <p:ext uri="{BB962C8B-B14F-4D97-AF65-F5344CB8AC3E}">
        <p14:creationId xmlns:p14="http://schemas.microsoft.com/office/powerpoint/2010/main" val="2172632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BOLÅN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Svårare att få lån som pensionär eller inför pensionen</a:t>
            </a:r>
          </a:p>
          <a:p>
            <a:r>
              <a:rPr lang="sv-SE" dirty="0">
                <a:latin typeface="Calibri" panose="020F0502020204030204" pitchFamily="34" charset="0"/>
              </a:rPr>
              <a:t>Återbetalningsförmåga</a:t>
            </a:r>
          </a:p>
          <a:p>
            <a:r>
              <a:rPr lang="sv-SE" dirty="0">
                <a:latin typeface="Calibri" panose="020F0502020204030204" pitchFamily="34" charset="0"/>
              </a:rPr>
              <a:t>Kreditprövning – kvar-att-leva-på-kalkyl</a:t>
            </a:r>
          </a:p>
          <a:p>
            <a:pPr marL="0" indent="0">
              <a:buNone/>
            </a:pPr>
            <a:r>
              <a:rPr lang="sv-SE" dirty="0">
                <a:latin typeface="Calibri" panose="020F0502020204030204" pitchFamily="34" charset="0"/>
              </a:rPr>
              <a:t>    (KALP)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descr="En bild som visar verktyg&#10;&#10;Automatiskt genererad beskrivning">
            <a:extLst>
              <a:ext uri="{FF2B5EF4-FFF2-40B4-BE49-F238E27FC236}">
                <a16:creationId xmlns:a16="http://schemas.microsoft.com/office/drawing/2014/main" id="{3B3B452D-62B9-96F3-6811-5362724F737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099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dirty="0"/>
              <a:t>KAPITALFRIGÖRINGSKREDITER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8801"/>
            <a:ext cx="5118100" cy="4351338"/>
          </a:xfrm>
        </p:spPr>
        <p:txBody>
          <a:bodyPr>
            <a:normAutofit/>
          </a:bodyPr>
          <a:lstStyle/>
          <a:p>
            <a:r>
              <a:rPr lang="sv-SE" dirty="0">
                <a:latin typeface="Calibri" panose="020F0502020204030204" pitchFamily="34" charset="0"/>
              </a:rPr>
              <a:t>Inget krav på återbetalningsförmåga</a:t>
            </a:r>
          </a:p>
          <a:p>
            <a:r>
              <a:rPr lang="sv-SE" dirty="0">
                <a:latin typeface="Calibri" panose="020F0502020204030204" pitchFamily="34" charset="0"/>
              </a:rPr>
              <a:t>Från 60 år</a:t>
            </a:r>
          </a:p>
          <a:p>
            <a:r>
              <a:rPr lang="sv-SE" dirty="0">
                <a:latin typeface="Calibri" panose="020F0502020204030204" pitchFamily="34" charset="0"/>
              </a:rPr>
              <a:t>Låg belåning: 25-55 procent av bostadens värde.</a:t>
            </a:r>
          </a:p>
          <a:p>
            <a:r>
              <a:rPr lang="sv-SE" dirty="0">
                <a:latin typeface="Calibri" panose="020F0502020204030204" pitchFamily="34" charset="0"/>
              </a:rPr>
              <a:t>Räntefritt och amorteringsfritt under lånetiden</a:t>
            </a:r>
          </a:p>
          <a:p>
            <a:r>
              <a:rPr lang="sv-SE" dirty="0">
                <a:latin typeface="Calibri" panose="020F0502020204030204" pitchFamily="34" charset="0"/>
              </a:rPr>
              <a:t>Skulden ökar löpande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5" y="6382169"/>
            <a:ext cx="1891630" cy="257369"/>
          </a:xfrm>
        </p:spPr>
        <p:txBody>
          <a:bodyPr wrap="none">
            <a:spAutoFit/>
          </a:bodyPr>
          <a:lstStyle/>
          <a:p>
            <a:r>
              <a:rPr lang="sv-SE" dirty="0"/>
              <a:t>BANKFRÅGOR OCH BEDRÄGERIER</a:t>
            </a:r>
          </a:p>
        </p:txBody>
      </p:sp>
      <p:pic>
        <p:nvPicPr>
          <p:cNvPr id="8" name="Platshållare för bild 7">
            <a:extLst>
              <a:ext uri="{FF2B5EF4-FFF2-40B4-BE49-F238E27FC236}">
                <a16:creationId xmlns:a16="http://schemas.microsoft.com/office/drawing/2014/main" id="{75DD99BD-FB55-C897-8556-3101C467DF5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91786009"/>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7761</TotalTime>
  <Words>2487</Words>
  <Application>Microsoft Office PowerPoint</Application>
  <PresentationFormat>Bredbild</PresentationFormat>
  <Paragraphs>265</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Muli</vt:lpstr>
      <vt:lpstr>Office-tema</vt:lpstr>
      <vt:lpstr>BANKFRÅGOR  OCH BEDRÄGERIER</vt:lpstr>
      <vt:lpstr>VERKSAMHET</vt:lpstr>
      <vt:lpstr>VANLIGA FRÅGOR  OCH KLAGOMÅL</vt:lpstr>
      <vt:lpstr>BEDRÄGERIER</vt:lpstr>
      <vt:lpstr>BANKEN ERSÄTTER OBEHÖRIGA TRANSAKTIONER</vt:lpstr>
      <vt:lpstr>INGEN ERSÄTTNING VID  BEHÖRIGA TRANSAKTIONER</vt:lpstr>
      <vt:lpstr>HUR SKYDDAR JAG MIG MOT BEDRÄGERIER?</vt:lpstr>
      <vt:lpstr>BOLÅN</vt:lpstr>
      <vt:lpstr>KAPITALFRIGÖRINGSKREDITER</vt:lpstr>
      <vt:lpstr>SPARKONTO OCH INSÄTTNINGSGARANTI</vt:lpstr>
      <vt:lpstr>FRAMTIDSFULLMAKTER OCH ANHÖRIGBEHÖRIGHET</vt:lpstr>
      <vt:lpstr>FINANSIELL RÅDGIVNING</vt:lpstr>
      <vt:lpstr>FINANSIELL RÅDGIVNING: CHECKLISTA</vt:lpstr>
      <vt:lpstr>KLAGOMÅL</vt:lpstr>
      <vt:lpstr>KONTAKTA OSS</vt:lpstr>
      <vt:lpstr>Tack!</vt:lpstr>
      <vt:lpstr>EXTRAMATERIAL</vt:lpstr>
      <vt:lpstr>KONTANTER</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BANKFRÅGOR OCH BEDRÄGERIER</dc:title>
  <dc:creator>Vanda Brandt</dc:creator>
  <cp:lastModifiedBy>Vanda Brandt</cp:lastModifiedBy>
  <cp:revision>54</cp:revision>
  <dcterms:created xsi:type="dcterms:W3CDTF">2023-01-27T10:51:07Z</dcterms:created>
  <dcterms:modified xsi:type="dcterms:W3CDTF">2023-09-15T07:31:50Z</dcterms:modified>
</cp:coreProperties>
</file>